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429" r:id="rId2"/>
    <p:sldId id="430" r:id="rId3"/>
    <p:sldId id="431" r:id="rId4"/>
    <p:sldId id="432" r:id="rId5"/>
    <p:sldId id="433" r:id="rId6"/>
    <p:sldId id="434" r:id="rId7"/>
    <p:sldId id="435" r:id="rId8"/>
    <p:sldId id="414" r:id="rId9"/>
    <p:sldId id="391" r:id="rId10"/>
    <p:sldId id="311" r:id="rId11"/>
    <p:sldId id="310" r:id="rId12"/>
    <p:sldId id="309" r:id="rId13"/>
    <p:sldId id="436" r:id="rId14"/>
    <p:sldId id="312" r:id="rId15"/>
    <p:sldId id="437" r:id="rId16"/>
    <p:sldId id="313" r:id="rId17"/>
    <p:sldId id="314" r:id="rId18"/>
    <p:sldId id="315" r:id="rId19"/>
    <p:sldId id="370" r:id="rId20"/>
    <p:sldId id="416" r:id="rId21"/>
    <p:sldId id="371" r:id="rId22"/>
    <p:sldId id="372" r:id="rId23"/>
    <p:sldId id="373" r:id="rId24"/>
    <p:sldId id="374" r:id="rId25"/>
    <p:sldId id="438" r:id="rId26"/>
    <p:sldId id="375" r:id="rId27"/>
    <p:sldId id="380" r:id="rId28"/>
    <p:sldId id="376" r:id="rId29"/>
    <p:sldId id="377" r:id="rId30"/>
    <p:sldId id="378" r:id="rId31"/>
    <p:sldId id="379" r:id="rId32"/>
    <p:sldId id="418" r:id="rId33"/>
    <p:sldId id="381" r:id="rId34"/>
    <p:sldId id="382" r:id="rId35"/>
    <p:sldId id="383" r:id="rId36"/>
    <p:sldId id="384" r:id="rId37"/>
    <p:sldId id="439" r:id="rId38"/>
    <p:sldId id="385" r:id="rId39"/>
    <p:sldId id="386" r:id="rId40"/>
    <p:sldId id="440" r:id="rId41"/>
    <p:sldId id="387" r:id="rId42"/>
    <p:sldId id="388" r:id="rId43"/>
    <p:sldId id="389" r:id="rId44"/>
    <p:sldId id="390" r:id="rId45"/>
    <p:sldId id="420" r:id="rId46"/>
    <p:sldId id="392" r:id="rId47"/>
    <p:sldId id="393" r:id="rId48"/>
    <p:sldId id="394" r:id="rId49"/>
    <p:sldId id="395" r:id="rId50"/>
    <p:sldId id="441" r:id="rId51"/>
    <p:sldId id="396" r:id="rId52"/>
    <p:sldId id="442" r:id="rId53"/>
    <p:sldId id="398" r:id="rId54"/>
    <p:sldId id="399" r:id="rId55"/>
    <p:sldId id="400" r:id="rId56"/>
    <p:sldId id="401" r:id="rId57"/>
    <p:sldId id="422" r:id="rId58"/>
    <p:sldId id="402" r:id="rId59"/>
    <p:sldId id="403" r:id="rId60"/>
    <p:sldId id="404" r:id="rId61"/>
    <p:sldId id="405" r:id="rId62"/>
    <p:sldId id="406" r:id="rId63"/>
    <p:sldId id="443" r:id="rId64"/>
    <p:sldId id="408" r:id="rId65"/>
    <p:sldId id="444" r:id="rId66"/>
    <p:sldId id="409" r:id="rId67"/>
    <p:sldId id="410" r:id="rId68"/>
    <p:sldId id="411" r:id="rId69"/>
    <p:sldId id="424" r:id="rId70"/>
    <p:sldId id="412" r:id="rId71"/>
    <p:sldId id="445" r:id="rId72"/>
    <p:sldId id="413" r:id="rId73"/>
    <p:sldId id="428" r:id="rId74"/>
    <p:sldId id="356" r:id="rId7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15BF2-80D0-4FFD-B954-96F75C9EC3F4}" type="datetimeFigureOut">
              <a:rPr lang="es-MX" smtClean="0"/>
              <a:pPr/>
              <a:t>04/06/2019</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50DCB-1C69-4A2B-B43E-CE8515039A17}" type="slidenum">
              <a:rPr lang="es-MX" smtClean="0"/>
              <a:pPr/>
              <a:t>‹Nº›</a:t>
            </a:fld>
            <a:endParaRPr lang="es-MX" dirty="0"/>
          </a:p>
        </p:txBody>
      </p:sp>
    </p:spTree>
    <p:extLst>
      <p:ext uri="{BB962C8B-B14F-4D97-AF65-F5344CB8AC3E}">
        <p14:creationId xmlns:p14="http://schemas.microsoft.com/office/powerpoint/2010/main" val="216697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a:t>
            </a:fld>
            <a:endParaRPr lang="es-MX" dirty="0"/>
          </a:p>
        </p:txBody>
      </p:sp>
    </p:spTree>
    <p:extLst>
      <p:ext uri="{BB962C8B-B14F-4D97-AF65-F5344CB8AC3E}">
        <p14:creationId xmlns:p14="http://schemas.microsoft.com/office/powerpoint/2010/main" val="59085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19</a:t>
            </a:fld>
            <a:endParaRPr lang="es-MX" dirty="0"/>
          </a:p>
        </p:txBody>
      </p:sp>
    </p:spTree>
    <p:extLst>
      <p:ext uri="{BB962C8B-B14F-4D97-AF65-F5344CB8AC3E}">
        <p14:creationId xmlns:p14="http://schemas.microsoft.com/office/powerpoint/2010/main" val="313363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21</a:t>
            </a:fld>
            <a:endParaRPr lang="es-MX" dirty="0"/>
          </a:p>
        </p:txBody>
      </p:sp>
    </p:spTree>
    <p:extLst>
      <p:ext uri="{BB962C8B-B14F-4D97-AF65-F5344CB8AC3E}">
        <p14:creationId xmlns:p14="http://schemas.microsoft.com/office/powerpoint/2010/main" val="202318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22</a:t>
            </a:fld>
            <a:endParaRPr lang="es-MX" dirty="0"/>
          </a:p>
        </p:txBody>
      </p:sp>
    </p:spTree>
    <p:extLst>
      <p:ext uri="{BB962C8B-B14F-4D97-AF65-F5344CB8AC3E}">
        <p14:creationId xmlns:p14="http://schemas.microsoft.com/office/powerpoint/2010/main" val="386056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23</a:t>
            </a:fld>
            <a:endParaRPr lang="es-MX" dirty="0"/>
          </a:p>
        </p:txBody>
      </p:sp>
    </p:spTree>
    <p:extLst>
      <p:ext uri="{BB962C8B-B14F-4D97-AF65-F5344CB8AC3E}">
        <p14:creationId xmlns:p14="http://schemas.microsoft.com/office/powerpoint/2010/main" val="293350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24</a:t>
            </a:fld>
            <a:endParaRPr lang="es-MX" dirty="0"/>
          </a:p>
        </p:txBody>
      </p:sp>
    </p:spTree>
    <p:extLst>
      <p:ext uri="{BB962C8B-B14F-4D97-AF65-F5344CB8AC3E}">
        <p14:creationId xmlns:p14="http://schemas.microsoft.com/office/powerpoint/2010/main" val="2951599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26</a:t>
            </a:fld>
            <a:endParaRPr lang="es-MX" dirty="0"/>
          </a:p>
        </p:txBody>
      </p:sp>
    </p:spTree>
    <p:extLst>
      <p:ext uri="{BB962C8B-B14F-4D97-AF65-F5344CB8AC3E}">
        <p14:creationId xmlns:p14="http://schemas.microsoft.com/office/powerpoint/2010/main" val="2700412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27</a:t>
            </a:fld>
            <a:endParaRPr lang="es-MX" dirty="0"/>
          </a:p>
        </p:txBody>
      </p:sp>
    </p:spTree>
    <p:extLst>
      <p:ext uri="{BB962C8B-B14F-4D97-AF65-F5344CB8AC3E}">
        <p14:creationId xmlns:p14="http://schemas.microsoft.com/office/powerpoint/2010/main" val="74583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28</a:t>
            </a:fld>
            <a:endParaRPr lang="es-MX" dirty="0"/>
          </a:p>
        </p:txBody>
      </p:sp>
    </p:spTree>
    <p:extLst>
      <p:ext uri="{BB962C8B-B14F-4D97-AF65-F5344CB8AC3E}">
        <p14:creationId xmlns:p14="http://schemas.microsoft.com/office/powerpoint/2010/main" val="2376790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29</a:t>
            </a:fld>
            <a:endParaRPr lang="es-MX" dirty="0"/>
          </a:p>
        </p:txBody>
      </p:sp>
    </p:spTree>
    <p:extLst>
      <p:ext uri="{BB962C8B-B14F-4D97-AF65-F5344CB8AC3E}">
        <p14:creationId xmlns:p14="http://schemas.microsoft.com/office/powerpoint/2010/main" val="180030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30</a:t>
            </a:fld>
            <a:endParaRPr lang="es-MX" dirty="0"/>
          </a:p>
        </p:txBody>
      </p:sp>
    </p:spTree>
    <p:extLst>
      <p:ext uri="{BB962C8B-B14F-4D97-AF65-F5344CB8AC3E}">
        <p14:creationId xmlns:p14="http://schemas.microsoft.com/office/powerpoint/2010/main" val="200691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9</a:t>
            </a:fld>
            <a:endParaRPr lang="es-MX" dirty="0"/>
          </a:p>
        </p:txBody>
      </p:sp>
    </p:spTree>
    <p:extLst>
      <p:ext uri="{BB962C8B-B14F-4D97-AF65-F5344CB8AC3E}">
        <p14:creationId xmlns:p14="http://schemas.microsoft.com/office/powerpoint/2010/main" val="4071996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31</a:t>
            </a:fld>
            <a:endParaRPr lang="es-MX" dirty="0"/>
          </a:p>
        </p:txBody>
      </p:sp>
    </p:spTree>
    <p:extLst>
      <p:ext uri="{BB962C8B-B14F-4D97-AF65-F5344CB8AC3E}">
        <p14:creationId xmlns:p14="http://schemas.microsoft.com/office/powerpoint/2010/main" val="2782161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33</a:t>
            </a:fld>
            <a:endParaRPr lang="es-MX" dirty="0"/>
          </a:p>
        </p:txBody>
      </p:sp>
    </p:spTree>
    <p:extLst>
      <p:ext uri="{BB962C8B-B14F-4D97-AF65-F5344CB8AC3E}">
        <p14:creationId xmlns:p14="http://schemas.microsoft.com/office/powerpoint/2010/main" val="389432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34</a:t>
            </a:fld>
            <a:endParaRPr lang="es-MX" dirty="0"/>
          </a:p>
        </p:txBody>
      </p:sp>
    </p:spTree>
    <p:extLst>
      <p:ext uri="{BB962C8B-B14F-4D97-AF65-F5344CB8AC3E}">
        <p14:creationId xmlns:p14="http://schemas.microsoft.com/office/powerpoint/2010/main" val="1625644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35</a:t>
            </a:fld>
            <a:endParaRPr lang="es-MX" dirty="0"/>
          </a:p>
        </p:txBody>
      </p:sp>
    </p:spTree>
    <p:extLst>
      <p:ext uri="{BB962C8B-B14F-4D97-AF65-F5344CB8AC3E}">
        <p14:creationId xmlns:p14="http://schemas.microsoft.com/office/powerpoint/2010/main" val="131067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36</a:t>
            </a:fld>
            <a:endParaRPr lang="es-MX" dirty="0"/>
          </a:p>
        </p:txBody>
      </p:sp>
    </p:spTree>
    <p:extLst>
      <p:ext uri="{BB962C8B-B14F-4D97-AF65-F5344CB8AC3E}">
        <p14:creationId xmlns:p14="http://schemas.microsoft.com/office/powerpoint/2010/main" val="3680653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38</a:t>
            </a:fld>
            <a:endParaRPr lang="es-MX" dirty="0"/>
          </a:p>
        </p:txBody>
      </p:sp>
    </p:spTree>
    <p:extLst>
      <p:ext uri="{BB962C8B-B14F-4D97-AF65-F5344CB8AC3E}">
        <p14:creationId xmlns:p14="http://schemas.microsoft.com/office/powerpoint/2010/main" val="1504837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39</a:t>
            </a:fld>
            <a:endParaRPr lang="es-MX" dirty="0"/>
          </a:p>
        </p:txBody>
      </p:sp>
    </p:spTree>
    <p:extLst>
      <p:ext uri="{BB962C8B-B14F-4D97-AF65-F5344CB8AC3E}">
        <p14:creationId xmlns:p14="http://schemas.microsoft.com/office/powerpoint/2010/main" val="797212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41</a:t>
            </a:fld>
            <a:endParaRPr lang="es-MX" dirty="0"/>
          </a:p>
        </p:txBody>
      </p:sp>
    </p:spTree>
    <p:extLst>
      <p:ext uri="{BB962C8B-B14F-4D97-AF65-F5344CB8AC3E}">
        <p14:creationId xmlns:p14="http://schemas.microsoft.com/office/powerpoint/2010/main" val="3114627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42</a:t>
            </a:fld>
            <a:endParaRPr lang="es-MX" dirty="0"/>
          </a:p>
        </p:txBody>
      </p:sp>
    </p:spTree>
    <p:extLst>
      <p:ext uri="{BB962C8B-B14F-4D97-AF65-F5344CB8AC3E}">
        <p14:creationId xmlns:p14="http://schemas.microsoft.com/office/powerpoint/2010/main" val="3096630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43</a:t>
            </a:fld>
            <a:endParaRPr lang="es-MX" dirty="0"/>
          </a:p>
        </p:txBody>
      </p:sp>
    </p:spTree>
    <p:extLst>
      <p:ext uri="{BB962C8B-B14F-4D97-AF65-F5344CB8AC3E}">
        <p14:creationId xmlns:p14="http://schemas.microsoft.com/office/powerpoint/2010/main" val="93486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10</a:t>
            </a:fld>
            <a:endParaRPr lang="es-MX" dirty="0"/>
          </a:p>
        </p:txBody>
      </p:sp>
    </p:spTree>
    <p:extLst>
      <p:ext uri="{BB962C8B-B14F-4D97-AF65-F5344CB8AC3E}">
        <p14:creationId xmlns:p14="http://schemas.microsoft.com/office/powerpoint/2010/main" val="4280696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44</a:t>
            </a:fld>
            <a:endParaRPr lang="es-MX" dirty="0"/>
          </a:p>
        </p:txBody>
      </p:sp>
    </p:spTree>
    <p:extLst>
      <p:ext uri="{BB962C8B-B14F-4D97-AF65-F5344CB8AC3E}">
        <p14:creationId xmlns:p14="http://schemas.microsoft.com/office/powerpoint/2010/main" val="31859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46</a:t>
            </a:fld>
            <a:endParaRPr lang="es-MX" dirty="0"/>
          </a:p>
        </p:txBody>
      </p:sp>
    </p:spTree>
    <p:extLst>
      <p:ext uri="{BB962C8B-B14F-4D97-AF65-F5344CB8AC3E}">
        <p14:creationId xmlns:p14="http://schemas.microsoft.com/office/powerpoint/2010/main" val="396362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47</a:t>
            </a:fld>
            <a:endParaRPr lang="es-MX" dirty="0"/>
          </a:p>
        </p:txBody>
      </p:sp>
    </p:spTree>
    <p:extLst>
      <p:ext uri="{BB962C8B-B14F-4D97-AF65-F5344CB8AC3E}">
        <p14:creationId xmlns:p14="http://schemas.microsoft.com/office/powerpoint/2010/main" val="1215246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48</a:t>
            </a:fld>
            <a:endParaRPr lang="es-MX" dirty="0"/>
          </a:p>
        </p:txBody>
      </p:sp>
    </p:spTree>
    <p:extLst>
      <p:ext uri="{BB962C8B-B14F-4D97-AF65-F5344CB8AC3E}">
        <p14:creationId xmlns:p14="http://schemas.microsoft.com/office/powerpoint/2010/main" val="1613218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49</a:t>
            </a:fld>
            <a:endParaRPr lang="es-MX" dirty="0"/>
          </a:p>
        </p:txBody>
      </p:sp>
    </p:spTree>
    <p:extLst>
      <p:ext uri="{BB962C8B-B14F-4D97-AF65-F5344CB8AC3E}">
        <p14:creationId xmlns:p14="http://schemas.microsoft.com/office/powerpoint/2010/main" val="1796872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51</a:t>
            </a:fld>
            <a:endParaRPr lang="es-MX" dirty="0"/>
          </a:p>
        </p:txBody>
      </p:sp>
    </p:spTree>
    <p:extLst>
      <p:ext uri="{BB962C8B-B14F-4D97-AF65-F5344CB8AC3E}">
        <p14:creationId xmlns:p14="http://schemas.microsoft.com/office/powerpoint/2010/main" val="739298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53</a:t>
            </a:fld>
            <a:endParaRPr lang="es-MX" dirty="0"/>
          </a:p>
        </p:txBody>
      </p:sp>
    </p:spTree>
    <p:extLst>
      <p:ext uri="{BB962C8B-B14F-4D97-AF65-F5344CB8AC3E}">
        <p14:creationId xmlns:p14="http://schemas.microsoft.com/office/powerpoint/2010/main" val="483591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54</a:t>
            </a:fld>
            <a:endParaRPr lang="es-MX" dirty="0"/>
          </a:p>
        </p:txBody>
      </p:sp>
    </p:spTree>
    <p:extLst>
      <p:ext uri="{BB962C8B-B14F-4D97-AF65-F5344CB8AC3E}">
        <p14:creationId xmlns:p14="http://schemas.microsoft.com/office/powerpoint/2010/main" val="1496052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55</a:t>
            </a:fld>
            <a:endParaRPr lang="es-MX" dirty="0"/>
          </a:p>
        </p:txBody>
      </p:sp>
    </p:spTree>
    <p:extLst>
      <p:ext uri="{BB962C8B-B14F-4D97-AF65-F5344CB8AC3E}">
        <p14:creationId xmlns:p14="http://schemas.microsoft.com/office/powerpoint/2010/main" val="1323898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56</a:t>
            </a:fld>
            <a:endParaRPr lang="es-MX" dirty="0"/>
          </a:p>
        </p:txBody>
      </p:sp>
    </p:spTree>
    <p:extLst>
      <p:ext uri="{BB962C8B-B14F-4D97-AF65-F5344CB8AC3E}">
        <p14:creationId xmlns:p14="http://schemas.microsoft.com/office/powerpoint/2010/main" val="205276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11</a:t>
            </a:fld>
            <a:endParaRPr lang="es-MX" dirty="0"/>
          </a:p>
        </p:txBody>
      </p:sp>
    </p:spTree>
    <p:extLst>
      <p:ext uri="{BB962C8B-B14F-4D97-AF65-F5344CB8AC3E}">
        <p14:creationId xmlns:p14="http://schemas.microsoft.com/office/powerpoint/2010/main" val="4213002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58</a:t>
            </a:fld>
            <a:endParaRPr lang="es-MX" dirty="0"/>
          </a:p>
        </p:txBody>
      </p:sp>
    </p:spTree>
    <p:extLst>
      <p:ext uri="{BB962C8B-B14F-4D97-AF65-F5344CB8AC3E}">
        <p14:creationId xmlns:p14="http://schemas.microsoft.com/office/powerpoint/2010/main" val="84682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59</a:t>
            </a:fld>
            <a:endParaRPr lang="es-MX" dirty="0"/>
          </a:p>
        </p:txBody>
      </p:sp>
    </p:spTree>
    <p:extLst>
      <p:ext uri="{BB962C8B-B14F-4D97-AF65-F5344CB8AC3E}">
        <p14:creationId xmlns:p14="http://schemas.microsoft.com/office/powerpoint/2010/main" val="3563477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60</a:t>
            </a:fld>
            <a:endParaRPr lang="es-MX" dirty="0"/>
          </a:p>
        </p:txBody>
      </p:sp>
    </p:spTree>
    <p:extLst>
      <p:ext uri="{BB962C8B-B14F-4D97-AF65-F5344CB8AC3E}">
        <p14:creationId xmlns:p14="http://schemas.microsoft.com/office/powerpoint/2010/main" val="1823962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61</a:t>
            </a:fld>
            <a:endParaRPr lang="es-MX" dirty="0"/>
          </a:p>
        </p:txBody>
      </p:sp>
    </p:spTree>
    <p:extLst>
      <p:ext uri="{BB962C8B-B14F-4D97-AF65-F5344CB8AC3E}">
        <p14:creationId xmlns:p14="http://schemas.microsoft.com/office/powerpoint/2010/main" val="185979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62</a:t>
            </a:fld>
            <a:endParaRPr lang="es-MX" dirty="0"/>
          </a:p>
        </p:txBody>
      </p:sp>
    </p:spTree>
    <p:extLst>
      <p:ext uri="{BB962C8B-B14F-4D97-AF65-F5344CB8AC3E}">
        <p14:creationId xmlns:p14="http://schemas.microsoft.com/office/powerpoint/2010/main" val="4034866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64</a:t>
            </a:fld>
            <a:endParaRPr lang="es-MX" dirty="0"/>
          </a:p>
        </p:txBody>
      </p:sp>
    </p:spTree>
    <p:extLst>
      <p:ext uri="{BB962C8B-B14F-4D97-AF65-F5344CB8AC3E}">
        <p14:creationId xmlns:p14="http://schemas.microsoft.com/office/powerpoint/2010/main" val="3845187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66</a:t>
            </a:fld>
            <a:endParaRPr lang="es-MX" dirty="0"/>
          </a:p>
        </p:txBody>
      </p:sp>
    </p:spTree>
    <p:extLst>
      <p:ext uri="{BB962C8B-B14F-4D97-AF65-F5344CB8AC3E}">
        <p14:creationId xmlns:p14="http://schemas.microsoft.com/office/powerpoint/2010/main" val="3138279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67</a:t>
            </a:fld>
            <a:endParaRPr lang="es-MX" dirty="0"/>
          </a:p>
        </p:txBody>
      </p:sp>
    </p:spTree>
    <p:extLst>
      <p:ext uri="{BB962C8B-B14F-4D97-AF65-F5344CB8AC3E}">
        <p14:creationId xmlns:p14="http://schemas.microsoft.com/office/powerpoint/2010/main" val="13496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68</a:t>
            </a:fld>
            <a:endParaRPr lang="es-MX" dirty="0"/>
          </a:p>
        </p:txBody>
      </p:sp>
    </p:spTree>
    <p:extLst>
      <p:ext uri="{BB962C8B-B14F-4D97-AF65-F5344CB8AC3E}">
        <p14:creationId xmlns:p14="http://schemas.microsoft.com/office/powerpoint/2010/main" val="3940496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74</a:t>
            </a:fld>
            <a:endParaRPr lang="es-MX" dirty="0"/>
          </a:p>
        </p:txBody>
      </p:sp>
    </p:spTree>
    <p:extLst>
      <p:ext uri="{BB962C8B-B14F-4D97-AF65-F5344CB8AC3E}">
        <p14:creationId xmlns:p14="http://schemas.microsoft.com/office/powerpoint/2010/main" val="175256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12</a:t>
            </a:fld>
            <a:endParaRPr lang="es-MX" dirty="0"/>
          </a:p>
        </p:txBody>
      </p:sp>
    </p:spTree>
    <p:extLst>
      <p:ext uri="{BB962C8B-B14F-4D97-AF65-F5344CB8AC3E}">
        <p14:creationId xmlns:p14="http://schemas.microsoft.com/office/powerpoint/2010/main" val="303495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14</a:t>
            </a:fld>
            <a:endParaRPr lang="es-MX" dirty="0"/>
          </a:p>
        </p:txBody>
      </p:sp>
    </p:spTree>
    <p:extLst>
      <p:ext uri="{BB962C8B-B14F-4D97-AF65-F5344CB8AC3E}">
        <p14:creationId xmlns:p14="http://schemas.microsoft.com/office/powerpoint/2010/main" val="27782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16</a:t>
            </a:fld>
            <a:endParaRPr lang="es-MX" dirty="0"/>
          </a:p>
        </p:txBody>
      </p:sp>
    </p:spTree>
    <p:extLst>
      <p:ext uri="{BB962C8B-B14F-4D97-AF65-F5344CB8AC3E}">
        <p14:creationId xmlns:p14="http://schemas.microsoft.com/office/powerpoint/2010/main" val="278014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17</a:t>
            </a:fld>
            <a:endParaRPr lang="es-MX" dirty="0"/>
          </a:p>
        </p:txBody>
      </p:sp>
    </p:spTree>
    <p:extLst>
      <p:ext uri="{BB962C8B-B14F-4D97-AF65-F5344CB8AC3E}">
        <p14:creationId xmlns:p14="http://schemas.microsoft.com/office/powerpoint/2010/main" val="399887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F250DCB-1C69-4A2B-B43E-CE8515039A17}" type="slidenum">
              <a:rPr lang="es-MX" smtClean="0"/>
              <a:pPr/>
              <a:t>18</a:t>
            </a:fld>
            <a:endParaRPr lang="es-MX" dirty="0"/>
          </a:p>
        </p:txBody>
      </p:sp>
    </p:spTree>
    <p:extLst>
      <p:ext uri="{BB962C8B-B14F-4D97-AF65-F5344CB8AC3E}">
        <p14:creationId xmlns:p14="http://schemas.microsoft.com/office/powerpoint/2010/main" val="233959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0321678-FB15-4A41-91E9-6A863580551C}" type="datetime1">
              <a:rPr lang="es-MX" smtClean="0"/>
              <a:pPr/>
              <a:t>04/06/2019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39454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9C0F4F7-6984-469E-8075-E8BF7DDA6DB6}" type="datetime1">
              <a:rPr lang="es-MX" smtClean="0"/>
              <a:pPr/>
              <a:t>04/06/2019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206564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995A6E4-7750-4615-B3E2-BDB2469E6A00}" type="datetime1">
              <a:rPr lang="es-MX" smtClean="0"/>
              <a:pPr/>
              <a:t>04/06/2019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305090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970CF96-65B3-4FEE-B3A0-C51C1389EB23}" type="datetime1">
              <a:rPr lang="es-MX" smtClean="0"/>
              <a:pPr/>
              <a:t>04/06/2019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51247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789E18-6A3A-449D-9AB8-B71AD1489097}" type="datetime1">
              <a:rPr lang="es-MX" smtClean="0"/>
              <a:pPr/>
              <a:t>04/06/2019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358884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EE457F1-FD61-4D83-9819-514062A8F933}" type="datetime1">
              <a:rPr lang="es-MX" smtClean="0"/>
              <a:pPr/>
              <a:t>04/06/2019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119920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2DE25A7-3CE2-4252-90AC-DE9753E64713}" type="datetime1">
              <a:rPr lang="es-MX" smtClean="0"/>
              <a:pPr/>
              <a:t>04/06/2019</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352849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2035466-9BDA-4AB3-9ACE-B47D75E55E6D}" type="datetime1">
              <a:rPr lang="es-MX" smtClean="0"/>
              <a:pPr/>
              <a:t>04/06/2019</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33091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7CFF8E7-5701-48D0-928D-5FF8FFDE5AE7}" type="datetime1">
              <a:rPr lang="es-MX" smtClean="0"/>
              <a:pPr/>
              <a:t>04/06/2019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35141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8DDA47-515A-4605-9D8B-77844E4EEE60}" type="datetime1">
              <a:rPr lang="es-MX" smtClean="0"/>
              <a:pPr/>
              <a:t>04/06/2019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261874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52655C6-F8AF-4091-85E7-F5E7367B585F}" type="datetime1">
              <a:rPr lang="es-MX" smtClean="0"/>
              <a:pPr/>
              <a:t>04/06/2019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182225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E995A-52A9-4D67-9BE5-EC43FB46F0A8}" type="datetime1">
              <a:rPr lang="es-MX" smtClean="0"/>
              <a:pPr/>
              <a:t>04/06/2019</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2CA5-8082-4AF7-8F87-955F25CF65BA}" type="slidenum">
              <a:rPr lang="es-MX" smtClean="0"/>
              <a:pPr/>
              <a:t>‹Nº›</a:t>
            </a:fld>
            <a:endParaRPr lang="es-MX" dirty="0"/>
          </a:p>
        </p:txBody>
      </p:sp>
    </p:spTree>
    <p:extLst>
      <p:ext uri="{BB962C8B-B14F-4D97-AF65-F5344CB8AC3E}">
        <p14:creationId xmlns:p14="http://schemas.microsoft.com/office/powerpoint/2010/main" val="131562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psicolog&#237;a-online.com/adicion-al-telefono-movil-2320.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u4R7fUXlpcl" TargetMode="External"/><Relationship Id="rId4" Type="http://schemas.openxmlformats.org/officeDocument/2006/relationships/hyperlink" Target="https://www.forbes.com.mx/la-nomofobia-la-adiccion-a-nuestros-celular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1</a:t>
            </a:fld>
            <a:endParaRPr lang="es-MX" dirty="0"/>
          </a:p>
        </p:txBody>
      </p:sp>
      <p:sp>
        <p:nvSpPr>
          <p:cNvPr id="3" name="Rectángulo 3"/>
          <p:cNvSpPr/>
          <p:nvPr/>
        </p:nvSpPr>
        <p:spPr>
          <a:xfrm>
            <a:off x="0" y="571480"/>
            <a:ext cx="9144000" cy="6248185"/>
          </a:xfrm>
          <a:prstGeom prst="rect">
            <a:avLst/>
          </a:prstGeom>
        </p:spPr>
        <p:txBody>
          <a:bodyPr wrap="square">
            <a:spAutoFit/>
          </a:bodyPr>
          <a:lstStyle/>
          <a:p>
            <a:pPr algn="ctr">
              <a:lnSpc>
                <a:spcPct val="107000"/>
              </a:lnSpc>
              <a:spcAft>
                <a:spcPts val="800"/>
              </a:spcAft>
            </a:pPr>
            <a:r>
              <a:rPr lang="es-ES" sz="3600" b="1" dirty="0" smtClean="0">
                <a:solidFill>
                  <a:schemeClr val="tx2">
                    <a:lumMod val="60000"/>
                    <a:lumOff val="40000"/>
                  </a:schemeClr>
                </a:solidFill>
                <a:effectLst/>
                <a:latin typeface="Cooper Black" pitchFamily="18" charset="0"/>
                <a:ea typeface="Calibri" panose="020F0502020204030204" pitchFamily="34" charset="0"/>
                <a:cs typeface="Times New Roman" panose="02020603050405020304" pitchFamily="18" charset="0"/>
              </a:rPr>
              <a:t>Universidad de Londres Preparatoria</a:t>
            </a:r>
          </a:p>
          <a:p>
            <a:pPr algn="ctr">
              <a:lnSpc>
                <a:spcPct val="107000"/>
              </a:lnSpc>
              <a:spcAft>
                <a:spcPts val="800"/>
              </a:spcAft>
            </a:pPr>
            <a:endParaRPr lang="es-ES" sz="3600" b="1" dirty="0" smtClean="0">
              <a:solidFill>
                <a:schemeClr val="tx2">
                  <a:lumMod val="60000"/>
                  <a:lumOff val="40000"/>
                </a:schemeClr>
              </a:solidFill>
              <a:latin typeface="Cooper Black"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s-ES" sz="3600" b="1" dirty="0" smtClean="0">
              <a:solidFill>
                <a:schemeClr val="tx2">
                  <a:lumMod val="60000"/>
                  <a:lumOff val="40000"/>
                </a:schemeClr>
              </a:solidFill>
              <a:latin typeface="Cooper Black"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s-ES" sz="3600" b="1" dirty="0" smtClean="0">
              <a:solidFill>
                <a:schemeClr val="tx2">
                  <a:lumMod val="60000"/>
                  <a:lumOff val="40000"/>
                </a:schemeClr>
              </a:solidFill>
              <a:latin typeface="Cooper Black"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s-ES" sz="3600" b="1" dirty="0" smtClean="0">
              <a:solidFill>
                <a:schemeClr val="tx2">
                  <a:lumMod val="60000"/>
                  <a:lumOff val="40000"/>
                </a:schemeClr>
              </a:solidFill>
              <a:latin typeface="Cooper Black"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smtClean="0">
                <a:solidFill>
                  <a:schemeClr val="tx2">
                    <a:lumMod val="60000"/>
                    <a:lumOff val="40000"/>
                  </a:schemeClr>
                </a:solidFill>
                <a:latin typeface="Cooper Black" pitchFamily="18" charset="0"/>
                <a:ea typeface="Calibri" panose="020F0502020204030204" pitchFamily="34" charset="0"/>
                <a:cs typeface="Times New Roman" panose="02020603050405020304" pitchFamily="18" charset="0"/>
              </a:rPr>
              <a:t>Equipo 3</a:t>
            </a:r>
          </a:p>
          <a:p>
            <a:pPr algn="ctr">
              <a:lnSpc>
                <a:spcPct val="107000"/>
              </a:lnSpc>
              <a:spcAft>
                <a:spcPts val="800"/>
              </a:spcAft>
            </a:pPr>
            <a:endParaRPr lang="es-ES" sz="3200" b="1" dirty="0" smtClean="0">
              <a:solidFill>
                <a:schemeClr val="tx2">
                  <a:lumMod val="60000"/>
                  <a:lumOff val="40000"/>
                </a:schemeClr>
              </a:solidFill>
              <a:latin typeface="Cooper Black"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smtClean="0">
                <a:solidFill>
                  <a:schemeClr val="tx2">
                    <a:lumMod val="60000"/>
                    <a:lumOff val="40000"/>
                  </a:schemeClr>
                </a:solidFill>
                <a:latin typeface="Cooper Black" pitchFamily="18" charset="0"/>
                <a:ea typeface="Calibri" panose="020F0502020204030204" pitchFamily="34" charset="0"/>
                <a:cs typeface="Times New Roman" panose="02020603050405020304" pitchFamily="18" charset="0"/>
              </a:rPr>
              <a:t>Cuarto grado</a:t>
            </a:r>
          </a:p>
          <a:p>
            <a:pPr algn="ctr">
              <a:lnSpc>
                <a:spcPct val="107000"/>
              </a:lnSpc>
              <a:spcAft>
                <a:spcPts val="800"/>
              </a:spcAft>
            </a:pPr>
            <a:endParaRPr lang="es-ES" sz="3600" b="1" dirty="0" smtClean="0">
              <a:latin typeface="Cooper Black" pitchFamily="18" charset="0"/>
              <a:ea typeface="Calibri" panose="020F0502020204030204" pitchFamily="34" charset="0"/>
              <a:cs typeface="Times New Roman" panose="02020603050405020304" pitchFamily="18" charset="0"/>
            </a:endParaRPr>
          </a:p>
        </p:txBody>
      </p:sp>
      <p:pic>
        <p:nvPicPr>
          <p:cNvPr id="4" name="3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3071802" y="1428736"/>
            <a:ext cx="2863776" cy="2143116"/>
          </a:xfrm>
          <a:prstGeom prst="rect">
            <a:avLst/>
          </a:prstGeom>
        </p:spPr>
      </p:pic>
      <p:sp>
        <p:nvSpPr>
          <p:cNvPr id="6" name="CuadroTexto 5"/>
          <p:cNvSpPr txBox="1"/>
          <p:nvPr/>
        </p:nvSpPr>
        <p:spPr>
          <a:xfrm>
            <a:off x="215516" y="196291"/>
            <a:ext cx="8712968" cy="276999"/>
          </a:xfrm>
          <a:prstGeom prst="rect">
            <a:avLst/>
          </a:prstGeom>
          <a:noFill/>
        </p:spPr>
        <p:txBody>
          <a:bodyPr wrap="square" rtlCol="0">
            <a:spAutoFit/>
          </a:bodyPr>
          <a:lstStyle/>
          <a:p>
            <a:pPr algn="r"/>
            <a:r>
              <a:rPr lang="es-ES" sz="1200" dirty="0" smtClean="0">
                <a:latin typeface="Century Gothic" panose="020B0502020202020204" pitchFamily="34" charset="0"/>
              </a:rPr>
              <a:t>Apartado1.a, b, c. </a:t>
            </a:r>
            <a:endParaRPr lang="es-ES" sz="1200" dirty="0">
              <a:latin typeface="Century Gothic" panose="020B0502020202020204" pitchFamily="34" charset="0"/>
            </a:endParaRPr>
          </a:p>
        </p:txBody>
      </p:sp>
    </p:spTree>
    <p:extLst>
      <p:ext uri="{BB962C8B-B14F-4D97-AF65-F5344CB8AC3E}">
        <p14:creationId xmlns:p14="http://schemas.microsoft.com/office/powerpoint/2010/main" val="38189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8.2</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645270587"/>
              </p:ext>
            </p:extLst>
          </p:nvPr>
        </p:nvGraphicFramePr>
        <p:xfrm>
          <a:off x="1805575" y="1124744"/>
          <a:ext cx="5759540" cy="4941250"/>
        </p:xfrm>
        <a:graphic>
          <a:graphicData uri="http://schemas.openxmlformats.org/drawingml/2006/table">
            <a:tbl>
              <a:tblPr>
                <a:tableStyleId>{5C22544A-7EE6-4342-B048-85BDC9FD1C3A}</a:tableStyleId>
              </a:tblPr>
              <a:tblGrid>
                <a:gridCol w="2762170"/>
                <a:gridCol w="2997370"/>
              </a:tblGrid>
              <a:tr h="590733">
                <a:tc>
                  <a:txBody>
                    <a:bodyPr/>
                    <a:lstStyle/>
                    <a:p>
                      <a:pPr algn="l">
                        <a:lnSpc>
                          <a:spcPct val="115000"/>
                        </a:lnSpc>
                        <a:spcAft>
                          <a:spcPts val="0"/>
                        </a:spcAft>
                      </a:pPr>
                      <a:r>
                        <a:rPr lang="es-ES" sz="1300" dirty="0">
                          <a:effectLst/>
                        </a:rPr>
                        <a:t>Disciplinas:</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dirty="0">
                          <a:effectLst/>
                        </a:rPr>
                        <a:t>Disciplina 2.</a:t>
                      </a:r>
                      <a:endParaRPr lang="es-ES" sz="800" dirty="0">
                        <a:effectLst/>
                      </a:endParaRPr>
                    </a:p>
                    <a:p>
                      <a:pPr algn="ctr">
                        <a:lnSpc>
                          <a:spcPct val="115000"/>
                        </a:lnSpc>
                        <a:spcAft>
                          <a:spcPts val="0"/>
                        </a:spcAft>
                      </a:pPr>
                      <a:r>
                        <a:rPr lang="es-ES" sz="1300" dirty="0">
                          <a:effectLst/>
                        </a:rPr>
                        <a:t>Matemáticas IV</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r h="2065981">
                <a:tc>
                  <a:txBody>
                    <a:bodyPr/>
                    <a:lstStyle/>
                    <a:p>
                      <a:pPr algn="l">
                        <a:lnSpc>
                          <a:spcPct val="115000"/>
                        </a:lnSpc>
                        <a:spcAft>
                          <a:spcPts val="0"/>
                        </a:spcAft>
                      </a:pPr>
                      <a:r>
                        <a:rPr lang="es-ES" sz="1300">
                          <a:effectLst/>
                        </a:rPr>
                        <a:t>Temas y conceptos.</a:t>
                      </a:r>
                      <a:endParaRPr lang="es-ES" sz="800">
                        <a:effectLst/>
                      </a:endParaRPr>
                    </a:p>
                    <a:p>
                      <a:pPr marL="180340" algn="l">
                        <a:lnSpc>
                          <a:spcPct val="115000"/>
                        </a:lnSpc>
                        <a:spcAft>
                          <a:spcPts val="0"/>
                        </a:spcAft>
                      </a:pPr>
                      <a:r>
                        <a:rPr lang="es-ES" sz="1300">
                          <a:effectLst/>
                        </a:rPr>
                        <a:t> </a:t>
                      </a:r>
                      <a:endParaRPr lang="es-ES" sz="800">
                        <a:effectLst/>
                      </a:endParaRPr>
                    </a:p>
                    <a:p>
                      <a:pPr marL="180340" algn="l">
                        <a:lnSpc>
                          <a:spcPct val="115000"/>
                        </a:lnSpc>
                        <a:spcAft>
                          <a:spcPts val="0"/>
                        </a:spcAft>
                      </a:pPr>
                      <a:r>
                        <a:rPr lang="es-ES" sz="1300">
                          <a:effectLst/>
                        </a:rPr>
                        <a:t> </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l">
                        <a:lnSpc>
                          <a:spcPct val="115000"/>
                        </a:lnSpc>
                        <a:spcAft>
                          <a:spcPts val="0"/>
                        </a:spcAft>
                      </a:pPr>
                      <a:r>
                        <a:rPr lang="es-ES" sz="1300" dirty="0" smtClean="0">
                          <a:effectLst/>
                        </a:rPr>
                        <a:t>Información</a:t>
                      </a:r>
                    </a:p>
                    <a:p>
                      <a:pPr algn="l">
                        <a:lnSpc>
                          <a:spcPct val="115000"/>
                        </a:lnSpc>
                        <a:spcAft>
                          <a:spcPts val="0"/>
                        </a:spcAft>
                      </a:pPr>
                      <a:r>
                        <a:rPr lang="es-ES" sz="1300" dirty="0" smtClean="0">
                          <a:effectLst/>
                        </a:rPr>
                        <a:t>Sensibilización</a:t>
                      </a:r>
                      <a:endParaRPr lang="es-ES" sz="800" dirty="0">
                        <a:effectLst/>
                      </a:endParaRPr>
                    </a:p>
                    <a:p>
                      <a:pPr algn="l">
                        <a:lnSpc>
                          <a:spcPct val="115000"/>
                        </a:lnSpc>
                        <a:spcAft>
                          <a:spcPts val="0"/>
                        </a:spcAft>
                      </a:pPr>
                      <a:r>
                        <a:rPr lang="es-ES" sz="1300" dirty="0">
                          <a:effectLst/>
                        </a:rPr>
                        <a:t>Organización</a:t>
                      </a:r>
                      <a:endParaRPr lang="es-ES" sz="800" dirty="0">
                        <a:effectLst/>
                      </a:endParaRPr>
                    </a:p>
                    <a:p>
                      <a:pPr algn="l">
                        <a:lnSpc>
                          <a:spcPct val="115000"/>
                        </a:lnSpc>
                        <a:spcAft>
                          <a:spcPts val="0"/>
                        </a:spcAft>
                      </a:pPr>
                      <a:r>
                        <a:rPr lang="es-ES" sz="1300" dirty="0">
                          <a:effectLst/>
                        </a:rPr>
                        <a:t>Búsqueda asertiva</a:t>
                      </a:r>
                      <a:endParaRPr lang="es-ES" sz="800" dirty="0">
                        <a:effectLst/>
                      </a:endParaRPr>
                    </a:p>
                    <a:p>
                      <a:pPr algn="l">
                        <a:lnSpc>
                          <a:spcPct val="115000"/>
                        </a:lnSpc>
                        <a:spcAft>
                          <a:spcPts val="0"/>
                        </a:spcAft>
                      </a:pPr>
                      <a:r>
                        <a:rPr lang="es-ES" sz="1300" dirty="0">
                          <a:effectLst/>
                        </a:rPr>
                        <a:t>Análisis y capacidad de síntesis.</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r h="2284536">
                <a:tc>
                  <a:txBody>
                    <a:bodyPr/>
                    <a:lstStyle/>
                    <a:p>
                      <a:pPr algn="l">
                        <a:lnSpc>
                          <a:spcPct val="115000"/>
                        </a:lnSpc>
                        <a:spcAft>
                          <a:spcPts val="0"/>
                        </a:spcAft>
                      </a:pPr>
                      <a:r>
                        <a:rPr lang="es-ES" sz="1300">
                          <a:effectLst/>
                        </a:rPr>
                        <a:t>Fuentes de apoyo</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l">
                        <a:lnSpc>
                          <a:spcPct val="115000"/>
                        </a:lnSpc>
                        <a:spcAft>
                          <a:spcPts val="0"/>
                        </a:spcAft>
                      </a:pPr>
                      <a:r>
                        <a:rPr lang="es-ES" sz="1100" u="sng" dirty="0">
                          <a:effectLst/>
                          <a:hlinkClick r:id="rId3"/>
                        </a:rPr>
                        <a:t>https://www.psicología-online.com/adicion-al-telefono-movil-2320.html</a:t>
                      </a:r>
                      <a:endParaRPr lang="es-ES" sz="800" dirty="0">
                        <a:effectLst/>
                      </a:endParaRPr>
                    </a:p>
                    <a:p>
                      <a:pPr algn="l">
                        <a:lnSpc>
                          <a:spcPct val="115000"/>
                        </a:lnSpc>
                        <a:spcAft>
                          <a:spcPts val="0"/>
                        </a:spcAft>
                      </a:pPr>
                      <a:r>
                        <a:rPr lang="es-ES" sz="1100" u="sng" dirty="0">
                          <a:effectLst/>
                          <a:hlinkClick r:id="rId4"/>
                        </a:rPr>
                        <a:t>https://www.forbes.com.mx/la-nomofobia-la-adiccion-a-nuestros-celulares/</a:t>
                      </a:r>
                      <a:endParaRPr lang="es-ES" sz="800" dirty="0">
                        <a:effectLst/>
                      </a:endParaRPr>
                    </a:p>
                    <a:p>
                      <a:pPr algn="l">
                        <a:lnSpc>
                          <a:spcPct val="115000"/>
                        </a:lnSpc>
                        <a:spcAft>
                          <a:spcPts val="0"/>
                        </a:spcAft>
                      </a:pPr>
                      <a:r>
                        <a:rPr lang="es-ES" sz="1100" u="sng" dirty="0">
                          <a:effectLst/>
                          <a:hlinkClick r:id="rId5"/>
                        </a:rPr>
                        <a:t>https://www.youtube.com/watch?v=u4R7fUXlpcl</a:t>
                      </a:r>
                      <a:endParaRPr lang="es-ES" sz="800" dirty="0">
                        <a:effectLst/>
                      </a:endParaRPr>
                    </a:p>
                    <a:p>
                      <a:pPr algn="l">
                        <a:lnSpc>
                          <a:spcPct val="115000"/>
                        </a:lnSpc>
                        <a:spcAft>
                          <a:spcPts val="0"/>
                        </a:spcAft>
                      </a:pPr>
                      <a:r>
                        <a:rPr lang="es-ES" sz="1100" dirty="0">
                          <a:effectLst/>
                        </a:rPr>
                        <a:t> </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bl>
          </a:graphicData>
        </a:graphic>
      </p:graphicFrame>
      <p:sp>
        <p:nvSpPr>
          <p:cNvPr id="4" name="3 CuadroTexto"/>
          <p:cNvSpPr txBox="1"/>
          <p:nvPr/>
        </p:nvSpPr>
        <p:spPr>
          <a:xfrm>
            <a:off x="1785918" y="285728"/>
            <a:ext cx="7358082" cy="276999"/>
          </a:xfrm>
          <a:prstGeom prst="rect">
            <a:avLst/>
          </a:prstGeom>
          <a:noFill/>
        </p:spPr>
        <p:txBody>
          <a:bodyPr wrap="square" rtlCol="0">
            <a:spAutoFit/>
          </a:bodyPr>
          <a:lstStyle/>
          <a:p>
            <a:pPr algn="r"/>
            <a:r>
              <a:rPr lang="es-MX" sz="1200" dirty="0" smtClean="0">
                <a:latin typeface="Century Gothic" pitchFamily="34" charset="0"/>
              </a:rPr>
              <a:t>Aparatado 8.2 e, f.</a:t>
            </a:r>
            <a:endParaRPr lang="es-MX" sz="1200" dirty="0">
              <a:latin typeface="Century Gothic" pitchFamily="34" charset="0"/>
            </a:endParaRPr>
          </a:p>
        </p:txBody>
      </p:sp>
    </p:spTree>
    <p:extLst>
      <p:ext uri="{BB962C8B-B14F-4D97-AF65-F5344CB8AC3E}">
        <p14:creationId xmlns:p14="http://schemas.microsoft.com/office/powerpoint/2010/main" val="400456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8.3</a:t>
            </a:r>
            <a:endParaRPr lang="es-MX" dirty="0"/>
          </a:p>
        </p:txBody>
      </p:sp>
      <p:sp>
        <p:nvSpPr>
          <p:cNvPr id="3" name="Rectángulo 2"/>
          <p:cNvSpPr/>
          <p:nvPr/>
        </p:nvSpPr>
        <p:spPr>
          <a:xfrm>
            <a:off x="323528" y="591684"/>
            <a:ext cx="8568952" cy="5649239"/>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Justificación</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Recordemos las preguntas guía: ¿Tu comunidad escolar presenta adicción al celular? ¿Consideras que es un problema grave en tu comunidad? ¿Qué medidas  propondrías para erradicar el uso del celular en clase?</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Por lo tanto, la justificación obvia para esta actividad es la concientización sobre la problemática que genera el uso excesivo del celular. Por otro lado, aprovechar la reflexión para explicar a detalle el propósito del proyecto y dar un panorama general de cómo se pretende con seguir este objetivo.</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Es importante mencionar que en la actualidad el uso del celular en las aulas es una problemática cotidiana y además de lo ya descrito, la actividad funciona como un elemento de reconocimiento de actitudes y conductas en los alumnos.</a:t>
            </a:r>
            <a:endParaRPr lang="es-ES" sz="1100" dirty="0">
              <a:solidFill>
                <a:srgbClr val="000000"/>
              </a:solidFill>
              <a:effectLst/>
              <a:latin typeface="Arial" panose="020B0604020202020204" pitchFamily="34" charset="0"/>
              <a:ea typeface="Arial" panose="020B0604020202020204" pitchFamily="34" charset="0"/>
            </a:endParaRPr>
          </a:p>
        </p:txBody>
      </p:sp>
      <p:sp>
        <p:nvSpPr>
          <p:cNvPr id="4" name="3 CuadroTexto"/>
          <p:cNvSpPr txBox="1"/>
          <p:nvPr/>
        </p:nvSpPr>
        <p:spPr>
          <a:xfrm>
            <a:off x="571472" y="214290"/>
            <a:ext cx="8572528" cy="276999"/>
          </a:xfrm>
          <a:prstGeom prst="rect">
            <a:avLst/>
          </a:prstGeom>
          <a:noFill/>
        </p:spPr>
        <p:txBody>
          <a:bodyPr wrap="square" rtlCol="0">
            <a:spAutoFit/>
          </a:bodyPr>
          <a:lstStyle/>
          <a:p>
            <a:pPr algn="r"/>
            <a:r>
              <a:rPr lang="es-MX" sz="1200" dirty="0" smtClean="0">
                <a:latin typeface="Century Gothic" pitchFamily="34" charset="0"/>
              </a:rPr>
              <a:t>Apartado 8.3 g.</a:t>
            </a:r>
            <a:endParaRPr lang="es-MX" sz="1200" dirty="0">
              <a:latin typeface="Century Gothic" pitchFamily="34" charset="0"/>
            </a:endParaRPr>
          </a:p>
        </p:txBody>
      </p:sp>
    </p:spTree>
    <p:extLst>
      <p:ext uri="{BB962C8B-B14F-4D97-AF65-F5344CB8AC3E}">
        <p14:creationId xmlns:p14="http://schemas.microsoft.com/office/powerpoint/2010/main" val="3457722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8.4</a:t>
            </a:r>
            <a:endParaRPr lang="es-MX" dirty="0"/>
          </a:p>
        </p:txBody>
      </p:sp>
      <p:sp>
        <p:nvSpPr>
          <p:cNvPr id="3" name="Rectángulo 2"/>
          <p:cNvSpPr/>
          <p:nvPr/>
        </p:nvSpPr>
        <p:spPr>
          <a:xfrm>
            <a:off x="500034" y="857232"/>
            <a:ext cx="8291264" cy="4808496"/>
          </a:xfrm>
          <a:prstGeom prst="rect">
            <a:avLst/>
          </a:prstGeom>
        </p:spPr>
        <p:txBody>
          <a:bodyPr wrap="square">
            <a:spAutoFit/>
          </a:bodyPr>
          <a:lstStyle/>
          <a:p>
            <a:pPr marR="114300">
              <a:lnSpc>
                <a:spcPct val="115000"/>
              </a:lnSpc>
              <a:spcBef>
                <a:spcPts val="370"/>
              </a:spcBef>
              <a:spcAft>
                <a:spcPts val="0"/>
              </a:spcAft>
            </a:pPr>
            <a:r>
              <a:rPr lang="es-ES" sz="32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Apertura</a:t>
            </a:r>
            <a:r>
              <a:rPr lang="es-ES" sz="3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smtClean="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solicita a los alumnos que formen equipos de 5 personas como máximo.</a:t>
            </a:r>
            <a:endParaRPr lang="es-ES" sz="2000" dirty="0" smtClean="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t>
            </a: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alumnos elaboran una lista de los integrantes y se agrupan por equipos.</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realiza una plenaria para discutir el objetivo general del proyecto y se permite el intercambio de ideas.</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solicita a los alumnos realizar en equipos la lectura de un par de artículos así como ver un video y que escriban las ideas principales y los sentimientos que les genera el video.</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usarán sus celulares y sus cuadernos para la actividad.</a:t>
            </a:r>
            <a:endParaRPr lang="es-ES" sz="2000" dirty="0">
              <a:solidFill>
                <a:srgbClr val="000000"/>
              </a:solidFill>
              <a:effectLst/>
              <a:latin typeface="Arial" panose="020B0604020202020204" pitchFamily="34" charset="0"/>
              <a:ea typeface="Arial" panose="020B0604020202020204" pitchFamily="34" charset="0"/>
            </a:endParaRPr>
          </a:p>
        </p:txBody>
      </p:sp>
      <p:sp>
        <p:nvSpPr>
          <p:cNvPr id="5" name="4 CuadroTexto"/>
          <p:cNvSpPr txBox="1"/>
          <p:nvPr/>
        </p:nvSpPr>
        <p:spPr>
          <a:xfrm>
            <a:off x="0" y="214290"/>
            <a:ext cx="9144000" cy="276999"/>
          </a:xfrm>
          <a:prstGeom prst="rect">
            <a:avLst/>
          </a:prstGeom>
          <a:noFill/>
        </p:spPr>
        <p:txBody>
          <a:bodyPr wrap="square" rtlCol="0">
            <a:spAutoFit/>
          </a:bodyPr>
          <a:lstStyle/>
          <a:p>
            <a:pPr algn="r"/>
            <a:r>
              <a:rPr lang="es-MX" sz="1200" dirty="0" smtClean="0">
                <a:latin typeface="Century Gothic" pitchFamily="34" charset="0"/>
              </a:rPr>
              <a:t>Apartado 8.4 h.</a:t>
            </a:r>
            <a:endParaRPr lang="es-MX" sz="1200" dirty="0">
              <a:latin typeface="Century Gothic" pitchFamily="34" charset="0"/>
            </a:endParaRPr>
          </a:p>
        </p:txBody>
      </p:sp>
    </p:spTree>
    <p:extLst>
      <p:ext uri="{BB962C8B-B14F-4D97-AF65-F5344CB8AC3E}">
        <p14:creationId xmlns:p14="http://schemas.microsoft.com/office/powerpoint/2010/main" val="2552990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8.5</a:t>
            </a:r>
            <a:endParaRPr lang="es-MX" dirty="0"/>
          </a:p>
        </p:txBody>
      </p:sp>
      <p:pic>
        <p:nvPicPr>
          <p:cNvPr id="3" name="Picture 2" descr="https://lh3.googleusercontent.com/ax4u1lQW5dRPhbJFA3zjLwcDcoJIb7bASr1WdsuD6M4A8NLUpjWvUgMRgNTWPKX8T2QkJWxGGFedfkBoQ3_2JLr3T6Uf3I5V9MB35PaNhoZcznL4-ujiqJE2inx2R6breY9yqTsETf9rRayzZ5VpZqqkv7uw5E4VE37Pr3p14YlbR4vACrkHonxLh6igeF0PIaoHXRMnL6hr7WhN2hGOhhmuio4aOlfn4-zDiv6r8cP7WuKMuwvvKVXfrj_qOBJ2V1ABv90mxaogsfKmNVNYHKg0wNnlHFsLqx1omVOU4EXr1vu7YO4VMoT13ssTTA-kF69ECv3UNevgvJPODXX3nvchum5NV6db9nIX06egYbueIIFtyngTboodzLz6xxGkym_Jsv2hEoLEob_d_6hMgES_wMZsefNJJLbpNAN3V3X0E9FHq4KNt7zUsw_tpH4ZJH8T0jd2jAOOTJ-KbX-OU-Q06FS4iliuCxRQpoNcuxpUTv4cn53N5cXmZ1AkMeRBGDJ7o2PCLrnm-cFR_z5oKBLLaX53kBp_nhnVGLFxRcyNru6Cd9AtQ8hlbbxEd8tHadbOS6RbBVAXivwl_HAMXpgePNenKBDl-xNDaoXVHK-Q8jT1mlihhKA6QbjQ2XMcXdVmi3S32neIZQPTHRMYfFs3N4SOXXQ=w632-h474-no"/>
          <p:cNvPicPr>
            <a:picLocks noChangeAspect="1" noChangeArrowheads="1"/>
          </p:cNvPicPr>
          <p:nvPr/>
        </p:nvPicPr>
        <p:blipFill>
          <a:blip r:embed="rId2"/>
          <a:srcRect/>
          <a:stretch>
            <a:fillRect/>
          </a:stretch>
        </p:blipFill>
        <p:spPr bwMode="auto">
          <a:xfrm>
            <a:off x="971600" y="764704"/>
            <a:ext cx="7128792" cy="5346597"/>
          </a:xfrm>
          <a:prstGeom prst="rect">
            <a:avLst/>
          </a:prstGeom>
          <a:noFill/>
        </p:spPr>
      </p:pic>
      <p:sp>
        <p:nvSpPr>
          <p:cNvPr id="4" name="4 CuadroTexto"/>
          <p:cNvSpPr txBox="1"/>
          <p:nvPr/>
        </p:nvSpPr>
        <p:spPr>
          <a:xfrm>
            <a:off x="0" y="214290"/>
            <a:ext cx="9144000" cy="276999"/>
          </a:xfrm>
          <a:prstGeom prst="rect">
            <a:avLst/>
          </a:prstGeom>
          <a:noFill/>
        </p:spPr>
        <p:txBody>
          <a:bodyPr wrap="square" rtlCol="0">
            <a:spAutoFit/>
          </a:bodyPr>
          <a:lstStyle/>
          <a:p>
            <a:pPr algn="r"/>
            <a:r>
              <a:rPr lang="es-MX" sz="1200" dirty="0" smtClean="0">
                <a:latin typeface="Century Gothic" pitchFamily="34" charset="0"/>
              </a:rPr>
              <a:t>Apartado 8.4 </a:t>
            </a:r>
            <a:r>
              <a:rPr lang="es-MX" sz="1200" dirty="0" smtClean="0">
                <a:latin typeface="Century Gothic" pitchFamily="34" charset="0"/>
              </a:rPr>
              <a:t>h. </a:t>
            </a:r>
            <a:endParaRPr lang="es-MX" sz="1200" dirty="0">
              <a:latin typeface="Century Gothic" pitchFamily="34" charset="0"/>
            </a:endParaRPr>
          </a:p>
        </p:txBody>
      </p:sp>
    </p:spTree>
    <p:extLst>
      <p:ext uri="{BB962C8B-B14F-4D97-AF65-F5344CB8AC3E}">
        <p14:creationId xmlns:p14="http://schemas.microsoft.com/office/powerpoint/2010/main" val="164584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s-MX" dirty="0" smtClean="0"/>
          </a:p>
          <a:p>
            <a:r>
              <a:rPr lang="es-MX" dirty="0" smtClean="0"/>
              <a:t>8.6</a:t>
            </a:r>
          </a:p>
          <a:p>
            <a:endParaRPr lang="es-MX" dirty="0"/>
          </a:p>
        </p:txBody>
      </p:sp>
      <p:sp>
        <p:nvSpPr>
          <p:cNvPr id="3" name="Rectángulo 2"/>
          <p:cNvSpPr/>
          <p:nvPr/>
        </p:nvSpPr>
        <p:spPr>
          <a:xfrm>
            <a:off x="323528" y="764704"/>
            <a:ext cx="8568952" cy="2845907"/>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Desarrollo</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participan de la plenaria</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procede a la lectura de los artículos y a la visualización del video.</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comentan sus ideas y sentimientos y los escriben en sus cuadernos.</a:t>
            </a:r>
            <a:endParaRPr lang="es-ES" sz="2000" dirty="0">
              <a:solidFill>
                <a:srgbClr val="000000"/>
              </a:solidFill>
              <a:effectLst/>
              <a:latin typeface="Arial" panose="020B0604020202020204" pitchFamily="34" charset="0"/>
              <a:ea typeface="Arial" panose="020B0604020202020204" pitchFamily="34" charset="0"/>
            </a:endParaRPr>
          </a:p>
        </p:txBody>
      </p:sp>
      <p:sp>
        <p:nvSpPr>
          <p:cNvPr id="8" name="7 CuadroTexto"/>
          <p:cNvSpPr txBox="1"/>
          <p:nvPr/>
        </p:nvSpPr>
        <p:spPr>
          <a:xfrm>
            <a:off x="0" y="357166"/>
            <a:ext cx="9144000" cy="276999"/>
          </a:xfrm>
          <a:prstGeom prst="rect">
            <a:avLst/>
          </a:prstGeom>
          <a:noFill/>
        </p:spPr>
        <p:txBody>
          <a:bodyPr wrap="square" rtlCol="0">
            <a:spAutoFit/>
          </a:bodyPr>
          <a:lstStyle/>
          <a:p>
            <a:pPr algn="r"/>
            <a:r>
              <a:rPr lang="es-MX" sz="1200" dirty="0" smtClean="0">
                <a:latin typeface="Century Gothic" pitchFamily="34" charset="0"/>
              </a:rPr>
              <a:t>Apartado 8.5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3035610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fQFu5h1zmvRF-jH0cIXwADOlKmuboCsg4XaQ83RG1-CN0LzYyfluUafBW8LyWrjP9Bx7plkQ6BY-ojvWXX6VaoYpBwq9aMCgqxxlV-K7NRl1WJk0_4jCqCc3jUkgXSicaJZ448UVe64f6rjeevu9imu-DcvuHvh5yoCbfLsIoq97J2q1NJVX4xfStxz91Gz_1PPBkSE4RnGyLF6Iba96NhV-M6q4ouIJLZL4yoQsLznCmNqb_cicFoViP6asTs2yxnDwgmedAFQ9dQE98yiRXCO-RYA3IaLOQUnEsx-Cm0Cs2EFE2yQhVEhKWCY-ZTuOAQ_zU362AlsycTa8sYT0I7NlyHGIZsU60XcOVuPSUWD53RDQnjKYQU5czwFEdBBDLedRvviLXkecsOVJymkpYDrKMtH3tzVQccHq96td2VMfqCUbebeDtz5ynlnzgEGQHJKqUPNOcz0HHtYH5FiGExakriYD2dVYxEOrM0UMbLeRMjcFbbc_X0KtdbWK8egEUF9-qxGfsH8B4sFM6UtV6eZsYqpRM0r_P5naq6JKoiSsP9RwNJM714VVVbkE9RDsl8HhQ2VVozO8aB_doDIHMjMp8GnxOZlFTsjYNhEM1jkB33lqfJUnvNuXQrrUNnpjLr8jK8M463HoxDW4dsnSg_xH2kk_mjU=w876-h657-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448" y="2906006"/>
            <a:ext cx="4573503" cy="343012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r>
              <a:rPr lang="es-MX" dirty="0" smtClean="0"/>
              <a:t>8.7</a:t>
            </a:r>
            <a:endParaRPr lang="es-MX" dirty="0"/>
          </a:p>
        </p:txBody>
      </p:sp>
      <p:pic>
        <p:nvPicPr>
          <p:cNvPr id="3" name="Imagen 2" descr="IMG_20181005_102359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889225"/>
            <a:ext cx="4544940" cy="3403871"/>
          </a:xfrm>
          <a:prstGeom prst="rect">
            <a:avLst/>
          </a:prstGeom>
          <a:noFill/>
          <a:extLst>
            <a:ext uri="{909E8E84-426E-40DD-AFC4-6F175D3DCCD1}">
              <a14:hiddenFill xmlns:a14="http://schemas.microsoft.com/office/drawing/2010/main">
                <a:solidFill>
                  <a:srgbClr val="FFFFFF"/>
                </a:solidFill>
              </a14:hiddenFill>
            </a:ext>
          </a:extLst>
        </p:spPr>
      </p:pic>
      <p:sp>
        <p:nvSpPr>
          <p:cNvPr id="5" name="7 CuadroTexto"/>
          <p:cNvSpPr txBox="1"/>
          <p:nvPr/>
        </p:nvSpPr>
        <p:spPr>
          <a:xfrm>
            <a:off x="0" y="357166"/>
            <a:ext cx="9144000" cy="276999"/>
          </a:xfrm>
          <a:prstGeom prst="rect">
            <a:avLst/>
          </a:prstGeom>
          <a:noFill/>
        </p:spPr>
        <p:txBody>
          <a:bodyPr wrap="square" rtlCol="0">
            <a:spAutoFit/>
          </a:bodyPr>
          <a:lstStyle/>
          <a:p>
            <a:pPr algn="r"/>
            <a:r>
              <a:rPr lang="es-MX" sz="1200" dirty="0" smtClean="0">
                <a:latin typeface="Century Gothic" pitchFamily="34" charset="0"/>
              </a:rPr>
              <a:t>Apartado 8.5 i.</a:t>
            </a:r>
            <a:endParaRPr lang="es-MX" sz="1200" dirty="0">
              <a:latin typeface="Century Gothic" pitchFamily="34" charset="0"/>
            </a:endParaRPr>
          </a:p>
        </p:txBody>
      </p:sp>
    </p:spTree>
    <p:extLst>
      <p:ext uri="{BB962C8B-B14F-4D97-AF65-F5344CB8AC3E}">
        <p14:creationId xmlns:p14="http://schemas.microsoft.com/office/powerpoint/2010/main" val="252529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8.8</a:t>
            </a:r>
            <a:endParaRPr lang="es-MX" dirty="0"/>
          </a:p>
        </p:txBody>
      </p:sp>
      <p:sp>
        <p:nvSpPr>
          <p:cNvPr id="3" name="Rectángulo 2"/>
          <p:cNvSpPr/>
          <p:nvPr/>
        </p:nvSpPr>
        <p:spPr>
          <a:xfrm>
            <a:off x="467544" y="548680"/>
            <a:ext cx="8352928" cy="2440668"/>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Cierre</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revisan las anotaciones de los alumnos y se verifica que hayan terminado la actividad.</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les recuerda a los alumnos que sus notas deberán agregarse a su folder de evidencias.</a:t>
            </a:r>
            <a:endParaRPr lang="es-ES" sz="2000" dirty="0">
              <a:solidFill>
                <a:srgbClr val="000000"/>
              </a:solidFill>
              <a:effectLst/>
              <a:latin typeface="Arial" panose="020B0604020202020204" pitchFamily="34" charset="0"/>
              <a:ea typeface="Arial" panose="020B0604020202020204" pitchFamily="34" charset="0"/>
            </a:endParaRPr>
          </a:p>
        </p:txBody>
      </p:sp>
      <p:sp>
        <p:nvSpPr>
          <p:cNvPr id="5" name="4 CuadroTexto"/>
          <p:cNvSpPr txBox="1"/>
          <p:nvPr/>
        </p:nvSpPr>
        <p:spPr>
          <a:xfrm>
            <a:off x="0" y="285728"/>
            <a:ext cx="9144000" cy="276999"/>
          </a:xfrm>
          <a:prstGeom prst="rect">
            <a:avLst/>
          </a:prstGeom>
          <a:noFill/>
        </p:spPr>
        <p:txBody>
          <a:bodyPr wrap="square" rtlCol="0">
            <a:spAutoFit/>
          </a:bodyPr>
          <a:lstStyle/>
          <a:p>
            <a:pPr algn="r"/>
            <a:r>
              <a:rPr lang="es-MX" sz="1200" dirty="0" smtClean="0">
                <a:latin typeface="Century Gothic" pitchFamily="34" charset="0"/>
              </a:rPr>
              <a:t>Apartado 8.6 </a:t>
            </a:r>
            <a:r>
              <a:rPr lang="es-MX" sz="1200" dirty="0" smtClean="0">
                <a:latin typeface="Century Gothic" pitchFamily="34" charset="0"/>
              </a:rPr>
              <a:t>j. </a:t>
            </a:r>
            <a:endParaRPr lang="es-MX" sz="1200" dirty="0">
              <a:latin typeface="Century Gothic" pitchFamily="34" charset="0"/>
            </a:endParaRPr>
          </a:p>
        </p:txBody>
      </p:sp>
      <p:pic>
        <p:nvPicPr>
          <p:cNvPr id="2050" name="Picture 2" descr="https://lh3.googleusercontent.com/sHWLs0wRtUeUXot8jIn6_1ooweK6GALCPNY-IQsO88kMsI_m9aTFgiMiUEwYdMsfnhVuNvvgg-0xBNIFR0RqVPoYw5sPTm54PKKK_NG-6vmOhBALseFfAB-vLCJvRiJj-RSeKDo95W3IXwrLsdnzArPxPkoBVpczi-3QKJQtCusCCWoSfxMuLsmKApazkjnACVmeBE0vhqY0vxTcie98rPHHP3CPsfq19B-JWcGF2V0HElywM3Pri57c8AfJp8P-r0O5OVSH67lhmdpBjKFkPB0EKPooBS-AlpLaN_zKaTBi1LK2yYys8vzcF--6tlTR7j5Q0NmIeOqqYW1CBM48B6ZOhrQb7dmFZD3ycpHfVbsdE2g3Ma43HjSSDRzyB_jPthnE5hSUDSOM_UeyXhscpfQ8CCng_wZtQcI_ASDRhV6jjFRCi3_a_3Uc4x6o3EeSHc3LBbO5v7cL7guzEASFSDHmKmh76nt3P9nnybl62AF9rx7Xn2fjkxi8aoLUgv6gIghjIYjrik2ZR0_MeUy0nafeTKSKadmMvf-X39DUn85tR6tYl2UjaQ0GcSgnmkrVPru1HiOgN--ICaLuYIkafI-Ox1bpvqa8GMHQiyL7GRknqlC3bkNL1FuBnAO6Ycj3CRhyQ_pF-c6nwu_1Zkzw_0B_8fnGc7U=w876-h65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989348"/>
            <a:ext cx="4530592" cy="339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3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8.9</a:t>
            </a:r>
            <a:endParaRPr lang="es-MX" dirty="0"/>
          </a:p>
        </p:txBody>
      </p:sp>
      <p:sp>
        <p:nvSpPr>
          <p:cNvPr id="3" name="Rectángulo 2"/>
          <p:cNvSpPr/>
          <p:nvPr/>
        </p:nvSpPr>
        <p:spPr>
          <a:xfrm>
            <a:off x="251520" y="509751"/>
            <a:ext cx="8640960" cy="3171637"/>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¿Que se hará con los resultados?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Las reflexiones de la actividad y las notas de los alumnos se recolectaran de forma individual de manera que cada estudiante deberá agregarlas a un folder de evidencias que se entregará al finalizar el proyecto.</a:t>
            </a:r>
            <a:endParaRPr lang="es-ES"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Por otro lado, se registrará a los alumnos que desarrollaron la actividad completa en tiempo y forma. Este registro también se utilizará como un elemento de la evaluación final.</a:t>
            </a:r>
            <a:endParaRPr lang="es-ES" sz="11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8.7 </a:t>
            </a:r>
            <a:r>
              <a:rPr lang="es-MX" sz="1200" dirty="0" smtClean="0">
                <a:latin typeface="Century Gothic" pitchFamily="34" charset="0"/>
              </a:rPr>
              <a:t>k. </a:t>
            </a:r>
            <a:endParaRPr lang="es-MX" sz="1200" dirty="0">
              <a:latin typeface="Century Gothic" pitchFamily="34" charset="0"/>
            </a:endParaRPr>
          </a:p>
        </p:txBody>
      </p:sp>
    </p:spTree>
    <p:extLst>
      <p:ext uri="{BB962C8B-B14F-4D97-AF65-F5344CB8AC3E}">
        <p14:creationId xmlns:p14="http://schemas.microsoft.com/office/powerpoint/2010/main" val="389530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8.10</a:t>
            </a:r>
            <a:endParaRPr lang="es-MX" dirty="0"/>
          </a:p>
        </p:txBody>
      </p:sp>
      <p:sp>
        <p:nvSpPr>
          <p:cNvPr id="3" name="Rectángulo 2"/>
          <p:cNvSpPr/>
          <p:nvPr/>
        </p:nvSpPr>
        <p:spPr>
          <a:xfrm>
            <a:off x="179512" y="185628"/>
            <a:ext cx="8820472" cy="6514604"/>
          </a:xfrm>
          <a:prstGeom prst="rect">
            <a:avLst/>
          </a:prstGeom>
        </p:spPr>
        <p:txBody>
          <a:bodyPr wrap="square">
            <a:spAutoFit/>
          </a:bodyPr>
          <a:lstStyle/>
          <a:p>
            <a:pPr>
              <a:lnSpc>
                <a:spcPct val="115000"/>
              </a:lnSpc>
              <a:spcAft>
                <a:spcPts val="0"/>
              </a:spcAft>
            </a:pPr>
            <a:r>
              <a:rPr lang="es-MX" sz="2600" dirty="0">
                <a:solidFill>
                  <a:srgbClr val="558ED5"/>
                </a:solidFill>
                <a:latin typeface="Century Gothic" panose="020B0502020202020204" pitchFamily="34" charset="0"/>
                <a:ea typeface="Times New Roman" panose="02020603050405020304" pitchFamily="18" charset="0"/>
                <a:cs typeface="Calibri" panose="020F0502020204030204" pitchFamily="34" charset="0"/>
              </a:rPr>
              <a:t>Análisis</a:t>
            </a:r>
            <a:endParaRPr lang="es-ES" sz="1100" dirty="0">
              <a:solidFill>
                <a:srgbClr val="000000"/>
              </a:solidFill>
              <a:latin typeface="Century Gothic" panose="020B0502020202020204" pitchFamily="34" charset="0"/>
              <a:ea typeface="Arial" panose="020B0604020202020204" pitchFamily="34" charset="0"/>
            </a:endParaRPr>
          </a:p>
          <a:p>
            <a:pPr>
              <a:lnSpc>
                <a:spcPct val="115000"/>
              </a:lnSpc>
              <a:spcAft>
                <a:spcPts val="0"/>
              </a:spcAft>
            </a:pPr>
            <a:r>
              <a:rPr lang="es-MX" dirty="0">
                <a:solidFill>
                  <a:srgbClr val="558ED5"/>
                </a:solidFill>
                <a:latin typeface="Century Gothic" panose="020B0502020202020204" pitchFamily="34" charset="0"/>
                <a:ea typeface="Times New Roman" panose="02020603050405020304" pitchFamily="18" charset="0"/>
                <a:cs typeface="Calibri" panose="020F0502020204030204" pitchFamily="34" charset="0"/>
              </a:rPr>
              <a:t>Logros alcanzados</a:t>
            </a:r>
            <a:endParaRPr lang="es-ES" sz="1100" dirty="0">
              <a:solidFill>
                <a:srgbClr val="000000"/>
              </a:solidFill>
              <a:latin typeface="Century Gothic" panose="020B0502020202020204" pitchFamily="34" charset="0"/>
              <a:ea typeface="Arial" panose="020B0604020202020204" pitchFamily="34" charset="0"/>
            </a:endParaRPr>
          </a:p>
          <a:p>
            <a:pPr>
              <a:lnSpc>
                <a:spcPct val="115000"/>
              </a:lnSpc>
              <a:spcAft>
                <a:spcPts val="0"/>
              </a:spcAft>
            </a:pPr>
            <a:r>
              <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r>
              <a:rPr lang="es-MX" sz="1600"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Se </a:t>
            </a:r>
            <a:r>
              <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consiguió una reflexión efectiva por parte de muchos de los alumnos, sobre todo a través del vídeo. Los alumnos comentaron que les había hecho sentir: “tristeza”, “ternura”; expresaron frases como: “es la verdad, así pasa”, “Que triste, pero es real”, “Yo no llego a tanto”, etc.</a:t>
            </a:r>
            <a:endParaRPr lang="es-ES" sz="16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endParaRPr lang="es-ES" sz="16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Las lecturas por otro lado, les hicieron reconocer algunos conceptos y también reconocer que el uso del celular no es un problema menor y que se encuentra caracterizado.</a:t>
            </a:r>
            <a:endParaRPr lang="es-ES" sz="16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endParaRPr lang="es-ES" sz="16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Los alumnos en su mayoría, trabajaron por su cuenta como se esperaba y lograron plasmar ideas sobre los textos y el vídeo con base en sus ideas y las de sus compañeros.</a:t>
            </a:r>
            <a:endParaRPr lang="es-ES" sz="1600" dirty="0">
              <a:solidFill>
                <a:srgbClr val="000000"/>
              </a:solidFill>
              <a:latin typeface="Century Gothic" panose="020B0502020202020204" pitchFamily="34" charset="0"/>
              <a:ea typeface="Arial" panose="020B0604020202020204" pitchFamily="34" charset="0"/>
            </a:endParaRPr>
          </a:p>
          <a:p>
            <a:pPr>
              <a:lnSpc>
                <a:spcPct val="115000"/>
              </a:lnSpc>
              <a:spcAft>
                <a:spcPts val="0"/>
              </a:spcAft>
            </a:pPr>
            <a:r>
              <a:rPr lang="es-MX" sz="1600" dirty="0">
                <a:solidFill>
                  <a:srgbClr val="558ED5"/>
                </a:solidFill>
                <a:latin typeface="Century Gothic" panose="020B0502020202020204" pitchFamily="34" charset="0"/>
                <a:ea typeface="Times New Roman" panose="02020603050405020304" pitchFamily="18" charset="0"/>
                <a:cs typeface="Calibri" panose="020F0502020204030204" pitchFamily="34" charset="0"/>
              </a:rPr>
              <a:t> </a:t>
            </a:r>
            <a:endParaRPr lang="es-ES" sz="1600" dirty="0">
              <a:solidFill>
                <a:srgbClr val="000000"/>
              </a:solidFill>
              <a:latin typeface="Century Gothic" panose="020B0502020202020204" pitchFamily="34" charset="0"/>
              <a:ea typeface="Arial" panose="020B0604020202020204" pitchFamily="34" charset="0"/>
            </a:endParaRPr>
          </a:p>
          <a:p>
            <a:pPr>
              <a:lnSpc>
                <a:spcPct val="115000"/>
              </a:lnSpc>
              <a:spcAft>
                <a:spcPts val="0"/>
              </a:spcAft>
            </a:pPr>
            <a:r>
              <a:rPr lang="es-MX" dirty="0">
                <a:solidFill>
                  <a:srgbClr val="558ED5"/>
                </a:solidFill>
                <a:latin typeface="Century Gothic" panose="020B0502020202020204" pitchFamily="34" charset="0"/>
                <a:ea typeface="Times New Roman" panose="02020603050405020304" pitchFamily="18" charset="0"/>
                <a:cs typeface="Calibri" panose="020F0502020204030204" pitchFamily="34" charset="0"/>
              </a:rPr>
              <a:t>Aspectos a mejorar</a:t>
            </a:r>
            <a:endParaRPr lang="es-ES" sz="1100" dirty="0">
              <a:solidFill>
                <a:srgbClr val="000000"/>
              </a:solidFill>
              <a:latin typeface="Century Gothic" panose="020B0502020202020204" pitchFamily="34" charset="0"/>
              <a:ea typeface="Arial" panose="020B0604020202020204" pitchFamily="34" charset="0"/>
            </a:endParaRPr>
          </a:p>
          <a:p>
            <a:pPr marR="114300" algn="just">
              <a:lnSpc>
                <a:spcPct val="115000"/>
              </a:lnSpc>
              <a:spcBef>
                <a:spcPts val="370"/>
              </a:spcBef>
              <a:spcAft>
                <a:spcPts val="0"/>
              </a:spcAft>
            </a:pPr>
            <a:r>
              <a:rPr lang="es-MX" sz="11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MX" sz="1600"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Lograr </a:t>
            </a:r>
            <a:r>
              <a:rPr lang="es-MX" sz="16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que todos los alumnos trabajen como se espera. En este caso se les permitió a los alumnos que formaran los equipos como ellos quisieran y en algunos casos esto genera distracción por lo que aun cuando es una forma de fomentar la responsabilidad en los estudiantes quizá sería apropiado intentar con otra técnica para formar los equipos.</a:t>
            </a:r>
            <a:endParaRPr lang="es-ES" sz="16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8.8 l.</a:t>
            </a:r>
            <a:endParaRPr lang="es-MX" sz="1200" dirty="0">
              <a:latin typeface="Century Gothic" pitchFamily="34" charset="0"/>
            </a:endParaRPr>
          </a:p>
        </p:txBody>
      </p:sp>
    </p:spTree>
    <p:extLst>
      <p:ext uri="{BB962C8B-B14F-4D97-AF65-F5344CB8AC3E}">
        <p14:creationId xmlns:p14="http://schemas.microsoft.com/office/powerpoint/2010/main" val="1724401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8.11</a:t>
            </a:r>
            <a:endParaRPr lang="es-MX" dirty="0"/>
          </a:p>
        </p:txBody>
      </p:sp>
      <p:sp>
        <p:nvSpPr>
          <p:cNvPr id="3" name="Rectángulo 2"/>
          <p:cNvSpPr/>
          <p:nvPr/>
        </p:nvSpPr>
        <p:spPr>
          <a:xfrm>
            <a:off x="214282" y="785794"/>
            <a:ext cx="8712968" cy="2035429"/>
          </a:xfrm>
          <a:prstGeom prst="rect">
            <a:avLst/>
          </a:prstGeom>
        </p:spPr>
        <p:txBody>
          <a:bodyPr wrap="square">
            <a:spAutoFit/>
          </a:bodyPr>
          <a:lstStyle/>
          <a:p>
            <a:pPr>
              <a:lnSpc>
                <a:spcPct val="115000"/>
              </a:lnSpc>
              <a:spcAft>
                <a:spcPts val="0"/>
              </a:spcAft>
            </a:pPr>
            <a:r>
              <a:rPr lang="es-MX" sz="2600" dirty="0">
                <a:solidFill>
                  <a:srgbClr val="558ED5"/>
                </a:solidFill>
                <a:latin typeface="Century Gothic" panose="020B0502020202020204" pitchFamily="34" charset="0"/>
                <a:ea typeface="Times New Roman" panose="02020603050405020304" pitchFamily="18" charset="0"/>
                <a:cs typeface="Calibri" panose="020F0502020204030204" pitchFamily="34" charset="0"/>
              </a:rPr>
              <a:t>Toma de decisiones.</a:t>
            </a:r>
            <a:endParaRPr lang="es-ES" sz="1100" dirty="0">
              <a:solidFill>
                <a:srgbClr val="000000"/>
              </a:solidFill>
              <a:latin typeface="Century Gothic" panose="020B0502020202020204" pitchFamily="34" charset="0"/>
              <a:ea typeface="Arial" panose="020B0604020202020204" pitchFamily="34" charset="0"/>
            </a:endParaRPr>
          </a:p>
          <a:p>
            <a:pPr marR="114300">
              <a:lnSpc>
                <a:spcPct val="115000"/>
              </a:lnSpc>
              <a:spcBef>
                <a:spcPts val="370"/>
              </a:spcBef>
              <a:spcAft>
                <a:spcPts val="0"/>
              </a:spcAft>
            </a:pPr>
            <a:r>
              <a:rPr lang="es-MX"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Century Gothic" panose="020B0502020202020204" pitchFamily="34" charset="0"/>
              <a:ea typeface="Arial" panose="020B0604020202020204" pitchFamily="34" charset="0"/>
            </a:endParaRPr>
          </a:p>
          <a:p>
            <a:pPr marR="114300" algn="just">
              <a:lnSpc>
                <a:spcPct val="115000"/>
              </a:lnSpc>
              <a:spcBef>
                <a:spcPts val="370"/>
              </a:spcBef>
              <a:spcAft>
                <a:spcPts val="0"/>
              </a:spcAft>
            </a:pPr>
            <a:r>
              <a:rPr lang="es-MX" sz="20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Modificar la manera en que se conformarán los equipos para analizar si modifica el comportamiento de los alumnos al trabajar fuera de su zona de </a:t>
            </a:r>
            <a:r>
              <a:rPr lang="es-MX" sz="2000"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comodidad. </a:t>
            </a:r>
            <a:endParaRPr lang="es-ES" sz="20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1785918" y="116632"/>
            <a:ext cx="7358082" cy="276999"/>
          </a:xfrm>
          <a:prstGeom prst="rect">
            <a:avLst/>
          </a:prstGeom>
          <a:noFill/>
        </p:spPr>
        <p:txBody>
          <a:bodyPr wrap="square" rtlCol="0">
            <a:spAutoFit/>
          </a:bodyPr>
          <a:lstStyle/>
          <a:p>
            <a:pPr algn="r"/>
            <a:r>
              <a:rPr lang="es-MX" sz="1200" dirty="0" smtClean="0">
                <a:latin typeface="Century Gothic" pitchFamily="34" charset="0"/>
              </a:rPr>
              <a:t>Apartado 8.9 </a:t>
            </a:r>
            <a:r>
              <a:rPr lang="es-MX" sz="1200" dirty="0" smtClean="0">
                <a:latin typeface="Century Gothic" pitchFamily="34" charset="0"/>
              </a:rPr>
              <a:t>m. </a:t>
            </a:r>
            <a:endParaRPr lang="es-MX" sz="1200" dirty="0">
              <a:latin typeface="Century Gothic" pitchFamily="34" charset="0"/>
            </a:endParaRPr>
          </a:p>
        </p:txBody>
      </p:sp>
    </p:spTree>
    <p:extLst>
      <p:ext uri="{BB962C8B-B14F-4D97-AF65-F5344CB8AC3E}">
        <p14:creationId xmlns:p14="http://schemas.microsoft.com/office/powerpoint/2010/main" val="2730825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2</a:t>
            </a:fld>
            <a:endParaRPr lang="es-MX" dirty="0"/>
          </a:p>
        </p:txBody>
      </p:sp>
      <p:sp>
        <p:nvSpPr>
          <p:cNvPr id="3" name="Rectángulo 3"/>
          <p:cNvSpPr/>
          <p:nvPr/>
        </p:nvSpPr>
        <p:spPr>
          <a:xfrm>
            <a:off x="713679" y="680225"/>
            <a:ext cx="7883912" cy="4861203"/>
          </a:xfrm>
          <a:prstGeom prst="rect">
            <a:avLst/>
          </a:prstGeom>
        </p:spPr>
        <p:txBody>
          <a:bodyPr wrap="square">
            <a:spAutoFit/>
          </a:bodyPr>
          <a:lstStyle/>
          <a:p>
            <a:pPr algn="ctr">
              <a:lnSpc>
                <a:spcPct val="107000"/>
              </a:lnSpc>
              <a:spcAft>
                <a:spcPts val="800"/>
              </a:spcAft>
            </a:pPr>
            <a:r>
              <a:rPr lang="es-ES" sz="3200" b="1"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rPr>
              <a:t>Profesoras participantes:</a:t>
            </a:r>
          </a:p>
          <a:p>
            <a:pPr algn="ctr">
              <a:lnSpc>
                <a:spcPct val="107000"/>
              </a:lnSpc>
              <a:spcAft>
                <a:spcPts val="800"/>
              </a:spcAft>
            </a:pPr>
            <a:endParaRPr lang="es-ES"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ES"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smtClean="0">
                <a:effectLst/>
                <a:latin typeface="Century Gothic" pitchFamily="34" charset="0"/>
                <a:ea typeface="Calibri" panose="020F0502020204030204" pitchFamily="34" charset="0"/>
                <a:cs typeface="Times New Roman" panose="02020603050405020304" pitchFamily="18" charset="0"/>
              </a:rPr>
              <a:t>Blanca Estela Torres Campos (Matemáticas IV)</a:t>
            </a:r>
          </a:p>
          <a:p>
            <a:pPr algn="ctr">
              <a:lnSpc>
                <a:spcPct val="107000"/>
              </a:lnSpc>
              <a:spcAft>
                <a:spcPts val="800"/>
              </a:spcAft>
            </a:pPr>
            <a:endParaRPr lang="es-ES" sz="3200" b="1" dirty="0" smtClean="0">
              <a:effectLst/>
              <a:latin typeface="Century Gothic"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smtClean="0">
                <a:effectLst/>
                <a:latin typeface="Century Gothic" pitchFamily="34" charset="0"/>
                <a:ea typeface="Calibri" panose="020F0502020204030204" pitchFamily="34" charset="0"/>
                <a:cs typeface="Times New Roman" panose="02020603050405020304" pitchFamily="18" charset="0"/>
              </a:rPr>
              <a:t>Elsa Frías </a:t>
            </a:r>
            <a:r>
              <a:rPr lang="es-ES" sz="3200" b="1" dirty="0" err="1" smtClean="0">
                <a:effectLst/>
                <a:latin typeface="Century Gothic" pitchFamily="34" charset="0"/>
                <a:ea typeface="Calibri" panose="020F0502020204030204" pitchFamily="34" charset="0"/>
                <a:cs typeface="Times New Roman" panose="02020603050405020304" pitchFamily="18" charset="0"/>
              </a:rPr>
              <a:t>Silver</a:t>
            </a:r>
            <a:r>
              <a:rPr lang="es-ES" sz="3200" b="1" dirty="0" smtClean="0">
                <a:effectLst/>
                <a:latin typeface="Century Gothic"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s-ES" sz="3200" b="1" dirty="0" smtClean="0">
                <a:effectLst/>
                <a:latin typeface="Century Gothic" pitchFamily="34" charset="0"/>
                <a:ea typeface="Calibri" panose="020F0502020204030204" pitchFamily="34" charset="0"/>
                <a:cs typeface="Times New Roman" panose="02020603050405020304" pitchFamily="18" charset="0"/>
              </a:rPr>
              <a:t>(Informática)</a:t>
            </a:r>
          </a:p>
          <a:p>
            <a:pPr>
              <a:lnSpc>
                <a:spcPct val="107000"/>
              </a:lnSpc>
              <a:spcAft>
                <a:spcPts val="800"/>
              </a:spcAft>
            </a:pPr>
            <a:r>
              <a:rPr lang="es-ES" dirty="0" smtClean="0">
                <a:effectLst/>
                <a:latin typeface="Century Gothic" pitchFamily="34" charset="0"/>
                <a:ea typeface="Calibri" panose="020F0502020204030204" pitchFamily="34" charset="0"/>
                <a:cs typeface="Times New Roman" panose="02020603050405020304" pitchFamily="18" charset="0"/>
              </a:rPr>
              <a:t> </a:t>
            </a:r>
            <a:endParaRPr lang="es-ES" sz="1600" dirty="0" smtClean="0">
              <a:effectLst/>
              <a:latin typeface="Century Gothic"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1403648" y="332656"/>
            <a:ext cx="7193943" cy="276999"/>
          </a:xfrm>
          <a:prstGeom prst="rect">
            <a:avLst/>
          </a:prstGeom>
          <a:noFill/>
        </p:spPr>
        <p:txBody>
          <a:bodyPr wrap="square" rtlCol="0">
            <a:spAutoFit/>
          </a:bodyPr>
          <a:lstStyle/>
          <a:p>
            <a:pPr algn="r"/>
            <a:r>
              <a:rPr lang="es-ES" sz="1200" dirty="0" smtClean="0">
                <a:latin typeface="Century Gothic" panose="020B0502020202020204" pitchFamily="34" charset="0"/>
              </a:rPr>
              <a:t>Apartado 2. d, e.</a:t>
            </a:r>
            <a:endParaRPr lang="es-ES" sz="1200" dirty="0">
              <a:latin typeface="Century Gothic" panose="020B0502020202020204" pitchFamily="34" charset="0"/>
            </a:endParaRPr>
          </a:p>
        </p:txBody>
      </p:sp>
    </p:spTree>
    <p:extLst>
      <p:ext uri="{BB962C8B-B14F-4D97-AF65-F5344CB8AC3E}">
        <p14:creationId xmlns:p14="http://schemas.microsoft.com/office/powerpoint/2010/main" val="128323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20</a:t>
            </a:fld>
            <a:endParaRPr lang="es-MX" dirty="0"/>
          </a:p>
        </p:txBody>
      </p:sp>
      <p:pic>
        <p:nvPicPr>
          <p:cNvPr id="3" name="2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429720" cy="6842944"/>
          </a:xfrm>
          <a:prstGeom prst="rect">
            <a:avLst/>
          </a:prstGeom>
        </p:spPr>
      </p:pic>
      <p:sp>
        <p:nvSpPr>
          <p:cNvPr id="4" name="3 CuadroTexto"/>
          <p:cNvSpPr txBox="1"/>
          <p:nvPr/>
        </p:nvSpPr>
        <p:spPr>
          <a:xfrm>
            <a:off x="285720" y="1857364"/>
            <a:ext cx="8858280" cy="3416320"/>
          </a:xfrm>
          <a:prstGeom prst="rect">
            <a:avLst/>
          </a:prstGeom>
          <a:noFill/>
        </p:spPr>
        <p:txBody>
          <a:bodyPr wrap="square" rtlCol="0">
            <a:spAutoFit/>
          </a:bodyPr>
          <a:lstStyle/>
          <a:p>
            <a:pPr algn="ctr"/>
            <a:r>
              <a:rPr lang="es-MX" sz="8000" b="1" dirty="0" smtClean="0">
                <a:latin typeface="Century Gothic" pitchFamily="34" charset="0"/>
              </a:rPr>
              <a:t>APARTADO 9</a:t>
            </a:r>
          </a:p>
          <a:p>
            <a:pPr algn="ctr"/>
            <a:endParaRPr lang="es-MX" sz="2800" b="1" dirty="0" smtClean="0">
              <a:latin typeface="Century Gothic" pitchFamily="34" charset="0"/>
            </a:endParaRPr>
          </a:p>
          <a:p>
            <a:pPr algn="ctr"/>
            <a:endParaRPr lang="es-MX" sz="2800" b="1" dirty="0" smtClean="0">
              <a:latin typeface="Century Gothic" pitchFamily="34" charset="0"/>
            </a:endParaRPr>
          </a:p>
          <a:p>
            <a:pPr algn="ctr"/>
            <a:r>
              <a:rPr lang="es-MX" sz="4000" b="1" dirty="0" smtClean="0">
                <a:latin typeface="Century Gothic" pitchFamily="34" charset="0"/>
              </a:rPr>
              <a:t>Actividades de Desarrollo</a:t>
            </a:r>
          </a:p>
          <a:p>
            <a:pPr algn="ctr"/>
            <a:r>
              <a:rPr lang="es-MX" sz="4000" b="1" dirty="0" smtClean="0">
                <a:latin typeface="Century Gothic" pitchFamily="34" charset="0"/>
              </a:rPr>
              <a:t>Primera actividad</a:t>
            </a:r>
            <a:endParaRPr lang="es-MX" sz="4000" b="1" dirty="0">
              <a:latin typeface="Century Gothic"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9.1</a:t>
            </a:r>
          </a:p>
          <a:p>
            <a:endParaRPr lang="es-MX" dirty="0"/>
          </a:p>
        </p:txBody>
      </p:sp>
      <p:sp>
        <p:nvSpPr>
          <p:cNvPr id="4" name="Rectángulo 3"/>
          <p:cNvSpPr/>
          <p:nvPr/>
        </p:nvSpPr>
        <p:spPr>
          <a:xfrm>
            <a:off x="755576" y="500091"/>
            <a:ext cx="7704856" cy="5005473"/>
          </a:xfrm>
          <a:prstGeom prst="rect">
            <a:avLst/>
          </a:prstGeom>
        </p:spPr>
        <p:txBody>
          <a:bodyPr wrap="square">
            <a:spAutoFit/>
          </a:bodyPr>
          <a:lstStyle/>
          <a:p>
            <a:pPr marL="457200" algn="ctr">
              <a:lnSpc>
                <a:spcPct val="115000"/>
              </a:lnSpc>
              <a:spcAft>
                <a:spcPts val="0"/>
              </a:spcAft>
            </a:pPr>
            <a:r>
              <a:rPr lang="es-ES" sz="26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DELIMITANDO EL PROBLEMA: LA ENCUESTA</a:t>
            </a:r>
            <a:endParaRPr lang="es-ES" sz="11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Objetivo: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Analizar con el grupo que preguntas son convenientes para determinar si en el plantel existe un problema y como se caracteriza ese problema en nuestra comunidad.</a:t>
            </a:r>
          </a:p>
          <a:p>
            <a:pPr marR="114300" algn="just">
              <a:lnSpc>
                <a:spcPct val="200000"/>
              </a:lnSpc>
              <a:spcBef>
                <a:spcPts val="370"/>
              </a:spcBef>
              <a:spcAft>
                <a:spcPts val="0"/>
              </a:spcAft>
            </a:pPr>
            <a:endPar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R="114300" algn="ctr">
              <a:lnSpc>
                <a:spcPct val="200000"/>
              </a:lnSpc>
              <a:spcBef>
                <a:spcPts val="370"/>
              </a:spcBef>
              <a:spcAft>
                <a:spcPts val="0"/>
              </a:spcAft>
            </a:pPr>
            <a:r>
              <a:rPr lang="es-ES"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Grado</a:t>
            </a: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4º grado</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Fecha:</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12 Y 19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Octubre de 2018</a:t>
            </a:r>
            <a:endParaRPr lang="es-ES" sz="1100" dirty="0">
              <a:solidFill>
                <a:srgbClr val="000000"/>
              </a:solidFill>
              <a:effectLst/>
              <a:latin typeface="Arial" panose="020B0604020202020204" pitchFamily="34" charset="0"/>
              <a:ea typeface="Arial" panose="020B0604020202020204" pitchFamily="34" charset="0"/>
            </a:endParaRPr>
          </a:p>
        </p:txBody>
      </p:sp>
      <p:sp>
        <p:nvSpPr>
          <p:cNvPr id="5" name="4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9.1 a, b, c, d.</a:t>
            </a:r>
            <a:endParaRPr lang="es-MX" sz="1200" dirty="0">
              <a:latin typeface="Century Gothic" pitchFamily="34" charset="0"/>
            </a:endParaRPr>
          </a:p>
        </p:txBody>
      </p:sp>
    </p:spTree>
    <p:extLst>
      <p:ext uri="{BB962C8B-B14F-4D97-AF65-F5344CB8AC3E}">
        <p14:creationId xmlns:p14="http://schemas.microsoft.com/office/powerpoint/2010/main" val="4141733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9.2</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820460668"/>
              </p:ext>
            </p:extLst>
          </p:nvPr>
        </p:nvGraphicFramePr>
        <p:xfrm>
          <a:off x="1691680" y="908720"/>
          <a:ext cx="5590038" cy="5108734"/>
        </p:xfrm>
        <a:graphic>
          <a:graphicData uri="http://schemas.openxmlformats.org/drawingml/2006/table">
            <a:tbl>
              <a:tblPr>
                <a:tableStyleId>{5C22544A-7EE6-4342-B048-85BDC9FD1C3A}</a:tableStyleId>
              </a:tblPr>
              <a:tblGrid>
                <a:gridCol w="2680880"/>
                <a:gridCol w="2909158"/>
              </a:tblGrid>
              <a:tr h="548788">
                <a:tc>
                  <a:txBody>
                    <a:bodyPr/>
                    <a:lstStyle/>
                    <a:p>
                      <a:pPr algn="ctr">
                        <a:lnSpc>
                          <a:spcPct val="115000"/>
                        </a:lnSpc>
                        <a:spcAft>
                          <a:spcPts val="0"/>
                        </a:spcAft>
                      </a:pPr>
                      <a:r>
                        <a:rPr lang="es-ES" sz="1300" dirty="0">
                          <a:effectLst/>
                        </a:rPr>
                        <a:t>Disciplinas:</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dirty="0">
                          <a:effectLst/>
                        </a:rPr>
                        <a:t>Disciplina 2.</a:t>
                      </a:r>
                      <a:endParaRPr lang="es-ES" sz="800" dirty="0">
                        <a:effectLst/>
                      </a:endParaRPr>
                    </a:p>
                    <a:p>
                      <a:pPr algn="ctr">
                        <a:lnSpc>
                          <a:spcPct val="115000"/>
                        </a:lnSpc>
                        <a:spcAft>
                          <a:spcPts val="0"/>
                        </a:spcAft>
                      </a:pPr>
                      <a:r>
                        <a:rPr lang="es-ES" sz="1300" dirty="0">
                          <a:effectLst/>
                        </a:rPr>
                        <a:t>Matemáticas IV</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r h="2228181">
                <a:tc>
                  <a:txBody>
                    <a:bodyPr/>
                    <a:lstStyle/>
                    <a:p>
                      <a:pPr algn="just">
                        <a:lnSpc>
                          <a:spcPct val="115000"/>
                        </a:lnSpc>
                        <a:spcAft>
                          <a:spcPts val="0"/>
                        </a:spcAft>
                      </a:pPr>
                      <a:r>
                        <a:rPr lang="es-ES" sz="1300" dirty="0">
                          <a:effectLst/>
                        </a:rPr>
                        <a:t>Temas y conceptos.</a:t>
                      </a:r>
                      <a:endParaRPr lang="es-ES" sz="800" dirty="0">
                        <a:effectLst/>
                      </a:endParaRPr>
                    </a:p>
                    <a:p>
                      <a:pPr marL="180340" algn="just">
                        <a:lnSpc>
                          <a:spcPct val="115000"/>
                        </a:lnSpc>
                        <a:spcAft>
                          <a:spcPts val="0"/>
                        </a:spcAft>
                      </a:pPr>
                      <a:r>
                        <a:rPr lang="es-ES" sz="1300" dirty="0">
                          <a:effectLst/>
                        </a:rPr>
                        <a:t> </a:t>
                      </a:r>
                      <a:endParaRPr lang="es-ES" sz="800" dirty="0">
                        <a:effectLst/>
                      </a:endParaRPr>
                    </a:p>
                    <a:p>
                      <a:pPr marL="180340" algn="just">
                        <a:lnSpc>
                          <a:spcPct val="115000"/>
                        </a:lnSpc>
                        <a:spcAft>
                          <a:spcPts val="0"/>
                        </a:spcAft>
                      </a:pPr>
                      <a:r>
                        <a:rPr lang="es-ES" sz="1300" dirty="0">
                          <a:effectLst/>
                        </a:rPr>
                        <a:t> </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r>
                        <a:rPr lang="es-ES" sz="1400" kern="1200" dirty="0" smtClean="0">
                          <a:solidFill>
                            <a:schemeClr val="dk1"/>
                          </a:solidFill>
                          <a:effectLst/>
                          <a:latin typeface="+mn-lt"/>
                          <a:ea typeface="+mn-ea"/>
                          <a:cs typeface="+mn-cs"/>
                        </a:rPr>
                        <a:t>Búsqueda asertiva.</a:t>
                      </a:r>
                    </a:p>
                    <a:p>
                      <a:r>
                        <a:rPr lang="es-ES" sz="1400" kern="1200" dirty="0" smtClean="0">
                          <a:solidFill>
                            <a:schemeClr val="dk1"/>
                          </a:solidFill>
                          <a:effectLst/>
                          <a:latin typeface="+mn-lt"/>
                          <a:ea typeface="+mn-ea"/>
                          <a:cs typeface="+mn-cs"/>
                        </a:rPr>
                        <a:t>Tipos de variables.</a:t>
                      </a:r>
                    </a:p>
                    <a:p>
                      <a:r>
                        <a:rPr lang="es-ES" sz="1400" kern="1200" dirty="0" smtClean="0">
                          <a:solidFill>
                            <a:schemeClr val="dk1"/>
                          </a:solidFill>
                          <a:effectLst/>
                          <a:latin typeface="+mn-lt"/>
                          <a:ea typeface="+mn-ea"/>
                          <a:cs typeface="+mn-cs"/>
                        </a:rPr>
                        <a:t>Medidas de tendencia central de un conjunto de datos.</a:t>
                      </a:r>
                    </a:p>
                    <a:p>
                      <a:r>
                        <a:rPr lang="es-ES" sz="1400" kern="1200" dirty="0" smtClean="0">
                          <a:solidFill>
                            <a:schemeClr val="dk1"/>
                          </a:solidFill>
                          <a:effectLst/>
                          <a:latin typeface="+mn-lt"/>
                          <a:ea typeface="+mn-ea"/>
                          <a:cs typeface="+mn-cs"/>
                        </a:rPr>
                        <a:t>Patrones y relaciones numéricas en problemas naturales y sociales.</a:t>
                      </a:r>
                    </a:p>
                    <a:p>
                      <a:r>
                        <a:rPr lang="es-ES" sz="1400" kern="1200" dirty="0" smtClean="0">
                          <a:solidFill>
                            <a:schemeClr val="dk1"/>
                          </a:solidFill>
                          <a:effectLst/>
                          <a:latin typeface="+mn-lt"/>
                          <a:ea typeface="+mn-ea"/>
                          <a:cs typeface="+mn-cs"/>
                        </a:rPr>
                        <a:t>Números reales</a:t>
                      </a:r>
                    </a:p>
                    <a:p>
                      <a:r>
                        <a:rPr lang="es-ES" sz="1400" kern="1200" dirty="0" smtClean="0">
                          <a:solidFill>
                            <a:schemeClr val="dk1"/>
                          </a:solidFill>
                          <a:effectLst/>
                          <a:latin typeface="+mn-lt"/>
                          <a:ea typeface="+mn-ea"/>
                          <a:cs typeface="+mn-cs"/>
                        </a:rPr>
                        <a:t>Modelo matemático</a:t>
                      </a:r>
                    </a:p>
                    <a:p>
                      <a:r>
                        <a:rPr lang="es-ES" sz="1400" kern="1200" dirty="0" smtClean="0">
                          <a:solidFill>
                            <a:schemeClr val="dk1"/>
                          </a:solidFill>
                          <a:effectLst/>
                          <a:latin typeface="+mn-lt"/>
                          <a:ea typeface="+mn-ea"/>
                          <a:cs typeface="+mn-cs"/>
                        </a:rPr>
                        <a:t>Ecuación</a:t>
                      </a:r>
                    </a:p>
                    <a:p>
                      <a:r>
                        <a:rPr lang="es-ES" sz="1400" kern="1200" dirty="0" smtClean="0">
                          <a:solidFill>
                            <a:schemeClr val="dk1"/>
                          </a:solidFill>
                          <a:effectLst/>
                          <a:latin typeface="+mn-lt"/>
                          <a:ea typeface="+mn-ea"/>
                          <a:cs typeface="+mn-cs"/>
                        </a:rPr>
                        <a:t>Patrón</a:t>
                      </a:r>
                    </a:p>
                    <a:p>
                      <a:endParaRPr lang="es-ES" sz="14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r h="2122322">
                <a:tc>
                  <a:txBody>
                    <a:bodyPr/>
                    <a:lstStyle/>
                    <a:p>
                      <a:pPr>
                        <a:lnSpc>
                          <a:spcPct val="115000"/>
                        </a:lnSpc>
                        <a:spcAft>
                          <a:spcPts val="0"/>
                        </a:spcAft>
                      </a:pPr>
                      <a:r>
                        <a:rPr lang="es-ES" sz="1300">
                          <a:effectLst/>
                        </a:rPr>
                        <a:t>Fuentes de apoyo</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Páginas web </a:t>
                      </a:r>
                      <a:endParaRPr lang="es-ES" sz="1400" dirty="0" smtClean="0">
                        <a:solidFill>
                          <a:srgbClr val="000000"/>
                        </a:solidFill>
                        <a:effectLst/>
                        <a:latin typeface="+mn-lt"/>
                        <a:ea typeface="Arial" panose="020B0604020202020204" pitchFamily="34" charset="0"/>
                      </a:endParaRPr>
                    </a:p>
                    <a:p>
                      <a:pPr>
                        <a:lnSpc>
                          <a:spcPct val="115000"/>
                        </a:lnSpc>
                        <a:spcAft>
                          <a:spcPts val="0"/>
                        </a:spcAft>
                      </a:pPr>
                      <a:r>
                        <a:rPr lang="es-ES" sz="1400" dirty="0" smtClean="0">
                          <a:solidFill>
                            <a:srgbClr val="000000"/>
                          </a:solidFill>
                          <a:effectLst/>
                          <a:latin typeface="+mn-lt"/>
                          <a:ea typeface="Arial" panose="020B0604020202020204" pitchFamily="34" charset="0"/>
                        </a:rPr>
                        <a:t>Debate</a:t>
                      </a:r>
                      <a:r>
                        <a:rPr lang="es-ES" sz="1400" baseline="0" dirty="0" smtClean="0">
                          <a:solidFill>
                            <a:srgbClr val="000000"/>
                          </a:solidFill>
                          <a:effectLst/>
                          <a:latin typeface="+mn-lt"/>
                          <a:ea typeface="Arial" panose="020B0604020202020204" pitchFamily="34" charset="0"/>
                        </a:rPr>
                        <a:t>, lluvias de ideas con compañeros y docente.</a:t>
                      </a:r>
                      <a:endParaRPr lang="es-ES" sz="1400" dirty="0" smtClean="0">
                        <a:solidFill>
                          <a:srgbClr val="000000"/>
                        </a:solidFill>
                        <a:effectLst/>
                        <a:latin typeface="+mn-lt"/>
                        <a:ea typeface="Arial" panose="020B0604020202020204" pitchFamily="34" charset="0"/>
                      </a:endParaRP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 </a:t>
                      </a:r>
                      <a:endParaRPr lang="es-ES" sz="1400" dirty="0" smtClean="0">
                        <a:solidFill>
                          <a:srgbClr val="000000"/>
                        </a:solidFill>
                        <a:effectLst/>
                        <a:latin typeface="+mn-lt"/>
                        <a:ea typeface="Arial" panose="020B0604020202020204" pitchFamily="34" charset="0"/>
                      </a:endParaRPr>
                    </a:p>
                    <a:p>
                      <a:pPr>
                        <a:lnSpc>
                          <a:spcPct val="115000"/>
                        </a:lnSpc>
                        <a:spcAft>
                          <a:spcPts val="0"/>
                        </a:spcAft>
                      </a:pPr>
                      <a:endParaRPr lang="es-ES" sz="14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bl>
          </a:graphicData>
        </a:graphic>
      </p:graphicFrame>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9.2 e, </a:t>
            </a:r>
            <a:r>
              <a:rPr lang="es-MX" sz="1200" dirty="0" smtClean="0">
                <a:latin typeface="Century Gothic" pitchFamily="34" charset="0"/>
              </a:rPr>
              <a:t>f. </a:t>
            </a:r>
            <a:endParaRPr lang="es-MX" sz="1200" dirty="0">
              <a:latin typeface="Century Gothic" pitchFamily="34" charset="0"/>
            </a:endParaRPr>
          </a:p>
        </p:txBody>
      </p:sp>
    </p:spTree>
    <p:extLst>
      <p:ext uri="{BB962C8B-B14F-4D97-AF65-F5344CB8AC3E}">
        <p14:creationId xmlns:p14="http://schemas.microsoft.com/office/powerpoint/2010/main" val="2902135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9.3</a:t>
            </a:r>
            <a:endParaRPr lang="es-MX" dirty="0"/>
          </a:p>
        </p:txBody>
      </p:sp>
      <p:sp>
        <p:nvSpPr>
          <p:cNvPr id="3" name="Rectángulo 2"/>
          <p:cNvSpPr/>
          <p:nvPr/>
        </p:nvSpPr>
        <p:spPr>
          <a:xfrm>
            <a:off x="323528" y="591684"/>
            <a:ext cx="8568952" cy="3932615"/>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Justificación</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 encuesta es la herramienta primordial para la obtención de datos que permitan caracterizar a la población bajo estudio, por lo tanto, el bosquejo de la misma es de vital importancia para poder encontrar patrones de comportamiento supuestos.</a:t>
            </a:r>
            <a:endParaRPr lang="es-ES" sz="1100" dirty="0" smtClean="0">
              <a:solidFill>
                <a:srgbClr val="000000"/>
              </a:solidFill>
              <a:latin typeface="Century Gothic" panose="020B0502020202020204" pitchFamily="34" charset="0"/>
              <a:ea typeface="Century Gothic" panose="020B0502020202020204" pitchFamily="34" charset="0"/>
            </a:endParaRPr>
          </a:p>
          <a:p>
            <a:pPr algn="just">
              <a:lnSpc>
                <a:spcPct val="115000"/>
              </a:lnSpc>
              <a:spcAft>
                <a:spcPts val="0"/>
              </a:spcAft>
            </a:pPr>
            <a:endParaRPr lang="es-ES" sz="1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 reflexión sobre cuales preguntas deben hacerse, a cuantas personas, en que momento, con que formato, etc. es una parte fundamental en la elaboración del proyecto. Esta tarea debe realizarse por los alumnos con la asesoría constante de los docentes para que reconozcan la importancia de lo que se pregunta y el porque se pregunta.</a:t>
            </a:r>
          </a:p>
        </p:txBody>
      </p:sp>
      <p:sp>
        <p:nvSpPr>
          <p:cNvPr id="4" name="3 CuadroTexto"/>
          <p:cNvSpPr txBox="1"/>
          <p:nvPr/>
        </p:nvSpPr>
        <p:spPr>
          <a:xfrm>
            <a:off x="571472" y="214290"/>
            <a:ext cx="8572528" cy="276999"/>
          </a:xfrm>
          <a:prstGeom prst="rect">
            <a:avLst/>
          </a:prstGeom>
          <a:noFill/>
        </p:spPr>
        <p:txBody>
          <a:bodyPr wrap="square" rtlCol="0">
            <a:spAutoFit/>
          </a:bodyPr>
          <a:lstStyle/>
          <a:p>
            <a:pPr algn="r"/>
            <a:r>
              <a:rPr lang="es-MX" sz="1200" dirty="0" smtClean="0">
                <a:latin typeface="Century Gothic" pitchFamily="34" charset="0"/>
              </a:rPr>
              <a:t>Apartado 9.3 g.</a:t>
            </a:r>
            <a:endParaRPr lang="es-MX" sz="1200" dirty="0">
              <a:latin typeface="Century Gothic" pitchFamily="34" charset="0"/>
            </a:endParaRPr>
          </a:p>
        </p:txBody>
      </p:sp>
    </p:spTree>
    <p:extLst>
      <p:ext uri="{BB962C8B-B14F-4D97-AF65-F5344CB8AC3E}">
        <p14:creationId xmlns:p14="http://schemas.microsoft.com/office/powerpoint/2010/main" val="1271536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9.4</a:t>
            </a:r>
            <a:endParaRPr lang="es-MX" dirty="0"/>
          </a:p>
        </p:txBody>
      </p:sp>
      <p:sp>
        <p:nvSpPr>
          <p:cNvPr id="3" name="Rectángulo 2"/>
          <p:cNvSpPr/>
          <p:nvPr/>
        </p:nvSpPr>
        <p:spPr>
          <a:xfrm>
            <a:off x="467544" y="764704"/>
            <a:ext cx="8291264" cy="5374805"/>
          </a:xfrm>
          <a:prstGeom prst="rect">
            <a:avLst/>
          </a:prstGeom>
        </p:spPr>
        <p:txBody>
          <a:bodyPr wrap="square">
            <a:spAutoFit/>
          </a:bodyPr>
          <a:lstStyle/>
          <a:p>
            <a:pPr marR="114300">
              <a:lnSpc>
                <a:spcPct val="115000"/>
              </a:lnSpc>
              <a:spcBef>
                <a:spcPts val="370"/>
              </a:spcBef>
              <a:spcAft>
                <a:spcPts val="0"/>
              </a:spcAft>
            </a:pPr>
            <a:r>
              <a:rPr lang="es-ES" sz="32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Apertura</a:t>
            </a:r>
          </a:p>
          <a:p>
            <a:pPr marR="114300">
              <a:lnSpc>
                <a:spcPct val="115000"/>
              </a:lnSpc>
              <a:spcBef>
                <a:spcPts val="370"/>
              </a:spcBef>
              <a:spcAft>
                <a:spcPts val="0"/>
              </a:spcAft>
            </a:pP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solicita a los alumnos que </a:t>
            </a:r>
            <a:r>
              <a:rPr lang="es-ES" sz="20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agrupen por equipos.</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realiza una plenaria para discutir el objetivo general </a:t>
            </a:r>
            <a:r>
              <a:rPr lang="es-ES" sz="20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de la actividad y el inicio de la misma.</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solicita a los alumnos realizar en equipos </a:t>
            </a:r>
            <a:r>
              <a:rPr lang="es-ES" sz="20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un análisis de los aspectos que conectan a las asignaturas con el tema del proyecto. ?Es posible establecer preguntas cuya respuesta sea de carácter cuantitativo y/o cualitativo?, ¿Qué información requerimos para elaborar una gráfica de comportamiento cualitativo y cuál para elaborar un modelo matemático?</a:t>
            </a:r>
            <a:endParaRPr lang="es-ES" sz="20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usarán sus </a:t>
            </a:r>
            <a:r>
              <a:rPr lang="es-ES" sz="20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cuadernos y material de escritura para </a:t>
            </a:r>
            <a:r>
              <a:rPr lang="es-ES" sz="20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actividad.</a:t>
            </a:r>
            <a:endParaRPr lang="es-ES" sz="2000" dirty="0">
              <a:solidFill>
                <a:srgbClr val="000000"/>
              </a:solidFill>
              <a:effectLst/>
              <a:latin typeface="Arial" panose="020B0604020202020204" pitchFamily="34" charset="0"/>
              <a:ea typeface="Arial" panose="020B0604020202020204" pitchFamily="34" charset="0"/>
            </a:endParaRPr>
          </a:p>
        </p:txBody>
      </p:sp>
      <p:sp>
        <p:nvSpPr>
          <p:cNvPr id="6" name="5 CuadroTexto"/>
          <p:cNvSpPr txBox="1"/>
          <p:nvPr/>
        </p:nvSpPr>
        <p:spPr>
          <a:xfrm>
            <a:off x="0" y="214290"/>
            <a:ext cx="9144000" cy="276999"/>
          </a:xfrm>
          <a:prstGeom prst="rect">
            <a:avLst/>
          </a:prstGeom>
          <a:noFill/>
        </p:spPr>
        <p:txBody>
          <a:bodyPr wrap="square" rtlCol="0">
            <a:spAutoFit/>
          </a:bodyPr>
          <a:lstStyle/>
          <a:p>
            <a:pPr algn="r"/>
            <a:r>
              <a:rPr lang="es-MX" sz="1200" dirty="0" smtClean="0">
                <a:latin typeface="Century Gothic" pitchFamily="34" charset="0"/>
              </a:rPr>
              <a:t>Apartado 9.4 h.</a:t>
            </a:r>
            <a:endParaRPr lang="es-MX" sz="1200" dirty="0">
              <a:latin typeface="Century Gothic" pitchFamily="34" charset="0"/>
            </a:endParaRPr>
          </a:p>
        </p:txBody>
      </p:sp>
    </p:spTree>
    <p:extLst>
      <p:ext uri="{BB962C8B-B14F-4D97-AF65-F5344CB8AC3E}">
        <p14:creationId xmlns:p14="http://schemas.microsoft.com/office/powerpoint/2010/main" val="764185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9.5</a:t>
            </a:r>
            <a:endParaRPr lang="es-MX" dirty="0"/>
          </a:p>
        </p:txBody>
      </p:sp>
      <p:pic>
        <p:nvPicPr>
          <p:cNvPr id="3" name="Picture 2" descr="https://lh3.googleusercontent.com/TkJNTgQw3ExZeBqfQb6uT2mc8S-i-cAVCfRHvdu0kBtwJO30N4JHhadyjGwGUplFnVoPOlufNJuh8uEvcrRRCaDmojhdzeC1QrU73skaugGvwiBc9e6hErHhh0lyhLJVJIP-i4VLRhlmANPlNEgoDHj3yOHG2VIwUnZ8DBm9AyOwzyxMDi-RPrslkVyZKBEAMSoyZhPfTeBHSNcNIKa_GADO613taO7TEypFCQprpvn3Ufzixcik-6mRedknCMXvtiXJNpxdqqhCJgZs-_CDDhumJgHtTNs9sqOjZ6Kogy0EJ_8FQnfELx8YBfHR533XJRJTf9LQ1iWggQj8A3hD-V-IO4YNBuNMpUwPdOKlbFOuCu8afbY_4_ukbJQrKXkNAtU1Kb-ycnctk781dMXRcP-Zgoh8YnqVXQXmKVgWTj1diEqRSMvgWIbLbsxORo-VsPl_q21OyxLR389z6JB3lPYPATDqDIcgsmwk5QgXBYIIsdapw_tVjekNnSfx450Ejh2f0jFrcyUO4d-lRm2JYl-vPO66L3bsk2xPm0IZIf_KexYGXk3osU3ESuQBdIUcVT4_2msAXUfh55xB2nk_waoCa8SRzENq16nk4qr6PeTJ2fkQHOgfQwrhaKIjdo_EsuTzlKabA4NOHxQvf5C5YXNoKkajAGg=w356-h475-no"/>
          <p:cNvPicPr>
            <a:picLocks noChangeAspect="1" noChangeArrowheads="1"/>
          </p:cNvPicPr>
          <p:nvPr/>
        </p:nvPicPr>
        <p:blipFill>
          <a:blip r:embed="rId2"/>
          <a:srcRect/>
          <a:stretch>
            <a:fillRect/>
          </a:stretch>
        </p:blipFill>
        <p:spPr bwMode="auto">
          <a:xfrm rot="20998486">
            <a:off x="538106" y="826140"/>
            <a:ext cx="3655438" cy="4877339"/>
          </a:xfrm>
          <a:prstGeom prst="rect">
            <a:avLst/>
          </a:prstGeom>
          <a:noFill/>
        </p:spPr>
      </p:pic>
      <p:pic>
        <p:nvPicPr>
          <p:cNvPr id="4" name="Picture 4" descr="https://lh3.googleusercontent.com/k9ZxS5p3i4Eietkqix7o8cepftbs6U6CdxA7gu3MmhFme6776xCbqi9GSzaOlfxYkd9Ls782b8bELI41TIhIQidCwmP5WSFrY1uUXB8xxF4KTUFnoumlOH9VGBdTN_1An2kOBCdTrfmm6VsmVPe-0X1ASDD9FCWeWBZwpfRYjas3H8pG5nQ5966zFCURnCD7n3SfsfCYFaAQ78x2A5IwMt662uB9RGxPAnKr4-O6iKidwjgf3z73xby3GXbutgEjQ765e4DjVBI_9XJG-VqTTeXdV7bCFyIUam-yyM5gPvHuwK8Dw5SbwWyD5Wa-NzB70oVH1-ElLXyRo8l2qnx9TY7dFpJ8nDYkq1OOJltYGZhSI1L4-ZhVjlSv6ESWQYCwyBmsDlD0_CLIC5hguR3lCDACmWDlbFAv3Mq9_WUmm1vuAI_McZRjNU0M6hZzEDhvAgauagh3aOTkKOvmOLlzykzusPp7K5FpAeFIDbveV_MFjlZp2Ijhx-MBVCVgpL_wLz6Tv4ynCfDb2a5cCBiHjMnOM054lJiX04cyBEzyt3i_WzlhK39goHnuftfIZh6coxU8EA8OyHsICBHxjFSV5fnCcOEWgfE5_kMUTKGWV6zQdhzn9tXmKmwvt9vnvnkD7Eazq4dG2P7aSN4-O-o8Oz7roYP-Apc=w356-h475-no"/>
          <p:cNvPicPr>
            <a:picLocks noChangeAspect="1" noChangeArrowheads="1"/>
          </p:cNvPicPr>
          <p:nvPr/>
        </p:nvPicPr>
        <p:blipFill>
          <a:blip r:embed="rId3"/>
          <a:srcRect/>
          <a:stretch>
            <a:fillRect/>
          </a:stretch>
        </p:blipFill>
        <p:spPr bwMode="auto">
          <a:xfrm rot="510732">
            <a:off x="4842147" y="1271895"/>
            <a:ext cx="3749597" cy="5002972"/>
          </a:xfrm>
          <a:prstGeom prst="rect">
            <a:avLst/>
          </a:prstGeom>
          <a:noFill/>
        </p:spPr>
      </p:pic>
      <p:sp>
        <p:nvSpPr>
          <p:cNvPr id="5" name="5 CuadroTexto"/>
          <p:cNvSpPr txBox="1"/>
          <p:nvPr/>
        </p:nvSpPr>
        <p:spPr>
          <a:xfrm>
            <a:off x="11877" y="91075"/>
            <a:ext cx="9144000" cy="276999"/>
          </a:xfrm>
          <a:prstGeom prst="rect">
            <a:avLst/>
          </a:prstGeom>
          <a:noFill/>
        </p:spPr>
        <p:txBody>
          <a:bodyPr wrap="square" rtlCol="0">
            <a:spAutoFit/>
          </a:bodyPr>
          <a:lstStyle/>
          <a:p>
            <a:pPr algn="r"/>
            <a:r>
              <a:rPr lang="es-MX" sz="1200" dirty="0" smtClean="0">
                <a:latin typeface="Century Gothic" pitchFamily="34" charset="0"/>
              </a:rPr>
              <a:t>Apartado 9.4 </a:t>
            </a:r>
            <a:r>
              <a:rPr lang="es-MX" sz="1200" dirty="0" smtClean="0">
                <a:latin typeface="Century Gothic" pitchFamily="34" charset="0"/>
              </a:rPr>
              <a:t>h. </a:t>
            </a:r>
            <a:endParaRPr lang="es-MX" sz="1200" dirty="0">
              <a:latin typeface="Century Gothic" pitchFamily="34" charset="0"/>
            </a:endParaRPr>
          </a:p>
        </p:txBody>
      </p:sp>
    </p:spTree>
    <p:extLst>
      <p:ext uri="{BB962C8B-B14F-4D97-AF65-F5344CB8AC3E}">
        <p14:creationId xmlns:p14="http://schemas.microsoft.com/office/powerpoint/2010/main" val="167366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9.6</a:t>
            </a:r>
            <a:endParaRPr lang="es-MX" dirty="0"/>
          </a:p>
        </p:txBody>
      </p:sp>
      <p:sp>
        <p:nvSpPr>
          <p:cNvPr id="3" name="Rectángulo 2"/>
          <p:cNvSpPr/>
          <p:nvPr/>
        </p:nvSpPr>
        <p:spPr>
          <a:xfrm>
            <a:off x="323528" y="184666"/>
            <a:ext cx="8568952" cy="6429452"/>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Desarrollo</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agrupan en equipos.</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analizan un comparativo de las asignaturas en base a temas que puedan conectar entre ellas. </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Con base en el comparativo, discuten y plantean las preguntas que pueden formar parte de la encuesta.</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dirige una votación para elegir 10 preguntas. Las preguntas se sortean entre los distintos equipos. </a:t>
            </a:r>
            <a:endPar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Cada equipo elaborará un formato de encuesta (dos preguntas por equipo)</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discute y establece el tamaño de muestra así como la logística para la aplicación de las encuestas.</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Matemáticas</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discute y selecciona con los alumnos cual será la pregunta que se utilizará para elaborar el modelo matemático.</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escriben las diez preguntas y las contestan de forma individual, realizan comentarios sobre sus repuestas.</a:t>
            </a:r>
            <a:endParaRPr lang="es-ES" sz="1200" dirty="0">
              <a:solidFill>
                <a:srgbClr val="000000"/>
              </a:solidFill>
              <a:effectLst/>
              <a:latin typeface="Arial" panose="020B0604020202020204" pitchFamily="34" charset="0"/>
              <a:ea typeface="Arial" panose="020B0604020202020204" pitchFamily="34" charset="0"/>
            </a:endParaRPr>
          </a:p>
        </p:txBody>
      </p:sp>
      <p:sp>
        <p:nvSpPr>
          <p:cNvPr id="4" name="3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9.5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3773488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9.7</a:t>
            </a:r>
            <a:endParaRPr lang="es-MX" dirty="0"/>
          </a:p>
        </p:txBody>
      </p:sp>
      <p:pic>
        <p:nvPicPr>
          <p:cNvPr id="73734" name="Picture 6" descr="https://lh3.googleusercontent.com/ztwgYV2yua0hW91Kc-K8pCK7SEbxbfPxJMhwMrqnd9zh36cMCHcoEZjPModWC70fjcsvixb9ofQrKDjMVHSgbGdPm6y7_XWYQ4fxoOGooJ7XMvmZnpeJUcDyEcRO-a5jMqfMdST67fX8VAeCrXiomNGKZLK0xXGQ02rrI_7zZxizuz3eVNE7K-hFixKpdMKDngVZS4xnIU9wjzeprKRrDomhMeUy3DFxWYuoO0YJFw416xGl5-aXx5vZk16kBjgYFcbaJh1caNQ2NywsnE-NLyIZdyuoY24x4oMnX-Z9rbABYmRjw7hu7026C-m5dav1z6qO8BAQKLI54iNkGdP51IsCL7xC0iWF6NZOJmu1dtEf-a96J0UpTqrfhgFVlCXkeOyILQS64uReHkF2HkRAXdPCqCb9_fyS-Wa0mAfJa3ZJNkTJqlDM4CCnVy9Yz0RU9uMd9EhaMm689nnyJTeTsEGKCzMmFG9a4or5Ztj4W_pg8d-ZTD2bQgAtiZreMe40imZ3Q4pxfzfWSxAM6Gnpt2pqkBH0olqBVEBBA7gtYw5jZuZYebH9YY12hA5CaBgCrnr3bgMTzCRZ9C5zRG_5sROV3QZwbQ1PtCb6H00_IZfJxmbUJjefJQ7LEHLljYxrZV66ORZCKb4z5JfGazOR9umg3Q25S9c=w632-h474-no"/>
          <p:cNvPicPr>
            <a:picLocks noChangeAspect="1" noChangeArrowheads="1"/>
          </p:cNvPicPr>
          <p:nvPr/>
        </p:nvPicPr>
        <p:blipFill>
          <a:blip r:embed="rId3"/>
          <a:srcRect/>
          <a:stretch>
            <a:fillRect/>
          </a:stretch>
        </p:blipFill>
        <p:spPr bwMode="auto">
          <a:xfrm rot="19761420">
            <a:off x="713685" y="1000031"/>
            <a:ext cx="3527795" cy="2645846"/>
          </a:xfrm>
          <a:prstGeom prst="rect">
            <a:avLst/>
          </a:prstGeom>
          <a:noFill/>
        </p:spPr>
      </p:pic>
      <p:pic>
        <p:nvPicPr>
          <p:cNvPr id="73736" name="Picture 8" descr="https://lh3.googleusercontent.com/RYXxv6TQEbV1SYKLdorEFo55Lna9X28aPWFWxsqIsllGlkWVg-udcZyx03j33_EFH-5d6Ox4bgrMz_FCmDf5-tCI3yol6te1UoYp8zUpJ_e5YafqcmtvO3DlF9QdsUVkMsAgC-oCauRfWmUBW1vpHy9aZVioVrA_MoMYRpE37LlhR4aTiV5u28x4KSr2UKtvaqLjmdIXj6BdETKrY56-7nTyYj7o2h2qRj4sY3a_TXHjODsP5Gf_X8R_8hsYcIT8pWB40in1p0mAlurXNkoN2QZPGCsR42vLBeT4kOKDcg5RgiPPa--ob_vbwVKme8qSessrALbrB5ZmXsxcnZB-Y6dpRlHIXQHfjCfoLzOsjhcA7BvQ2xUyb_IuFyfN8U3ZODrDLPhq-cxFku2tibJSm7OyJNTRyILwDRSLj_MfEnqbD6QaMPXr4gYa8RfQ0uw2lNOVbj5ifC4nB5sCu0jXxYiqbIiaPObl1DA48c35X1j0cA8j4v2hs0NYtCkahZaGxP2DNDtYCNycIj6PtkFL-g-gbVkwQ2lab08qiVanems3GUDKyko9KSHgVDkQoQIxgug49pWws2tirqANBXINR49_MQ58jNYTCvzlnmmSEQtxZ88wrPC7iWSDsJopEt7xcDK-MeXyz1iqDLqQsPNX1-vLDo-b2ok=w632-h474-no"/>
          <p:cNvPicPr>
            <a:picLocks noChangeAspect="1" noChangeArrowheads="1"/>
          </p:cNvPicPr>
          <p:nvPr/>
        </p:nvPicPr>
        <p:blipFill>
          <a:blip r:embed="rId4"/>
          <a:srcRect/>
          <a:stretch>
            <a:fillRect/>
          </a:stretch>
        </p:blipFill>
        <p:spPr bwMode="auto">
          <a:xfrm>
            <a:off x="2714612" y="4139777"/>
            <a:ext cx="3071834" cy="2303876"/>
          </a:xfrm>
          <a:prstGeom prst="rect">
            <a:avLst/>
          </a:prstGeom>
          <a:noFill/>
        </p:spPr>
      </p:pic>
      <p:pic>
        <p:nvPicPr>
          <p:cNvPr id="73738" name="Picture 10" descr="https://lh3.googleusercontent.com/6ocBhNRpli2l2dvzGwhNHJDTFrxV37t3gEGhFoLZj0Ni8z6sg-ocf1i73vMc71ZTG2edQZIZlAvAir-agHgXc7GrpSKqlhvA3jxvOYBJSESoKiiMvai5A2k119uuP3EOHXDZ8STuDr0lPc4iijm6I5L_NTo3BGrue3dDg5AX-ahA3gls7GI9FkSCqJJ9ZMV9kqzBTljDjm0VMO-TonWlqXoe_1fblSwEbau-uOTS5eAy1jjsAZIAWiFfO2RRmtc050CzM8X--BsIXdbh2Va88AwldJQsvn-q7Ubzy74nQLhvoZiWTS-yA6jirCcbADVfT2eqH_0PF_f-mqABC3QlwS4iqdFOyjr9CUZiPKWhQLCtWwJuCBHYEXE2NUgHzEg0G7sSIIbWP-V1h7V1ln6tu53ULmvixwougok2lLXcJo3vKFhfZbnkQKhd-uqNXB2gPFvVUT2N_Cz-maVxCkR-PPG6H0pvFBRbWypIkACU1jvfrTum-Jx19VjIv-Qxulxk62P2Gty8vrYRipPVrP-m4rr0BXRL1-Jk6Qv8ZacQ_EP8DlyItpsXw-xVf8_Tb0ep05O6tQQZp8of4qBELcte87j6Z8l6ba7ZiFXKge4Cc3XlmRiPX2B_Us2CtCi6mHxXwzhMmu2siQYFr8uhnZN3W1-GRpvoQLU=w632-h474-no"/>
          <p:cNvPicPr>
            <a:picLocks noChangeAspect="1" noChangeArrowheads="1"/>
          </p:cNvPicPr>
          <p:nvPr/>
        </p:nvPicPr>
        <p:blipFill>
          <a:blip r:embed="rId5"/>
          <a:srcRect/>
          <a:stretch>
            <a:fillRect/>
          </a:stretch>
        </p:blipFill>
        <p:spPr bwMode="auto">
          <a:xfrm rot="1476859">
            <a:off x="4700726" y="1437612"/>
            <a:ext cx="3742241" cy="2806681"/>
          </a:xfrm>
          <a:prstGeom prst="rect">
            <a:avLst/>
          </a:prstGeom>
          <a:noFill/>
        </p:spPr>
      </p:pic>
      <p:pic>
        <p:nvPicPr>
          <p:cNvPr id="73740" name="Picture 12" descr="https://lh3.googleusercontent.com/wJhoe4fvwVPce-hgO9qqhy-mV1wDkG5fXb0uhlwx-ofgJ2IWlv6HfQwlnS6-X4NDb_NsdjfGSNpn6wvLTuPW9ghAlBKnc3A-Ps6g_boEOt9cY24zWPFCb4OzvKbsYtgYuthTroEy97rEue5nicWq3tXWfnyDshpOu1G-Zd3WD_iaPqiErL8CN_B0MOceyYOKBqhW81QoF_1-_2h0FUG8wLdMollXVV-nd4Hl08RouY7Wndn9DH_wemnvy9j97iFsIe_1PfQ-Wb67jN3nNhTvKoOq-f45H7e8HJepFh9eUw35aWjqbbVvuXEly0F_xCuzr_BffMbp8AZmrJe_UjSkIlk-saTzbmvrlaPXM882Dof9QnlpLOonWvCbXt_2ZOSq2rYzDSXiF88HKuDopM7SjriEUqB9bvYnQzAEKh_YoO6U8H-6W_4ObpZIkzowA_pywjKS9zuCX0ay1rYKGiDj8-kMfG8mD-KOf0rIDsK2lZ0Mv8bYxTn5umMZvwDXcUq4n7CsDBQ5e-ZFUZkPGqedmDkfhz-cRjl45nCY4vllTWwHs-hi8UiinlTR4nOuT9ZEI8Uq_Tz8j0r6Ilg6d1L5hLdLuOEMC-j7I8mo6gUvzgvcw-Z8Lj1V8x32f-P1L_1b-ZV8awRfNKv9EIiuOj0p4aJrtQPK7Vw=w356-h475-no"/>
          <p:cNvPicPr>
            <a:picLocks noChangeAspect="1" noChangeArrowheads="1"/>
          </p:cNvPicPr>
          <p:nvPr/>
        </p:nvPicPr>
        <p:blipFill>
          <a:blip r:embed="rId6" cstate="print"/>
          <a:srcRect/>
          <a:stretch>
            <a:fillRect/>
          </a:stretch>
        </p:blipFill>
        <p:spPr bwMode="auto">
          <a:xfrm>
            <a:off x="714348" y="4643446"/>
            <a:ext cx="1058839" cy="1412776"/>
          </a:xfrm>
          <a:prstGeom prst="rect">
            <a:avLst/>
          </a:prstGeom>
          <a:noFill/>
        </p:spPr>
      </p:pic>
      <p:pic>
        <p:nvPicPr>
          <p:cNvPr id="73742" name="Picture 14" descr="https://lh3.googleusercontent.com/h6_ZqpS61ZzwHmhl0K70Fwo5wOpYwNm63FRchOVVsWqt_wQf9juEAT1aPL4PbdirIEpvpvK8u0hzVxxiMATSptcnGawGCYYuGkgJHzlJP6IzUBtVjxFz22tFEsTvWaLWtXMP57mLBn6y3-WcK3a5kZqOjjI3D3wIcZEhvS9oSt2vUDTzQdavxwrj1rGsHIekKLuWL1GDmZNbwHGBdAouQt65vFA9DSBuO4o2h0Rbj4qdzfZFZekZnBu8f95DdOQAS31zTomhXHurzfIomZsawUA4HRBq86FD84HdKkYhMsOkDuLejzUC-zsS76eQ7YYvrhxfLdvSG3hXui8_ZavujJp_vbXtFwfqTBHHvY3JDQ5RbeAQwd6cVsJ4TfS-3fhDsJYCHA9PRpTYyQ53zw6AkIZoIfvykwFhGqPoZ8ELkjkQX_nhv9l_a6fNTpzq1LGrZJG0tHLTsM5EwlnehyHO8R_G4VDHp7P4FloZOd1tyva4GjR0DFTxp2L4STonJ-rOvFYrIaKFC3-5M7WpP781bvRrMbYk650on7o4nEHXeCatUcwc9tKHAZWFaz0dyv300TQpwOSUk6qiiXiZa4U8RTHf4fdLTR8rvebVSqxcNxJMJBzmoTmTzsIvHGSHiiL8vmh8Bcqc2tjtnLihcnZPofek-mnkuJQ=w632-h474-no"/>
          <p:cNvPicPr>
            <a:picLocks noChangeAspect="1" noChangeArrowheads="1"/>
          </p:cNvPicPr>
          <p:nvPr/>
        </p:nvPicPr>
        <p:blipFill>
          <a:blip r:embed="rId7" cstate="print"/>
          <a:srcRect/>
          <a:stretch>
            <a:fillRect/>
          </a:stretch>
        </p:blipFill>
        <p:spPr bwMode="auto">
          <a:xfrm flipV="1">
            <a:off x="6357950" y="5054214"/>
            <a:ext cx="1643074" cy="1232306"/>
          </a:xfrm>
          <a:prstGeom prst="rect">
            <a:avLst/>
          </a:prstGeom>
          <a:noFill/>
        </p:spPr>
      </p:pic>
      <p:sp>
        <p:nvSpPr>
          <p:cNvPr id="8" name="7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9.5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2714187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9.8</a:t>
            </a:r>
            <a:endParaRPr lang="es-MX" dirty="0"/>
          </a:p>
        </p:txBody>
      </p:sp>
      <p:sp>
        <p:nvSpPr>
          <p:cNvPr id="3" name="Rectángulo 2"/>
          <p:cNvSpPr/>
          <p:nvPr/>
        </p:nvSpPr>
        <p:spPr>
          <a:xfrm>
            <a:off x="467544" y="548680"/>
            <a:ext cx="8352928" cy="2299091"/>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Cierre</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revisan las anotaciones de los alumnos y se verifica que hayan terminado la actividad.</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les recuerda a los alumnos que sus notas deberán agregarse a su folder de evidencias.</a:t>
            </a:r>
            <a:endParaRPr lang="es-ES" sz="1200" dirty="0">
              <a:solidFill>
                <a:srgbClr val="000000"/>
              </a:solidFill>
              <a:effectLst/>
              <a:latin typeface="Arial" panose="020B0604020202020204" pitchFamily="34" charset="0"/>
              <a:ea typeface="Arial" panose="020B0604020202020204" pitchFamily="34" charset="0"/>
            </a:endParaRPr>
          </a:p>
        </p:txBody>
      </p:sp>
      <p:pic>
        <p:nvPicPr>
          <p:cNvPr id="6" name="Picture 2" descr="https://lh3.googleusercontent.com/Lwul0YOOXF2F0RmEQVuRYWSKPd8azYZbGRttyy0RcZuo_vrF38yZ2RlD0gjOGujIiz_2NVua876ipg5-klDQtV7ve92NdjvqdZoA2TCI_oCavAveQBluy7qm5A1GIwaQWvJdIKyGvOTqQtbsgTROo144yKDmsmzhvb1FbJRXnD-UXjrjsBUlFt_pAW-OdPtZjekkUxN2-XLzNR0lkiIeRwy86vTpWWbmCySi4orLmWURXkkEH36alP6pB2ctJazhB32e4JUz0qlcqNTxXAr8G8CiT3OyB489eagCKvV4oUHQGSXIK3zJrFxoc20vgDQWGKvnLPLujAaQPgaFGdSj54JqomIG0wwT6Y2QfriZN91NHDaGlkHXOLxI-6aH2U-Lo7DjpJXxQasPGed0b7b2-qCIxWIA7TeNYqWM1fnBXKQEND_IjLnCJJ0XHoUY5PqfyTlx3xQbIFcIODh72UNBaW3ul_EhPCQb6HFyg-_bxRwUme9AwxgM_silNK15mIGSMIT1scq60E3EbzFk4-Ft55AuE6v7q0LKYBCyYAAXEGajoXHJpHkF1APpyRc35YoNM1f8LwZyg6iE-Wco33bCBuwxTzehv0jNcsk6EGGEP0Om-1aoX66Kx5L3gsUK01sFBPovYqWE89-xOkY7whKn28-uGu6T9rg=w356-h475-no"/>
          <p:cNvPicPr>
            <a:picLocks noChangeAspect="1" noChangeArrowheads="1"/>
          </p:cNvPicPr>
          <p:nvPr/>
        </p:nvPicPr>
        <p:blipFill>
          <a:blip r:embed="rId3"/>
          <a:srcRect/>
          <a:stretch>
            <a:fillRect/>
          </a:stretch>
        </p:blipFill>
        <p:spPr bwMode="auto">
          <a:xfrm rot="21033375">
            <a:off x="5850945" y="2852992"/>
            <a:ext cx="2571768" cy="3431432"/>
          </a:xfrm>
          <a:prstGeom prst="rect">
            <a:avLst/>
          </a:prstGeom>
          <a:noFill/>
        </p:spPr>
      </p:pic>
      <p:pic>
        <p:nvPicPr>
          <p:cNvPr id="7" name="Picture 4" descr="https://lh3.googleusercontent.com/SwLTQqvnDW0V3pVI9v6NayM5zCYvo5sxqSvITDltj0cY0Ldu_eRzZgqmInxIMVOlsRWMe980agJNg0W0qtzeg2CNPReRnf5j3DOQAIK4HaqcXxxMsX3R9OD1bY1ZPTHY4GKmCluK-95xveaZmb4KHqzoEAOmXt9Djg4uV308xsGByBS1AzzpsJ9sR8nLWH6uZKmqBrGAU-Q7m0w6NrrZfUTX_4FxLPp7LB-4Qag9bs_STMfbJ29zRWq-AMcGCD7I5bDxtnn6AqsqbRH61PWmQ5Vb_tfZILGkatQbrk_yYnoy8Jx0GWGP0ER2oPlhtYthfYWbOwo6nJ5la4heiSk_3LUYilCmTVhmko7rlhvIVKcIESZHkZWf3RP5DhaQ_FvKeE5m6PFxOJO0BKZWlFsqLvCdbVCfeV7hDUDFvp-LFog9urrjk1mtuDgkegpCadpChPd3UUmwR8O_pOxBtAUoFKQRuu75InwTwLwpNxRqZkH4n8h-PuoTXmvoJRTaqzXWg9dDjQ-2smBMGNKCeyKL264qZx-jB15FONO09D2vtXCjGm_Dmzz8gmypwqK3KP6KrS8GFgwKJuK2NYxaz5_liv3rMmalFc0-Eut4yQjD2UBEVNhwUrGRtMjHGbn3Vi6F-cLMws8_SZBmoi8tWZsXY-VvvVuNXs8=w632-h474-no"/>
          <p:cNvPicPr>
            <a:picLocks noChangeAspect="1" noChangeArrowheads="1"/>
          </p:cNvPicPr>
          <p:nvPr/>
        </p:nvPicPr>
        <p:blipFill>
          <a:blip r:embed="rId4"/>
          <a:srcRect/>
          <a:stretch>
            <a:fillRect/>
          </a:stretch>
        </p:blipFill>
        <p:spPr bwMode="auto">
          <a:xfrm rot="657525">
            <a:off x="634211" y="3124262"/>
            <a:ext cx="3134364" cy="2350774"/>
          </a:xfrm>
          <a:prstGeom prst="rect">
            <a:avLst/>
          </a:prstGeom>
          <a:noFill/>
        </p:spPr>
      </p:pic>
      <p:pic>
        <p:nvPicPr>
          <p:cNvPr id="71682" name="Picture 2" descr="https://lh3.googleusercontent.com/nI84asFxtcHeZ1lJmMGE4cIMBP_uT8x4TGGU4qhLlYBLB9v1ZWPmn3y14YusCpxB9N_yNKBdbR46YazRMoJxaiHcU5sYPSGckCQsCxO4KtzIa94uACRUgqLjdy5QxesheQxaUip16gjz6v8C-0jgbdV3wucqePVNm6K_woUYrPCHpO251hllYHVuZpIi3sX3idWaraGJXGmaF5SaPhnNOUtq95phDt3sZcKwfw8PJkukIdtvbt2u0h3xWlBwkVLXvjEuJoAYZSCS4Kx3boYlxjTlY7-Zn1PZlmAMbLjziaEmHN_ozRGgU7Ld-7DlL9K2TM8PC11vvJb3rmNpvruSEKiWr5WN_ZGqF2rAR802bfI-GcGMx2hGhpva6fVwvJs45ODieRX8GnEUdt-b23P6XM_4en9T5K4UCu_pJ6p3G4-axjbcgIvfVyEAVEoj1XPXWM7ZzAca8WyHy-sJiioE6IGoMxlGw_zTk1teWP_ZYKc25xf8ExHxIRNbs6CvX9kDA2UsS5NvCGBQlrZmkke27lwKDdgpSHwyOERtcCFQoKtE7fo6qiHQFmyPWjKxg8xRq3fJVo-PrtAGRJvPCGuKHzvdm8ogsyDWNMD7s-Hljdq-_ujXJLp6JMK20sceXAge-amHCym8xJ_lXc9TP14CZJONrXpvBKE=w356-h475-no"/>
          <p:cNvPicPr>
            <a:picLocks noChangeAspect="1" noChangeArrowheads="1"/>
          </p:cNvPicPr>
          <p:nvPr/>
        </p:nvPicPr>
        <p:blipFill>
          <a:blip r:embed="rId5" cstate="print"/>
          <a:srcRect/>
          <a:stretch>
            <a:fillRect/>
          </a:stretch>
        </p:blipFill>
        <p:spPr bwMode="auto">
          <a:xfrm>
            <a:off x="3871677" y="4299649"/>
            <a:ext cx="1806946" cy="2410953"/>
          </a:xfrm>
          <a:prstGeom prst="rect">
            <a:avLst/>
          </a:prstGeom>
          <a:noFill/>
        </p:spPr>
      </p:pic>
      <p:sp>
        <p:nvSpPr>
          <p:cNvPr id="8" name="7 CuadroTexto"/>
          <p:cNvSpPr txBox="1"/>
          <p:nvPr/>
        </p:nvSpPr>
        <p:spPr>
          <a:xfrm>
            <a:off x="0" y="87015"/>
            <a:ext cx="9144000" cy="276999"/>
          </a:xfrm>
          <a:prstGeom prst="rect">
            <a:avLst/>
          </a:prstGeom>
          <a:noFill/>
        </p:spPr>
        <p:txBody>
          <a:bodyPr wrap="square" rtlCol="0">
            <a:spAutoFit/>
          </a:bodyPr>
          <a:lstStyle/>
          <a:p>
            <a:pPr algn="r"/>
            <a:r>
              <a:rPr lang="es-MX" sz="1200" dirty="0" smtClean="0">
                <a:latin typeface="Century Gothic" pitchFamily="34" charset="0"/>
              </a:rPr>
              <a:t>Apartado 9.6 </a:t>
            </a:r>
            <a:r>
              <a:rPr lang="es-MX" sz="1200" dirty="0" smtClean="0">
                <a:latin typeface="Century Gothic" pitchFamily="34" charset="0"/>
              </a:rPr>
              <a:t>j. </a:t>
            </a:r>
            <a:endParaRPr lang="es-MX" sz="1200" dirty="0">
              <a:latin typeface="Century Gothic" pitchFamily="34" charset="0"/>
            </a:endParaRPr>
          </a:p>
        </p:txBody>
      </p:sp>
    </p:spTree>
    <p:extLst>
      <p:ext uri="{BB962C8B-B14F-4D97-AF65-F5344CB8AC3E}">
        <p14:creationId xmlns:p14="http://schemas.microsoft.com/office/powerpoint/2010/main" val="1983985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9.9</a:t>
            </a:r>
            <a:endParaRPr lang="es-MX" dirty="0"/>
          </a:p>
        </p:txBody>
      </p:sp>
      <p:sp>
        <p:nvSpPr>
          <p:cNvPr id="3" name="Rectángulo 2"/>
          <p:cNvSpPr/>
          <p:nvPr/>
        </p:nvSpPr>
        <p:spPr>
          <a:xfrm>
            <a:off x="251520" y="509751"/>
            <a:ext cx="8640960" cy="3171637"/>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¿Que se hará con los resultados?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Las reflexiones de la actividad y las notas de los alumnos se recolectaran de forma individual de manera que cada estudiante deberá agregarlas a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su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folder de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evidencias.</a:t>
            </a:r>
            <a:endParaRPr lang="es-ES"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Por otro lado, se registrará a los alumnos que desarrollaron la actividad completa en tiempo y forma. Este registro también se utilizará como un elemento de la evaluación final.</a:t>
            </a:r>
            <a:endParaRPr lang="es-ES" sz="11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1785918" y="116632"/>
            <a:ext cx="7358082" cy="276999"/>
          </a:xfrm>
          <a:prstGeom prst="rect">
            <a:avLst/>
          </a:prstGeom>
          <a:noFill/>
        </p:spPr>
        <p:txBody>
          <a:bodyPr wrap="square" rtlCol="0">
            <a:spAutoFit/>
          </a:bodyPr>
          <a:lstStyle/>
          <a:p>
            <a:pPr algn="r"/>
            <a:r>
              <a:rPr lang="es-MX" sz="1200" dirty="0" smtClean="0">
                <a:latin typeface="Century Gothic" pitchFamily="34" charset="0"/>
              </a:rPr>
              <a:t>Apartado 9.7 </a:t>
            </a:r>
            <a:r>
              <a:rPr lang="es-MX" sz="1200" dirty="0" smtClean="0">
                <a:latin typeface="Century Gothic" pitchFamily="34" charset="0"/>
              </a:rPr>
              <a:t>k. </a:t>
            </a:r>
            <a:endParaRPr lang="es-MX" sz="1200" dirty="0">
              <a:latin typeface="Century Gothic" pitchFamily="34" charset="0"/>
            </a:endParaRPr>
          </a:p>
        </p:txBody>
      </p:sp>
    </p:spTree>
    <p:extLst>
      <p:ext uri="{BB962C8B-B14F-4D97-AF65-F5344CB8AC3E}">
        <p14:creationId xmlns:p14="http://schemas.microsoft.com/office/powerpoint/2010/main" val="3678785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3</a:t>
            </a:fld>
            <a:endParaRPr lang="es-MX" dirty="0"/>
          </a:p>
        </p:txBody>
      </p:sp>
      <p:sp>
        <p:nvSpPr>
          <p:cNvPr id="3" name="Rectángulo 3"/>
          <p:cNvSpPr/>
          <p:nvPr/>
        </p:nvSpPr>
        <p:spPr>
          <a:xfrm>
            <a:off x="713679" y="680225"/>
            <a:ext cx="7883912" cy="5659178"/>
          </a:xfrm>
          <a:prstGeom prst="rect">
            <a:avLst/>
          </a:prstGeom>
        </p:spPr>
        <p:txBody>
          <a:bodyPr wrap="square">
            <a:spAutoFit/>
          </a:bodyPr>
          <a:lstStyle/>
          <a:p>
            <a:pPr algn="ctr">
              <a:lnSpc>
                <a:spcPct val="107000"/>
              </a:lnSpc>
              <a:spcAft>
                <a:spcPts val="800"/>
              </a:spcAft>
            </a:pPr>
            <a:r>
              <a:rPr lang="es-ES" sz="3600" b="1"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rPr>
              <a:t>Ciclo Escolar:</a:t>
            </a:r>
          </a:p>
          <a:p>
            <a:pPr algn="ctr">
              <a:lnSpc>
                <a:spcPct val="107000"/>
              </a:lnSpc>
              <a:spcAft>
                <a:spcPts val="800"/>
              </a:spcAft>
            </a:pPr>
            <a:endParaRPr lang="es-ES"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smtClean="0">
                <a:effectLst/>
                <a:latin typeface="Century Gothic" pitchFamily="34" charset="0"/>
                <a:ea typeface="Calibri" panose="020F0502020204030204" pitchFamily="34" charset="0"/>
                <a:cs typeface="Times New Roman" panose="02020603050405020304" pitchFamily="18" charset="0"/>
              </a:rPr>
              <a:t>2018- 2019</a:t>
            </a:r>
          </a:p>
          <a:p>
            <a:pPr algn="ctr">
              <a:lnSpc>
                <a:spcPct val="107000"/>
              </a:lnSpc>
              <a:spcAft>
                <a:spcPts val="800"/>
              </a:spcAft>
            </a:pPr>
            <a:endParaRPr lang="es-ES"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rPr>
              <a:t>Inicio:</a:t>
            </a:r>
          </a:p>
          <a:p>
            <a:pPr algn="ctr">
              <a:lnSpc>
                <a:spcPct val="107000"/>
              </a:lnSpc>
              <a:spcAft>
                <a:spcPts val="800"/>
              </a:spcAft>
            </a:pPr>
            <a:r>
              <a:rPr lang="es-ES" sz="3200" b="1" dirty="0" smtClean="0">
                <a:latin typeface="Century Gothic" pitchFamily="34" charset="0"/>
                <a:ea typeface="Calibri" panose="020F0502020204030204" pitchFamily="34" charset="0"/>
                <a:cs typeface="Times New Roman" panose="02020603050405020304" pitchFamily="18" charset="0"/>
              </a:rPr>
              <a:t>5 de Octubre de 2018</a:t>
            </a:r>
          </a:p>
          <a:p>
            <a:pPr algn="ctr">
              <a:lnSpc>
                <a:spcPct val="107000"/>
              </a:lnSpc>
              <a:spcAft>
                <a:spcPts val="800"/>
              </a:spcAft>
            </a:pPr>
            <a:endParaRPr lang="es-ES" b="1"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rPr>
              <a:t>Término:</a:t>
            </a:r>
          </a:p>
          <a:p>
            <a:pPr algn="ctr">
              <a:lnSpc>
                <a:spcPct val="107000"/>
              </a:lnSpc>
              <a:spcAft>
                <a:spcPts val="800"/>
              </a:spcAft>
            </a:pPr>
            <a:r>
              <a:rPr lang="es-ES" sz="3200" b="1" dirty="0" smtClean="0">
                <a:latin typeface="Century Gothic" pitchFamily="34" charset="0"/>
                <a:ea typeface="Calibri" panose="020F0502020204030204" pitchFamily="34" charset="0"/>
                <a:cs typeface="Times New Roman" panose="02020603050405020304" pitchFamily="18" charset="0"/>
              </a:rPr>
              <a:t>30 de Noviembre de 2018</a:t>
            </a:r>
            <a:endParaRPr lang="es-ES" sz="3200"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200" dirty="0" smtClean="0">
                <a:effectLst/>
                <a:latin typeface="Century Gothic" pitchFamily="34" charset="0"/>
                <a:ea typeface="Calibri" panose="020F0502020204030204" pitchFamily="34" charset="0"/>
                <a:cs typeface="Times New Roman" panose="02020603050405020304" pitchFamily="18" charset="0"/>
              </a:rPr>
              <a:t> </a:t>
            </a:r>
          </a:p>
        </p:txBody>
      </p:sp>
      <p:sp>
        <p:nvSpPr>
          <p:cNvPr id="4" name="CuadroTexto 3"/>
          <p:cNvSpPr txBox="1"/>
          <p:nvPr/>
        </p:nvSpPr>
        <p:spPr>
          <a:xfrm>
            <a:off x="539552" y="116632"/>
            <a:ext cx="8424936" cy="276999"/>
          </a:xfrm>
          <a:prstGeom prst="rect">
            <a:avLst/>
          </a:prstGeom>
          <a:noFill/>
        </p:spPr>
        <p:txBody>
          <a:bodyPr wrap="square" rtlCol="0">
            <a:spAutoFit/>
          </a:bodyPr>
          <a:lstStyle/>
          <a:p>
            <a:pPr algn="r"/>
            <a:r>
              <a:rPr lang="es-ES" sz="1200" dirty="0" smtClean="0">
                <a:latin typeface="Century Gothic" panose="020B0502020202020204" pitchFamily="34" charset="0"/>
              </a:rPr>
              <a:t>Apartado 3. f, g.</a:t>
            </a:r>
            <a:endParaRPr lang="es-ES" sz="1200" dirty="0">
              <a:latin typeface="Century Gothic" panose="020B0502020202020204" pitchFamily="34" charset="0"/>
            </a:endParaRPr>
          </a:p>
        </p:txBody>
      </p:sp>
    </p:spTree>
    <p:extLst>
      <p:ext uri="{BB962C8B-B14F-4D97-AF65-F5344CB8AC3E}">
        <p14:creationId xmlns:p14="http://schemas.microsoft.com/office/powerpoint/2010/main" val="2151212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9.10</a:t>
            </a:r>
            <a:endParaRPr lang="es-MX" dirty="0"/>
          </a:p>
        </p:txBody>
      </p:sp>
      <p:sp>
        <p:nvSpPr>
          <p:cNvPr id="3" name="Rectángulo 2"/>
          <p:cNvSpPr/>
          <p:nvPr/>
        </p:nvSpPr>
        <p:spPr>
          <a:xfrm>
            <a:off x="179512" y="185628"/>
            <a:ext cx="8820472" cy="6388928"/>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Análisis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dirty="0">
                <a:solidFill>
                  <a:srgbClr val="558ED5"/>
                </a:solidFill>
                <a:latin typeface="Calibri" panose="020F0502020204030204" pitchFamily="34" charset="0"/>
                <a:ea typeface="Times New Roman" panose="02020603050405020304" pitchFamily="18" charset="0"/>
                <a:cs typeface="Calibri" panose="020F0502020204030204" pitchFamily="34" charset="0"/>
              </a:rPr>
              <a:t>Logros alcanzados</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s-MX" dirty="0" smtClean="0">
                <a:solidFill>
                  <a:srgbClr val="000000"/>
                </a:solidFill>
                <a:latin typeface="Century Gothic" pitchFamily="34" charset="0"/>
                <a:ea typeface="Times New Roman" panose="02020603050405020304" pitchFamily="18" charset="0"/>
                <a:cs typeface="Calibri" panose="020F0502020204030204" pitchFamily="34" charset="0"/>
              </a:rPr>
              <a:t>La participación de los alumnos en la elaboración de las preguntas resulto ser bastante nutrida. Entre ellos comentaban por que si o por que no incluir una pregunta. </a:t>
            </a:r>
            <a:endParaRPr lang="es-MX" dirty="0">
              <a:solidFill>
                <a:srgbClr val="000000"/>
              </a:solidFill>
              <a:latin typeface="Century Gothic" pitchFamily="34" charset="0"/>
              <a:ea typeface="Times New Roman" panose="02020603050405020304" pitchFamily="18" charset="0"/>
              <a:cs typeface="Calibri" panose="020F0502020204030204" pitchFamily="34" charset="0"/>
            </a:endParaRPr>
          </a:p>
          <a:p>
            <a:pPr algn="just">
              <a:lnSpc>
                <a:spcPct val="115000"/>
              </a:lnSpc>
              <a:spcAft>
                <a:spcPts val="0"/>
              </a:spcAft>
            </a:pPr>
            <a:r>
              <a:rPr lang="es-MX" dirty="0" smtClean="0">
                <a:solidFill>
                  <a:srgbClr val="000000"/>
                </a:solidFill>
                <a:latin typeface="Century Gothic" pitchFamily="34" charset="0"/>
                <a:ea typeface="Times New Roman" panose="02020603050405020304" pitchFamily="18" charset="0"/>
                <a:cs typeface="Calibri" panose="020F0502020204030204" pitchFamily="34" charset="0"/>
              </a:rPr>
              <a:t>El aspecto relacionado con el modelo matemático fomentó una discusión sobre el significado de lo “cualitativo” y lo “cuantitativo” dando espacio para reflexionar sobre el tipo de respuesta y de análisis que se puede llevar a cabo con cada una.</a:t>
            </a:r>
            <a:endParaRPr lang="es-ES" sz="1100" dirty="0">
              <a:solidFill>
                <a:srgbClr val="000000"/>
              </a:solidFill>
              <a:latin typeface="Century Gothic" pitchFamily="34" charset="0"/>
              <a:ea typeface="Arial" panose="020B0604020202020204" pitchFamily="34" charset="0"/>
            </a:endParaRPr>
          </a:p>
          <a:p>
            <a:pPr algn="just">
              <a:lnSpc>
                <a:spcPct val="115000"/>
              </a:lnSpc>
              <a:spcAft>
                <a:spcPts val="0"/>
              </a:spcAft>
            </a:pPr>
            <a:r>
              <a:rPr lang="es-MX" dirty="0" smtClean="0">
                <a:solidFill>
                  <a:srgbClr val="000000"/>
                </a:solidFill>
                <a:latin typeface="Century Gothic" pitchFamily="34" charset="0"/>
                <a:ea typeface="Times New Roman" panose="02020603050405020304" pitchFamily="18" charset="0"/>
                <a:cs typeface="Calibri" panose="020F0502020204030204" pitchFamily="34" charset="0"/>
              </a:rPr>
              <a:t>Los </a:t>
            </a:r>
            <a:r>
              <a:rPr lang="es-MX" dirty="0">
                <a:solidFill>
                  <a:srgbClr val="000000"/>
                </a:solidFill>
                <a:latin typeface="Century Gothic" pitchFamily="34" charset="0"/>
                <a:ea typeface="Times New Roman" panose="02020603050405020304" pitchFamily="18" charset="0"/>
                <a:cs typeface="Calibri" panose="020F0502020204030204" pitchFamily="34" charset="0"/>
              </a:rPr>
              <a:t>alumnos en su mayoría, trabajaron por su cuenta como se esperaba y lograron </a:t>
            </a:r>
            <a:r>
              <a:rPr lang="es-MX" dirty="0" smtClean="0">
                <a:solidFill>
                  <a:srgbClr val="000000"/>
                </a:solidFill>
                <a:latin typeface="Century Gothic" pitchFamily="34" charset="0"/>
                <a:ea typeface="Times New Roman" panose="02020603050405020304" pitchFamily="18" charset="0"/>
                <a:cs typeface="Calibri" panose="020F0502020204030204" pitchFamily="34" charset="0"/>
              </a:rPr>
              <a:t>realizar sus formatos de encuesta. </a:t>
            </a:r>
          </a:p>
          <a:p>
            <a:pPr algn="just">
              <a:lnSpc>
                <a:spcPct val="115000"/>
              </a:lnSpc>
              <a:spcAft>
                <a:spcPts val="0"/>
              </a:spcAft>
            </a:pPr>
            <a:r>
              <a:rPr lang="es-MX" dirty="0" smtClean="0">
                <a:solidFill>
                  <a:srgbClr val="000000"/>
                </a:solidFill>
                <a:latin typeface="Century Gothic" pitchFamily="34" charset="0"/>
                <a:ea typeface="Times New Roman" panose="02020603050405020304" pitchFamily="18" charset="0"/>
                <a:cs typeface="Calibri" panose="020F0502020204030204" pitchFamily="34" charset="0"/>
              </a:rPr>
              <a:t>Se estableció con éxito la logística para la aplicación de la misma.</a:t>
            </a:r>
            <a:endParaRPr lang="es-ES" sz="1100" dirty="0" smtClean="0">
              <a:solidFill>
                <a:srgbClr val="000000"/>
              </a:solidFill>
              <a:latin typeface="Century Gothic" pitchFamily="34" charset="0"/>
              <a:ea typeface="Arial" panose="020B0604020202020204" pitchFamily="34" charset="0"/>
            </a:endParaRPr>
          </a:p>
          <a:p>
            <a:pPr algn="just">
              <a:lnSpc>
                <a:spcPct val="115000"/>
              </a:lnSpc>
              <a:spcAft>
                <a:spcPts val="0"/>
              </a:spcAft>
            </a:pPr>
            <a:r>
              <a:rPr lang="es-MX" dirty="0" smtClean="0">
                <a:solidFill>
                  <a:srgbClr val="558ED5"/>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smtClean="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dirty="0" smtClean="0">
                <a:solidFill>
                  <a:srgbClr val="558ED5"/>
                </a:solidFill>
                <a:latin typeface="Calibri" panose="020F0502020204030204" pitchFamily="34" charset="0"/>
                <a:ea typeface="Times New Roman" panose="02020603050405020304" pitchFamily="18" charset="0"/>
                <a:cs typeface="Calibri" panose="020F0502020204030204" pitchFamily="34" charset="0"/>
              </a:rPr>
              <a:t>Aspectos a mejorar</a:t>
            </a:r>
            <a:endParaRPr lang="es-ES" sz="1100" dirty="0" smtClean="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MX" dirty="0" smtClean="0">
                <a:solidFill>
                  <a:srgbClr val="000000"/>
                </a:solidFill>
                <a:latin typeface="Century Gothic" pitchFamily="34" charset="0"/>
                <a:ea typeface="Century Gothic" panose="020B0502020202020204" pitchFamily="34" charset="0"/>
                <a:cs typeface="Century Gothic" panose="020B0502020202020204" pitchFamily="34" charset="0"/>
              </a:rPr>
              <a:t>Lograr </a:t>
            </a:r>
            <a:r>
              <a:rPr lang="es-MX" dirty="0">
                <a:solidFill>
                  <a:srgbClr val="000000"/>
                </a:solidFill>
                <a:latin typeface="Century Gothic" pitchFamily="34" charset="0"/>
                <a:ea typeface="Century Gothic" panose="020B0502020202020204" pitchFamily="34" charset="0"/>
                <a:cs typeface="Century Gothic" panose="020B0502020202020204" pitchFamily="34" charset="0"/>
              </a:rPr>
              <a:t>que todos los alumnos trabajen como se espera. </a:t>
            </a:r>
            <a:r>
              <a:rPr lang="es-MX" dirty="0" smtClean="0">
                <a:solidFill>
                  <a:srgbClr val="000000"/>
                </a:solidFill>
                <a:latin typeface="Century Gothic" pitchFamily="34" charset="0"/>
                <a:ea typeface="Century Gothic" panose="020B0502020202020204" pitchFamily="34" charset="0"/>
                <a:cs typeface="Century Gothic" panose="020B0502020202020204" pitchFamily="34" charset="0"/>
              </a:rPr>
              <a:t>Aun cuando las revisiones al final de cada sesión fomentan que los alumnos se comprometan a terminar la actividad, aún les cuesta trabajo a algunos equipos terminar en tiempo y forma.</a:t>
            </a:r>
          </a:p>
          <a:p>
            <a:pPr marR="114300" algn="just">
              <a:lnSpc>
                <a:spcPct val="115000"/>
              </a:lnSpc>
              <a:spcBef>
                <a:spcPts val="370"/>
              </a:spcBef>
              <a:spcAft>
                <a:spcPts val="0"/>
              </a:spcAft>
            </a:pPr>
            <a:r>
              <a:rPr lang="es-MX" dirty="0" smtClean="0">
                <a:solidFill>
                  <a:srgbClr val="000000"/>
                </a:solidFill>
                <a:effectLst/>
                <a:latin typeface="Century Gothic" pitchFamily="34" charset="0"/>
                <a:ea typeface="Arial" panose="020B0604020202020204" pitchFamily="34" charset="0"/>
              </a:rPr>
              <a:t>Asignar más tiempo a la planeación de la logística.</a:t>
            </a:r>
            <a:endParaRPr lang="es-ES" dirty="0">
              <a:solidFill>
                <a:srgbClr val="000000"/>
              </a:solidFill>
              <a:effectLst/>
              <a:latin typeface="Century Gothic" pitchFamily="34" charset="0"/>
              <a:ea typeface="Arial" panose="020B0604020202020204" pitchFamily="34" charset="0"/>
            </a:endParaRPr>
          </a:p>
        </p:txBody>
      </p:sp>
      <p:sp>
        <p:nvSpPr>
          <p:cNvPr id="4" name="3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9.8 </a:t>
            </a:r>
            <a:r>
              <a:rPr lang="es-MX" sz="1200" dirty="0" smtClean="0">
                <a:latin typeface="Century Gothic" pitchFamily="34" charset="0"/>
              </a:rPr>
              <a:t>l. </a:t>
            </a:r>
            <a:endParaRPr lang="es-MX" sz="1200" dirty="0">
              <a:latin typeface="Century Gothic" pitchFamily="34" charset="0"/>
            </a:endParaRPr>
          </a:p>
        </p:txBody>
      </p:sp>
    </p:spTree>
    <p:extLst>
      <p:ext uri="{BB962C8B-B14F-4D97-AF65-F5344CB8AC3E}">
        <p14:creationId xmlns:p14="http://schemas.microsoft.com/office/powerpoint/2010/main" val="17136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9.11</a:t>
            </a:r>
            <a:endParaRPr lang="es-MX" dirty="0"/>
          </a:p>
        </p:txBody>
      </p:sp>
      <p:sp>
        <p:nvSpPr>
          <p:cNvPr id="3" name="Rectángulo 2"/>
          <p:cNvSpPr/>
          <p:nvPr/>
        </p:nvSpPr>
        <p:spPr>
          <a:xfrm>
            <a:off x="214282" y="571480"/>
            <a:ext cx="8712968" cy="2668936"/>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Toma de decisiones.</a:t>
            </a:r>
            <a:endParaRPr lang="es-ES" sz="11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dirty="0" smtClean="0">
                <a:solidFill>
                  <a:srgbClr val="000000"/>
                </a:solidFill>
                <a:latin typeface="Century Gothic" pitchFamily="34" charset="0"/>
                <a:ea typeface="Century Gothic" panose="020B0502020202020204" pitchFamily="34" charset="0"/>
                <a:cs typeface="Century Gothic" panose="020B0502020202020204" pitchFamily="34" charset="0"/>
              </a:rPr>
              <a:t>Pasar a los lugares de reunión de los equipos de manera frecuente para resolver dudas y fomentar que todos los alumnos terminen su trabajo.</a:t>
            </a:r>
          </a:p>
          <a:p>
            <a:pPr marR="114300">
              <a:lnSpc>
                <a:spcPct val="115000"/>
              </a:lnSpc>
              <a:spcBef>
                <a:spcPts val="370"/>
              </a:spcBef>
              <a:spcAft>
                <a:spcPts val="0"/>
              </a:spcAft>
            </a:pPr>
            <a:endParaRPr lang="es-MX" dirty="0">
              <a:solidFill>
                <a:srgbClr val="000000"/>
              </a:solidFill>
              <a:latin typeface="Century Gothic" pitchFamily="34" charset="0"/>
              <a:ea typeface="Century Gothic" panose="020B0502020202020204" pitchFamily="34" charset="0"/>
              <a:cs typeface="Century Gothic" panose="020B0502020202020204" pitchFamily="34" charset="0"/>
            </a:endParaRPr>
          </a:p>
          <a:p>
            <a:pPr marR="114300">
              <a:lnSpc>
                <a:spcPct val="115000"/>
              </a:lnSpc>
              <a:spcBef>
                <a:spcPts val="370"/>
              </a:spcBef>
              <a:spcAft>
                <a:spcPts val="0"/>
              </a:spcAft>
            </a:pPr>
            <a:r>
              <a:rPr lang="es-MX" dirty="0" smtClean="0">
                <a:solidFill>
                  <a:srgbClr val="000000"/>
                </a:solidFill>
                <a:latin typeface="Century Gothic" pitchFamily="34" charset="0"/>
                <a:ea typeface="Century Gothic" panose="020B0502020202020204" pitchFamily="34" charset="0"/>
                <a:cs typeface="Century Gothic" panose="020B0502020202020204" pitchFamily="34" charset="0"/>
              </a:rPr>
              <a:t>Asignar más tiempo a la planeación de la logística de aplicación de encuestas. </a:t>
            </a:r>
            <a:endParaRPr lang="es-ES" sz="1100" dirty="0">
              <a:solidFill>
                <a:srgbClr val="000000"/>
              </a:solidFill>
              <a:effectLst/>
              <a:latin typeface="Century Gothic" pitchFamily="34" charset="0"/>
              <a:ea typeface="Arial" panose="020B0604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9.9 m.</a:t>
            </a:r>
            <a:endParaRPr lang="es-MX" sz="1200" dirty="0">
              <a:latin typeface="Century Gothic" pitchFamily="34" charset="0"/>
            </a:endParaRPr>
          </a:p>
        </p:txBody>
      </p:sp>
    </p:spTree>
    <p:extLst>
      <p:ext uri="{BB962C8B-B14F-4D97-AF65-F5344CB8AC3E}">
        <p14:creationId xmlns:p14="http://schemas.microsoft.com/office/powerpoint/2010/main" val="2992557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32</a:t>
            </a:fld>
            <a:endParaRPr lang="es-MX" dirty="0"/>
          </a:p>
        </p:txBody>
      </p:sp>
      <p:pic>
        <p:nvPicPr>
          <p:cNvPr id="3" name="2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429720" cy="6842944"/>
          </a:xfrm>
          <a:prstGeom prst="rect">
            <a:avLst/>
          </a:prstGeom>
        </p:spPr>
      </p:pic>
      <p:sp>
        <p:nvSpPr>
          <p:cNvPr id="4" name="3 CuadroTexto"/>
          <p:cNvSpPr txBox="1"/>
          <p:nvPr/>
        </p:nvSpPr>
        <p:spPr>
          <a:xfrm>
            <a:off x="285720" y="1857364"/>
            <a:ext cx="8858280" cy="3416320"/>
          </a:xfrm>
          <a:prstGeom prst="rect">
            <a:avLst/>
          </a:prstGeom>
          <a:noFill/>
        </p:spPr>
        <p:txBody>
          <a:bodyPr wrap="square" rtlCol="0">
            <a:spAutoFit/>
          </a:bodyPr>
          <a:lstStyle/>
          <a:p>
            <a:pPr algn="ctr"/>
            <a:r>
              <a:rPr lang="es-MX" sz="8000" b="1" dirty="0" smtClean="0">
                <a:latin typeface="Century Gothic" pitchFamily="34" charset="0"/>
              </a:rPr>
              <a:t>APARTADO 10</a:t>
            </a:r>
          </a:p>
          <a:p>
            <a:pPr algn="ctr"/>
            <a:endParaRPr lang="es-MX" sz="2800" b="1" dirty="0" smtClean="0">
              <a:latin typeface="Century Gothic" pitchFamily="34" charset="0"/>
            </a:endParaRPr>
          </a:p>
          <a:p>
            <a:pPr algn="ctr"/>
            <a:endParaRPr lang="es-MX" sz="2800" b="1" dirty="0" smtClean="0">
              <a:latin typeface="Century Gothic" pitchFamily="34" charset="0"/>
            </a:endParaRPr>
          </a:p>
          <a:p>
            <a:pPr algn="ctr"/>
            <a:r>
              <a:rPr lang="es-MX" sz="4000" b="1" dirty="0" smtClean="0">
                <a:latin typeface="Century Gothic" pitchFamily="34" charset="0"/>
              </a:rPr>
              <a:t>Actividades de Desarrollo</a:t>
            </a:r>
          </a:p>
          <a:p>
            <a:pPr algn="ctr"/>
            <a:r>
              <a:rPr lang="es-MX" sz="4000" b="1" dirty="0" smtClean="0">
                <a:latin typeface="Century Gothic" pitchFamily="34" charset="0"/>
              </a:rPr>
              <a:t>Segunda actividad</a:t>
            </a:r>
            <a:endParaRPr lang="es-MX" sz="4000" b="1" dirty="0">
              <a:latin typeface="Century Gothic"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10.1</a:t>
            </a:r>
            <a:endParaRPr lang="es-MX" dirty="0"/>
          </a:p>
        </p:txBody>
      </p:sp>
      <p:sp>
        <p:nvSpPr>
          <p:cNvPr id="4" name="Rectángulo 3"/>
          <p:cNvSpPr/>
          <p:nvPr/>
        </p:nvSpPr>
        <p:spPr>
          <a:xfrm>
            <a:off x="755576" y="500091"/>
            <a:ext cx="7704856" cy="5465599"/>
          </a:xfrm>
          <a:prstGeom prst="rect">
            <a:avLst/>
          </a:prstGeom>
        </p:spPr>
        <p:txBody>
          <a:bodyPr wrap="square">
            <a:spAutoFit/>
          </a:bodyPr>
          <a:lstStyle/>
          <a:p>
            <a:pPr marL="457200" algn="ctr">
              <a:lnSpc>
                <a:spcPct val="115000"/>
              </a:lnSpc>
              <a:spcAft>
                <a:spcPts val="0"/>
              </a:spcAft>
            </a:pPr>
            <a:r>
              <a:rPr lang="es-ES" sz="26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APLICACIÓN DE LA ENCUESTA Y MANEJO DE INFORMACIÓN</a:t>
            </a:r>
            <a:endParaRPr lang="es-ES" sz="11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Objetivo: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Realizar la encuesta en los tiempos indicados para ello, reunir la información y establecer el manejo de la misma según se trate de datos cualitativos o cuantitativos.</a:t>
            </a:r>
          </a:p>
          <a:p>
            <a:pPr marR="114300" algn="just">
              <a:lnSpc>
                <a:spcPct val="200000"/>
              </a:lnSpc>
              <a:spcBef>
                <a:spcPts val="370"/>
              </a:spcBef>
              <a:spcAft>
                <a:spcPts val="0"/>
              </a:spcAft>
            </a:pPr>
            <a:endPar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R="114300" algn="ctr">
              <a:lnSpc>
                <a:spcPct val="200000"/>
              </a:lnSpc>
              <a:spcBef>
                <a:spcPts val="370"/>
              </a:spcBef>
              <a:spcAft>
                <a:spcPts val="0"/>
              </a:spcAft>
            </a:pPr>
            <a:r>
              <a:rPr lang="es-ES"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Grado</a:t>
            </a: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4º grado</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Fecha:</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26 Y 31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Octubre de 2018</a:t>
            </a:r>
            <a:endParaRPr lang="es-ES" sz="1100" dirty="0">
              <a:solidFill>
                <a:srgbClr val="000000"/>
              </a:solidFill>
              <a:effectLst/>
              <a:latin typeface="Arial" panose="020B0604020202020204" pitchFamily="34" charset="0"/>
              <a:ea typeface="Arial" panose="020B0604020202020204" pitchFamily="34" charset="0"/>
            </a:endParaRPr>
          </a:p>
        </p:txBody>
      </p:sp>
      <p:sp>
        <p:nvSpPr>
          <p:cNvPr id="6" name="5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10.1 a, b, c, d.</a:t>
            </a:r>
            <a:endParaRPr lang="es-MX" sz="1200" dirty="0">
              <a:latin typeface="Century Gothic" pitchFamily="34" charset="0"/>
            </a:endParaRPr>
          </a:p>
        </p:txBody>
      </p:sp>
    </p:spTree>
    <p:extLst>
      <p:ext uri="{BB962C8B-B14F-4D97-AF65-F5344CB8AC3E}">
        <p14:creationId xmlns:p14="http://schemas.microsoft.com/office/powerpoint/2010/main" val="3311760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10.2</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3567134143"/>
              </p:ext>
            </p:extLst>
          </p:nvPr>
        </p:nvGraphicFramePr>
        <p:xfrm>
          <a:off x="395536" y="620689"/>
          <a:ext cx="8424937" cy="5492336"/>
        </p:xfrm>
        <a:graphic>
          <a:graphicData uri="http://schemas.openxmlformats.org/drawingml/2006/table">
            <a:tbl>
              <a:tblPr>
                <a:tableStyleId>{5C22544A-7EE6-4342-B048-85BDC9FD1C3A}</a:tableStyleId>
              </a:tblPr>
              <a:tblGrid>
                <a:gridCol w="2762170"/>
                <a:gridCol w="2665397"/>
                <a:gridCol w="2997370"/>
              </a:tblGrid>
              <a:tr h="656616">
                <a:tc>
                  <a:txBody>
                    <a:bodyPr/>
                    <a:lstStyle/>
                    <a:p>
                      <a:pPr algn="ctr">
                        <a:lnSpc>
                          <a:spcPct val="115000"/>
                        </a:lnSpc>
                        <a:spcAft>
                          <a:spcPts val="0"/>
                        </a:spcAft>
                      </a:pPr>
                      <a:r>
                        <a:rPr lang="es-ES" sz="1300" dirty="0">
                          <a:effectLst/>
                        </a:rPr>
                        <a:t>Disciplinas:</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dirty="0">
                          <a:effectLst/>
                        </a:rPr>
                        <a:t>Disciplina 1. Informática</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a:effectLst/>
                        </a:rPr>
                        <a:t>Disciplina 2.</a:t>
                      </a:r>
                      <a:endParaRPr lang="es-ES" sz="800">
                        <a:effectLst/>
                      </a:endParaRPr>
                    </a:p>
                    <a:p>
                      <a:pPr algn="ctr">
                        <a:lnSpc>
                          <a:spcPct val="115000"/>
                        </a:lnSpc>
                        <a:spcAft>
                          <a:spcPts val="0"/>
                        </a:spcAft>
                      </a:pPr>
                      <a:r>
                        <a:rPr lang="es-ES" sz="1300">
                          <a:effectLst/>
                        </a:rPr>
                        <a:t>Matemáticas IV</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r>
              <a:tr h="2296395">
                <a:tc>
                  <a:txBody>
                    <a:bodyPr/>
                    <a:lstStyle/>
                    <a:p>
                      <a:pPr algn="just">
                        <a:lnSpc>
                          <a:spcPct val="115000"/>
                        </a:lnSpc>
                        <a:spcAft>
                          <a:spcPts val="0"/>
                        </a:spcAft>
                      </a:pPr>
                      <a:r>
                        <a:rPr lang="es-ES" sz="1300" dirty="0">
                          <a:effectLst/>
                        </a:rPr>
                        <a:t>Temas y conceptos.</a:t>
                      </a:r>
                      <a:endParaRPr lang="es-ES" sz="800" dirty="0">
                        <a:effectLst/>
                      </a:endParaRPr>
                    </a:p>
                    <a:p>
                      <a:pPr marL="180340" algn="just">
                        <a:lnSpc>
                          <a:spcPct val="115000"/>
                        </a:lnSpc>
                        <a:spcAft>
                          <a:spcPts val="0"/>
                        </a:spcAft>
                      </a:pPr>
                      <a:r>
                        <a:rPr lang="es-ES" sz="1300" dirty="0">
                          <a:effectLst/>
                        </a:rPr>
                        <a:t> </a:t>
                      </a:r>
                      <a:endParaRPr lang="es-ES" sz="800" dirty="0">
                        <a:effectLst/>
                      </a:endParaRPr>
                    </a:p>
                    <a:p>
                      <a:pPr marL="180340" algn="just">
                        <a:lnSpc>
                          <a:spcPct val="115000"/>
                        </a:lnSpc>
                        <a:spcAft>
                          <a:spcPts val="0"/>
                        </a:spcAft>
                      </a:pPr>
                      <a:r>
                        <a:rPr lang="es-ES" sz="1300" dirty="0">
                          <a:effectLst/>
                        </a:rPr>
                        <a:t> </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Criterios </a:t>
                      </a:r>
                      <a:r>
                        <a:rPr lang="es-ES" sz="1400" dirty="0">
                          <a:solidFill>
                            <a:srgbClr val="000000"/>
                          </a:solidFill>
                          <a:effectLst/>
                          <a:latin typeface="+mn-lt"/>
                          <a:ea typeface="Century Gothic" panose="020B0502020202020204" pitchFamily="34" charset="0"/>
                          <a:cs typeface="Century Gothic" panose="020B0502020202020204" pitchFamily="34" charset="0"/>
                        </a:rPr>
                        <a:t>de manejo de información.</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Organización y almacenamiento de información.</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Uso de software de acuerdo a las necesidades.</a:t>
                      </a:r>
                      <a:endParaRPr lang="es-ES" sz="1400" dirty="0">
                        <a:solidFill>
                          <a:srgbClr val="000000"/>
                        </a:solidFill>
                        <a:effectLst/>
                        <a:latin typeface="+mn-lt"/>
                        <a:ea typeface="Arial" panose="020B0604020202020204" pitchFamily="34" charset="0"/>
                      </a:endParaRPr>
                    </a:p>
                    <a:p>
                      <a:r>
                        <a:rPr lang="es-ES" sz="1400" kern="1200" dirty="0" smtClean="0">
                          <a:solidFill>
                            <a:schemeClr val="dk1"/>
                          </a:solidFill>
                          <a:effectLst/>
                          <a:latin typeface="+mn-lt"/>
                          <a:ea typeface="+mn-ea"/>
                          <a:cs typeface="+mn-cs"/>
                        </a:rPr>
                        <a:t>Información</a:t>
                      </a:r>
                    </a:p>
                    <a:p>
                      <a:r>
                        <a:rPr lang="es-ES" sz="1400" kern="1200" dirty="0" smtClean="0">
                          <a:solidFill>
                            <a:schemeClr val="dk1"/>
                          </a:solidFill>
                          <a:effectLst/>
                          <a:latin typeface="+mn-lt"/>
                          <a:ea typeface="+mn-ea"/>
                          <a:cs typeface="+mn-cs"/>
                        </a:rPr>
                        <a:t>Organización</a:t>
                      </a:r>
                    </a:p>
                    <a:p>
                      <a:endParaRPr lang="es-ES" sz="1400" dirty="0">
                        <a:solidFill>
                          <a:srgbClr val="000000"/>
                        </a:solidFill>
                        <a:effectLst/>
                        <a:latin typeface="+mn-lt"/>
                        <a:ea typeface="Arial" panose="020B0604020202020204" pitchFamily="34" charset="0"/>
                      </a:endParaRPr>
                    </a:p>
                  </a:txBody>
                  <a:tcPr marL="63500" marR="63500" marT="63500" marB="63500"/>
                </a:tc>
                <a:tc>
                  <a:txBody>
                    <a:bodyPr/>
                    <a:lstStyle/>
                    <a:p>
                      <a:r>
                        <a:rPr lang="es-ES" sz="1400" kern="1200" dirty="0" smtClean="0">
                          <a:solidFill>
                            <a:schemeClr val="dk1"/>
                          </a:solidFill>
                          <a:effectLst/>
                          <a:latin typeface="+mn-lt"/>
                          <a:ea typeface="+mn-ea"/>
                          <a:cs typeface="+mn-cs"/>
                        </a:rPr>
                        <a:t>Medidas de tendencia central de un conjunto de datos.</a:t>
                      </a:r>
                    </a:p>
                    <a:p>
                      <a:r>
                        <a:rPr lang="es-ES" sz="1400" kern="1200" dirty="0" smtClean="0">
                          <a:solidFill>
                            <a:schemeClr val="dk1"/>
                          </a:solidFill>
                          <a:effectLst/>
                          <a:latin typeface="+mn-lt"/>
                          <a:ea typeface="+mn-ea"/>
                          <a:cs typeface="+mn-cs"/>
                        </a:rPr>
                        <a:t>Patrones y relaciones numéricas en problemas naturales y sociales.</a:t>
                      </a:r>
                    </a:p>
                    <a:p>
                      <a:r>
                        <a:rPr lang="es-ES" sz="1400" kern="1200" dirty="0" smtClean="0">
                          <a:solidFill>
                            <a:schemeClr val="dk1"/>
                          </a:solidFill>
                          <a:effectLst/>
                          <a:latin typeface="+mn-lt"/>
                          <a:ea typeface="+mn-ea"/>
                          <a:cs typeface="+mn-cs"/>
                        </a:rPr>
                        <a:t>Números reales</a:t>
                      </a:r>
                    </a:p>
                    <a:p>
                      <a:r>
                        <a:rPr lang="es-ES" sz="1400" kern="1200" dirty="0" smtClean="0">
                          <a:solidFill>
                            <a:schemeClr val="dk1"/>
                          </a:solidFill>
                          <a:effectLst/>
                          <a:latin typeface="+mn-lt"/>
                          <a:ea typeface="+mn-ea"/>
                          <a:cs typeface="+mn-cs"/>
                        </a:rPr>
                        <a:t>Modelo matemático</a:t>
                      </a:r>
                    </a:p>
                    <a:p>
                      <a:r>
                        <a:rPr lang="es-ES" sz="1400" kern="1200" dirty="0" smtClean="0">
                          <a:solidFill>
                            <a:schemeClr val="dk1"/>
                          </a:solidFill>
                          <a:effectLst/>
                          <a:latin typeface="+mn-lt"/>
                          <a:ea typeface="+mn-ea"/>
                          <a:cs typeface="+mn-cs"/>
                        </a:rPr>
                        <a:t>Ecuación</a:t>
                      </a:r>
                    </a:p>
                    <a:p>
                      <a:r>
                        <a:rPr lang="es-ES" sz="1400" kern="1200" dirty="0" smtClean="0">
                          <a:solidFill>
                            <a:schemeClr val="dk1"/>
                          </a:solidFill>
                          <a:effectLst/>
                          <a:latin typeface="+mn-lt"/>
                          <a:ea typeface="+mn-ea"/>
                          <a:cs typeface="+mn-cs"/>
                        </a:rPr>
                        <a:t>Patrón</a:t>
                      </a:r>
                    </a:p>
                    <a:p>
                      <a:endParaRPr lang="es-ES" sz="14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r h="2539325">
                <a:tc>
                  <a:txBody>
                    <a:bodyPr/>
                    <a:lstStyle/>
                    <a:p>
                      <a:pPr>
                        <a:lnSpc>
                          <a:spcPct val="115000"/>
                        </a:lnSpc>
                        <a:spcAft>
                          <a:spcPts val="0"/>
                        </a:spcAft>
                      </a:pPr>
                      <a:r>
                        <a:rPr lang="es-ES" sz="1300">
                          <a:effectLst/>
                        </a:rPr>
                        <a:t>Fuentes de apoyo</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Software (Excel) </a:t>
                      </a:r>
                    </a:p>
                    <a:p>
                      <a:pPr>
                        <a:lnSpc>
                          <a:spcPct val="115000"/>
                        </a:lnSpc>
                        <a:spcAft>
                          <a:spcPts val="0"/>
                        </a:spcAft>
                      </a:pPr>
                      <a:r>
                        <a:rPr lang="es-ES" sz="1400" dirty="0" smtClean="0">
                          <a:solidFill>
                            <a:srgbClr val="000000"/>
                          </a:solidFill>
                          <a:effectLst/>
                          <a:latin typeface="+mn-lt"/>
                          <a:ea typeface="Arial" panose="020B0604020202020204" pitchFamily="34" charset="0"/>
                        </a:rPr>
                        <a:t>Computadora</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smtClean="0">
                          <a:solidFill>
                            <a:srgbClr val="000000"/>
                          </a:solidFill>
                          <a:effectLst/>
                          <a:latin typeface="+mn-lt"/>
                          <a:ea typeface="Arial" panose="020B0604020202020204" pitchFamily="34" charset="0"/>
                        </a:rPr>
                        <a:t>Discusión</a:t>
                      </a:r>
                      <a:r>
                        <a:rPr lang="es-ES" sz="1400" baseline="0" dirty="0" smtClean="0">
                          <a:solidFill>
                            <a:srgbClr val="000000"/>
                          </a:solidFill>
                          <a:effectLst/>
                          <a:latin typeface="+mn-lt"/>
                          <a:ea typeface="Arial" panose="020B0604020202020204" pitchFamily="34" charset="0"/>
                        </a:rPr>
                        <a:t> directa con compañeros y docentes</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 </a:t>
                      </a:r>
                      <a:endParaRPr lang="es-ES" sz="1400" dirty="0">
                        <a:solidFill>
                          <a:srgbClr val="00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Software</a:t>
                      </a:r>
                      <a:r>
                        <a:rPr lang="es-ES" sz="1400" baseline="0" dirty="0" smtClean="0">
                          <a:solidFill>
                            <a:srgbClr val="000000"/>
                          </a:solidFill>
                          <a:effectLst/>
                          <a:latin typeface="+mn-lt"/>
                          <a:ea typeface="Century Gothic" panose="020B0502020202020204" pitchFamily="34" charset="0"/>
                          <a:cs typeface="Century Gothic" panose="020B0502020202020204" pitchFamily="34" charset="0"/>
                        </a:rPr>
                        <a:t> (</a:t>
                      </a:r>
                      <a:r>
                        <a:rPr lang="es-ES" sz="1400" dirty="0" smtClean="0">
                          <a:solidFill>
                            <a:srgbClr val="000000"/>
                          </a:solidFill>
                          <a:effectLst/>
                          <a:latin typeface="+mn-lt"/>
                          <a:ea typeface="Century Gothic" panose="020B0502020202020204" pitchFamily="34" charset="0"/>
                          <a:cs typeface="Century Gothic" panose="020B0502020202020204" pitchFamily="34" charset="0"/>
                        </a:rPr>
                        <a:t>Word o </a:t>
                      </a:r>
                      <a:r>
                        <a:rPr lang="es-ES" sz="1400" dirty="0" err="1" smtClean="0">
                          <a:solidFill>
                            <a:srgbClr val="000000"/>
                          </a:solidFill>
                          <a:effectLst/>
                          <a:latin typeface="+mn-lt"/>
                          <a:ea typeface="Century Gothic" panose="020B0502020202020204" pitchFamily="34" charset="0"/>
                          <a:cs typeface="Century Gothic" panose="020B0502020202020204" pitchFamily="34" charset="0"/>
                        </a:rPr>
                        <a:t>Power</a:t>
                      </a:r>
                      <a:r>
                        <a:rPr lang="es-ES" sz="1400" dirty="0" smtClean="0">
                          <a:solidFill>
                            <a:srgbClr val="000000"/>
                          </a:solidFill>
                          <a:effectLst/>
                          <a:latin typeface="+mn-lt"/>
                          <a:ea typeface="Century Gothic" panose="020B0502020202020204" pitchFamily="34" charset="0"/>
                          <a:cs typeface="Century Gothic" panose="020B0502020202020204" pitchFamily="34" charset="0"/>
                        </a:rPr>
                        <a:t> Point)</a:t>
                      </a: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Hojas</a:t>
                      </a: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Impresora </a:t>
                      </a:r>
                    </a:p>
                    <a:p>
                      <a:pPr>
                        <a:lnSpc>
                          <a:spcPct val="115000"/>
                        </a:lnSpc>
                        <a:spcAft>
                          <a:spcPts val="0"/>
                        </a:spcAft>
                      </a:pPr>
                      <a:r>
                        <a:rPr lang="es-ES" sz="1400" dirty="0" smtClean="0">
                          <a:solidFill>
                            <a:srgbClr val="000000"/>
                          </a:solidFill>
                          <a:effectLst/>
                          <a:latin typeface="+mn-lt"/>
                          <a:ea typeface="Arial" panose="020B0604020202020204" pitchFamily="34" charset="0"/>
                        </a:rPr>
                        <a:t>Computadora</a:t>
                      </a: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 </a:t>
                      </a:r>
                      <a:endParaRPr lang="es-ES" sz="1400" dirty="0">
                        <a:solidFill>
                          <a:srgbClr val="000000"/>
                        </a:solidFill>
                        <a:effectLst/>
                        <a:latin typeface="+mn-lt"/>
                        <a:ea typeface="Arial" panose="020B0604020202020204" pitchFamily="34" charset="0"/>
                      </a:endParaRPr>
                    </a:p>
                  </a:txBody>
                  <a:tcPr marL="45332" marR="45332" marT="45332" marB="45332"/>
                </a:tc>
              </a:tr>
            </a:tbl>
          </a:graphicData>
        </a:graphic>
      </p:graphicFrame>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10.2 e, </a:t>
            </a:r>
            <a:r>
              <a:rPr lang="es-MX" sz="1200" dirty="0" smtClean="0">
                <a:latin typeface="Century Gothic" pitchFamily="34" charset="0"/>
              </a:rPr>
              <a:t>f. </a:t>
            </a:r>
            <a:endParaRPr lang="es-MX" sz="1200" dirty="0">
              <a:latin typeface="Century Gothic" pitchFamily="34" charset="0"/>
            </a:endParaRPr>
          </a:p>
        </p:txBody>
      </p:sp>
    </p:spTree>
    <p:extLst>
      <p:ext uri="{BB962C8B-B14F-4D97-AF65-F5344CB8AC3E}">
        <p14:creationId xmlns:p14="http://schemas.microsoft.com/office/powerpoint/2010/main" val="735733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10.3</a:t>
            </a:r>
            <a:endParaRPr lang="es-MX" dirty="0"/>
          </a:p>
        </p:txBody>
      </p:sp>
      <p:sp>
        <p:nvSpPr>
          <p:cNvPr id="3" name="Rectángulo 2"/>
          <p:cNvSpPr/>
          <p:nvPr/>
        </p:nvSpPr>
        <p:spPr>
          <a:xfrm>
            <a:off x="323528" y="591684"/>
            <a:ext cx="8568952" cy="3932615"/>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Justificación</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 aplicación de la encuesta debe realizarse con base en los acuerdos establecidos con el grupo, esto fomenta la responsabilidad en los alumnos ya que la tarea les compete solo a ellos y es importante que actúen con honestidad y responsabilidad ya que de ello depende la confiabilidad de los resultados. </a:t>
            </a: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 esta etapa, las asignaturas involucradas en el proyecto muestran sus particularidades, en el caso de matemáticas dando un acercamiento al concepto de variables cuantitativas y en el caso de informática dando las herramientas necesarias para organizar los datos. </a:t>
            </a:r>
            <a:endParaRPr lang="es-ES" sz="1100" dirty="0" smtClean="0">
              <a:solidFill>
                <a:srgbClr val="000000"/>
              </a:solidFill>
              <a:latin typeface="Century Gothic" panose="020B0502020202020204" pitchFamily="34" charset="0"/>
              <a:ea typeface="Century Gothic" panose="020B0502020202020204" pitchFamily="34" charset="0"/>
            </a:endParaRPr>
          </a:p>
          <a:p>
            <a:pPr algn="just">
              <a:lnSpc>
                <a:spcPct val="115000"/>
              </a:lnSpc>
              <a:spcAft>
                <a:spcPts val="0"/>
              </a:spcAft>
            </a:pPr>
            <a:endParaRPr lang="es-ES" sz="1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3 CuadroTexto"/>
          <p:cNvSpPr txBox="1"/>
          <p:nvPr/>
        </p:nvSpPr>
        <p:spPr>
          <a:xfrm>
            <a:off x="571472" y="214290"/>
            <a:ext cx="8572528" cy="276999"/>
          </a:xfrm>
          <a:prstGeom prst="rect">
            <a:avLst/>
          </a:prstGeom>
          <a:noFill/>
        </p:spPr>
        <p:txBody>
          <a:bodyPr wrap="square" rtlCol="0">
            <a:spAutoFit/>
          </a:bodyPr>
          <a:lstStyle/>
          <a:p>
            <a:pPr algn="r"/>
            <a:r>
              <a:rPr lang="es-MX" sz="1200" dirty="0" smtClean="0">
                <a:latin typeface="Century Gothic" pitchFamily="34" charset="0"/>
              </a:rPr>
              <a:t>Apartado 10.3 </a:t>
            </a:r>
            <a:r>
              <a:rPr lang="es-MX" sz="1200" dirty="0" smtClean="0">
                <a:latin typeface="Century Gothic" pitchFamily="34" charset="0"/>
              </a:rPr>
              <a:t>g. </a:t>
            </a:r>
            <a:endParaRPr lang="es-MX" sz="1200" dirty="0">
              <a:latin typeface="Century Gothic" pitchFamily="34" charset="0"/>
            </a:endParaRPr>
          </a:p>
        </p:txBody>
      </p:sp>
    </p:spTree>
    <p:extLst>
      <p:ext uri="{BB962C8B-B14F-4D97-AF65-F5344CB8AC3E}">
        <p14:creationId xmlns:p14="http://schemas.microsoft.com/office/powerpoint/2010/main" val="1848948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8596" y="428604"/>
            <a:ext cx="8291264" cy="6360716"/>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Apertura</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3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ES" b="1" dirty="0" smtClean="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General:</a:t>
            </a:r>
            <a:endParaRPr lang="es-ES" dirty="0">
              <a:solidFill>
                <a:srgbClr val="000000"/>
              </a:solidFill>
              <a:latin typeface="Century Gothic" panose="020B0502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aplican sus encuestas en el plantel.</a:t>
            </a:r>
          </a:p>
          <a:p>
            <a:pPr marR="114300" lvl="0" algn="just">
              <a:lnSpc>
                <a:spcPct val="115000"/>
              </a:lnSpc>
              <a:spcBef>
                <a:spcPts val="370"/>
              </a:spcBef>
              <a:spcAft>
                <a:spcPts val="0"/>
              </a:spcAft>
            </a:pP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En Matemáticas:</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solicitará al equipo encargado de la pregunta con la variable cuantitativa que servirá para elaborar el modelo matemático que organice los datos en una hoja de cálculo que deberá presentar a la profesora.</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t>
            </a: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alumnos usarán sus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cuadernos y material de escritura para </a:t>
            </a: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actividad</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t>
            </a:r>
          </a:p>
          <a:p>
            <a:pPr marR="114300" lvl="0" algn="just">
              <a:lnSpc>
                <a:spcPct val="115000"/>
              </a:lnSpc>
              <a:spcBef>
                <a:spcPts val="370"/>
              </a:spcBef>
              <a:spcAft>
                <a:spcPts val="0"/>
              </a:spcAft>
            </a:pPr>
            <a:r>
              <a:rPr lang="es-ES" b="1" dirty="0" smtClean="0">
                <a:solidFill>
                  <a:srgbClr val="002060"/>
                </a:solidFill>
                <a:effectLst/>
                <a:latin typeface="Century Gothic" panose="020B0502020202020204" pitchFamily="34" charset="0"/>
                <a:ea typeface="Arial" panose="020B0604020202020204" pitchFamily="34" charset="0"/>
              </a:rPr>
              <a:t>   En Informática:</a:t>
            </a:r>
          </a:p>
          <a:p>
            <a:pPr marL="342900" lvl="0" indent="-342900">
              <a:buFont typeface="+mj-lt"/>
              <a:buAutoNum type="arabicPeriod"/>
            </a:pPr>
            <a:r>
              <a:rPr lang="es-ES" dirty="0" smtClean="0">
                <a:solidFill>
                  <a:srgbClr val="002060"/>
                </a:solidFill>
                <a:latin typeface="Century Gothic" panose="020B0502020202020204" pitchFamily="34" charset="0"/>
              </a:rPr>
              <a:t>La </a:t>
            </a:r>
            <a:r>
              <a:rPr lang="es-ES" dirty="0">
                <a:solidFill>
                  <a:srgbClr val="002060"/>
                </a:solidFill>
                <a:latin typeface="Century Gothic" panose="020B0502020202020204" pitchFamily="34" charset="0"/>
              </a:rPr>
              <a:t>profesora solicita a cada equipo retomar el modelo propuesto en matemáticas, analizar las fichas, los grupos y botones requeridos para que pueda transportarse a la herramienta de Excel.</a:t>
            </a:r>
            <a:endParaRPr lang="es-MX" dirty="0">
              <a:solidFill>
                <a:srgbClr val="002060"/>
              </a:solidFill>
              <a:latin typeface="Century Gothic" panose="020B0502020202020204" pitchFamily="34" charset="0"/>
            </a:endParaRPr>
          </a:p>
          <a:p>
            <a:pPr marL="342900" lvl="0" indent="-342900">
              <a:buFont typeface="+mj-lt"/>
              <a:buAutoNum type="arabicPeriod"/>
            </a:pPr>
            <a:r>
              <a:rPr lang="es-MX" dirty="0">
                <a:solidFill>
                  <a:srgbClr val="002060"/>
                </a:solidFill>
                <a:latin typeface="Century Gothic" panose="020B0502020202020204" pitchFamily="34" charset="0"/>
              </a:rPr>
              <a:t>Los estudiantes analizan el modelo e identifican las funciones y el gráfico que más conviene al tipo de datos expuesto, determinan  los pasos para efectuar los gráficos y argumentan sobre el resultado.</a:t>
            </a:r>
          </a:p>
          <a:p>
            <a:pPr marR="114300" lvl="0" algn="just">
              <a:lnSpc>
                <a:spcPct val="115000"/>
              </a:lnSpc>
              <a:spcBef>
                <a:spcPts val="370"/>
              </a:spcBef>
              <a:spcAft>
                <a:spcPts val="0"/>
              </a:spcAft>
            </a:pPr>
            <a:endParaRPr lang="es-ES" sz="1400" dirty="0">
              <a:solidFill>
                <a:srgbClr val="FF0000"/>
              </a:solidFill>
              <a:effectLst/>
              <a:latin typeface="Arial" panose="020B0604020202020204" pitchFamily="34" charset="0"/>
              <a:ea typeface="Arial" panose="020B0604020202020204" pitchFamily="34" charset="0"/>
            </a:endParaRPr>
          </a:p>
        </p:txBody>
      </p:sp>
      <p:sp>
        <p:nvSpPr>
          <p:cNvPr id="6"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10.4 </a:t>
            </a:r>
            <a:r>
              <a:rPr lang="es-MX" sz="1200" dirty="0" smtClean="0">
                <a:latin typeface="Century Gothic" pitchFamily="34" charset="0"/>
              </a:rPr>
              <a:t>h. </a:t>
            </a:r>
            <a:endParaRPr lang="es-MX" sz="1200" dirty="0">
              <a:latin typeface="Century Gothic" pitchFamily="34" charset="0"/>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t>10.4</a:t>
            </a:r>
            <a:endParaRPr lang="es-MX" dirty="0"/>
          </a:p>
        </p:txBody>
      </p:sp>
    </p:spTree>
    <p:extLst>
      <p:ext uri="{BB962C8B-B14F-4D97-AF65-F5344CB8AC3E}">
        <p14:creationId xmlns:p14="http://schemas.microsoft.com/office/powerpoint/2010/main" val="1978450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10.5</a:t>
            </a:r>
            <a:endParaRPr lang="es-MX" dirty="0"/>
          </a:p>
        </p:txBody>
      </p:sp>
      <p:pic>
        <p:nvPicPr>
          <p:cNvPr id="4" name="Picture 4" descr="https://lh3.googleusercontent.com/Vgo2ks4r2InUeaTaDOP2NOfPM0CereuBrHHuN1D7LNZvnX53HAZwTLtmKS1TbD6Epr6fYHWawqeM2GiPfPGnujXxa8uYdyErsRyMLaOADQOysGUIY2bCoa1cNS_rzmG6SAT8cWHX13Z9tfh3lx9qOx4jFf0UOC6QCRV-jPpgDhwmBTN_9RRkYZlGc43IzeEBTLRe4zSxg-hsaMXzGQbUT3YXvI5puPy5pczctvP8xJmmOBMVb8oFM_RGf6UxTSsmtpLZZ1mvkCI0vqXW_mNwdRWuFGI2Op90U8OVtGcYJ4X8hVLSa77HDjbwtmoSAWBA6_J7677KZvmxx4fX9UZ3vexHOqrla6T-mNywb4qsSldHgaMqQq4gGwzkKzuRNtt5LqtnLUROe8bax5E0VUVRHZGtBxtNHmok0g0vZ9tbRxcBnjsgIe8VsZdLcBMzSS05OcwpboUzG2Nhaied2y2oM_-ozl-V5hRK-T1qVoSUqsnsRCLsoJ5l38Kc3AZaPrU1EsE9sZHoZ9BVEJScI_CZ579K7-hUPGRGSQp3owS-b23Fj21VcWnETQDjhiqFgM1QIJbUQYxYO1nQR_55YYygYpJQ9aYbhCOVSlChsffGy5v6476Bra-lybx9V160qpAXdQsZe4mlYORDxeZ0p1lHnJa0OZDGvc0=w632-h474-no"/>
          <p:cNvPicPr>
            <a:picLocks noChangeAspect="1" noChangeArrowheads="1"/>
          </p:cNvPicPr>
          <p:nvPr/>
        </p:nvPicPr>
        <p:blipFill>
          <a:blip r:embed="rId2" cstate="print"/>
          <a:srcRect/>
          <a:stretch>
            <a:fillRect/>
          </a:stretch>
        </p:blipFill>
        <p:spPr bwMode="auto">
          <a:xfrm rot="20354710">
            <a:off x="468455" y="1082876"/>
            <a:ext cx="4437131" cy="3327850"/>
          </a:xfrm>
          <a:prstGeom prst="rect">
            <a:avLst/>
          </a:prstGeom>
          <a:noFill/>
        </p:spPr>
      </p:pic>
      <p:pic>
        <p:nvPicPr>
          <p:cNvPr id="3" name="Picture 2" descr="https://lh3.googleusercontent.com/lPtAiO1nii2PV2nyHzlYnvQ_wKENT2A3GDqatPepa6wx50lOkfCOlfF5_vycj_FNbdClV82FvxtPhaTKEctbQqjPynnIb_L6uMoc4aQFb4QRMVoctgIUSW02gvBNtR_cSiakR7cA83KaHeLCMGjHOxmmvDWeMt0sFhjGMCLrYTcgsabbscjkROpaFdVotr4uOKVKsBjz9cB5FHcJvkCLZNvVnqVFiylIT0hp_pUgSREE4OUyRsPcbT3B74yXL-_8SSOz5QIeo_kHRyblSuUoMggx4RNYV7MzkEUnIVd7jzl_FkCw9OjrVM45a-3U3bN3RhaOBzzYGAgazGFlRFJghVdZy377y9hgdV38BcxmflkxsaNrDgHaa5WWu68d3an0a0ytVoX5MHJUThHa7Bd3GNwAYq9pL74De9SYp2bfyI5tWS6HKOlLXe3KZ1XpWNUojivl9RGKnCfxoPTMp0JWg5pZ4mK5GFElqgMfiAuxcYss7TpKNdKW4O4NUYkRA9wbhRy6uFr541v79pm4tFjl93ouZMawND0yVvCwzkrwv3UaxTbsmzf2ZI1RPW4oCNYVLcaQC0K6ZYTVlLnzKvPgqX33lRT_ITFZKQBU-FjqiywwVCmnQgj9iBNSas_rOulqOPL37tQ5mRW1W3rVFWleqzLKm6wNk_E=w632-h474-no"/>
          <p:cNvPicPr>
            <a:picLocks noChangeAspect="1" noChangeArrowheads="1"/>
          </p:cNvPicPr>
          <p:nvPr/>
        </p:nvPicPr>
        <p:blipFill>
          <a:blip r:embed="rId3"/>
          <a:srcRect/>
          <a:stretch>
            <a:fillRect/>
          </a:stretch>
        </p:blipFill>
        <p:spPr bwMode="auto">
          <a:xfrm rot="664716">
            <a:off x="4069052" y="2475939"/>
            <a:ext cx="4608513" cy="3456384"/>
          </a:xfrm>
          <a:prstGeom prst="rect">
            <a:avLst/>
          </a:prstGeom>
          <a:noFill/>
        </p:spPr>
      </p:pic>
      <p:sp>
        <p:nvSpPr>
          <p:cNvPr id="5"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10.4 </a:t>
            </a:r>
            <a:r>
              <a:rPr lang="es-MX" sz="1200" dirty="0" smtClean="0">
                <a:latin typeface="Century Gothic" pitchFamily="34" charset="0"/>
              </a:rPr>
              <a:t>h. </a:t>
            </a:r>
            <a:endParaRPr lang="es-MX" sz="1200" dirty="0">
              <a:latin typeface="Century Gothic" pitchFamily="34" charset="0"/>
            </a:endParaRPr>
          </a:p>
        </p:txBody>
      </p:sp>
    </p:spTree>
    <p:extLst>
      <p:ext uri="{BB962C8B-B14F-4D97-AF65-F5344CB8AC3E}">
        <p14:creationId xmlns:p14="http://schemas.microsoft.com/office/powerpoint/2010/main" val="155326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10.6</a:t>
            </a:r>
            <a:endParaRPr lang="es-MX" dirty="0"/>
          </a:p>
        </p:txBody>
      </p:sp>
      <p:sp>
        <p:nvSpPr>
          <p:cNvPr id="3" name="Rectángulo 2"/>
          <p:cNvSpPr/>
          <p:nvPr/>
        </p:nvSpPr>
        <p:spPr>
          <a:xfrm>
            <a:off x="323528" y="184666"/>
            <a:ext cx="8568952" cy="6140655"/>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Desarrollo</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aplican sus encuestas durante los días seleccionados y en los tiempos acordados, respetando también la muestra seleccionada.</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alumnos resguardan sus encuestas para entregarlas a revisión. </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Matemáticas</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revisa las encuestas y registra el cumplimiento de la actividad.</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Matemáticas</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revisa la hoja de cálculo entregada por el equipo responsable de la variable cuantitativa sujeta a análisis. Solicita al equipo que se encargue de distribuir esta información a los demás equipos.</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Informática </a:t>
            </a:r>
            <a:r>
              <a:rPr lang="es-ES" dirty="0" smtClean="0">
                <a:solidFill>
                  <a:srgbClr val="002060"/>
                </a:solidFill>
                <a:latin typeface="Century Gothic" panose="020B0502020202020204" pitchFamily="34" charset="0"/>
              </a:rPr>
              <a:t>solicita </a:t>
            </a:r>
            <a:r>
              <a:rPr lang="es-ES" dirty="0">
                <a:solidFill>
                  <a:srgbClr val="002060"/>
                </a:solidFill>
                <a:latin typeface="Century Gothic" panose="020B0502020202020204" pitchFamily="34" charset="0"/>
              </a:rPr>
              <a:t>a cada equipo retomar el modelo propuesto en matemáticas y cuestiona sobre la importancia de utilizar elementos tecnológicos</a:t>
            </a:r>
            <a:r>
              <a:rPr lang="es-ES" dirty="0" smtClean="0">
                <a:solidFill>
                  <a:srgbClr val="002060"/>
                </a:solidFill>
                <a:latin typeface="Century Gothic" panose="020B0502020202020204" pitchFamily="34" charset="0"/>
              </a:rPr>
              <a:t>.</a:t>
            </a:r>
          </a:p>
          <a:p>
            <a:pPr marL="342900" lvl="0" indent="-342900" algn="just">
              <a:buFont typeface="+mj-lt"/>
              <a:buAutoNum type="arabicPeriod" startAt="6"/>
            </a:pPr>
            <a:r>
              <a:rPr lang="es-MX" dirty="0" smtClean="0">
                <a:solidFill>
                  <a:srgbClr val="002060"/>
                </a:solidFill>
                <a:latin typeface="Century Gothic" panose="020B0502020202020204" pitchFamily="34" charset="0"/>
              </a:rPr>
              <a:t>Los alumnos identifican que la herramienta electrónica Excel (Hoja de cálculo)  resultaba idónea para procesar los daos  e inferir conclusiones.</a:t>
            </a:r>
          </a:p>
          <a:p>
            <a:pPr marL="342900" lvl="0" indent="-342900">
              <a:buFont typeface="+mj-lt"/>
              <a:buAutoNum type="arabicPeriod" startAt="6"/>
            </a:pPr>
            <a:endParaRPr lang="es-MX" sz="1400" dirty="0" smtClean="0">
              <a:solidFill>
                <a:srgbClr val="002060"/>
              </a:solidFill>
              <a:latin typeface="Century Gothic" panose="020B0502020202020204" pitchFamily="34" charset="0"/>
            </a:endParaRPr>
          </a:p>
          <a:p>
            <a:pPr marR="114300" lvl="0" algn="just">
              <a:lnSpc>
                <a:spcPct val="115000"/>
              </a:lnSpc>
              <a:spcBef>
                <a:spcPts val="370"/>
              </a:spcBef>
              <a:spcAft>
                <a:spcPts val="0"/>
              </a:spcAft>
            </a:pPr>
            <a:endParaRPr lang="es-ES" b="1"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3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10.5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436731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10.7</a:t>
            </a:r>
            <a:endParaRPr lang="es-MX" dirty="0"/>
          </a:p>
        </p:txBody>
      </p:sp>
      <p:sp>
        <p:nvSpPr>
          <p:cNvPr id="8" name="7 Rectángulo"/>
          <p:cNvSpPr/>
          <p:nvPr/>
        </p:nvSpPr>
        <p:spPr>
          <a:xfrm>
            <a:off x="357158" y="642918"/>
            <a:ext cx="8501122" cy="5078313"/>
          </a:xfrm>
          <a:prstGeom prst="rect">
            <a:avLst/>
          </a:prstGeom>
        </p:spPr>
        <p:txBody>
          <a:bodyPr wrap="square">
            <a:spAutoFit/>
          </a:bodyPr>
          <a:lstStyle/>
          <a:p>
            <a:pPr marL="342900" lvl="0" indent="-342900" algn="just">
              <a:buFont typeface="+mj-lt"/>
              <a:buAutoNum type="arabicPeriod" startAt="7"/>
            </a:pPr>
            <a:r>
              <a:rPr lang="es-MX" dirty="0">
                <a:solidFill>
                  <a:srgbClr val="002060"/>
                </a:solidFill>
                <a:latin typeface="Century Gothic" panose="020B0502020202020204" pitchFamily="34" charset="0"/>
              </a:rPr>
              <a:t>Los alumnos </a:t>
            </a:r>
            <a:r>
              <a:rPr lang="es-ES" dirty="0">
                <a:solidFill>
                  <a:srgbClr val="002060"/>
                </a:solidFill>
                <a:latin typeface="Century Gothic" panose="020B0502020202020204" pitchFamily="34" charset="0"/>
              </a:rPr>
              <a:t>analizan  las fichas, los grupos y botones de Excel, identificando cuales serían los requeridos para que pudiera  transportarse a la hoja de cálculo.</a:t>
            </a:r>
            <a:endParaRPr lang="es-MX" dirty="0">
              <a:solidFill>
                <a:srgbClr val="002060"/>
              </a:solidFill>
              <a:latin typeface="Century Gothic" panose="020B0502020202020204" pitchFamily="34" charset="0"/>
            </a:endParaRPr>
          </a:p>
          <a:p>
            <a:pPr marL="342900" lvl="0" indent="-342900" algn="just">
              <a:buFont typeface="+mj-lt"/>
              <a:buAutoNum type="arabicPeriod" startAt="7"/>
            </a:pPr>
            <a:r>
              <a:rPr lang="es-MX" dirty="0">
                <a:solidFill>
                  <a:srgbClr val="002060"/>
                </a:solidFill>
                <a:latin typeface="Century Gothic" panose="020B0502020202020204" pitchFamily="34" charset="0"/>
              </a:rPr>
              <a:t>Los alumnos analizan el modelo e identificaron las funciones de Excel, proyectaron cada fórmula: Media en x (promedio(</a:t>
            </a:r>
            <a:r>
              <a:rPr lang="es-MX" dirty="0" err="1">
                <a:solidFill>
                  <a:srgbClr val="002060"/>
                </a:solidFill>
                <a:latin typeface="Century Gothic" panose="020B0502020202020204" pitchFamily="34" charset="0"/>
              </a:rPr>
              <a:t>datosx</a:t>
            </a:r>
            <a:r>
              <a:rPr lang="es-MX" dirty="0">
                <a:solidFill>
                  <a:srgbClr val="002060"/>
                </a:solidFill>
                <a:latin typeface="Century Gothic" panose="020B0502020202020204" pitchFamily="34" charset="0"/>
              </a:rPr>
              <a:t>)), la Media en y, (promedio(</a:t>
            </a:r>
            <a:r>
              <a:rPr lang="es-MX" dirty="0" err="1">
                <a:solidFill>
                  <a:srgbClr val="002060"/>
                </a:solidFill>
                <a:latin typeface="Century Gothic" panose="020B0502020202020204" pitchFamily="34" charset="0"/>
              </a:rPr>
              <a:t>datosy</a:t>
            </a:r>
            <a:r>
              <a:rPr lang="es-MX" dirty="0">
                <a:solidFill>
                  <a:srgbClr val="002060"/>
                </a:solidFill>
                <a:latin typeface="Century Gothic" panose="020B0502020202020204" pitchFamily="34" charset="0"/>
              </a:rPr>
              <a:t>)), la sumatoria en x (sumar(</a:t>
            </a:r>
            <a:r>
              <a:rPr lang="es-MX" dirty="0" err="1">
                <a:solidFill>
                  <a:srgbClr val="002060"/>
                </a:solidFill>
                <a:latin typeface="Century Gothic" panose="020B0502020202020204" pitchFamily="34" charset="0"/>
              </a:rPr>
              <a:t>datosx</a:t>
            </a:r>
            <a:r>
              <a:rPr lang="es-MX" dirty="0">
                <a:solidFill>
                  <a:srgbClr val="002060"/>
                </a:solidFill>
                <a:latin typeface="Century Gothic" panose="020B0502020202020204" pitchFamily="34" charset="0"/>
              </a:rPr>
              <a:t>)), la sumatoria en y (sumar(</a:t>
            </a:r>
            <a:r>
              <a:rPr lang="es-MX" dirty="0" err="1">
                <a:solidFill>
                  <a:srgbClr val="002060"/>
                </a:solidFill>
                <a:latin typeface="Century Gothic" panose="020B0502020202020204" pitchFamily="34" charset="0"/>
              </a:rPr>
              <a:t>datosy</a:t>
            </a:r>
            <a:r>
              <a:rPr lang="es-MX" dirty="0">
                <a:solidFill>
                  <a:srgbClr val="002060"/>
                </a:solidFill>
                <a:latin typeface="Century Gothic" panose="020B0502020202020204" pitchFamily="34" charset="0"/>
              </a:rPr>
              <a:t>).</a:t>
            </a:r>
          </a:p>
          <a:p>
            <a:pPr marL="342900" lvl="0" indent="-342900" algn="just">
              <a:buFont typeface="+mj-lt"/>
              <a:buAutoNum type="arabicPeriod" startAt="7"/>
            </a:pPr>
            <a:r>
              <a:rPr lang="es-MX" dirty="0">
                <a:solidFill>
                  <a:srgbClr val="002060"/>
                </a:solidFill>
                <a:latin typeface="Century Gothic" panose="020B0502020202020204" pitchFamily="34" charset="0"/>
              </a:rPr>
              <a:t>Los alumnos elaboran gráficos de dispersión con características de dispersión con líneas suavizadas y marcadores. </a:t>
            </a:r>
          </a:p>
          <a:p>
            <a:pPr marL="342900" lvl="0" indent="-342900" algn="just">
              <a:buFont typeface="+mj-lt"/>
              <a:buAutoNum type="arabicPeriod" startAt="7"/>
            </a:pPr>
            <a:r>
              <a:rPr lang="es-MX" dirty="0" smtClean="0">
                <a:solidFill>
                  <a:srgbClr val="002060"/>
                </a:solidFill>
                <a:latin typeface="Century Gothic" panose="020B0502020202020204" pitchFamily="34" charset="0"/>
              </a:rPr>
              <a:t>Los alumnos desarrollan las tablas relacionadas con los datos agrupados de las respuestas a cada pregunta realizada en la encuesta, identificando, la frecuencia con la función (</a:t>
            </a:r>
            <a:r>
              <a:rPr lang="es-MX" dirty="0" err="1" smtClean="0">
                <a:solidFill>
                  <a:srgbClr val="002060"/>
                </a:solidFill>
                <a:latin typeface="Century Gothic" panose="020B0502020202020204" pitchFamily="34" charset="0"/>
              </a:rPr>
              <a:t>contar.si</a:t>
            </a:r>
            <a:r>
              <a:rPr lang="es-MX" dirty="0" smtClean="0">
                <a:solidFill>
                  <a:srgbClr val="002060"/>
                </a:solidFill>
                <a:latin typeface="Century Gothic" panose="020B0502020202020204" pitchFamily="34" charset="0"/>
              </a:rPr>
              <a:t>) y graficaron con el tipo columna agrupada, para quienes realizaron gráficos de pastel, agregaron la función porcentaje, para su exposición. </a:t>
            </a:r>
          </a:p>
          <a:p>
            <a:pPr marL="342900" lvl="0" indent="-342900" algn="just">
              <a:buFont typeface="+mj-lt"/>
              <a:buAutoNum type="arabicPeriod" startAt="7"/>
            </a:pPr>
            <a:r>
              <a:rPr lang="es-MX" dirty="0" smtClean="0">
                <a:solidFill>
                  <a:srgbClr val="002060"/>
                </a:solidFill>
                <a:latin typeface="Century Gothic" panose="020B0502020202020204" pitchFamily="34" charset="0"/>
              </a:rPr>
              <a:t>Determinan conclusiones observadas en cada gráfico. </a:t>
            </a:r>
          </a:p>
          <a:p>
            <a:pPr marL="342900" lvl="0" indent="-342900" algn="just">
              <a:buFont typeface="+mj-lt"/>
              <a:buAutoNum type="arabicPeriod" startAt="7"/>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Informática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revisa las gráficas y conclusiones,  y registra el cumplimiento de la actividad.</a:t>
            </a:r>
          </a:p>
        </p:txBody>
      </p:sp>
      <p:sp>
        <p:nvSpPr>
          <p:cNvPr id="10" name="9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10.5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2205112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8.0</a:t>
            </a:r>
            <a:endParaRPr lang="es-MX" dirty="0"/>
          </a:p>
        </p:txBody>
      </p:sp>
      <p:sp>
        <p:nvSpPr>
          <p:cNvPr id="4" name="Rectángulo 3"/>
          <p:cNvSpPr/>
          <p:nvPr/>
        </p:nvSpPr>
        <p:spPr>
          <a:xfrm>
            <a:off x="785786" y="1357298"/>
            <a:ext cx="7883912" cy="4473148"/>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07000"/>
              </a:lnSpc>
              <a:spcAft>
                <a:spcPts val="800"/>
              </a:spcAft>
            </a:pPr>
            <a:r>
              <a:rPr lang="es-ES" sz="66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oper Black" pitchFamily="18" charset="0"/>
                <a:ea typeface="Calibri" panose="020F0502020204030204" pitchFamily="34" charset="0"/>
                <a:cs typeface="Times New Roman" panose="02020603050405020304" pitchFamily="18" charset="0"/>
              </a:rPr>
              <a:t>Di no al celular en tu escuela</a:t>
            </a:r>
            <a:endParaRPr lang="es-E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oper Black"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oper Black" pitchFamily="18" charset="0"/>
                <a:ea typeface="Calibri" panose="020F0502020204030204" pitchFamily="34" charset="0"/>
                <a:cs typeface="Times New Roman" panose="02020603050405020304" pitchFamily="18" charset="0"/>
              </a:rPr>
              <a:t> </a:t>
            </a:r>
          </a:p>
        </p:txBody>
      </p:sp>
      <p:sp>
        <p:nvSpPr>
          <p:cNvPr id="3" name="CuadroTexto 2"/>
          <p:cNvSpPr txBox="1"/>
          <p:nvPr/>
        </p:nvSpPr>
        <p:spPr>
          <a:xfrm>
            <a:off x="4644008" y="332656"/>
            <a:ext cx="4186808" cy="276999"/>
          </a:xfrm>
          <a:prstGeom prst="rect">
            <a:avLst/>
          </a:prstGeom>
          <a:noFill/>
        </p:spPr>
        <p:txBody>
          <a:bodyPr wrap="square" rtlCol="0">
            <a:spAutoFit/>
          </a:bodyPr>
          <a:lstStyle/>
          <a:p>
            <a:pPr algn="r"/>
            <a:r>
              <a:rPr lang="es-ES" sz="1200" dirty="0" smtClean="0">
                <a:latin typeface="Century Gothic" panose="020B0502020202020204" pitchFamily="34" charset="0"/>
              </a:rPr>
              <a:t>Apartado 4. h.</a:t>
            </a:r>
            <a:endParaRPr lang="es-ES" sz="1200" dirty="0">
              <a:latin typeface="Century Gothic" panose="020B0502020202020204" pitchFamily="34" charset="0"/>
            </a:endParaRPr>
          </a:p>
        </p:txBody>
      </p:sp>
    </p:spTree>
    <p:extLst>
      <p:ext uri="{BB962C8B-B14F-4D97-AF65-F5344CB8AC3E}">
        <p14:creationId xmlns:p14="http://schemas.microsoft.com/office/powerpoint/2010/main" val="717535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lh3.googleusercontent.com/JvkC6Xt-XuhvTpcDGg7hEetWSy3bTshbos0myzs5Dch8rEcNqpky-N4Dw401QL78zH21hnFsKwjAChcxvMGScVCSJahUvKoXKYWZ7-oKEoOhdMMdCFs44ez6r-1PSb8zov2-hcl3LqoXqHBgvBQThkRVGCBcsyfKFEE0GydsyH6l7sKxQu7qJrS7O0Xov4P3XLCc0e1c1OROgLm2HuK9cW_A8D2p0UspZyc76m4DcqOJvYGSTFju17HEGiAyeZ71KClOK1lrdi_RUTMCY6cBMyU7ILzrg0hx20WUKxhZ9w1rc9F4gBBcfhdzEbB1NgcH905myZeWwTnEr4SYT1V1U7sx2MU6_90wJoFKizqP2O_ODyWT6kiaBnJ2ZQyKEnSPvpDJTFlRyPcKJNdvbNFD7JCCssDGJVU3kM8KQXEPTfH2oKt_i9mdUjWxMmiks0__PpMz6rPV3P4GrvHbPMgITtvEuSazgCIhi0mM_86j6JbKaaVOLSwt-peLKiWWDRfIJZq6v-rfoGHuvEloSqW0kDv1bzEql1vkPmF1htNfXac8AVVOFADtiSU6lxpHTxfg1x-c-PTDPzVGdhjc6i52S64WEbGIOHe00aoZAnqCRFjH3r3SCitI6gI5sTgr-nRD77VSGTzhNDg23OrBc7OlIS4U5ShNGSU=w632-h474-no"/>
          <p:cNvPicPr>
            <a:picLocks noChangeAspect="1" noChangeArrowheads="1"/>
          </p:cNvPicPr>
          <p:nvPr/>
        </p:nvPicPr>
        <p:blipFill>
          <a:blip r:embed="rId2" cstate="print"/>
          <a:srcRect/>
          <a:stretch>
            <a:fillRect/>
          </a:stretch>
        </p:blipFill>
        <p:spPr bwMode="auto">
          <a:xfrm rot="8193951">
            <a:off x="1585638" y="4546209"/>
            <a:ext cx="2332616" cy="1749462"/>
          </a:xfrm>
          <a:prstGeom prst="rect">
            <a:avLst/>
          </a:prstGeom>
          <a:noFill/>
        </p:spPr>
      </p:pic>
      <p:pic>
        <p:nvPicPr>
          <p:cNvPr id="6" name="Imagen 17" descr="DSC087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861048"/>
            <a:ext cx="3589456" cy="269209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r>
              <a:rPr lang="es-MX" dirty="0" smtClean="0"/>
              <a:t>10.8</a:t>
            </a:r>
            <a:endParaRPr lang="es-MX" dirty="0"/>
          </a:p>
        </p:txBody>
      </p:sp>
      <p:pic>
        <p:nvPicPr>
          <p:cNvPr id="3" name="Picture 2" descr="https://lh3.googleusercontent.com/um-SN0qulkX2KWfvGelu2-Kz8e2oaXBVwkt9I5VEnfyrSpq_wgHDnKSlr2JdhkkJcWJqoUrGYtGZWmmDQHYV_FSYB58XHb5mjmtr-x4GVhVsMuTIhX6595UBDQTX65PZJj70jAT6l8c4YKUTJDWYypAljag5j3IP-u1KPYax8GgDIUVXjvYk0enmJjJOEZvLdFkN2bXwWpD0zgzUbsifWCI5SFFTOympYSlr-V0vPW7CbTmYO-g68DNMW_m8E25KQ9MiGT3uH7K_ZqqSwjZqTc53b51x9T6xCi7uFfKOYhPg3HU88Mw8u5D8vWMj6_lWyvufQmeFaTkAg4LDuC3wjvzqb1N3dQZWiWoarPVQNg4wzLg7qY9BqRyE4TSxujPgUGKntNurnyEtpu-K4WVw_VHL-TOunxVscLC0JKAeuQ9AqvXEXywAjimbV9AdS6yFxbbVZDu99_tbSnyTBV5RjTA_J9iieeh4X87AwmtL0TPKJ0lpxweke7VeeCB1rGLf2RXlfRQvkuS8AH1KbAbI7Rnea9szqmUxCqzBY3B7-dBsQ4sPsEG1_IiKJ5zt5xTQaTjxTM3NJgUrY22iyoJG--tChJWHhenXwG7Kvkog_LCJAIy2lV1Rcm4qHN8BG7JOEIua8tKGT94LIJZu9_L2wpiYmdTM_q4=w356-h475-no"/>
          <p:cNvPicPr>
            <a:picLocks noChangeAspect="1" noChangeArrowheads="1"/>
          </p:cNvPicPr>
          <p:nvPr/>
        </p:nvPicPr>
        <p:blipFill>
          <a:blip r:embed="rId4"/>
          <a:srcRect/>
          <a:stretch>
            <a:fillRect/>
          </a:stretch>
        </p:blipFill>
        <p:spPr bwMode="auto">
          <a:xfrm rot="21155529">
            <a:off x="580237" y="507168"/>
            <a:ext cx="3136660" cy="4185150"/>
          </a:xfrm>
          <a:prstGeom prst="rect">
            <a:avLst/>
          </a:prstGeom>
          <a:noFill/>
        </p:spPr>
      </p:pic>
      <p:pic>
        <p:nvPicPr>
          <p:cNvPr id="4" name="Imagen 16" descr="DSC087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13258">
            <a:off x="3986382" y="924248"/>
            <a:ext cx="4089247" cy="3066936"/>
          </a:xfrm>
          <a:prstGeom prst="rect">
            <a:avLst/>
          </a:prstGeom>
          <a:noFill/>
          <a:extLst>
            <a:ext uri="{909E8E84-426E-40DD-AFC4-6F175D3DCCD1}">
              <a14:hiddenFill xmlns:a14="http://schemas.microsoft.com/office/drawing/2010/main">
                <a:solidFill>
                  <a:srgbClr val="FFFFFF"/>
                </a:solidFill>
              </a14:hiddenFill>
            </a:ext>
          </a:extLst>
        </p:spPr>
      </p:pic>
      <p:sp>
        <p:nvSpPr>
          <p:cNvPr id="7" name="9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10.5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1188795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10.9</a:t>
            </a:r>
            <a:endParaRPr lang="es-MX" dirty="0"/>
          </a:p>
        </p:txBody>
      </p:sp>
      <p:sp>
        <p:nvSpPr>
          <p:cNvPr id="3" name="Rectángulo 2"/>
          <p:cNvSpPr/>
          <p:nvPr/>
        </p:nvSpPr>
        <p:spPr>
          <a:xfrm>
            <a:off x="467544" y="548680"/>
            <a:ext cx="8352928" cy="2299091"/>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Cierre</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revisan las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anotaciones, gráficas, hoja de cálculo, etc. de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los alumnos y se verifica que hayan terminado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las actividades.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les recuerda a los alumnos que sus notas deberán agregarse a su folder de evidencias.</a:t>
            </a:r>
            <a:endParaRPr lang="es-ES" sz="1200" dirty="0">
              <a:solidFill>
                <a:srgbClr val="000000"/>
              </a:solidFill>
              <a:effectLst/>
              <a:latin typeface="Arial" panose="020B0604020202020204" pitchFamily="34" charset="0"/>
              <a:ea typeface="Arial" panose="020B0604020202020204" pitchFamily="34" charset="0"/>
            </a:endParaRPr>
          </a:p>
        </p:txBody>
      </p:sp>
      <p:pic>
        <p:nvPicPr>
          <p:cNvPr id="49154" name="Picture 2" descr="https://lh3.googleusercontent.com/genz1pDmdR4XAtzldNQJcP4Om43nqi9opHMPFlorBzx84lQ69ZcyMQgRa0VPUsv5LhmFSwVvQ04WVysjYDE4ZSlJRLnSc6N2hRl_as35De4N0hBmlkLW0yAO_U8wnZSknq2Mo5fPyfWfwnx6Q81ARxtxdsQSFoUSf7kw9AQ85aEYUZ4Cm4sSdY1HxeelDZwFFsFq8kUeGGbgKBbNsrXbMdozvS94G3_PekCJ_08xS8OduwwMfTEk_Md7lXau5iXnLXVs_CtstXaMr7H9IuhMYOn02n231YeE_0MAr0w_4jCw2zjmq_I02GjNOTRnHXV5VG0XkICaF9B8XkLU1V3MebGLeefn7kASk1cMjZqHEn9bB6FByhbsyM4kd2-WBDxdMLyFBoV93wy2fxI_stmElbC5baoNetD0WbOKXru1U3KnCc5Gw1rmWkR_33akIE0dIEXtStTCCaNvA2PveMfcdVUbaEJS-Or6ywKyXVu6vwX1zcB_iE2N8-bRGX5jJVpYphD_cFUM6R4RFQPdFs7f7PFxEo0270rPnkMhd7jUBMjACVSeaWXOZdud__0y6XQbHQdwLnXhkMea2T_YMTB12cqwrCCiBx5IEBoZeyUiGmoSjE5X2Smub5XTkzMBG6AneE-utqFlH-E1nEiSeQRGbNA90VZZ9GA=w356-h475-no"/>
          <p:cNvPicPr>
            <a:picLocks noChangeAspect="1" noChangeArrowheads="1"/>
          </p:cNvPicPr>
          <p:nvPr/>
        </p:nvPicPr>
        <p:blipFill>
          <a:blip r:embed="rId3"/>
          <a:srcRect/>
          <a:stretch>
            <a:fillRect/>
          </a:stretch>
        </p:blipFill>
        <p:spPr bwMode="auto">
          <a:xfrm rot="20972429">
            <a:off x="5246202" y="2716462"/>
            <a:ext cx="2805631" cy="3743468"/>
          </a:xfrm>
          <a:prstGeom prst="rect">
            <a:avLst/>
          </a:prstGeom>
          <a:noFill/>
        </p:spPr>
      </p:pic>
      <p:pic>
        <p:nvPicPr>
          <p:cNvPr id="7" name="Imagen 15" descr="DSC087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0505">
            <a:off x="659531" y="3119846"/>
            <a:ext cx="3857174" cy="289288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0" y="87015"/>
            <a:ext cx="9144000" cy="276999"/>
          </a:xfrm>
          <a:prstGeom prst="rect">
            <a:avLst/>
          </a:prstGeom>
          <a:noFill/>
        </p:spPr>
        <p:txBody>
          <a:bodyPr wrap="square" rtlCol="0">
            <a:spAutoFit/>
          </a:bodyPr>
          <a:lstStyle/>
          <a:p>
            <a:pPr algn="r"/>
            <a:r>
              <a:rPr lang="es-MX" sz="1200" dirty="0" smtClean="0">
                <a:latin typeface="Century Gothic" pitchFamily="34" charset="0"/>
              </a:rPr>
              <a:t>Apartado 10.6 </a:t>
            </a:r>
            <a:r>
              <a:rPr lang="es-MX" sz="1200" dirty="0" smtClean="0">
                <a:latin typeface="Century Gothic" pitchFamily="34" charset="0"/>
              </a:rPr>
              <a:t>j. </a:t>
            </a:r>
            <a:endParaRPr lang="es-MX" sz="1200" dirty="0">
              <a:latin typeface="Century Gothic" pitchFamily="34" charset="0"/>
            </a:endParaRPr>
          </a:p>
        </p:txBody>
      </p:sp>
    </p:spTree>
    <p:extLst>
      <p:ext uri="{BB962C8B-B14F-4D97-AF65-F5344CB8AC3E}">
        <p14:creationId xmlns:p14="http://schemas.microsoft.com/office/powerpoint/2010/main" val="2551985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10.10</a:t>
            </a:r>
            <a:endParaRPr lang="es-MX" dirty="0"/>
          </a:p>
        </p:txBody>
      </p:sp>
      <p:sp>
        <p:nvSpPr>
          <p:cNvPr id="3" name="Rectángulo 2"/>
          <p:cNvSpPr/>
          <p:nvPr/>
        </p:nvSpPr>
        <p:spPr>
          <a:xfrm>
            <a:off x="251520" y="509751"/>
            <a:ext cx="8640960" cy="4321952"/>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¿Que se hará con los resultados?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 hoja de cálculo se registra como un trabajo individual y que será parte de la evaluación </a:t>
            </a:r>
            <a:r>
              <a:rPr lang="es-MX" dirty="0" err="1"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sumativa</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as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notas de los alumnos se recolectaran de forma individual de manera que cada estudiante deberá agregarlas a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su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folder de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evidencias.</a:t>
            </a:r>
          </a:p>
          <a:p>
            <a:pPr algn="just">
              <a:lnSpc>
                <a:spcPct val="115000"/>
              </a:lnSpc>
              <a:spcAft>
                <a:spcPts val="0"/>
              </a:spcAft>
            </a:pPr>
            <a:endParaRPr lang="es-MX"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smtClean="0">
                <a:solidFill>
                  <a:srgbClr val="000000"/>
                </a:solidFill>
                <a:latin typeface="Century Gothic" panose="020B0502020202020204" pitchFamily="34" charset="0"/>
                <a:ea typeface="Arial" panose="020B0604020202020204" pitchFamily="34" charset="0"/>
              </a:rPr>
              <a:t>En Informática los alumnos deberán guardar sus gráficos para agregarlos junto con su análisis a su trabajo final.</a:t>
            </a:r>
            <a:endParaRPr lang="es-ES"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Por otro lado, se registrará a los alumnos que desarrollaron la actividad completa en tiempo y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forma en ambas asignaturas.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Este registro también se utilizará como un elemento de la evaluación final.</a:t>
            </a:r>
            <a:endParaRPr lang="es-ES" sz="11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10.7 </a:t>
            </a:r>
            <a:r>
              <a:rPr lang="es-MX" sz="1200" dirty="0" smtClean="0">
                <a:latin typeface="Century Gothic" pitchFamily="34" charset="0"/>
              </a:rPr>
              <a:t>k. </a:t>
            </a:r>
            <a:endParaRPr lang="es-MX" sz="1200" dirty="0">
              <a:latin typeface="Century Gothic" pitchFamily="34" charset="0"/>
            </a:endParaRPr>
          </a:p>
        </p:txBody>
      </p:sp>
    </p:spTree>
    <p:extLst>
      <p:ext uri="{BB962C8B-B14F-4D97-AF65-F5344CB8AC3E}">
        <p14:creationId xmlns:p14="http://schemas.microsoft.com/office/powerpoint/2010/main" val="4109044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10.11</a:t>
            </a:r>
            <a:endParaRPr lang="es-MX" dirty="0"/>
          </a:p>
        </p:txBody>
      </p:sp>
      <p:sp>
        <p:nvSpPr>
          <p:cNvPr id="3" name="Rectángulo 2"/>
          <p:cNvSpPr/>
          <p:nvPr/>
        </p:nvSpPr>
        <p:spPr>
          <a:xfrm>
            <a:off x="179512" y="185628"/>
            <a:ext cx="8820472" cy="6155275"/>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Análisis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dirty="0">
                <a:solidFill>
                  <a:srgbClr val="558ED5"/>
                </a:solidFill>
                <a:latin typeface="Calibri" panose="020F0502020204030204" pitchFamily="34" charset="0"/>
                <a:ea typeface="Times New Roman" panose="02020603050405020304" pitchFamily="18" charset="0"/>
                <a:cs typeface="Calibri" panose="020F0502020204030204" pitchFamily="34" charset="0"/>
              </a:rPr>
              <a:t>Logros alcanzados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sz="1600"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Los alumnos aplicaron  sus encuestas de manera responsable y según los tiempos acordados. </a:t>
            </a:r>
          </a:p>
          <a:p>
            <a:pPr algn="just">
              <a:lnSpc>
                <a:spcPct val="115000"/>
              </a:lnSpc>
              <a:spcAft>
                <a:spcPts val="0"/>
              </a:spcAft>
            </a:pPr>
            <a:r>
              <a:rPr lang="es-MX" sz="1600"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Todos los equipos resguardaron sus encuestas y las clasificaron por grado (4º, 5º y 6º).</a:t>
            </a:r>
          </a:p>
          <a:p>
            <a:pPr algn="just">
              <a:lnSpc>
                <a:spcPct val="115000"/>
              </a:lnSpc>
              <a:spcAft>
                <a:spcPts val="0"/>
              </a:spcAft>
            </a:pPr>
            <a:r>
              <a:rPr lang="es-MX" sz="1600" dirty="0" smtClean="0">
                <a:latin typeface="Century Gothic" panose="020B0502020202020204" pitchFamily="34" charset="0"/>
                <a:ea typeface="Times New Roman" panose="02020603050405020304" pitchFamily="18" charset="0"/>
                <a:cs typeface="Calibri" panose="020F0502020204030204" pitchFamily="34" charset="0"/>
              </a:rPr>
              <a:t>Los alumnos utilizaron la hoja de cálculo como medio electrónico para  desarrollar las operaciones, procesar los datos y exponer los gráficos.</a:t>
            </a:r>
          </a:p>
          <a:p>
            <a:pPr algn="just">
              <a:lnSpc>
                <a:spcPct val="115000"/>
              </a:lnSpc>
            </a:pPr>
            <a:r>
              <a:rPr lang="es-MX" sz="1600" dirty="0" smtClean="0">
                <a:latin typeface="Century Gothic" panose="020B0502020202020204" pitchFamily="34" charset="0"/>
                <a:ea typeface="Times New Roman" panose="02020603050405020304" pitchFamily="18" charset="0"/>
                <a:cs typeface="Calibri" panose="020F0502020204030204" pitchFamily="34" charset="0"/>
              </a:rPr>
              <a:t>Todos los equipos  guardaron en medios electrónicos  los procesos logrados con Excel., organizados en (</a:t>
            </a:r>
            <a:r>
              <a:rPr lang="es-MX" sz="1600" dirty="0">
                <a:latin typeface="Century Gothic" panose="020B0502020202020204" pitchFamily="34" charset="0"/>
                <a:ea typeface="Times New Roman" panose="02020603050405020304" pitchFamily="18" charset="0"/>
                <a:cs typeface="Calibri" panose="020F0502020204030204" pitchFamily="34" charset="0"/>
              </a:rPr>
              <a:t>4º, 5º y 6º</a:t>
            </a:r>
            <a:r>
              <a:rPr lang="es-MX" sz="1600" dirty="0" smtClean="0">
                <a:latin typeface="Century Gothic" panose="020B0502020202020204" pitchFamily="34" charset="0"/>
                <a:ea typeface="Times New Roman" panose="02020603050405020304" pitchFamily="18" charset="0"/>
                <a:cs typeface="Calibri" panose="020F0502020204030204" pitchFamily="34" charset="0"/>
              </a:rPr>
              <a:t>).</a:t>
            </a:r>
          </a:p>
          <a:p>
            <a:pPr>
              <a:lnSpc>
                <a:spcPct val="115000"/>
              </a:lnSpc>
              <a:spcAft>
                <a:spcPts val="0"/>
              </a:spcAft>
            </a:pPr>
            <a:endParaRPr lang="es-MX" dirty="0" smtClean="0">
              <a:solidFill>
                <a:srgbClr val="558ED5"/>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s-MX" dirty="0" smtClean="0">
                <a:solidFill>
                  <a:srgbClr val="558ED5"/>
                </a:solidFill>
                <a:latin typeface="Calibri" panose="020F0502020204030204" pitchFamily="34" charset="0"/>
                <a:ea typeface="Times New Roman" panose="02020603050405020304" pitchFamily="18" charset="0"/>
                <a:cs typeface="Calibri" panose="020F0502020204030204" pitchFamily="34" charset="0"/>
              </a:rPr>
              <a:t>Aspectos a mejorar</a:t>
            </a:r>
            <a:endParaRPr lang="es-ES" sz="1100" dirty="0" smtClean="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sz="11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MX" sz="1600"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Solo un grupo (equipo responsable) entregó la hoja de cálculo con los datos cuantitativos en tiempo y forma, con los otros se tuvo que repetir la explicación de como generarla y distribuirla entre sus compañeros.</a:t>
            </a:r>
          </a:p>
          <a:p>
            <a:pPr marR="114300" algn="just">
              <a:lnSpc>
                <a:spcPct val="115000"/>
              </a:lnSpc>
              <a:spcBef>
                <a:spcPts val="370"/>
              </a:spcBef>
              <a:spcAft>
                <a:spcPts val="0"/>
              </a:spcAft>
            </a:pPr>
            <a:r>
              <a:rPr lang="es-MX" sz="1600"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Afortunadamente, después de este contratiempo todos los equipos de todos los grupos pudieron contar con la información.</a:t>
            </a:r>
          </a:p>
          <a:p>
            <a:pPr marR="114300" algn="just">
              <a:lnSpc>
                <a:spcPct val="115000"/>
              </a:lnSpc>
              <a:spcBef>
                <a:spcPts val="370"/>
              </a:spcBef>
              <a:spcAft>
                <a:spcPts val="0"/>
              </a:spcAft>
            </a:pPr>
            <a:r>
              <a:rPr lang="es-MX" sz="1600" dirty="0">
                <a:solidFill>
                  <a:srgbClr val="000000"/>
                </a:solidFill>
                <a:effectLst/>
                <a:latin typeface="Century Gothic" panose="020B0502020202020204" pitchFamily="34" charset="0"/>
                <a:ea typeface="Arial" panose="020B0604020202020204" pitchFamily="34" charset="0"/>
              </a:rPr>
              <a:t>A</a:t>
            </a:r>
            <a:r>
              <a:rPr lang="es-MX" sz="1600" dirty="0" smtClean="0">
                <a:solidFill>
                  <a:srgbClr val="000000"/>
                </a:solidFill>
                <a:effectLst/>
                <a:latin typeface="Century Gothic" panose="020B0502020202020204" pitchFamily="34" charset="0"/>
                <a:ea typeface="Arial" panose="020B0604020202020204" pitchFamily="34" charset="0"/>
              </a:rPr>
              <a:t>signar más tiempo para la explicación de la generación de la hoja de cálculo, incluso podría realizarse en la clase de informática, con las dos profesoras presentes.</a:t>
            </a:r>
            <a:endParaRPr lang="es-ES" sz="16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10.8 </a:t>
            </a:r>
            <a:r>
              <a:rPr lang="es-MX" sz="1200" dirty="0" smtClean="0">
                <a:latin typeface="Century Gothic" pitchFamily="34" charset="0"/>
              </a:rPr>
              <a:t>l. </a:t>
            </a:r>
            <a:endParaRPr lang="es-MX" sz="1200" dirty="0">
              <a:latin typeface="Century Gothic" pitchFamily="34" charset="0"/>
            </a:endParaRPr>
          </a:p>
        </p:txBody>
      </p:sp>
    </p:spTree>
    <p:extLst>
      <p:ext uri="{BB962C8B-B14F-4D97-AF65-F5344CB8AC3E}">
        <p14:creationId xmlns:p14="http://schemas.microsoft.com/office/powerpoint/2010/main" val="3864161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10.12</a:t>
            </a:r>
            <a:endParaRPr lang="es-MX" dirty="0"/>
          </a:p>
        </p:txBody>
      </p:sp>
      <p:sp>
        <p:nvSpPr>
          <p:cNvPr id="3" name="Rectángulo 2"/>
          <p:cNvSpPr/>
          <p:nvPr/>
        </p:nvSpPr>
        <p:spPr>
          <a:xfrm>
            <a:off x="214282" y="714356"/>
            <a:ext cx="8712968" cy="1980542"/>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Toma de decisiones.</a:t>
            </a:r>
            <a:endParaRPr lang="es-ES" sz="11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Asignar más tiempo y de ser posible en el laboratorio de Informática, para  la explicación y elaboración de la hoja de cálculo</a:t>
            </a:r>
            <a:r>
              <a:rPr lang="es-MX" dirty="0" smtClean="0">
                <a:solidFill>
                  <a:srgbClr val="000000"/>
                </a:solidFill>
                <a:latin typeface="Calibri" panose="020F0502020204030204" pitchFamily="34" charset="0"/>
                <a:ea typeface="Century Gothic" panose="020B0502020202020204" pitchFamily="34" charset="0"/>
                <a:cs typeface="Century Gothic" panose="020B0502020202020204" pitchFamily="34" charset="0"/>
              </a:rPr>
              <a:t>.</a:t>
            </a:r>
          </a:p>
          <a:p>
            <a:pPr marR="114300">
              <a:lnSpc>
                <a:spcPct val="115000"/>
              </a:lnSpc>
              <a:spcBef>
                <a:spcPts val="370"/>
              </a:spcBef>
              <a:spcAft>
                <a:spcPts val="0"/>
              </a:spcAft>
            </a:pPr>
            <a:endParaRPr lang="es-MX" dirty="0">
              <a:solidFill>
                <a:srgbClr val="000000"/>
              </a:solidFill>
              <a:latin typeface="Calibri" panose="020F0502020204030204" pitchFamily="34" charset="0"/>
              <a:ea typeface="Century Gothic" panose="020B0502020202020204" pitchFamily="34" charset="0"/>
              <a:cs typeface="Century Gothic" panose="020B0502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10.9 </a:t>
            </a:r>
            <a:r>
              <a:rPr lang="es-MX" sz="1200" dirty="0" smtClean="0">
                <a:latin typeface="Century Gothic" pitchFamily="34" charset="0"/>
              </a:rPr>
              <a:t>m. </a:t>
            </a:r>
            <a:endParaRPr lang="es-MX" sz="1200" dirty="0">
              <a:latin typeface="Century Gothic" pitchFamily="34" charset="0"/>
            </a:endParaRPr>
          </a:p>
        </p:txBody>
      </p:sp>
    </p:spTree>
    <p:extLst>
      <p:ext uri="{BB962C8B-B14F-4D97-AF65-F5344CB8AC3E}">
        <p14:creationId xmlns:p14="http://schemas.microsoft.com/office/powerpoint/2010/main" val="3691906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45</a:t>
            </a:fld>
            <a:endParaRPr lang="es-MX" dirty="0"/>
          </a:p>
        </p:txBody>
      </p:sp>
      <p:pic>
        <p:nvPicPr>
          <p:cNvPr id="3" name="2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429720" cy="6842944"/>
          </a:xfrm>
          <a:prstGeom prst="rect">
            <a:avLst/>
          </a:prstGeom>
        </p:spPr>
      </p:pic>
      <p:sp>
        <p:nvSpPr>
          <p:cNvPr id="4" name="3 CuadroTexto"/>
          <p:cNvSpPr txBox="1"/>
          <p:nvPr/>
        </p:nvSpPr>
        <p:spPr>
          <a:xfrm>
            <a:off x="285720" y="1857364"/>
            <a:ext cx="8858280" cy="3416320"/>
          </a:xfrm>
          <a:prstGeom prst="rect">
            <a:avLst/>
          </a:prstGeom>
          <a:noFill/>
        </p:spPr>
        <p:txBody>
          <a:bodyPr wrap="square" rtlCol="0">
            <a:spAutoFit/>
          </a:bodyPr>
          <a:lstStyle/>
          <a:p>
            <a:pPr algn="ctr"/>
            <a:r>
              <a:rPr lang="es-MX" sz="8000" b="1" dirty="0" smtClean="0">
                <a:latin typeface="Century Gothic" pitchFamily="34" charset="0"/>
              </a:rPr>
              <a:t>APARTADO 11</a:t>
            </a:r>
          </a:p>
          <a:p>
            <a:pPr algn="ctr"/>
            <a:endParaRPr lang="es-MX" sz="2800" b="1" dirty="0" smtClean="0">
              <a:latin typeface="Century Gothic" pitchFamily="34" charset="0"/>
            </a:endParaRPr>
          </a:p>
          <a:p>
            <a:pPr algn="ctr"/>
            <a:endParaRPr lang="es-MX" sz="2800" b="1" dirty="0" smtClean="0">
              <a:latin typeface="Century Gothic" pitchFamily="34" charset="0"/>
            </a:endParaRPr>
          </a:p>
          <a:p>
            <a:pPr algn="ctr"/>
            <a:r>
              <a:rPr lang="es-MX" sz="4000" b="1" dirty="0" smtClean="0">
                <a:latin typeface="Century Gothic" pitchFamily="34" charset="0"/>
              </a:rPr>
              <a:t>Actividades de Desarrollo</a:t>
            </a:r>
          </a:p>
          <a:p>
            <a:pPr algn="ctr"/>
            <a:r>
              <a:rPr lang="es-MX" sz="4000" b="1" dirty="0" smtClean="0">
                <a:latin typeface="Century Gothic" pitchFamily="34" charset="0"/>
              </a:rPr>
              <a:t>Tercera actividad</a:t>
            </a:r>
            <a:endParaRPr lang="es-MX" sz="4000" b="1" dirty="0">
              <a:latin typeface="Century Gothic"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11.1</a:t>
            </a:r>
            <a:endParaRPr lang="es-MX" dirty="0"/>
          </a:p>
        </p:txBody>
      </p:sp>
      <p:sp>
        <p:nvSpPr>
          <p:cNvPr id="4" name="Rectángulo 3"/>
          <p:cNvSpPr/>
          <p:nvPr/>
        </p:nvSpPr>
        <p:spPr>
          <a:xfrm>
            <a:off x="755576" y="500091"/>
            <a:ext cx="7704856" cy="5559471"/>
          </a:xfrm>
          <a:prstGeom prst="rect">
            <a:avLst/>
          </a:prstGeom>
        </p:spPr>
        <p:txBody>
          <a:bodyPr wrap="square">
            <a:spAutoFit/>
          </a:bodyPr>
          <a:lstStyle/>
          <a:p>
            <a:pPr marL="457200" algn="ctr">
              <a:lnSpc>
                <a:spcPct val="115000"/>
              </a:lnSpc>
              <a:spcAft>
                <a:spcPts val="0"/>
              </a:spcAft>
            </a:pPr>
            <a:r>
              <a:rPr lang="es-ES" sz="26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DESARROLLO DEL MODELO</a:t>
            </a:r>
            <a:endParaRPr lang="es-ES" sz="11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Objetivo: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Analizar los aspectos matemáticos para desarrollar un modelo de regresión lineal utilizando el software apropiado para minimizar el tiempo de cálculo. Comprender los alcances de un modelo de regresión y la interpretación de los resultados.</a:t>
            </a:r>
          </a:p>
          <a:p>
            <a:pPr marR="114300" algn="just">
              <a:lnSpc>
                <a:spcPct val="200000"/>
              </a:lnSpc>
              <a:spcBef>
                <a:spcPts val="370"/>
              </a:spcBef>
              <a:spcAft>
                <a:spcPts val="0"/>
              </a:spcAft>
            </a:pPr>
            <a:endPar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R="114300" algn="ctr">
              <a:lnSpc>
                <a:spcPct val="200000"/>
              </a:lnSpc>
              <a:spcBef>
                <a:spcPts val="370"/>
              </a:spcBef>
              <a:spcAft>
                <a:spcPts val="0"/>
              </a:spcAft>
            </a:pPr>
            <a:r>
              <a:rPr lang="es-ES"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Grado</a:t>
            </a: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4º grado</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Fecha:</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9</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Noviembre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2018</a:t>
            </a:r>
            <a:endParaRPr lang="es-ES" sz="1100" dirty="0">
              <a:solidFill>
                <a:srgbClr val="000000"/>
              </a:solidFill>
              <a:effectLst/>
              <a:latin typeface="Arial" panose="020B0604020202020204" pitchFamily="34" charset="0"/>
              <a:ea typeface="Arial" panose="020B0604020202020204" pitchFamily="34" charset="0"/>
            </a:endParaRPr>
          </a:p>
        </p:txBody>
      </p:sp>
      <p:sp>
        <p:nvSpPr>
          <p:cNvPr id="5" name="4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11.1 a, b, c, </a:t>
            </a:r>
            <a:r>
              <a:rPr lang="es-MX" sz="1200" dirty="0" smtClean="0">
                <a:latin typeface="Century Gothic" pitchFamily="34" charset="0"/>
              </a:rPr>
              <a:t>d. </a:t>
            </a:r>
            <a:endParaRPr lang="es-MX" sz="1200" dirty="0">
              <a:latin typeface="Century Gothic" pitchFamily="34" charset="0"/>
            </a:endParaRPr>
          </a:p>
        </p:txBody>
      </p:sp>
    </p:spTree>
    <p:extLst>
      <p:ext uri="{BB962C8B-B14F-4D97-AF65-F5344CB8AC3E}">
        <p14:creationId xmlns:p14="http://schemas.microsoft.com/office/powerpoint/2010/main" val="1704350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11.2</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1567430513"/>
              </p:ext>
            </p:extLst>
          </p:nvPr>
        </p:nvGraphicFramePr>
        <p:xfrm>
          <a:off x="395536" y="620689"/>
          <a:ext cx="8424937" cy="5492336"/>
        </p:xfrm>
        <a:graphic>
          <a:graphicData uri="http://schemas.openxmlformats.org/drawingml/2006/table">
            <a:tbl>
              <a:tblPr>
                <a:tableStyleId>{5C22544A-7EE6-4342-B048-85BDC9FD1C3A}</a:tableStyleId>
              </a:tblPr>
              <a:tblGrid>
                <a:gridCol w="2762170"/>
                <a:gridCol w="2665397"/>
                <a:gridCol w="2997370"/>
              </a:tblGrid>
              <a:tr h="656616">
                <a:tc>
                  <a:txBody>
                    <a:bodyPr/>
                    <a:lstStyle/>
                    <a:p>
                      <a:pPr algn="ctr">
                        <a:lnSpc>
                          <a:spcPct val="115000"/>
                        </a:lnSpc>
                        <a:spcAft>
                          <a:spcPts val="0"/>
                        </a:spcAft>
                      </a:pPr>
                      <a:r>
                        <a:rPr lang="es-ES" sz="1300" dirty="0">
                          <a:effectLst/>
                        </a:rPr>
                        <a:t>Disciplinas:</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dirty="0">
                          <a:effectLst/>
                        </a:rPr>
                        <a:t>Disciplina 1. Informática</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a:effectLst/>
                        </a:rPr>
                        <a:t>Disciplina 2.</a:t>
                      </a:r>
                      <a:endParaRPr lang="es-ES" sz="800">
                        <a:effectLst/>
                      </a:endParaRPr>
                    </a:p>
                    <a:p>
                      <a:pPr algn="ctr">
                        <a:lnSpc>
                          <a:spcPct val="115000"/>
                        </a:lnSpc>
                        <a:spcAft>
                          <a:spcPts val="0"/>
                        </a:spcAft>
                      </a:pPr>
                      <a:r>
                        <a:rPr lang="es-ES" sz="1300">
                          <a:effectLst/>
                        </a:rPr>
                        <a:t>Matemáticas IV</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r>
              <a:tr h="2296395">
                <a:tc>
                  <a:txBody>
                    <a:bodyPr/>
                    <a:lstStyle/>
                    <a:p>
                      <a:pPr algn="just">
                        <a:lnSpc>
                          <a:spcPct val="115000"/>
                        </a:lnSpc>
                        <a:spcAft>
                          <a:spcPts val="0"/>
                        </a:spcAft>
                      </a:pPr>
                      <a:r>
                        <a:rPr lang="es-ES" sz="1300" dirty="0">
                          <a:effectLst/>
                        </a:rPr>
                        <a:t>Temas y conceptos.</a:t>
                      </a:r>
                      <a:endParaRPr lang="es-ES" sz="800" dirty="0">
                        <a:effectLst/>
                      </a:endParaRPr>
                    </a:p>
                    <a:p>
                      <a:pPr marL="180340" algn="just">
                        <a:lnSpc>
                          <a:spcPct val="115000"/>
                        </a:lnSpc>
                        <a:spcAft>
                          <a:spcPts val="0"/>
                        </a:spcAft>
                      </a:pPr>
                      <a:r>
                        <a:rPr lang="es-ES" sz="1300" dirty="0">
                          <a:effectLst/>
                        </a:rPr>
                        <a:t> </a:t>
                      </a:r>
                      <a:endParaRPr lang="es-ES" sz="800" dirty="0">
                        <a:effectLst/>
                      </a:endParaRPr>
                    </a:p>
                    <a:p>
                      <a:pPr marL="180340" algn="just">
                        <a:lnSpc>
                          <a:spcPct val="115000"/>
                        </a:lnSpc>
                        <a:spcAft>
                          <a:spcPts val="0"/>
                        </a:spcAft>
                      </a:pPr>
                      <a:r>
                        <a:rPr lang="es-ES" sz="1300" dirty="0">
                          <a:effectLst/>
                        </a:rPr>
                        <a:t> </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Criterios </a:t>
                      </a:r>
                      <a:r>
                        <a:rPr lang="es-ES" sz="1400" dirty="0">
                          <a:solidFill>
                            <a:srgbClr val="000000"/>
                          </a:solidFill>
                          <a:effectLst/>
                          <a:latin typeface="+mn-lt"/>
                          <a:ea typeface="Century Gothic" panose="020B0502020202020204" pitchFamily="34" charset="0"/>
                          <a:cs typeface="Century Gothic" panose="020B0502020202020204" pitchFamily="34" charset="0"/>
                        </a:rPr>
                        <a:t>de manejo de información.</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Organización y almacenamiento de información.</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Uso de software de acuerdo a las necesidades.</a:t>
                      </a:r>
                      <a:endParaRPr lang="es-ES" sz="1400" dirty="0">
                        <a:solidFill>
                          <a:srgbClr val="000000"/>
                        </a:solidFill>
                        <a:effectLst/>
                        <a:latin typeface="+mn-lt"/>
                        <a:ea typeface="Arial" panose="020B0604020202020204" pitchFamily="34" charset="0"/>
                      </a:endParaRPr>
                    </a:p>
                    <a:p>
                      <a:r>
                        <a:rPr lang="es-ES" sz="1400" kern="1200" dirty="0" smtClean="0">
                          <a:solidFill>
                            <a:schemeClr val="dk1"/>
                          </a:solidFill>
                          <a:effectLst/>
                          <a:latin typeface="+mn-lt"/>
                          <a:ea typeface="+mn-ea"/>
                          <a:cs typeface="+mn-cs"/>
                        </a:rPr>
                        <a:t>Información</a:t>
                      </a:r>
                    </a:p>
                    <a:p>
                      <a:r>
                        <a:rPr lang="es-ES" sz="1400" kern="1200" dirty="0" smtClean="0">
                          <a:solidFill>
                            <a:schemeClr val="dk1"/>
                          </a:solidFill>
                          <a:effectLst/>
                          <a:latin typeface="+mn-lt"/>
                          <a:ea typeface="+mn-ea"/>
                          <a:cs typeface="+mn-cs"/>
                        </a:rPr>
                        <a:t>Organización</a:t>
                      </a:r>
                    </a:p>
                    <a:p>
                      <a:endParaRPr lang="es-ES" sz="1400" dirty="0">
                        <a:solidFill>
                          <a:srgbClr val="000000"/>
                        </a:solidFill>
                        <a:effectLst/>
                        <a:latin typeface="+mn-lt"/>
                        <a:ea typeface="Arial" panose="020B0604020202020204" pitchFamily="34" charset="0"/>
                      </a:endParaRPr>
                    </a:p>
                  </a:txBody>
                  <a:tcPr marL="63500" marR="63500" marT="63500" marB="63500"/>
                </a:tc>
                <a:tc>
                  <a:txBody>
                    <a:bodyPr/>
                    <a:lstStyle/>
                    <a:p>
                      <a:r>
                        <a:rPr lang="es-ES" sz="1400" kern="1200" dirty="0" smtClean="0">
                          <a:solidFill>
                            <a:schemeClr val="dk1"/>
                          </a:solidFill>
                          <a:effectLst/>
                          <a:latin typeface="+mn-lt"/>
                          <a:ea typeface="+mn-ea"/>
                          <a:cs typeface="+mn-cs"/>
                        </a:rPr>
                        <a:t>Medidas de tendencia central de un conjunto de datos.</a:t>
                      </a:r>
                    </a:p>
                    <a:p>
                      <a:r>
                        <a:rPr lang="es-ES" sz="1400" kern="1200" dirty="0" smtClean="0">
                          <a:solidFill>
                            <a:schemeClr val="dk1"/>
                          </a:solidFill>
                          <a:effectLst/>
                          <a:latin typeface="+mn-lt"/>
                          <a:ea typeface="+mn-ea"/>
                          <a:cs typeface="+mn-cs"/>
                        </a:rPr>
                        <a:t>Patrones y relaciones numéricas en problemas naturales y sociales.</a:t>
                      </a:r>
                    </a:p>
                    <a:p>
                      <a:r>
                        <a:rPr lang="es-ES" sz="1400" kern="1200" dirty="0" smtClean="0">
                          <a:solidFill>
                            <a:schemeClr val="dk1"/>
                          </a:solidFill>
                          <a:effectLst/>
                          <a:latin typeface="+mn-lt"/>
                          <a:ea typeface="+mn-ea"/>
                          <a:cs typeface="+mn-cs"/>
                        </a:rPr>
                        <a:t>Números reales</a:t>
                      </a:r>
                    </a:p>
                    <a:p>
                      <a:r>
                        <a:rPr lang="es-ES" sz="1400" kern="1200" dirty="0" smtClean="0">
                          <a:solidFill>
                            <a:schemeClr val="dk1"/>
                          </a:solidFill>
                          <a:effectLst/>
                          <a:latin typeface="+mn-lt"/>
                          <a:ea typeface="+mn-ea"/>
                          <a:cs typeface="+mn-cs"/>
                        </a:rPr>
                        <a:t>Modelo matemático</a:t>
                      </a:r>
                    </a:p>
                    <a:p>
                      <a:r>
                        <a:rPr lang="es-ES" sz="1400" kern="1200" dirty="0" smtClean="0">
                          <a:solidFill>
                            <a:schemeClr val="dk1"/>
                          </a:solidFill>
                          <a:effectLst/>
                          <a:latin typeface="+mn-lt"/>
                          <a:ea typeface="+mn-ea"/>
                          <a:cs typeface="+mn-cs"/>
                        </a:rPr>
                        <a:t>Ecuación</a:t>
                      </a:r>
                    </a:p>
                    <a:p>
                      <a:r>
                        <a:rPr lang="es-ES" sz="1400" kern="1200" dirty="0" smtClean="0">
                          <a:solidFill>
                            <a:schemeClr val="dk1"/>
                          </a:solidFill>
                          <a:effectLst/>
                          <a:latin typeface="+mn-lt"/>
                          <a:ea typeface="+mn-ea"/>
                          <a:cs typeface="+mn-cs"/>
                        </a:rPr>
                        <a:t>Patrón</a:t>
                      </a:r>
                    </a:p>
                    <a:p>
                      <a:endParaRPr lang="es-ES" sz="14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r h="2539325">
                <a:tc>
                  <a:txBody>
                    <a:bodyPr/>
                    <a:lstStyle/>
                    <a:p>
                      <a:pPr>
                        <a:lnSpc>
                          <a:spcPct val="115000"/>
                        </a:lnSpc>
                        <a:spcAft>
                          <a:spcPts val="0"/>
                        </a:spcAft>
                      </a:pPr>
                      <a:r>
                        <a:rPr lang="es-ES" sz="1300">
                          <a:effectLst/>
                        </a:rPr>
                        <a:t>Fuentes de apoyo</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Software (Excel) </a:t>
                      </a:r>
                    </a:p>
                    <a:p>
                      <a:pPr>
                        <a:lnSpc>
                          <a:spcPct val="115000"/>
                        </a:lnSpc>
                        <a:spcAft>
                          <a:spcPts val="0"/>
                        </a:spcAft>
                      </a:pPr>
                      <a:r>
                        <a:rPr lang="es-ES" sz="1400" dirty="0" smtClean="0">
                          <a:solidFill>
                            <a:srgbClr val="000000"/>
                          </a:solidFill>
                          <a:effectLst/>
                          <a:latin typeface="+mn-lt"/>
                          <a:ea typeface="Arial" panose="020B0604020202020204" pitchFamily="34" charset="0"/>
                        </a:rPr>
                        <a:t>Computadora</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smtClean="0">
                          <a:solidFill>
                            <a:srgbClr val="000000"/>
                          </a:solidFill>
                          <a:effectLst/>
                          <a:latin typeface="+mn-lt"/>
                          <a:ea typeface="Arial" panose="020B0604020202020204" pitchFamily="34" charset="0"/>
                        </a:rPr>
                        <a:t>Discusión</a:t>
                      </a:r>
                      <a:r>
                        <a:rPr lang="es-ES" sz="1400" baseline="0" dirty="0" smtClean="0">
                          <a:solidFill>
                            <a:srgbClr val="000000"/>
                          </a:solidFill>
                          <a:effectLst/>
                          <a:latin typeface="+mn-lt"/>
                          <a:ea typeface="Arial" panose="020B0604020202020204" pitchFamily="34" charset="0"/>
                        </a:rPr>
                        <a:t> directa con compañeros y docentes</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 </a:t>
                      </a:r>
                      <a:endParaRPr lang="es-ES" sz="1400" dirty="0">
                        <a:solidFill>
                          <a:srgbClr val="00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Cuaderno</a:t>
                      </a: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Software (Excel) </a:t>
                      </a:r>
                    </a:p>
                    <a:p>
                      <a:pPr>
                        <a:lnSpc>
                          <a:spcPct val="115000"/>
                        </a:lnSpc>
                        <a:spcAft>
                          <a:spcPts val="0"/>
                        </a:spcAft>
                      </a:pPr>
                      <a:r>
                        <a:rPr lang="es-ES" sz="1400" dirty="0" smtClean="0">
                          <a:solidFill>
                            <a:srgbClr val="000000"/>
                          </a:solidFill>
                          <a:effectLst/>
                          <a:latin typeface="+mn-lt"/>
                          <a:ea typeface="Arial" panose="020B0604020202020204" pitchFamily="34" charset="0"/>
                        </a:rPr>
                        <a:t>Computadora</a:t>
                      </a:r>
                    </a:p>
                    <a:p>
                      <a:pPr>
                        <a:lnSpc>
                          <a:spcPct val="115000"/>
                        </a:lnSpc>
                        <a:spcAft>
                          <a:spcPts val="0"/>
                        </a:spcAft>
                      </a:pPr>
                      <a:r>
                        <a:rPr lang="es-ES" sz="1400" dirty="0" smtClean="0">
                          <a:solidFill>
                            <a:srgbClr val="000000"/>
                          </a:solidFill>
                          <a:effectLst/>
                          <a:latin typeface="+mn-lt"/>
                          <a:ea typeface="Arial" panose="020B0604020202020204" pitchFamily="34" charset="0"/>
                        </a:rPr>
                        <a:t>Discusión</a:t>
                      </a:r>
                      <a:r>
                        <a:rPr lang="es-ES" sz="1400" baseline="0" dirty="0" smtClean="0">
                          <a:solidFill>
                            <a:srgbClr val="000000"/>
                          </a:solidFill>
                          <a:effectLst/>
                          <a:latin typeface="+mn-lt"/>
                          <a:ea typeface="Arial" panose="020B0604020202020204" pitchFamily="34" charset="0"/>
                        </a:rPr>
                        <a:t> directa con compañeros y docentes</a:t>
                      </a:r>
                      <a:endParaRPr lang="es-ES" sz="1400" dirty="0" smtClean="0">
                        <a:solidFill>
                          <a:srgbClr val="000000"/>
                        </a:solidFill>
                        <a:effectLst/>
                        <a:latin typeface="+mn-lt"/>
                        <a:ea typeface="Arial" panose="020B0604020202020204" pitchFamily="34" charset="0"/>
                      </a:endParaRP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 </a:t>
                      </a:r>
                      <a:endParaRPr lang="es-ES" sz="1400" dirty="0">
                        <a:solidFill>
                          <a:srgbClr val="000000"/>
                        </a:solidFill>
                        <a:effectLst/>
                        <a:latin typeface="+mn-lt"/>
                        <a:ea typeface="Arial" panose="020B0604020202020204" pitchFamily="34" charset="0"/>
                      </a:endParaRPr>
                    </a:p>
                  </a:txBody>
                  <a:tcPr marL="45332" marR="45332" marT="45332" marB="45332"/>
                </a:tc>
              </a:tr>
            </a:tbl>
          </a:graphicData>
        </a:graphic>
      </p:graphicFrame>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11.2 e, </a:t>
            </a:r>
            <a:r>
              <a:rPr lang="es-MX" sz="1200" dirty="0" smtClean="0">
                <a:latin typeface="Century Gothic" pitchFamily="34" charset="0"/>
              </a:rPr>
              <a:t>f. </a:t>
            </a:r>
            <a:endParaRPr lang="es-MX" sz="1200" dirty="0">
              <a:latin typeface="Century Gothic" pitchFamily="34" charset="0"/>
            </a:endParaRPr>
          </a:p>
        </p:txBody>
      </p:sp>
    </p:spTree>
    <p:extLst>
      <p:ext uri="{BB962C8B-B14F-4D97-AF65-F5344CB8AC3E}">
        <p14:creationId xmlns:p14="http://schemas.microsoft.com/office/powerpoint/2010/main" val="1549478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11.3</a:t>
            </a:r>
            <a:endParaRPr lang="es-MX" dirty="0"/>
          </a:p>
        </p:txBody>
      </p:sp>
      <p:sp>
        <p:nvSpPr>
          <p:cNvPr id="3" name="Rectángulo 2"/>
          <p:cNvSpPr/>
          <p:nvPr/>
        </p:nvSpPr>
        <p:spPr>
          <a:xfrm>
            <a:off x="323528" y="591684"/>
            <a:ext cx="8568952" cy="3737946"/>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Justificación</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Entender como a partir de datos recolectados por los estudiantes, se puede elaborar un modelo que pudiera llegar a predecir el comportamiento de una población, da a los estudiantes otra perspectiva sobre la utilidad de las matemáticas y como estas realmente se pueden aplicar a la vida real.</a:t>
            </a: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Además, reconocer y valorar las herramientas informáticas para el manejo de datos y ejecución de cálculos con rapidez brinda una conexión clara entre los contenidos de las asignaturas y las ventajas de “conectar” saberes para realizar tareas.</a:t>
            </a:r>
            <a:endParaRPr lang="es-ES" sz="1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3 CuadroTexto"/>
          <p:cNvSpPr txBox="1"/>
          <p:nvPr/>
        </p:nvSpPr>
        <p:spPr>
          <a:xfrm>
            <a:off x="571472" y="214290"/>
            <a:ext cx="8572528" cy="276999"/>
          </a:xfrm>
          <a:prstGeom prst="rect">
            <a:avLst/>
          </a:prstGeom>
          <a:noFill/>
        </p:spPr>
        <p:txBody>
          <a:bodyPr wrap="square" rtlCol="0">
            <a:spAutoFit/>
          </a:bodyPr>
          <a:lstStyle/>
          <a:p>
            <a:pPr algn="r"/>
            <a:r>
              <a:rPr lang="es-MX" sz="1200" dirty="0" smtClean="0">
                <a:latin typeface="Century Gothic" pitchFamily="34" charset="0"/>
              </a:rPr>
              <a:t>Apartado 11.3 </a:t>
            </a:r>
            <a:r>
              <a:rPr lang="es-MX" sz="1200" dirty="0" smtClean="0">
                <a:latin typeface="Century Gothic" pitchFamily="34" charset="0"/>
              </a:rPr>
              <a:t>g. </a:t>
            </a:r>
            <a:endParaRPr lang="es-MX" sz="1200" dirty="0">
              <a:latin typeface="Century Gothic" pitchFamily="34" charset="0"/>
            </a:endParaRPr>
          </a:p>
        </p:txBody>
      </p:sp>
    </p:spTree>
    <p:extLst>
      <p:ext uri="{BB962C8B-B14F-4D97-AF65-F5344CB8AC3E}">
        <p14:creationId xmlns:p14="http://schemas.microsoft.com/office/powerpoint/2010/main" val="3108464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11.4</a:t>
            </a:r>
            <a:endParaRPr lang="es-MX" dirty="0"/>
          </a:p>
        </p:txBody>
      </p:sp>
      <p:sp>
        <p:nvSpPr>
          <p:cNvPr id="3" name="Rectángulo 2"/>
          <p:cNvSpPr/>
          <p:nvPr/>
        </p:nvSpPr>
        <p:spPr>
          <a:xfrm>
            <a:off x="500034" y="500042"/>
            <a:ext cx="8291264" cy="6136552"/>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Apertura</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3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400"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600"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En Matemáticas:</a:t>
            </a:r>
          </a:p>
          <a:p>
            <a:pPr marL="342900" marR="114300" lvl="0" indent="-342900" algn="just">
              <a:lnSpc>
                <a:spcPct val="115000"/>
              </a:lnSpc>
              <a:spcBef>
                <a:spcPts val="370"/>
              </a:spcBef>
              <a:spcAft>
                <a:spcPts val="0"/>
              </a:spcAft>
              <a:buFont typeface="+mj-lt"/>
              <a:buAutoNum type="arabicPeriod"/>
            </a:pPr>
            <a:r>
              <a:rPr lang="es-ES" sz="16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indicará a los estudiantes que explicará un problema que sirva de ejemplo para el manejo de datos y la elaboración de una tabla en donde se concentren los valores numéricos necesarios para hacer una regresión lineal.</a:t>
            </a:r>
          </a:p>
          <a:p>
            <a:pPr marL="342900" marR="114300" lvl="0" indent="-342900" algn="just">
              <a:lnSpc>
                <a:spcPct val="115000"/>
              </a:lnSpc>
              <a:spcBef>
                <a:spcPts val="370"/>
              </a:spcBef>
              <a:spcAft>
                <a:spcPts val="0"/>
              </a:spcAft>
              <a:buFont typeface="+mj-lt"/>
              <a:buAutoNum type="arabicPeriod"/>
            </a:pPr>
            <a:r>
              <a:rPr lang="es-ES" sz="16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t>
            </a:r>
            <a:r>
              <a:rPr lang="es-ES" sz="16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alumnos usarán sus </a:t>
            </a:r>
            <a:r>
              <a:rPr lang="es-ES" sz="16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cuadernos y material de escritura para </a:t>
            </a:r>
            <a:r>
              <a:rPr lang="es-ES" sz="16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a:t>
            </a:r>
            <a:r>
              <a:rPr lang="es-ES" sz="1600"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actividad.</a:t>
            </a:r>
          </a:p>
          <a:p>
            <a:pPr marR="114300" lvl="0" algn="just">
              <a:lnSpc>
                <a:spcPct val="115000"/>
              </a:lnSpc>
              <a:spcBef>
                <a:spcPts val="370"/>
              </a:spcBef>
              <a:spcAft>
                <a:spcPts val="0"/>
              </a:spcAft>
            </a:pPr>
            <a:r>
              <a:rPr lang="es-ES" sz="1600" b="1" dirty="0" smtClean="0">
                <a:solidFill>
                  <a:srgbClr val="002060"/>
                </a:solidFill>
                <a:effectLst/>
                <a:latin typeface="Century Gothic" panose="020B0502020202020204" pitchFamily="34" charset="0"/>
                <a:ea typeface="Arial" panose="020B0604020202020204" pitchFamily="34" charset="0"/>
              </a:rPr>
              <a:t>   En Informática:</a:t>
            </a:r>
          </a:p>
          <a:p>
            <a:pPr marL="342900" lvl="0" indent="-342900" algn="just">
              <a:buFont typeface="+mj-lt"/>
              <a:buAutoNum type="arabicPeriod"/>
            </a:pPr>
            <a:r>
              <a:rPr lang="es-MX" sz="1600" dirty="0" smtClean="0">
                <a:solidFill>
                  <a:srgbClr val="002060"/>
                </a:solidFill>
                <a:latin typeface="Century Gothic" panose="020B0502020202020204" pitchFamily="34" charset="0"/>
              </a:rPr>
              <a:t>La profesora indicará a los estudiantes analogías a la problemática a resolver para motivar la identificación de los pasos a seguir. </a:t>
            </a:r>
          </a:p>
          <a:p>
            <a:pPr marL="342900" lvl="0" indent="-342900" algn="just">
              <a:buFont typeface="+mj-lt"/>
              <a:buAutoNum type="arabicPeriod"/>
            </a:pPr>
            <a:r>
              <a:rPr lang="es-MX" sz="1600" dirty="0" smtClean="0">
                <a:solidFill>
                  <a:srgbClr val="002060"/>
                </a:solidFill>
                <a:latin typeface="Century Gothic" panose="020B0502020202020204" pitchFamily="34" charset="0"/>
              </a:rPr>
              <a:t>Los </a:t>
            </a:r>
            <a:r>
              <a:rPr lang="es-MX" sz="1600" dirty="0">
                <a:solidFill>
                  <a:srgbClr val="002060"/>
                </a:solidFill>
                <a:latin typeface="Century Gothic" panose="020B0502020202020204" pitchFamily="34" charset="0"/>
              </a:rPr>
              <a:t>alumnos </a:t>
            </a:r>
            <a:r>
              <a:rPr lang="es-ES" sz="1600" dirty="0" smtClean="0">
                <a:solidFill>
                  <a:srgbClr val="002060"/>
                </a:solidFill>
                <a:latin typeface="Century Gothic" panose="020B0502020202020204" pitchFamily="34" charset="0"/>
              </a:rPr>
              <a:t>analizarán  </a:t>
            </a:r>
            <a:r>
              <a:rPr lang="es-ES" sz="1600" dirty="0">
                <a:solidFill>
                  <a:srgbClr val="002060"/>
                </a:solidFill>
                <a:latin typeface="Century Gothic" panose="020B0502020202020204" pitchFamily="34" charset="0"/>
              </a:rPr>
              <a:t>las fichas, los grupos y botones de Excel, </a:t>
            </a:r>
            <a:r>
              <a:rPr lang="es-ES" sz="1600" dirty="0" smtClean="0">
                <a:solidFill>
                  <a:srgbClr val="002060"/>
                </a:solidFill>
                <a:latin typeface="Century Gothic" panose="020B0502020202020204" pitchFamily="34" charset="0"/>
              </a:rPr>
              <a:t>identificaran </a:t>
            </a:r>
            <a:r>
              <a:rPr lang="es-ES" sz="1600" dirty="0">
                <a:solidFill>
                  <a:srgbClr val="002060"/>
                </a:solidFill>
                <a:latin typeface="Century Gothic" panose="020B0502020202020204" pitchFamily="34" charset="0"/>
              </a:rPr>
              <a:t>cuales serían los requeridos para que pudiera  transportarse a la hoja de cálculo.</a:t>
            </a:r>
            <a:endParaRPr lang="es-MX" sz="1600" dirty="0">
              <a:solidFill>
                <a:srgbClr val="002060"/>
              </a:solidFill>
              <a:latin typeface="Century Gothic" panose="020B0502020202020204" pitchFamily="34" charset="0"/>
            </a:endParaRPr>
          </a:p>
          <a:p>
            <a:pPr marL="342900" lvl="0" indent="-342900" algn="just">
              <a:buFont typeface="+mj-lt"/>
              <a:buAutoNum type="arabicPeriod"/>
            </a:pPr>
            <a:r>
              <a:rPr lang="es-MX" sz="1600" dirty="0">
                <a:solidFill>
                  <a:srgbClr val="002060"/>
                </a:solidFill>
                <a:latin typeface="Century Gothic" panose="020B0502020202020204" pitchFamily="34" charset="0"/>
              </a:rPr>
              <a:t>Los alumnos </a:t>
            </a:r>
            <a:r>
              <a:rPr lang="es-MX" sz="1600" dirty="0" smtClean="0">
                <a:solidFill>
                  <a:srgbClr val="002060"/>
                </a:solidFill>
                <a:latin typeface="Century Gothic" panose="020B0502020202020204" pitchFamily="34" charset="0"/>
              </a:rPr>
              <a:t>analizarán </a:t>
            </a:r>
            <a:r>
              <a:rPr lang="es-MX" sz="1600" dirty="0">
                <a:solidFill>
                  <a:srgbClr val="002060"/>
                </a:solidFill>
                <a:latin typeface="Century Gothic" panose="020B0502020202020204" pitchFamily="34" charset="0"/>
              </a:rPr>
              <a:t>el modelo e </a:t>
            </a:r>
            <a:r>
              <a:rPr lang="es-MX" sz="1600" dirty="0" smtClean="0">
                <a:solidFill>
                  <a:srgbClr val="002060"/>
                </a:solidFill>
                <a:latin typeface="Century Gothic" panose="020B0502020202020204" pitchFamily="34" charset="0"/>
              </a:rPr>
              <a:t>identificarán </a:t>
            </a:r>
            <a:r>
              <a:rPr lang="es-MX" sz="1600" dirty="0">
                <a:solidFill>
                  <a:srgbClr val="002060"/>
                </a:solidFill>
                <a:latin typeface="Century Gothic" panose="020B0502020202020204" pitchFamily="34" charset="0"/>
              </a:rPr>
              <a:t>las funciones de Excel, </a:t>
            </a:r>
            <a:r>
              <a:rPr lang="es-MX" sz="1600" dirty="0" smtClean="0">
                <a:solidFill>
                  <a:srgbClr val="002060"/>
                </a:solidFill>
                <a:latin typeface="Century Gothic" panose="020B0502020202020204" pitchFamily="34" charset="0"/>
              </a:rPr>
              <a:t>proyectarán </a:t>
            </a:r>
            <a:r>
              <a:rPr lang="es-MX" sz="1600" dirty="0">
                <a:solidFill>
                  <a:srgbClr val="002060"/>
                </a:solidFill>
                <a:latin typeface="Century Gothic" panose="020B0502020202020204" pitchFamily="34" charset="0"/>
              </a:rPr>
              <a:t>cada fórmula: Media en x (promedio(</a:t>
            </a:r>
            <a:r>
              <a:rPr lang="es-MX" sz="1600" dirty="0" err="1">
                <a:solidFill>
                  <a:srgbClr val="002060"/>
                </a:solidFill>
                <a:latin typeface="Century Gothic" panose="020B0502020202020204" pitchFamily="34" charset="0"/>
              </a:rPr>
              <a:t>datosx</a:t>
            </a:r>
            <a:r>
              <a:rPr lang="es-MX" sz="1600" dirty="0">
                <a:solidFill>
                  <a:srgbClr val="002060"/>
                </a:solidFill>
                <a:latin typeface="Century Gothic" panose="020B0502020202020204" pitchFamily="34" charset="0"/>
              </a:rPr>
              <a:t>)), la Media en y, (promedio(</a:t>
            </a:r>
            <a:r>
              <a:rPr lang="es-MX" sz="1600" dirty="0" err="1">
                <a:solidFill>
                  <a:srgbClr val="002060"/>
                </a:solidFill>
                <a:latin typeface="Century Gothic" panose="020B0502020202020204" pitchFamily="34" charset="0"/>
              </a:rPr>
              <a:t>datosy</a:t>
            </a:r>
            <a:r>
              <a:rPr lang="es-MX" sz="1600" dirty="0">
                <a:solidFill>
                  <a:srgbClr val="002060"/>
                </a:solidFill>
                <a:latin typeface="Century Gothic" panose="020B0502020202020204" pitchFamily="34" charset="0"/>
              </a:rPr>
              <a:t>)), la sumatoria en x (sumar(</a:t>
            </a:r>
            <a:r>
              <a:rPr lang="es-MX" sz="1600" dirty="0" err="1">
                <a:solidFill>
                  <a:srgbClr val="002060"/>
                </a:solidFill>
                <a:latin typeface="Century Gothic" panose="020B0502020202020204" pitchFamily="34" charset="0"/>
              </a:rPr>
              <a:t>datosx</a:t>
            </a:r>
            <a:r>
              <a:rPr lang="es-MX" sz="1600" dirty="0">
                <a:solidFill>
                  <a:srgbClr val="002060"/>
                </a:solidFill>
                <a:latin typeface="Century Gothic" panose="020B0502020202020204" pitchFamily="34" charset="0"/>
              </a:rPr>
              <a:t>)), la sumatoria en y (sumar(</a:t>
            </a:r>
            <a:r>
              <a:rPr lang="es-MX" sz="1600" dirty="0" err="1">
                <a:solidFill>
                  <a:srgbClr val="002060"/>
                </a:solidFill>
                <a:latin typeface="Century Gothic" panose="020B0502020202020204" pitchFamily="34" charset="0"/>
              </a:rPr>
              <a:t>datosy</a:t>
            </a:r>
            <a:r>
              <a:rPr lang="es-MX" sz="1600" dirty="0">
                <a:solidFill>
                  <a:srgbClr val="002060"/>
                </a:solidFill>
                <a:latin typeface="Century Gothic" panose="020B0502020202020204" pitchFamily="34" charset="0"/>
              </a:rPr>
              <a:t>).</a:t>
            </a:r>
          </a:p>
          <a:p>
            <a:pPr marL="342900" lvl="0" indent="-342900" algn="just">
              <a:buFont typeface="+mj-lt"/>
              <a:buAutoNum type="arabicPeriod"/>
            </a:pPr>
            <a:r>
              <a:rPr lang="es-MX" sz="1600" dirty="0">
                <a:solidFill>
                  <a:srgbClr val="002060"/>
                </a:solidFill>
                <a:latin typeface="Century Gothic" panose="020B0502020202020204" pitchFamily="34" charset="0"/>
              </a:rPr>
              <a:t>Los alumnos </a:t>
            </a:r>
            <a:r>
              <a:rPr lang="es-MX" sz="1600" dirty="0" smtClean="0">
                <a:solidFill>
                  <a:srgbClr val="002060"/>
                </a:solidFill>
                <a:latin typeface="Century Gothic" panose="020B0502020202020204" pitchFamily="34" charset="0"/>
              </a:rPr>
              <a:t>elaborarán </a:t>
            </a:r>
            <a:r>
              <a:rPr lang="es-MX" sz="1600" dirty="0">
                <a:solidFill>
                  <a:srgbClr val="002060"/>
                </a:solidFill>
                <a:latin typeface="Century Gothic" panose="020B0502020202020204" pitchFamily="34" charset="0"/>
              </a:rPr>
              <a:t>gráficos de dispersión con características de dispersión con líneas suavizadas y marcadores. </a:t>
            </a:r>
          </a:p>
          <a:p>
            <a:pPr marR="114300" lvl="0" algn="just">
              <a:lnSpc>
                <a:spcPct val="115000"/>
              </a:lnSpc>
              <a:spcBef>
                <a:spcPts val="370"/>
              </a:spcBef>
              <a:spcAft>
                <a:spcPts val="0"/>
              </a:spcAft>
            </a:pPr>
            <a:endParaRPr lang="es-ES" sz="1400" b="1" dirty="0" smtClean="0">
              <a:solidFill>
                <a:srgbClr val="002060"/>
              </a:solidFill>
              <a:effectLst/>
              <a:latin typeface="Century Gothic" panose="020B0502020202020204" pitchFamily="34" charset="0"/>
              <a:ea typeface="Arial" panose="020B0604020202020204" pitchFamily="34" charset="0"/>
            </a:endParaRPr>
          </a:p>
        </p:txBody>
      </p:sp>
      <p:sp>
        <p:nvSpPr>
          <p:cNvPr id="6"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11.4 </a:t>
            </a:r>
            <a:r>
              <a:rPr lang="es-MX" sz="1200" dirty="0" smtClean="0">
                <a:latin typeface="Century Gothic" pitchFamily="34" charset="0"/>
              </a:rPr>
              <a:t>h. </a:t>
            </a:r>
            <a:endParaRPr lang="es-MX" sz="1200" dirty="0">
              <a:latin typeface="Century Gothic" pitchFamily="34" charset="0"/>
            </a:endParaRPr>
          </a:p>
        </p:txBody>
      </p:sp>
    </p:spTree>
    <p:extLst>
      <p:ext uri="{BB962C8B-B14F-4D97-AF65-F5344CB8AC3E}">
        <p14:creationId xmlns:p14="http://schemas.microsoft.com/office/powerpoint/2010/main" val="109744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5</a:t>
            </a:fld>
            <a:endParaRPr lang="es-MX" dirty="0"/>
          </a:p>
        </p:txBody>
      </p:sp>
      <p:sp>
        <p:nvSpPr>
          <p:cNvPr id="4" name="3 CuadroTexto"/>
          <p:cNvSpPr txBox="1"/>
          <p:nvPr/>
        </p:nvSpPr>
        <p:spPr>
          <a:xfrm>
            <a:off x="357158" y="928670"/>
            <a:ext cx="8429684" cy="5201424"/>
          </a:xfrm>
          <a:prstGeom prst="rect">
            <a:avLst/>
          </a:prstGeom>
          <a:noFill/>
        </p:spPr>
        <p:txBody>
          <a:bodyPr wrap="square" rtlCol="0">
            <a:spAutoFit/>
          </a:bodyPr>
          <a:lstStyle/>
          <a:p>
            <a:r>
              <a:rPr lang="es-MX" sz="3600" b="1" dirty="0" smtClean="0">
                <a:solidFill>
                  <a:schemeClr val="tx2">
                    <a:lumMod val="60000"/>
                    <a:lumOff val="40000"/>
                  </a:schemeClr>
                </a:solidFill>
                <a:latin typeface="Century Gothic" pitchFamily="34" charset="0"/>
              </a:rPr>
              <a:t>Introducción</a:t>
            </a:r>
          </a:p>
          <a:p>
            <a:endParaRPr lang="es-MX" b="1" dirty="0" smtClean="0">
              <a:solidFill>
                <a:schemeClr val="tx2">
                  <a:lumMod val="60000"/>
                  <a:lumOff val="40000"/>
                </a:schemeClr>
              </a:solidFill>
              <a:latin typeface="Century Gothic" pitchFamily="34" charset="0"/>
            </a:endParaRPr>
          </a:p>
          <a:p>
            <a:pPr algn="just"/>
            <a:r>
              <a:rPr lang="es-ES" sz="2000" dirty="0" smtClean="0">
                <a:latin typeface="Century Gothic" pitchFamily="34" charset="0"/>
              </a:rPr>
              <a:t>En la actualidad, el desarrollo de las nuevas tecnologías ha puesto a nuestro alcance los teléfonos celulares, dispositivos con múltiples funciones que nos resultan atractivas a tal grado que puede llegar a causar adicción. El celular es entonces una herramienta que nos ofrece una gama amplia de beneficios pero también una serie de consecuencias negativas cuando abusamos de  su uso. En  la escuela, desafortunadamente funge como un fuerte distractor en muchos casos y en la medida en que reconozcamos como nos afecta podremos entonces establecer estrategias para limitar su uso en el aula. Se propone analizar el comportamiento de la comunidad estudiantil de tu escuela y a través de los resultados obtenidos plantear una propuesta que verdaderamente ayude a eliminar este problema en tu colegio.</a:t>
            </a:r>
            <a:endParaRPr lang="es-MX" sz="2000" b="1" dirty="0" smtClean="0">
              <a:latin typeface="Century Gothic" pitchFamily="34" charset="0"/>
            </a:endParaRPr>
          </a:p>
          <a:p>
            <a:endParaRPr lang="es-MX" b="1" dirty="0">
              <a:solidFill>
                <a:schemeClr val="tx2">
                  <a:lumMod val="60000"/>
                  <a:lumOff val="40000"/>
                </a:schemeClr>
              </a:solidFill>
              <a:latin typeface="Century Gothic" pitchFamily="34" charset="0"/>
            </a:endParaRPr>
          </a:p>
        </p:txBody>
      </p:sp>
      <p:sp>
        <p:nvSpPr>
          <p:cNvPr id="3" name="CuadroTexto 2"/>
          <p:cNvSpPr txBox="1"/>
          <p:nvPr/>
        </p:nvSpPr>
        <p:spPr>
          <a:xfrm>
            <a:off x="2627784" y="332656"/>
            <a:ext cx="5904656" cy="276999"/>
          </a:xfrm>
          <a:prstGeom prst="rect">
            <a:avLst/>
          </a:prstGeom>
          <a:noFill/>
        </p:spPr>
        <p:txBody>
          <a:bodyPr wrap="square" rtlCol="0">
            <a:spAutoFit/>
          </a:bodyPr>
          <a:lstStyle/>
          <a:p>
            <a:pPr algn="r"/>
            <a:r>
              <a:rPr lang="es-ES" sz="1200" dirty="0" smtClean="0">
                <a:latin typeface="Century Gothic" panose="020B0502020202020204" pitchFamily="34" charset="0"/>
              </a:rPr>
              <a:t>Apartado 5. i.</a:t>
            </a:r>
            <a:endParaRPr lang="es-ES" sz="1200" dirty="0">
              <a:latin typeface="Century Gothic" panose="020B0502020202020204" pitchFamily="34" charset="0"/>
            </a:endParaRPr>
          </a:p>
        </p:txBody>
      </p:sp>
    </p:spTree>
    <p:extLst>
      <p:ext uri="{BB962C8B-B14F-4D97-AF65-F5344CB8AC3E}">
        <p14:creationId xmlns:p14="http://schemas.microsoft.com/office/powerpoint/2010/main" val="3622054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hW9YSOQDbv0-kliC1mdUiKLlPhPt-A7nCWpVomOLk6VwG-1vm9f5SHk-S0AC2WIRkO-vuTtvIV1TaY2BQ7c4Uh4rK1LhwkzfXDpYhPKIWy93eTCtqFPMX3jOuN0KX-TlEar1yZoy7MSAlBO_EPGLnRUrUYImVNZvT-uot2PVdPaIAP8T-RSNEggPs_C1HEnrDmiWQ20GghNwhcEs3Dx3OWujFykR2NQLzhqE7LYrFfiwpczUxloap1nidozb9EZyN8m5otvYVlDPJGFYMCX2uGF_yYjY4T7aJK5WIXOJVn60aWqdERCxVgr8BD6SmI9qUJdCmpTBuk8N8MkSO8tgh1fw9NR3wisUv1WoRshyWVTLixRTwwd8qbXjMqVmOQB6byhZhXPGYLHzAY04n0ahGbQ0p8GnigH14SPuk_h6l-Vhh41KL1jGYhmDAqkjfxOPCMDlbDnwW8yBM7BNsTtChmjY2YftKzCMz2BcyQ-cjRXy4DQP7-abJNBPmaHbEWaCWHlKV3JwROQqGmZN-cQge7cFYNUyEL9DONkYmR-JuSjeHGbcfKTp9_Ocosk9OOfNomg4TmtOTTGh6U4_LZUFO6vWs-urMmkitscxSEzuQVzewRqbWIVfj64EwZubloLSO4kIZ1sNXmtF8DCmmKkrjFGG4v2pm-4=w632-h474-no"/>
          <p:cNvPicPr>
            <a:picLocks noChangeAspect="1" noChangeArrowheads="1"/>
          </p:cNvPicPr>
          <p:nvPr/>
        </p:nvPicPr>
        <p:blipFill>
          <a:blip r:embed="rId2" cstate="print"/>
          <a:srcRect/>
          <a:stretch>
            <a:fillRect/>
          </a:stretch>
        </p:blipFill>
        <p:spPr bwMode="auto">
          <a:xfrm rot="15483526">
            <a:off x="4244160" y="1983120"/>
            <a:ext cx="5003231" cy="3752423"/>
          </a:xfrm>
          <a:prstGeom prst="rect">
            <a:avLst/>
          </a:prstGeom>
          <a:noFill/>
        </p:spPr>
      </p:pic>
      <p:sp>
        <p:nvSpPr>
          <p:cNvPr id="2" name="Marcador de número de diapositiva 1"/>
          <p:cNvSpPr>
            <a:spLocks noGrp="1"/>
          </p:cNvSpPr>
          <p:nvPr>
            <p:ph type="sldNum" sz="quarter" idx="12"/>
          </p:nvPr>
        </p:nvSpPr>
        <p:spPr/>
        <p:txBody>
          <a:bodyPr/>
          <a:lstStyle/>
          <a:p>
            <a:r>
              <a:rPr lang="es-MX" dirty="0" smtClean="0"/>
              <a:t>11.5</a:t>
            </a:r>
            <a:endParaRPr lang="es-MX" dirty="0"/>
          </a:p>
        </p:txBody>
      </p:sp>
      <p:pic>
        <p:nvPicPr>
          <p:cNvPr id="3" name="Picture 4" descr="https://lh3.googleusercontent.com/8F7lwDRa4TI3eQZ84JReRUhqEZjKmCDtS5MA3oKF0FIzU7crxZFBJiwouCdnGw0r_n5RByReiPqBZ6UGTWXRGbCKnYv0HM6OSJS3PqyACoMl-yHxCnRYxxp4DKxwHuSjpJkQ9bEfM6s4IBQ9aPUzIoEpIk6qCYmWhab97cXG-mmMsskS5oL1kKbzx5Y473P-DiR0st36KKyNWTKc8-xiY1JFvsH3WdbAapbiDe-RDCwETRFQ8hQRF_ogRSCbFBlAtN9vosu3OHV8EHpL4-QlWDsz1Lp7NH8BrN_I2RwOSwjn5zR3zYPMTvSBVy_Y8XgD_cAaJZNxEOaaB5JOoaMluDGZBtId8D3qYlPDWGP6lnHg00oDRZIJdliersLYsf324wUJv3hWBjqISFZjV1PjLskexnBX-60BxlwO2lxQQ7n48Q1B6_sB3yHJI4iUGfFvvSBZcaq7DkhsePwgoCszAy6n6ccUIiWec8Lk5aEGZsKEgVz4QobHAe8LkjOS4vZqiSkufcWqWTg_Xm8txlzQLkLclRQw9zjQ8svVDZzRM8GBZzUzXFu18omyTdIELpHp4pc-xIL_4AaZYlcmKpS0JylbNSmgW1WDLJcAyj6VXH6ktoC71Qex--Sa1n4VRgU8jUvktv6Z0AXZB2tO08yi5Jw2whmtmAA=w632-h474-no"/>
          <p:cNvPicPr>
            <a:picLocks noChangeAspect="1" noChangeArrowheads="1"/>
          </p:cNvPicPr>
          <p:nvPr/>
        </p:nvPicPr>
        <p:blipFill>
          <a:blip r:embed="rId3" cstate="print"/>
          <a:srcRect/>
          <a:stretch>
            <a:fillRect/>
          </a:stretch>
        </p:blipFill>
        <p:spPr bwMode="auto">
          <a:xfrm rot="16747980">
            <a:off x="-81053" y="1326041"/>
            <a:ext cx="5170934" cy="3878202"/>
          </a:xfrm>
          <a:prstGeom prst="rect">
            <a:avLst/>
          </a:prstGeom>
          <a:noFill/>
        </p:spPr>
      </p:pic>
      <p:sp>
        <p:nvSpPr>
          <p:cNvPr id="5"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Apertura 11.4 </a:t>
            </a:r>
            <a:r>
              <a:rPr lang="es-MX" sz="1200" dirty="0" smtClean="0">
                <a:latin typeface="Century Gothic" pitchFamily="34" charset="0"/>
              </a:rPr>
              <a:t>h. </a:t>
            </a:r>
            <a:endParaRPr lang="es-MX" sz="1200" dirty="0">
              <a:latin typeface="Century Gothic" pitchFamily="34" charset="0"/>
            </a:endParaRPr>
          </a:p>
        </p:txBody>
      </p:sp>
    </p:spTree>
    <p:extLst>
      <p:ext uri="{BB962C8B-B14F-4D97-AF65-F5344CB8AC3E}">
        <p14:creationId xmlns:p14="http://schemas.microsoft.com/office/powerpoint/2010/main" val="2470974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11.6</a:t>
            </a:r>
            <a:endParaRPr lang="es-MX" dirty="0"/>
          </a:p>
        </p:txBody>
      </p:sp>
      <p:sp>
        <p:nvSpPr>
          <p:cNvPr id="3" name="Rectángulo 2"/>
          <p:cNvSpPr/>
          <p:nvPr/>
        </p:nvSpPr>
        <p:spPr>
          <a:xfrm>
            <a:off x="323528" y="184666"/>
            <a:ext cx="8568952" cy="5429179"/>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Desarrollo</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Matemáticas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explica un ejemplo de regresión lineal mostrando el manejo de datos y los cálculos que deben realizarse para obtener la pendiente y la ordenada al origen.</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Matemáticas</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muestra y explica a los alumnos la tabla que deberán generar en informática para los resultados de su encuesta.</a:t>
            </a:r>
          </a:p>
          <a:p>
            <a:pPr marL="342900" lvl="0" indent="-342900" algn="just">
              <a:buFont typeface="+mj-lt"/>
              <a:buAutoNum type="arabicPeriod" startAt="6"/>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Informática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expone un ejemplo muestra de la aplicación a un caso semejante.</a:t>
            </a:r>
          </a:p>
          <a:p>
            <a:pPr marL="342900" lvl="0" indent="-342900" algn="just">
              <a:buFont typeface="+mj-lt"/>
              <a:buAutoNum type="arabicPeriod" startAt="6"/>
            </a:pPr>
            <a:endPar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buFont typeface="+mj-lt"/>
              <a:buAutoNum type="arabicPeriod" startAt="6"/>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Informática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muestra la ruta para identificar funciones ficha fórmulas, grupo insertar función, eligiendo la función correcta del cuadro de diálogo expuesto. </a:t>
            </a:r>
          </a:p>
          <a:p>
            <a:pPr marL="342900" lvl="0" indent="-342900" algn="just">
              <a:buFont typeface="+mj-lt"/>
              <a:buAutoNum type="arabicPeriod" startAt="6"/>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 de </a:t>
            </a:r>
            <a:r>
              <a:rPr lang="es-ES" b="1"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Informática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orienta el proceso para llegar a los gráficos de dispersión,  de columnas y de pastel. </a:t>
            </a:r>
            <a:endParaRPr lang="es-MX"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endParaRPr>
          </a:p>
          <a:p>
            <a:pPr lvl="0"/>
            <a:endParaRPr lang="es-MX" dirty="0">
              <a:solidFill>
                <a:srgbClr val="002060"/>
              </a:solidFill>
              <a:latin typeface="Century Gothic" panose="020B0502020202020204" pitchFamily="34" charset="0"/>
            </a:endParaRPr>
          </a:p>
        </p:txBody>
      </p:sp>
      <p:sp>
        <p:nvSpPr>
          <p:cNvPr id="6"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11.5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120730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11.7</a:t>
            </a:r>
            <a:endParaRPr lang="es-MX" dirty="0"/>
          </a:p>
        </p:txBody>
      </p:sp>
      <p:pic>
        <p:nvPicPr>
          <p:cNvPr id="3" name="Picture 2" descr="https://lh3.googleusercontent.com/gC8K3gc6Stg1qJqDS2HMx3vNrng1173wNaTqmwqN9e6g1XNpC1AOMOWrEYjgr2JVku1xMJJLTuwBMRzM3RKoqmctCT8SCDbx3uG5TGrBxfpUbdsQWdeOkxhp9ertNuv_9i8KhHUNoqKmMf8M4WWK5G3E6DAEwMKkwbEqmexwwhBxZB8cn4d4FoopJ18qL88BG1XBovra0kDosBsTevpCGhPLYKAOMNtxuD10KJP1I6z1JD9k1OL59EfemoMj9WaVo6ub9A0tJDuEscYzAENDgKrntC-MzkE3gTUu66iVj80omPvIbyWDQTwq4Sf3AytxVCp-D6UiNIzX53huLJ9ozxj5-zWANUapyPnwfa215xuiFce0HkO95sBnyKwjsI_ASh4ALYSms1OIPCuxh5Mh7mun1vq4vvPoDjWZCiUj0N24IEa70s4TlFlrhklJX1a609rCuR0ML0tVpImVIqpeIya24c8wOKVzzCM229WsAucsEF3WQ36XvGD_ChLo02VNIRmX4-hH1DhUaaPpjbpxD0_fWiKDPzUxlmv5Co5qP6UNO6ZYzbX-9X-KPkzRdyUEsopBwtzoG16qrM0-626OxzFutCQc0MrIa9DVAqCIyWVUVmf9e2XUBoe2_IQe6KMrQnW9TXg2XsBUh0fpPlvk-JOUuRQ8MVo=w632-h474-no"/>
          <p:cNvPicPr>
            <a:picLocks noChangeAspect="1" noChangeArrowheads="1"/>
          </p:cNvPicPr>
          <p:nvPr/>
        </p:nvPicPr>
        <p:blipFill rotWithShape="1">
          <a:blip r:embed="rId2"/>
          <a:srcRect l="8319"/>
          <a:stretch/>
        </p:blipFill>
        <p:spPr bwMode="auto">
          <a:xfrm rot="16778419">
            <a:off x="113694" y="1103263"/>
            <a:ext cx="5056195" cy="4136247"/>
          </a:xfrm>
          <a:prstGeom prst="rect">
            <a:avLst/>
          </a:prstGeom>
          <a:noFill/>
        </p:spPr>
      </p:pic>
      <p:pic>
        <p:nvPicPr>
          <p:cNvPr id="4" name="Picture 4" descr="https://lh3.googleusercontent.com/L_TQVwTCKTrUo1YLm6F37MFn1WLzvE55pFvo5UIpM92wSdHUbVv92DLWFNV0nECVKEqcCJQsyyLyqMXkZ4qNkNZLDcgOZlhZ1pprvuFk_fDuxapL6RGLc9C0nocmaSasUluLhyQCI1Rv9z7A4cHGdK8vMGG_c_W82QF6dGKVdGOdK4SL7oV3YZJ1JENRnq-YDAYGQb1t0QSgC-3GHRDgVLIipSbw5e6cByD7yUFzHyNYhAiA-zG52xrEd7eOEimupFBPoAVcsEK-XtoRRF2eYhe1VBTKMSoIl8dePpZIPQtMZ2rTCHhAX0rrVjIWjiqPnq9gpHwe7vdUzB9yJ3p0-BC02I9ziZoQOXC_fz8dlImilYJ8B0QEtVWOPsJ_H2OooCckaWCAjhSks5K-AP5JTE2hPTmFcouLhAG9vbmGy1TIO2fJMySpdlqkAdhP5EJuyizBi1eD8PXn8YtLks2aV2assT1Vh62rn5RmXmHcQPktmOefaqgWJorK97kXSMzU1eoVzouFVF6M8j5cjMKJI5dFh6W3fQC4cxpmjF6sMMWwM7vh9Pm6IPHadSq8sy-o-bpvHlnwBG4ffPCMKzc79BlE9TjJHv1v07n3UczXXQMOeALRwf_BcOgZ_1XZSWFUwkCWxP3EfLXTLOOc_4UHN5-mo-q0lLM=w356-h475-no"/>
          <p:cNvPicPr>
            <a:picLocks noChangeAspect="1" noChangeArrowheads="1"/>
          </p:cNvPicPr>
          <p:nvPr/>
        </p:nvPicPr>
        <p:blipFill rotWithShape="1">
          <a:blip r:embed="rId3"/>
          <a:srcRect b="12669"/>
          <a:stretch/>
        </p:blipFill>
        <p:spPr bwMode="auto">
          <a:xfrm rot="21131121">
            <a:off x="4860227" y="1451890"/>
            <a:ext cx="3901162" cy="4545756"/>
          </a:xfrm>
          <a:prstGeom prst="rect">
            <a:avLst/>
          </a:prstGeom>
          <a:noFill/>
        </p:spPr>
      </p:pic>
      <p:sp>
        <p:nvSpPr>
          <p:cNvPr id="5"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11.5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3711519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11.8</a:t>
            </a:r>
            <a:endParaRPr lang="es-MX" dirty="0"/>
          </a:p>
        </p:txBody>
      </p:sp>
      <p:sp>
        <p:nvSpPr>
          <p:cNvPr id="3" name="Rectángulo 2"/>
          <p:cNvSpPr/>
          <p:nvPr/>
        </p:nvSpPr>
        <p:spPr>
          <a:xfrm>
            <a:off x="467544" y="548680"/>
            <a:ext cx="8352928" cy="2299091"/>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Cierre</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revisan las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anotaciones, gráficas, hoja de cálculo, etc. de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los alumnos y se verifica que hayan terminado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las actividades.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les recuerda a los alumnos que sus notas deberán agregarse a su folder de evidencias.</a:t>
            </a:r>
            <a:endParaRPr lang="es-ES" sz="1200" dirty="0">
              <a:solidFill>
                <a:srgbClr val="000000"/>
              </a:solidFill>
              <a:effectLst/>
              <a:latin typeface="Arial" panose="020B0604020202020204" pitchFamily="34" charset="0"/>
              <a:ea typeface="Arial" panose="020B0604020202020204" pitchFamily="34" charset="0"/>
            </a:endParaRPr>
          </a:p>
        </p:txBody>
      </p:sp>
      <p:pic>
        <p:nvPicPr>
          <p:cNvPr id="30722" name="Picture 2" descr="https://lh3.googleusercontent.com/88Vz-ME9ZOftg4KDsHGDPCQYtRDG6Q2FAl1sBj_18fW0IGNwK2oOLz9lO1aFDmvatxggQl1qrboVJtPdrHnebS98cuLKrvlWd2RnRggQYx464Ol2oDhh8WnMY7Tz5qBWX7Soxvc4nKqD9K0wMvOSBWOiyFm_auNBN0DaUf5r9B4qIRIkIOdWg7nomVEFeqwzCmfywqlfcH6SlpVQ0BmFOOSoDLsEz86YRQkKul13xpZEgMM1kSkUVxg0fuw917-s1yw4Fm524rT1E_SVfE6WmKRG9sUX7WC1ySevYRFz2dJLTyRj-Gioej6zuIKX_o7s_NkGCSEP0WuctjiLDKXHPpNlsMH2ptZKIFtrtkiXdDY_xWuLoGcCyVqJi4SNM07VP0B1YGol4st3eFMBo6RsNKKUdt4F-tV2ZhD4GsDQHZkNeJk7vmPytI5oBfMT6yIfYAQ7enCw9fYwqRsAiX90apybz464CCDPgEYDH3ab-YApweiBV8b2_y8q6W-jx8q2hj3kb-Ij48ytYZivNLIYI3noAoPbCFRsYDfsHdyDwcDND2hr48xQTeJSzPe64HZPb2U1Er-KePKvyBuQ0ESAxUmHxtrpjK1fdp_TaNj9UNIVJew4_OUsdaWwvtHk5SxlAPL1PnYcvfqbOPCWeRdix5hmGueml8k=w632-h474-no"/>
          <p:cNvPicPr>
            <a:picLocks noChangeAspect="1" noChangeArrowheads="1"/>
          </p:cNvPicPr>
          <p:nvPr/>
        </p:nvPicPr>
        <p:blipFill>
          <a:blip r:embed="rId3"/>
          <a:srcRect/>
          <a:stretch>
            <a:fillRect/>
          </a:stretch>
        </p:blipFill>
        <p:spPr bwMode="auto">
          <a:xfrm rot="16480169">
            <a:off x="567167" y="3393055"/>
            <a:ext cx="3730509" cy="2797882"/>
          </a:xfrm>
          <a:prstGeom prst="rect">
            <a:avLst/>
          </a:prstGeom>
          <a:noFill/>
        </p:spPr>
      </p:pic>
      <p:pic>
        <p:nvPicPr>
          <p:cNvPr id="30724" name="Picture 4" descr="https://lh3.googleusercontent.com/WQId2gVno0Xm5RmYmrxMD2QT9VbALuwJ0l4vYJzUOkU8asAKMIK8s-uTrtCNhnPOxwiM8Nw5Pk8n2hVWTo1lw2otCBbiTlDx9I5Jfio84Nk2IB8XQRU-WkygPimr6nejNVM6Z3_16UCu6Vp5HUOCmqxWdrJLd3JNOpbv6CARQPh3W7JIrlLgX4oApG85z75gWUkWhKe7qzjo2nV0x2wz0asyrTVvBdmy-vBrXPNPAxOthmv1V4pjDi4D0oT4zRElGxCrde0wDbUMPwB8OJJ7RsOors9na5uSnT2iMmiLQZqbOLJeJUSPy_NG1NmeTY8REgksmrE2EbRV7yY0ighFUpW9ejrplsDDeRZqlRYPfEEOwKrlTqZiYghOai01VriMkvfE9AiUtWF9N1LVGNEO8ewa8WNZawlFZ2ZsPZzbAWVnwns6r-vFYEGGrn69UDy9eDgkmqpW7wJmdnVgRu0ZRnXka7sOus3lvM9LvTC3Ke_6DyH-qF12B5jhRaZXxnnbK1DOLfsnGGcmvbZyPvwoxBKKAieEQRrR-KNIu0PjVlux-lj9025Jy6Qc_lDvphf84nloZJdrdxqtVmfKjkHpJZkbTlMN-S8keR_9pgDV-DzbhaOF3e6MnQ5EKdbqXSEsT-kqSmyvATvgLvBViT_MqPtxOZ3MZbM=w632-h474-no"/>
          <p:cNvPicPr>
            <a:picLocks noChangeAspect="1" noChangeArrowheads="1"/>
          </p:cNvPicPr>
          <p:nvPr/>
        </p:nvPicPr>
        <p:blipFill>
          <a:blip r:embed="rId4"/>
          <a:srcRect/>
          <a:stretch>
            <a:fillRect/>
          </a:stretch>
        </p:blipFill>
        <p:spPr bwMode="auto">
          <a:xfrm rot="4812842">
            <a:off x="4356505" y="3206935"/>
            <a:ext cx="3687846" cy="2765886"/>
          </a:xfrm>
          <a:prstGeom prst="rect">
            <a:avLst/>
          </a:prstGeom>
          <a:noFill/>
        </p:spPr>
      </p:pic>
      <p:sp>
        <p:nvSpPr>
          <p:cNvPr id="6" name="5 CuadroTexto"/>
          <p:cNvSpPr txBox="1"/>
          <p:nvPr/>
        </p:nvSpPr>
        <p:spPr>
          <a:xfrm>
            <a:off x="0" y="96979"/>
            <a:ext cx="9144000" cy="276999"/>
          </a:xfrm>
          <a:prstGeom prst="rect">
            <a:avLst/>
          </a:prstGeom>
          <a:noFill/>
        </p:spPr>
        <p:txBody>
          <a:bodyPr wrap="square" rtlCol="0">
            <a:spAutoFit/>
          </a:bodyPr>
          <a:lstStyle/>
          <a:p>
            <a:pPr algn="r"/>
            <a:r>
              <a:rPr lang="es-MX" sz="1200" dirty="0" smtClean="0">
                <a:latin typeface="Century Gothic" pitchFamily="34" charset="0"/>
              </a:rPr>
              <a:t>Apartado 11.6 </a:t>
            </a:r>
            <a:r>
              <a:rPr lang="es-MX" sz="1200" dirty="0" smtClean="0">
                <a:latin typeface="Century Gothic" pitchFamily="34" charset="0"/>
              </a:rPr>
              <a:t>j. </a:t>
            </a:r>
            <a:endParaRPr lang="es-MX" sz="1200" dirty="0">
              <a:latin typeface="Century Gothic" pitchFamily="34" charset="0"/>
            </a:endParaRPr>
          </a:p>
        </p:txBody>
      </p:sp>
    </p:spTree>
    <p:extLst>
      <p:ext uri="{BB962C8B-B14F-4D97-AF65-F5344CB8AC3E}">
        <p14:creationId xmlns:p14="http://schemas.microsoft.com/office/powerpoint/2010/main" val="1203439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11.9</a:t>
            </a:r>
            <a:endParaRPr lang="es-MX" dirty="0"/>
          </a:p>
        </p:txBody>
      </p:sp>
      <p:sp>
        <p:nvSpPr>
          <p:cNvPr id="3" name="Rectángulo 2"/>
          <p:cNvSpPr/>
          <p:nvPr/>
        </p:nvSpPr>
        <p:spPr>
          <a:xfrm>
            <a:off x="251520" y="509751"/>
            <a:ext cx="8640960" cy="4321952"/>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¿Que se hará con los resultados?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 tabla y gráfica generada en Informática se presenta a las profesoras y  se registra como un trabajo individual que será parte de la evaluación </a:t>
            </a:r>
            <a:r>
              <a:rPr lang="es-MX" dirty="0" err="1"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sumativa</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as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notas de los alumnos se recolectaran de forma individual de manera que cada estudiante deberá agregarlas a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su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folder de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evidencias.</a:t>
            </a:r>
          </a:p>
          <a:p>
            <a:pPr algn="just">
              <a:lnSpc>
                <a:spcPct val="115000"/>
              </a:lnSpc>
              <a:spcAft>
                <a:spcPts val="0"/>
              </a:spcAft>
            </a:pPr>
            <a:endParaRPr lang="es-MX"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smtClean="0">
                <a:solidFill>
                  <a:srgbClr val="000000"/>
                </a:solidFill>
                <a:latin typeface="Century Gothic" panose="020B0502020202020204" pitchFamily="34" charset="0"/>
                <a:ea typeface="Arial" panose="020B0604020202020204" pitchFamily="34" charset="0"/>
              </a:rPr>
              <a:t>En Informática los alumnos deberán guardar sus gráficos para agregarlos junto con su análisis a su trabajo final.</a:t>
            </a:r>
            <a:endParaRPr lang="es-ES"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Por otro lado, se registrará a los alumnos que desarrollaron la actividad completa en tiempo y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forma en ambas asignaturas.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Este registro también se utilizará como un elemento de la evaluación final.</a:t>
            </a:r>
            <a:endParaRPr lang="es-ES" sz="11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11.7 </a:t>
            </a:r>
            <a:r>
              <a:rPr lang="es-MX" sz="1200" dirty="0" smtClean="0">
                <a:latin typeface="Century Gothic" pitchFamily="34" charset="0"/>
              </a:rPr>
              <a:t>k. </a:t>
            </a:r>
            <a:endParaRPr lang="es-MX" sz="1200" dirty="0">
              <a:latin typeface="Century Gothic" pitchFamily="34" charset="0"/>
            </a:endParaRPr>
          </a:p>
        </p:txBody>
      </p:sp>
    </p:spTree>
    <p:extLst>
      <p:ext uri="{BB962C8B-B14F-4D97-AF65-F5344CB8AC3E}">
        <p14:creationId xmlns:p14="http://schemas.microsoft.com/office/powerpoint/2010/main" val="38766655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11.10</a:t>
            </a:r>
            <a:endParaRPr lang="es-MX" dirty="0"/>
          </a:p>
        </p:txBody>
      </p:sp>
      <p:sp>
        <p:nvSpPr>
          <p:cNvPr id="3" name="Rectángulo 2"/>
          <p:cNvSpPr/>
          <p:nvPr/>
        </p:nvSpPr>
        <p:spPr>
          <a:xfrm>
            <a:off x="179512" y="185628"/>
            <a:ext cx="8820472" cy="6070380"/>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Análisis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dirty="0">
                <a:solidFill>
                  <a:srgbClr val="558ED5"/>
                </a:solidFill>
                <a:latin typeface="Calibri" panose="020F0502020204030204" pitchFamily="34" charset="0"/>
                <a:ea typeface="Times New Roman" panose="02020603050405020304" pitchFamily="18" charset="0"/>
                <a:cs typeface="Calibri" panose="020F0502020204030204" pitchFamily="34" charset="0"/>
              </a:rPr>
              <a:t>Logros alcanzados</a:t>
            </a:r>
            <a:endParaRPr lang="es-ES"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os alumnos lograron elaborar sus hojas de cálculo y sus gráficas.</a:t>
            </a:r>
          </a:p>
          <a:p>
            <a:pPr algn="just">
              <a:lnSpc>
                <a:spcPct val="115000"/>
              </a:lnSpc>
              <a:spcAft>
                <a:spcPts val="0"/>
              </a:spcAft>
            </a:pPr>
            <a:endPar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algn="just">
              <a:lnSpc>
                <a:spcPct val="115000"/>
              </a:lnSpc>
              <a:spcAft>
                <a:spcPts val="0"/>
              </a:spcAft>
            </a:pP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Los alumnos tuvieron la oportunidad de conocer que es un modelo de regresión y que interpretación se le puede dar de manera general, así mismo analizaron las dificultades que están asociadas tanto para la elaboración como para las discrepancias asociadas a los datos: por ejemplo, ¿Qué sucede si los datos no son aproximables aun modelo lineal?</a:t>
            </a:r>
          </a:p>
          <a:p>
            <a:pPr algn="just">
              <a:lnSpc>
                <a:spcPct val="115000"/>
              </a:lnSpc>
              <a:spcAft>
                <a:spcPts val="0"/>
              </a:spcAft>
            </a:pPr>
            <a:endParaRPr lang="es-MX"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s-MX" dirty="0" smtClean="0">
                <a:solidFill>
                  <a:srgbClr val="558ED5"/>
                </a:solidFill>
                <a:latin typeface="Calibri" panose="020F0502020204030204" pitchFamily="34" charset="0"/>
                <a:ea typeface="Times New Roman" panose="02020603050405020304" pitchFamily="18" charset="0"/>
                <a:cs typeface="Calibri" panose="020F0502020204030204" pitchFamily="34" charset="0"/>
              </a:rPr>
              <a:t>Aspectos a mejorar</a:t>
            </a:r>
            <a:endParaRPr lang="es-ES" dirty="0" smtClean="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dirty="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Las gráficas asociadas a los datos no resultaron aproximadas a un modelo lineal por lo que la interpretación y conclusión sobre la misma no puede hacerse de manera contundente y confiable. Es posible que la variable cuantitativa elegida no haya sido la apropiada bajo las circunstancias del experimento.</a:t>
            </a:r>
            <a:endParaRPr lang="es-ES"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11.8 </a:t>
            </a:r>
            <a:r>
              <a:rPr lang="es-MX" sz="1200" dirty="0" smtClean="0">
                <a:latin typeface="Century Gothic" pitchFamily="34" charset="0"/>
              </a:rPr>
              <a:t>l. </a:t>
            </a:r>
            <a:endParaRPr lang="es-MX" sz="1200" dirty="0">
              <a:latin typeface="Century Gothic" pitchFamily="34" charset="0"/>
            </a:endParaRPr>
          </a:p>
        </p:txBody>
      </p:sp>
    </p:spTree>
    <p:extLst>
      <p:ext uri="{BB962C8B-B14F-4D97-AF65-F5344CB8AC3E}">
        <p14:creationId xmlns:p14="http://schemas.microsoft.com/office/powerpoint/2010/main" val="16765458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11.11</a:t>
            </a:r>
            <a:endParaRPr lang="es-MX" dirty="0"/>
          </a:p>
        </p:txBody>
      </p:sp>
      <p:sp>
        <p:nvSpPr>
          <p:cNvPr id="3" name="Rectángulo 2"/>
          <p:cNvSpPr/>
          <p:nvPr/>
        </p:nvSpPr>
        <p:spPr>
          <a:xfrm>
            <a:off x="214282" y="500042"/>
            <a:ext cx="8712968" cy="3038781"/>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Toma de decisiones.</a:t>
            </a:r>
            <a:endParaRPr lang="es-ES" sz="11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Modificar la variable cuantitativa bajo análisis.</a:t>
            </a:r>
          </a:p>
          <a:p>
            <a:pPr marR="114300" algn="just">
              <a:lnSpc>
                <a:spcPct val="115000"/>
              </a:lnSpc>
              <a:spcBef>
                <a:spcPts val="370"/>
              </a:spcBef>
              <a:spcAft>
                <a:spcPts val="0"/>
              </a:spcAft>
            </a:pPr>
            <a:endPar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R="114300" algn="just">
              <a:lnSpc>
                <a:spcPct val="115000"/>
              </a:lnSpc>
              <a:spcBef>
                <a:spcPts val="370"/>
              </a:spcBef>
              <a:spcAft>
                <a:spcPts val="0"/>
              </a:spcAft>
            </a:pPr>
            <a:r>
              <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Supervisar el trabajo de los alumnos en el salón de informática con las dos profesoras presentes para poder retroalimentar adecuadamente a los alumnos y reforzar la idea de las conexiones entre asignaturas.</a:t>
            </a:r>
          </a:p>
          <a:p>
            <a:pPr marR="114300" algn="just">
              <a:lnSpc>
                <a:spcPct val="115000"/>
              </a:lnSpc>
              <a:spcBef>
                <a:spcPts val="370"/>
              </a:spcBef>
              <a:spcAft>
                <a:spcPts val="0"/>
              </a:spcAft>
            </a:pPr>
            <a:endParaRPr lang="es-MX"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11.9 </a:t>
            </a:r>
            <a:r>
              <a:rPr lang="es-MX" sz="1200" dirty="0" smtClean="0">
                <a:latin typeface="Century Gothic" pitchFamily="34" charset="0"/>
              </a:rPr>
              <a:t>m. </a:t>
            </a:r>
            <a:endParaRPr lang="es-MX" sz="1200" dirty="0">
              <a:latin typeface="Century Gothic" pitchFamily="34" charset="0"/>
            </a:endParaRPr>
          </a:p>
        </p:txBody>
      </p:sp>
    </p:spTree>
    <p:extLst>
      <p:ext uri="{BB962C8B-B14F-4D97-AF65-F5344CB8AC3E}">
        <p14:creationId xmlns:p14="http://schemas.microsoft.com/office/powerpoint/2010/main" val="3810548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57</a:t>
            </a:fld>
            <a:endParaRPr lang="es-MX" dirty="0"/>
          </a:p>
        </p:txBody>
      </p:sp>
      <p:pic>
        <p:nvPicPr>
          <p:cNvPr id="3" name="2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429720" cy="6842944"/>
          </a:xfrm>
          <a:prstGeom prst="rect">
            <a:avLst/>
          </a:prstGeom>
        </p:spPr>
      </p:pic>
      <p:sp>
        <p:nvSpPr>
          <p:cNvPr id="4" name="3 CuadroTexto"/>
          <p:cNvSpPr txBox="1"/>
          <p:nvPr/>
        </p:nvSpPr>
        <p:spPr>
          <a:xfrm>
            <a:off x="285720" y="1857364"/>
            <a:ext cx="8858280" cy="3416320"/>
          </a:xfrm>
          <a:prstGeom prst="rect">
            <a:avLst/>
          </a:prstGeom>
          <a:noFill/>
        </p:spPr>
        <p:txBody>
          <a:bodyPr wrap="square" rtlCol="0">
            <a:spAutoFit/>
          </a:bodyPr>
          <a:lstStyle/>
          <a:p>
            <a:pPr algn="ctr"/>
            <a:r>
              <a:rPr lang="es-MX" sz="8000" b="1" dirty="0" smtClean="0">
                <a:latin typeface="Century Gothic" pitchFamily="34" charset="0"/>
              </a:rPr>
              <a:t>APARTADO 12</a:t>
            </a:r>
          </a:p>
          <a:p>
            <a:pPr algn="ctr"/>
            <a:endParaRPr lang="es-MX" sz="2800" b="1" dirty="0" smtClean="0">
              <a:latin typeface="Century Gothic" pitchFamily="34" charset="0"/>
            </a:endParaRPr>
          </a:p>
          <a:p>
            <a:pPr algn="ctr"/>
            <a:endParaRPr lang="es-MX" sz="2800" b="1" dirty="0" smtClean="0">
              <a:latin typeface="Century Gothic" pitchFamily="34" charset="0"/>
            </a:endParaRPr>
          </a:p>
          <a:p>
            <a:pPr algn="ctr"/>
            <a:r>
              <a:rPr lang="es-MX" sz="4000" b="1" dirty="0" smtClean="0">
                <a:latin typeface="Century Gothic" pitchFamily="34" charset="0"/>
              </a:rPr>
              <a:t>Actividad de Cierre</a:t>
            </a:r>
          </a:p>
          <a:p>
            <a:pPr algn="ctr"/>
            <a:endParaRPr lang="es-MX" sz="4000" b="1" dirty="0">
              <a:latin typeface="Century Gothic"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12.1</a:t>
            </a:r>
            <a:endParaRPr lang="es-MX" dirty="0"/>
          </a:p>
        </p:txBody>
      </p:sp>
      <p:sp>
        <p:nvSpPr>
          <p:cNvPr id="4" name="Rectángulo 3"/>
          <p:cNvSpPr/>
          <p:nvPr/>
        </p:nvSpPr>
        <p:spPr>
          <a:xfrm>
            <a:off x="755576" y="500091"/>
            <a:ext cx="7704856" cy="5005473"/>
          </a:xfrm>
          <a:prstGeom prst="rect">
            <a:avLst/>
          </a:prstGeom>
        </p:spPr>
        <p:txBody>
          <a:bodyPr wrap="square">
            <a:spAutoFit/>
          </a:bodyPr>
          <a:lstStyle/>
          <a:p>
            <a:pPr marL="457200" algn="ctr">
              <a:lnSpc>
                <a:spcPct val="115000"/>
              </a:lnSpc>
              <a:spcAft>
                <a:spcPts val="0"/>
              </a:spcAft>
            </a:pPr>
            <a:r>
              <a:rPr lang="es-ES" sz="26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ELABORACIÓN DEL TRABAJO FINAL</a:t>
            </a:r>
            <a:endParaRPr lang="es-ES" sz="11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Objetivo: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Establecer los contenidos del trabajo final y permitir a los estudiantes que estructuren su trabajo en equipos. Generar mediante la discusión las conclusiones del proyecto.</a:t>
            </a:r>
          </a:p>
          <a:p>
            <a:pPr marR="114300" algn="just">
              <a:lnSpc>
                <a:spcPct val="200000"/>
              </a:lnSpc>
              <a:spcBef>
                <a:spcPts val="370"/>
              </a:spcBef>
              <a:spcAft>
                <a:spcPts val="0"/>
              </a:spcAft>
            </a:pPr>
            <a:endPar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R="114300" algn="ctr">
              <a:lnSpc>
                <a:spcPct val="200000"/>
              </a:lnSpc>
              <a:spcBef>
                <a:spcPts val="370"/>
              </a:spcBef>
              <a:spcAft>
                <a:spcPts val="0"/>
              </a:spcAft>
            </a:pPr>
            <a:r>
              <a:rPr lang="es-ES"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Grado</a:t>
            </a: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4º grado</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Fecha:</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16, 23 y 30 de Noviembre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2018</a:t>
            </a:r>
            <a:endParaRPr lang="es-ES" sz="1100" dirty="0">
              <a:solidFill>
                <a:srgbClr val="000000"/>
              </a:solidFill>
              <a:effectLst/>
              <a:latin typeface="Arial" panose="020B0604020202020204" pitchFamily="34" charset="0"/>
              <a:ea typeface="Arial" panose="020B0604020202020204" pitchFamily="34" charset="0"/>
            </a:endParaRPr>
          </a:p>
        </p:txBody>
      </p:sp>
      <p:sp>
        <p:nvSpPr>
          <p:cNvPr id="5" name="4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12.1 a, b, c, </a:t>
            </a:r>
            <a:r>
              <a:rPr lang="es-MX" sz="1200" dirty="0" smtClean="0">
                <a:latin typeface="Century Gothic" pitchFamily="34" charset="0"/>
              </a:rPr>
              <a:t>d. </a:t>
            </a:r>
            <a:endParaRPr lang="es-MX" sz="1200" dirty="0">
              <a:latin typeface="Century Gothic" pitchFamily="34" charset="0"/>
            </a:endParaRPr>
          </a:p>
        </p:txBody>
      </p:sp>
    </p:spTree>
    <p:extLst>
      <p:ext uri="{BB962C8B-B14F-4D97-AF65-F5344CB8AC3E}">
        <p14:creationId xmlns:p14="http://schemas.microsoft.com/office/powerpoint/2010/main" val="1819817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12.2</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908674413"/>
              </p:ext>
            </p:extLst>
          </p:nvPr>
        </p:nvGraphicFramePr>
        <p:xfrm>
          <a:off x="395536" y="620689"/>
          <a:ext cx="8424937" cy="5492336"/>
        </p:xfrm>
        <a:graphic>
          <a:graphicData uri="http://schemas.openxmlformats.org/drawingml/2006/table">
            <a:tbl>
              <a:tblPr>
                <a:tableStyleId>{5C22544A-7EE6-4342-B048-85BDC9FD1C3A}</a:tableStyleId>
              </a:tblPr>
              <a:tblGrid>
                <a:gridCol w="2762170"/>
                <a:gridCol w="2665397"/>
                <a:gridCol w="2997370"/>
              </a:tblGrid>
              <a:tr h="656616">
                <a:tc>
                  <a:txBody>
                    <a:bodyPr/>
                    <a:lstStyle/>
                    <a:p>
                      <a:pPr algn="ctr">
                        <a:lnSpc>
                          <a:spcPct val="115000"/>
                        </a:lnSpc>
                        <a:spcAft>
                          <a:spcPts val="0"/>
                        </a:spcAft>
                      </a:pPr>
                      <a:r>
                        <a:rPr lang="es-ES" sz="1300" dirty="0">
                          <a:effectLst/>
                        </a:rPr>
                        <a:t>Disciplinas:</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dirty="0">
                          <a:effectLst/>
                        </a:rPr>
                        <a:t>Disciplina 1. Informática</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gn="ctr">
                        <a:lnSpc>
                          <a:spcPct val="115000"/>
                        </a:lnSpc>
                        <a:spcAft>
                          <a:spcPts val="0"/>
                        </a:spcAft>
                      </a:pPr>
                      <a:r>
                        <a:rPr lang="es-ES" sz="1300">
                          <a:effectLst/>
                        </a:rPr>
                        <a:t>Disciplina 2.</a:t>
                      </a:r>
                      <a:endParaRPr lang="es-ES" sz="800">
                        <a:effectLst/>
                      </a:endParaRPr>
                    </a:p>
                    <a:p>
                      <a:pPr algn="ctr">
                        <a:lnSpc>
                          <a:spcPct val="115000"/>
                        </a:lnSpc>
                        <a:spcAft>
                          <a:spcPts val="0"/>
                        </a:spcAft>
                      </a:pPr>
                      <a:r>
                        <a:rPr lang="es-ES" sz="1300">
                          <a:effectLst/>
                        </a:rPr>
                        <a:t>Matemáticas IV</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r>
              <a:tr h="2296395">
                <a:tc>
                  <a:txBody>
                    <a:bodyPr/>
                    <a:lstStyle/>
                    <a:p>
                      <a:pPr algn="just">
                        <a:lnSpc>
                          <a:spcPct val="115000"/>
                        </a:lnSpc>
                        <a:spcAft>
                          <a:spcPts val="0"/>
                        </a:spcAft>
                      </a:pPr>
                      <a:r>
                        <a:rPr lang="es-ES" sz="1300" dirty="0">
                          <a:effectLst/>
                        </a:rPr>
                        <a:t>Temas y conceptos.</a:t>
                      </a:r>
                      <a:endParaRPr lang="es-ES" sz="800" dirty="0">
                        <a:effectLst/>
                      </a:endParaRPr>
                    </a:p>
                    <a:p>
                      <a:pPr marL="180340" algn="just">
                        <a:lnSpc>
                          <a:spcPct val="115000"/>
                        </a:lnSpc>
                        <a:spcAft>
                          <a:spcPts val="0"/>
                        </a:spcAft>
                      </a:pPr>
                      <a:r>
                        <a:rPr lang="es-ES" sz="1300" dirty="0">
                          <a:effectLst/>
                        </a:rPr>
                        <a:t> </a:t>
                      </a:r>
                      <a:endParaRPr lang="es-ES" sz="800" dirty="0">
                        <a:effectLst/>
                      </a:endParaRPr>
                    </a:p>
                    <a:p>
                      <a:pPr marL="180340" algn="just">
                        <a:lnSpc>
                          <a:spcPct val="115000"/>
                        </a:lnSpc>
                        <a:spcAft>
                          <a:spcPts val="0"/>
                        </a:spcAft>
                      </a:pPr>
                      <a:r>
                        <a:rPr lang="es-ES" sz="1300" dirty="0">
                          <a:effectLst/>
                        </a:rPr>
                        <a:t> </a:t>
                      </a:r>
                      <a:endParaRPr lang="es-ES" sz="800" dirty="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Criterios </a:t>
                      </a:r>
                      <a:r>
                        <a:rPr lang="es-ES" sz="1400" dirty="0">
                          <a:solidFill>
                            <a:srgbClr val="000000"/>
                          </a:solidFill>
                          <a:effectLst/>
                          <a:latin typeface="+mn-lt"/>
                          <a:ea typeface="Century Gothic" panose="020B0502020202020204" pitchFamily="34" charset="0"/>
                          <a:cs typeface="Century Gothic" panose="020B0502020202020204" pitchFamily="34" charset="0"/>
                        </a:rPr>
                        <a:t>de manejo de información.</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Organización y almacenamiento de información.</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Uso de software de acuerdo a las necesidades.</a:t>
                      </a:r>
                      <a:endParaRPr lang="es-ES" sz="1400" dirty="0">
                        <a:solidFill>
                          <a:srgbClr val="000000"/>
                        </a:solidFill>
                        <a:effectLst/>
                        <a:latin typeface="+mn-lt"/>
                        <a:ea typeface="Arial" panose="020B0604020202020204" pitchFamily="34" charset="0"/>
                      </a:endParaRPr>
                    </a:p>
                    <a:p>
                      <a:r>
                        <a:rPr lang="es-ES" sz="1400" kern="1200" dirty="0" smtClean="0">
                          <a:solidFill>
                            <a:schemeClr val="dk1"/>
                          </a:solidFill>
                          <a:effectLst/>
                          <a:latin typeface="+mn-lt"/>
                          <a:ea typeface="+mn-ea"/>
                          <a:cs typeface="+mn-cs"/>
                        </a:rPr>
                        <a:t>Información</a:t>
                      </a:r>
                    </a:p>
                    <a:p>
                      <a:r>
                        <a:rPr lang="es-ES" sz="1400" kern="1200" dirty="0" smtClean="0">
                          <a:solidFill>
                            <a:schemeClr val="dk1"/>
                          </a:solidFill>
                          <a:effectLst/>
                          <a:latin typeface="+mn-lt"/>
                          <a:ea typeface="+mn-ea"/>
                          <a:cs typeface="+mn-cs"/>
                        </a:rPr>
                        <a:t>Organización</a:t>
                      </a:r>
                    </a:p>
                    <a:p>
                      <a:endParaRPr lang="es-ES" sz="1400" dirty="0">
                        <a:solidFill>
                          <a:srgbClr val="000000"/>
                        </a:solidFill>
                        <a:effectLst/>
                        <a:latin typeface="+mn-lt"/>
                        <a:ea typeface="Arial" panose="020B0604020202020204" pitchFamily="34" charset="0"/>
                      </a:endParaRPr>
                    </a:p>
                  </a:txBody>
                  <a:tcPr marL="63500" marR="63500" marT="63500" marB="63500"/>
                </a:tc>
                <a:tc>
                  <a:txBody>
                    <a:bodyPr/>
                    <a:lstStyle/>
                    <a:p>
                      <a:r>
                        <a:rPr lang="es-ES" sz="1400" kern="1200" dirty="0" smtClean="0">
                          <a:solidFill>
                            <a:schemeClr val="dk1"/>
                          </a:solidFill>
                          <a:effectLst/>
                          <a:latin typeface="+mn-lt"/>
                          <a:ea typeface="+mn-ea"/>
                          <a:cs typeface="+mn-cs"/>
                        </a:rPr>
                        <a:t>Medidas de tendencia central de un conjunto de datos.</a:t>
                      </a:r>
                    </a:p>
                    <a:p>
                      <a:r>
                        <a:rPr lang="es-ES" sz="1400" kern="1200" dirty="0" smtClean="0">
                          <a:solidFill>
                            <a:schemeClr val="dk1"/>
                          </a:solidFill>
                          <a:effectLst/>
                          <a:latin typeface="+mn-lt"/>
                          <a:ea typeface="+mn-ea"/>
                          <a:cs typeface="+mn-cs"/>
                        </a:rPr>
                        <a:t>Patrones y relaciones numéricas en problemas naturales y sociales.</a:t>
                      </a:r>
                    </a:p>
                    <a:p>
                      <a:r>
                        <a:rPr lang="es-ES" sz="1400" kern="1200" dirty="0" smtClean="0">
                          <a:solidFill>
                            <a:schemeClr val="dk1"/>
                          </a:solidFill>
                          <a:effectLst/>
                          <a:latin typeface="+mn-lt"/>
                          <a:ea typeface="+mn-ea"/>
                          <a:cs typeface="+mn-cs"/>
                        </a:rPr>
                        <a:t>Números reales</a:t>
                      </a:r>
                    </a:p>
                    <a:p>
                      <a:r>
                        <a:rPr lang="es-ES" sz="1400" kern="1200" dirty="0" smtClean="0">
                          <a:solidFill>
                            <a:schemeClr val="dk1"/>
                          </a:solidFill>
                          <a:effectLst/>
                          <a:latin typeface="+mn-lt"/>
                          <a:ea typeface="+mn-ea"/>
                          <a:cs typeface="+mn-cs"/>
                        </a:rPr>
                        <a:t>Modelo matemático</a:t>
                      </a:r>
                    </a:p>
                    <a:p>
                      <a:r>
                        <a:rPr lang="es-ES" sz="1400" kern="1200" dirty="0" smtClean="0">
                          <a:solidFill>
                            <a:schemeClr val="dk1"/>
                          </a:solidFill>
                          <a:effectLst/>
                          <a:latin typeface="+mn-lt"/>
                          <a:ea typeface="+mn-ea"/>
                          <a:cs typeface="+mn-cs"/>
                        </a:rPr>
                        <a:t>Ecuación</a:t>
                      </a:r>
                    </a:p>
                    <a:p>
                      <a:r>
                        <a:rPr lang="es-ES" sz="1400" kern="1200" dirty="0" smtClean="0">
                          <a:solidFill>
                            <a:schemeClr val="dk1"/>
                          </a:solidFill>
                          <a:effectLst/>
                          <a:latin typeface="+mn-lt"/>
                          <a:ea typeface="+mn-ea"/>
                          <a:cs typeface="+mn-cs"/>
                        </a:rPr>
                        <a:t>Patrón</a:t>
                      </a:r>
                    </a:p>
                    <a:p>
                      <a:endParaRPr lang="es-ES" sz="1400" dirty="0">
                        <a:solidFill>
                          <a:srgbClr val="000000"/>
                        </a:solidFill>
                        <a:effectLst/>
                        <a:latin typeface="Arial" panose="020B0604020202020204" pitchFamily="34" charset="0"/>
                        <a:ea typeface="Arial" panose="020B0604020202020204" pitchFamily="34" charset="0"/>
                      </a:endParaRPr>
                    </a:p>
                  </a:txBody>
                  <a:tcPr marL="45332" marR="45332" marT="45332" marB="45332"/>
                </a:tc>
              </a:tr>
              <a:tr h="2539325">
                <a:tc>
                  <a:txBody>
                    <a:bodyPr/>
                    <a:lstStyle/>
                    <a:p>
                      <a:pPr>
                        <a:lnSpc>
                          <a:spcPct val="115000"/>
                        </a:lnSpc>
                        <a:spcAft>
                          <a:spcPts val="0"/>
                        </a:spcAft>
                      </a:pPr>
                      <a:r>
                        <a:rPr lang="es-ES" sz="1300">
                          <a:effectLst/>
                        </a:rPr>
                        <a:t>Fuentes de apoyo</a:t>
                      </a:r>
                      <a:endParaRPr lang="es-ES" sz="800">
                        <a:solidFill>
                          <a:srgbClr val="000000"/>
                        </a:solidFill>
                        <a:effectLst/>
                        <a:latin typeface="Arial" panose="020B0604020202020204" pitchFamily="34" charset="0"/>
                        <a:ea typeface="Arial" panose="020B0604020202020204" pitchFamily="34" charset="0"/>
                      </a:endParaRPr>
                    </a:p>
                  </a:txBody>
                  <a:tcPr marL="45332" marR="45332" marT="45332" marB="45332"/>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Software (Excel) </a:t>
                      </a:r>
                    </a:p>
                    <a:p>
                      <a:pPr>
                        <a:lnSpc>
                          <a:spcPct val="115000"/>
                        </a:lnSpc>
                        <a:spcAft>
                          <a:spcPts val="0"/>
                        </a:spcAft>
                      </a:pPr>
                      <a:r>
                        <a:rPr lang="es-ES" sz="1400" dirty="0" smtClean="0">
                          <a:solidFill>
                            <a:srgbClr val="000000"/>
                          </a:solidFill>
                          <a:effectLst/>
                          <a:latin typeface="+mn-lt"/>
                          <a:ea typeface="Arial" panose="020B0604020202020204" pitchFamily="34" charset="0"/>
                        </a:rPr>
                        <a:t>Computadora</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smtClean="0">
                          <a:solidFill>
                            <a:srgbClr val="000000"/>
                          </a:solidFill>
                          <a:effectLst/>
                          <a:latin typeface="+mn-lt"/>
                          <a:ea typeface="Arial" panose="020B0604020202020204" pitchFamily="34" charset="0"/>
                        </a:rPr>
                        <a:t>Discusión</a:t>
                      </a:r>
                      <a:r>
                        <a:rPr lang="es-ES" sz="1400" baseline="0" dirty="0" smtClean="0">
                          <a:solidFill>
                            <a:srgbClr val="000000"/>
                          </a:solidFill>
                          <a:effectLst/>
                          <a:latin typeface="+mn-lt"/>
                          <a:ea typeface="Arial" panose="020B0604020202020204" pitchFamily="34" charset="0"/>
                        </a:rPr>
                        <a:t> directa con compañeros y docentes</a:t>
                      </a:r>
                      <a:endParaRPr lang="es-ES" sz="1400" dirty="0">
                        <a:solidFill>
                          <a:srgbClr val="000000"/>
                        </a:solidFill>
                        <a:effectLst/>
                        <a:latin typeface="+mn-lt"/>
                        <a:ea typeface="Arial" panose="020B0604020202020204" pitchFamily="34" charset="0"/>
                      </a:endParaRPr>
                    </a:p>
                    <a:p>
                      <a:pPr>
                        <a:lnSpc>
                          <a:spcPct val="115000"/>
                        </a:lnSpc>
                        <a:spcAft>
                          <a:spcPts val="0"/>
                        </a:spcAft>
                      </a:pPr>
                      <a:r>
                        <a:rPr lang="es-ES" sz="1400" dirty="0">
                          <a:solidFill>
                            <a:srgbClr val="000000"/>
                          </a:solidFill>
                          <a:effectLst/>
                          <a:latin typeface="+mn-lt"/>
                          <a:ea typeface="Century Gothic" panose="020B0502020202020204" pitchFamily="34" charset="0"/>
                          <a:cs typeface="Century Gothic" panose="020B0502020202020204" pitchFamily="34" charset="0"/>
                        </a:rPr>
                        <a:t> </a:t>
                      </a:r>
                      <a:r>
                        <a:rPr lang="es-ES" sz="1400" dirty="0" smtClean="0">
                          <a:solidFill>
                            <a:srgbClr val="000000"/>
                          </a:solidFill>
                          <a:effectLst/>
                          <a:latin typeface="+mn-lt"/>
                          <a:ea typeface="Century Gothic" panose="020B0502020202020204" pitchFamily="34" charset="0"/>
                          <a:cs typeface="Century Gothic" panose="020B0502020202020204" pitchFamily="34" charset="0"/>
                        </a:rPr>
                        <a:t>Material para la elaboración</a:t>
                      </a:r>
                      <a:r>
                        <a:rPr lang="es-ES" sz="1400" baseline="0" dirty="0" smtClean="0">
                          <a:solidFill>
                            <a:srgbClr val="000000"/>
                          </a:solidFill>
                          <a:effectLst/>
                          <a:latin typeface="+mn-lt"/>
                          <a:ea typeface="Century Gothic" panose="020B0502020202020204" pitchFamily="34" charset="0"/>
                          <a:cs typeface="Century Gothic" panose="020B0502020202020204" pitchFamily="34" charset="0"/>
                        </a:rPr>
                        <a:t> del trabajo final.</a:t>
                      </a:r>
                      <a:endParaRPr lang="es-ES" sz="1400" dirty="0">
                        <a:solidFill>
                          <a:srgbClr val="00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Cuaderno</a:t>
                      </a: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Software (Excel) </a:t>
                      </a:r>
                    </a:p>
                    <a:p>
                      <a:pPr>
                        <a:lnSpc>
                          <a:spcPct val="115000"/>
                        </a:lnSpc>
                        <a:spcAft>
                          <a:spcPts val="0"/>
                        </a:spcAft>
                      </a:pPr>
                      <a:r>
                        <a:rPr lang="es-ES" sz="1400" dirty="0" smtClean="0">
                          <a:solidFill>
                            <a:srgbClr val="000000"/>
                          </a:solidFill>
                          <a:effectLst/>
                          <a:latin typeface="+mn-lt"/>
                          <a:ea typeface="Arial" panose="020B0604020202020204" pitchFamily="34" charset="0"/>
                        </a:rPr>
                        <a:t>Computadora</a:t>
                      </a:r>
                    </a:p>
                    <a:p>
                      <a:pPr>
                        <a:lnSpc>
                          <a:spcPct val="115000"/>
                        </a:lnSpc>
                        <a:spcAft>
                          <a:spcPts val="0"/>
                        </a:spcAft>
                      </a:pPr>
                      <a:r>
                        <a:rPr lang="es-ES" sz="1400" dirty="0" smtClean="0">
                          <a:solidFill>
                            <a:srgbClr val="000000"/>
                          </a:solidFill>
                          <a:effectLst/>
                          <a:latin typeface="+mn-lt"/>
                          <a:ea typeface="Arial" panose="020B0604020202020204" pitchFamily="34" charset="0"/>
                        </a:rPr>
                        <a:t>Discusión</a:t>
                      </a:r>
                      <a:r>
                        <a:rPr lang="es-ES" sz="1400" baseline="0" dirty="0" smtClean="0">
                          <a:solidFill>
                            <a:srgbClr val="000000"/>
                          </a:solidFill>
                          <a:effectLst/>
                          <a:latin typeface="+mn-lt"/>
                          <a:ea typeface="Arial" panose="020B0604020202020204" pitchFamily="34" charset="0"/>
                        </a:rPr>
                        <a:t> directa con compañeros y docentes</a:t>
                      </a:r>
                      <a:endParaRPr lang="es-ES" sz="1400" dirty="0" smtClean="0">
                        <a:solidFill>
                          <a:srgbClr val="000000"/>
                        </a:solidFill>
                        <a:effectLst/>
                        <a:latin typeface="+mn-lt"/>
                        <a:ea typeface="Arial" panose="020B0604020202020204" pitchFamily="34" charset="0"/>
                      </a:endParaRPr>
                    </a:p>
                    <a:p>
                      <a:pPr>
                        <a:lnSpc>
                          <a:spcPct val="115000"/>
                        </a:lnSpc>
                        <a:spcAft>
                          <a:spcPts val="0"/>
                        </a:spcAft>
                      </a:pPr>
                      <a:r>
                        <a:rPr lang="es-ES" sz="1400" dirty="0" smtClean="0">
                          <a:solidFill>
                            <a:srgbClr val="000000"/>
                          </a:solidFill>
                          <a:effectLst/>
                          <a:latin typeface="+mn-lt"/>
                          <a:ea typeface="Century Gothic" panose="020B0502020202020204" pitchFamily="34" charset="0"/>
                          <a:cs typeface="Century Gothic" panose="020B0502020202020204" pitchFamily="34" charset="0"/>
                        </a:rPr>
                        <a:t> Material para la elaboración</a:t>
                      </a:r>
                      <a:r>
                        <a:rPr lang="es-ES" sz="1400" baseline="0" dirty="0" smtClean="0">
                          <a:solidFill>
                            <a:srgbClr val="000000"/>
                          </a:solidFill>
                          <a:effectLst/>
                          <a:latin typeface="+mn-lt"/>
                          <a:ea typeface="Century Gothic" panose="020B0502020202020204" pitchFamily="34" charset="0"/>
                          <a:cs typeface="Century Gothic" panose="020B0502020202020204" pitchFamily="34" charset="0"/>
                        </a:rPr>
                        <a:t> del trabajo final.</a:t>
                      </a:r>
                      <a:endParaRPr lang="es-ES" sz="1400" dirty="0">
                        <a:solidFill>
                          <a:srgbClr val="000000"/>
                        </a:solidFill>
                        <a:effectLst/>
                        <a:latin typeface="+mn-lt"/>
                        <a:ea typeface="Arial" panose="020B0604020202020204" pitchFamily="34" charset="0"/>
                      </a:endParaRPr>
                    </a:p>
                  </a:txBody>
                  <a:tcPr marL="45332" marR="45332" marT="45332" marB="45332"/>
                </a:tc>
              </a:tr>
            </a:tbl>
          </a:graphicData>
        </a:graphic>
      </p:graphicFrame>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12.2 e, f.</a:t>
            </a:r>
            <a:endParaRPr lang="es-MX" sz="1200" dirty="0">
              <a:latin typeface="Century Gothic" pitchFamily="34" charset="0"/>
            </a:endParaRPr>
          </a:p>
        </p:txBody>
      </p:sp>
    </p:spTree>
    <p:extLst>
      <p:ext uri="{BB962C8B-B14F-4D97-AF65-F5344CB8AC3E}">
        <p14:creationId xmlns:p14="http://schemas.microsoft.com/office/powerpoint/2010/main" val="3964138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6</a:t>
            </a:fld>
            <a:endParaRPr lang="es-MX" dirty="0"/>
          </a:p>
        </p:txBody>
      </p:sp>
      <p:sp>
        <p:nvSpPr>
          <p:cNvPr id="3" name="Rectángulo 3"/>
          <p:cNvSpPr/>
          <p:nvPr/>
        </p:nvSpPr>
        <p:spPr>
          <a:xfrm>
            <a:off x="713679" y="680225"/>
            <a:ext cx="7883912" cy="6099683"/>
          </a:xfrm>
          <a:prstGeom prst="rect">
            <a:avLst/>
          </a:prstGeom>
        </p:spPr>
        <p:txBody>
          <a:bodyPr wrap="square">
            <a:spAutoFit/>
          </a:bodyPr>
          <a:lstStyle/>
          <a:p>
            <a:pPr>
              <a:lnSpc>
                <a:spcPct val="107000"/>
              </a:lnSpc>
              <a:spcAft>
                <a:spcPts val="800"/>
              </a:spcAft>
            </a:pPr>
            <a:r>
              <a:rPr lang="es-ES" sz="3600"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rPr>
              <a:t>Objetivo general del proyecto</a:t>
            </a:r>
          </a:p>
          <a:p>
            <a:pPr>
              <a:lnSpc>
                <a:spcPct val="107000"/>
              </a:lnSpc>
              <a:spcAft>
                <a:spcPts val="800"/>
              </a:spcAft>
            </a:pPr>
            <a:endParaRPr lang="es-ES" sz="2400"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dirty="0" smtClean="0">
                <a:latin typeface="Century Gothic" pitchFamily="34" charset="0"/>
              </a:rPr>
              <a:t>Identificar a través de encuestas el comportamiento de la comunidad estudiantil de la preparatoria de la Universidad de Londres respecto al uso o abuso del celular. Crear evidencias gráficas y a través del análisis de la información describir el fenómeno por escrito y mediante un modelo matemático que identifique a la comunidad. Esto permitirá plantear y establecer medidas claras, planteadas por los alumnos para erradicar el uso del celular como distractor en su escuela.</a:t>
            </a:r>
            <a:endParaRPr lang="es-ES" sz="2400"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2400"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5508104" y="260648"/>
            <a:ext cx="3312368" cy="276999"/>
          </a:xfrm>
          <a:prstGeom prst="rect">
            <a:avLst/>
          </a:prstGeom>
          <a:noFill/>
        </p:spPr>
        <p:txBody>
          <a:bodyPr wrap="square" rtlCol="0">
            <a:spAutoFit/>
          </a:bodyPr>
          <a:lstStyle/>
          <a:p>
            <a:pPr algn="r"/>
            <a:r>
              <a:rPr lang="es-ES" sz="1200" dirty="0" smtClean="0">
                <a:latin typeface="Century Gothic" panose="020B0502020202020204" pitchFamily="34" charset="0"/>
              </a:rPr>
              <a:t>Apartado 6</a:t>
            </a:r>
            <a:r>
              <a:rPr lang="es-ES" sz="1200" dirty="0" smtClean="0">
                <a:latin typeface="Century Gothic" panose="020B0502020202020204" pitchFamily="34" charset="0"/>
              </a:rPr>
              <a:t>. j. </a:t>
            </a:r>
            <a:endParaRPr lang="es-ES" sz="1200" dirty="0">
              <a:latin typeface="Century Gothic" panose="020B0502020202020204" pitchFamily="34" charset="0"/>
            </a:endParaRPr>
          </a:p>
        </p:txBody>
      </p:sp>
    </p:spTree>
    <p:extLst>
      <p:ext uri="{BB962C8B-B14F-4D97-AF65-F5344CB8AC3E}">
        <p14:creationId xmlns:p14="http://schemas.microsoft.com/office/powerpoint/2010/main" val="3067074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12.3</a:t>
            </a:r>
            <a:endParaRPr lang="es-MX" dirty="0"/>
          </a:p>
        </p:txBody>
      </p:sp>
      <p:sp>
        <p:nvSpPr>
          <p:cNvPr id="3" name="Rectángulo 2"/>
          <p:cNvSpPr/>
          <p:nvPr/>
        </p:nvSpPr>
        <p:spPr>
          <a:xfrm>
            <a:off x="323528" y="591684"/>
            <a:ext cx="8568952" cy="4375044"/>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Justificación</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Darle estructura al trabajo final analizando todas las etapas de desarrollo del proyecto y usando como guía el folder de evidencias y una lista de cotejo. </a:t>
            </a:r>
          </a:p>
          <a:p>
            <a:pPr algn="just">
              <a:lnSpc>
                <a:spcPct val="115000"/>
              </a:lnSpc>
              <a:spcAft>
                <a:spcPts val="0"/>
              </a:spcAft>
            </a:pPr>
            <a:endPar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Propiciar nuevamente la responsabilidad en los alumnos al darles una lista de cotejo que deberán seguir para elaborar su trabajo final y dándoles la oportunidad de elaborarlo con los materiales y el estilo que ellos decidan.</a:t>
            </a:r>
          </a:p>
          <a:p>
            <a:pPr algn="just">
              <a:lnSpc>
                <a:spcPct val="115000"/>
              </a:lnSpc>
              <a:spcAft>
                <a:spcPts val="0"/>
              </a:spcAft>
            </a:pPr>
            <a:endPar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Además, como etapa final, permitir que mediante la discusión entre pares se llegue a una conclusión general de los resultados del proyecto y a una conclusión sobre la experiencia de desarrollarlo.</a:t>
            </a:r>
            <a:endParaRPr lang="es-ES" sz="1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3 CuadroTexto"/>
          <p:cNvSpPr txBox="1"/>
          <p:nvPr/>
        </p:nvSpPr>
        <p:spPr>
          <a:xfrm>
            <a:off x="571472" y="214290"/>
            <a:ext cx="8572528" cy="276999"/>
          </a:xfrm>
          <a:prstGeom prst="rect">
            <a:avLst/>
          </a:prstGeom>
          <a:noFill/>
        </p:spPr>
        <p:txBody>
          <a:bodyPr wrap="square" rtlCol="0">
            <a:spAutoFit/>
          </a:bodyPr>
          <a:lstStyle/>
          <a:p>
            <a:pPr algn="r"/>
            <a:r>
              <a:rPr lang="es-MX" sz="1200" dirty="0" smtClean="0">
                <a:latin typeface="Century Gothic" pitchFamily="34" charset="0"/>
              </a:rPr>
              <a:t>Apartado 2.3 </a:t>
            </a:r>
            <a:r>
              <a:rPr lang="es-MX" sz="1200" dirty="0" smtClean="0">
                <a:latin typeface="Century Gothic" pitchFamily="34" charset="0"/>
              </a:rPr>
              <a:t>g. </a:t>
            </a:r>
            <a:endParaRPr lang="es-MX" sz="1200" dirty="0">
              <a:latin typeface="Century Gothic" pitchFamily="34" charset="0"/>
            </a:endParaRPr>
          </a:p>
        </p:txBody>
      </p:sp>
    </p:spTree>
    <p:extLst>
      <p:ext uri="{BB962C8B-B14F-4D97-AF65-F5344CB8AC3E}">
        <p14:creationId xmlns:p14="http://schemas.microsoft.com/office/powerpoint/2010/main" val="1396300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12.4</a:t>
            </a:r>
            <a:endParaRPr lang="es-MX" dirty="0"/>
          </a:p>
        </p:txBody>
      </p:sp>
      <p:sp>
        <p:nvSpPr>
          <p:cNvPr id="3" name="Rectángulo 2"/>
          <p:cNvSpPr/>
          <p:nvPr/>
        </p:nvSpPr>
        <p:spPr>
          <a:xfrm>
            <a:off x="428596" y="642918"/>
            <a:ext cx="8291264" cy="2405274"/>
          </a:xfrm>
          <a:prstGeom prst="rect">
            <a:avLst/>
          </a:prstGeom>
        </p:spPr>
        <p:txBody>
          <a:bodyPr wrap="square">
            <a:spAutoFit/>
          </a:bodyPr>
          <a:lstStyle/>
          <a:p>
            <a:pPr marR="114300">
              <a:lnSpc>
                <a:spcPct val="115000"/>
              </a:lnSpc>
              <a:spcBef>
                <a:spcPts val="370"/>
              </a:spcBef>
              <a:spcAft>
                <a:spcPts val="0"/>
              </a:spcAft>
            </a:pPr>
            <a:r>
              <a:rPr lang="es-ES" sz="32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Apertura</a:t>
            </a:r>
            <a:endParaRPr lang="es-ES" sz="3200" b="1" dirty="0" smtClean="0">
              <a:solidFill>
                <a:srgbClr val="1C4587"/>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marR="114300" indent="-342900">
              <a:lnSpc>
                <a:spcPct val="115000"/>
              </a:lnSpc>
              <a:spcBef>
                <a:spcPts val="370"/>
              </a:spcBef>
              <a:spcAft>
                <a:spcPts val="0"/>
              </a:spcAf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les dará a los alumnos la lista de cotejo que deberán revisar para armar su trabajo final.</a:t>
            </a:r>
          </a:p>
          <a:p>
            <a:pPr marL="342900" marR="114300" lvl="0" indent="-342900" algn="just">
              <a:lnSpc>
                <a:spcPct val="115000"/>
              </a:lnSpc>
              <a:spcBef>
                <a:spcPts val="370"/>
              </a:spcBef>
              <a:spcAft>
                <a:spcPts val="0"/>
              </a:spcAft>
              <a:buFont typeface="+mj-lt"/>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t>
            </a: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alumnos usarán sus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cuadernos, su folder de evidencias y material de escritura para </a:t>
            </a: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actividad.</a:t>
            </a:r>
          </a:p>
          <a:p>
            <a:pPr marR="114300" lvl="0" algn="just">
              <a:lnSpc>
                <a:spcPct val="115000"/>
              </a:lnSpc>
              <a:spcBef>
                <a:spcPts val="370"/>
              </a:spcBef>
              <a:spcAft>
                <a:spcPts val="0"/>
              </a:spcAft>
            </a:pPr>
            <a:r>
              <a:rPr lang="es-ES" b="1" dirty="0" smtClean="0">
                <a:solidFill>
                  <a:srgbClr val="002060"/>
                </a:solidFill>
                <a:effectLst/>
                <a:latin typeface="Century Gothic" panose="020B0502020202020204" pitchFamily="34" charset="0"/>
                <a:ea typeface="Arial" panose="020B0604020202020204" pitchFamily="34" charset="0"/>
              </a:rPr>
              <a:t>  </a:t>
            </a:r>
            <a:endParaRPr lang="es-ES" sz="1400" dirty="0">
              <a:solidFill>
                <a:srgbClr val="FF0000"/>
              </a:solidFill>
              <a:effectLst/>
              <a:latin typeface="Arial" panose="020B0604020202020204" pitchFamily="34" charset="0"/>
              <a:ea typeface="Arial" panose="020B0604020202020204" pitchFamily="34" charset="0"/>
            </a:endParaRPr>
          </a:p>
        </p:txBody>
      </p:sp>
      <p:pic>
        <p:nvPicPr>
          <p:cNvPr id="16386" name="Picture 2" descr="https://lh3.googleusercontent.com/DRplRdySaSMYQ8Ao5ZXcbF1_IwnzBi0Qb5xM2IFxIOYyaqg_5iLkrXWkNlv3X5-sy9IpgjpcT_WQN32Kf3Mti0rSYtfEKjl8XM61BoHKb9kpRUpo2JjtSiGajlLq0EB6IcIjeXYP-s2jJmex628HXARoCxG2mF-Bx27wdFqIgv11vgePPF6pwpkChvL4YFuHWjRbaSNHUNmAs-buKsM_6h3uujU6sRb-iG8Ryyr7IF4yIBMm1thwlmFAK-WxRiKtn8_fcdGWjU_poRemmpDOwDC1T1swrNGI6LqDd_tWH3rmvsC806-m9WQ4QoGx_tXSLWrQ-mu-1nZdeas8HICGwm3boLrKLa_F9CpeRnuSOj7hH0W9qpQCiIrh3K_jR5Hm0Z3RdXbBznETcJ9n8hu3aipFeCkmfdGTYcu5FhfmNItdXTcnf9u1joZFrZp-npMAVaSRR0fSyN1tsJA_GLC12Dv9XHrYb4wGPnfiCM9pp9iGL2jVU3w7damHYWx6iFNJaY6Zym0bcGHkgqo_zKFFCRdlPglL6Vr1h7eJbCz3iXAIJykdsTNkOmOwU0rj-9Odo6bGPr1qK15q3ZhSK0aoZk7bpM0YdH42iw8UtpBrDebpK2O5qngQ2-ItrRD4TpFTNmNBh7MO8QyugC7Eb_i7wQhqmh8o0M8=w356-h475-no"/>
          <p:cNvPicPr>
            <a:picLocks noChangeAspect="1" noChangeArrowheads="1"/>
          </p:cNvPicPr>
          <p:nvPr/>
        </p:nvPicPr>
        <p:blipFill>
          <a:blip r:embed="rId3"/>
          <a:srcRect/>
          <a:stretch>
            <a:fillRect/>
          </a:stretch>
        </p:blipFill>
        <p:spPr bwMode="auto">
          <a:xfrm rot="385181">
            <a:off x="985663" y="2806861"/>
            <a:ext cx="2718644" cy="3627404"/>
          </a:xfrm>
          <a:prstGeom prst="rect">
            <a:avLst/>
          </a:prstGeom>
          <a:noFill/>
        </p:spPr>
      </p:pic>
      <p:pic>
        <p:nvPicPr>
          <p:cNvPr id="16388" name="Picture 4" descr="https://lh3.googleusercontent.com/FB93kLiyxFhDoOIg806_crgrU11yQ1dH4aL2nQX-4vPNDVd-Kq6FhMCwYjYLaFapI5WMxhwDwKlM2rA9b2jik7f3dUdrYqpHtELCWywMwbr97nV64CyRaKq2HCWwU-04OQOfDe7DiEAVvqpCNRqkgdBkPzSDLUApseZ1qrK1jPrJbMOFjJjgVD_nNFE7zQr85dO96J8iZ76RJlvm8WFtPRyR2u42lYFLmABA21Dwibr3_er0GjJi-Ld-lo9GG4OeGeiMv0Eih8rNm6ZWcSjAA3lHWZkxvnKdg3FyHnW9ZcogNeCfgIIHuh-YI6EZVJvlyV7J5HPNNsbML0mXMYaCp-p00yjhFnPrehBdKJJ-3f51SBT4EEmqQFFr_Li0vCOqnGrv0caLRw0lxCov-uNKv52GtgJI-FKPUzn7B2qv83CFkKAFjZKlciN0dXTBpgCLiZBOI6Wz80jy0E7eBBP6N7DbkDozlkznerBdcic_yfvCLOB-0yIjxM4F0JkDYguXRo2K29aAsf84F-07il3G-JIRRI8dvRYZvL8obEcWlbJF76GtHUTjrEHsCBL-8w3iboeHrcwnCj5BRLn7NbbQ9W5TEAoLpMW09TlUzWgPON1ICYPe8ICNl57G9IxZaqI4vEMSP9l9soFtC0R9jx_hbzwYQ3EBXAQ=w632-h474-no"/>
          <p:cNvPicPr>
            <a:picLocks noChangeAspect="1" noChangeArrowheads="1"/>
          </p:cNvPicPr>
          <p:nvPr/>
        </p:nvPicPr>
        <p:blipFill>
          <a:blip r:embed="rId4"/>
          <a:srcRect/>
          <a:stretch>
            <a:fillRect/>
          </a:stretch>
        </p:blipFill>
        <p:spPr bwMode="auto">
          <a:xfrm rot="15817601">
            <a:off x="4330517" y="3067210"/>
            <a:ext cx="3789808" cy="2842357"/>
          </a:xfrm>
          <a:prstGeom prst="rect">
            <a:avLst/>
          </a:prstGeom>
          <a:noFill/>
        </p:spPr>
      </p:pic>
      <p:sp>
        <p:nvSpPr>
          <p:cNvPr id="6"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12.4 </a:t>
            </a:r>
            <a:r>
              <a:rPr lang="es-MX" sz="1200" dirty="0" smtClean="0">
                <a:latin typeface="Century Gothic" pitchFamily="34" charset="0"/>
              </a:rPr>
              <a:t>h. </a:t>
            </a:r>
            <a:endParaRPr lang="es-MX" sz="1200" dirty="0">
              <a:latin typeface="Century Gothic" pitchFamily="34" charset="0"/>
            </a:endParaRPr>
          </a:p>
        </p:txBody>
      </p:sp>
    </p:spTree>
    <p:extLst>
      <p:ext uri="{BB962C8B-B14F-4D97-AF65-F5344CB8AC3E}">
        <p14:creationId xmlns:p14="http://schemas.microsoft.com/office/powerpoint/2010/main" val="25767244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12.5</a:t>
            </a:r>
            <a:endParaRPr lang="es-MX" dirty="0"/>
          </a:p>
        </p:txBody>
      </p:sp>
      <p:sp>
        <p:nvSpPr>
          <p:cNvPr id="3" name="Rectángulo 2"/>
          <p:cNvSpPr/>
          <p:nvPr/>
        </p:nvSpPr>
        <p:spPr>
          <a:xfrm>
            <a:off x="323528" y="184666"/>
            <a:ext cx="8568952" cy="5371214"/>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Desarrollo</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indent="-342900" algn="just">
              <a:lnSpc>
                <a:spcPct val="115000"/>
              </a:lnSpc>
              <a:spcBef>
                <a:spcPts val="370"/>
              </a:spcBef>
              <a:spcAft>
                <a:spcPts val="0"/>
              </a:spcAft>
              <a:buAutoNum type="arabicPeriod"/>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Se analizará con los alumnos punto por punto para que no haya dudas sobre los contenidos del trabajo</a:t>
            </a:r>
          </a:p>
          <a:p>
            <a:pPr marL="342900" marR="114300" indent="-342900" algn="just">
              <a:lnSpc>
                <a:spcPct val="115000"/>
              </a:lnSpc>
              <a:spcBef>
                <a:spcPts val="370"/>
              </a:spcBef>
              <a:spcAft>
                <a:spcPts val="0"/>
              </a:spcAft>
              <a:buAutoNum type="arabicPeriod"/>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profesoras darán el tiempo de sus sesiones para que los alumnos organicen su trabajo basado en la lista de cotejo y todos los materiales incluidos en su folder de evidencias.</a:t>
            </a:r>
          </a:p>
          <a:p>
            <a:pPr marL="342900" marR="114300" indent="-342900" algn="just">
              <a:lnSpc>
                <a:spcPct val="115000"/>
              </a:lnSpc>
              <a:spcBef>
                <a:spcPts val="370"/>
              </a:spcBef>
              <a:spcAft>
                <a:spcPts val="0"/>
              </a:spcAft>
              <a:buAutoNum type="arabicPeriod"/>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En el tiempo de estas sesiones se les permitirá también a los alumnos que discutan y elaboren sus conclusiones, sobre los resultados y sobre la experiencia de desarrollar un proyecto como este.</a:t>
            </a:r>
          </a:p>
          <a:p>
            <a:pPr marL="342900" marR="114300" indent="-342900" algn="just">
              <a:lnSpc>
                <a:spcPct val="115000"/>
              </a:lnSpc>
              <a:spcBef>
                <a:spcPts val="370"/>
              </a:spcBef>
              <a:buFontTx/>
              <a:buAutoNum type="arabicPeriod"/>
            </a:pP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La última sesión (30 de Nov) deberá entregarse el trabajo final por equipos y el folder de evidencias individual</a:t>
            </a: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t>
            </a: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marR="114300" indent="-342900" algn="just">
              <a:lnSpc>
                <a:spcPct val="115000"/>
              </a:lnSpc>
              <a:spcBef>
                <a:spcPts val="370"/>
              </a:spcBef>
              <a:buFontTx/>
              <a:buAutoNum type="arabicPeriod"/>
            </a:pPr>
            <a:r>
              <a:rPr lang="es-ES" dirty="0" smtClean="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Los </a:t>
            </a:r>
            <a:r>
              <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alumnos usarán sus cuadernos, su folder de evidencias y material de escritura para la actividad.</a:t>
            </a:r>
          </a:p>
          <a:p>
            <a:pPr marL="342900" marR="114300" indent="-342900">
              <a:lnSpc>
                <a:spcPct val="115000"/>
              </a:lnSpc>
              <a:spcBef>
                <a:spcPts val="370"/>
              </a:spcBef>
              <a:spcAft>
                <a:spcPts val="0"/>
              </a:spcAft>
              <a:buAutoNum type="arabicPeriod"/>
            </a:pPr>
            <a:endParaRPr lang="es-ES"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7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12.5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1861909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12.6</a:t>
            </a:r>
            <a:endParaRPr lang="es-MX" dirty="0"/>
          </a:p>
        </p:txBody>
      </p:sp>
      <p:pic>
        <p:nvPicPr>
          <p:cNvPr id="3" name="Picture 2" descr="https://lh3.googleusercontent.com/u_cKPXfpUbpuWJviPnHbqPN8HMR61QNcss1_jFQV0TTnNfUJehS0TbLS_GFqXgug4kfybqP4BkSuHw62QxD6ZKdhzmAape_dWMcYMFyVQjPuLruUsPe3-fkHhh8i03e9fwsjlRDvepCNvsELKF7PO2Uo7jWHN0o2UOTvEd8krLwNWIWwsCQLk-mBPPlXy2GeUVDBJjL9dZ2zyE9IXbxMoUyiIMnTrSQ3Ma8xP_owLvEtsAGbPB5z5VkfcwwgqHRciiHM4b3PEuVowoTi81_nbIyY8-zHZ7D_ylvtr6mGWtQA6iAfAnMAENLwFVLlmmmM0wEGHhArhKdeyks48Nhr6MZvduM1TxUfj3SoIfmmPWi_C6zukNd3lqypEFvugPg2fb98pT8UIKHfG_loRSFjRxeWQ80pPHSdpO8mAtWMmiyTfzxOA3-_RaSkMB-5qcFBIz2T1V6RWM0Ee0c1fllhoIwq3mVq9Ruzf-b0MRaQ2NtwsfuvcvW2mE-YmSbllXX9KFFusy1J85eg99VM8G5eMeT9fZk71yhkmTC6-sThdPcU8yL5r194QRQEl2Eq0BNVJ4ZqKsAOTSt6zOS2P78L5JeD3Ee1m-Tl55-76-bLJsHubkLfHrAU-AVy_ptBre6cIleZkDd8jjKlSYC5cazhBXOW8ccLTkAJ=w356-h475-no"/>
          <p:cNvPicPr>
            <a:picLocks noChangeAspect="1" noChangeArrowheads="1"/>
          </p:cNvPicPr>
          <p:nvPr/>
        </p:nvPicPr>
        <p:blipFill>
          <a:blip r:embed="rId2"/>
          <a:srcRect/>
          <a:stretch>
            <a:fillRect/>
          </a:stretch>
        </p:blipFill>
        <p:spPr bwMode="auto">
          <a:xfrm rot="20934326">
            <a:off x="680888" y="596073"/>
            <a:ext cx="3145425" cy="4196847"/>
          </a:xfrm>
          <a:prstGeom prst="rect">
            <a:avLst/>
          </a:prstGeom>
          <a:noFill/>
        </p:spPr>
      </p:pic>
      <p:pic>
        <p:nvPicPr>
          <p:cNvPr id="4" name="Picture 4" descr="https://lh3.googleusercontent.com/WxJErBmpvygA8LYk-fF38qFJ_0boC8Q65idsKz6J-Kv2Hb5Yc7gcIeuwtUffmNqVchvTxob7YSpyUGnjdv6UzcPlHSgdNCJVDSTIwRF6hWCW7DLTaJsFNdl8FwZDhZwgsTCQs_Rxtj3zIDwNxna_1XXULY-RsBeAOlpG5eVnOf7xJwoaapcjQ78knNGp4SpWjaVffIi2THFXlaaWjULT3yjLhTsZDuGxH1bYyEP90oP5BGGwh4knpugEYXnDNs1zRZkIAFq6-imnbNTmBcRr0N-itnEV6n4B_V44n97FmWXtgb6DpGSbcO60RVI3ePUBJNHKgdTQlch0LhFsWg0TNrCAKibtxhEQkVteROCPv0rTK_GpPyg-YXlqTygQ220X1gPGOSnPN9UtxfwDPPx54_Q95B79SCX9uZcSt90GHBP_4o9GWmI-9j3lL-uZo2LRbofccvwaH94uFX1f-xyS-3lHKvEUf_BajP6Kgyxd0PxdauXHlI8RciNewCpJvR56H-PXdS70u9WOkp26oebSWMPxIjO3NHGlt2jA4rnXRNC_EfpYxO5v_OHQvVLo4naxOOBO3FPPtQxEEYoF2VzLzMBUyTqW2RZHX1KtxCHVKOwCiDznqM3MNvH6TRK_k4ypt_nlgQkM0kIooEDe44TQNISLU2wJ6wKq=w356-h475-no"/>
          <p:cNvPicPr>
            <a:picLocks noChangeAspect="1" noChangeArrowheads="1"/>
          </p:cNvPicPr>
          <p:nvPr/>
        </p:nvPicPr>
        <p:blipFill>
          <a:blip r:embed="rId3" cstate="print"/>
          <a:srcRect/>
          <a:stretch>
            <a:fillRect/>
          </a:stretch>
        </p:blipFill>
        <p:spPr bwMode="auto">
          <a:xfrm rot="436550">
            <a:off x="520408" y="4459223"/>
            <a:ext cx="1722985" cy="2298928"/>
          </a:xfrm>
          <a:prstGeom prst="rect">
            <a:avLst/>
          </a:prstGeom>
          <a:noFill/>
        </p:spPr>
      </p:pic>
      <p:pic>
        <p:nvPicPr>
          <p:cNvPr id="6" name="Picture 8" descr="https://lh3.googleusercontent.com/5zBeb24Yh8Fb4LNs0za3Puf1gOMIG4rgsGwGUQq1lrkAQe3D425M7x2J2dzbBkZTKADnuVd7MfPGXaJ9JiNKYCQf-nQ47VzL2zFpkiEbw2plZZvmO_cfOWXv5jHYhyeXYqST1jbMuDlGvmVCnTTjKE92YOLFD0gnHFsCCPTO6_TrSdy476k2fKdd9YuG8YpjbVwcW434n-rbzEt6yc1V-s-YhuCEsBkTCJG5RM-giaPV0E3QHP6tQz8XEh13MgyVRalaoA-4Rf5IuNWyRI2fzD3rsNtBIxornIEEFt3QnL1u0tZxg_WW61qAc_8G8bWCwSlK3IIdl-SBflCT-MuaHD2XeuF4I8bwT7ZpyCYwJg1IECRZAlVmNWd7Iqb2wT7zjISXwnLXOYHqGpFYF6SDvBZrf3MoVnnnnIbOOPBOOG6vSn7ZGbW0BNfXHcjdV_TJsfRgGPlxrYFrx5ON3886gxek53SX_I6yV9IQxUSXxdvvseQXYIdrdmmmoeshXQ0kKrDh8I2UOiax65Pc9Yp536NKwsMCFbpro0fFbIFHmTGL2OcFAQUyU2IS9XfpaxsZ2jrMuqa4zjTecP-8hdS4KYMNdWv9NLb-uMQkcVjvafXC2v7NdLKWrQ-9-mBJd6Ph7lrcPGWTO2qRrJ9d16J-qfGX31ZKm98=w632-h474-no"/>
          <p:cNvPicPr>
            <a:picLocks noChangeAspect="1" noChangeArrowheads="1"/>
          </p:cNvPicPr>
          <p:nvPr/>
        </p:nvPicPr>
        <p:blipFill>
          <a:blip r:embed="rId4"/>
          <a:srcRect/>
          <a:stretch>
            <a:fillRect/>
          </a:stretch>
        </p:blipFill>
        <p:spPr bwMode="auto">
          <a:xfrm rot="5943496">
            <a:off x="4585768" y="1279350"/>
            <a:ext cx="4352900" cy="3766990"/>
          </a:xfrm>
          <a:prstGeom prst="rect">
            <a:avLst/>
          </a:prstGeom>
          <a:noFill/>
        </p:spPr>
      </p:pic>
      <p:pic>
        <p:nvPicPr>
          <p:cNvPr id="5" name="Picture 6" descr="https://lh3.googleusercontent.com/R3Zd38jx3pbKzYKdRh4eXecPkEmWuun2hCyKqwmWOXPEpFew1rPnh8d_WYhCwqluEI61Uxwg2AWAU51zZg7VcXOfhw1zwJU6o23x5oahuvmsHT-dqwVN-CV-2AAy5Ep0EuCKKDgSpaCN4ojCWjOpZx29ht3eejpcXXnTtS3RvNsNk23PzZ6saoolEfe_w41y7QMJhLa-9BlrhYHBScSv6w8BAu4MwX3yOalXVDYpdpxu-Kf4hz8vh7-wlJLIEPOBimvKWMtYjL7nW6ehbNeZ0mxilFwuEKFzfFyy8gGc93L2S9bbicQHAP4qIvIIYjkyB1BC3zQnZFUCqxU4ifO1xSWG2B92JjgHfcnb0_VmV7BrbSt9mcaZqR9Sd6CDfzq2MMXgD1bgGFtE-vU2f7ZCVB40LFLRbafxzfsNXtcS-qcoiDQKrQwWkakUI3dE8FlL60OKfUwEPBFK23HFt9KYXhSZT0-h4KmzMbFfxqU2PZ90TBUqI6PyuaQBNxLYuyfV6NS1Zs0sat0XrLUgseuflfwkR20tLcSaRGWzntjnnzoUldVEDixQrXualOxdOl-pLfmbAVyvxh56nRMCWejkwU21Dy69Y8OasUQ1gK2xLV7yZkvQ7qERL8mgNuDSfAZMtcjgRSjPcKR1lxcsRA99CgHFQ-_zNdw=w632-h474-no"/>
          <p:cNvPicPr>
            <a:picLocks noChangeAspect="1" noChangeArrowheads="1"/>
          </p:cNvPicPr>
          <p:nvPr/>
        </p:nvPicPr>
        <p:blipFill>
          <a:blip r:embed="rId5"/>
          <a:srcRect/>
          <a:stretch>
            <a:fillRect/>
          </a:stretch>
        </p:blipFill>
        <p:spPr bwMode="auto">
          <a:xfrm rot="4207942">
            <a:off x="2743075" y="3970070"/>
            <a:ext cx="2770536" cy="2343029"/>
          </a:xfrm>
          <a:prstGeom prst="rect">
            <a:avLst/>
          </a:prstGeom>
          <a:noFill/>
        </p:spPr>
      </p:pic>
      <p:sp>
        <p:nvSpPr>
          <p:cNvPr id="7" name="7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12.5 </a:t>
            </a:r>
            <a:r>
              <a:rPr lang="es-MX" sz="1200" dirty="0" smtClean="0">
                <a:latin typeface="Century Gothic" pitchFamily="34" charset="0"/>
              </a:rPr>
              <a:t>i. </a:t>
            </a:r>
            <a:endParaRPr lang="es-MX" sz="1200" dirty="0">
              <a:latin typeface="Century Gothic" pitchFamily="34" charset="0"/>
            </a:endParaRPr>
          </a:p>
        </p:txBody>
      </p:sp>
    </p:spTree>
    <p:extLst>
      <p:ext uri="{BB962C8B-B14F-4D97-AF65-F5344CB8AC3E}">
        <p14:creationId xmlns:p14="http://schemas.microsoft.com/office/powerpoint/2010/main" val="2353711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12.7</a:t>
            </a:r>
            <a:endParaRPr lang="es-MX" dirty="0"/>
          </a:p>
        </p:txBody>
      </p:sp>
      <p:sp>
        <p:nvSpPr>
          <p:cNvPr id="3" name="Rectángulo 2"/>
          <p:cNvSpPr/>
          <p:nvPr/>
        </p:nvSpPr>
        <p:spPr>
          <a:xfrm>
            <a:off x="467544" y="548680"/>
            <a:ext cx="8352928" cy="2299091"/>
          </a:xfrm>
          <a:prstGeom prst="rect">
            <a:avLst/>
          </a:prstGeom>
        </p:spPr>
        <p:txBody>
          <a:bodyPr wrap="square">
            <a:spAutoFit/>
          </a:bodyPr>
          <a:lstStyle/>
          <a:p>
            <a:pPr marR="114300">
              <a:lnSpc>
                <a:spcPct val="115000"/>
              </a:lnSpc>
              <a:spcBef>
                <a:spcPts val="370"/>
              </a:spcBef>
              <a:spcAft>
                <a:spcPts val="0"/>
              </a:spcAft>
            </a:pPr>
            <a:r>
              <a:rPr lang="es-ES" sz="32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Cierre</a:t>
            </a:r>
            <a:endParaRPr lang="es-ES"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revisan las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anotaciones, gráficas, hoja de cálculo, etc. de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los alumnos y se verifica que hayan terminado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las actividades. </a:t>
            </a:r>
            <a:endParaRPr lang="es-ES" sz="1200" dirty="0">
              <a:solidFill>
                <a:srgbClr val="000000"/>
              </a:solidFill>
              <a:latin typeface="Arial" panose="020B0604020202020204" pitchFamily="34" charset="0"/>
              <a:ea typeface="Arial" panose="020B0604020202020204" pitchFamily="34" charset="0"/>
            </a:endParaRPr>
          </a:p>
          <a:p>
            <a:pPr marL="342900" marR="114300" lvl="0" indent="-342900" algn="just">
              <a:lnSpc>
                <a:spcPct val="115000"/>
              </a:lnSpc>
              <a:spcBef>
                <a:spcPts val="370"/>
              </a:spcBef>
              <a:spcAft>
                <a:spcPts val="0"/>
              </a:spcAft>
              <a:buFont typeface="+mj-lt"/>
              <a:buAutoNum type="arabicPeriod"/>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 les recuerda a los alumnos que sus notas deberán agregarse a su folder de evidencias.</a:t>
            </a:r>
            <a:endParaRPr lang="es-ES" sz="1200" dirty="0">
              <a:solidFill>
                <a:srgbClr val="000000"/>
              </a:solidFill>
              <a:effectLst/>
              <a:latin typeface="Arial" panose="020B0604020202020204" pitchFamily="34" charset="0"/>
              <a:ea typeface="Arial" panose="020B0604020202020204" pitchFamily="34" charset="0"/>
            </a:endParaRPr>
          </a:p>
        </p:txBody>
      </p:sp>
      <p:pic>
        <p:nvPicPr>
          <p:cNvPr id="6" name="Picture 10" descr="https://lh3.googleusercontent.com/1kyCIjFxp7xPw6jBBIOqmXTWFRuczn61Rn0tMPoTINkQdeGwYYp6dzzaRYl-4AiR1G3q1sb0Bme8S1b89ZN7lZUlnPHqCfWueV8IK_SZGWdwSI8Fi4hojxY_ZeRon9ZJhOx6KDrWdlHwNIr0GI2j-1SYfZ1Wq9KO-4EffpTTiKR6iE74Vh74JsHLKa8rwwiwjlMRmH6DQUoJV27e4XdqaqkEeYztiRWoIFNN3vlivpILjKR1zaXFeF7gaKwJl7afQ1UxnMQ38ZEemddll9hOaOsM4p5iy6WMuXPyvtD5J1qz8ZygrTu0TbGUPkHa95FBOhOewtZe5647uH85SGIV3Rss782lqZya_tG5oqGQkz9-Vcw46yZDFKeu1k5qYuXey7sM7XUzekEPszsL_ooAM5F3W5lRL0vb7cx3NK8Ptr2_X8Fmn2HLew2ABmiXwIzZ5tIt3ojx5h8m3u_oA4TZtPMpua9IAzzsiDpUtnI8kcutgAhmPjAWo-fv49o7DIeHEs1bX1qdmZ5bkaqTvKhHTwm_z7X3JzcWavlHLXoaJgaff-4hanBQvjNGAzB9apDkkfJrp7pIW_ulB-chlBNVzqP4a7ReIZ4g4jSTLi6aGrysj9OUO99LZJPVOsepubEcj6RrHZbgfQ_wltZVduK5HM448Gvjals=w632-h474-no"/>
          <p:cNvPicPr>
            <a:picLocks noChangeAspect="1" noChangeArrowheads="1"/>
          </p:cNvPicPr>
          <p:nvPr/>
        </p:nvPicPr>
        <p:blipFill>
          <a:blip r:embed="rId3"/>
          <a:srcRect/>
          <a:stretch>
            <a:fillRect/>
          </a:stretch>
        </p:blipFill>
        <p:spPr bwMode="auto">
          <a:xfrm rot="15840419">
            <a:off x="969637" y="3295371"/>
            <a:ext cx="3552130" cy="2783613"/>
          </a:xfrm>
          <a:prstGeom prst="rect">
            <a:avLst/>
          </a:prstGeom>
          <a:noFill/>
        </p:spPr>
      </p:pic>
      <p:sp>
        <p:nvSpPr>
          <p:cNvPr id="8" name="7 CuadroTexto"/>
          <p:cNvSpPr txBox="1"/>
          <p:nvPr/>
        </p:nvSpPr>
        <p:spPr>
          <a:xfrm>
            <a:off x="0" y="118258"/>
            <a:ext cx="9144000" cy="276999"/>
          </a:xfrm>
          <a:prstGeom prst="rect">
            <a:avLst/>
          </a:prstGeom>
          <a:noFill/>
        </p:spPr>
        <p:txBody>
          <a:bodyPr wrap="square" rtlCol="0">
            <a:spAutoFit/>
          </a:bodyPr>
          <a:lstStyle/>
          <a:p>
            <a:pPr algn="r"/>
            <a:r>
              <a:rPr lang="es-MX" sz="1200" dirty="0" smtClean="0">
                <a:latin typeface="Century Gothic" pitchFamily="34" charset="0"/>
              </a:rPr>
              <a:t>Apartado 12.6 </a:t>
            </a:r>
            <a:r>
              <a:rPr lang="es-MX" sz="1200" dirty="0" smtClean="0">
                <a:latin typeface="Century Gothic" pitchFamily="34" charset="0"/>
              </a:rPr>
              <a:t>j. </a:t>
            </a:r>
            <a:endParaRPr lang="es-MX" sz="1200" dirty="0">
              <a:latin typeface="Century Gothic" pitchFamily="34" charset="0"/>
            </a:endParaRPr>
          </a:p>
        </p:txBody>
      </p:sp>
      <p:pic>
        <p:nvPicPr>
          <p:cNvPr id="9" name="Picture 2" descr="https://lh3.googleusercontent.com/ZkT9cKn4Chvdz0qCX5LtfQT7zcy5vNxRQ2umq3dUVIy5aawso_PmjlmmWdVfsbP0ic6tsMRy2MPWjvQ1MIEHxqEXsiocEjCy63PR-2HzPT4tpPjPWWh8JTZkHT2mA8ySMN6kjf6Apt8K42fhCX7GqxQBBsgdSbAgjFvW9QbkdAwu0sjIekrlK0g0gQMnaK1owODWWQ6Kv5Fi6VvPLA6DQKHqlUBvtb6uTn_XkBeokCeuoYtrAui0N_QWSFMO_3NK9Dv70U-a4XNJcvtIJQvvQA8a8b8SXklpsMXxxzp9_i2wbkKh7L5tM48aS5todxthMR96rtLEEd2cExFM5Sg0CZHxix1CfPg27DcN3WiF3qATPvUM8uaprSi2rSR9G5pS-8b6HCTrPu3UVC-uyddOUmlRd1DrnmWDa3kwAQgTVhQal0MwHRxkyGkj6NzXEjpeQKPHqh294Dz51GaP23XRD-igmeqFjmGHQZKBfw7RpH8rGi-6JONYmZA32neK0DvaCvtBZh38oFIm16SG9AIBWErdtnZM75x3TzokhJ9TjrEZLncnPHyhlmOl5FRcWmwjRG1J4ARUKHukg5Upphw4iZd4Dy0WgNM1Ijb6T-thbHkDcTZ0o_oydHCEbDDXo_F7gMIVY1VJoISoEs3aU-CpDwniDDDcZnE=w632-h474-no"/>
          <p:cNvPicPr>
            <a:picLocks noChangeAspect="1" noChangeArrowheads="1"/>
          </p:cNvPicPr>
          <p:nvPr/>
        </p:nvPicPr>
        <p:blipFill>
          <a:blip r:embed="rId4" cstate="print"/>
          <a:srcRect/>
          <a:stretch>
            <a:fillRect/>
          </a:stretch>
        </p:blipFill>
        <p:spPr bwMode="auto">
          <a:xfrm rot="17249520">
            <a:off x="4589149" y="3307661"/>
            <a:ext cx="3460557" cy="2595418"/>
          </a:xfrm>
          <a:prstGeom prst="rect">
            <a:avLst/>
          </a:prstGeom>
          <a:noFill/>
        </p:spPr>
      </p:pic>
    </p:spTree>
    <p:extLst>
      <p:ext uri="{BB962C8B-B14F-4D97-AF65-F5344CB8AC3E}">
        <p14:creationId xmlns:p14="http://schemas.microsoft.com/office/powerpoint/2010/main" val="31804179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12.8</a:t>
            </a:r>
            <a:endParaRPr lang="es-MX" dirty="0"/>
          </a:p>
        </p:txBody>
      </p:sp>
      <p:pic>
        <p:nvPicPr>
          <p:cNvPr id="4" name="Picture 6" descr="https://lh3.googleusercontent.com/ATJK8vILUSiqaOBHkz-L-IlVDRlhlGtpJIyP-zRfOxe0dvGNe32fGTzFF8MICmVzh3KZJn-0JlBNXichU8MB7OiqFn1oZnfQHQloPLAN8VKrNVMocyR6_Yhubd7383z64FbQl3GLNJm42L19hAErdoKxomHFTOd1t5Mk6lWl13WHqKSfZcufKEyV3AShlet2cOfsRcl0PCac2XT6QeczN31S2JXpC8qj98veb9iKHVJ_mi43znH8O6KT-SfLSzPMM1N_utHMX-3iOo-50vy48-V460Hi2zvdG05QBl6C4_uASUM_DAHMv9Cb9ZDVSDw08egAii9Bw24hfSqD8a7puymNAIR95WVaPhGnzELcU7hCtfdqZ7NktiyUjQVNEprPK-SmxDmJTEL5SVqLttSmg2nBnR-9zdXhPtajOcR2MrPTyx8e94bJsRkk0lSPdVcSVl_F8Df3TEW4EQQdPvZjobdHqKJgEgWmdzf6KyhQcOpMyHnYn_SUnu1-Ounq8vzPoSJL0VE-VwB03NeqUOtabUCYap4T-8y53aq0wVf02Rzo7fNWEuMccg0v8BC6WJNWlFUFe1w140i2tDe922h6MqfSSJBKFNYMhnIXOt2OzG-djxXl7iBOYaRRNT9ilq-Kyt4jVWm_Y-SrYjqjy8KDy3zTQDSg7MM=w356-h475-no"/>
          <p:cNvPicPr>
            <a:picLocks noChangeAspect="1" noChangeArrowheads="1"/>
          </p:cNvPicPr>
          <p:nvPr/>
        </p:nvPicPr>
        <p:blipFill rotWithShape="1">
          <a:blip r:embed="rId2"/>
          <a:srcRect b="13298"/>
          <a:stretch/>
        </p:blipFill>
        <p:spPr bwMode="auto">
          <a:xfrm rot="612422">
            <a:off x="4722334" y="1227759"/>
            <a:ext cx="3873275" cy="4480757"/>
          </a:xfrm>
          <a:prstGeom prst="rect">
            <a:avLst/>
          </a:prstGeom>
          <a:noFill/>
        </p:spPr>
      </p:pic>
      <p:pic>
        <p:nvPicPr>
          <p:cNvPr id="5" name="Picture 4" descr="https://lh3.googleusercontent.com/XWCCYGRhkz6PUo4u-6oZirRwWg2Wm121S2fCoYXYSUihRFiox8MSgjsTXGxsjx-IBLhPy8BRf9D51PgfPaXC4P0YqJhHiRiK0-3zOpOCn9_aX69o9KLujn7z-B_m-ZVRKaEDiXmMeKprZE75tMV9sV_o_ns6tylaFeLK5FGFzhYKKmOTFi2KO_MdRWdoWdo3rPcDPDvtoiftEiZZL9DWodNgGnjSjxNt7qHETA-DJLfR2PNFMJyJew5Eo3hOOvIR57FVMk7DLGRDz-TsjGKKk-hZ0lUseFXvli05v8FuqVcCliTl2uide7Ea8XNqXcVURV-SK6SlYvOFL8m-pWO-xbKZAlz4s99xl20sotLZqM8o0LlNHKM0GWwvPlmdajwEbpRenl7PYMPGY9ujFzxmubZQnAyn3KR-9oP6YyGxQ_lgg-MnQToeW1gwWXjXRZNKkxWbfVVrvT3EsNVrli40Siioxrvsq5dpCDsBWbh8WOG5bJjZs5T2eDYeHOMyH9ZW8jwvTtVngwloMyy3Er8BvyC1abMzY36Ofr5SeFHYxGMp9h8QS5bDU977BYTIA3hysJSFm8u500P7-03S4mVjNrBz6JQcxACnRZg0dQlotr5n38Sy1ypClqn2ylDxCqhTShA59JjdJ1mGcyAMPwJ0wnwRfPeQBWA=w356-h475-no"/>
          <p:cNvPicPr>
            <a:picLocks noChangeAspect="1" noChangeArrowheads="1"/>
          </p:cNvPicPr>
          <p:nvPr/>
        </p:nvPicPr>
        <p:blipFill>
          <a:blip r:embed="rId3"/>
          <a:srcRect/>
          <a:stretch>
            <a:fillRect/>
          </a:stretch>
        </p:blipFill>
        <p:spPr bwMode="auto">
          <a:xfrm rot="20725840">
            <a:off x="569171" y="1135245"/>
            <a:ext cx="3563940" cy="4833545"/>
          </a:xfrm>
          <a:prstGeom prst="rect">
            <a:avLst/>
          </a:prstGeom>
          <a:noFill/>
        </p:spPr>
      </p:pic>
      <p:sp>
        <p:nvSpPr>
          <p:cNvPr id="6" name="7 CuadroTexto"/>
          <p:cNvSpPr txBox="1"/>
          <p:nvPr/>
        </p:nvSpPr>
        <p:spPr>
          <a:xfrm>
            <a:off x="0" y="118258"/>
            <a:ext cx="9144000" cy="276999"/>
          </a:xfrm>
          <a:prstGeom prst="rect">
            <a:avLst/>
          </a:prstGeom>
          <a:noFill/>
        </p:spPr>
        <p:txBody>
          <a:bodyPr wrap="square" rtlCol="0">
            <a:spAutoFit/>
          </a:bodyPr>
          <a:lstStyle/>
          <a:p>
            <a:pPr algn="r"/>
            <a:r>
              <a:rPr lang="es-MX" sz="1200" dirty="0" smtClean="0">
                <a:latin typeface="Century Gothic" pitchFamily="34" charset="0"/>
              </a:rPr>
              <a:t>Apartado 12.6 </a:t>
            </a:r>
            <a:r>
              <a:rPr lang="es-MX" sz="1200" dirty="0" smtClean="0">
                <a:latin typeface="Century Gothic" pitchFamily="34" charset="0"/>
              </a:rPr>
              <a:t>j. </a:t>
            </a:r>
            <a:endParaRPr lang="es-MX" sz="1200" dirty="0">
              <a:latin typeface="Century Gothic" pitchFamily="34" charset="0"/>
            </a:endParaRPr>
          </a:p>
        </p:txBody>
      </p:sp>
    </p:spTree>
    <p:extLst>
      <p:ext uri="{BB962C8B-B14F-4D97-AF65-F5344CB8AC3E}">
        <p14:creationId xmlns:p14="http://schemas.microsoft.com/office/powerpoint/2010/main" val="2018358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12.9</a:t>
            </a:r>
            <a:endParaRPr lang="es-MX" dirty="0"/>
          </a:p>
        </p:txBody>
      </p:sp>
      <p:sp>
        <p:nvSpPr>
          <p:cNvPr id="3" name="Rectángulo 2"/>
          <p:cNvSpPr/>
          <p:nvPr/>
        </p:nvSpPr>
        <p:spPr>
          <a:xfrm>
            <a:off x="251520" y="509751"/>
            <a:ext cx="8640960" cy="4321952"/>
          </a:xfrm>
          <a:prstGeom prst="rect">
            <a:avLst/>
          </a:prstGeom>
        </p:spPr>
        <p:txBody>
          <a:bodyPr wrap="square">
            <a:spAutoFit/>
          </a:bodyPr>
          <a:lstStyle/>
          <a:p>
            <a:pPr marR="114300">
              <a:lnSpc>
                <a:spcPct val="115000"/>
              </a:lnSpc>
              <a:spcBef>
                <a:spcPts val="370"/>
              </a:spcBef>
              <a:spcAft>
                <a:spcPts val="0"/>
              </a:spcAft>
            </a:pPr>
            <a:r>
              <a:rPr lang="es-ES" sz="2600" b="1" dirty="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¿Que se hará con los resultados?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 tabla y gráfica generada en Informática se presenta a las profesoras y  se registra como un trabajo individual que será parte de la evaluación </a:t>
            </a:r>
            <a:r>
              <a:rPr lang="es-MX" dirty="0" err="1"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sumativa</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as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notas de los alumnos se recolectaran de forma individual de manera que cada estudiante deberá agregarlas a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su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folder de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evidencias.</a:t>
            </a:r>
          </a:p>
          <a:p>
            <a:pPr algn="just">
              <a:lnSpc>
                <a:spcPct val="115000"/>
              </a:lnSpc>
              <a:spcAft>
                <a:spcPts val="0"/>
              </a:spcAft>
            </a:pPr>
            <a:endParaRPr lang="es-MX"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smtClean="0">
                <a:solidFill>
                  <a:srgbClr val="000000"/>
                </a:solidFill>
                <a:latin typeface="Century Gothic" panose="020B0502020202020204" pitchFamily="34" charset="0"/>
                <a:ea typeface="Arial" panose="020B0604020202020204" pitchFamily="34" charset="0"/>
              </a:rPr>
              <a:t>En Informática los alumnos deberán guardar sus gráficos para agregarlos junto con su análisis a su trabajo final.</a:t>
            </a:r>
            <a:endParaRPr lang="es-ES"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endParaRPr lang="es-ES" sz="1100" dirty="0">
              <a:solidFill>
                <a:srgbClr val="000000"/>
              </a:solidFill>
              <a:latin typeface="Century Gothic" panose="020B0502020202020204" pitchFamily="34" charset="0"/>
              <a:ea typeface="Arial" panose="020B0604020202020204" pitchFamily="34" charset="0"/>
            </a:endParaRPr>
          </a:p>
          <a:p>
            <a:pPr algn="just">
              <a:lnSpc>
                <a:spcPct val="115000"/>
              </a:lnSpc>
              <a:spcAft>
                <a:spcPts val="0"/>
              </a:spcAft>
            </a:pP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Por otro lado, se registrará a los alumnos que desarrollaron la actividad completa en tiempo y </a:t>
            </a:r>
            <a:r>
              <a:rPr lang="es-MX"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forma en ambas asignaturas. </a:t>
            </a:r>
            <a:r>
              <a:rPr lang="es-MX"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Este registro también se utilizará como un elemento de la evaluación final.</a:t>
            </a:r>
            <a:endParaRPr lang="es-ES" sz="1100" dirty="0">
              <a:solidFill>
                <a:srgbClr val="000000"/>
              </a:solidFill>
              <a:effectLst/>
              <a:latin typeface="Century Gothic" panose="020B0502020202020204" pitchFamily="34" charset="0"/>
              <a:ea typeface="Arial" panose="020B0604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12.7 </a:t>
            </a:r>
            <a:r>
              <a:rPr lang="es-MX" sz="1200" dirty="0" smtClean="0">
                <a:latin typeface="Century Gothic" pitchFamily="34" charset="0"/>
              </a:rPr>
              <a:t>k. </a:t>
            </a:r>
            <a:endParaRPr lang="es-MX" sz="1200" dirty="0">
              <a:latin typeface="Century Gothic" pitchFamily="34" charset="0"/>
            </a:endParaRPr>
          </a:p>
        </p:txBody>
      </p:sp>
    </p:spTree>
    <p:extLst>
      <p:ext uri="{BB962C8B-B14F-4D97-AF65-F5344CB8AC3E}">
        <p14:creationId xmlns:p14="http://schemas.microsoft.com/office/powerpoint/2010/main" val="1048210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12.10</a:t>
            </a:r>
            <a:endParaRPr lang="es-MX" dirty="0"/>
          </a:p>
        </p:txBody>
      </p:sp>
      <p:sp>
        <p:nvSpPr>
          <p:cNvPr id="3" name="Rectángulo 2"/>
          <p:cNvSpPr/>
          <p:nvPr/>
        </p:nvSpPr>
        <p:spPr>
          <a:xfrm>
            <a:off x="179512" y="185628"/>
            <a:ext cx="8820472" cy="5417380"/>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Análisis</a:t>
            </a:r>
            <a:endParaRPr lang="es-ES"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Logros alcanzados</a:t>
            </a:r>
            <a:endParaRPr lang="es-ES" sz="16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MX"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6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MX" sz="1600"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 mayor parte de los alumnos entregaron su folder de evidencias individual completo y ordenado. Algunos incluso se tomaron el tiempo de pasar toda su información en computadora aun cuando al inicio se les había indicado que podían entregar sus notas a mano dado que era material que se generaba sesión tras sesión.</a:t>
            </a:r>
          </a:p>
          <a:p>
            <a:pPr algn="just">
              <a:lnSpc>
                <a:spcPct val="115000"/>
              </a:lnSpc>
              <a:spcAft>
                <a:spcPts val="0"/>
              </a:spcAft>
            </a:pPr>
            <a:endPar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algn="just">
              <a:lnSpc>
                <a:spcPct val="115000"/>
              </a:lnSpc>
              <a:spcAft>
                <a:spcPts val="0"/>
              </a:spcAft>
            </a:pPr>
            <a:r>
              <a:rPr lang="es-MX" sz="1600"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Los equipos entregaron sus trabajos finales destacando dos de ellos por su presentación y apego a la lista de cotejo.</a:t>
            </a:r>
          </a:p>
          <a:p>
            <a:pPr algn="just">
              <a:lnSpc>
                <a:spcPct val="115000"/>
              </a:lnSpc>
              <a:spcAft>
                <a:spcPts val="0"/>
              </a:spcAft>
            </a:pPr>
            <a:endPar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algn="just">
              <a:lnSpc>
                <a:spcPct val="115000"/>
              </a:lnSpc>
              <a:spcAft>
                <a:spcPts val="0"/>
              </a:spcAft>
            </a:pPr>
            <a:r>
              <a:rPr lang="es-MX" sz="1600" dirty="0" smtClean="0">
                <a:solidFill>
                  <a:srgbClr val="000000"/>
                </a:solidFill>
                <a:latin typeface="Century Gothic" panose="020B0502020202020204" pitchFamily="34" charset="0"/>
                <a:ea typeface="Times New Roman" panose="02020603050405020304" pitchFamily="18" charset="0"/>
                <a:cs typeface="Calibri" panose="020F0502020204030204" pitchFamily="34" charset="0"/>
              </a:rPr>
              <a:t>Las conclusiones vertidas en algunos trabajos son una retroalimentación valiosa para las profesoras puesto que la opinión sincera de los alumnos sobre las actividades nos muestra los aciertos y las áreas de oportunidad.</a:t>
            </a:r>
            <a:endParaRPr lang="es-MX" sz="16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15000"/>
              </a:lnSpc>
              <a:spcAft>
                <a:spcPts val="0"/>
              </a:spcAft>
            </a:pPr>
            <a:endParaRPr lang="es-MX" sz="1600" dirty="0" smtClean="0">
              <a:solidFill>
                <a:srgbClr val="558ED5"/>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s-MX" sz="1600" dirty="0" smtClean="0">
                <a:solidFill>
                  <a:srgbClr val="558ED5"/>
                </a:solidFill>
                <a:latin typeface="Calibri" panose="020F0502020204030204" pitchFamily="34" charset="0"/>
                <a:ea typeface="Times New Roman" panose="02020603050405020304" pitchFamily="18" charset="0"/>
                <a:cs typeface="Calibri" panose="020F0502020204030204" pitchFamily="34" charset="0"/>
              </a:rPr>
              <a:t>Aspectos a mejorar</a:t>
            </a:r>
            <a:endParaRPr lang="es-ES" sz="1600" dirty="0" smtClean="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sz="1600"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Reprogramar los tiempos y quizá también los alcances finales del proyecto respecto a las evidencias de trabajo que deberán presentar los alumnos.</a:t>
            </a:r>
            <a:r>
              <a:rPr lang="es-MX" sz="1600" dirty="0" smtClean="0">
                <a:solidFill>
                  <a:srgbClr val="000000"/>
                </a:solidFill>
                <a:latin typeface="Calibri" panose="020F0502020204030204" pitchFamily="34" charset="0"/>
                <a:ea typeface="Century Gothic" panose="020B0502020202020204" pitchFamily="34" charset="0"/>
                <a:cs typeface="Century Gothic" panose="020B0502020202020204" pitchFamily="34" charset="0"/>
              </a:rPr>
              <a:t>  </a:t>
            </a:r>
          </a:p>
        </p:txBody>
      </p:sp>
      <p:sp>
        <p:nvSpPr>
          <p:cNvPr id="4" name="3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12.8 l.</a:t>
            </a:r>
            <a:endParaRPr lang="es-MX" sz="1200" dirty="0">
              <a:latin typeface="Century Gothic" pitchFamily="34" charset="0"/>
            </a:endParaRPr>
          </a:p>
        </p:txBody>
      </p:sp>
    </p:spTree>
    <p:extLst>
      <p:ext uri="{BB962C8B-B14F-4D97-AF65-F5344CB8AC3E}">
        <p14:creationId xmlns:p14="http://schemas.microsoft.com/office/powerpoint/2010/main" val="8452271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s-MX" dirty="0" smtClean="0"/>
              <a:t>12.11</a:t>
            </a:r>
            <a:endParaRPr lang="es-MX" dirty="0"/>
          </a:p>
        </p:txBody>
      </p:sp>
      <p:sp>
        <p:nvSpPr>
          <p:cNvPr id="3" name="Rectángulo 2"/>
          <p:cNvSpPr/>
          <p:nvPr/>
        </p:nvSpPr>
        <p:spPr>
          <a:xfrm>
            <a:off x="251520" y="354266"/>
            <a:ext cx="8712968" cy="3357329"/>
          </a:xfrm>
          <a:prstGeom prst="rect">
            <a:avLst/>
          </a:prstGeom>
        </p:spPr>
        <p:txBody>
          <a:bodyPr wrap="square">
            <a:spAutoFit/>
          </a:bodyPr>
          <a:lstStyle/>
          <a:p>
            <a:pPr>
              <a:lnSpc>
                <a:spcPct val="115000"/>
              </a:lnSpc>
              <a:spcAft>
                <a:spcPts val="0"/>
              </a:spcAft>
            </a:pPr>
            <a:r>
              <a:rPr lang="es-MX" sz="2600" dirty="0">
                <a:solidFill>
                  <a:srgbClr val="558ED5"/>
                </a:solidFill>
                <a:latin typeface="Calibri" panose="020F0502020204030204" pitchFamily="34" charset="0"/>
                <a:ea typeface="Times New Roman" panose="02020603050405020304" pitchFamily="18" charset="0"/>
                <a:cs typeface="Calibri" panose="020F0502020204030204" pitchFamily="34" charset="0"/>
              </a:rPr>
              <a:t>Toma de decisiones.</a:t>
            </a:r>
            <a:endParaRPr lang="es-ES" sz="11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MX"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Definitivamente el tiempo dedicado a cada actividad es un aspecto de suma importancia. </a:t>
            </a:r>
          </a:p>
          <a:p>
            <a:pPr marR="114300" algn="just">
              <a:lnSpc>
                <a:spcPct val="115000"/>
              </a:lnSpc>
              <a:spcBef>
                <a:spcPts val="370"/>
              </a:spcBef>
              <a:spcAft>
                <a:spcPts val="0"/>
              </a:spcAft>
            </a:pPr>
            <a:endPar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R="114300" algn="just">
              <a:lnSpc>
                <a:spcPct val="115000"/>
              </a:lnSpc>
              <a:spcBef>
                <a:spcPts val="370"/>
              </a:spcBef>
              <a:spcAft>
                <a:spcPts val="0"/>
              </a:spcAft>
            </a:pPr>
            <a:r>
              <a:rPr lang="es-MX"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El poder tener un espacio para trabajar con presencia física de todos los profesores involucrados en el proyecto podría mejorar significativamente el alcance de los objetivos.</a:t>
            </a:r>
          </a:p>
          <a:p>
            <a:pPr marR="114300">
              <a:lnSpc>
                <a:spcPct val="115000"/>
              </a:lnSpc>
              <a:spcBef>
                <a:spcPts val="370"/>
              </a:spcBef>
              <a:spcAft>
                <a:spcPts val="0"/>
              </a:spcAft>
            </a:pPr>
            <a:endParaRPr lang="es-MX" dirty="0">
              <a:solidFill>
                <a:srgbClr val="000000"/>
              </a:solidFill>
              <a:latin typeface="Calibri" panose="020F0502020204030204" pitchFamily="34" charset="0"/>
              <a:ea typeface="Century Gothic" panose="020B0502020202020204" pitchFamily="34" charset="0"/>
              <a:cs typeface="Century Gothic" panose="020B0502020202020204" pitchFamily="34" charset="0"/>
            </a:endParaRPr>
          </a:p>
        </p:txBody>
      </p:sp>
      <p:sp>
        <p:nvSpPr>
          <p:cNvPr id="4" name="3 CuadroTexto"/>
          <p:cNvSpPr txBox="1"/>
          <p:nvPr/>
        </p:nvSpPr>
        <p:spPr>
          <a:xfrm>
            <a:off x="1785918" y="214290"/>
            <a:ext cx="7358082" cy="276999"/>
          </a:xfrm>
          <a:prstGeom prst="rect">
            <a:avLst/>
          </a:prstGeom>
          <a:noFill/>
        </p:spPr>
        <p:txBody>
          <a:bodyPr wrap="square" rtlCol="0">
            <a:spAutoFit/>
          </a:bodyPr>
          <a:lstStyle/>
          <a:p>
            <a:pPr algn="r"/>
            <a:r>
              <a:rPr lang="es-MX" sz="1200" dirty="0" smtClean="0">
                <a:latin typeface="Century Gothic" pitchFamily="34" charset="0"/>
              </a:rPr>
              <a:t>Apartado 12.9 </a:t>
            </a:r>
            <a:r>
              <a:rPr lang="es-MX" sz="1200" dirty="0" smtClean="0">
                <a:latin typeface="Century Gothic" pitchFamily="34" charset="0"/>
              </a:rPr>
              <a:t>m. </a:t>
            </a:r>
            <a:endParaRPr lang="es-MX" sz="1200" dirty="0">
              <a:latin typeface="Century Gothic" pitchFamily="34" charset="0"/>
            </a:endParaRPr>
          </a:p>
        </p:txBody>
      </p:sp>
    </p:spTree>
    <p:extLst>
      <p:ext uri="{BB962C8B-B14F-4D97-AF65-F5344CB8AC3E}">
        <p14:creationId xmlns:p14="http://schemas.microsoft.com/office/powerpoint/2010/main" val="41656942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69</a:t>
            </a:fld>
            <a:endParaRPr lang="es-MX" dirty="0"/>
          </a:p>
        </p:txBody>
      </p:sp>
      <p:pic>
        <p:nvPicPr>
          <p:cNvPr id="3" name="2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429720" cy="6842944"/>
          </a:xfrm>
          <a:prstGeom prst="rect">
            <a:avLst/>
          </a:prstGeom>
        </p:spPr>
      </p:pic>
      <p:sp>
        <p:nvSpPr>
          <p:cNvPr id="4" name="3 CuadroTexto"/>
          <p:cNvSpPr txBox="1"/>
          <p:nvPr/>
        </p:nvSpPr>
        <p:spPr>
          <a:xfrm>
            <a:off x="285720" y="1857364"/>
            <a:ext cx="8858280" cy="3416320"/>
          </a:xfrm>
          <a:prstGeom prst="rect">
            <a:avLst/>
          </a:prstGeom>
          <a:noFill/>
        </p:spPr>
        <p:txBody>
          <a:bodyPr wrap="square" rtlCol="0">
            <a:spAutoFit/>
          </a:bodyPr>
          <a:lstStyle/>
          <a:p>
            <a:pPr algn="ctr"/>
            <a:r>
              <a:rPr lang="es-MX" sz="8000" b="1" dirty="0" smtClean="0">
                <a:latin typeface="Century Gothic" pitchFamily="34" charset="0"/>
              </a:rPr>
              <a:t>APARTADO 13</a:t>
            </a:r>
          </a:p>
          <a:p>
            <a:pPr algn="ctr"/>
            <a:endParaRPr lang="es-MX" sz="2800" b="1" dirty="0" smtClean="0">
              <a:latin typeface="Century Gothic" pitchFamily="34" charset="0"/>
            </a:endParaRPr>
          </a:p>
          <a:p>
            <a:pPr algn="ctr"/>
            <a:endParaRPr lang="es-MX" sz="2800" b="1" dirty="0" smtClean="0">
              <a:latin typeface="Century Gothic" pitchFamily="34" charset="0"/>
            </a:endParaRPr>
          </a:p>
          <a:p>
            <a:pPr algn="ctr"/>
            <a:r>
              <a:rPr lang="es-MX" sz="4000" b="1" dirty="0" smtClean="0">
                <a:latin typeface="Century Gothic" pitchFamily="34" charset="0"/>
              </a:rPr>
              <a:t>Autoevaluación y </a:t>
            </a:r>
            <a:r>
              <a:rPr lang="es-MX" sz="4000" b="1" dirty="0" err="1" smtClean="0">
                <a:latin typeface="Century Gothic" pitchFamily="34" charset="0"/>
              </a:rPr>
              <a:t>Coevaluación</a:t>
            </a:r>
            <a:endParaRPr lang="es-MX" sz="4000" b="1" dirty="0" smtClean="0">
              <a:latin typeface="Century Gothic" pitchFamily="34" charset="0"/>
            </a:endParaRPr>
          </a:p>
          <a:p>
            <a:pPr algn="ctr"/>
            <a:endParaRPr lang="es-MX" sz="4000" b="1" dirty="0">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7</a:t>
            </a:fld>
            <a:endParaRPr lang="es-MX" dirty="0"/>
          </a:p>
        </p:txBody>
      </p:sp>
      <p:sp>
        <p:nvSpPr>
          <p:cNvPr id="3" name="Rectángulo 3"/>
          <p:cNvSpPr/>
          <p:nvPr/>
        </p:nvSpPr>
        <p:spPr>
          <a:xfrm>
            <a:off x="642910" y="645127"/>
            <a:ext cx="7883912" cy="2075761"/>
          </a:xfrm>
          <a:prstGeom prst="rect">
            <a:avLst/>
          </a:prstGeom>
        </p:spPr>
        <p:txBody>
          <a:bodyPr wrap="square">
            <a:spAutoFit/>
          </a:bodyPr>
          <a:lstStyle/>
          <a:p>
            <a:pPr>
              <a:lnSpc>
                <a:spcPct val="107000"/>
              </a:lnSpc>
              <a:spcAft>
                <a:spcPts val="800"/>
              </a:spcAft>
            </a:pPr>
            <a:r>
              <a:rPr lang="es-ES" sz="2800"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rPr>
              <a:t>Objetivo o propósitos a alcanzar de cada asignatura</a:t>
            </a:r>
          </a:p>
          <a:p>
            <a:pPr>
              <a:lnSpc>
                <a:spcPct val="107000"/>
              </a:lnSpc>
              <a:spcAft>
                <a:spcPts val="800"/>
              </a:spcAft>
            </a:pPr>
            <a:endParaRPr lang="es-ES" sz="2800" b="1" dirty="0" smtClean="0">
              <a:solidFill>
                <a:schemeClr val="tx2">
                  <a:lumMod val="60000"/>
                  <a:lumOff val="40000"/>
                </a:schemeClr>
              </a:solidFill>
              <a:latin typeface="Century Gothic"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2400" dirty="0" smtClean="0">
              <a:solidFill>
                <a:schemeClr val="tx2">
                  <a:lumMod val="60000"/>
                  <a:lumOff val="40000"/>
                </a:schemeClr>
              </a:solidFill>
              <a:effectLst/>
              <a:latin typeface="Century Gothic" pitchFamily="34" charset="0"/>
              <a:ea typeface="Calibri" panose="020F0502020204030204" pitchFamily="34"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00021373"/>
              </p:ext>
            </p:extLst>
          </p:nvPr>
        </p:nvGraphicFramePr>
        <p:xfrm>
          <a:off x="714348" y="1733088"/>
          <a:ext cx="8072495" cy="649760"/>
        </p:xfrm>
        <a:graphic>
          <a:graphicData uri="http://schemas.openxmlformats.org/drawingml/2006/table">
            <a:tbl>
              <a:tblPr/>
              <a:tblGrid>
                <a:gridCol w="3857652"/>
                <a:gridCol w="4214843"/>
              </a:tblGrid>
              <a:tr h="642942">
                <a:tc>
                  <a:txBody>
                    <a:bodyPr/>
                    <a:lstStyle/>
                    <a:p>
                      <a:pPr algn="ctr">
                        <a:lnSpc>
                          <a:spcPct val="115000"/>
                        </a:lnSpc>
                        <a:spcAft>
                          <a:spcPts val="0"/>
                        </a:spcAft>
                      </a:pPr>
                      <a:r>
                        <a:rPr lang="es-ES" sz="1600" b="1" dirty="0">
                          <a:solidFill>
                            <a:srgbClr val="1C4587"/>
                          </a:solidFill>
                          <a:latin typeface="Century Gothic" pitchFamily="34" charset="0"/>
                          <a:ea typeface="Century Gothic"/>
                          <a:cs typeface="Century Gothic"/>
                        </a:rPr>
                        <a:t>Disciplina </a:t>
                      </a:r>
                      <a:r>
                        <a:rPr lang="es-ES" sz="1600" b="1" dirty="0" smtClean="0">
                          <a:solidFill>
                            <a:srgbClr val="1C4587"/>
                          </a:solidFill>
                          <a:latin typeface="Century Gothic" pitchFamily="34" charset="0"/>
                          <a:ea typeface="Century Gothic"/>
                          <a:cs typeface="Century Gothic"/>
                        </a:rPr>
                        <a:t>1.</a:t>
                      </a:r>
                      <a:r>
                        <a:rPr lang="es-ES" sz="1600" b="1" baseline="0" dirty="0" smtClean="0">
                          <a:solidFill>
                            <a:srgbClr val="1C4587"/>
                          </a:solidFill>
                          <a:latin typeface="Century Gothic" pitchFamily="34" charset="0"/>
                          <a:ea typeface="Century Gothic"/>
                          <a:cs typeface="Century Gothic"/>
                        </a:rPr>
                        <a:t> </a:t>
                      </a:r>
                      <a:r>
                        <a:rPr lang="es-ES" sz="1600" b="1" dirty="0" smtClean="0">
                          <a:solidFill>
                            <a:srgbClr val="1C4587"/>
                          </a:solidFill>
                          <a:latin typeface="Century Gothic" pitchFamily="34" charset="0"/>
                          <a:ea typeface="Century Gothic"/>
                          <a:cs typeface="Century Gothic"/>
                        </a:rPr>
                        <a:t>Informática</a:t>
                      </a:r>
                      <a:endParaRPr lang="es-MX" sz="1600" dirty="0">
                        <a:solidFill>
                          <a:srgbClr val="000000"/>
                        </a:solidFill>
                        <a:latin typeface="Century Gothic" pitchFamily="34" charset="0"/>
                        <a:ea typeface="Arial"/>
                        <a:cs typeface="Times New Roman"/>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600" b="1" dirty="0">
                          <a:solidFill>
                            <a:srgbClr val="1C4587"/>
                          </a:solidFill>
                          <a:latin typeface="Century Gothic" pitchFamily="34" charset="0"/>
                          <a:ea typeface="Century Gothic"/>
                          <a:cs typeface="Century Gothic"/>
                        </a:rPr>
                        <a:t>Disciplina </a:t>
                      </a:r>
                      <a:r>
                        <a:rPr lang="es-ES" sz="1600" b="1" dirty="0" smtClean="0">
                          <a:solidFill>
                            <a:srgbClr val="1C4587"/>
                          </a:solidFill>
                          <a:latin typeface="Century Gothic" pitchFamily="34" charset="0"/>
                          <a:ea typeface="Century Gothic"/>
                          <a:cs typeface="Century Gothic"/>
                        </a:rPr>
                        <a:t>2.</a:t>
                      </a:r>
                      <a:endParaRPr lang="es-MX" sz="1600" dirty="0">
                        <a:solidFill>
                          <a:srgbClr val="000000"/>
                        </a:solidFill>
                        <a:latin typeface="Century Gothic" pitchFamily="34" charset="0"/>
                        <a:ea typeface="Arial"/>
                        <a:cs typeface="Times New Roman"/>
                      </a:endParaRPr>
                    </a:p>
                    <a:p>
                      <a:pPr algn="ctr">
                        <a:lnSpc>
                          <a:spcPct val="115000"/>
                        </a:lnSpc>
                        <a:spcAft>
                          <a:spcPts val="0"/>
                        </a:spcAft>
                      </a:pPr>
                      <a:r>
                        <a:rPr lang="es-ES" sz="1600" b="1" dirty="0">
                          <a:solidFill>
                            <a:srgbClr val="1C4587"/>
                          </a:solidFill>
                          <a:latin typeface="Century Gothic" pitchFamily="34" charset="0"/>
                          <a:ea typeface="Century Gothic"/>
                          <a:cs typeface="Century Gothic"/>
                        </a:rPr>
                        <a:t>Matemáticas IV</a:t>
                      </a:r>
                      <a:endParaRPr lang="es-MX" sz="1600" dirty="0">
                        <a:solidFill>
                          <a:srgbClr val="000000"/>
                        </a:solidFill>
                        <a:latin typeface="Century Gothic" pitchFamily="34" charset="0"/>
                        <a:ea typeface="Arial"/>
                        <a:cs typeface="Times New Roman"/>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91035775"/>
              </p:ext>
            </p:extLst>
          </p:nvPr>
        </p:nvGraphicFramePr>
        <p:xfrm>
          <a:off x="714348" y="2432927"/>
          <a:ext cx="8072494" cy="3173504"/>
        </p:xfrm>
        <a:graphic>
          <a:graphicData uri="http://schemas.openxmlformats.org/drawingml/2006/table">
            <a:tbl>
              <a:tblPr/>
              <a:tblGrid>
                <a:gridCol w="3857652"/>
                <a:gridCol w="4214842"/>
              </a:tblGrid>
              <a:tr h="3071834">
                <a:tc>
                  <a:txBody>
                    <a:bodyPr/>
                    <a:lstStyle/>
                    <a:p>
                      <a:pPr algn="just">
                        <a:lnSpc>
                          <a:spcPct val="115000"/>
                        </a:lnSpc>
                        <a:spcAft>
                          <a:spcPts val="0"/>
                        </a:spcAft>
                      </a:pPr>
                      <a:r>
                        <a:rPr lang="es-ES" sz="1600" b="1" dirty="0" smtClean="0">
                          <a:solidFill>
                            <a:srgbClr val="000000"/>
                          </a:solidFill>
                          <a:latin typeface="Century Gothic" pitchFamily="34" charset="0"/>
                          <a:ea typeface="Century Gothic"/>
                          <a:cs typeface="Century Gothic"/>
                        </a:rPr>
                        <a:t>Trabajar </a:t>
                      </a:r>
                      <a:r>
                        <a:rPr lang="es-ES" sz="1600" b="1" dirty="0">
                          <a:solidFill>
                            <a:srgbClr val="000000"/>
                          </a:solidFill>
                          <a:latin typeface="Century Gothic" pitchFamily="34" charset="0"/>
                          <a:ea typeface="Century Gothic"/>
                          <a:cs typeface="Century Gothic"/>
                        </a:rPr>
                        <a:t>los datos obtenidos mediante software apropiado, buscando la mejor manera de presentarlos.</a:t>
                      </a:r>
                      <a:endParaRPr lang="es-MX" sz="1600" dirty="0">
                        <a:solidFill>
                          <a:srgbClr val="000000"/>
                        </a:solidFill>
                        <a:latin typeface="Century Gothic" pitchFamily="34" charset="0"/>
                        <a:ea typeface="Arial"/>
                      </a:endParaRPr>
                    </a:p>
                    <a:p>
                      <a:pPr algn="just">
                        <a:lnSpc>
                          <a:spcPct val="115000"/>
                        </a:lnSpc>
                        <a:spcAft>
                          <a:spcPts val="0"/>
                        </a:spcAft>
                      </a:pPr>
                      <a:r>
                        <a:rPr lang="es-ES" sz="1600" b="1" dirty="0" smtClean="0">
                          <a:solidFill>
                            <a:srgbClr val="000000"/>
                          </a:solidFill>
                          <a:latin typeface="Century Gothic" pitchFamily="34" charset="0"/>
                          <a:ea typeface="Century Gothic"/>
                          <a:cs typeface="Century Gothic"/>
                        </a:rPr>
                        <a:t>Elaborar una infografía con </a:t>
                      </a:r>
                      <a:r>
                        <a:rPr lang="es-ES" sz="1600" b="1" dirty="0">
                          <a:solidFill>
                            <a:srgbClr val="000000"/>
                          </a:solidFill>
                          <a:latin typeface="Century Gothic" pitchFamily="34" charset="0"/>
                          <a:ea typeface="Century Gothic"/>
                          <a:cs typeface="Century Gothic"/>
                        </a:rPr>
                        <a:t>las propuestas para que se exhiba en cada salón de la preparatoria.</a:t>
                      </a:r>
                      <a:endParaRPr lang="es-MX" sz="1600" dirty="0">
                        <a:solidFill>
                          <a:srgbClr val="000000"/>
                        </a:solidFill>
                        <a:latin typeface="Century Gothic" pitchFamily="34" charset="0"/>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ES" sz="1600" b="1" dirty="0">
                          <a:solidFill>
                            <a:srgbClr val="000000"/>
                          </a:solidFill>
                          <a:latin typeface="Century Gothic" pitchFamily="34" charset="0"/>
                          <a:ea typeface="Century Gothic"/>
                          <a:cs typeface="Century Gothic"/>
                        </a:rPr>
                        <a:t>Concientizar sobre la problemática que genera el uso excesivo del celular. Delimitar el comportamiento de la preparatoria UDL a través de encuestas bien dirigidas.  </a:t>
                      </a:r>
                      <a:endParaRPr lang="es-MX" sz="1600" dirty="0">
                        <a:solidFill>
                          <a:srgbClr val="000000"/>
                        </a:solidFill>
                        <a:latin typeface="Century Gothic" pitchFamily="34" charset="0"/>
                        <a:ea typeface="Arial"/>
                      </a:endParaRPr>
                    </a:p>
                    <a:p>
                      <a:pPr algn="just">
                        <a:lnSpc>
                          <a:spcPct val="115000"/>
                        </a:lnSpc>
                        <a:spcAft>
                          <a:spcPts val="0"/>
                        </a:spcAft>
                      </a:pPr>
                      <a:r>
                        <a:rPr lang="es-ES" sz="1600" b="1" dirty="0" smtClean="0">
                          <a:solidFill>
                            <a:srgbClr val="000000"/>
                          </a:solidFill>
                          <a:latin typeface="Century Gothic" pitchFamily="34" charset="0"/>
                          <a:ea typeface="Century Gothic"/>
                          <a:cs typeface="Century Gothic"/>
                        </a:rPr>
                        <a:t>Establecer </a:t>
                      </a:r>
                      <a:r>
                        <a:rPr lang="es-ES" sz="1600" b="1" dirty="0">
                          <a:solidFill>
                            <a:srgbClr val="000000"/>
                          </a:solidFill>
                          <a:latin typeface="Century Gothic" pitchFamily="34" charset="0"/>
                          <a:ea typeface="Century Gothic"/>
                          <a:cs typeface="Century Gothic"/>
                        </a:rPr>
                        <a:t>un modelo matemático que muestre el comportamiento de la comunidad estudiantil.</a:t>
                      </a:r>
                      <a:endParaRPr lang="es-MX" sz="1600" dirty="0">
                        <a:solidFill>
                          <a:srgbClr val="000000"/>
                        </a:solidFill>
                        <a:latin typeface="Century Gothic" pitchFamily="34" charset="0"/>
                        <a:ea typeface="Arial"/>
                      </a:endParaRPr>
                    </a:p>
                    <a:p>
                      <a:pPr algn="just">
                        <a:lnSpc>
                          <a:spcPct val="115000"/>
                        </a:lnSpc>
                        <a:spcAft>
                          <a:spcPts val="0"/>
                        </a:spcAft>
                      </a:pPr>
                      <a:r>
                        <a:rPr lang="es-ES" sz="1600" b="1" dirty="0" smtClean="0">
                          <a:solidFill>
                            <a:srgbClr val="000000"/>
                          </a:solidFill>
                          <a:latin typeface="Century Gothic" pitchFamily="34" charset="0"/>
                          <a:ea typeface="Century Gothic"/>
                          <a:cs typeface="Century Gothic"/>
                        </a:rPr>
                        <a:t>Elaborar una infografía con </a:t>
                      </a:r>
                      <a:r>
                        <a:rPr lang="es-ES" sz="1600" b="1" dirty="0">
                          <a:solidFill>
                            <a:srgbClr val="000000"/>
                          </a:solidFill>
                          <a:latin typeface="Century Gothic" pitchFamily="34" charset="0"/>
                          <a:ea typeface="Century Gothic"/>
                          <a:cs typeface="Century Gothic"/>
                        </a:rPr>
                        <a:t>las propuestas para que se exhiba en cada salón de la preparatoria.</a:t>
                      </a:r>
                      <a:endParaRPr lang="es-MX" sz="1600" dirty="0">
                        <a:solidFill>
                          <a:srgbClr val="000000"/>
                        </a:solidFill>
                        <a:latin typeface="Century Gothic" pitchFamily="34" charset="0"/>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6" name="CuadroTexto 5"/>
          <p:cNvSpPr txBox="1"/>
          <p:nvPr/>
        </p:nvSpPr>
        <p:spPr>
          <a:xfrm>
            <a:off x="971600" y="116632"/>
            <a:ext cx="7555222" cy="276999"/>
          </a:xfrm>
          <a:prstGeom prst="rect">
            <a:avLst/>
          </a:prstGeom>
          <a:noFill/>
        </p:spPr>
        <p:txBody>
          <a:bodyPr wrap="square" rtlCol="0">
            <a:spAutoFit/>
          </a:bodyPr>
          <a:lstStyle/>
          <a:p>
            <a:pPr algn="r"/>
            <a:r>
              <a:rPr lang="es-ES" sz="1200" dirty="0" smtClean="0">
                <a:latin typeface="Century Gothic" panose="020B0502020202020204" pitchFamily="34" charset="0"/>
              </a:rPr>
              <a:t>Apartado 7. </a:t>
            </a:r>
            <a:r>
              <a:rPr lang="es-ES" sz="1200" dirty="0" smtClean="0">
                <a:latin typeface="Century Gothic" panose="020B0502020202020204" pitchFamily="34" charset="0"/>
              </a:rPr>
              <a:t>k. </a:t>
            </a:r>
            <a:endParaRPr lang="es-ES" sz="1200" dirty="0">
              <a:latin typeface="Century Gothic" panose="020B0502020202020204" pitchFamily="34" charset="0"/>
            </a:endParaRPr>
          </a:p>
        </p:txBody>
      </p:sp>
    </p:spTree>
    <p:extLst>
      <p:ext uri="{BB962C8B-B14F-4D97-AF65-F5344CB8AC3E}">
        <p14:creationId xmlns:p14="http://schemas.microsoft.com/office/powerpoint/2010/main" val="3903028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13.1</a:t>
            </a:r>
            <a:endParaRPr lang="es-MX" dirty="0"/>
          </a:p>
        </p:txBody>
      </p:sp>
      <p:sp>
        <p:nvSpPr>
          <p:cNvPr id="3" name="CuadroTexto 2"/>
          <p:cNvSpPr txBox="1"/>
          <p:nvPr/>
        </p:nvSpPr>
        <p:spPr>
          <a:xfrm>
            <a:off x="222255" y="332656"/>
            <a:ext cx="8435280" cy="830997"/>
          </a:xfrm>
          <a:prstGeom prst="rect">
            <a:avLst/>
          </a:prstGeom>
          <a:noFill/>
        </p:spPr>
        <p:txBody>
          <a:bodyPr wrap="square" rtlCol="0">
            <a:spAutoFit/>
          </a:bodyPr>
          <a:lstStyle/>
          <a:p>
            <a:r>
              <a:rPr lang="es-ES" sz="2400" dirty="0" smtClean="0">
                <a:solidFill>
                  <a:schemeClr val="tx2">
                    <a:lumMod val="60000"/>
                    <a:lumOff val="40000"/>
                  </a:schemeClr>
                </a:solidFill>
                <a:latin typeface="Century Gothic" panose="020B0502020202020204" pitchFamily="34" charset="0"/>
              </a:rPr>
              <a:t>Autoevaluación y coevaluación.</a:t>
            </a:r>
          </a:p>
          <a:p>
            <a:endParaRPr lang="es-ES" sz="2400" dirty="0">
              <a:solidFill>
                <a:schemeClr val="tx2">
                  <a:lumMod val="60000"/>
                  <a:lumOff val="40000"/>
                </a:schemeClr>
              </a:solidFill>
              <a:latin typeface="Century Gothic" panose="020B0502020202020204" pitchFamily="34" charset="0"/>
            </a:endParaRPr>
          </a:p>
        </p:txBody>
      </p:sp>
      <p:pic>
        <p:nvPicPr>
          <p:cNvPr id="1028" name="Picture 4" descr="https://lh3.googleusercontent.com/6R0ZWZuFw7jMJ6Ibu_lKj-qbKhjPDwdk3B3MdLB4f0snlLAnUu9gXJUVOW0qQ4M8FzoVo_fQnrFrAuOPfTvE6XRi4fVsyXuoWjtwssnlrmowBo6k5dzbJgReFPgCYLf7FzleCgPSt15EMpwD448wnDmgWvfGxNhLO6nTLvIcvtKDsWZpLZd0qLu_k5TgeGa7foqdc2Pe3psF430Z4riF7izmHrkYPS5_bWUAbfqoI62WI7tLtDtgo7WFingKiHckIptpc0Nu5e-lDf7nScMpmZKcjVJ7ueslgFGQUeQcCzbKA-XGOCTY52RUMdRBogyYK5Idt8lnPz-qCw28WU-6CunM5NqhbIfpjdCtSvq-y_2Vz7wFX9GJb5fByHpmTLzH0k7DK8Jjw3iCKKmK4IOeE6P7_9X7fhzlmEQ7V_9jvaOlrC0dEej06WVVC2d02sJvo-c8G0ZCCu6WrouUAk7WANNzAHhkv83vHjeKpXOkAqPDaI3SJy6lFOP_pJ1ItL88W33uSbe1ZgwhdpjBkrLMF0mW7oM7KZDocqq742kad8ViooYQE0pPhLjcdO-1GNMi4gNPGCL9T53JHA7CfnSAuNfb0RhzBCPtXyawMo7g6xSms7syGQe-xzDeV7hliKQa_yAqW0S_OUIIbjHAc7dRDuFUJ0UCpWbF=w515-h657-no"/>
          <p:cNvPicPr>
            <a:picLocks noChangeAspect="1" noChangeArrowheads="1"/>
          </p:cNvPicPr>
          <p:nvPr/>
        </p:nvPicPr>
        <p:blipFill rotWithShape="1">
          <a:blip r:embed="rId2">
            <a:extLst>
              <a:ext uri="{28A0092B-C50C-407E-A947-70E740481C1C}">
                <a14:useLocalDpi xmlns:a14="http://schemas.microsoft.com/office/drawing/2010/main" val="0"/>
              </a:ext>
            </a:extLst>
          </a:blip>
          <a:srcRect b="23934"/>
          <a:stretch/>
        </p:blipFill>
        <p:spPr bwMode="auto">
          <a:xfrm>
            <a:off x="1691680" y="809023"/>
            <a:ext cx="5892203" cy="571776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13.1 </a:t>
            </a:r>
            <a:r>
              <a:rPr lang="es-MX" sz="1200" dirty="0" smtClean="0">
                <a:latin typeface="Century Gothic" pitchFamily="34" charset="0"/>
              </a:rPr>
              <a:t>m. </a:t>
            </a:r>
            <a:endParaRPr lang="es-MX" sz="1200" dirty="0">
              <a:latin typeface="Century Gothic" pitchFamily="34" charset="0"/>
            </a:endParaRPr>
          </a:p>
        </p:txBody>
      </p:sp>
    </p:spTree>
    <p:extLst>
      <p:ext uri="{BB962C8B-B14F-4D97-AF65-F5344CB8AC3E}">
        <p14:creationId xmlns:p14="http://schemas.microsoft.com/office/powerpoint/2010/main" val="2714812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13.2</a:t>
            </a:r>
            <a:endParaRPr lang="es-MX" dirty="0"/>
          </a:p>
        </p:txBody>
      </p:sp>
      <p:pic>
        <p:nvPicPr>
          <p:cNvPr id="3" name="Picture 6" descr="https://lh3.googleusercontent.com/fW8mHR3NysBstbUcS-khhq1KMbvA0cAOw5JthOkgnxvswfwc41stoXQyTi66Q9qainOXu3ALLAO-FxLccgE-Q_g52YEQkuytiJLK6KPQoE6FCX7Joy3qK5PvEsxn7muj0HyywtZ6LZ7T8G0H7pyyi82WfiIst_aogCXDBXoRYyDh0euMB3pkcmGxttsp3dTHXuBFMkmi2lTXcBrgmdYhSIIEYnT1UkmO6g_p6quGbMDoTom0ZdVnRcy-taTi8Hf386YnyGP0QtkTf03H8COM7CEQxTlnBy3usC_srsSIsX1qB8j5tR8IWj9itqEyfcRgHdobatQgfb3x-n9rNEqJLpTDDjnY7pDn2sGg97UPvsz6waI-L4F1Fm5I_7wl4OwGtQjeRHoGbFAKKshCIqkWYhYdvSy17TTpHWUHwXK3xaI6XE2DDeR76F6zo2vniNMC-eyyPfdpLYV_bidoc5Aa1zfWXEjFS7kofUdB68I6lhnZWnpzBRPdSkCzafZt_BrYAaldFhrouG0TUF3V10YrPrnOH5CrktUwmPNisPLTv3bU10C6Nt-1GnLcjxFc1gdfjcNox8zLx-A0f1eo8Tk09_RYgdtCS7Ah5Gmnb5ntByTrnfN_173ST3trpyk_luA9uZNUpDVSRMR4P4kAqomwBGQeNozEsrlM=w511-h657-no"/>
          <p:cNvPicPr>
            <a:picLocks noChangeAspect="1" noChangeArrowheads="1"/>
          </p:cNvPicPr>
          <p:nvPr/>
        </p:nvPicPr>
        <p:blipFill rotWithShape="1">
          <a:blip r:embed="rId2">
            <a:extLst>
              <a:ext uri="{28A0092B-C50C-407E-A947-70E740481C1C}">
                <a14:useLocalDpi xmlns:a14="http://schemas.microsoft.com/office/drawing/2010/main" val="0"/>
              </a:ext>
            </a:extLst>
          </a:blip>
          <a:srcRect b="49312"/>
          <a:stretch/>
        </p:blipFill>
        <p:spPr bwMode="auto">
          <a:xfrm>
            <a:off x="1115616" y="2305791"/>
            <a:ext cx="6624736" cy="43258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lh3.googleusercontent.com/6R0ZWZuFw7jMJ6Ibu_lKj-qbKhjPDwdk3B3MdLB4f0snlLAnUu9gXJUVOW0qQ4M8FzoVo_fQnrFrAuOPfTvE6XRi4fVsyXuoWjtwssnlrmowBo6k5dzbJgReFPgCYLf7FzleCgPSt15EMpwD448wnDmgWvfGxNhLO6nTLvIcvtKDsWZpLZd0qLu_k5TgeGa7foqdc2Pe3psF430Z4riF7izmHrkYPS5_bWUAbfqoI62WI7tLtDtgo7WFingKiHckIptpc0Nu5e-lDf7nScMpmZKcjVJ7ueslgFGQUeQcCzbKA-XGOCTY52RUMdRBogyYK5Idt8lnPz-qCw28WU-6CunM5NqhbIfpjdCtSvq-y_2Vz7wFX9GJb5fByHpmTLzH0k7DK8Jjw3iCKKmK4IOeE6P7_9X7fhzlmEQ7V_9jvaOlrC0dEej06WVVC2d02sJvo-c8G0ZCCu6WrouUAk7WANNzAHhkv83vHjeKpXOkAqPDaI3SJy6lFOP_pJ1ItL88W33uSbe1ZgwhdpjBkrLMF0mW7oM7KZDocqq742kad8ViooYQE0pPhLjcdO-1GNMi4gNPGCL9T53JHA7CfnSAuNfb0RhzBCPtXyawMo7g6xSms7syGQe-xzDeV7hliKQa_yAqW0S_OUIIbjHAc7dRDuFUJ0UCpWbF=w515-h657-no"/>
          <p:cNvPicPr>
            <a:picLocks noChangeAspect="1" noChangeArrowheads="1"/>
          </p:cNvPicPr>
          <p:nvPr/>
        </p:nvPicPr>
        <p:blipFill rotWithShape="1">
          <a:blip r:embed="rId3">
            <a:extLst>
              <a:ext uri="{28A0092B-C50C-407E-A947-70E740481C1C}">
                <a14:useLocalDpi xmlns:a14="http://schemas.microsoft.com/office/drawing/2010/main" val="0"/>
              </a:ext>
            </a:extLst>
          </a:blip>
          <a:srcRect t="75578"/>
          <a:stretch/>
        </p:blipFill>
        <p:spPr bwMode="auto">
          <a:xfrm>
            <a:off x="1110811" y="414468"/>
            <a:ext cx="6624736" cy="1886161"/>
          </a:xfrm>
          <a:prstGeom prst="rect">
            <a:avLst/>
          </a:prstGeom>
          <a:noFill/>
          <a:extLst>
            <a:ext uri="{909E8E84-426E-40DD-AFC4-6F175D3DCCD1}">
              <a14:hiddenFill xmlns:a14="http://schemas.microsoft.com/office/drawing/2010/main">
                <a:solidFill>
                  <a:srgbClr val="FFFFFF"/>
                </a:solidFill>
              </a14:hiddenFill>
            </a:ext>
          </a:extLst>
        </p:spPr>
      </p:pic>
      <p:sp>
        <p:nvSpPr>
          <p:cNvPr id="5"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13.1 </a:t>
            </a:r>
            <a:r>
              <a:rPr lang="es-MX" sz="1200" dirty="0" smtClean="0">
                <a:latin typeface="Century Gothic" pitchFamily="34" charset="0"/>
              </a:rPr>
              <a:t>m. </a:t>
            </a:r>
            <a:endParaRPr lang="es-MX" sz="1200" dirty="0">
              <a:latin typeface="Century Gothic" pitchFamily="34" charset="0"/>
            </a:endParaRPr>
          </a:p>
        </p:txBody>
      </p:sp>
    </p:spTree>
    <p:extLst>
      <p:ext uri="{BB962C8B-B14F-4D97-AF65-F5344CB8AC3E}">
        <p14:creationId xmlns:p14="http://schemas.microsoft.com/office/powerpoint/2010/main" val="23283164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13.3</a:t>
            </a:r>
            <a:endParaRPr lang="es-MX" dirty="0"/>
          </a:p>
        </p:txBody>
      </p:sp>
      <p:sp>
        <p:nvSpPr>
          <p:cNvPr id="3" name="Rectángulo 2"/>
          <p:cNvSpPr/>
          <p:nvPr/>
        </p:nvSpPr>
        <p:spPr>
          <a:xfrm>
            <a:off x="285720" y="1000108"/>
            <a:ext cx="8568952" cy="5257850"/>
          </a:xfrm>
          <a:prstGeom prst="rect">
            <a:avLst/>
          </a:prstGeom>
        </p:spPr>
        <p:txBody>
          <a:bodyPr wrap="square">
            <a:spAutoFit/>
          </a:bodyPr>
          <a:lstStyle/>
          <a:p>
            <a:pPr algn="just">
              <a:spcAft>
                <a:spcPts val="1000"/>
              </a:spcAft>
            </a:pPr>
            <a:r>
              <a:rPr lang="es-ES" sz="1400" b="1" i="1" dirty="0" smtClean="0">
                <a:solidFill>
                  <a:schemeClr val="tx2">
                    <a:lumMod val="60000"/>
                    <a:lumOff val="40000"/>
                  </a:schemeClr>
                </a:solidFill>
                <a:latin typeface="Century Gothic" panose="020B0502020202020204" pitchFamily="34" charset="0"/>
              </a:rPr>
              <a:t>Aquí se muestra el escrito de la profesora Elsa </a:t>
            </a:r>
            <a:r>
              <a:rPr lang="es-ES" sz="1400" b="1" i="1" dirty="0" err="1" smtClean="0">
                <a:solidFill>
                  <a:schemeClr val="tx2">
                    <a:lumMod val="60000"/>
                    <a:lumOff val="40000"/>
                  </a:schemeClr>
                </a:solidFill>
                <a:latin typeface="Century Gothic" panose="020B0502020202020204" pitchFamily="34" charset="0"/>
              </a:rPr>
              <a:t>Frias</a:t>
            </a:r>
            <a:r>
              <a:rPr lang="es-ES" sz="1400" b="1" i="1" dirty="0" smtClean="0">
                <a:solidFill>
                  <a:schemeClr val="tx2">
                    <a:lumMod val="60000"/>
                    <a:lumOff val="40000"/>
                  </a:schemeClr>
                </a:solidFill>
                <a:latin typeface="Century Gothic" panose="020B0502020202020204" pitchFamily="34" charset="0"/>
              </a:rPr>
              <a:t> debido a que en el documento original su letra es muy pequeña e ilegible:</a:t>
            </a:r>
            <a:r>
              <a:rPr lang="es-ES" sz="1400" i="1" dirty="0" smtClean="0">
                <a:solidFill>
                  <a:srgbClr val="1D2228"/>
                </a:solidFill>
                <a:latin typeface="Century Gothic" panose="020B0502020202020204" pitchFamily="34" charset="0"/>
              </a:rPr>
              <a:t> </a:t>
            </a:r>
          </a:p>
          <a:p>
            <a:pPr algn="just">
              <a:spcAft>
                <a:spcPts val="1000"/>
              </a:spcAft>
            </a:pPr>
            <a:r>
              <a:rPr lang="es-ES" sz="1400" i="1" dirty="0" smtClean="0">
                <a:solidFill>
                  <a:srgbClr val="1D2228"/>
                </a:solidFill>
                <a:latin typeface="Century Gothic" panose="020B0502020202020204" pitchFamily="34" charset="0"/>
              </a:rPr>
              <a:t>“De </a:t>
            </a:r>
            <a:r>
              <a:rPr lang="es-ES" sz="1400" i="1" dirty="0">
                <a:solidFill>
                  <a:srgbClr val="1D2228"/>
                </a:solidFill>
                <a:latin typeface="Century Gothic" panose="020B0502020202020204" pitchFamily="34" charset="0"/>
              </a:rPr>
              <a:t>las actividades interdisciplinarias,  la relación obtenida en el manejo de los conceptos fue base para generar  espacios para la reflexión, el diálogo y el aprendizaje de la enseñanza, que incidieron en el proyecto.  </a:t>
            </a:r>
            <a:endParaRPr lang="es-ES" sz="1400" dirty="0">
              <a:solidFill>
                <a:srgbClr val="1D2228"/>
              </a:solidFill>
              <a:latin typeface="Century Gothic" panose="020B0502020202020204" pitchFamily="34" charset="0"/>
            </a:endParaRPr>
          </a:p>
          <a:p>
            <a:pPr algn="just">
              <a:spcAft>
                <a:spcPts val="1000"/>
              </a:spcAft>
            </a:pPr>
            <a:r>
              <a:rPr lang="es-ES" sz="1400" i="1" dirty="0">
                <a:solidFill>
                  <a:srgbClr val="1D2228"/>
                </a:solidFill>
                <a:latin typeface="Century Gothic" panose="020B0502020202020204" pitchFamily="34" charset="0"/>
              </a:rPr>
              <a:t>Por asignatura, los estudiantes encontraron que las herramientas electrónicas reducen en tiempo y ejecución los procesos; volviendo el problema, tan solo a la toma de decisiones.</a:t>
            </a:r>
            <a:endParaRPr lang="es-ES" sz="1400" dirty="0">
              <a:solidFill>
                <a:srgbClr val="1D2228"/>
              </a:solidFill>
              <a:latin typeface="Century Gothic" panose="020B0502020202020204" pitchFamily="34" charset="0"/>
            </a:endParaRPr>
          </a:p>
          <a:p>
            <a:pPr algn="just">
              <a:spcAft>
                <a:spcPts val="1000"/>
              </a:spcAft>
            </a:pPr>
            <a:r>
              <a:rPr lang="es-ES" sz="1400" i="1" dirty="0">
                <a:solidFill>
                  <a:srgbClr val="1D2228"/>
                </a:solidFill>
                <a:latin typeface="Century Gothic" panose="020B0502020202020204" pitchFamily="34" charset="0"/>
              </a:rPr>
              <a:t>Los resultados obtenidos por cada equipo de trabajo se lograron gracias a la claridad de los objetivos y conocimiento sistémico de la situación.</a:t>
            </a:r>
            <a:endParaRPr lang="es-ES" sz="1400" dirty="0">
              <a:solidFill>
                <a:srgbClr val="1D2228"/>
              </a:solidFill>
              <a:latin typeface="Century Gothic" panose="020B0502020202020204" pitchFamily="34" charset="0"/>
            </a:endParaRPr>
          </a:p>
          <a:p>
            <a:pPr algn="just">
              <a:spcAft>
                <a:spcPts val="1000"/>
              </a:spcAft>
            </a:pPr>
            <a:r>
              <a:rPr lang="es-ES" sz="1400" i="1" dirty="0">
                <a:solidFill>
                  <a:srgbClr val="1D2228"/>
                </a:solidFill>
                <a:latin typeface="Century Gothic" panose="020B0502020202020204" pitchFamily="34" charset="0"/>
              </a:rPr>
              <a:t>Como integrantes de las asignaturas de Matemáticas e Informática el proceso y resultados del proyecto interdisciplinario en general se logró con éxito, debido en gran medida a la investigación de campo, el valor de los datos, el buen manejo de las variables asociadas con el proceso en las hojas de cálculo (Excel) sometidas a aplicaciones que correlacionan matemáticamente, suministrando  información precisa, oportuna, ordenada y concreta. Los elementos informáticos brindaron la oportunidad a los estudiantes de resolver la situación, dándole relevancia a la afirmación.</a:t>
            </a:r>
            <a:endParaRPr lang="es-ES" sz="1400" dirty="0">
              <a:solidFill>
                <a:srgbClr val="1D2228"/>
              </a:solidFill>
              <a:latin typeface="Century Gothic" panose="020B0502020202020204" pitchFamily="34" charset="0"/>
            </a:endParaRPr>
          </a:p>
          <a:p>
            <a:pPr algn="just">
              <a:spcAft>
                <a:spcPts val="1000"/>
              </a:spcAft>
            </a:pPr>
            <a:r>
              <a:rPr lang="es-ES" sz="1400" i="1" dirty="0">
                <a:solidFill>
                  <a:srgbClr val="1D2228"/>
                </a:solidFill>
                <a:latin typeface="Century Gothic" panose="020B0502020202020204" pitchFamily="34" charset="0"/>
              </a:rPr>
              <a:t>Se  representaron  y trataron los datos a partir de un análisis muy sencillo pero fundamental en el estudio. El resultado gráfico arrojado por Excel permitió comparar evidencias de campo  con teorías e hipótesis planteadas, validando argumentos empíricos a partir de modelos matemáticos diseñados y ajustados en primera instancia en la asignatura de matemáticas y concretados de forma no solo analítica, geométrica sino representativa de una realidad</a:t>
            </a:r>
            <a:r>
              <a:rPr lang="es-ES" sz="1400" i="1" dirty="0" smtClean="0">
                <a:solidFill>
                  <a:srgbClr val="1D2228"/>
                </a:solidFill>
                <a:latin typeface="Century Gothic" panose="020B0502020202020204" pitchFamily="34" charset="0"/>
              </a:rPr>
              <a:t>.”</a:t>
            </a:r>
            <a:endParaRPr lang="es-ES" sz="1400" dirty="0">
              <a:latin typeface="Century Gothic" panose="020B0502020202020204" pitchFamily="34" charset="0"/>
            </a:endParaRPr>
          </a:p>
        </p:txBody>
      </p:sp>
      <p:sp>
        <p:nvSpPr>
          <p:cNvPr id="4" name="3 CuadroTexto"/>
          <p:cNvSpPr txBox="1"/>
          <p:nvPr/>
        </p:nvSpPr>
        <p:spPr>
          <a:xfrm>
            <a:off x="0" y="116632"/>
            <a:ext cx="9144000" cy="276999"/>
          </a:xfrm>
          <a:prstGeom prst="rect">
            <a:avLst/>
          </a:prstGeom>
          <a:noFill/>
        </p:spPr>
        <p:txBody>
          <a:bodyPr wrap="square" rtlCol="0">
            <a:spAutoFit/>
          </a:bodyPr>
          <a:lstStyle/>
          <a:p>
            <a:pPr algn="r"/>
            <a:r>
              <a:rPr lang="es-MX" sz="1200" dirty="0" smtClean="0">
                <a:latin typeface="Century Gothic" pitchFamily="34" charset="0"/>
              </a:rPr>
              <a:t>Apartado 13.1 </a:t>
            </a:r>
            <a:r>
              <a:rPr lang="es-MX" sz="1200" dirty="0" smtClean="0">
                <a:latin typeface="Century Gothic" pitchFamily="34" charset="0"/>
              </a:rPr>
              <a:t>m. </a:t>
            </a:r>
            <a:endParaRPr lang="es-MX" sz="1200" dirty="0">
              <a:latin typeface="Century Gothic" pitchFamily="34" charset="0"/>
            </a:endParaRPr>
          </a:p>
        </p:txBody>
      </p:sp>
    </p:spTree>
    <p:extLst>
      <p:ext uri="{BB962C8B-B14F-4D97-AF65-F5344CB8AC3E}">
        <p14:creationId xmlns:p14="http://schemas.microsoft.com/office/powerpoint/2010/main" val="2881574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73</a:t>
            </a:fld>
            <a:endParaRPr lang="es-MX" dirty="0"/>
          </a:p>
        </p:txBody>
      </p:sp>
      <p:pic>
        <p:nvPicPr>
          <p:cNvPr id="3" name="2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429720" cy="6842944"/>
          </a:xfrm>
          <a:prstGeom prst="rect">
            <a:avLst/>
          </a:prstGeom>
        </p:spPr>
      </p:pic>
      <p:sp>
        <p:nvSpPr>
          <p:cNvPr id="4" name="3 CuadroTexto"/>
          <p:cNvSpPr txBox="1"/>
          <p:nvPr/>
        </p:nvSpPr>
        <p:spPr>
          <a:xfrm>
            <a:off x="285720" y="1857364"/>
            <a:ext cx="8858280" cy="4031873"/>
          </a:xfrm>
          <a:prstGeom prst="rect">
            <a:avLst/>
          </a:prstGeom>
          <a:noFill/>
        </p:spPr>
        <p:txBody>
          <a:bodyPr wrap="square" rtlCol="0">
            <a:spAutoFit/>
          </a:bodyPr>
          <a:lstStyle/>
          <a:p>
            <a:pPr algn="ctr"/>
            <a:r>
              <a:rPr lang="es-MX" sz="8000" b="1" dirty="0" smtClean="0">
                <a:latin typeface="Century Gothic" pitchFamily="34" charset="0"/>
              </a:rPr>
              <a:t>APARTADO 14</a:t>
            </a:r>
          </a:p>
          <a:p>
            <a:pPr algn="ctr"/>
            <a:endParaRPr lang="es-MX" sz="2800" b="1" dirty="0" smtClean="0">
              <a:latin typeface="Century Gothic" pitchFamily="34" charset="0"/>
            </a:endParaRPr>
          </a:p>
          <a:p>
            <a:pPr algn="ctr"/>
            <a:endParaRPr lang="es-MX" sz="2800" b="1" dirty="0" smtClean="0">
              <a:latin typeface="Century Gothic" pitchFamily="34" charset="0"/>
            </a:endParaRPr>
          </a:p>
          <a:p>
            <a:pPr algn="ctr"/>
            <a:r>
              <a:rPr lang="es-MX" sz="4000" b="1" dirty="0" smtClean="0">
                <a:latin typeface="Century Gothic" pitchFamily="34" charset="0"/>
              </a:rPr>
              <a:t>Lista de cambios a la estructura del proyecto original</a:t>
            </a:r>
          </a:p>
          <a:p>
            <a:pPr algn="ctr"/>
            <a:endParaRPr lang="es-MX" sz="4000" b="1" dirty="0">
              <a:latin typeface="Century Gothic"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282" y="1643050"/>
            <a:ext cx="8568952" cy="4536504"/>
          </a:xfrm>
        </p:spPr>
        <p:txBody>
          <a:bodyPr>
            <a:normAutofit fontScale="92500"/>
          </a:bodyPr>
          <a:lstStyle/>
          <a:p>
            <a:pPr algn="just">
              <a:buFont typeface="+mj-lt"/>
              <a:buAutoNum type="arabicPeriod"/>
            </a:pPr>
            <a:r>
              <a:rPr lang="es-MX" sz="1600" dirty="0" smtClean="0">
                <a:latin typeface="Century Gothic" panose="020B0502020202020204" pitchFamily="34" charset="0"/>
              </a:rPr>
              <a:t>El proyecto fue desarrollado conectando solo dos asignaturas de las tres contempladas inicialmente: Informática y Matemáticas IV. Sin embargo, se pudo rescatar la idea inicial de reflexionar con los alumnos los aspectos de índole humana asociados con la problemática analizada.</a:t>
            </a:r>
          </a:p>
          <a:p>
            <a:pPr algn="just">
              <a:buFont typeface="+mj-lt"/>
              <a:buAutoNum type="arabicPeriod"/>
            </a:pPr>
            <a:r>
              <a:rPr lang="es-MX" sz="1600" dirty="0" smtClean="0">
                <a:latin typeface="Century Gothic" panose="020B0502020202020204" pitchFamily="34" charset="0"/>
              </a:rPr>
              <a:t>Para las actividades relacionadas a la asignatura de orientación planeadas originalmente se tuvieron que abrir espacios en la clase de Matemáticas IV dado que es al ser una asignatura con mayor carga horaria que Informática propiciaba el trabajo tal como se pensó originalmente. El inconveniente fue que se tuvieron que reducir los espacios para las actividades propias de Matemáticas.</a:t>
            </a:r>
          </a:p>
          <a:p>
            <a:pPr algn="just">
              <a:buFont typeface="+mj-lt"/>
              <a:buAutoNum type="arabicPeriod"/>
            </a:pPr>
            <a:r>
              <a:rPr lang="es-MX" sz="1600" dirty="0" smtClean="0">
                <a:latin typeface="Century Gothic" panose="020B0502020202020204" pitchFamily="34" charset="0"/>
              </a:rPr>
              <a:t>Faltó analizar los resultados desde el punto de vista gráfico. Es decir, se explicó a los alumnos las interpretaciones y predicciones que emanan de una representación gráfica pero no se realizo con los datos surgidos de las encuestas por cuestiones de tiempo.</a:t>
            </a:r>
          </a:p>
          <a:p>
            <a:pPr algn="just">
              <a:buFont typeface="+mj-lt"/>
              <a:buAutoNum type="arabicPeriod"/>
            </a:pPr>
            <a:r>
              <a:rPr lang="es-MX" sz="1600" dirty="0" smtClean="0">
                <a:latin typeface="Century Gothic" panose="020B0502020202020204" pitchFamily="34" charset="0"/>
              </a:rPr>
              <a:t>Se dejo de lado la elaboración de la infografía quedando solamente como última actividad y evidencia de trabajo un escrito que abarcó todas las etapas del proyecto y sus resultados. Nuevamente el tiempo fue un factor determinante en la decisión de no elaborar la infografía sin embargo se pretendió que el trabajo escrito tuviera un carácter reflexivo y meticuloso para de alguna manera justificar esta ausencia.</a:t>
            </a:r>
            <a:endParaRPr lang="es-MX" sz="16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r>
              <a:rPr lang="es-MX" dirty="0" smtClean="0"/>
              <a:t>14.1</a:t>
            </a:r>
            <a:endParaRPr lang="es-MX" dirty="0"/>
          </a:p>
        </p:txBody>
      </p:sp>
      <p:sp>
        <p:nvSpPr>
          <p:cNvPr id="2" name="TextBox 1"/>
          <p:cNvSpPr txBox="1"/>
          <p:nvPr/>
        </p:nvSpPr>
        <p:spPr>
          <a:xfrm>
            <a:off x="285720" y="571480"/>
            <a:ext cx="8568952" cy="830997"/>
          </a:xfrm>
          <a:prstGeom prst="rect">
            <a:avLst/>
          </a:prstGeom>
          <a:noFill/>
        </p:spPr>
        <p:txBody>
          <a:bodyPr wrap="square" rtlCol="0">
            <a:spAutoFit/>
          </a:bodyPr>
          <a:lstStyle/>
          <a:p>
            <a:pPr algn="just"/>
            <a:r>
              <a:rPr lang="es-MX" sz="2400" b="1" dirty="0" smtClean="0">
                <a:solidFill>
                  <a:schemeClr val="tx2">
                    <a:lumMod val="60000"/>
                    <a:lumOff val="40000"/>
                  </a:schemeClr>
                </a:solidFill>
                <a:latin typeface="Century Gothic" panose="020B0502020202020204" pitchFamily="34" charset="0"/>
              </a:rPr>
              <a:t>Lista de cambios realizados a la estructura del proyecto Interdisciplinario original.</a:t>
            </a:r>
            <a:endParaRPr lang="es-MX" sz="2400" b="1" dirty="0">
              <a:solidFill>
                <a:schemeClr val="tx2">
                  <a:lumMod val="60000"/>
                  <a:lumOff val="40000"/>
                </a:schemeClr>
              </a:solidFill>
              <a:latin typeface="Century Gothic" panose="020B0502020202020204" pitchFamily="34" charset="0"/>
            </a:endParaRPr>
          </a:p>
        </p:txBody>
      </p:sp>
      <p:sp>
        <p:nvSpPr>
          <p:cNvPr id="6" name="5 CuadroTexto"/>
          <p:cNvSpPr txBox="1"/>
          <p:nvPr/>
        </p:nvSpPr>
        <p:spPr>
          <a:xfrm>
            <a:off x="0" y="0"/>
            <a:ext cx="9144000" cy="276999"/>
          </a:xfrm>
          <a:prstGeom prst="rect">
            <a:avLst/>
          </a:prstGeom>
          <a:noFill/>
        </p:spPr>
        <p:txBody>
          <a:bodyPr wrap="square" rtlCol="0">
            <a:spAutoFit/>
          </a:bodyPr>
          <a:lstStyle/>
          <a:p>
            <a:pPr algn="r"/>
            <a:r>
              <a:rPr lang="es-MX" sz="1200" dirty="0" smtClean="0">
                <a:latin typeface="Century Gothic" pitchFamily="34" charset="0"/>
              </a:rPr>
              <a:t>Apartado 14.1 n.</a:t>
            </a:r>
            <a:endParaRPr lang="es-MX" sz="1200" dirty="0">
              <a:latin typeface="Century Gothic" pitchFamily="34" charset="0"/>
            </a:endParaRPr>
          </a:p>
        </p:txBody>
      </p:sp>
    </p:spTree>
    <p:extLst>
      <p:ext uri="{BB962C8B-B14F-4D97-AF65-F5344CB8AC3E}">
        <p14:creationId xmlns:p14="http://schemas.microsoft.com/office/powerpoint/2010/main" val="3762703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C92CA5-8082-4AF7-8F87-955F25CF65BA}" type="slidenum">
              <a:rPr lang="es-MX" smtClean="0"/>
              <a:pPr/>
              <a:t>8</a:t>
            </a:fld>
            <a:endParaRPr lang="es-MX" dirty="0"/>
          </a:p>
        </p:txBody>
      </p:sp>
      <p:pic>
        <p:nvPicPr>
          <p:cNvPr id="3" name="2 Imagen"/>
          <p:cNvPicPr>
            <a:picLocks noChangeAspect="1"/>
          </p:cNvPicPr>
          <p:nvPr/>
        </p:nvPicPr>
        <p:blipFill>
          <a:blip r:embed="rId2">
            <a:lum bright="70000" contrast="-70000"/>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429720" cy="6842944"/>
          </a:xfrm>
          <a:prstGeom prst="rect">
            <a:avLst/>
          </a:prstGeom>
        </p:spPr>
      </p:pic>
      <p:sp>
        <p:nvSpPr>
          <p:cNvPr id="4" name="3 CuadroTexto"/>
          <p:cNvSpPr txBox="1"/>
          <p:nvPr/>
        </p:nvSpPr>
        <p:spPr>
          <a:xfrm>
            <a:off x="285720" y="1857364"/>
            <a:ext cx="8858280" cy="2800767"/>
          </a:xfrm>
          <a:prstGeom prst="rect">
            <a:avLst/>
          </a:prstGeom>
          <a:noFill/>
        </p:spPr>
        <p:txBody>
          <a:bodyPr wrap="square" rtlCol="0">
            <a:spAutoFit/>
          </a:bodyPr>
          <a:lstStyle/>
          <a:p>
            <a:pPr algn="ctr"/>
            <a:r>
              <a:rPr lang="es-MX" sz="8000" b="1" dirty="0" smtClean="0">
                <a:latin typeface="Century Gothic" pitchFamily="34" charset="0"/>
              </a:rPr>
              <a:t>APARTADO 8</a:t>
            </a:r>
          </a:p>
          <a:p>
            <a:pPr algn="ctr"/>
            <a:endParaRPr lang="es-MX" sz="2800" b="1" dirty="0" smtClean="0">
              <a:latin typeface="Century Gothic" pitchFamily="34" charset="0"/>
            </a:endParaRPr>
          </a:p>
          <a:p>
            <a:pPr algn="ctr"/>
            <a:endParaRPr lang="es-MX" sz="2800" b="1" dirty="0" smtClean="0">
              <a:latin typeface="Century Gothic" pitchFamily="34" charset="0"/>
            </a:endParaRPr>
          </a:p>
          <a:p>
            <a:r>
              <a:rPr lang="es-MX" sz="4000" b="1" dirty="0" smtClean="0">
                <a:latin typeface="Century Gothic" pitchFamily="34" charset="0"/>
              </a:rPr>
              <a:t>Actividad de Inicio-Sensibilización</a:t>
            </a:r>
            <a:endParaRPr lang="es-MX" sz="4000" b="1" dirty="0">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MX" dirty="0" smtClean="0"/>
              <a:t>8.1</a:t>
            </a:r>
            <a:endParaRPr lang="es-MX" dirty="0"/>
          </a:p>
        </p:txBody>
      </p:sp>
      <p:sp>
        <p:nvSpPr>
          <p:cNvPr id="3" name="Rectángulo 2"/>
          <p:cNvSpPr/>
          <p:nvPr/>
        </p:nvSpPr>
        <p:spPr>
          <a:xfrm>
            <a:off x="755576" y="500090"/>
            <a:ext cx="7776864" cy="5732851"/>
          </a:xfrm>
          <a:prstGeom prst="rect">
            <a:avLst/>
          </a:prstGeom>
        </p:spPr>
        <p:txBody>
          <a:bodyPr wrap="square">
            <a:spAutoFit/>
          </a:bodyPr>
          <a:lstStyle/>
          <a:p>
            <a:pPr marL="457200" algn="ctr">
              <a:lnSpc>
                <a:spcPct val="115000"/>
              </a:lnSpc>
              <a:spcAft>
                <a:spcPts val="0"/>
              </a:spcAft>
            </a:pPr>
            <a:endParaRPr lang="es-ES" sz="26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endParaRPr>
          </a:p>
          <a:p>
            <a:pPr marL="457200" algn="ctr">
              <a:lnSpc>
                <a:spcPct val="115000"/>
              </a:lnSpc>
              <a:spcAft>
                <a:spcPts val="0"/>
              </a:spcAft>
            </a:pPr>
            <a:r>
              <a:rPr lang="es-ES" sz="2600" b="1" dirty="0" smtClean="0">
                <a:solidFill>
                  <a:srgbClr val="548DD4"/>
                </a:solidFill>
                <a:latin typeface="Century Gothic" panose="020B0502020202020204" pitchFamily="34" charset="0"/>
                <a:ea typeface="Century Gothic" panose="020B0502020202020204" pitchFamily="34" charset="0"/>
                <a:cs typeface="Century Gothic" panose="020B0502020202020204" pitchFamily="34" charset="0"/>
              </a:rPr>
              <a:t>SENSIBILIZACIÓN</a:t>
            </a:r>
            <a:endParaRPr lang="es-ES" sz="11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just">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Objetivo: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Explicar el objetivo general del proyecto conexiones abordando a profundidad el origen del título. Establecer la pregunta generadora para llevar a cabo una reflexión con los alumnos sobre la relevancia del tema principal.</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Grado</a:t>
            </a: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4º grado</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a:p>
            <a:pPr marR="114300" algn="ctr">
              <a:lnSpc>
                <a:spcPct val="200000"/>
              </a:lnSpc>
              <a:spcBef>
                <a:spcPts val="370"/>
              </a:spcBef>
              <a:spcAft>
                <a:spcPts val="0"/>
              </a:spcAft>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Fecha:</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5 de Octubre de 2018</a:t>
            </a:r>
            <a:endParaRPr lang="es-ES" sz="1100" dirty="0">
              <a:solidFill>
                <a:srgbClr val="000000"/>
              </a:solidFill>
              <a:effectLst/>
              <a:latin typeface="Arial" panose="020B0604020202020204" pitchFamily="34" charset="0"/>
              <a:ea typeface="Arial" panose="020B0604020202020204" pitchFamily="34" charset="0"/>
            </a:endParaRPr>
          </a:p>
        </p:txBody>
      </p:sp>
      <p:sp>
        <p:nvSpPr>
          <p:cNvPr id="5" name="4 CuadroTexto"/>
          <p:cNvSpPr txBox="1"/>
          <p:nvPr/>
        </p:nvSpPr>
        <p:spPr>
          <a:xfrm>
            <a:off x="1785918" y="357166"/>
            <a:ext cx="7358082" cy="276999"/>
          </a:xfrm>
          <a:prstGeom prst="rect">
            <a:avLst/>
          </a:prstGeom>
          <a:noFill/>
        </p:spPr>
        <p:txBody>
          <a:bodyPr wrap="square" rtlCol="0">
            <a:spAutoFit/>
          </a:bodyPr>
          <a:lstStyle/>
          <a:p>
            <a:pPr algn="r"/>
            <a:r>
              <a:rPr lang="es-MX" sz="1200" dirty="0" smtClean="0">
                <a:latin typeface="Century Gothic" pitchFamily="34" charset="0"/>
              </a:rPr>
              <a:t>Apartado 8.1 a, b, c, d</a:t>
            </a:r>
            <a:r>
              <a:rPr lang="es-MX" sz="1200" dirty="0" smtClean="0">
                <a:latin typeface="Century Gothic" pitchFamily="34" charset="0"/>
              </a:rPr>
              <a:t>. </a:t>
            </a:r>
            <a:endParaRPr lang="es-MX" sz="1200" dirty="0">
              <a:latin typeface="Century Gothic" pitchFamily="34" charset="0"/>
            </a:endParaRPr>
          </a:p>
        </p:txBody>
      </p:sp>
    </p:spTree>
    <p:extLst>
      <p:ext uri="{BB962C8B-B14F-4D97-AF65-F5344CB8AC3E}">
        <p14:creationId xmlns:p14="http://schemas.microsoft.com/office/powerpoint/2010/main" val="3889427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3566</TotalTime>
  <Words>1911</Words>
  <Application>Microsoft Office PowerPoint</Application>
  <PresentationFormat>Presentación en pantalla (4:3)</PresentationFormat>
  <Paragraphs>668</Paragraphs>
  <Slides>74</Slides>
  <Notes>49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74</vt:i4>
      </vt:variant>
    </vt:vector>
  </HeadingPairs>
  <TitlesOfParts>
    <vt:vector size="80" baseType="lpstr">
      <vt:lpstr>Arial</vt:lpstr>
      <vt:lpstr>Calibri</vt:lpstr>
      <vt:lpstr>Century Gothic</vt:lpstr>
      <vt:lpstr>Cooper Black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Final</dc:title>
  <dc:subject>Conexiones</dc:subject>
  <dc:creator>Blanca  y Elsa</dc:creator>
  <cp:lastModifiedBy>lenovo</cp:lastModifiedBy>
  <cp:revision>203</cp:revision>
  <dcterms:created xsi:type="dcterms:W3CDTF">2017-10-19T20:07:26Z</dcterms:created>
  <dcterms:modified xsi:type="dcterms:W3CDTF">2019-06-05T04:08:31Z</dcterms:modified>
</cp:coreProperties>
</file>