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56" r:id="rId3"/>
    <p:sldId id="271" r:id="rId5"/>
    <p:sldId id="274" r:id="rId6"/>
    <p:sldId id="272" r:id="rId7"/>
    <p:sldId id="273" r:id="rId8"/>
    <p:sldId id="275" r:id="rId9"/>
    <p:sldId id="259" r:id="rId10"/>
    <p:sldId id="268" r:id="rId11"/>
    <p:sldId id="267" r:id="rId12"/>
    <p:sldId id="258" r:id="rId13"/>
    <p:sldId id="276" r:id="rId14"/>
    <p:sldId id="277" r:id="rId15"/>
    <p:sldId id="278" r:id="rId16"/>
    <p:sldId id="280" r:id="rId17"/>
    <p:sldId id="279" r:id="rId18"/>
    <p:sldId id="281" r:id="rId19"/>
    <p:sldId id="282" r:id="rId20"/>
    <p:sldId id="283" r:id="rId21"/>
    <p:sldId id="284" r:id="rId22"/>
    <p:sldId id="285" r:id="rId23"/>
    <p:sldId id="286" r:id="rId24"/>
    <p:sldId id="287" r:id="rId25"/>
    <p:sldId id="288" r:id="rId26"/>
    <p:sldId id="289" r:id="rId27"/>
    <p:sldId id="290"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34" y="-96"/>
      </p:cViewPr>
      <p:guideLst>
        <p:guide orient="horz" pos="214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0" Type="http://schemas.openxmlformats.org/officeDocument/2006/relationships/tableStyles" Target="tableStyles.xml"/><Relationship Id="rId6" Type="http://schemas.openxmlformats.org/officeDocument/2006/relationships/slide" Target="slides/slide3.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B07986-2A57-4EE9-B287-02023A1D91A3}" type="slidenum">
              <a:rPr lang="es-MX" smtClean="0"/>
            </a:fld>
            <a:endParaRPr lang="es-MX"/>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1DB07986-2A57-4EE9-B287-02023A1D91A3}" type="slidenum">
              <a:rPr lang="es-MX" smtClean="0"/>
            </a:fld>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Diapositiva de título">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endParaRPr lang="es-MX"/>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60563DAC-FCD3-4ACB-BADD-BAB63B7E37A6}" type="slidenum">
              <a:rPr lang="es-MX" smtClean="0"/>
            </a:fld>
            <a:endParaRPr lang="es-MX"/>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s-MX"/>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s-ES" smtClean="0"/>
              <a:t>Haga clic para modificar el estilo de 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hasCustomPrompt="1"/>
          </p:nvPr>
        </p:nvSpPr>
        <p:spPr/>
        <p:txBody>
          <a:bodyPr vert="eaVert"/>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a:p>
        </p:txBody>
      </p:sp>
      <p:sp>
        <p:nvSpPr>
          <p:cNvPr id="4" name="Date Placeholder 3"/>
          <p:cNvSpPr>
            <a:spLocks noGrp="1"/>
          </p:cNvSpPr>
          <p:nvPr>
            <p:ph type="dt" sz="half" idx="10"/>
          </p:nvPr>
        </p:nvSpPr>
        <p:spPr/>
        <p:txBody>
          <a:bodyPr/>
          <a:lstStyle/>
          <a:p>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0563DAC-FCD3-4ACB-BADD-BAB63B7E37A6}" type="slidenum">
              <a:rPr lang="es-MX" smtClean="0"/>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Título vertical y texto">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hasCustomPrompt="1"/>
          </p:nvPr>
        </p:nvSpPr>
        <p:spPr>
          <a:xfrm>
            <a:off x="457200" y="274638"/>
            <a:ext cx="6019800" cy="5851525"/>
          </a:xfrm>
        </p:spPr>
        <p:txBody>
          <a:bodyPr vert="eaVert"/>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dirty="0"/>
          </a:p>
        </p:txBody>
      </p:sp>
      <p:sp>
        <p:nvSpPr>
          <p:cNvPr id="4" name="Date Placeholder 3"/>
          <p:cNvSpPr>
            <a:spLocks noGrp="1"/>
          </p:cNvSpPr>
          <p:nvPr>
            <p:ph type="dt" sz="half" idx="10"/>
          </p:nvPr>
        </p:nvSpPr>
        <p:spPr/>
        <p:txBody>
          <a:bodyPr/>
          <a:lstStyle/>
          <a:p>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60563DAC-FCD3-4ACB-BADD-BAB63B7E37A6}" type="slidenum">
              <a:rPr lang="es-MX" smtClean="0"/>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dirty="0"/>
          </a:p>
        </p:txBody>
      </p:sp>
      <p:sp>
        <p:nvSpPr>
          <p:cNvPr id="4" name="Date Placeholder 3"/>
          <p:cNvSpPr>
            <a:spLocks noGrp="1"/>
          </p:cNvSpPr>
          <p:nvPr>
            <p:ph type="dt" sz="half" idx="10"/>
          </p:nvPr>
        </p:nvSpPr>
        <p:spPr/>
        <p:txBody>
          <a:bodyPr/>
          <a:lstStyle/>
          <a:p>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0563DAC-FCD3-4ACB-BADD-BAB63B7E37A6}" type="slidenum">
              <a:rPr lang="es-MX" smtClean="0"/>
            </a:fld>
            <a:endParaRPr lang="es-MX"/>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Encabezado de sección">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9" name="Date Placeholder 8"/>
          <p:cNvSpPr>
            <a:spLocks noGrp="1"/>
          </p:cNvSpPr>
          <p:nvPr>
            <p:ph type="dt" sz="half" idx="10"/>
          </p:nvPr>
        </p:nvSpPr>
        <p:spPr/>
        <p:txBody>
          <a:bodyPr/>
          <a:lstStyle>
            <a:lvl1pPr>
              <a:defRPr>
                <a:solidFill>
                  <a:srgbClr val="FFFFFF"/>
                </a:solidFill>
              </a:defRPr>
            </a:lvl1pPr>
          </a:lstStyle>
          <a:p>
            <a:endParaRPr lang="es-MX"/>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60563DAC-FCD3-4ACB-BADD-BAB63B7E37A6}" type="slidenum">
              <a:rPr lang="es-MX" smtClean="0"/>
            </a:fld>
            <a:endParaRPr lang="es-MX"/>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s-MX"/>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s-ES" smtClean="0"/>
              <a:t>Haga clic para modificar el estilo de título del patrón</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dirty="0"/>
          </a:p>
        </p:txBody>
      </p:sp>
      <p:sp>
        <p:nvSpPr>
          <p:cNvPr id="4" name="Content Placeholder 3"/>
          <p:cNvSpPr>
            <a:spLocks noGrp="1"/>
          </p:cNvSpPr>
          <p:nvPr>
            <p:ph sz="half" idx="2" hasCustomPrompt="1"/>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dirty="0"/>
          </a:p>
        </p:txBody>
      </p:sp>
      <p:sp>
        <p:nvSpPr>
          <p:cNvPr id="5" name="Date Placeholder 4"/>
          <p:cNvSpPr>
            <a:spLocks noGrp="1"/>
          </p:cNvSpPr>
          <p:nvPr>
            <p:ph type="dt" sz="half" idx="10"/>
          </p:nvPr>
        </p:nvSpPr>
        <p:spPr/>
        <p:txBody>
          <a:bodyPr/>
          <a:lstStyle/>
          <a:p>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60563DAC-FCD3-4ACB-BADD-BAB63B7E37A6}" type="slidenum">
              <a:rPr lang="es-MX" smtClean="0"/>
            </a:fld>
            <a:endParaRPr lang="es-MX"/>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hasCustomPrompt="1"/>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dirty="0"/>
          </a:p>
        </p:txBody>
      </p:sp>
      <p:sp>
        <p:nvSpPr>
          <p:cNvPr id="5" name="Text Placeholder 4"/>
          <p:cNvSpPr>
            <a:spLocks noGrp="1"/>
          </p:cNvSpPr>
          <p:nvPr>
            <p:ph type="body" sz="quarter" idx="3" hasCustomPrompt="1"/>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hasCustomPrompt="1"/>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dirty="0"/>
          </a:p>
        </p:txBody>
      </p:sp>
      <p:sp>
        <p:nvSpPr>
          <p:cNvPr id="7" name="Date Placeholder 6"/>
          <p:cNvSpPr>
            <a:spLocks noGrp="1"/>
          </p:cNvSpPr>
          <p:nvPr>
            <p:ph type="dt" sz="half" idx="10"/>
          </p:nvPr>
        </p:nvSpPr>
        <p:spPr/>
        <p:txBody>
          <a:bodyPr/>
          <a:lstStyle/>
          <a:p>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60563DAC-FCD3-4ACB-BADD-BAB63B7E37A6}" type="slidenum">
              <a:rPr lang="es-MX" smtClean="0"/>
            </a:fld>
            <a:endParaRPr lang="es-MX"/>
          </a:p>
        </p:txBody>
      </p:sp>
      <p:sp>
        <p:nvSpPr>
          <p:cNvPr id="10" name="Title 9"/>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60563DAC-FCD3-4ACB-BADD-BAB63B7E37A6}" type="slidenum">
              <a:rPr lang="es-MX" smtClean="0"/>
            </a:fld>
            <a:endParaRPr lang="es-MX"/>
          </a:p>
        </p:txBody>
      </p:sp>
      <p:sp>
        <p:nvSpPr>
          <p:cNvPr id="6" name="Title 5"/>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En blanco">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60563DAC-FCD3-4ACB-BADD-BAB63B7E37A6}" type="slidenum">
              <a:rPr lang="es-MX" smtClean="0"/>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ido con título">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a:p>
        </p:txBody>
      </p:sp>
      <p:sp>
        <p:nvSpPr>
          <p:cNvPr id="4" name="Text Placeholder 3"/>
          <p:cNvSpPr>
            <a:spLocks noGrp="1"/>
          </p:cNvSpPr>
          <p:nvPr>
            <p:ph type="body" sz="half" idx="2" hasCustomPrompt="1"/>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60563DAC-FCD3-4ACB-BADD-BAB63B7E37A6}" type="slidenum">
              <a:rPr lang="es-MX" smtClean="0"/>
            </a:fld>
            <a:endParaRPr lang="es-MX"/>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s-ES" smtClean="0"/>
              <a:t>Haga clic para modificar el estilo de título del patrón</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Imagen con título">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hasCustomPrompt="1"/>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60563DAC-FCD3-4ACB-BADD-BAB63B7E37A6}" type="slidenum">
              <a:rPr lang="es-MX" smtClean="0"/>
            </a:fld>
            <a:endParaRPr lang="es-MX"/>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s-ES" smtClean="0"/>
              <a:t>Haga clic para modificar el estilo de título del patrón</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endParaRPr lang="es-MX"/>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s-MX"/>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60563DAC-FCD3-4ACB-BADD-BAB63B7E37A6}" type="slidenum">
              <a:rPr lang="es-MX" smtClean="0"/>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3.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5.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8.png"/><Relationship Id="rId1"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9.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0.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3.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9.png"/><Relationship Id="rId1"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1.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2.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4.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5.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6.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jpeg"/><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340768"/>
            <a:ext cx="6696744" cy="4464496"/>
          </a:xfrm>
        </p:spPr>
        <p:txBody>
          <a:bodyPr/>
          <a:lstStyle/>
          <a:p>
            <a:pPr algn="l"/>
            <a:r>
              <a:rPr lang="es-MX" sz="2000" dirty="0" smtClean="0"/>
              <a:t>Nombre: PROCESOS DE GLOBALIZACIÓN EN MÉXICO, ARTE Y TERRITORIO.</a:t>
            </a:r>
            <a:br>
              <a:rPr lang="es-MX" sz="2000" dirty="0" smtClean="0"/>
            </a:br>
            <a:br>
              <a:rPr lang="es-MX" sz="2000" dirty="0" smtClean="0"/>
            </a:br>
            <a:r>
              <a:rPr lang="es-MX" sz="2000" dirty="0" err="1" smtClean="0"/>
              <a:t>N°equipo</a:t>
            </a:r>
            <a:r>
              <a:rPr lang="es-MX" sz="2000" dirty="0" smtClean="0"/>
              <a:t>: 1</a:t>
            </a:r>
            <a:br>
              <a:rPr lang="es-MX" sz="2000" dirty="0" smtClean="0"/>
            </a:br>
            <a:br>
              <a:rPr lang="es-MX" sz="2000" dirty="0" smtClean="0"/>
            </a:br>
            <a:r>
              <a:rPr lang="es-MX" sz="2000" dirty="0" smtClean="0"/>
              <a:t>participantes:</a:t>
            </a:r>
            <a:br>
              <a:rPr lang="es-MX" sz="2000" dirty="0" smtClean="0"/>
            </a:br>
            <a:br>
              <a:rPr lang="es-MX" sz="2000" dirty="0"/>
            </a:br>
            <a:br>
              <a:rPr lang="es-MX" sz="2000" dirty="0" smtClean="0"/>
            </a:br>
            <a:br>
              <a:rPr lang="es-MX" sz="2000" dirty="0" smtClean="0"/>
            </a:br>
            <a:br>
              <a:rPr lang="es-MX" sz="2000" dirty="0"/>
            </a:br>
            <a:br>
              <a:rPr lang="es-MX" sz="2000" dirty="0"/>
            </a:br>
            <a:br>
              <a:rPr lang="es-MX" sz="2000" dirty="0" smtClean="0"/>
            </a:br>
            <a:r>
              <a:rPr lang="es-MX" sz="2000" dirty="0" smtClean="0"/>
              <a:t>Curso:</a:t>
            </a:r>
            <a:r>
              <a:rPr lang="es-MX" sz="2000" cap="none" dirty="0" smtClean="0"/>
              <a:t> (En el que se planea llevar a cabo)</a:t>
            </a:r>
            <a:br>
              <a:rPr lang="es-MX" sz="2000" dirty="0" smtClean="0"/>
            </a:br>
            <a:br>
              <a:rPr lang="es-MX" sz="2000" dirty="0" smtClean="0"/>
            </a:br>
            <a:r>
              <a:rPr lang="es-MX" sz="2000" dirty="0" smtClean="0"/>
              <a:t>Nombre del proyecto:</a:t>
            </a:r>
            <a:br>
              <a:rPr lang="es-MX" sz="2000" dirty="0" smtClean="0"/>
            </a:br>
            <a:br>
              <a:rPr lang="es-MX" sz="2000" dirty="0"/>
            </a:br>
            <a:br>
              <a:rPr lang="es-MX" sz="2000" dirty="0" smtClean="0"/>
            </a:br>
            <a:endParaRPr lang="es-MX" sz="2000" dirty="0"/>
          </a:p>
        </p:txBody>
      </p:sp>
      <p:pic>
        <p:nvPicPr>
          <p:cNvPr id="4" name="3 Imagen" descr="logo lider"/>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948264" y="183771"/>
            <a:ext cx="2016224" cy="1800200"/>
          </a:xfrm>
          <a:prstGeom prst="rect">
            <a:avLst/>
          </a:prstGeom>
          <a:ln>
            <a:noFill/>
          </a:ln>
          <a:effectLst>
            <a:outerShdw blurRad="292100" dist="139700" dir="2700000" algn="tl" rotWithShape="0">
              <a:srgbClr val="333333">
                <a:alpha val="65000"/>
              </a:srgbClr>
            </a:outerShdw>
          </a:effectLst>
        </p:spPr>
      </p:pic>
      <p:graphicFrame>
        <p:nvGraphicFramePr>
          <p:cNvPr id="5" name="4 Tabla"/>
          <p:cNvGraphicFramePr>
            <a:graphicFrameLocks noGrp="1"/>
          </p:cNvGraphicFramePr>
          <p:nvPr/>
        </p:nvGraphicFramePr>
        <p:xfrm>
          <a:off x="179513" y="2636912"/>
          <a:ext cx="6696743" cy="3119120"/>
        </p:xfrm>
        <a:graphic>
          <a:graphicData uri="http://schemas.openxmlformats.org/drawingml/2006/table">
            <a:tbl>
              <a:tblPr firstRow="1" bandRow="1">
                <a:tableStyleId>{5C22544A-7EE6-4342-B048-85BDC9FD1C3A}</a:tableStyleId>
              </a:tblPr>
              <a:tblGrid>
                <a:gridCol w="658829"/>
                <a:gridCol w="3805666"/>
                <a:gridCol w="2232248"/>
              </a:tblGrid>
              <a:tr h="370840">
                <a:tc>
                  <a:txBody>
                    <a:bodyPr/>
                    <a:lstStyle/>
                    <a:p>
                      <a:r>
                        <a:rPr lang="es-MX" dirty="0" smtClean="0"/>
                        <a:t>N°</a:t>
                      </a:r>
                      <a:endParaRPr lang="es-MX" dirty="0"/>
                    </a:p>
                  </a:txBody>
                  <a:tcPr/>
                </a:tc>
                <a:tc>
                  <a:txBody>
                    <a:bodyPr/>
                    <a:lstStyle/>
                    <a:p>
                      <a:r>
                        <a:rPr lang="es-MX" dirty="0" smtClean="0"/>
                        <a:t>Nombre</a:t>
                      </a:r>
                      <a:endParaRPr lang="es-MX" dirty="0"/>
                    </a:p>
                  </a:txBody>
                  <a:tcPr/>
                </a:tc>
                <a:tc>
                  <a:txBody>
                    <a:bodyPr/>
                    <a:lstStyle/>
                    <a:p>
                      <a:r>
                        <a:rPr lang="es-MX" dirty="0" smtClean="0"/>
                        <a:t>Asignatura</a:t>
                      </a:r>
                      <a:endParaRPr lang="es-MX" dirty="0"/>
                    </a:p>
                  </a:txBody>
                  <a:tcPr/>
                </a:tc>
              </a:tr>
              <a:tr h="370840">
                <a:tc>
                  <a:txBody>
                    <a:bodyPr/>
                    <a:lstStyle/>
                    <a:p>
                      <a:pPr algn="ctr"/>
                      <a:r>
                        <a:rPr lang="es-MX" dirty="0" smtClean="0"/>
                        <a:t>1</a:t>
                      </a:r>
                      <a:endParaRPr lang="es-MX" dirty="0"/>
                    </a:p>
                  </a:txBody>
                  <a:tcPr/>
                </a:tc>
                <a:tc>
                  <a:txBody>
                    <a:bodyPr/>
                    <a:lstStyle/>
                    <a:p>
                      <a:r>
                        <a:rPr lang="es-MX" dirty="0"/>
                        <a:t>ARMANDO MARTÍNEZ VILLEDA</a:t>
                      </a:r>
                      <a:endParaRPr lang="es-MX" dirty="0"/>
                    </a:p>
                  </a:txBody>
                  <a:tcPr/>
                </a:tc>
                <a:tc>
                  <a:txBody>
                    <a:bodyPr/>
                    <a:lstStyle/>
                    <a:p>
                      <a:r>
                        <a:rPr lang="es-MX" dirty="0"/>
                        <a:t>Geografía Económica (área III)</a:t>
                      </a:r>
                      <a:endParaRPr lang="es-MX" dirty="0"/>
                    </a:p>
                  </a:txBody>
                  <a:tcPr/>
                </a:tc>
              </a:tr>
              <a:tr h="370840">
                <a:tc>
                  <a:txBody>
                    <a:bodyPr/>
                    <a:lstStyle/>
                    <a:p>
                      <a:pPr algn="ctr"/>
                      <a:r>
                        <a:rPr lang="es-MX" dirty="0" smtClean="0"/>
                        <a:t>2</a:t>
                      </a:r>
                      <a:endParaRPr lang="es-MX" dirty="0"/>
                    </a:p>
                  </a:txBody>
                  <a:tcPr/>
                </a:tc>
                <a:tc>
                  <a:txBody>
                    <a:bodyPr/>
                    <a:lstStyle/>
                    <a:p>
                      <a:r>
                        <a:rPr lang="es-MX" dirty="0"/>
                        <a:t>CAROLINA ALMARAZ LERIOS</a:t>
                      </a:r>
                      <a:endParaRPr lang="es-MX" dirty="0"/>
                    </a:p>
                  </a:txBody>
                  <a:tcPr/>
                </a:tc>
                <a:tc>
                  <a:txBody>
                    <a:bodyPr/>
                    <a:lstStyle/>
                    <a:p>
                      <a:r>
                        <a:rPr lang="es-MX" dirty="0"/>
                        <a:t>Introducción a las Ciencias Sociales y Económicas (área III y IV).</a:t>
                      </a:r>
                      <a:endParaRPr lang="es-MX" dirty="0"/>
                    </a:p>
                  </a:txBody>
                  <a:tcPr/>
                </a:tc>
              </a:tr>
              <a:tr h="370840">
                <a:tc>
                  <a:txBody>
                    <a:bodyPr/>
                    <a:lstStyle/>
                    <a:p>
                      <a:pPr algn="ctr"/>
                      <a:r>
                        <a:rPr lang="es-MX" dirty="0" smtClean="0"/>
                        <a:t>3</a:t>
                      </a:r>
                      <a:endParaRPr lang="es-MX" dirty="0"/>
                    </a:p>
                  </a:txBody>
                  <a:tcPr/>
                </a:tc>
                <a:tc>
                  <a:txBody>
                    <a:bodyPr/>
                    <a:lstStyle/>
                    <a:p>
                      <a:r>
                        <a:rPr lang="es-MX" dirty="0"/>
                        <a:t>LEOPOLDO HERNÁNDEZ CASTELLANOS</a:t>
                      </a:r>
                      <a:endParaRPr lang="es-MX" dirty="0"/>
                    </a:p>
                  </a:txBody>
                  <a:tcPr/>
                </a:tc>
                <a:tc>
                  <a:txBody>
                    <a:bodyPr/>
                    <a:lstStyle/>
                    <a:p>
                      <a:r>
                        <a:rPr lang="es-MX" dirty="0"/>
                        <a:t>Comunicación Visual (área IV)</a:t>
                      </a:r>
                      <a:endParaRPr lang="es-MX" dirty="0"/>
                    </a:p>
                  </a:txBody>
                  <a:tcPr/>
                </a:tc>
              </a:tr>
            </a:tbl>
          </a:graphicData>
        </a:graphic>
      </p:graphicFrame>
      <p:sp>
        <p:nvSpPr>
          <p:cNvPr id="6" name="5 CuadroTexto"/>
          <p:cNvSpPr txBox="1"/>
          <p:nvPr/>
        </p:nvSpPr>
        <p:spPr>
          <a:xfrm>
            <a:off x="179512" y="404664"/>
            <a:ext cx="6696744" cy="400110"/>
          </a:xfrm>
          <a:prstGeom prst="rect">
            <a:avLst/>
          </a:prstGeom>
          <a:noFill/>
        </p:spPr>
        <p:txBody>
          <a:bodyPr wrap="square" rtlCol="0">
            <a:spAutoFit/>
          </a:bodyPr>
          <a:lstStyle/>
          <a:p>
            <a:pPr algn="ctr"/>
            <a:r>
              <a:rPr lang="es-MX" sz="2000" dirty="0" smtClean="0">
                <a:solidFill>
                  <a:schemeClr val="bg1"/>
                </a:solidFill>
              </a:rPr>
              <a:t>COLEGIO OLIVERIO CROMWELL</a:t>
            </a:r>
            <a:endParaRPr lang="es-MX" sz="20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sz="half" idx="1"/>
          </p:nvPr>
        </p:nvSpPr>
        <p:spPr>
          <a:xfrm>
            <a:off x="457200" y="1718945"/>
            <a:ext cx="8238490" cy="1360170"/>
          </a:xfrm>
        </p:spPr>
        <p:txBody>
          <a:bodyPr>
            <a:normAutofit fontScale="70000"/>
          </a:bodyPr>
          <a:lstStyle/>
          <a:p>
            <a:r>
              <a:rPr lang="es-MX" dirty="0">
                <a:solidFill>
                  <a:schemeClr val="tx1"/>
                </a:solidFill>
              </a:rPr>
              <a:t>Fotografía de Organizador gráfico que muestra las conexiones o interrelaciones entre los temas de las diferentes asignaturas, que formarán parte del posible proyecto.</a:t>
            </a:r>
          </a:p>
        </p:txBody>
      </p:sp>
      <p:sp>
        <p:nvSpPr>
          <p:cNvPr id="3" name="2 Título"/>
          <p:cNvSpPr>
            <a:spLocks noGrp="1"/>
          </p:cNvSpPr>
          <p:nvPr>
            <p:ph type="title"/>
          </p:nvPr>
        </p:nvSpPr>
        <p:spPr/>
        <p:txBody>
          <a:bodyPr/>
          <a:lstStyle/>
          <a:p>
            <a:r>
              <a:rPr lang="es-MX" dirty="0" smtClean="0"/>
              <a:t>PRODUCTO (4)</a:t>
            </a:r>
            <a:endParaRPr lang="es-MX" dirty="0"/>
          </a:p>
        </p:txBody>
      </p:sp>
      <p:pic>
        <p:nvPicPr>
          <p:cNvPr id="5" name="Marcador de posición de contenido 4" descr="20171020_143815"/>
          <p:cNvPicPr>
            <a:picLocks noChangeAspect="1"/>
          </p:cNvPicPr>
          <p:nvPr>
            <p:ph sz="half" idx="2"/>
          </p:nvPr>
        </p:nvPicPr>
        <p:blipFill>
          <a:blip r:embed="rId1"/>
          <a:stretch>
            <a:fillRect/>
          </a:stretch>
        </p:blipFill>
        <p:spPr>
          <a:xfrm>
            <a:off x="2195830" y="2780665"/>
            <a:ext cx="5539105" cy="415480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Marcador de posición de contenido 1"/>
          <p:cNvSpPr>
            <a:spLocks noGrp="1"/>
          </p:cNvSpPr>
          <p:nvPr>
            <p:ph sz="half" idx="1"/>
          </p:nvPr>
        </p:nvSpPr>
        <p:spPr/>
        <p:txBody>
          <a:bodyPr/>
          <a:p>
            <a:endParaRPr lang="es-MX" altLang="en-US"/>
          </a:p>
        </p:txBody>
      </p:sp>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r>
              <a:rPr lang="es-MX" dirty="0" smtClean="0">
                <a:sym typeface="+mn-ea"/>
              </a:rPr>
              <a:t>PRODUCTO (5) PROCESO DE INDAGACIÓN</a:t>
            </a:r>
            <a:endParaRPr lang="es-MX" altLang="en-US"/>
          </a:p>
        </p:txBody>
      </p:sp>
      <p:pic>
        <p:nvPicPr>
          <p:cNvPr id="5" name="Imagen 4" descr="indagacion 1"/>
          <p:cNvPicPr>
            <a:picLocks noChangeAspect="1"/>
          </p:cNvPicPr>
          <p:nvPr/>
        </p:nvPicPr>
        <p:blipFill>
          <a:blip r:embed="rId1"/>
          <a:stretch>
            <a:fillRect/>
          </a:stretch>
        </p:blipFill>
        <p:spPr>
          <a:xfrm>
            <a:off x="163830" y="1723390"/>
            <a:ext cx="8807450" cy="448437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Marcador de posición de contenido 1"/>
          <p:cNvSpPr>
            <a:spLocks noGrp="1"/>
          </p:cNvSpPr>
          <p:nvPr>
            <p:ph sz="half" idx="1"/>
          </p:nvPr>
        </p:nvSpPr>
        <p:spPr/>
        <p:txBody>
          <a:bodyPr/>
          <a:p>
            <a:endParaRPr lang="es-MX" altLang="en-US"/>
          </a:p>
        </p:txBody>
      </p:sp>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r>
              <a:rPr lang="es-MX" dirty="0" smtClean="0">
                <a:sym typeface="+mn-ea"/>
              </a:rPr>
              <a:t>PRODUCTO (5) PROCESO DE INDAGACIÓN</a:t>
            </a:r>
            <a:endParaRPr lang="es-MX" altLang="en-US"/>
          </a:p>
        </p:txBody>
      </p:sp>
      <p:pic>
        <p:nvPicPr>
          <p:cNvPr id="5" name="Imagen 4" descr="indagacion 2"/>
          <p:cNvPicPr>
            <a:picLocks noChangeAspect="1"/>
          </p:cNvPicPr>
          <p:nvPr/>
        </p:nvPicPr>
        <p:blipFill>
          <a:blip r:embed="rId1"/>
          <a:stretch>
            <a:fillRect/>
          </a:stretch>
        </p:blipFill>
        <p:spPr>
          <a:xfrm>
            <a:off x="227330" y="1525905"/>
            <a:ext cx="8659495" cy="48291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Marcador de posición de contenido 1"/>
          <p:cNvSpPr>
            <a:spLocks noGrp="1"/>
          </p:cNvSpPr>
          <p:nvPr>
            <p:ph sz="half" idx="1"/>
          </p:nvPr>
        </p:nvSpPr>
        <p:spPr>
          <a:xfrm>
            <a:off x="457835" y="1719580"/>
            <a:ext cx="8453755" cy="4407535"/>
          </a:xfrm>
        </p:spPr>
        <p:txBody>
          <a:bodyPr>
            <a:normAutofit fontScale="40000"/>
          </a:bodyPr>
          <a:p>
            <a:r>
              <a:rPr lang="es-MX" b="1" i="1" dirty="0" smtClean="0">
                <a:solidFill>
                  <a:schemeClr val="bg1"/>
                </a:solidFill>
                <a:sym typeface="+mn-ea"/>
              </a:rPr>
              <a:t>Planeación de Proyectos Interdisciplinarios</a:t>
            </a:r>
            <a:endParaRPr lang="es-MX" dirty="0" smtClean="0">
              <a:solidFill>
                <a:schemeClr val="bg1"/>
              </a:solidFill>
            </a:endParaRPr>
          </a:p>
          <a:p>
            <a:r>
              <a:rPr lang="es-MX" b="1" dirty="0" smtClean="0">
                <a:sym typeface="+mn-ea"/>
              </a:rPr>
              <a:t>1¿A qué responde la necesidad de crear proyectos interdisciplinarios como medio de aprendizaje hoy en día?</a:t>
            </a:r>
            <a:endParaRPr lang="es-MX" dirty="0" smtClean="0"/>
          </a:p>
          <a:p>
            <a:pPr>
              <a:buNone/>
            </a:pPr>
            <a:r>
              <a:rPr lang="es-MX" dirty="0" smtClean="0">
                <a:sym typeface="+mn-ea"/>
              </a:rPr>
              <a:t>Generar aprendizaje en conjunto para obtener el conocimiento significativo que responda  a la complejidad de nuestro entorno.</a:t>
            </a:r>
            <a:endParaRPr lang="es-MX" dirty="0" smtClean="0"/>
          </a:p>
          <a:p>
            <a:r>
              <a:rPr lang="es-MX" b="1" dirty="0" smtClean="0">
                <a:sym typeface="+mn-ea"/>
              </a:rPr>
              <a:t>2¿Cuáles podrían ser los elementos fundamentales para la estructuración y planeación de los proyectos interdisciplinarios? </a:t>
            </a:r>
            <a:endParaRPr lang="es-MX" dirty="0" smtClean="0"/>
          </a:p>
          <a:p>
            <a:pPr>
              <a:buNone/>
            </a:pPr>
            <a:r>
              <a:rPr lang="es-MX" dirty="0" smtClean="0">
                <a:sym typeface="+mn-ea"/>
              </a:rPr>
              <a:t>Que los docentes conozcan su programa, incitar al alumno a aprender más y poder observar qué diferentes asignaturas se pueden apoyar para obtener un mejor resultado .</a:t>
            </a:r>
            <a:endParaRPr lang="es-MX" dirty="0" smtClean="0"/>
          </a:p>
          <a:p>
            <a:pPr>
              <a:buNone/>
            </a:pPr>
            <a:r>
              <a:rPr lang="es-MX" dirty="0" smtClean="0">
                <a:sym typeface="+mn-ea"/>
              </a:rPr>
              <a:t>Interacción entre alumnos y docentes, conexión con el currículo, verificando el Objetivo General de Aprendizaje del Proyecto para direccionar el planteamiento de estrategias y la definición del producto</a:t>
            </a:r>
            <a:r>
              <a:rPr lang="es-MX" b="1" dirty="0" smtClean="0">
                <a:sym typeface="+mn-ea"/>
              </a:rPr>
              <a:t> </a:t>
            </a:r>
            <a:r>
              <a:rPr lang="es-MX" dirty="0" smtClean="0">
                <a:sym typeface="+mn-ea"/>
              </a:rPr>
              <a:t>final. Fases de estrategias: consultas, intercambio de información, bases de datos, publicaciones digitales, trabajos de campo, crear plataformas, herramientas informativas de apoyo.</a:t>
            </a:r>
            <a:endParaRPr lang="es-MX" dirty="0" smtClean="0"/>
          </a:p>
          <a:p>
            <a:r>
              <a:rPr lang="es-MX" b="1" dirty="0" smtClean="0">
                <a:sym typeface="+mn-ea"/>
              </a:rPr>
              <a:t>3¿Cuál es “el método” o “los pasos” para acercarse a la Interdisciplinariedad?</a:t>
            </a:r>
            <a:endParaRPr lang="es-MX" dirty="0" smtClean="0"/>
          </a:p>
          <a:p>
            <a:pPr>
              <a:buNone/>
            </a:pPr>
            <a:r>
              <a:rPr lang="es-MX" dirty="0" smtClean="0">
                <a:sym typeface="+mn-ea"/>
              </a:rPr>
              <a:t>Conocer el programa, observar los problemas que se presentan en nuestro entrono, buscar las alternativas para desarrollarlo, crear lluvias de ideas con respecto a las posibles soluciones en los diferentes ámbitos.</a:t>
            </a:r>
            <a:endParaRPr lang="es-MX" dirty="0" smtClean="0"/>
          </a:p>
          <a:p>
            <a:r>
              <a:rPr lang="es-MX" b="1" dirty="0" smtClean="0">
                <a:sym typeface="+mn-ea"/>
              </a:rPr>
              <a:t>4¿Qué características debe tener el nombre del proyecto interdisciplinario?</a:t>
            </a:r>
            <a:endParaRPr lang="es-MX" dirty="0" smtClean="0"/>
          </a:p>
          <a:p>
            <a:pPr>
              <a:buNone/>
            </a:pPr>
            <a:r>
              <a:rPr lang="es-MX" b="1" dirty="0" smtClean="0">
                <a:sym typeface="+mn-ea"/>
              </a:rPr>
              <a:t>Debe ser llamativo, que invite a los alumnos y a los profesores a trabajar en él. </a:t>
            </a:r>
            <a:endParaRPr lang="es-MX" dirty="0" smtClean="0"/>
          </a:p>
          <a:p>
            <a:pPr>
              <a:buNone/>
            </a:pPr>
            <a:r>
              <a:rPr lang="es-MX" b="1" dirty="0" smtClean="0">
                <a:sym typeface="+mn-ea"/>
              </a:rPr>
              <a:t> </a:t>
            </a:r>
            <a:r>
              <a:rPr lang="es-MX" dirty="0" smtClean="0">
                <a:sym typeface="+mn-ea"/>
              </a:rPr>
              <a:t>Implicar al alumno en el aprendizaje, que su producto sea medible, que se pueda evaluar, reunir conocimiento de diferentes disciplinas, tareas en torno a su contexto  desde las áreas implicadas</a:t>
            </a:r>
            <a:r>
              <a:rPr lang="es-MX" b="1" dirty="0" smtClean="0">
                <a:sym typeface="+mn-ea"/>
              </a:rPr>
              <a:t>.</a:t>
            </a:r>
            <a:endParaRPr lang="es-MX" dirty="0" smtClean="0"/>
          </a:p>
          <a:p>
            <a:endParaRPr lang="es-MX" altLang="en-US"/>
          </a:p>
        </p:txBody>
      </p:sp>
      <p:sp>
        <p:nvSpPr>
          <p:cNvPr id="4" name="Título 3"/>
          <p:cNvSpPr>
            <a:spLocks noGrp="1"/>
          </p:cNvSpPr>
          <p:nvPr>
            <p:ph type="title"/>
          </p:nvPr>
        </p:nvSpPr>
        <p:spPr/>
        <p:txBody>
          <a:bodyPr/>
          <a:p>
            <a:r>
              <a:rPr lang="es-MX" dirty="0" smtClean="0">
                <a:sym typeface="+mn-ea"/>
              </a:rPr>
              <a:t>PRODUCTO (6) A.M.E. GENERAL</a:t>
            </a:r>
            <a:endParaRPr lang="es-MX" dirty="0"/>
          </a:p>
          <a:p>
            <a:endParaRPr lang="es-MX"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Marcador de posición de contenido 1"/>
          <p:cNvSpPr>
            <a:spLocks noGrp="1"/>
          </p:cNvSpPr>
          <p:nvPr>
            <p:ph sz="half" idx="1"/>
          </p:nvPr>
        </p:nvSpPr>
        <p:spPr>
          <a:xfrm>
            <a:off x="457200" y="1720215"/>
            <a:ext cx="8403590" cy="4711065"/>
          </a:xfrm>
        </p:spPr>
        <p:txBody>
          <a:bodyPr>
            <a:normAutofit fontScale="40000"/>
          </a:bodyPr>
          <a:p>
            <a:r>
              <a:rPr lang="es-MX" b="1" i="1" dirty="0" smtClean="0">
                <a:sym typeface="+mn-ea"/>
              </a:rPr>
              <a:t>Documentación del proceso y portafolios de evidencias</a:t>
            </a:r>
            <a:endParaRPr lang="es-MX" b="1" i="1" dirty="0" smtClean="0"/>
          </a:p>
          <a:p>
            <a:r>
              <a:rPr lang="es-MX" b="1" dirty="0" smtClean="0">
                <a:sym typeface="+mn-ea"/>
              </a:rPr>
              <a:t>5¿Qué  entendemos por “documentación”?</a:t>
            </a:r>
            <a:endParaRPr lang="es-MX" dirty="0" smtClean="0"/>
          </a:p>
          <a:p>
            <a:pPr>
              <a:buNone/>
            </a:pPr>
            <a:r>
              <a:rPr lang="es-MX" dirty="0" smtClean="0">
                <a:sym typeface="+mn-ea"/>
              </a:rPr>
              <a:t>Momentos específicos que el profesor d como evidencia de un proceso interdisciplinario. Estas evidencias y resultados comprenden desde manuscritos hasta medios digitales. </a:t>
            </a:r>
            <a:endParaRPr lang="es-MX" dirty="0" smtClean="0"/>
          </a:p>
          <a:p>
            <a:pPr>
              <a:buNone/>
            </a:pPr>
            <a:r>
              <a:rPr lang="es-MX" dirty="0" smtClean="0">
                <a:sym typeface="+mn-ea"/>
              </a:rPr>
              <a:t>Incluyendo procedimientos </a:t>
            </a:r>
            <a:endParaRPr lang="es-MX" dirty="0" smtClean="0"/>
          </a:p>
          <a:p>
            <a:pPr>
              <a:buNone/>
            </a:pPr>
            <a:r>
              <a:rPr lang="es-MX" b="1" dirty="0" smtClean="0">
                <a:sym typeface="+mn-ea"/>
              </a:rPr>
              <a:t> </a:t>
            </a:r>
            <a:r>
              <a:rPr lang="es-MX" dirty="0" smtClean="0">
                <a:sym typeface="+mn-ea"/>
              </a:rPr>
              <a:t>Es la ciencia que consiste en documentar, ésta se encuentra identificada por el procesamiento de información que otorgará datos específicos sobre un tema determinado; de acuerdo a esto puede identificarse como una técnica instrumental y auxiliar, para lograr informar a numerosas personas sobre un tema en específico. </a:t>
            </a:r>
            <a:endParaRPr lang="es-MX" dirty="0" smtClean="0"/>
          </a:p>
          <a:p>
            <a:pPr>
              <a:buNone/>
            </a:pPr>
            <a:r>
              <a:rPr lang="es-MX" b="1" dirty="0" smtClean="0">
                <a:sym typeface="+mn-ea"/>
              </a:rPr>
              <a:t> </a:t>
            </a:r>
            <a:endParaRPr lang="es-MX" dirty="0" smtClean="0"/>
          </a:p>
          <a:p>
            <a:r>
              <a:rPr lang="es-MX" b="1" dirty="0" smtClean="0">
                <a:sym typeface="+mn-ea"/>
              </a:rPr>
              <a:t> 6¿Qué evidencias concretas de documentación estaríamos esperando, cuando trabajamos de manera interdisciplinaria?</a:t>
            </a:r>
            <a:endParaRPr lang="es-MX" dirty="0" smtClean="0"/>
          </a:p>
          <a:p>
            <a:pPr>
              <a:buNone/>
            </a:pPr>
            <a:r>
              <a:rPr lang="es-MX" b="1" dirty="0" smtClean="0">
                <a:sym typeface="+mn-ea"/>
              </a:rPr>
              <a:t> </a:t>
            </a:r>
            <a:endParaRPr lang="es-MX" dirty="0" smtClean="0"/>
          </a:p>
          <a:p>
            <a:pPr>
              <a:buNone/>
            </a:pPr>
            <a:r>
              <a:rPr lang="es-MX" b="1" dirty="0" smtClean="0">
                <a:sym typeface="+mn-ea"/>
              </a:rPr>
              <a:t> </a:t>
            </a:r>
            <a:r>
              <a:rPr lang="es-MX" dirty="0" smtClean="0">
                <a:sym typeface="+mn-ea"/>
              </a:rPr>
              <a:t>Que sean medibles, evaluables, ya sean productos como un objeto físico, digital, presentación oral, escrita, un proceso,  exposiciones, recopilaciones, encuestas, que contribuyan a realizar actividades que conecten con el mundo real. Le da al docente evidencias claras del proceso que se está viviendo.</a:t>
            </a:r>
            <a:endParaRPr lang="es-MX" dirty="0" smtClean="0"/>
          </a:p>
          <a:p>
            <a:pPr>
              <a:buNone/>
            </a:pPr>
            <a:r>
              <a:rPr lang="es-MX" b="1" dirty="0" smtClean="0">
                <a:sym typeface="+mn-ea"/>
              </a:rPr>
              <a:t> </a:t>
            </a:r>
            <a:endParaRPr lang="es-MX" dirty="0" smtClean="0"/>
          </a:p>
          <a:p>
            <a:r>
              <a:rPr lang="es-MX" b="1" dirty="0" smtClean="0">
                <a:sym typeface="+mn-ea"/>
              </a:rPr>
              <a:t>7¿Cuál es la intención de documentar en un proyecto y quién lo debe hacer?</a:t>
            </a:r>
            <a:endParaRPr lang="es-MX" dirty="0" smtClean="0"/>
          </a:p>
          <a:p>
            <a:pPr>
              <a:buNone/>
            </a:pPr>
            <a:r>
              <a:rPr lang="es-MX" dirty="0" smtClean="0">
                <a:sym typeface="+mn-ea"/>
              </a:rPr>
              <a:t>Dejar evidencia de la investigación en todas sus fases del proyecto. El registro debe hacerse de manera bilateral. </a:t>
            </a:r>
            <a:endParaRPr lang="es-MX" dirty="0" smtClean="0"/>
          </a:p>
          <a:p>
            <a:endParaRPr lang="es-MX" altLang="en-US"/>
          </a:p>
        </p:txBody>
      </p:sp>
      <p:sp>
        <p:nvSpPr>
          <p:cNvPr id="3" name="Marcador de posición de contenido 2"/>
          <p:cNvSpPr>
            <a:spLocks noGrp="1"/>
          </p:cNvSpPr>
          <p:nvPr>
            <p:ph sz="half" idx="2"/>
          </p:nvPr>
        </p:nvSpPr>
        <p:spPr>
          <a:xfrm>
            <a:off x="8555990" y="5943600"/>
            <a:ext cx="131445" cy="183515"/>
          </a:xfrm>
        </p:spPr>
        <p:txBody>
          <a:bodyPr/>
          <a:p>
            <a:endParaRPr lang="es-MX" altLang="en-US"/>
          </a:p>
        </p:txBody>
      </p:sp>
      <p:sp>
        <p:nvSpPr>
          <p:cNvPr id="4" name="Título 3"/>
          <p:cNvSpPr>
            <a:spLocks noGrp="1"/>
          </p:cNvSpPr>
          <p:nvPr>
            <p:ph type="title"/>
          </p:nvPr>
        </p:nvSpPr>
        <p:spPr/>
        <p:txBody>
          <a:bodyPr/>
          <a:p>
            <a:r>
              <a:rPr lang="es-MX" dirty="0" smtClean="0">
                <a:sym typeface="+mn-ea"/>
              </a:rPr>
              <a:t>PRODUCTO (6) A.M.E. GENERAL</a:t>
            </a:r>
            <a:endParaRPr lang="es-MX"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Marcador de posición de contenido 1"/>
          <p:cNvSpPr>
            <a:spLocks noGrp="1"/>
          </p:cNvSpPr>
          <p:nvPr>
            <p:ph sz="half" idx="1"/>
          </p:nvPr>
        </p:nvSpPr>
        <p:spPr>
          <a:xfrm>
            <a:off x="457835" y="1719580"/>
            <a:ext cx="8349615" cy="4407535"/>
          </a:xfrm>
        </p:spPr>
        <p:txBody>
          <a:bodyPr>
            <a:normAutofit fontScale="40000"/>
          </a:bodyPr>
          <a:p>
            <a:r>
              <a:rPr lang="es-MX" b="1" i="1" dirty="0" smtClean="0">
                <a:sym typeface="+mn-ea"/>
              </a:rPr>
              <a:t>Gestión de Proyectos interdisciplinarios</a:t>
            </a:r>
            <a:endParaRPr lang="es-MX" b="1" i="1" dirty="0" smtClean="0"/>
          </a:p>
          <a:p>
            <a:r>
              <a:rPr lang="es-MX" b="1" dirty="0" smtClean="0">
                <a:sym typeface="+mn-ea"/>
              </a:rPr>
              <a:t>8¿Qué factores debemos tomar en cuenta  para hacer un proyecto? ¿Cómo debemos organizarlos?</a:t>
            </a:r>
            <a:endParaRPr lang="es-MX" dirty="0" smtClean="0"/>
          </a:p>
          <a:p>
            <a:pPr>
              <a:buNone/>
            </a:pPr>
            <a:r>
              <a:rPr lang="es-MX" dirty="0" smtClean="0">
                <a:sym typeface="+mn-ea"/>
              </a:rPr>
              <a:t>Se debe tomar en cuenta el Diagnóstico de necesidades del grupo. Desarrollar un plan de acción. Organizar el diferente trabajo colaborativo desde diferentes ámbitos y disciplinas.</a:t>
            </a:r>
            <a:endParaRPr lang="es-MX" dirty="0" smtClean="0"/>
          </a:p>
          <a:p>
            <a:pPr>
              <a:buNone/>
            </a:pPr>
            <a:r>
              <a:rPr lang="es-MX" dirty="0" smtClean="0">
                <a:sym typeface="+mn-ea"/>
              </a:rPr>
              <a:t>Observar ajustes y cambios en el proyecto. Instrumentación de recolección de datos. Organización de la información. Proceso. Análisis de los resultados.</a:t>
            </a:r>
            <a:endParaRPr lang="es-MX" dirty="0" smtClean="0"/>
          </a:p>
          <a:p>
            <a:pPr>
              <a:buNone/>
            </a:pPr>
            <a:r>
              <a:rPr lang="es-MX" dirty="0" smtClean="0">
                <a:sym typeface="+mn-ea"/>
              </a:rPr>
              <a:t> </a:t>
            </a:r>
            <a:endParaRPr lang="es-MX" dirty="0" smtClean="0"/>
          </a:p>
          <a:p>
            <a:pPr>
              <a:buNone/>
            </a:pPr>
            <a:r>
              <a:rPr lang="es-MX" dirty="0" smtClean="0">
                <a:sym typeface="+mn-ea"/>
              </a:rPr>
              <a:t>El proyecto debe diseñarse, proponerse, implementarse, ejecutarse y evaluarse.</a:t>
            </a:r>
            <a:endParaRPr lang="es-MX" dirty="0" smtClean="0"/>
          </a:p>
          <a:p>
            <a:pPr>
              <a:buNone/>
            </a:pPr>
            <a:r>
              <a:rPr lang="es-MX" dirty="0" smtClean="0">
                <a:sym typeface="+mn-ea"/>
              </a:rPr>
              <a:t>El docente debe estar convencido de su plan de programa, debe planear su proyecto en relación al temario y buscar esos puntos de encuentro. Disposición de que todas las materias son importantes. Diseñar un modelo, una innovación hacer un cronograma para trabajar el proyecto.</a:t>
            </a:r>
            <a:endParaRPr lang="es-MX" dirty="0" smtClean="0"/>
          </a:p>
          <a:p>
            <a:pPr>
              <a:buNone/>
            </a:pPr>
            <a:r>
              <a:rPr lang="es-MX" dirty="0" smtClean="0">
                <a:sym typeface="+mn-ea"/>
              </a:rPr>
              <a:t> </a:t>
            </a:r>
            <a:endParaRPr lang="es-MX" dirty="0" smtClean="0"/>
          </a:p>
          <a:p>
            <a:r>
              <a:rPr lang="es-MX" b="1" dirty="0" smtClean="0">
                <a:sym typeface="+mn-ea"/>
              </a:rPr>
              <a:t>9¿Cómo podemos identificar los puntos de interacción que permitan una indagación, desde situaciones complejas o la  problematización?</a:t>
            </a:r>
            <a:endParaRPr lang="es-MX" dirty="0" smtClean="0"/>
          </a:p>
          <a:p>
            <a:pPr>
              <a:buNone/>
            </a:pPr>
            <a:r>
              <a:rPr lang="es-MX" b="1" dirty="0" smtClean="0">
                <a:sym typeface="+mn-ea"/>
              </a:rPr>
              <a:t>Desde la conceptualización de un problema común planteando temas de carácter complejo que puedan abordarse desde distintas disciplinas y bajo un marco epistémico compartido. </a:t>
            </a:r>
            <a:endParaRPr lang="es-MX" dirty="0" smtClean="0"/>
          </a:p>
          <a:p>
            <a:pPr>
              <a:buNone/>
            </a:pPr>
            <a:r>
              <a:rPr lang="es-MX" b="1" dirty="0" smtClean="0">
                <a:sym typeface="+mn-ea"/>
              </a:rPr>
              <a:t> </a:t>
            </a:r>
            <a:r>
              <a:rPr lang="es-MX" dirty="0" smtClean="0">
                <a:sym typeface="+mn-ea"/>
              </a:rPr>
              <a:t>La identificación de una necesidad, los intereses institucionales, académicos  y/o personales. El diseño de un proyecto implica una reflexión en la cual convergen las necesidades y los medios para satisfacerlas. El proyecto debe diseñarse, proponerse, implementarse, ejecutarse y evaluarse.</a:t>
            </a:r>
            <a:endParaRPr lang="es-MX" dirty="0" smtClean="0"/>
          </a:p>
          <a:p>
            <a:endParaRPr lang="es-MX" dirty="0"/>
          </a:p>
          <a:p>
            <a:endParaRPr lang="es-MX" altLang="en-US"/>
          </a:p>
        </p:txBody>
      </p:sp>
      <p:sp>
        <p:nvSpPr>
          <p:cNvPr id="4" name="Título 3"/>
          <p:cNvSpPr>
            <a:spLocks noGrp="1"/>
          </p:cNvSpPr>
          <p:nvPr>
            <p:ph type="title"/>
          </p:nvPr>
        </p:nvSpPr>
        <p:spPr>
          <a:xfrm>
            <a:off x="381635" y="688340"/>
            <a:ext cx="8381365" cy="721360"/>
          </a:xfrm>
        </p:spPr>
        <p:txBody>
          <a:bodyPr/>
          <a:p>
            <a:r>
              <a:rPr lang="es-MX" dirty="0" smtClean="0">
                <a:sym typeface="+mn-ea"/>
              </a:rPr>
              <a:t>PRODUCTO (6) A.M.E. GENERAL</a:t>
            </a:r>
            <a:endParaRPr lang="es-MX" dirty="0"/>
          </a:p>
          <a:p>
            <a:endParaRPr lang="es-MX" altLang="en-US"/>
          </a:p>
          <a:p>
            <a:endParaRPr lang="es-MX"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Marcador de posición de contenido 1"/>
          <p:cNvSpPr>
            <a:spLocks noGrp="1"/>
          </p:cNvSpPr>
          <p:nvPr>
            <p:ph sz="half" idx="1"/>
          </p:nvPr>
        </p:nvSpPr>
        <p:spPr>
          <a:xfrm>
            <a:off x="457200" y="1719580"/>
            <a:ext cx="8426450" cy="4407535"/>
          </a:xfrm>
        </p:spPr>
        <p:txBody>
          <a:bodyPr>
            <a:normAutofit fontScale="60000"/>
          </a:bodyPr>
          <a:p>
            <a:r>
              <a:rPr lang="es-MX" b="1" dirty="0" smtClean="0">
                <a:sym typeface="+mn-ea"/>
              </a:rPr>
              <a:t>10¿En qué debemos  poner atención, para saber si  es necesario hacer cambios en el  trabajo diario que ya realizamos?</a:t>
            </a:r>
            <a:endParaRPr lang="es-MX" dirty="0" smtClean="0"/>
          </a:p>
          <a:p>
            <a:pPr>
              <a:buNone/>
            </a:pPr>
            <a:r>
              <a:rPr lang="es-MX" dirty="0" smtClean="0">
                <a:sym typeface="+mn-ea"/>
              </a:rPr>
              <a:t>Hay que observar el desempeño de los alumnos y la aprehensión de los conocimientos.  Observar mediante los resultados, si lo que se está haciendo llevar  hacia un camino o se queda  a la mitad. Ver si no es viable continuar con ese método y por ende buscar una nueva alternativa que</a:t>
            </a:r>
            <a:endParaRPr lang="es-MX" dirty="0" smtClean="0"/>
          </a:p>
          <a:p>
            <a:pPr>
              <a:buNone/>
            </a:pPr>
            <a:r>
              <a:rPr lang="es-MX" dirty="0" smtClean="0">
                <a:sym typeface="+mn-ea"/>
              </a:rPr>
              <a:t>permita llegar al objetivo.  </a:t>
            </a:r>
            <a:endParaRPr lang="es-MX" dirty="0" smtClean="0"/>
          </a:p>
          <a:p>
            <a:pPr>
              <a:buNone/>
            </a:pPr>
            <a:r>
              <a:rPr lang="es-MX" dirty="0" smtClean="0">
                <a:sym typeface="+mn-ea"/>
              </a:rPr>
              <a:t> </a:t>
            </a:r>
            <a:endParaRPr lang="es-MX" dirty="0" smtClean="0"/>
          </a:p>
          <a:p>
            <a:r>
              <a:rPr lang="es-MX" b="1" dirty="0" smtClean="0">
                <a:sym typeface="+mn-ea"/>
              </a:rPr>
              <a:t>11¿Cómo beneficia al aprendizaje el trabajo interdisciplinario?</a:t>
            </a:r>
            <a:endParaRPr lang="es-MX" dirty="0" smtClean="0"/>
          </a:p>
          <a:p>
            <a:pPr>
              <a:buNone/>
            </a:pPr>
            <a:r>
              <a:rPr lang="es-MX" dirty="0" smtClean="0">
                <a:sym typeface="+mn-ea"/>
              </a:rPr>
              <a:t>Que se puede observar que las asignaturas no están alejadas unas de otras, si no que se trabajan en conjunto para poder tener un mejor conocimiento y enriquecer los huecos o espacios que una sola materia no puede resolver</a:t>
            </a:r>
            <a:endParaRPr lang="es-MX" dirty="0"/>
          </a:p>
          <a:p>
            <a:endParaRPr lang="es-MX" altLang="en-US"/>
          </a:p>
        </p:txBody>
      </p:sp>
      <p:sp>
        <p:nvSpPr>
          <p:cNvPr id="3" name="Marcador de posición de contenido 2"/>
          <p:cNvSpPr>
            <a:spLocks noGrp="1"/>
          </p:cNvSpPr>
          <p:nvPr>
            <p:ph sz="half" idx="2"/>
          </p:nvPr>
        </p:nvSpPr>
        <p:spPr>
          <a:xfrm>
            <a:off x="8595360" y="5932170"/>
            <a:ext cx="91440" cy="194310"/>
          </a:xfrm>
        </p:spPr>
        <p:txBody>
          <a:bodyPr/>
          <a:p>
            <a:endParaRPr lang="es-MX" altLang="en-US"/>
          </a:p>
        </p:txBody>
      </p:sp>
      <p:sp>
        <p:nvSpPr>
          <p:cNvPr id="4" name="Título 3"/>
          <p:cNvSpPr>
            <a:spLocks noGrp="1"/>
          </p:cNvSpPr>
          <p:nvPr>
            <p:ph type="title"/>
          </p:nvPr>
        </p:nvSpPr>
        <p:spPr/>
        <p:txBody>
          <a:bodyPr/>
          <a:p>
            <a:r>
              <a:rPr lang="es-MX" dirty="0" smtClean="0">
                <a:sym typeface="+mn-ea"/>
              </a:rPr>
              <a:t>PRODUCTO (6) A.M.E. GENERAL</a:t>
            </a:r>
            <a:endParaRPr lang="es-MX"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Marcador de posición de contenido 1"/>
          <p:cNvSpPr>
            <a:spLocks noGrp="1"/>
          </p:cNvSpPr>
          <p:nvPr>
            <p:ph sz="half" idx="1"/>
          </p:nvPr>
        </p:nvSpPr>
        <p:spPr>
          <a:xfrm>
            <a:off x="457835" y="1719580"/>
            <a:ext cx="8484235" cy="4407535"/>
          </a:xfrm>
        </p:spPr>
        <p:txBody>
          <a:bodyPr>
            <a:normAutofit fontScale="90000" lnSpcReduction="20000"/>
          </a:bodyPr>
          <a:p>
            <a:r>
              <a:rPr lang="es-MX" b="1" i="1" dirty="0" smtClean="0">
                <a:sym typeface="+mn-ea"/>
              </a:rPr>
              <a:t>El desarrollo profesional y la formación docente</a:t>
            </a:r>
            <a:endParaRPr lang="es-MX" b="1" i="1" dirty="0" smtClean="0"/>
          </a:p>
          <a:p>
            <a:r>
              <a:rPr lang="es-MX" b="1" dirty="0" smtClean="0">
                <a:sym typeface="+mn-ea"/>
              </a:rPr>
              <a:t>12¿Qué implicaciones tiene, dentro del esquema de formación docente, el trabajo orientado hacia la interdisciplinariedad? </a:t>
            </a:r>
            <a:endParaRPr lang="es-MX" dirty="0" smtClean="0"/>
          </a:p>
          <a:p>
            <a:pPr>
              <a:buNone/>
            </a:pPr>
            <a:r>
              <a:rPr lang="es-MX" dirty="0" smtClean="0">
                <a:sym typeface="+mn-ea"/>
              </a:rPr>
              <a:t>Generar el aprendizaje en conjunto para obtener un conocimiento significativo.</a:t>
            </a:r>
            <a:endParaRPr lang="es-MX" dirty="0" smtClean="0"/>
          </a:p>
          <a:p>
            <a:pPr>
              <a:buNone/>
            </a:pPr>
            <a:r>
              <a:rPr lang="es-MX" b="1" dirty="0" smtClean="0">
                <a:sym typeface="+mn-ea"/>
              </a:rPr>
              <a:t> </a:t>
            </a:r>
            <a:endParaRPr lang="es-MX" dirty="0" smtClean="0"/>
          </a:p>
          <a:p>
            <a:r>
              <a:rPr lang="es-MX" b="1" dirty="0" smtClean="0">
                <a:sym typeface="+mn-ea"/>
              </a:rPr>
              <a:t>13¿Qué dimensiones debemos tener en cuenta, para la construcción de proyectos interdisciplinarios?</a:t>
            </a:r>
            <a:endParaRPr lang="es-MX" dirty="0" smtClean="0"/>
          </a:p>
          <a:p>
            <a:pPr>
              <a:buNone/>
            </a:pPr>
            <a:r>
              <a:rPr lang="es-MX" dirty="0" smtClean="0">
                <a:sym typeface="+mn-ea"/>
              </a:rPr>
              <a:t>Los alcances y limitaciones que pudiera encontrar el proyecto</a:t>
            </a:r>
            <a:endParaRPr lang="es-MX" dirty="0" smtClean="0"/>
          </a:p>
          <a:p>
            <a:endParaRPr lang="es-MX" altLang="en-US"/>
          </a:p>
        </p:txBody>
      </p:sp>
      <p:sp>
        <p:nvSpPr>
          <p:cNvPr id="3" name="Marcador de posición de contenido 2"/>
          <p:cNvSpPr>
            <a:spLocks noGrp="1"/>
          </p:cNvSpPr>
          <p:nvPr>
            <p:ph sz="half" idx="2"/>
          </p:nvPr>
        </p:nvSpPr>
        <p:spPr>
          <a:xfrm>
            <a:off x="8473440" y="5830570"/>
            <a:ext cx="213995" cy="295910"/>
          </a:xfrm>
        </p:spPr>
        <p:txBody>
          <a:bodyPr>
            <a:normAutofit fontScale="25000"/>
          </a:bodyPr>
          <a:p>
            <a:endParaRPr lang="es-MX" altLang="en-US"/>
          </a:p>
        </p:txBody>
      </p:sp>
      <p:sp>
        <p:nvSpPr>
          <p:cNvPr id="4" name="Título 3"/>
          <p:cNvSpPr>
            <a:spLocks noGrp="1"/>
          </p:cNvSpPr>
          <p:nvPr>
            <p:ph type="title"/>
          </p:nvPr>
        </p:nvSpPr>
        <p:spPr/>
        <p:txBody>
          <a:bodyPr/>
          <a:p>
            <a:r>
              <a:rPr lang="es-MX" dirty="0" smtClean="0">
                <a:sym typeface="+mn-ea"/>
              </a:rPr>
              <a:t>PRODUCTO (6) A.M.E. GENERAL</a:t>
            </a:r>
            <a:endParaRPr lang="es-MX"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Marcador de posición de contenido 1"/>
          <p:cNvSpPr>
            <a:spLocks noGrp="1"/>
          </p:cNvSpPr>
          <p:nvPr>
            <p:ph sz="half" idx="1"/>
          </p:nvPr>
        </p:nvSpPr>
        <p:spPr/>
        <p:txBody>
          <a:bodyPr/>
          <a:p>
            <a:endParaRPr lang="es-MX" altLang="en-US"/>
          </a:p>
        </p:txBody>
      </p:sp>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r>
              <a:rPr lang="es-MX" dirty="0" smtClean="0">
                <a:sym typeface="+mn-ea"/>
              </a:rPr>
              <a:t>Producto (7) I.E.P. resumen</a:t>
            </a:r>
            <a:endParaRPr lang="es-MX" dirty="0"/>
          </a:p>
          <a:p>
            <a:endParaRPr lang="es-MX" altLang="en-US"/>
          </a:p>
        </p:txBody>
      </p:sp>
      <p:pic>
        <p:nvPicPr>
          <p:cNvPr id="8" name="Imagen 7" descr="8"/>
          <p:cNvPicPr>
            <a:picLocks noChangeAspect="1"/>
          </p:cNvPicPr>
          <p:nvPr/>
        </p:nvPicPr>
        <p:blipFill>
          <a:blip r:embed="rId1"/>
          <a:stretch>
            <a:fillRect/>
          </a:stretch>
        </p:blipFill>
        <p:spPr>
          <a:xfrm>
            <a:off x="395605" y="1485265"/>
            <a:ext cx="8288020" cy="504380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Marcador de posición de texto 5"/>
          <p:cNvSpPr>
            <a:spLocks noGrp="1"/>
          </p:cNvSpPr>
          <p:nvPr>
            <p:ph type="body" sz="half" idx="2"/>
          </p:nvPr>
        </p:nvSpPr>
        <p:spPr/>
        <p:txBody>
          <a:bodyPr/>
          <a:p>
            <a:endParaRPr lang="es-MX" altLang="en-US"/>
          </a:p>
        </p:txBody>
      </p:sp>
      <p:sp>
        <p:nvSpPr>
          <p:cNvPr id="7" name="Título 6"/>
          <p:cNvSpPr>
            <a:spLocks noGrp="1"/>
          </p:cNvSpPr>
          <p:nvPr>
            <p:ph type="title"/>
          </p:nvPr>
        </p:nvSpPr>
        <p:spPr/>
        <p:txBody>
          <a:bodyPr/>
          <a:p>
            <a:endParaRPr lang="es-MX" altLang="en-US"/>
          </a:p>
        </p:txBody>
      </p:sp>
      <p:pic>
        <p:nvPicPr>
          <p:cNvPr id="5" name="Marcador de posición de imagen 4" descr="Sin título"/>
          <p:cNvPicPr>
            <a:picLocks noChangeAspect="1"/>
          </p:cNvPicPr>
          <p:nvPr>
            <p:ph type="pic" idx="1"/>
          </p:nvPr>
        </p:nvPicPr>
        <p:blipFill>
          <a:blip r:embed="rId1"/>
          <a:stretch>
            <a:fillRect/>
          </a:stretch>
        </p:blipFill>
        <p:spPr>
          <a:xfrm>
            <a:off x="635" y="118110"/>
            <a:ext cx="8994140" cy="637349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Marcador de posición de contenido 1"/>
          <p:cNvSpPr>
            <a:spLocks noGrp="1"/>
          </p:cNvSpPr>
          <p:nvPr>
            <p:ph idx="1"/>
          </p:nvPr>
        </p:nvSpPr>
        <p:spPr/>
        <p:txBody>
          <a:bodyPr/>
          <a:p>
            <a:r>
              <a:rPr lang="es-MX" altLang="en-US"/>
              <a:t>Las nuevas conformaciones territoriales nos llevana a entender las tramas sociales-económicas desde varias disciplinas. Los tiempos modernos necesitan reinvetarse las formas tradicionales de enseñanza. Por ello se justifica la interdisciplinariedad para comprender desde el arte como una forma no tradicinal las conformaciones territoriales. Por lo tanto el presente trabajo es una acercamiento a una nuvea forma de entender y entretejer el conocimiento. </a:t>
            </a:r>
            <a:endParaRPr lang="es-MX" altLang="en-US"/>
          </a:p>
        </p:txBody>
      </p:sp>
      <p:sp>
        <p:nvSpPr>
          <p:cNvPr id="3" name="Título 2"/>
          <p:cNvSpPr>
            <a:spLocks noGrp="1"/>
          </p:cNvSpPr>
          <p:nvPr>
            <p:ph type="title"/>
          </p:nvPr>
        </p:nvSpPr>
        <p:spPr/>
        <p:txBody>
          <a:bodyPr/>
          <a:p>
            <a:r>
              <a:rPr lang="es-MX" altLang="en-US"/>
              <a:t>Introducción</a:t>
            </a:r>
            <a:endParaRPr lang="es-MX"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Marcador de posición de texto 5"/>
          <p:cNvSpPr>
            <a:spLocks noGrp="1"/>
          </p:cNvSpPr>
          <p:nvPr>
            <p:ph type="body" sz="half" idx="2"/>
          </p:nvPr>
        </p:nvSpPr>
        <p:spPr/>
        <p:txBody>
          <a:bodyPr/>
          <a:p>
            <a:endParaRPr lang="es-MX" altLang="en-US"/>
          </a:p>
        </p:txBody>
      </p:sp>
      <p:sp>
        <p:nvSpPr>
          <p:cNvPr id="7" name="Título 6"/>
          <p:cNvSpPr>
            <a:spLocks noGrp="1"/>
          </p:cNvSpPr>
          <p:nvPr>
            <p:ph type="title"/>
          </p:nvPr>
        </p:nvSpPr>
        <p:spPr/>
        <p:txBody>
          <a:bodyPr/>
          <a:p>
            <a:endParaRPr lang="es-MX" altLang="en-US"/>
          </a:p>
        </p:txBody>
      </p:sp>
      <p:pic>
        <p:nvPicPr>
          <p:cNvPr id="5" name="Marcador de posición de imagen 4" descr="Sin título"/>
          <p:cNvPicPr>
            <a:picLocks noChangeAspect="1"/>
          </p:cNvPicPr>
          <p:nvPr>
            <p:ph type="pic" idx="1"/>
          </p:nvPr>
        </p:nvPicPr>
        <p:blipFill>
          <a:blip r:embed="rId1"/>
          <a:stretch>
            <a:fillRect/>
          </a:stretch>
        </p:blipFill>
        <p:spPr>
          <a:xfrm>
            <a:off x="251460" y="188595"/>
            <a:ext cx="8853170" cy="656082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Marcador de posición de texto 5"/>
          <p:cNvSpPr>
            <a:spLocks noGrp="1"/>
          </p:cNvSpPr>
          <p:nvPr>
            <p:ph type="body" sz="half" idx="2"/>
          </p:nvPr>
        </p:nvSpPr>
        <p:spPr/>
        <p:txBody>
          <a:bodyPr/>
          <a:p>
            <a:endParaRPr lang="es-MX" altLang="en-US"/>
          </a:p>
        </p:txBody>
      </p:sp>
      <p:sp>
        <p:nvSpPr>
          <p:cNvPr id="7" name="Título 6"/>
          <p:cNvSpPr>
            <a:spLocks noGrp="1"/>
          </p:cNvSpPr>
          <p:nvPr>
            <p:ph type="title"/>
          </p:nvPr>
        </p:nvSpPr>
        <p:spPr/>
        <p:txBody>
          <a:bodyPr/>
          <a:p>
            <a:endParaRPr lang="es-MX" altLang="en-US"/>
          </a:p>
        </p:txBody>
      </p:sp>
      <p:pic>
        <p:nvPicPr>
          <p:cNvPr id="5" name="Marcador de posición de imagen 4" descr="Sin título"/>
          <p:cNvPicPr>
            <a:picLocks noChangeAspect="1"/>
          </p:cNvPicPr>
          <p:nvPr>
            <p:ph type="pic" idx="1"/>
          </p:nvPr>
        </p:nvPicPr>
        <p:blipFill>
          <a:blip r:embed="rId1"/>
          <a:stretch>
            <a:fillRect/>
          </a:stretch>
        </p:blipFill>
        <p:spPr>
          <a:xfrm>
            <a:off x="107950" y="45085"/>
            <a:ext cx="9002395" cy="676846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Marcador de posición de texto 9"/>
          <p:cNvSpPr>
            <a:spLocks noGrp="1"/>
          </p:cNvSpPr>
          <p:nvPr>
            <p:ph type="body" sz="half" idx="2"/>
          </p:nvPr>
        </p:nvSpPr>
        <p:spPr/>
        <p:txBody>
          <a:bodyPr/>
          <a:p>
            <a:endParaRPr lang="es-MX" altLang="en-US"/>
          </a:p>
        </p:txBody>
      </p:sp>
      <p:sp>
        <p:nvSpPr>
          <p:cNvPr id="11" name="Título 10"/>
          <p:cNvSpPr>
            <a:spLocks noGrp="1"/>
          </p:cNvSpPr>
          <p:nvPr>
            <p:ph type="title"/>
          </p:nvPr>
        </p:nvSpPr>
        <p:spPr/>
        <p:txBody>
          <a:bodyPr/>
          <a:p>
            <a:endParaRPr lang="es-MX" altLang="en-US"/>
          </a:p>
        </p:txBody>
      </p:sp>
      <p:pic>
        <p:nvPicPr>
          <p:cNvPr id="9" name="Marcador de posición de imagen 8" descr="Sin título"/>
          <p:cNvPicPr>
            <a:picLocks noChangeAspect="1"/>
          </p:cNvPicPr>
          <p:nvPr>
            <p:ph type="pic" idx="1"/>
          </p:nvPr>
        </p:nvPicPr>
        <p:blipFill>
          <a:blip r:embed="rId1"/>
          <a:stretch>
            <a:fillRect/>
          </a:stretch>
        </p:blipFill>
        <p:spPr>
          <a:xfrm>
            <a:off x="108585" y="45085"/>
            <a:ext cx="8996045" cy="66903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Marcador de posición de texto 5"/>
          <p:cNvSpPr>
            <a:spLocks noGrp="1"/>
          </p:cNvSpPr>
          <p:nvPr>
            <p:ph type="body" sz="half" idx="2"/>
          </p:nvPr>
        </p:nvSpPr>
        <p:spPr/>
        <p:txBody>
          <a:bodyPr/>
          <a:p>
            <a:endParaRPr lang="es-MX" altLang="en-US"/>
          </a:p>
        </p:txBody>
      </p:sp>
      <p:sp>
        <p:nvSpPr>
          <p:cNvPr id="7" name="Título 6"/>
          <p:cNvSpPr>
            <a:spLocks noGrp="1"/>
          </p:cNvSpPr>
          <p:nvPr>
            <p:ph type="title"/>
          </p:nvPr>
        </p:nvSpPr>
        <p:spPr/>
        <p:txBody>
          <a:bodyPr/>
          <a:p>
            <a:endParaRPr lang="es-MX" altLang="en-US"/>
          </a:p>
        </p:txBody>
      </p:sp>
      <p:pic>
        <p:nvPicPr>
          <p:cNvPr id="5" name="Marcador de posición de imagen 4" descr="OOOOO"/>
          <p:cNvPicPr>
            <a:picLocks noChangeAspect="1"/>
          </p:cNvPicPr>
          <p:nvPr>
            <p:ph type="pic" idx="1"/>
          </p:nvPr>
        </p:nvPicPr>
        <p:blipFill>
          <a:blip r:embed="rId1"/>
          <a:stretch>
            <a:fillRect/>
          </a:stretch>
        </p:blipFill>
        <p:spPr>
          <a:xfrm>
            <a:off x="108585" y="116840"/>
            <a:ext cx="8879205" cy="655574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Marcador de posición de texto 5"/>
          <p:cNvSpPr>
            <a:spLocks noGrp="1"/>
          </p:cNvSpPr>
          <p:nvPr>
            <p:ph type="body" sz="half" idx="2"/>
          </p:nvPr>
        </p:nvSpPr>
        <p:spPr/>
        <p:txBody>
          <a:bodyPr/>
          <a:p>
            <a:endParaRPr lang="es-MX" altLang="en-US"/>
          </a:p>
        </p:txBody>
      </p:sp>
      <p:sp>
        <p:nvSpPr>
          <p:cNvPr id="7" name="Título 6"/>
          <p:cNvSpPr>
            <a:spLocks noGrp="1"/>
          </p:cNvSpPr>
          <p:nvPr>
            <p:ph type="title"/>
          </p:nvPr>
        </p:nvSpPr>
        <p:spPr/>
        <p:txBody>
          <a:bodyPr/>
          <a:p>
            <a:endParaRPr lang="es-MX" altLang="en-US"/>
          </a:p>
        </p:txBody>
      </p:sp>
      <p:pic>
        <p:nvPicPr>
          <p:cNvPr id="5" name="Marcador de posición de imagen 4" descr="OOOOOOOOO"/>
          <p:cNvPicPr>
            <a:picLocks noChangeAspect="1"/>
          </p:cNvPicPr>
          <p:nvPr>
            <p:ph type="pic" idx="1"/>
          </p:nvPr>
        </p:nvPicPr>
        <p:blipFill>
          <a:blip r:embed="rId1"/>
          <a:stretch>
            <a:fillRect/>
          </a:stretch>
        </p:blipFill>
        <p:spPr>
          <a:xfrm>
            <a:off x="35560" y="45720"/>
            <a:ext cx="9067800" cy="671258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Marcador de posición de texto 5"/>
          <p:cNvSpPr>
            <a:spLocks noGrp="1"/>
          </p:cNvSpPr>
          <p:nvPr>
            <p:ph type="body" sz="half" idx="2"/>
          </p:nvPr>
        </p:nvSpPr>
        <p:spPr/>
        <p:txBody>
          <a:bodyPr/>
          <a:p>
            <a:endParaRPr lang="es-MX" altLang="en-US"/>
          </a:p>
        </p:txBody>
      </p:sp>
      <p:sp>
        <p:nvSpPr>
          <p:cNvPr id="7" name="Título 6"/>
          <p:cNvSpPr>
            <a:spLocks noGrp="1"/>
          </p:cNvSpPr>
          <p:nvPr>
            <p:ph type="title"/>
          </p:nvPr>
        </p:nvSpPr>
        <p:spPr/>
        <p:txBody>
          <a:bodyPr/>
          <a:p>
            <a:endParaRPr lang="es-MX" altLang="en-US"/>
          </a:p>
        </p:txBody>
      </p:sp>
      <p:pic>
        <p:nvPicPr>
          <p:cNvPr id="5" name="Marcador de posición de imagen 4" descr="Sin ULTIMO"/>
          <p:cNvPicPr>
            <a:picLocks noChangeAspect="1"/>
          </p:cNvPicPr>
          <p:nvPr>
            <p:ph type="pic" idx="1"/>
          </p:nvPr>
        </p:nvPicPr>
        <p:blipFill>
          <a:blip r:embed="rId1"/>
          <a:stretch>
            <a:fillRect/>
          </a:stretch>
        </p:blipFill>
        <p:spPr>
          <a:xfrm>
            <a:off x="107315" y="150495"/>
            <a:ext cx="8915400" cy="650049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ítulo 6"/>
          <p:cNvSpPr>
            <a:spLocks noGrp="1"/>
          </p:cNvSpPr>
          <p:nvPr>
            <p:ph type="title"/>
          </p:nvPr>
        </p:nvSpPr>
        <p:spPr/>
        <p:txBody>
          <a:bodyPr/>
          <a:p>
            <a:r>
              <a:rPr lang="es-MX" dirty="0" smtClean="0">
                <a:sym typeface="+mn-ea"/>
              </a:rPr>
              <a:t>PRODUCTO (8) Elaboración del proyecto</a:t>
            </a:r>
            <a:endParaRPr lang="es-MX" dirty="0"/>
          </a:p>
          <a:p>
            <a:endParaRPr lang="es-MX" altLang="en-US"/>
          </a:p>
        </p:txBody>
      </p:sp>
      <p:pic>
        <p:nvPicPr>
          <p:cNvPr id="8" name="Marcador de posición de contenido 7"/>
          <p:cNvPicPr>
            <a:picLocks noChangeAspect="1"/>
          </p:cNvPicPr>
          <p:nvPr>
            <p:ph idx="1"/>
          </p:nvPr>
        </p:nvPicPr>
        <p:blipFill>
          <a:blip r:embed="rId1"/>
          <a:stretch>
            <a:fillRect/>
          </a:stretch>
        </p:blipFill>
        <p:spPr>
          <a:xfrm>
            <a:off x="190500" y="1631950"/>
            <a:ext cx="8782050" cy="449453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ítulo 4"/>
          <p:cNvSpPr>
            <a:spLocks noGrp="1"/>
          </p:cNvSpPr>
          <p:nvPr>
            <p:ph type="title"/>
          </p:nvPr>
        </p:nvSpPr>
        <p:spPr/>
        <p:txBody>
          <a:bodyPr/>
          <a:p>
            <a:endParaRPr lang="es-MX" altLang="en-US"/>
          </a:p>
        </p:txBody>
      </p:sp>
      <p:pic>
        <p:nvPicPr>
          <p:cNvPr id="4" name="Marcador de posición de contenido 3" descr="producto 8 - 2"/>
          <p:cNvPicPr>
            <a:picLocks noChangeAspect="1"/>
          </p:cNvPicPr>
          <p:nvPr>
            <p:ph idx="1"/>
          </p:nvPr>
        </p:nvPicPr>
        <p:blipFill>
          <a:blip r:embed="rId1"/>
          <a:stretch>
            <a:fillRect/>
          </a:stretch>
        </p:blipFill>
        <p:spPr>
          <a:xfrm>
            <a:off x="178435" y="1696085"/>
            <a:ext cx="8822690" cy="497332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ítulo 4"/>
          <p:cNvSpPr>
            <a:spLocks noGrp="1"/>
          </p:cNvSpPr>
          <p:nvPr>
            <p:ph type="title"/>
          </p:nvPr>
        </p:nvSpPr>
        <p:spPr/>
        <p:txBody>
          <a:bodyPr/>
          <a:p>
            <a:endParaRPr lang="es-MX" altLang="en-US"/>
          </a:p>
        </p:txBody>
      </p:sp>
      <p:pic>
        <p:nvPicPr>
          <p:cNvPr id="4" name="Marcador de posición de contenido 3" descr="3"/>
          <p:cNvPicPr>
            <a:picLocks noChangeAspect="1"/>
          </p:cNvPicPr>
          <p:nvPr>
            <p:ph idx="1"/>
          </p:nvPr>
        </p:nvPicPr>
        <p:blipFill>
          <a:blip r:embed="rId1"/>
          <a:stretch>
            <a:fillRect/>
          </a:stretch>
        </p:blipFill>
        <p:spPr>
          <a:xfrm>
            <a:off x="142240" y="1552575"/>
            <a:ext cx="8831580" cy="538226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ítulo 2"/>
          <p:cNvSpPr>
            <a:spLocks noGrp="1"/>
          </p:cNvSpPr>
          <p:nvPr>
            <p:ph type="title"/>
          </p:nvPr>
        </p:nvSpPr>
        <p:spPr/>
        <p:txBody>
          <a:bodyPr/>
          <a:p>
            <a:endParaRPr lang="es-MX" altLang="en-US"/>
          </a:p>
        </p:txBody>
      </p:sp>
      <p:pic>
        <p:nvPicPr>
          <p:cNvPr id="4" name="Marcador de posición de contenido 3"/>
          <p:cNvPicPr>
            <a:picLocks noChangeAspect="1"/>
          </p:cNvPicPr>
          <p:nvPr>
            <p:ph idx="1"/>
          </p:nvPr>
        </p:nvPicPr>
        <p:blipFill>
          <a:blip r:embed="rId1"/>
          <a:stretch>
            <a:fillRect/>
          </a:stretch>
        </p:blipFill>
        <p:spPr>
          <a:xfrm>
            <a:off x="187325" y="1655445"/>
            <a:ext cx="8774430" cy="51060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Marcador de posición de contenido 1"/>
          <p:cNvSpPr>
            <a:spLocks noGrp="1"/>
          </p:cNvSpPr>
          <p:nvPr>
            <p:ph idx="1"/>
          </p:nvPr>
        </p:nvSpPr>
        <p:spPr/>
        <p:txBody>
          <a:bodyPr/>
          <a:p>
            <a:r>
              <a:rPr lang="es-MX" altLang="en-US"/>
              <a:t>Buscar una mejor comprensión desde las distintas disciplinas del concepto de TERRITORIO como espacio político, social, económico, cultural, de conviencia, de conflicto, de relaciones de poder. Desde el análisis de distintos temas como Nación-estado, pueblos originarios, imaginario social, identidad, resistencia, neocolonialismo, capitalismo, espacio público y sociedad.</a:t>
            </a:r>
            <a:endParaRPr lang="es-MX" altLang="en-US"/>
          </a:p>
        </p:txBody>
      </p:sp>
      <p:sp>
        <p:nvSpPr>
          <p:cNvPr id="3" name="Título 2"/>
          <p:cNvSpPr>
            <a:spLocks noGrp="1"/>
          </p:cNvSpPr>
          <p:nvPr>
            <p:ph type="title"/>
          </p:nvPr>
        </p:nvSpPr>
        <p:spPr/>
        <p:txBody>
          <a:bodyPr/>
          <a:p>
            <a:r>
              <a:rPr lang="es-MX" altLang="en-US"/>
              <a:t>OBJETIVO</a:t>
            </a:r>
            <a:endParaRPr lang="es-MX"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ítulo 2"/>
          <p:cNvSpPr>
            <a:spLocks noGrp="1"/>
          </p:cNvSpPr>
          <p:nvPr>
            <p:ph type="title"/>
          </p:nvPr>
        </p:nvSpPr>
        <p:spPr/>
        <p:txBody>
          <a:bodyPr/>
          <a:p>
            <a:endParaRPr lang="es-MX" altLang="en-US"/>
          </a:p>
        </p:txBody>
      </p:sp>
      <p:pic>
        <p:nvPicPr>
          <p:cNvPr id="4" name="Marcador de posición de contenido 3"/>
          <p:cNvPicPr>
            <a:picLocks noChangeAspect="1"/>
          </p:cNvPicPr>
          <p:nvPr>
            <p:ph idx="1"/>
          </p:nvPr>
        </p:nvPicPr>
        <p:blipFill>
          <a:blip r:embed="rId1"/>
          <a:stretch>
            <a:fillRect/>
          </a:stretch>
        </p:blipFill>
        <p:spPr>
          <a:xfrm>
            <a:off x="105410" y="1561465"/>
            <a:ext cx="8846820" cy="514604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ítulo 2"/>
          <p:cNvSpPr>
            <a:spLocks noGrp="1"/>
          </p:cNvSpPr>
          <p:nvPr>
            <p:ph type="title"/>
          </p:nvPr>
        </p:nvSpPr>
        <p:spPr/>
        <p:txBody>
          <a:bodyPr/>
          <a:p>
            <a:endParaRPr lang="es-MX" altLang="en-US"/>
          </a:p>
        </p:txBody>
      </p:sp>
      <p:pic>
        <p:nvPicPr>
          <p:cNvPr id="4" name="Marcador de posición de contenido 3"/>
          <p:cNvPicPr>
            <a:picLocks noChangeAspect="1"/>
          </p:cNvPicPr>
          <p:nvPr>
            <p:ph idx="1"/>
          </p:nvPr>
        </p:nvPicPr>
        <p:blipFill>
          <a:blip r:embed="rId1"/>
          <a:stretch>
            <a:fillRect/>
          </a:stretch>
        </p:blipFill>
        <p:spPr>
          <a:xfrm>
            <a:off x="144145" y="1584325"/>
            <a:ext cx="8888730" cy="512191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ítulo 2"/>
          <p:cNvSpPr>
            <a:spLocks noGrp="1"/>
          </p:cNvSpPr>
          <p:nvPr>
            <p:ph type="title"/>
          </p:nvPr>
        </p:nvSpPr>
        <p:spPr/>
        <p:txBody>
          <a:bodyPr/>
          <a:p>
            <a:endParaRPr lang="es-MX" altLang="en-US"/>
          </a:p>
        </p:txBody>
      </p:sp>
      <p:pic>
        <p:nvPicPr>
          <p:cNvPr id="4" name="Marcador de posición de contenido 3"/>
          <p:cNvPicPr>
            <a:picLocks noChangeAspect="1"/>
          </p:cNvPicPr>
          <p:nvPr>
            <p:ph idx="1"/>
          </p:nvPr>
        </p:nvPicPr>
        <p:blipFill>
          <a:blip r:embed="rId1"/>
          <a:stretch>
            <a:fillRect/>
          </a:stretch>
        </p:blipFill>
        <p:spPr>
          <a:xfrm>
            <a:off x="128270" y="1563370"/>
            <a:ext cx="8821420" cy="511683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ítulo 4"/>
          <p:cNvSpPr>
            <a:spLocks noGrp="1"/>
          </p:cNvSpPr>
          <p:nvPr>
            <p:ph type="title"/>
          </p:nvPr>
        </p:nvSpPr>
        <p:spPr/>
        <p:txBody>
          <a:bodyPr/>
          <a:p>
            <a:endParaRPr lang="es-MX" altLang="en-US"/>
          </a:p>
        </p:txBody>
      </p:sp>
      <p:pic>
        <p:nvPicPr>
          <p:cNvPr id="4" name="Marcador de posición de contenido 3" descr="10"/>
          <p:cNvPicPr>
            <a:picLocks noChangeAspect="1"/>
          </p:cNvPicPr>
          <p:nvPr>
            <p:ph idx="1"/>
          </p:nvPr>
        </p:nvPicPr>
        <p:blipFill>
          <a:blip r:embed="rId1"/>
          <a:stretch>
            <a:fillRect/>
          </a:stretch>
        </p:blipFill>
        <p:spPr>
          <a:xfrm>
            <a:off x="170180" y="1991995"/>
            <a:ext cx="8749030" cy="371665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Marcador de posición de contenido 3"/>
          <p:cNvPicPr>
            <a:picLocks noChangeAspect="1"/>
          </p:cNvPicPr>
          <p:nvPr>
            <p:ph sz="half" idx="1"/>
          </p:nvPr>
        </p:nvPicPr>
        <p:blipFill>
          <a:blip r:embed="rId1"/>
          <a:stretch>
            <a:fillRect/>
          </a:stretch>
        </p:blipFill>
        <p:spPr>
          <a:xfrm>
            <a:off x="932815" y="2078990"/>
            <a:ext cx="3086100" cy="3686175"/>
          </a:xfrm>
          <a:prstGeom prst="rect">
            <a:avLst/>
          </a:prstGeom>
        </p:spPr>
      </p:pic>
      <p:sp>
        <p:nvSpPr>
          <p:cNvPr id="3" name="Título 2"/>
          <p:cNvSpPr>
            <a:spLocks noGrp="1"/>
          </p:cNvSpPr>
          <p:nvPr>
            <p:ph type="title"/>
          </p:nvPr>
        </p:nvSpPr>
        <p:spPr/>
        <p:txBody>
          <a:bodyPr/>
          <a:p>
            <a:r>
              <a:rPr lang="es-MX" dirty="0" smtClean="0">
                <a:sym typeface="+mn-ea"/>
              </a:rPr>
              <a:t>Producto 9</a:t>
            </a:r>
            <a:endParaRPr lang="es-MX" dirty="0"/>
          </a:p>
          <a:p>
            <a:endParaRPr lang="es-MX" altLang="en-US"/>
          </a:p>
        </p:txBody>
      </p:sp>
      <p:pic>
        <p:nvPicPr>
          <p:cNvPr id="5" name="Marcador de posición de contenido 4" descr="Imagen2"/>
          <p:cNvPicPr>
            <a:picLocks noChangeAspect="1"/>
          </p:cNvPicPr>
          <p:nvPr>
            <p:ph sz="half" idx="2"/>
          </p:nvPr>
        </p:nvPicPr>
        <p:blipFill>
          <a:blip r:embed="rId2"/>
          <a:stretch>
            <a:fillRect/>
          </a:stretch>
        </p:blipFill>
        <p:spPr>
          <a:xfrm>
            <a:off x="4932045" y="2060575"/>
            <a:ext cx="3092450" cy="418084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2"/>
          </p:nvPr>
        </p:nvSpPr>
        <p:spPr>
          <a:xfrm>
            <a:off x="8521700" y="1720215"/>
            <a:ext cx="165100" cy="198755"/>
          </a:xfrm>
        </p:spPr>
        <p:txBody>
          <a:bodyPr>
            <a:normAutofit lnSpcReduction="10000"/>
          </a:bodyPr>
          <a:p>
            <a:endParaRPr lang="es-MX" altLang="en-US"/>
          </a:p>
        </p:txBody>
      </p:sp>
      <p:sp>
        <p:nvSpPr>
          <p:cNvPr id="4" name="Título 3"/>
          <p:cNvSpPr>
            <a:spLocks noGrp="1"/>
          </p:cNvSpPr>
          <p:nvPr>
            <p:ph type="title"/>
          </p:nvPr>
        </p:nvSpPr>
        <p:spPr/>
        <p:txBody>
          <a:bodyPr/>
          <a:p>
            <a:r>
              <a:rPr lang="es-MX" dirty="0" smtClean="0">
                <a:sym typeface="+mn-ea"/>
              </a:rPr>
              <a:t>PRODUCTO 10 EVIDENCIAS DE PROCESO</a:t>
            </a:r>
            <a:br>
              <a:rPr lang="es-MX" dirty="0" smtClean="0">
                <a:sym typeface="+mn-ea"/>
              </a:rPr>
            </a:br>
            <a:r>
              <a:rPr lang="es-MX" dirty="0" smtClean="0">
                <a:sym typeface="+mn-ea"/>
              </a:rPr>
              <a:t>EValuación</a:t>
            </a:r>
            <a:endParaRPr lang="es-MX" dirty="0" smtClean="0">
              <a:sym typeface="+mn-ea"/>
            </a:endParaRPr>
          </a:p>
          <a:p>
            <a:endParaRPr lang="es-MX" altLang="en-US"/>
          </a:p>
        </p:txBody>
      </p:sp>
      <p:pic>
        <p:nvPicPr>
          <p:cNvPr id="5" name="Marcador de posición de contenido 4" descr="Sin título"/>
          <p:cNvPicPr>
            <a:picLocks noChangeAspect="1"/>
          </p:cNvPicPr>
          <p:nvPr>
            <p:ph sz="half" idx="1"/>
          </p:nvPr>
        </p:nvPicPr>
        <p:blipFill>
          <a:blip r:embed="rId1"/>
          <a:stretch>
            <a:fillRect/>
          </a:stretch>
        </p:blipFill>
        <p:spPr>
          <a:xfrm>
            <a:off x="395605" y="1716405"/>
            <a:ext cx="8229600" cy="3103880"/>
          </a:xfrm>
          <a:prstGeom prst="rect">
            <a:avLst/>
          </a:prstGeom>
        </p:spPr>
      </p:pic>
      <p:sp>
        <p:nvSpPr>
          <p:cNvPr id="6" name="Cuadro de texto 5"/>
          <p:cNvSpPr txBox="1"/>
          <p:nvPr/>
        </p:nvSpPr>
        <p:spPr>
          <a:xfrm>
            <a:off x="467360" y="5012690"/>
            <a:ext cx="8124825" cy="1188720"/>
          </a:xfrm>
          <a:prstGeom prst="rect">
            <a:avLst/>
          </a:prstGeom>
          <a:noFill/>
        </p:spPr>
        <p:txBody>
          <a:bodyPr wrap="square" rtlCol="0">
            <a:spAutoFit/>
          </a:bodyPr>
          <a:p>
            <a:r>
              <a:rPr lang="es-MX" altLang="en-US"/>
              <a:t>Rodríguez, M (2015) Enfoques de evaluación y aprendizaje que utilizan los docentes de la UPN, de la licenciatura de pedagogía.</a:t>
            </a:r>
            <a:endParaRPr lang="es-MX" altLang="en-US"/>
          </a:p>
          <a:p>
            <a:r>
              <a:rPr lang="es-MX" altLang="en-US">
                <a:ln w="22225">
                  <a:solidFill>
                    <a:schemeClr val="accent2"/>
                  </a:solidFill>
                  <a:prstDash val="solid"/>
                </a:ln>
                <a:solidFill>
                  <a:schemeClr val="accent2">
                    <a:lumMod val="40000"/>
                    <a:lumOff val="60000"/>
                  </a:schemeClr>
                </a:solidFill>
                <a:sym typeface="+mn-ea"/>
              </a:rPr>
              <a:t>http://200.23.113.51/pdf/31437.pdf </a:t>
            </a:r>
            <a:endParaRPr lang="es-MX" altLang="en-US">
              <a:ln w="22225">
                <a:solidFill>
                  <a:schemeClr val="accent2"/>
                </a:solidFill>
                <a:prstDash val="solid"/>
              </a:ln>
              <a:solidFill>
                <a:schemeClr val="accent2">
                  <a:lumMod val="40000"/>
                  <a:lumOff val="60000"/>
                </a:schemeClr>
              </a:solidFill>
              <a:effectLst/>
            </a:endParaRPr>
          </a:p>
          <a:p>
            <a:endParaRPr lang="es-MX"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2"/>
          </p:nvPr>
        </p:nvSpPr>
        <p:spPr>
          <a:xfrm>
            <a:off x="594995" y="5443220"/>
            <a:ext cx="8093075" cy="866775"/>
          </a:xfrm>
        </p:spPr>
        <p:txBody>
          <a:bodyPr>
            <a:normAutofit fontScale="50000"/>
          </a:bodyPr>
          <a:p>
            <a:r>
              <a:rPr lang="es-MX" altLang="en-US">
                <a:sym typeface="+mn-ea"/>
              </a:rPr>
              <a:t>Rodríguez, M (2015) Enfoques de evaluación y aprendizaje que utilizan los docentes de la UPN, de la licenciatura de pedagogía.</a:t>
            </a:r>
            <a:endParaRPr lang="es-MX" altLang="en-US"/>
          </a:p>
          <a:p>
            <a:r>
              <a:rPr lang="es-MX" altLang="en-US">
                <a:ln w="22225">
                  <a:solidFill>
                    <a:schemeClr val="accent2"/>
                  </a:solidFill>
                  <a:prstDash val="solid"/>
                </a:ln>
                <a:solidFill>
                  <a:schemeClr val="accent2">
                    <a:lumMod val="40000"/>
                    <a:lumOff val="60000"/>
                  </a:schemeClr>
                </a:solidFill>
                <a:sym typeface="+mn-ea"/>
              </a:rPr>
              <a:t>http://200.23.113.51/pdf/31437.pdf </a:t>
            </a:r>
            <a:endParaRPr lang="es-MX" altLang="en-US"/>
          </a:p>
        </p:txBody>
      </p:sp>
      <p:sp>
        <p:nvSpPr>
          <p:cNvPr id="4" name="Título 3"/>
          <p:cNvSpPr>
            <a:spLocks noGrp="1"/>
          </p:cNvSpPr>
          <p:nvPr>
            <p:ph type="title"/>
          </p:nvPr>
        </p:nvSpPr>
        <p:spPr/>
        <p:txBody>
          <a:bodyPr/>
          <a:p>
            <a:r>
              <a:rPr lang="es-MX" dirty="0" smtClean="0">
                <a:sym typeface="+mn-ea"/>
              </a:rPr>
              <a:t>PRODUCTO 10 EVIDENCIAS DE PROCESO</a:t>
            </a:r>
            <a:br>
              <a:rPr lang="es-MX" dirty="0" smtClean="0">
                <a:sym typeface="+mn-ea"/>
              </a:rPr>
            </a:br>
            <a:r>
              <a:rPr lang="es-MX" dirty="0" smtClean="0">
                <a:sym typeface="+mn-ea"/>
              </a:rPr>
              <a:t>EValuación</a:t>
            </a:r>
            <a:endParaRPr lang="es-MX" altLang="en-US"/>
          </a:p>
        </p:txBody>
      </p:sp>
      <p:pic>
        <p:nvPicPr>
          <p:cNvPr id="5" name="Marcador de posición de contenido 3" descr="Sin título"/>
          <p:cNvPicPr>
            <a:picLocks noChangeAspect="1"/>
          </p:cNvPicPr>
          <p:nvPr>
            <p:ph sz="half" idx="1"/>
          </p:nvPr>
        </p:nvPicPr>
        <p:blipFill>
          <a:blip r:embed="rId1"/>
          <a:stretch>
            <a:fillRect/>
          </a:stretch>
        </p:blipFill>
        <p:spPr>
          <a:xfrm>
            <a:off x="458470" y="1634490"/>
            <a:ext cx="8533765" cy="372872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r>
              <a:rPr lang="es-MX" altLang="en-US">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Quién la puede llevar a cabo o implementar?</a:t>
            </a:r>
            <a:endParaRPr lang="es-MX" altLang="en-US">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endParaRPr lang="es-MX" altLang="en-US"/>
          </a:p>
        </p:txBody>
      </p:sp>
      <p:pic>
        <p:nvPicPr>
          <p:cNvPr id="5" name="Marcador de posición de contenido 3" descr="Sin título"/>
          <p:cNvPicPr>
            <a:picLocks noChangeAspect="1"/>
          </p:cNvPicPr>
          <p:nvPr>
            <p:ph sz="half" idx="1"/>
          </p:nvPr>
        </p:nvPicPr>
        <p:blipFill>
          <a:blip r:embed="rId1"/>
          <a:stretch>
            <a:fillRect/>
          </a:stretch>
        </p:blipFill>
        <p:spPr>
          <a:xfrm>
            <a:off x="457200" y="1483360"/>
            <a:ext cx="8412480" cy="511048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r>
              <a:rPr lang="es-MX" altLang="en-US">
                <a:ln w="10160">
                  <a:solidFill>
                    <a:schemeClr val="accent5"/>
                  </a:solidFill>
                  <a:prstDash val="solid"/>
                </a:ln>
                <a:solidFill>
                  <a:srgbClr val="FFFFFF"/>
                </a:solidFill>
                <a:effectLst>
                  <a:outerShdw blurRad="38100" dist="22860" dir="5400000" algn="tl" rotWithShape="0">
                    <a:srgbClr val="000000">
                      <a:alpha val="30000"/>
                    </a:srgbClr>
                  </a:outerShdw>
                </a:effectLst>
              </a:rPr>
              <a:t>Técnicas e instrumentos y cómo son</a:t>
            </a:r>
            <a:endParaRPr lang="es-MX" altLang="en-US">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endParaRPr lang="es-MX" altLang="en-US"/>
          </a:p>
        </p:txBody>
      </p:sp>
      <p:pic>
        <p:nvPicPr>
          <p:cNvPr id="5" name="Marcador de posición de contenido 3" descr="Sin título"/>
          <p:cNvPicPr>
            <a:picLocks noChangeAspect="1"/>
          </p:cNvPicPr>
          <p:nvPr>
            <p:ph sz="half" idx="1"/>
          </p:nvPr>
        </p:nvPicPr>
        <p:blipFill>
          <a:blip r:embed="rId1"/>
          <a:stretch>
            <a:fillRect/>
          </a:stretch>
        </p:blipFill>
        <p:spPr>
          <a:xfrm>
            <a:off x="459105" y="1461770"/>
            <a:ext cx="8227695" cy="506857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Marcador de posición de contenido 1"/>
          <p:cNvSpPr>
            <a:spLocks noGrp="1"/>
          </p:cNvSpPr>
          <p:nvPr>
            <p:ph sz="half" idx="1"/>
          </p:nvPr>
        </p:nvSpPr>
        <p:spPr>
          <a:xfrm>
            <a:off x="457200" y="1719580"/>
            <a:ext cx="8516620" cy="4407535"/>
          </a:xfrm>
        </p:spPr>
        <p:txBody>
          <a:bodyPr/>
          <a:p>
            <a:r>
              <a:rPr lang="es-MX" altLang="en-US" sz="1800">
                <a:ln/>
                <a:solidFill>
                  <a:schemeClr val="tx1"/>
                </a:solidFill>
                <a:effectLst>
                  <a:outerShdw blurRad="38100" dist="19050" dir="2700000" algn="tl" rotWithShape="0">
                    <a:schemeClr val="dk1">
                      <a:alpha val="40000"/>
                    </a:schemeClr>
                  </a:outerShdw>
                </a:effectLst>
                <a:sym typeface="+mn-ea"/>
              </a:rPr>
              <a:t>Díaz, F. y Barriga, A. (2002). Tipos de evaluación, en Estrategias Docentes para un Aprendizaje Significativo: una</a:t>
            </a:r>
            <a:endParaRPr lang="es-MX" altLang="en-US" sz="1800">
              <a:ln/>
              <a:solidFill>
                <a:schemeClr val="tx1"/>
              </a:solidFill>
              <a:effectLst>
                <a:outerShdw blurRad="38100" dist="19050" dir="2700000" algn="tl" rotWithShape="0">
                  <a:schemeClr val="dk1">
                    <a:alpha val="40000"/>
                  </a:schemeClr>
                </a:outerShdw>
              </a:effectLst>
              <a:sym typeface="+mn-ea"/>
            </a:endParaRPr>
          </a:p>
          <a:p>
            <a:r>
              <a:rPr lang="es-MX" altLang="en-US" sz="1800">
                <a:ln/>
                <a:solidFill>
                  <a:schemeClr val="tx1"/>
                </a:solidFill>
                <a:effectLst>
                  <a:outerShdw blurRad="38100" dist="19050" dir="2700000" algn="tl" rotWithShape="0">
                    <a:schemeClr val="dk1">
                      <a:alpha val="40000"/>
                    </a:schemeClr>
                  </a:outerShdw>
                </a:effectLst>
                <a:sym typeface="+mn-ea"/>
              </a:rPr>
              <a:t>interpretación constructivista (pp. 396-414). México: McGraw Hill. Recuperado de</a:t>
            </a:r>
            <a:endParaRPr lang="es-MX" altLang="en-US" sz="1800">
              <a:ln/>
              <a:solidFill>
                <a:schemeClr val="tx1"/>
              </a:solidFill>
              <a:effectLst>
                <a:outerShdw blurRad="38100" dist="19050" dir="2700000" algn="tl" rotWithShape="0">
                  <a:schemeClr val="dk1">
                    <a:alpha val="40000"/>
                  </a:schemeClr>
                </a:outerShdw>
              </a:effectLst>
              <a:sym typeface="+mn-ea"/>
            </a:endParaRPr>
          </a:p>
          <a:p>
            <a:r>
              <a:rPr lang="es-MX" altLang="en-US" sz="1800">
                <a:ln/>
                <a:solidFill>
                  <a:schemeClr val="tx1"/>
                </a:solidFill>
                <a:effectLst>
                  <a:outerShdw blurRad="38100" dist="19050" dir="2700000" algn="tl" rotWithShape="0">
                    <a:schemeClr val="dk1">
                      <a:alpha val="40000"/>
                    </a:schemeClr>
                  </a:outerShdw>
                </a:effectLst>
                <a:sym typeface="+mn-ea"/>
              </a:rPr>
              <a:t>https://jeffreydiaz.files.wordpress.com/2008/08/estrategias-docentes-para-un-aprendizaje-significativo.pdf </a:t>
            </a:r>
            <a:endParaRPr lang="es-MX" altLang="en-US" sz="1800">
              <a:ln/>
              <a:solidFill>
                <a:schemeClr val="tx1"/>
              </a:solidFill>
              <a:effectLst>
                <a:outerShdw blurRad="38100" dist="19050" dir="2700000" algn="tl" rotWithShape="0">
                  <a:schemeClr val="dk1">
                    <a:alpha val="40000"/>
                  </a:schemeClr>
                </a:outerShdw>
              </a:effectLst>
              <a:sym typeface="+mn-ea"/>
            </a:endParaRPr>
          </a:p>
          <a:p>
            <a:r>
              <a:rPr lang="es-MX" altLang="en-US" sz="1800">
                <a:sym typeface="+mn-ea"/>
              </a:rPr>
              <a:t>Rodríguez, M (2015) Enfoques de evaluación y aprendizaje que utilizan los docentes de la UPN, de la licenciatura de pedagogía.</a:t>
            </a:r>
            <a:endParaRPr lang="es-MX" altLang="en-US" sz="1800">
              <a:ln/>
              <a:solidFill>
                <a:schemeClr val="tx1"/>
              </a:solidFill>
              <a:effectLst>
                <a:outerShdw blurRad="38100" dist="19050" dir="2700000" algn="tl" rotWithShape="0">
                  <a:schemeClr val="dk1">
                    <a:alpha val="40000"/>
                  </a:schemeClr>
                </a:outerShdw>
              </a:effectLst>
              <a:sym typeface="+mn-ea"/>
            </a:endParaRPr>
          </a:p>
          <a:p>
            <a:r>
              <a:rPr lang="es-MX" altLang="en-US" sz="1800">
                <a:ln/>
                <a:solidFill>
                  <a:schemeClr val="tx1"/>
                </a:solidFill>
                <a:effectLst>
                  <a:outerShdw blurRad="38100" dist="19050" dir="2700000" algn="tl" rotWithShape="0">
                    <a:schemeClr val="dk1">
                      <a:alpha val="40000"/>
                    </a:schemeClr>
                  </a:outerShdw>
                </a:effectLst>
                <a:sym typeface="+mn-ea"/>
              </a:rPr>
              <a:t>http://200.23.113.51/pdf/31437.pdf </a:t>
            </a:r>
            <a:endParaRPr lang="es-MX" altLang="en-US" sz="1800">
              <a:ln/>
              <a:solidFill>
                <a:schemeClr val="tx1"/>
              </a:solidFill>
              <a:effectLst>
                <a:outerShdw blurRad="38100" dist="19050" dir="2700000" algn="tl" rotWithShape="0">
                  <a:schemeClr val="dk1">
                    <a:alpha val="40000"/>
                  </a:schemeClr>
                </a:outerShdw>
              </a:effectLst>
              <a:sym typeface="+mn-ea"/>
            </a:endParaRPr>
          </a:p>
          <a:p>
            <a:endParaRPr lang="es-MX" altLang="en-US"/>
          </a:p>
        </p:txBody>
      </p:sp>
      <p:sp>
        <p:nvSpPr>
          <p:cNvPr id="3" name="Marcador de posición de contenido 2"/>
          <p:cNvSpPr>
            <a:spLocks noGrp="1"/>
          </p:cNvSpPr>
          <p:nvPr>
            <p:ph sz="half" idx="2"/>
          </p:nvPr>
        </p:nvSpPr>
        <p:spPr>
          <a:xfrm>
            <a:off x="8583295" y="5882005"/>
            <a:ext cx="153670" cy="203200"/>
          </a:xfrm>
        </p:spPr>
        <p:txBody>
          <a:bodyPr>
            <a:normAutofit fontScale="50000"/>
          </a:bodyPr>
          <a:p>
            <a:endParaRPr lang="es-MX" altLang="en-US"/>
          </a:p>
        </p:txBody>
      </p:sp>
      <p:sp>
        <p:nvSpPr>
          <p:cNvPr id="4" name="Título 3"/>
          <p:cNvSpPr>
            <a:spLocks noGrp="1"/>
          </p:cNvSpPr>
          <p:nvPr>
            <p:ph type="title"/>
          </p:nvPr>
        </p:nvSpPr>
        <p:spPr/>
        <p:txBody>
          <a:bodyPr/>
          <a:p>
            <a:r>
              <a:rPr lang="es-MX" altLang="en-US"/>
              <a:t>blibliografía</a:t>
            </a:r>
            <a:endParaRPr lang="es-MX"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ítulo 2"/>
          <p:cNvSpPr>
            <a:spLocks noGrp="1"/>
          </p:cNvSpPr>
          <p:nvPr>
            <p:ph type="title"/>
          </p:nvPr>
        </p:nvSpPr>
        <p:spPr/>
        <p:txBody>
          <a:bodyPr/>
          <a:p>
            <a:r>
              <a:rPr lang="es-AR" sz="1600" b="1" dirty="0">
                <a:latin typeface="Arial Black" pitchFamily="34" charset="0"/>
                <a:sym typeface="+mn-ea"/>
              </a:rPr>
              <a:t>Pregunta generadora, pregunta guía, problema a abordar, asunto a resolver o a probar</a:t>
            </a:r>
            <a:endParaRPr lang="es-MX" altLang="en-US" sz="1600"/>
          </a:p>
        </p:txBody>
      </p:sp>
      <p:sp>
        <p:nvSpPr>
          <p:cNvPr id="5" name="Marcador de posición de contenido 4"/>
          <p:cNvSpPr/>
          <p:nvPr>
            <p:ph idx="1"/>
          </p:nvPr>
        </p:nvSpPr>
        <p:spPr/>
        <p:txBody>
          <a:bodyPr/>
          <a:p>
            <a:r>
              <a:rPr lang="es-MX" altLang="en-US"/>
              <a:t>¿Por què es importante entender el rol del arte como una forma de resistencia y defensa social del territorio en un mundo globalizante?</a:t>
            </a:r>
            <a:endParaRPr lang="es-MX"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r>
              <a:rPr lang="es-MX" dirty="0" smtClean="0">
                <a:sym typeface="+mn-ea"/>
              </a:rPr>
              <a:t>Producto 11 (formatos)</a:t>
            </a:r>
            <a:endParaRPr lang="es-MX" dirty="0"/>
          </a:p>
          <a:p>
            <a:endParaRPr lang="es-MX" altLang="en-US"/>
          </a:p>
        </p:txBody>
      </p:sp>
      <p:pic>
        <p:nvPicPr>
          <p:cNvPr id="5" name="Marcador de posición de contenido 4"/>
          <p:cNvPicPr>
            <a:picLocks noChangeAspect="1"/>
          </p:cNvPicPr>
          <p:nvPr>
            <p:ph sz="half" idx="1"/>
          </p:nvPr>
        </p:nvPicPr>
        <p:blipFill>
          <a:blip r:embed="rId1"/>
          <a:stretch>
            <a:fillRect/>
          </a:stretch>
        </p:blipFill>
        <p:spPr>
          <a:xfrm>
            <a:off x="90170" y="1646555"/>
            <a:ext cx="8931910" cy="457454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endParaRPr lang="es-MX" altLang="en-US"/>
          </a:p>
        </p:txBody>
      </p:sp>
      <p:pic>
        <p:nvPicPr>
          <p:cNvPr id="2051" name="Picture 3"/>
          <p:cNvPicPr>
            <a:picLocks noChangeAspect="1" noChangeArrowheads="1"/>
          </p:cNvPicPr>
          <p:nvPr>
            <p:ph sz="half" idx="1"/>
          </p:nvPr>
        </p:nvPicPr>
        <p:blipFill>
          <a:blip r:embed="rId1" cstate="print"/>
          <a:srcRect/>
          <a:stretch>
            <a:fillRect/>
          </a:stretch>
        </p:blipFill>
        <p:spPr bwMode="auto">
          <a:xfrm>
            <a:off x="509905" y="1830705"/>
            <a:ext cx="7806055" cy="2797175"/>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endParaRPr lang="es-MX" altLang="en-US"/>
          </a:p>
        </p:txBody>
      </p:sp>
      <p:pic>
        <p:nvPicPr>
          <p:cNvPr id="3074" name="Picture 2"/>
          <p:cNvPicPr>
            <a:picLocks noGrp="1" noChangeAspect="1" noChangeArrowheads="1"/>
          </p:cNvPicPr>
          <p:nvPr>
            <p:ph sz="half" idx="1"/>
          </p:nvPr>
        </p:nvPicPr>
        <p:blipFill>
          <a:blip r:embed="rId1" cstate="print"/>
          <a:srcRect/>
          <a:stretch>
            <a:fillRect/>
          </a:stretch>
        </p:blipFill>
        <p:spPr bwMode="auto">
          <a:xfrm>
            <a:off x="113030" y="1540510"/>
            <a:ext cx="8921750" cy="474853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endParaRPr lang="es-MX" altLang="en-US"/>
          </a:p>
        </p:txBody>
      </p:sp>
      <p:pic>
        <p:nvPicPr>
          <p:cNvPr id="4098" name="Picture 2"/>
          <p:cNvPicPr>
            <a:picLocks noChangeAspect="1" noChangeArrowheads="1"/>
          </p:cNvPicPr>
          <p:nvPr>
            <p:ph sz="half" idx="1"/>
          </p:nvPr>
        </p:nvPicPr>
        <p:blipFill>
          <a:blip r:embed="rId1" cstate="print"/>
          <a:srcRect/>
          <a:stretch>
            <a:fillRect/>
          </a:stretch>
        </p:blipFill>
        <p:spPr bwMode="auto">
          <a:xfrm>
            <a:off x="190500" y="1684655"/>
            <a:ext cx="8829675" cy="444246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endParaRPr lang="es-MX" altLang="en-US"/>
          </a:p>
        </p:txBody>
      </p:sp>
      <p:pic>
        <p:nvPicPr>
          <p:cNvPr id="1026" name="Picture 2"/>
          <p:cNvPicPr>
            <a:picLocks noGrp="1" noChangeAspect="1" noChangeArrowheads="1"/>
          </p:cNvPicPr>
          <p:nvPr>
            <p:ph sz="half" idx="1"/>
          </p:nvPr>
        </p:nvPicPr>
        <p:blipFill>
          <a:blip r:embed="rId1" cstate="print"/>
          <a:srcRect/>
          <a:stretch>
            <a:fillRect/>
          </a:stretch>
        </p:blipFill>
        <p:spPr bwMode="auto">
          <a:xfrm>
            <a:off x="223520" y="1917065"/>
            <a:ext cx="8629650" cy="431355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ítulo 3"/>
          <p:cNvSpPr>
            <a:spLocks noGrp="1"/>
          </p:cNvSpPr>
          <p:nvPr>
            <p:ph type="title"/>
          </p:nvPr>
        </p:nvSpPr>
        <p:spPr/>
        <p:txBody>
          <a:bodyPr/>
          <a:p>
            <a:endParaRPr lang="es-MX" altLang="en-US"/>
          </a:p>
        </p:txBody>
      </p:sp>
      <p:pic>
        <p:nvPicPr>
          <p:cNvPr id="2050" name="Picture 2"/>
          <p:cNvPicPr>
            <a:picLocks noChangeAspect="1" noChangeArrowheads="1"/>
          </p:cNvPicPr>
          <p:nvPr>
            <p:ph sz="half" idx="1"/>
          </p:nvPr>
        </p:nvPicPr>
        <p:blipFill>
          <a:blip r:embed="rId1" cstate="print"/>
          <a:srcRect/>
          <a:stretch>
            <a:fillRect/>
          </a:stretch>
        </p:blipFill>
        <p:spPr bwMode="auto">
          <a:xfrm>
            <a:off x="396240" y="1772920"/>
            <a:ext cx="8449945" cy="1958340"/>
          </a:xfrm>
          <a:prstGeom prst="rect">
            <a:avLst/>
          </a:prstGeom>
          <a:noFill/>
          <a:ln w="9525">
            <a:noFill/>
            <a:miter lim="800000"/>
            <a:headEnd/>
            <a:tailEnd/>
          </a:ln>
        </p:spPr>
      </p:pic>
      <p:pic>
        <p:nvPicPr>
          <p:cNvPr id="3074" name="Picture 2"/>
          <p:cNvPicPr>
            <a:picLocks noChangeAspect="1" noChangeArrowheads="1"/>
          </p:cNvPicPr>
          <p:nvPr>
            <p:ph sz="half" idx="2"/>
          </p:nvPr>
        </p:nvPicPr>
        <p:blipFill>
          <a:blip r:embed="rId2" cstate="print"/>
          <a:srcRect/>
          <a:stretch>
            <a:fillRect/>
          </a:stretch>
        </p:blipFill>
        <p:spPr bwMode="auto">
          <a:xfrm>
            <a:off x="395605" y="4005580"/>
            <a:ext cx="8446770" cy="261112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endParaRPr lang="es-MX" altLang="en-US"/>
          </a:p>
        </p:txBody>
      </p:sp>
      <p:pic>
        <p:nvPicPr>
          <p:cNvPr id="4098" name="Picture 2"/>
          <p:cNvPicPr>
            <a:picLocks noGrp="1" noChangeAspect="1" noChangeArrowheads="1"/>
          </p:cNvPicPr>
          <p:nvPr>
            <p:ph sz="half" idx="1"/>
          </p:nvPr>
        </p:nvPicPr>
        <p:blipFill>
          <a:blip r:embed="rId1" cstate="print"/>
          <a:srcRect/>
          <a:stretch>
            <a:fillRect/>
          </a:stretch>
        </p:blipFill>
        <p:spPr bwMode="auto">
          <a:xfrm>
            <a:off x="2195830" y="1628775"/>
            <a:ext cx="3799840" cy="508635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endParaRPr lang="es-MX" altLang="en-US"/>
          </a:p>
        </p:txBody>
      </p:sp>
      <p:pic>
        <p:nvPicPr>
          <p:cNvPr id="5122" name="Picture 2"/>
          <p:cNvPicPr>
            <a:picLocks noGrp="1" noChangeAspect="1" noChangeArrowheads="1"/>
          </p:cNvPicPr>
          <p:nvPr>
            <p:ph sz="half" idx="1"/>
          </p:nvPr>
        </p:nvPicPr>
        <p:blipFill>
          <a:blip r:embed="rId1" cstate="print"/>
          <a:srcRect/>
          <a:stretch>
            <a:fillRect/>
          </a:stretch>
        </p:blipFill>
        <p:spPr bwMode="auto">
          <a:xfrm>
            <a:off x="396875" y="1772920"/>
            <a:ext cx="8447405" cy="489585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r>
              <a:rPr lang="es-MX" dirty="0" smtClean="0">
                <a:sym typeface="+mn-ea"/>
              </a:rPr>
              <a:t>Producto 12 (sesión por sesión)</a:t>
            </a:r>
            <a:endParaRPr lang="es-MX" dirty="0"/>
          </a:p>
          <a:p>
            <a:endParaRPr lang="es-MX" altLang="en-US"/>
          </a:p>
        </p:txBody>
      </p:sp>
      <p:pic>
        <p:nvPicPr>
          <p:cNvPr id="6146" name="Picture 2"/>
          <p:cNvPicPr>
            <a:picLocks noGrp="1" noChangeAspect="1" noChangeArrowheads="1"/>
          </p:cNvPicPr>
          <p:nvPr>
            <p:ph sz="half" idx="1"/>
          </p:nvPr>
        </p:nvPicPr>
        <p:blipFill>
          <a:blip r:embed="rId1" cstate="print"/>
          <a:srcRect/>
          <a:stretch>
            <a:fillRect/>
          </a:stretch>
        </p:blipFill>
        <p:spPr bwMode="auto">
          <a:xfrm>
            <a:off x="396240" y="1845945"/>
            <a:ext cx="8421370" cy="482790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endParaRPr lang="es-MX" altLang="en-US"/>
          </a:p>
        </p:txBody>
      </p:sp>
      <p:pic>
        <p:nvPicPr>
          <p:cNvPr id="7170" name="Picture 2"/>
          <p:cNvPicPr>
            <a:picLocks noGrp="1" noChangeAspect="1" noChangeArrowheads="1"/>
          </p:cNvPicPr>
          <p:nvPr>
            <p:ph sz="half" idx="1"/>
          </p:nvPr>
        </p:nvPicPr>
        <p:blipFill>
          <a:blip r:embed="rId1" cstate="print"/>
          <a:srcRect/>
          <a:stretch>
            <a:fillRect/>
          </a:stretch>
        </p:blipFill>
        <p:spPr bwMode="auto">
          <a:xfrm>
            <a:off x="396875" y="1844675"/>
            <a:ext cx="8455025" cy="475234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ítulo 4"/>
          <p:cNvSpPr>
            <a:spLocks noGrp="1"/>
          </p:cNvSpPr>
          <p:nvPr>
            <p:ph type="title"/>
          </p:nvPr>
        </p:nvSpPr>
        <p:spPr/>
        <p:txBody>
          <a:bodyPr/>
          <a:p>
            <a:r>
              <a:rPr lang="es-AR" sz="1800" b="1" dirty="0">
                <a:latin typeface="Arial Black" pitchFamily="34" charset="0"/>
                <a:sym typeface="+mn-ea"/>
              </a:rPr>
              <a:t>Contenido.  Temas y productos propuestos, organizados en forma cronológica.</a:t>
            </a:r>
            <a:endParaRPr lang="es-MX" altLang="en-US" sz="1800"/>
          </a:p>
        </p:txBody>
      </p:sp>
      <p:graphicFrame>
        <p:nvGraphicFramePr>
          <p:cNvPr id="8" name="Marcador de posición de contenido 7"/>
          <p:cNvGraphicFramePr/>
          <p:nvPr>
            <p:ph idx="1"/>
          </p:nvPr>
        </p:nvGraphicFramePr>
        <p:xfrm>
          <a:off x="381635" y="1719580"/>
          <a:ext cx="8289925" cy="2736215"/>
        </p:xfrm>
        <a:graphic>
          <a:graphicData uri="http://schemas.openxmlformats.org/drawingml/2006/table">
            <a:tbl>
              <a:tblPr firstRow="1" bandRow="1">
                <a:tableStyleId>{5C22544A-7EE6-4342-B048-85BDC9FD1C3A}</a:tableStyleId>
              </a:tblPr>
              <a:tblGrid>
                <a:gridCol w="2072640"/>
                <a:gridCol w="2072640"/>
                <a:gridCol w="2072005"/>
                <a:gridCol w="2072640"/>
              </a:tblGrid>
              <a:tr h="991235">
                <a:tc>
                  <a:txBody>
                    <a:bodyPr/>
                    <a:p>
                      <a:pPr marL="0" indent="0" algn="ctr">
                        <a:buNone/>
                      </a:pPr>
                      <a:endParaRPr sz="1100" b="0" u="none">
                        <a:solidFill>
                          <a:srgbClr val="000000"/>
                        </a:solidFill>
                        <a:latin typeface="Arial" charset="0"/>
                        <a:ea typeface="Arial" charset="0"/>
                        <a:cs typeface="Arial" charset="0"/>
                      </a:endParaRPr>
                    </a:p>
                  </a:txBody>
                  <a:tcPr marL="0" marR="0" marT="0" marB="0" vert="horz" anchor="t"/>
                </a:tc>
                <a:tc>
                  <a:txBody>
                    <a:bodyPr/>
                    <a:p>
                      <a:pPr marL="0" indent="0" algn="ctr">
                        <a:buNone/>
                      </a:pPr>
                      <a:r>
                        <a:rPr sz="1100" b="0" u="none">
                          <a:solidFill>
                            <a:srgbClr val="000000"/>
                          </a:solidFill>
                          <a:latin typeface="Arial" charset="0"/>
                          <a:ea typeface="Arial" charset="0"/>
                          <a:cs typeface="Arial" charset="0"/>
                        </a:rPr>
                        <a:t>Disciplina 1. </a:t>
                      </a:r>
                      <a:endParaRPr sz="1100" b="0" u="none">
                        <a:solidFill>
                          <a:srgbClr val="000000"/>
                        </a:solidFill>
                        <a:latin typeface="Arial" charset="0"/>
                        <a:ea typeface="Arial" charset="0"/>
                        <a:cs typeface="Arial" charset="0"/>
                      </a:endParaRPr>
                    </a:p>
                    <a:p>
                      <a:pPr marL="0" indent="0" algn="ctr">
                        <a:buNone/>
                      </a:pPr>
                      <a:r>
                        <a:rPr sz="1100" b="0" u="none">
                          <a:solidFill>
                            <a:srgbClr val="000000"/>
                          </a:solidFill>
                          <a:latin typeface="Arial" charset="0"/>
                          <a:ea typeface="Arial" charset="0"/>
                          <a:cs typeface="Arial" charset="0"/>
                        </a:rPr>
                        <a:t>GEOGRAFÍA ECONÓMICA</a:t>
                      </a:r>
                      <a:endParaRPr sz="1100" b="0" u="none">
                        <a:solidFill>
                          <a:srgbClr val="000000"/>
                        </a:solidFill>
                        <a:latin typeface="Arial" charset="0"/>
                        <a:ea typeface="Arial" charset="0"/>
                        <a:cs typeface="Arial" charset="0"/>
                      </a:endParaRPr>
                    </a:p>
                  </a:txBody>
                  <a:tcPr marL="0" marR="0" marT="0" marB="0" vert="horz" anchor="t"/>
                </a:tc>
                <a:tc>
                  <a:txBody>
                    <a:bodyPr/>
                    <a:p>
                      <a:pPr marL="0" indent="0" algn="ctr">
                        <a:buNone/>
                      </a:pPr>
                      <a:r>
                        <a:rPr sz="1100" b="0" u="none">
                          <a:solidFill>
                            <a:srgbClr val="000000"/>
                          </a:solidFill>
                          <a:latin typeface="Arial" charset="0"/>
                          <a:ea typeface="Arial" charset="0"/>
                          <a:cs typeface="Arial" charset="0"/>
                        </a:rPr>
                        <a:t>Disciplina 2. </a:t>
                      </a:r>
                      <a:endParaRPr sz="1100" b="0" u="none">
                        <a:solidFill>
                          <a:srgbClr val="000000"/>
                        </a:solidFill>
                        <a:latin typeface="Arial" charset="0"/>
                        <a:ea typeface="Arial" charset="0"/>
                        <a:cs typeface="Arial" charset="0"/>
                      </a:endParaRPr>
                    </a:p>
                    <a:p>
                      <a:pPr marL="0" indent="0" algn="ctr">
                        <a:buNone/>
                      </a:pPr>
                      <a:r>
                        <a:rPr sz="1100" b="0" u="none">
                          <a:solidFill>
                            <a:srgbClr val="000000"/>
                          </a:solidFill>
                          <a:latin typeface="Arial" charset="0"/>
                          <a:ea typeface="Arial" charset="0"/>
                          <a:cs typeface="Arial" charset="0"/>
                        </a:rPr>
                        <a:t>COMUNICACIÓN VISUAL</a:t>
                      </a:r>
                      <a:endParaRPr sz="1100" b="0" u="none">
                        <a:solidFill>
                          <a:srgbClr val="000000"/>
                        </a:solidFill>
                        <a:latin typeface="Arial" charset="0"/>
                        <a:ea typeface="Arial" charset="0"/>
                        <a:cs typeface="Arial" charset="0"/>
                      </a:endParaRPr>
                    </a:p>
                  </a:txBody>
                  <a:tcPr marL="0" marR="0" marT="0" marB="0" vert="horz" anchor="t"/>
                </a:tc>
                <a:tc>
                  <a:txBody>
                    <a:bodyPr/>
                    <a:p>
                      <a:pPr marL="0" indent="0" algn="ctr">
                        <a:buNone/>
                      </a:pPr>
                      <a:r>
                        <a:rPr sz="1100" b="0" u="none">
                          <a:solidFill>
                            <a:srgbClr val="000000"/>
                          </a:solidFill>
                          <a:latin typeface="Arial" charset="0"/>
                          <a:ea typeface="Arial" charset="0"/>
                          <a:cs typeface="Arial" charset="0"/>
                        </a:rPr>
                        <a:t>Disciplina 3.</a:t>
                      </a:r>
                      <a:endParaRPr sz="1100" b="0" u="none">
                        <a:solidFill>
                          <a:srgbClr val="000000"/>
                        </a:solidFill>
                        <a:latin typeface="Arial" charset="0"/>
                        <a:ea typeface="Arial" charset="0"/>
                        <a:cs typeface="Arial" charset="0"/>
                      </a:endParaRPr>
                    </a:p>
                    <a:p>
                      <a:pPr marL="0" indent="0" algn="ctr">
                        <a:buNone/>
                      </a:pPr>
                      <a:r>
                        <a:rPr sz="1100" b="0" u="none">
                          <a:solidFill>
                            <a:srgbClr val="000000"/>
                          </a:solidFill>
                          <a:latin typeface="Arial" charset="0"/>
                          <a:ea typeface="Arial" charset="0"/>
                          <a:cs typeface="Arial" charset="0"/>
                        </a:rPr>
                        <a:t> INTRODUCCIÓN AL ESTUDIO DE LAS CIENCIAS SOCIALES Y ECONÓMICAS</a:t>
                      </a:r>
                      <a:endParaRPr sz="1100" b="0" u="none">
                        <a:solidFill>
                          <a:srgbClr val="000000"/>
                        </a:solidFill>
                        <a:latin typeface="Arial" charset="0"/>
                        <a:ea typeface="Arial" charset="0"/>
                        <a:cs typeface="Arial" charset="0"/>
                      </a:endParaRPr>
                    </a:p>
                  </a:txBody>
                  <a:tcPr marL="0" marR="0" marT="0" marB="0" vert="horz" anchor="t"/>
                </a:tc>
              </a:tr>
              <a:tr h="1744980">
                <a:tc>
                  <a:txBody>
                    <a:bodyPr/>
                    <a:p>
                      <a:pPr marL="0" indent="0" algn="l">
                        <a:buNone/>
                      </a:pPr>
                      <a:r>
                        <a:rPr sz="1100" b="0" u="none">
                          <a:solidFill>
                            <a:srgbClr val="1F497D"/>
                          </a:solidFill>
                          <a:latin typeface="Century Gothic" charset="0"/>
                          <a:ea typeface="Century Gothic" charset="0"/>
                          <a:cs typeface="Century Gothic" charset="0"/>
                        </a:rPr>
                        <a:t>del  programa, que se consideran. </a:t>
                      </a:r>
                      <a:r>
                        <a:rPr sz="1100" b="0" u="none">
                          <a:solidFill>
                            <a:srgbClr val="1C4587"/>
                          </a:solidFill>
                          <a:latin typeface="Century Gothic" charset="0"/>
                          <a:ea typeface="Century Gothic" charset="0"/>
                          <a:cs typeface="Century Gothic" charset="0"/>
                        </a:rPr>
                        <a:t> </a:t>
                      </a:r>
                      <a:endParaRPr sz="1100" b="0" u="none">
                        <a:solidFill>
                          <a:srgbClr val="000000"/>
                        </a:solidFill>
                        <a:latin typeface="Arial" charset="0"/>
                        <a:ea typeface="Arial" charset="0"/>
                        <a:cs typeface="Arial" charset="0"/>
                      </a:endParaRPr>
                    </a:p>
                  </a:txBody>
                  <a:tcPr marL="0" marR="0" marT="0" marB="0" vert="horz" anchor="t"/>
                </a:tc>
                <a:tc>
                  <a:txBody>
                    <a:bodyPr/>
                    <a:p>
                      <a:pPr marL="0" indent="0" algn="l">
                        <a:buNone/>
                      </a:pPr>
                      <a:r>
                        <a:rPr sz="1100" b="0" u="none">
                          <a:solidFill>
                            <a:srgbClr val="000000"/>
                          </a:solidFill>
                          <a:latin typeface="Century Gothic" charset="0"/>
                          <a:ea typeface="Century Gothic" charset="0"/>
                          <a:cs typeface="Century Gothic" charset="0"/>
                        </a:rPr>
                        <a:t>TERRITORIONACIÒN-ESTADOPUEBLOS ORIGINARIOSCOORDENDAS DE LA ÈPOCA    </a:t>
                      </a:r>
                      <a:endParaRPr sz="1100" b="0" u="none">
                        <a:solidFill>
                          <a:srgbClr val="000000"/>
                        </a:solidFill>
                        <a:latin typeface="Century Gothic" charset="0"/>
                        <a:ea typeface="Century Gothic" charset="0"/>
                        <a:cs typeface="Century Gothic" charset="0"/>
                      </a:endParaRPr>
                    </a:p>
                  </a:txBody>
                  <a:tcPr marL="0" marR="0" marT="0" marB="0" vert="horz" anchor="t"/>
                </a:tc>
                <a:tc>
                  <a:txBody>
                    <a:bodyPr/>
                    <a:p>
                      <a:pPr marL="0" indent="0" algn="l">
                        <a:buNone/>
                      </a:pPr>
                      <a:r>
                        <a:rPr sz="1100" b="0" u="none">
                          <a:solidFill>
                            <a:srgbClr val="000000"/>
                          </a:solidFill>
                          <a:latin typeface="Century Gothic" charset="0"/>
                          <a:ea typeface="Century Gothic" charset="0"/>
                          <a:cs typeface="Century Gothic" charset="0"/>
                        </a:rPr>
                        <a:t>MuralismoArte PúblicoGráfica popularImaginarios socialesPropaganda</a:t>
                      </a:r>
                      <a:endParaRPr sz="1100" b="0" u="none">
                        <a:solidFill>
                          <a:srgbClr val="000000"/>
                        </a:solidFill>
                        <a:latin typeface="Century Gothic" charset="0"/>
                        <a:ea typeface="Century Gothic" charset="0"/>
                        <a:cs typeface="Century Gothic" charset="0"/>
                      </a:endParaRPr>
                    </a:p>
                  </a:txBody>
                  <a:tcPr marL="0" marR="0" marT="0" marB="0" vert="horz" anchor="t"/>
                </a:tc>
                <a:tc>
                  <a:txBody>
                    <a:bodyPr/>
                    <a:p>
                      <a:pPr marL="0" indent="0" algn="l">
                        <a:buNone/>
                      </a:pPr>
                      <a:r>
                        <a:rPr sz="1100" b="0" u="none">
                          <a:solidFill>
                            <a:srgbClr val="000000"/>
                          </a:solidFill>
                          <a:latin typeface="Century Gothic" charset="0"/>
                          <a:ea typeface="Century Gothic" charset="0"/>
                          <a:cs typeface="Century Gothic" charset="0"/>
                        </a:rPr>
                        <a:t>Sociología EconomíaCiencia Política</a:t>
                      </a:r>
                      <a:endParaRPr sz="1100" b="0" u="none">
                        <a:solidFill>
                          <a:srgbClr val="000000"/>
                        </a:solidFill>
                        <a:latin typeface="Century Gothic" charset="0"/>
                        <a:ea typeface="Century Gothic" charset="0"/>
                        <a:cs typeface="Century Gothic" charset="0"/>
                      </a:endParaRPr>
                    </a:p>
                  </a:txBody>
                  <a:tcPr marL="0" marR="0" marT="0" marB="0" vert="horz" anchor="t"/>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endParaRPr lang="es-MX" altLang="en-US"/>
          </a:p>
        </p:txBody>
      </p:sp>
      <p:pic>
        <p:nvPicPr>
          <p:cNvPr id="8194" name="Picture 2"/>
          <p:cNvPicPr>
            <a:picLocks noGrp="1" noChangeAspect="1" noChangeArrowheads="1"/>
          </p:cNvPicPr>
          <p:nvPr>
            <p:ph sz="half" idx="1"/>
          </p:nvPr>
        </p:nvPicPr>
        <p:blipFill>
          <a:blip r:embed="rId1" cstate="print"/>
          <a:srcRect/>
          <a:stretch>
            <a:fillRect/>
          </a:stretch>
        </p:blipFill>
        <p:spPr bwMode="auto">
          <a:xfrm>
            <a:off x="396875" y="1772920"/>
            <a:ext cx="8369935" cy="496951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endParaRPr lang="es-MX" altLang="en-US"/>
          </a:p>
        </p:txBody>
      </p:sp>
      <p:pic>
        <p:nvPicPr>
          <p:cNvPr id="9218" name="Picture 2"/>
          <p:cNvPicPr>
            <a:picLocks noGrp="1" noChangeAspect="1" noChangeArrowheads="1"/>
          </p:cNvPicPr>
          <p:nvPr>
            <p:ph sz="half" idx="1"/>
          </p:nvPr>
        </p:nvPicPr>
        <p:blipFill>
          <a:blip r:embed="rId1" cstate="print"/>
          <a:srcRect/>
          <a:stretch>
            <a:fillRect/>
          </a:stretch>
        </p:blipFill>
        <p:spPr bwMode="auto">
          <a:xfrm>
            <a:off x="396240" y="1844675"/>
            <a:ext cx="8394065" cy="457835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endParaRPr lang="es-MX" altLang="en-US"/>
          </a:p>
        </p:txBody>
      </p:sp>
      <p:pic>
        <p:nvPicPr>
          <p:cNvPr id="10242" name="Picture 2"/>
          <p:cNvPicPr>
            <a:picLocks noChangeAspect="1" noChangeArrowheads="1"/>
          </p:cNvPicPr>
          <p:nvPr>
            <p:ph sz="half" idx="1"/>
          </p:nvPr>
        </p:nvPicPr>
        <p:blipFill>
          <a:blip r:embed="rId1" cstate="print"/>
          <a:srcRect/>
          <a:stretch>
            <a:fillRect/>
          </a:stretch>
        </p:blipFill>
        <p:spPr bwMode="auto">
          <a:xfrm>
            <a:off x="396240" y="1700530"/>
            <a:ext cx="8475345" cy="465582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endParaRPr lang="es-MX" altLang="en-US"/>
          </a:p>
        </p:txBody>
      </p:sp>
      <p:pic>
        <p:nvPicPr>
          <p:cNvPr id="11266" name="Picture 2"/>
          <p:cNvPicPr>
            <a:picLocks noGrp="1" noChangeAspect="1" noChangeArrowheads="1"/>
          </p:cNvPicPr>
          <p:nvPr>
            <p:ph sz="half" idx="1"/>
          </p:nvPr>
        </p:nvPicPr>
        <p:blipFill>
          <a:blip r:embed="rId1" cstate="print"/>
          <a:srcRect/>
          <a:stretch>
            <a:fillRect/>
          </a:stretch>
        </p:blipFill>
        <p:spPr bwMode="auto">
          <a:xfrm>
            <a:off x="395605" y="1844675"/>
            <a:ext cx="8497570" cy="42672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Marcador de posición de contenido 1"/>
          <p:cNvSpPr>
            <a:spLocks noGrp="1"/>
          </p:cNvSpPr>
          <p:nvPr>
            <p:ph sz="half" idx="1"/>
          </p:nvPr>
        </p:nvSpPr>
        <p:spPr/>
        <p:txBody>
          <a:bodyPr/>
          <a:p>
            <a:endParaRPr lang="es-MX" altLang="en-US"/>
          </a:p>
        </p:txBody>
      </p:sp>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endParaRPr lang="es-MX"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Marcador de posición de contenido 3"/>
          <p:cNvGraphicFramePr/>
          <p:nvPr>
            <p:ph idx="1"/>
          </p:nvPr>
        </p:nvGraphicFramePr>
        <p:xfrm>
          <a:off x="381635" y="1718945"/>
          <a:ext cx="8289925" cy="2623820"/>
        </p:xfrm>
        <a:graphic>
          <a:graphicData uri="http://schemas.openxmlformats.org/drawingml/2006/table">
            <a:tbl>
              <a:tblPr firstRow="1" bandRow="1">
                <a:tableStyleId>{5C22544A-7EE6-4342-B048-85BDC9FD1C3A}</a:tableStyleId>
              </a:tblPr>
              <a:tblGrid>
                <a:gridCol w="2072640"/>
                <a:gridCol w="2072640"/>
                <a:gridCol w="2072005"/>
                <a:gridCol w="2072640"/>
              </a:tblGrid>
              <a:tr h="1130935">
                <a:tc>
                  <a:txBody>
                    <a:bodyPr/>
                    <a:p>
                      <a:pPr marL="0" indent="0" algn="l">
                        <a:buNone/>
                      </a:pPr>
                      <a:endParaRPr sz="1100" b="0" u="none">
                        <a:solidFill>
                          <a:srgbClr val="000000"/>
                        </a:solidFill>
                        <a:latin typeface="Arial" charset="0"/>
                        <a:ea typeface="Arial" charset="0"/>
                        <a:cs typeface="Arial" charset="0"/>
                      </a:endParaRPr>
                    </a:p>
                  </a:txBody>
                  <a:tcPr marL="0" marR="0" marT="0" marB="0" vert="horz" anchor="t"/>
                </a:tc>
                <a:tc>
                  <a:txBody>
                    <a:bodyPr/>
                    <a:p>
                      <a:pPr marL="0" indent="0" algn="ctr">
                        <a:buNone/>
                      </a:pPr>
                      <a:r>
                        <a:rPr sz="1100" b="0">
                          <a:solidFill>
                            <a:srgbClr val="000000"/>
                          </a:solidFill>
                          <a:latin typeface="Arial" charset="0"/>
                          <a:ea typeface="Arial" charset="0"/>
                          <a:cs typeface="Arial" charset="0"/>
                          <a:sym typeface="+mn-ea"/>
                        </a:rPr>
                        <a:t>Disciplina 1. </a:t>
                      </a:r>
                      <a:endParaRPr sz="1100" b="0" u="none">
                        <a:solidFill>
                          <a:srgbClr val="000000"/>
                        </a:solidFill>
                        <a:latin typeface="Arial" charset="0"/>
                        <a:ea typeface="Arial" charset="0"/>
                        <a:cs typeface="Arial" charset="0"/>
                        <a:sym typeface="+mn-ea"/>
                      </a:endParaRPr>
                    </a:p>
                    <a:p>
                      <a:pPr marL="0" indent="0" algn="ctr">
                        <a:buNone/>
                      </a:pPr>
                      <a:r>
                        <a:rPr sz="1100" b="0">
                          <a:solidFill>
                            <a:srgbClr val="000000"/>
                          </a:solidFill>
                          <a:latin typeface="Arial" charset="0"/>
                          <a:ea typeface="Arial" charset="0"/>
                          <a:cs typeface="Arial" charset="0"/>
                          <a:sym typeface="+mn-ea"/>
                        </a:rPr>
                        <a:t>GEOGRAFÍA ECONÓMICA</a:t>
                      </a:r>
                      <a:endParaRPr sz="1100" b="0" u="none">
                        <a:solidFill>
                          <a:srgbClr val="000000"/>
                        </a:solidFill>
                        <a:latin typeface="Arial" charset="0"/>
                        <a:ea typeface="Arial" charset="0"/>
                        <a:cs typeface="Arial" charset="0"/>
                      </a:endParaRPr>
                    </a:p>
                  </a:txBody>
                  <a:tcPr marL="0" marR="0" marT="0" marB="0" vert="horz" anchor="t"/>
                </a:tc>
                <a:tc>
                  <a:txBody>
                    <a:bodyPr/>
                    <a:p>
                      <a:pPr marL="0" indent="0" algn="ctr">
                        <a:buNone/>
                      </a:pPr>
                      <a:r>
                        <a:rPr sz="1100" b="0">
                          <a:solidFill>
                            <a:srgbClr val="000000"/>
                          </a:solidFill>
                          <a:latin typeface="Arial" charset="0"/>
                          <a:ea typeface="Arial" charset="0"/>
                          <a:cs typeface="Arial" charset="0"/>
                          <a:sym typeface="+mn-ea"/>
                        </a:rPr>
                        <a:t>Disciplina 2. </a:t>
                      </a:r>
                      <a:endParaRPr sz="1100" b="0" u="none">
                        <a:solidFill>
                          <a:srgbClr val="000000"/>
                        </a:solidFill>
                        <a:latin typeface="Arial" charset="0"/>
                        <a:ea typeface="Arial" charset="0"/>
                        <a:cs typeface="Arial" charset="0"/>
                        <a:sym typeface="+mn-ea"/>
                      </a:endParaRPr>
                    </a:p>
                    <a:p>
                      <a:pPr marL="0" indent="0" algn="ctr">
                        <a:buNone/>
                      </a:pPr>
                      <a:r>
                        <a:rPr sz="1100" b="0">
                          <a:solidFill>
                            <a:srgbClr val="000000"/>
                          </a:solidFill>
                          <a:latin typeface="Arial" charset="0"/>
                          <a:ea typeface="Arial" charset="0"/>
                          <a:cs typeface="Arial" charset="0"/>
                          <a:sym typeface="+mn-ea"/>
                        </a:rPr>
                        <a:t>COMUNICACIÓN VISUAL</a:t>
                      </a:r>
                      <a:endParaRPr sz="1100" b="0" u="none">
                        <a:solidFill>
                          <a:srgbClr val="000000"/>
                        </a:solidFill>
                        <a:latin typeface="Arial" charset="0"/>
                        <a:ea typeface="Arial" charset="0"/>
                        <a:cs typeface="Arial" charset="0"/>
                        <a:sym typeface="+mn-ea"/>
                      </a:endParaRPr>
                    </a:p>
                    <a:p>
                      <a:pPr marL="0" indent="0" algn="ctr">
                        <a:buNone/>
                      </a:pPr>
                      <a:endParaRPr sz="1100" b="0" u="none">
                        <a:solidFill>
                          <a:srgbClr val="000000"/>
                        </a:solidFill>
                        <a:latin typeface="Arial" charset="0"/>
                        <a:ea typeface="Arial" charset="0"/>
                        <a:cs typeface="Arial" charset="0"/>
                      </a:endParaRPr>
                    </a:p>
                  </a:txBody>
                  <a:tcPr marL="0" marR="0" marT="0" marB="0" vert="horz" anchor="t"/>
                </a:tc>
                <a:tc>
                  <a:txBody>
                    <a:bodyPr/>
                    <a:p>
                      <a:pPr marL="0" indent="0" algn="ctr">
                        <a:buNone/>
                      </a:pPr>
                      <a:r>
                        <a:rPr sz="1100" b="0">
                          <a:solidFill>
                            <a:srgbClr val="000000"/>
                          </a:solidFill>
                          <a:latin typeface="Arial" charset="0"/>
                          <a:ea typeface="Arial" charset="0"/>
                          <a:cs typeface="Arial" charset="0"/>
                          <a:sym typeface="+mn-ea"/>
                        </a:rPr>
                        <a:t>Disciplina 3.</a:t>
                      </a:r>
                      <a:endParaRPr sz="1100" b="0" u="none">
                        <a:solidFill>
                          <a:srgbClr val="000000"/>
                        </a:solidFill>
                        <a:latin typeface="Arial" charset="0"/>
                        <a:ea typeface="Arial" charset="0"/>
                        <a:cs typeface="Arial" charset="0"/>
                        <a:sym typeface="+mn-ea"/>
                      </a:endParaRPr>
                    </a:p>
                    <a:p>
                      <a:pPr marL="0" indent="0" algn="ctr">
                        <a:buNone/>
                      </a:pPr>
                      <a:r>
                        <a:rPr sz="1100" b="0">
                          <a:solidFill>
                            <a:srgbClr val="000000"/>
                          </a:solidFill>
                          <a:latin typeface="Arial" charset="0"/>
                          <a:ea typeface="Arial" charset="0"/>
                          <a:cs typeface="Arial" charset="0"/>
                          <a:sym typeface="+mn-ea"/>
                        </a:rPr>
                        <a:t> INTRODUCCIÓN AL ESTUDIO DE LAS CIENCIAS SOCIALES Y ECONÓMICAS</a:t>
                      </a:r>
                      <a:endParaRPr sz="1100" b="0" u="none">
                        <a:solidFill>
                          <a:srgbClr val="000000"/>
                        </a:solidFill>
                        <a:latin typeface="Arial" charset="0"/>
                        <a:ea typeface="Arial" charset="0"/>
                        <a:cs typeface="Arial" charset="0"/>
                        <a:sym typeface="+mn-ea"/>
                      </a:endParaRPr>
                    </a:p>
                    <a:p>
                      <a:pPr marL="0" indent="0" algn="ctr">
                        <a:buNone/>
                      </a:pPr>
                      <a:endParaRPr sz="1100" b="0" u="none">
                        <a:solidFill>
                          <a:srgbClr val="000000"/>
                        </a:solidFill>
                        <a:latin typeface="Arial" charset="0"/>
                        <a:ea typeface="Arial" charset="0"/>
                        <a:cs typeface="Arial" charset="0"/>
                      </a:endParaRPr>
                    </a:p>
                  </a:txBody>
                  <a:tcPr marL="0" marR="0" marT="0" marB="0" vert="horz" anchor="t"/>
                </a:tc>
              </a:tr>
              <a:tr h="1492885">
                <a:tc>
                  <a:txBody>
                    <a:bodyPr/>
                    <a:p>
                      <a:pPr marL="0" indent="0" algn="l">
                        <a:buNone/>
                      </a:pPr>
                      <a:r>
                        <a:rPr sz="1100" b="0" u="none">
                          <a:solidFill>
                            <a:srgbClr val="1F497D"/>
                          </a:solidFill>
                          <a:latin typeface="Century Gothic" charset="0"/>
                          <a:ea typeface="Century Gothic" charset="0"/>
                          <a:cs typeface="Century Gothic" charset="0"/>
                        </a:rPr>
                        <a:t> Preguntas para dirigir  la Investigación Interdisciplinaria.</a:t>
                      </a:r>
                      <a:endParaRPr sz="1100" b="0" u="none">
                        <a:solidFill>
                          <a:srgbClr val="000000"/>
                        </a:solidFill>
                        <a:latin typeface="Arial" charset="0"/>
                        <a:ea typeface="Arial" charset="0"/>
                        <a:cs typeface="Arial" charset="0"/>
                      </a:endParaRPr>
                    </a:p>
                  </a:txBody>
                  <a:tcPr marL="275590" marR="0" marT="0" marB="0" vert="horz" anchor="t"/>
                </a:tc>
                <a:tc gridSpan="3">
                  <a:txBody>
                    <a:bodyPr/>
                    <a:p>
                      <a:pPr marL="0" indent="0" algn="l">
                        <a:buNone/>
                      </a:pPr>
                      <a:r>
                        <a:rPr sz="1100" b="0" u="none">
                          <a:solidFill>
                            <a:srgbClr val="000000"/>
                          </a:solidFill>
                          <a:latin typeface="Century Gothic" charset="0"/>
                          <a:ea typeface="Century Gothic" charset="0"/>
                          <a:cs typeface="Century Gothic" charset="0"/>
                        </a:rPr>
                        <a:t>  ¿Por què es importante entender el rol del arte como una forma de resistencia y defensa social del territorio en un mundo globalizante? </a:t>
                      </a:r>
                      <a:endParaRPr sz="1100" b="0" u="none">
                        <a:solidFill>
                          <a:srgbClr val="000000"/>
                        </a:solidFill>
                        <a:latin typeface="Century Gothic" charset="0"/>
                        <a:ea typeface="Century Gothic" charset="0"/>
                        <a:cs typeface="Century Gothic" charset="0"/>
                      </a:endParaRPr>
                    </a:p>
                  </a:txBody>
                  <a:tcPr marL="0" marR="0" marT="0" marB="0" vert="horz" anchor="t"/>
                </a:tc>
                <a:tc hMerge="1">
                  <a:tcPr/>
                </a:tc>
                <a:tc hMerge="1">
                  <a:tcPr/>
                </a:tc>
              </a:tr>
            </a:tbl>
          </a:graphicData>
        </a:graphic>
      </p:graphicFrame>
      <p:sp>
        <p:nvSpPr>
          <p:cNvPr id="3" name="Título 2"/>
          <p:cNvSpPr>
            <a:spLocks noGrp="1"/>
          </p:cNvSpPr>
          <p:nvPr>
            <p:ph type="title"/>
          </p:nvPr>
        </p:nvSpPr>
        <p:spPr/>
        <p:txBody>
          <a:bodyPr/>
          <a:p>
            <a:r>
              <a:rPr lang="es-MX" altLang="en-US"/>
              <a:t>PREGUNTAS ESENCIALES (4)</a:t>
            </a:r>
            <a:endParaRPr lang="es-MX"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sz="half" idx="1"/>
          </p:nvPr>
        </p:nvSpPr>
        <p:spPr>
          <a:xfrm>
            <a:off x="457835" y="1718945"/>
            <a:ext cx="8435975" cy="1140460"/>
          </a:xfrm>
        </p:spPr>
        <p:txBody>
          <a:bodyPr>
            <a:normAutofit fontScale="90000"/>
          </a:bodyPr>
          <a:lstStyle/>
          <a:p>
            <a:r>
              <a:rPr lang="es-MX" dirty="0">
                <a:solidFill>
                  <a:schemeClr val="tx1"/>
                </a:solidFill>
              </a:rPr>
              <a:t>Fotografías de la sesión tomadas por los propios grupos y la persona asignada para tal fin.</a:t>
            </a:r>
          </a:p>
        </p:txBody>
      </p:sp>
      <p:sp>
        <p:nvSpPr>
          <p:cNvPr id="3" name="2 Título"/>
          <p:cNvSpPr>
            <a:spLocks noGrp="1"/>
          </p:cNvSpPr>
          <p:nvPr>
            <p:ph type="title"/>
          </p:nvPr>
        </p:nvSpPr>
        <p:spPr/>
        <p:txBody>
          <a:bodyPr/>
          <a:lstStyle/>
          <a:p>
            <a:r>
              <a:rPr lang="es-MX" dirty="0" smtClean="0"/>
              <a:t>Producto (3)</a:t>
            </a:r>
            <a:endParaRPr lang="es-MX" dirty="0"/>
          </a:p>
        </p:txBody>
      </p:sp>
      <p:pic>
        <p:nvPicPr>
          <p:cNvPr id="7" name="Marcador de posición de contenido 6"/>
          <p:cNvPicPr>
            <a:picLocks noChangeAspect="1"/>
          </p:cNvPicPr>
          <p:nvPr>
            <p:ph sz="half" idx="2"/>
          </p:nvPr>
        </p:nvPicPr>
        <p:blipFill>
          <a:blip r:embed="rId1"/>
          <a:stretch>
            <a:fillRect/>
          </a:stretch>
        </p:blipFill>
        <p:spPr>
          <a:xfrm>
            <a:off x="1259840" y="2703195"/>
            <a:ext cx="5906770" cy="4047490"/>
          </a:xfrm>
          <a:prstGeom prst="rect">
            <a:avLst/>
          </a:prstGeom>
        </p:spPr>
      </p:pic>
      <p:pic>
        <p:nvPicPr>
          <p:cNvPr id="9" name="Imagen 8"/>
          <p:cNvPicPr>
            <a:picLocks noChangeAspect="1"/>
          </p:cNvPicPr>
          <p:nvPr/>
        </p:nvPicPr>
        <p:blipFill>
          <a:blip r:embed="rId2"/>
          <a:stretch>
            <a:fillRect/>
          </a:stretch>
        </p:blipFill>
        <p:spPr>
          <a:xfrm>
            <a:off x="1691640" y="25463500"/>
            <a:ext cx="4422140" cy="589788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Marcador de posición de contenido 4" descr="IMG-20171020-WA0011"/>
          <p:cNvPicPr>
            <a:picLocks noChangeAspect="1"/>
          </p:cNvPicPr>
          <p:nvPr>
            <p:ph sz="half" idx="1"/>
          </p:nvPr>
        </p:nvPicPr>
        <p:blipFill>
          <a:blip r:embed="rId1"/>
          <a:stretch>
            <a:fillRect/>
          </a:stretch>
        </p:blipFill>
        <p:spPr>
          <a:xfrm>
            <a:off x="180340" y="1629410"/>
            <a:ext cx="2827655" cy="5027295"/>
          </a:xfrm>
          <a:prstGeom prst="rect">
            <a:avLst/>
          </a:prstGeom>
        </p:spPr>
      </p:pic>
      <p:pic>
        <p:nvPicPr>
          <p:cNvPr id="6" name="Marcador de posición de contenido 5" descr="IMG-20171030-WA0005"/>
          <p:cNvPicPr>
            <a:picLocks noChangeAspect="1"/>
          </p:cNvPicPr>
          <p:nvPr>
            <p:ph sz="half" idx="2"/>
          </p:nvPr>
        </p:nvPicPr>
        <p:blipFill>
          <a:blip r:embed="rId2"/>
          <a:stretch>
            <a:fillRect/>
          </a:stretch>
        </p:blipFill>
        <p:spPr>
          <a:xfrm>
            <a:off x="6156325" y="1628775"/>
            <a:ext cx="2825750" cy="5024120"/>
          </a:xfrm>
          <a:prstGeom prst="rect">
            <a:avLst/>
          </a:prstGeom>
        </p:spPr>
      </p:pic>
      <p:sp>
        <p:nvSpPr>
          <p:cNvPr id="4" name="Título 3"/>
          <p:cNvSpPr>
            <a:spLocks noGrp="1"/>
          </p:cNvSpPr>
          <p:nvPr>
            <p:ph type="title"/>
          </p:nvPr>
        </p:nvSpPr>
        <p:spPr/>
        <p:txBody>
          <a:bodyPr/>
          <a:p>
            <a:r>
              <a:rPr lang="es-MX" altLang="en-US"/>
              <a:t>PRODUCTO (3)</a:t>
            </a:r>
            <a:endParaRPr lang="es-MX"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Marcador de posición de contenido 1"/>
          <p:cNvSpPr>
            <a:spLocks noGrp="1"/>
          </p:cNvSpPr>
          <p:nvPr>
            <p:ph sz="half" idx="1"/>
          </p:nvPr>
        </p:nvSpPr>
        <p:spPr/>
        <p:txBody>
          <a:bodyPr/>
          <a:p>
            <a:endParaRPr lang="es-MX" altLang="en-US"/>
          </a:p>
        </p:txBody>
      </p:sp>
      <p:sp>
        <p:nvSpPr>
          <p:cNvPr id="3" name="Marcador de posición de contenido 2"/>
          <p:cNvSpPr>
            <a:spLocks noGrp="1"/>
          </p:cNvSpPr>
          <p:nvPr>
            <p:ph sz="half" idx="2"/>
          </p:nvPr>
        </p:nvSpPr>
        <p:spPr/>
        <p:txBody>
          <a:bodyPr/>
          <a:p>
            <a:endParaRPr lang="es-MX" altLang="en-US"/>
          </a:p>
        </p:txBody>
      </p:sp>
      <p:sp>
        <p:nvSpPr>
          <p:cNvPr id="4" name="Título 3"/>
          <p:cNvSpPr>
            <a:spLocks noGrp="1"/>
          </p:cNvSpPr>
          <p:nvPr>
            <p:ph type="title"/>
          </p:nvPr>
        </p:nvSpPr>
        <p:spPr/>
        <p:txBody>
          <a:bodyPr/>
          <a:p>
            <a:r>
              <a:rPr lang="es-MX" altLang="en-US"/>
              <a:t>PRODUCTO (3)</a:t>
            </a:r>
            <a:endParaRPr lang="es-MX" altLang="en-US"/>
          </a:p>
        </p:txBody>
      </p:sp>
      <p:pic>
        <p:nvPicPr>
          <p:cNvPr id="5" name="Imagen 4" descr="20171020_144335"/>
          <p:cNvPicPr>
            <a:picLocks noChangeAspect="1"/>
          </p:cNvPicPr>
          <p:nvPr/>
        </p:nvPicPr>
        <p:blipFill>
          <a:blip r:embed="rId1"/>
          <a:stretch>
            <a:fillRect/>
          </a:stretch>
        </p:blipFill>
        <p:spPr>
          <a:xfrm>
            <a:off x="1187450" y="1628775"/>
            <a:ext cx="7007225" cy="525526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adrícula">
  <a:themeElements>
    <a:clrScheme name="Cuadrícula">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Cuadrícula">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Cuadrícula">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Grid</Template>
  <TotalTime>0</TotalTime>
  <Words>9479</Words>
  <Application>WPS Presentation</Application>
  <PresentationFormat>Presentación en pantalla (4:3)</PresentationFormat>
  <Paragraphs>208</Paragraphs>
  <Slides>54</Slides>
  <Notes>1</Notes>
  <HiddenSlides>0</HiddenSlides>
  <MMClips>0</MMClips>
  <ScaleCrop>false</ScaleCrop>
  <HeadingPairs>
    <vt:vector size="4" baseType="variant">
      <vt:variant>
        <vt:lpstr>主题</vt:lpstr>
      </vt:variant>
      <vt:variant>
        <vt:i4>1</vt:i4>
      </vt:variant>
      <vt:variant>
        <vt:lpstr>幻灯片标题</vt:lpstr>
      </vt:variant>
      <vt:variant>
        <vt:i4>54</vt:i4>
      </vt:variant>
    </vt:vector>
  </HeadingPairs>
  <TitlesOfParts>
    <vt:vector size="55" baseType="lpstr">
      <vt:lpstr>Cuadrícula</vt:lpstr>
      <vt:lpstr>Nombre: PROCESOS DE GLOBALIZACIÓN EN MÉXICO, ARTE Y TERRITORIO.  N°equipo: 1  participantes:       Curso: (En el que se planea llevar a cabo)  Nombre del proyecto:   </vt:lpstr>
      <vt:lpstr>Introducción</vt:lpstr>
      <vt:lpstr>OBJETIVO</vt:lpstr>
      <vt:lpstr>Pregunta generadora, pregunta guía, problema a abordar, asunto a resolver o a probar</vt:lpstr>
      <vt:lpstr>Contenido.  Temas y productos propuestos, organizados en forma cronológica.</vt:lpstr>
      <vt:lpstr>PREGUNTAS ESENCIALES (4)</vt:lpstr>
      <vt:lpstr>Producto (3)</vt:lpstr>
      <vt:lpstr>PRODUCTO (3)</vt:lpstr>
      <vt:lpstr>PRODUCTO (3)</vt:lpstr>
      <vt:lpstr>PRODUCTO (4)</vt:lpstr>
      <vt:lpstr>PRODUCTO (5) PROCESO DE INDAGACIÓN</vt:lpstr>
      <vt:lpstr>PRODUCTO (5) PROCESO DE INDAGACIÓN</vt:lpstr>
      <vt:lpstr>PRODUCTO (6) A.M.E. GENERAL</vt:lpstr>
      <vt:lpstr>PRODUCTO (6) A.M.E. GENERAL</vt:lpstr>
      <vt:lpstr>PRODUCTO (6) A.M.E. GENERAL</vt:lpstr>
      <vt:lpstr>PRODUCTO (6) A.M.E. GENERAL</vt:lpstr>
      <vt:lpstr>PRODUCTO (6) A.M.E. GENERAL</vt:lpstr>
      <vt:lpstr>Producto (7) I.E.P. resumen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Nombre N°equipo: participantes:       Curso: (En el que se planea llevar a cabo) Nombre del proyecto:</dc:title>
  <dc:creator>Área Psicopedagogía</dc:creator>
  <cp:lastModifiedBy>Armando</cp:lastModifiedBy>
  <cp:revision>23</cp:revision>
  <dcterms:created xsi:type="dcterms:W3CDTF">2017-10-18T17:11:00Z</dcterms:created>
  <dcterms:modified xsi:type="dcterms:W3CDTF">2018-04-28T02:34:20Z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2058-10.1.0.5671</vt:lpwstr>
  </property>
</Properties>
</file>