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54" r:id="rId3"/>
    <p:sldId id="355" r:id="rId4"/>
    <p:sldId id="357" r:id="rId5"/>
    <p:sldId id="358" r:id="rId6"/>
    <p:sldId id="257" r:id="rId7"/>
    <p:sldId id="262" r:id="rId8"/>
    <p:sldId id="374" r:id="rId9"/>
    <p:sldId id="260" r:id="rId10"/>
    <p:sldId id="261" r:id="rId11"/>
    <p:sldId id="356" r:id="rId12"/>
    <p:sldId id="263" r:id="rId13"/>
    <p:sldId id="264" r:id="rId14"/>
    <p:sldId id="266" r:id="rId15"/>
    <p:sldId id="267" r:id="rId16"/>
    <p:sldId id="268" r:id="rId17"/>
    <p:sldId id="270" r:id="rId18"/>
    <p:sldId id="272" r:id="rId19"/>
    <p:sldId id="273" r:id="rId20"/>
    <p:sldId id="274" r:id="rId21"/>
    <p:sldId id="275" r:id="rId22"/>
    <p:sldId id="276" r:id="rId23"/>
    <p:sldId id="359" r:id="rId24"/>
    <p:sldId id="360" r:id="rId25"/>
    <p:sldId id="361" r:id="rId26"/>
    <p:sldId id="308" r:id="rId27"/>
    <p:sldId id="277" r:id="rId28"/>
    <p:sldId id="303" r:id="rId29"/>
    <p:sldId id="304" r:id="rId30"/>
    <p:sldId id="305" r:id="rId31"/>
    <p:sldId id="306" r:id="rId32"/>
    <p:sldId id="300" r:id="rId33"/>
    <p:sldId id="278" r:id="rId34"/>
    <p:sldId id="288" r:id="rId35"/>
    <p:sldId id="289" r:id="rId36"/>
    <p:sldId id="290" r:id="rId37"/>
    <p:sldId id="291" r:id="rId38"/>
    <p:sldId id="295" r:id="rId39"/>
    <p:sldId id="296" r:id="rId40"/>
    <p:sldId id="298" r:id="rId41"/>
    <p:sldId id="279" r:id="rId42"/>
    <p:sldId id="280" r:id="rId43"/>
    <p:sldId id="281" r:id="rId44"/>
    <p:sldId id="282" r:id="rId45"/>
    <p:sldId id="365" r:id="rId46"/>
    <p:sldId id="366" r:id="rId47"/>
    <p:sldId id="367" r:id="rId48"/>
    <p:sldId id="313" r:id="rId49"/>
    <p:sldId id="301" r:id="rId50"/>
    <p:sldId id="315" r:id="rId51"/>
    <p:sldId id="316" r:id="rId52"/>
    <p:sldId id="317" r:id="rId53"/>
    <p:sldId id="318" r:id="rId54"/>
    <p:sldId id="319" r:id="rId55"/>
    <p:sldId id="320" r:id="rId56"/>
    <p:sldId id="302" r:id="rId57"/>
    <p:sldId id="321" r:id="rId58"/>
    <p:sldId id="322" r:id="rId59"/>
    <p:sldId id="323" r:id="rId60"/>
    <p:sldId id="324" r:id="rId61"/>
    <p:sldId id="283" r:id="rId62"/>
    <p:sldId id="368" r:id="rId63"/>
    <p:sldId id="369" r:id="rId64"/>
    <p:sldId id="370" r:id="rId65"/>
    <p:sldId id="326" r:id="rId66"/>
    <p:sldId id="327" r:id="rId67"/>
    <p:sldId id="314" r:id="rId68"/>
    <p:sldId id="328" r:id="rId69"/>
    <p:sldId id="329" r:id="rId70"/>
    <p:sldId id="330" r:id="rId71"/>
    <p:sldId id="331" r:id="rId72"/>
    <p:sldId id="332" r:id="rId73"/>
    <p:sldId id="284" r:id="rId74"/>
    <p:sldId id="371" r:id="rId75"/>
    <p:sldId id="372" r:id="rId76"/>
    <p:sldId id="373" r:id="rId77"/>
    <p:sldId id="334" r:id="rId78"/>
    <p:sldId id="342" r:id="rId79"/>
    <p:sldId id="343" r:id="rId80"/>
    <p:sldId id="344" r:id="rId81"/>
    <p:sldId id="345" r:id="rId82"/>
    <p:sldId id="346" r:id="rId83"/>
    <p:sldId id="347" r:id="rId84"/>
    <p:sldId id="348" r:id="rId85"/>
    <p:sldId id="349" r:id="rId86"/>
    <p:sldId id="350" r:id="rId87"/>
    <p:sldId id="351" r:id="rId88"/>
    <p:sldId id="352" r:id="rId89"/>
    <p:sldId id="335" r:id="rId90"/>
    <p:sldId id="341" r:id="rId91"/>
    <p:sldId id="336" r:id="rId92"/>
    <p:sldId id="337" r:id="rId93"/>
    <p:sldId id="338" r:id="rId94"/>
    <p:sldId id="339" r:id="rId95"/>
    <p:sldId id="285" r:id="rId96"/>
    <p:sldId id="309" r:id="rId97"/>
    <p:sldId id="310" r:id="rId98"/>
    <p:sldId id="286" r:id="rId99"/>
    <p:sldId id="340"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441" autoAdjust="0"/>
    <p:restoredTop sz="94660"/>
  </p:normalViewPr>
  <p:slideViewPr>
    <p:cSldViewPr snapToGrid="0">
      <p:cViewPr>
        <p:scale>
          <a:sx n="73" d="100"/>
          <a:sy n="73" d="100"/>
        </p:scale>
        <p:origin x="-12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email">
            <a:alphaModFix amt="7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6/17/2019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8.png"/><Relationship Id="rId4" Type="http://schemas.openxmlformats.org/officeDocument/2006/relationships/hyperlink" Target="https://www.youtube.com/watch?v=rXHCH-mJY48&amp;feature=youtu.be&amp;fbclid=IwAR0HIgt5ExEgGlAxBLxeQc9CN1b-vQRvRnI6whTTUvRe4i3XV6czsXMZUs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youtube.com/watch?v=rXHCH-mJY48&amp;feature=youtu.be&amp;fbclid=IwAR0HIgt5ExEgGlAxBLxeQc9CN1b-vQRvRnI6whTTUvRe4i3XV6czsXMZUsU"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1012" y="2416526"/>
            <a:ext cx="8689976" cy="1393471"/>
          </a:xfrm>
        </p:spPr>
        <p:txBody>
          <a:bodyPr>
            <a:normAutofit fontScale="90000"/>
          </a:bodyPr>
          <a:lstStyle/>
          <a:p>
            <a:r>
              <a:rPr lang="es-MX" dirty="0" smtClean="0"/>
              <a:t>Equipo</a:t>
            </a:r>
            <a:r>
              <a:rPr lang="en-US" dirty="0" smtClean="0"/>
              <a:t> 8 </a:t>
            </a:r>
            <a:br>
              <a:rPr lang="en-US" dirty="0" smtClean="0"/>
            </a:br>
            <a:r>
              <a:rPr lang="en-US" dirty="0" smtClean="0"/>
              <a:t>6 </a:t>
            </a:r>
            <a:r>
              <a:rPr lang="es-MX" dirty="0" smtClean="0"/>
              <a:t>grado</a:t>
            </a:r>
            <a:r>
              <a:rPr lang="en-US" dirty="0" smtClean="0"/>
              <a:t> </a:t>
            </a:r>
            <a:r>
              <a:rPr lang="es-MX" dirty="0" smtClean="0"/>
              <a:t>áreas</a:t>
            </a:r>
            <a:r>
              <a:rPr lang="en-US" dirty="0" smtClean="0"/>
              <a:t> iii y iv </a:t>
            </a:r>
            <a:endParaRPr lang="en-US" dirty="0"/>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9866" y="0"/>
            <a:ext cx="4682134" cy="883997"/>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304488" cy="1633870"/>
          </a:xfrm>
          <a:prstGeom prst="rect">
            <a:avLst/>
          </a:prstGeom>
        </p:spPr>
      </p:pic>
      <p:sp>
        <p:nvSpPr>
          <p:cNvPr id="8" name="7 CuadroTexto"/>
          <p:cNvSpPr txBox="1"/>
          <p:nvPr/>
        </p:nvSpPr>
        <p:spPr>
          <a:xfrm>
            <a:off x="8942119" y="1128156"/>
            <a:ext cx="2529445" cy="369332"/>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Apartado 1.a </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868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8.1.a,b,c,d</a:t>
            </a:r>
            <a:r>
              <a:rPr lang="es-MX" dirty="0" smtClean="0">
                <a:latin typeface="Arial" panose="020B0604020202020204" pitchFamily="34" charset="0"/>
                <a:cs typeface="Arial" panose="020B0604020202020204" pitchFamily="34" charset="0"/>
              </a:rPr>
              <a:t/>
            </a:r>
            <a:br>
              <a:rPr lang="es-MX" dirty="0" smtClean="0">
                <a:latin typeface="Arial" panose="020B0604020202020204" pitchFamily="34" charset="0"/>
                <a:cs typeface="Arial" panose="020B0604020202020204" pitchFamily="34" charset="0"/>
              </a:rPr>
            </a:br>
            <a:r>
              <a:rPr lang="es-MX" dirty="0" smtClean="0">
                <a:latin typeface="Arial" panose="020B0604020202020204" pitchFamily="34" charset="0"/>
                <a:cs typeface="Arial" panose="020B0604020202020204" pitchFamily="34" charset="0"/>
              </a:rPr>
              <a:t>INTRODUCCIÓN AL ESTUDIO DE LAS CIENCIAS SOCIALES</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pPr algn="just"/>
            <a:r>
              <a:rPr lang="es-MX" dirty="0">
                <a:latin typeface="Arial" panose="020B0604020202020204" pitchFamily="34" charset="0"/>
                <a:cs typeface="Arial" panose="020B0604020202020204" pitchFamily="34" charset="0"/>
              </a:rPr>
              <a:t>OBJETIVO: </a:t>
            </a:r>
            <a:r>
              <a:rPr lang="es-MX" cap="none" dirty="0">
                <a:latin typeface="Arial" panose="020B0604020202020204" pitchFamily="34" charset="0"/>
                <a:cs typeface="Arial" panose="020B0604020202020204" pitchFamily="34" charset="0"/>
              </a:rPr>
              <a:t>Detonar en los alumnos el interés por el tema de los diversos grupos sociales que existen dentro de su entorno</a:t>
            </a:r>
            <a:r>
              <a:rPr lang="es-MX" dirty="0">
                <a:latin typeface="Arial" panose="020B0604020202020204" pitchFamily="34" charset="0"/>
                <a:cs typeface="Arial" panose="020B0604020202020204" pitchFamily="34" charset="0"/>
              </a:rPr>
              <a:t>. </a:t>
            </a:r>
            <a:endParaRPr lang="es-MX" dirty="0" smtClean="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La profesora: </a:t>
            </a:r>
            <a:r>
              <a:rPr lang="es-MX" cap="none" dirty="0" smtClean="0">
                <a:latin typeface="Arial" panose="020B0604020202020204" pitchFamily="34" charset="0"/>
                <a:cs typeface="Arial" panose="020B0604020202020204" pitchFamily="34" charset="0"/>
              </a:rPr>
              <a:t>Pide a los alumnos que hagan una  investigación preliminar de los diversos grupos sociales que integran la sociedad, la forma en como son vistos y como los catalogamos o clasificamos.</a:t>
            </a:r>
          </a:p>
          <a:p>
            <a:r>
              <a:rPr lang="es-MX" cap="none" dirty="0">
                <a:latin typeface="Arial" panose="020B0604020202020204" pitchFamily="34" charset="0"/>
                <a:cs typeface="Arial" panose="020B0604020202020204" pitchFamily="34" charset="0"/>
              </a:rPr>
              <a:t>Grado 6º </a:t>
            </a:r>
          </a:p>
          <a:p>
            <a:r>
              <a:rPr lang="es-MX" cap="none" dirty="0">
                <a:latin typeface="Arial" panose="020B0604020202020204" pitchFamily="34" charset="0"/>
                <a:cs typeface="Arial" panose="020B0604020202020204" pitchFamily="34" charset="0"/>
              </a:rPr>
              <a:t>Fecha en que se lleva a cabo la actividad. 12-marzo-19</a:t>
            </a:r>
          </a:p>
          <a:p>
            <a:pPr algn="just"/>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936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8"/>
            <a:ext cx="10364451" cy="543018"/>
          </a:xfrm>
        </p:spPr>
        <p:txBody>
          <a:bodyPr>
            <a:normAutofit/>
          </a:bodyPr>
          <a:lstStyle/>
          <a:p>
            <a:pPr algn="r"/>
            <a:r>
              <a:rPr lang="es-MX" sz="1800" cap="none" dirty="0" smtClean="0">
                <a:latin typeface="Arial" panose="020B0604020202020204" pitchFamily="34" charset="0"/>
                <a:cs typeface="Arial" panose="020B0604020202020204" pitchFamily="34" charset="0"/>
              </a:rPr>
              <a:t>Apartado </a:t>
            </a:r>
            <a:r>
              <a:rPr lang="es-MX" sz="1800" dirty="0" smtClean="0">
                <a:latin typeface="Arial" panose="020B0604020202020204" pitchFamily="34" charset="0"/>
                <a:cs typeface="Arial" panose="020B0604020202020204" pitchFamily="34" charset="0"/>
              </a:rPr>
              <a:t>8.2.e y f</a:t>
            </a:r>
            <a:endParaRPr lang="es-MX" sz="1800"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4400" y="1227975"/>
            <a:ext cx="10363826" cy="5506458"/>
          </a:xfrm>
        </p:spPr>
        <p:txBody>
          <a:bodyPr/>
          <a:lstStyle/>
          <a:p>
            <a:r>
              <a:rPr lang="es-MX" cap="none" dirty="0" smtClean="0">
                <a:latin typeface="Arial" panose="020B0604020202020204" pitchFamily="34" charset="0"/>
                <a:cs typeface="Arial" panose="020B0604020202020204" pitchFamily="34" charset="0"/>
              </a:rPr>
              <a:t>Asignaturas, temas y conceptos. Fuentes de apoyo.</a:t>
            </a:r>
          </a:p>
          <a:p>
            <a:pPr marL="0" indent="0">
              <a:buNone/>
            </a:pPr>
            <a:endParaRPr lang="es-MX" cap="none" dirty="0"/>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87213" y="1779374"/>
            <a:ext cx="7825198" cy="375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adroTexto 4"/>
          <p:cNvSpPr txBox="1"/>
          <p:nvPr/>
        </p:nvSpPr>
        <p:spPr>
          <a:xfrm>
            <a:off x="1371600" y="5535828"/>
            <a:ext cx="8612659" cy="646331"/>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Fuentes de apoyo</a:t>
            </a:r>
            <a:r>
              <a:rPr lang="es-MX" dirty="0" smtClean="0">
                <a:latin typeface="Arial" panose="020B0604020202020204" pitchFamily="34" charset="0"/>
                <a:cs typeface="Arial" panose="020B0604020202020204" pitchFamily="34" charset="0"/>
              </a:rPr>
              <a:t>: Presentación general de Conexiones, Protocolo de laboratorio, rúbricas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03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72150" y="345989"/>
            <a:ext cx="2405449" cy="716691"/>
          </a:xfrm>
        </p:spPr>
        <p:txBody>
          <a:bodyPr>
            <a:normAutofit fontScale="90000"/>
          </a:bodyPr>
          <a:lstStyle/>
          <a:p>
            <a:pPr algn="r"/>
            <a:r>
              <a:rPr lang="es-ES" sz="1800" b="1" cap="none" dirty="0" smtClean="0">
                <a:latin typeface="Arial" panose="020B0604020202020204" pitchFamily="34" charset="0"/>
                <a:ea typeface="Century Gothic"/>
                <a:cs typeface="Arial" panose="020B0604020202020204" pitchFamily="34" charset="0"/>
              </a:rPr>
              <a:t>Apartado 8.3.g   </a:t>
            </a:r>
            <a:r>
              <a:rPr lang="es-ES" sz="1800" b="1" dirty="0" smtClean="0">
                <a:solidFill>
                  <a:srgbClr val="1C4587"/>
                </a:solidFill>
                <a:latin typeface="Arial" panose="020B0604020202020204" pitchFamily="34" charset="0"/>
                <a:ea typeface="Century Gothic"/>
                <a:cs typeface="Arial" panose="020B0604020202020204" pitchFamily="34" charset="0"/>
              </a:rPr>
              <a:t> </a:t>
            </a:r>
            <a:r>
              <a:rPr lang="es-MX" dirty="0">
                <a:solidFill>
                  <a:srgbClr val="000000"/>
                </a:solidFill>
                <a:latin typeface="Arial"/>
                <a:ea typeface="Arial"/>
              </a:rPr>
              <a:t/>
            </a:r>
            <a:br>
              <a:rPr lang="es-MX" dirty="0">
                <a:solidFill>
                  <a:srgbClr val="000000"/>
                </a:solidFill>
                <a:latin typeface="Arial"/>
                <a:ea typeface="Arial"/>
              </a:rPr>
            </a:br>
            <a:endParaRPr lang="es-MX" dirty="0"/>
          </a:p>
        </p:txBody>
      </p:sp>
      <p:sp>
        <p:nvSpPr>
          <p:cNvPr id="3" name="Marcador de contenido 2"/>
          <p:cNvSpPr>
            <a:spLocks noGrp="1"/>
          </p:cNvSpPr>
          <p:nvPr>
            <p:ph sz="quarter" idx="13"/>
          </p:nvPr>
        </p:nvSpPr>
        <p:spPr>
          <a:xfrm>
            <a:off x="913774" y="1062681"/>
            <a:ext cx="10363825" cy="4938873"/>
          </a:xfrm>
        </p:spPr>
        <p:txBody>
          <a:bodyPr>
            <a:normAutofit/>
          </a:bodyPr>
          <a:lstStyle/>
          <a:p>
            <a:pPr marL="0" indent="0">
              <a:buNone/>
            </a:pPr>
            <a:r>
              <a:rPr lang="es-ES" sz="2400" b="1" cap="none" dirty="0" smtClean="0">
                <a:latin typeface="Arial" panose="020B0604020202020204" pitchFamily="34" charset="0"/>
                <a:cs typeface="Arial" panose="020B0604020202020204" pitchFamily="34" charset="0"/>
              </a:rPr>
              <a:t>Justificación de la actividad. Respuesta a pregunta guía. </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2065" y="1680518"/>
            <a:ext cx="10305534" cy="4321036"/>
          </a:xfrm>
          <a:prstGeom prst="rect">
            <a:avLst/>
          </a:prstGeom>
        </p:spPr>
      </p:pic>
    </p:spTree>
    <p:extLst>
      <p:ext uri="{BB962C8B-B14F-4D97-AF65-F5344CB8AC3E}">
        <p14:creationId xmlns:p14="http://schemas.microsoft.com/office/powerpoint/2010/main" val="1775493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913720"/>
          </a:xfrm>
        </p:spPr>
        <p:txBody>
          <a:bodyPr>
            <a:normAutofit fontScale="90000"/>
          </a:bodyPr>
          <a:lstStyle/>
          <a:p>
            <a:pPr algn="r"/>
            <a:r>
              <a:rPr lang="es-MX" sz="1800" cap="none" dirty="0" smtClean="0">
                <a:latin typeface="Arial" panose="020B0604020202020204" pitchFamily="34" charset="0"/>
                <a:cs typeface="Arial" panose="020B0604020202020204" pitchFamily="34" charset="0"/>
              </a:rPr>
              <a:t>Apartado 8.4 h</a:t>
            </a:r>
            <a:r>
              <a:rPr lang="es-MX" cap="none" dirty="0" smtClean="0"/>
              <a:t/>
            </a:r>
            <a:br>
              <a:rPr lang="es-MX" cap="none" dirty="0" smtClean="0"/>
            </a:br>
            <a:r>
              <a:rPr lang="es-MX" dirty="0" smtClean="0"/>
              <a:t>DESCRIPCIÓN DE LA APERTURA DE LA ACTIVIDAD</a:t>
            </a:r>
            <a:endParaRPr lang="es-MX" dirty="0"/>
          </a:p>
        </p:txBody>
      </p:sp>
      <p:pic>
        <p:nvPicPr>
          <p:cNvPr id="4" name="Picture 2"/>
          <p:cNvPicPr>
            <a:picLocks noGrp="1" noChangeAspect="1" noChangeArrowheads="1"/>
          </p:cNvPicPr>
          <p:nvPr>
            <p:ph sz="quarter" idx="13"/>
          </p:nvPr>
        </p:nvPicPr>
        <p:blipFill rotWithShape="1">
          <a:blip r:embed="rId2" cstate="email">
            <a:extLst>
              <a:ext uri="{28A0092B-C50C-407E-A947-70E740481C1C}">
                <a14:useLocalDpi xmlns:a14="http://schemas.microsoft.com/office/drawing/2010/main"/>
              </a:ext>
            </a:extLst>
          </a:blip>
          <a:srcRect/>
          <a:stretch/>
        </p:blipFill>
        <p:spPr bwMode="auto">
          <a:xfrm>
            <a:off x="913776" y="1729946"/>
            <a:ext cx="10471148" cy="436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9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8.5.i  </a:t>
            </a: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del desarrollo de actividades</a:t>
            </a:r>
            <a:endParaRPr lang="es-MX"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r>
              <a:rPr lang="es-MX" sz="2800" cap="none" dirty="0" smtClean="0">
                <a:latin typeface="Arial" panose="020B0604020202020204" pitchFamily="34" charset="0"/>
                <a:cs typeface="Arial" panose="020B0604020202020204" pitchFamily="34" charset="0"/>
              </a:rPr>
              <a:t>Se conformaron los equipos de trabajo, tomando en cuenta las áreas de interés y las relaciones interpersonales de los integrantes de cada grupo. </a:t>
            </a:r>
          </a:p>
          <a:p>
            <a:r>
              <a:rPr lang="es-MX" sz="2800" cap="none" dirty="0" smtClean="0">
                <a:latin typeface="Arial" panose="020B0604020202020204" pitchFamily="34" charset="0"/>
                <a:cs typeface="Arial" panose="020B0604020202020204" pitchFamily="34" charset="0"/>
              </a:rPr>
              <a:t>Los equipos eligen la tribu urbana que les generó interés, y una vez elegida, iniciaron con una investigación preliminar, y un pequeño debate en clase. </a:t>
            </a:r>
          </a:p>
          <a:p>
            <a:pPr marL="0" indent="0">
              <a:buNone/>
            </a:pPr>
            <a:endParaRPr lang="es-MX" sz="2800" cap="none" dirty="0" smtClean="0">
              <a:latin typeface="Arial" panose="020B0604020202020204" pitchFamily="34" charset="0"/>
              <a:cs typeface="Arial" panose="020B0604020202020204" pitchFamily="34" charset="0"/>
            </a:endParaRPr>
          </a:p>
          <a:p>
            <a:pPr marL="0" indent="0">
              <a:buNone/>
            </a:pP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279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173" y="962722"/>
            <a:ext cx="2949145" cy="2213954"/>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9695" y="1097801"/>
            <a:ext cx="3512488" cy="2146742"/>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7701" y="3455429"/>
            <a:ext cx="3541713"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152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1422" y="934050"/>
            <a:ext cx="3277009" cy="2426988"/>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8638" y="934050"/>
            <a:ext cx="3581370" cy="2555676"/>
          </a:xfrm>
          <a:prstGeom prst="rect">
            <a:avLst/>
          </a:prstGeom>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6089" y="3904734"/>
            <a:ext cx="3893426" cy="262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773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6745" y="576649"/>
            <a:ext cx="3542271" cy="2656703"/>
          </a:xfrm>
          <a:prstGeom prst="rect">
            <a:avLst/>
          </a:prstGeom>
        </p:spPr>
      </p:pic>
      <p:pic>
        <p:nvPicPr>
          <p:cNvPr id="3" name="Marcador de contenido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720147" y="576649"/>
            <a:ext cx="3602680" cy="27020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28303" y="2759685"/>
            <a:ext cx="3484606" cy="261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493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271849"/>
            <a:ext cx="10364451" cy="1453921"/>
          </a:xfrm>
        </p:spPr>
        <p:txBody>
          <a:bodyPr>
            <a:normAutofit fontScale="90000"/>
          </a:bodyPr>
          <a:lstStyle/>
          <a:p>
            <a:pPr algn="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sz="1800" cap="none" dirty="0" smtClean="0">
                <a:latin typeface="Arial" panose="020B0604020202020204" pitchFamily="34" charset="0"/>
                <a:cs typeface="Arial" panose="020B0604020202020204" pitchFamily="34" charset="0"/>
              </a:rPr>
              <a:t>Apartado 8.6.j</a:t>
            </a:r>
            <a:br>
              <a:rPr lang="es-MX" sz="1800" cap="none" dirty="0" smtClean="0">
                <a:latin typeface="Arial" panose="020B0604020202020204" pitchFamily="34" charset="0"/>
                <a:cs typeface="Arial" panose="020B0604020202020204" pitchFamily="34" charset="0"/>
              </a:rPr>
            </a:br>
            <a:r>
              <a:rPr lang="es-MX" sz="1800" cap="none" dirty="0" smtClean="0">
                <a:latin typeface="Arial" panose="020B0604020202020204" pitchFamily="34" charset="0"/>
                <a:cs typeface="Arial" panose="020B0604020202020204" pitchFamily="34" charset="0"/>
              </a:rPr>
              <a:t/>
            </a:r>
            <a:br>
              <a:rPr lang="es-MX" sz="1800"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del cierre de la actividad. Pasos y organización del grupo</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endParaRPr lang="es-MX" dirty="0"/>
          </a:p>
        </p:txBody>
      </p:sp>
      <p:sp>
        <p:nvSpPr>
          <p:cNvPr id="3" name="Marcador de contenido 2"/>
          <p:cNvSpPr>
            <a:spLocks noGrp="1"/>
          </p:cNvSpPr>
          <p:nvPr>
            <p:ph sz="quarter" idx="13"/>
          </p:nvPr>
        </p:nvSpPr>
        <p:spPr>
          <a:xfrm>
            <a:off x="913774" y="1927654"/>
            <a:ext cx="10363826" cy="3863545"/>
          </a:xfrm>
        </p:spPr>
        <p:txBody>
          <a:bodyPr/>
          <a:lstStyle/>
          <a:p>
            <a:pPr marL="0" indent="0" algn="just">
              <a:buNone/>
            </a:pPr>
            <a:r>
              <a:rPr lang="es-MX" cap="none" dirty="0" smtClean="0">
                <a:latin typeface="Arial" panose="020B0604020202020204" pitchFamily="34" charset="0"/>
                <a:cs typeface="Arial" panose="020B0604020202020204" pitchFamily="34" charset="0"/>
              </a:rPr>
              <a:t>Una vez conformados os equipos de trabajo, se explica y muestra por medio de diapositivas el proyecto en su totalidad, para que los alumnos conozcan el alcance del mismo. </a:t>
            </a:r>
          </a:p>
          <a:p>
            <a:pPr marL="0" indent="0" algn="just">
              <a:buNone/>
            </a:pPr>
            <a:r>
              <a:rPr lang="es-MX" cap="none" dirty="0" smtClean="0">
                <a:latin typeface="Arial" panose="020B0604020202020204" pitchFamily="34" charset="0"/>
                <a:cs typeface="Arial" panose="020B0604020202020204" pitchFamily="34" charset="0"/>
              </a:rPr>
              <a:t>Los alumnos en clase, inician a trabajar con un cronograma de actividades, que permitirá desarrollar dicho proyecto, tomando en cuenta dicha tribu elegida. </a:t>
            </a:r>
          </a:p>
          <a:p>
            <a:pPr marL="0" indent="0" algn="just">
              <a:buNone/>
            </a:pPr>
            <a:r>
              <a:rPr lang="es-MX" cap="none" dirty="0" smtClean="0">
                <a:latin typeface="Arial" panose="020B0604020202020204" pitchFamily="34" charset="0"/>
                <a:cs typeface="Arial" panose="020B0604020202020204" pitchFamily="34" charset="0"/>
              </a:rPr>
              <a:t>Se aclara que los requisitos y materiales deben ocupar, tales como, protocolo de laboratorio de psicología, internet, computadora, un teléfono para grabar, el cañón. </a:t>
            </a:r>
          </a:p>
          <a:p>
            <a:pPr marL="0" indent="0" algn="just">
              <a:buNone/>
            </a:pPr>
            <a:r>
              <a:rPr lang="es-MX" cap="none" dirty="0" smtClean="0">
                <a:latin typeface="Arial" panose="020B0604020202020204" pitchFamily="34" charset="0"/>
                <a:cs typeface="Arial" panose="020B0604020202020204" pitchFamily="34" charset="0"/>
              </a:rPr>
              <a:t>Los docentes muestran las rúbricas para evaluar dicho proyecto. Aclarando que los productos finales serán el análisis de encuestas, y un video.</a:t>
            </a:r>
          </a:p>
          <a:p>
            <a:pPr marL="0" indent="0">
              <a:buNone/>
            </a:pP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989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8.7.k </a:t>
            </a: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a:t>
            </a:r>
            <a:r>
              <a:rPr lang="es-MX" cap="none" dirty="0">
                <a:latin typeface="Arial" panose="020B0604020202020204" pitchFamily="34" charset="0"/>
                <a:cs typeface="Arial" panose="020B0604020202020204" pitchFamily="34" charset="0"/>
              </a:rPr>
              <a:t>de lo que se hará de la actividad</a:t>
            </a:r>
            <a:endParaRPr lang="es-MX" dirty="0"/>
          </a:p>
        </p:txBody>
      </p:sp>
      <p:sp>
        <p:nvSpPr>
          <p:cNvPr id="3" name="Marcador de contenido 2"/>
          <p:cNvSpPr>
            <a:spLocks noGrp="1"/>
          </p:cNvSpPr>
          <p:nvPr>
            <p:ph sz="quarter" idx="13"/>
          </p:nvPr>
        </p:nvSpPr>
        <p:spPr/>
        <p:txBody>
          <a:bodyPr>
            <a:normAutofit fontScale="62500" lnSpcReduction="20000"/>
          </a:bodyPr>
          <a:lstStyle/>
          <a:p>
            <a:pPr marL="457200" indent="-457200" algn="just">
              <a:buAutoNum type="arabicPeriod"/>
            </a:pPr>
            <a:r>
              <a:rPr lang="es-MX" cap="none" dirty="0" smtClean="0">
                <a:latin typeface="Arial" panose="020B0604020202020204" pitchFamily="34" charset="0"/>
                <a:cs typeface="Arial" panose="020B0604020202020204" pitchFamily="34" charset="0"/>
              </a:rPr>
              <a:t>Se elabora un marco teórico  sobre la tribu urbana o el grupo social que se selecciono, realizan hipótesis, variables, realizan plan de fechas, se toman en cuenta los temas, sobre las diversas Leyes que puedan regularlo, la historia de la tribu, la forma de relacionarse con la sociedad, y la antropología del grupo como antecedente. </a:t>
            </a:r>
          </a:p>
          <a:p>
            <a:pPr marL="457200" indent="-457200" algn="just">
              <a:buAutoNum type="arabicPeriod"/>
            </a:pPr>
            <a:r>
              <a:rPr lang="es-MX" cap="none" dirty="0" smtClean="0">
                <a:latin typeface="Arial" panose="020B0604020202020204" pitchFamily="34" charset="0"/>
                <a:cs typeface="Arial" panose="020B0604020202020204" pitchFamily="34" charset="0"/>
              </a:rPr>
              <a:t>Elaboran un cuestionario de 10 preguntas, supervisado y revisado por la profesora, una vez emitido el vo.bo. Se imprimen y se aplican. </a:t>
            </a:r>
          </a:p>
          <a:p>
            <a:pPr marL="457200" indent="-457200" algn="just">
              <a:buAutoNum type="arabicPeriod"/>
            </a:pPr>
            <a:r>
              <a:rPr lang="es-MX" cap="none" dirty="0" smtClean="0">
                <a:latin typeface="Arial" panose="020B0604020202020204" pitchFamily="34" charset="0"/>
                <a:cs typeface="Arial" panose="020B0604020202020204" pitchFamily="34" charset="0"/>
              </a:rPr>
              <a:t>Se llevan a cabo estadísticas sobre el cuestionario, para comprobar o descartar la hipótesis. </a:t>
            </a:r>
          </a:p>
          <a:p>
            <a:pPr marL="457200" indent="-457200" algn="just">
              <a:buAutoNum type="arabicPeriod"/>
            </a:pPr>
            <a:r>
              <a:rPr lang="es-MX" cap="none" dirty="0" smtClean="0">
                <a:latin typeface="Arial" panose="020B0604020202020204" pitchFamily="34" charset="0"/>
                <a:cs typeface="Arial" panose="020B0604020202020204" pitchFamily="34" charset="0"/>
              </a:rPr>
              <a:t>Se pide evidencias de la aplicación de las encuestas, para validarlas. </a:t>
            </a:r>
          </a:p>
          <a:p>
            <a:pPr marL="457200" indent="-457200" algn="just">
              <a:buAutoNum type="arabicPeriod"/>
            </a:pPr>
            <a:r>
              <a:rPr lang="es-MX" cap="none" dirty="0" smtClean="0">
                <a:latin typeface="Arial" panose="020B0604020202020204" pitchFamily="34" charset="0"/>
                <a:cs typeface="Arial" panose="020B0604020202020204" pitchFamily="34" charset="0"/>
              </a:rPr>
              <a:t>Se pide que se vaya a entrevistar a las tribus urbanas, y que los encuestados emitan su opinión en relación a el cuestionario previamente elaborado. </a:t>
            </a:r>
          </a:p>
          <a:p>
            <a:pPr marL="457200" indent="-457200" algn="just">
              <a:buAutoNum type="arabicPeriod"/>
            </a:pPr>
            <a:r>
              <a:rPr lang="es-MX" cap="none" dirty="0" smtClean="0">
                <a:latin typeface="Arial" panose="020B0604020202020204" pitchFamily="34" charset="0"/>
                <a:cs typeface="Arial" panose="020B0604020202020204" pitchFamily="34" charset="0"/>
              </a:rPr>
              <a:t>Una vez realizada la entrevista, se pide editar el video, para ser mostrado en clase, con una duración de 3 a 5 minutos. </a:t>
            </a:r>
          </a:p>
          <a:p>
            <a:pPr marL="457200" indent="-457200" algn="just">
              <a:buAutoNum type="arabicPeriod"/>
            </a:pPr>
            <a:r>
              <a:rPr lang="es-MX" cap="none" dirty="0" smtClean="0">
                <a:latin typeface="Arial" panose="020B0604020202020204" pitchFamily="34" charset="0"/>
                <a:cs typeface="Arial" panose="020B0604020202020204" pitchFamily="34" charset="0"/>
              </a:rPr>
              <a:t>Como producto final se pide el trabajo impreso para ser evaluado por las profesoras, considerando las rúbricas. </a:t>
            </a:r>
          </a:p>
          <a:p>
            <a:pPr marL="457200" indent="-457200" algn="just">
              <a:buAutoNum type="arabicPeriod"/>
            </a:pPr>
            <a:r>
              <a:rPr lang="es-MX" cap="none" dirty="0" smtClean="0">
                <a:latin typeface="Arial" panose="020B0604020202020204" pitchFamily="34" charset="0"/>
                <a:cs typeface="Arial" panose="020B0604020202020204" pitchFamily="34" charset="0"/>
              </a:rPr>
              <a:t>Los equipos exponen su producto final, tomando en cuenta la rúbrica. </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993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1012" y="2416526"/>
            <a:ext cx="8689976" cy="1393471"/>
          </a:xfrm>
        </p:spPr>
        <p:txBody>
          <a:bodyPr/>
          <a:lstStyle/>
          <a:p>
            <a:endParaRPr lang="en-US" dirty="0"/>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9866" y="0"/>
            <a:ext cx="4682134" cy="883997"/>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304488" cy="163387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841988589"/>
              </p:ext>
            </p:extLst>
          </p:nvPr>
        </p:nvGraphicFramePr>
        <p:xfrm>
          <a:off x="1751012" y="2416527"/>
          <a:ext cx="8689976" cy="1645920"/>
        </p:xfrm>
        <a:graphic>
          <a:graphicData uri="http://schemas.openxmlformats.org/drawingml/2006/table">
            <a:tbl>
              <a:tblPr firstRow="1" bandRow="1">
                <a:tableStyleId>{5C22544A-7EE6-4342-B048-85BDC9FD1C3A}</a:tableStyleId>
              </a:tblPr>
              <a:tblGrid>
                <a:gridCol w="4344988">
                  <a:extLst>
                    <a:ext uri="{9D8B030D-6E8A-4147-A177-3AD203B41FA5}">
                      <a16:colId xmlns:a16="http://schemas.microsoft.com/office/drawing/2014/main" xmlns="" val="2393401603"/>
                    </a:ext>
                  </a:extLst>
                </a:gridCol>
                <a:gridCol w="4344988">
                  <a:extLst>
                    <a:ext uri="{9D8B030D-6E8A-4147-A177-3AD203B41FA5}">
                      <a16:colId xmlns:a16="http://schemas.microsoft.com/office/drawing/2014/main" xmlns="" val="2715071963"/>
                    </a:ext>
                  </a:extLst>
                </a:gridCol>
              </a:tblGrid>
              <a:tr h="6269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cs typeface="Arial" panose="020B0604020202020204" pitchFamily="34" charset="0"/>
                        </a:rPr>
                        <a:t>Nombre </a:t>
                      </a:r>
                    </a:p>
                    <a:p>
                      <a:endParaRPr lang="en-US"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cs typeface="Arial" panose="020B0604020202020204" pitchFamily="34" charset="0"/>
                        </a:rPr>
                        <a:t>Asignatura</a:t>
                      </a:r>
                    </a:p>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279422985"/>
                  </a:ext>
                </a:extLst>
              </a:tr>
              <a:tr h="358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cs typeface="Arial" panose="020B0604020202020204" pitchFamily="34" charset="0"/>
                        </a:rPr>
                        <a:t>Ariadna Silvia Delgado Huerta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cs typeface="Arial" panose="020B0604020202020204" pitchFamily="34" charset="0"/>
                        </a:rPr>
                        <a:t>Psicología </a:t>
                      </a:r>
                    </a:p>
                  </a:txBody>
                  <a:tcPr/>
                </a:tc>
                <a:extLst>
                  <a:ext uri="{0D108BD9-81ED-4DB2-BD59-A6C34878D82A}">
                    <a16:rowId xmlns:a16="http://schemas.microsoft.com/office/drawing/2014/main" xmlns="" val="1393802011"/>
                  </a:ext>
                </a:extLst>
              </a:tr>
              <a:tr h="3876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cs typeface="Arial" panose="020B0604020202020204" pitchFamily="34" charset="0"/>
                        </a:rPr>
                        <a:t>Margarita Juárez Rodrígue</a:t>
                      </a:r>
                      <a:r>
                        <a:rPr lang="es-MX" baseline="0" dirty="0" smtClean="0">
                          <a:latin typeface="Arial" panose="020B0604020202020204" pitchFamily="34" charset="0"/>
                          <a:cs typeface="Arial" panose="020B0604020202020204" pitchFamily="34" charset="0"/>
                        </a:rPr>
                        <a:t>z</a:t>
                      </a:r>
                      <a:endParaRPr lang="es-MX" dirty="0" smtClean="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cs typeface="Arial" panose="020B0604020202020204" pitchFamily="34" charset="0"/>
                        </a:rPr>
                        <a:t>Introducción</a:t>
                      </a:r>
                      <a:r>
                        <a:rPr lang="es-MX" baseline="0" dirty="0" smtClean="0">
                          <a:latin typeface="Arial" panose="020B0604020202020204" pitchFamily="34" charset="0"/>
                          <a:cs typeface="Arial" panose="020B0604020202020204" pitchFamily="34" charset="0"/>
                        </a:rPr>
                        <a:t> al Estudio de las Ciencias Sociales y Económicas </a:t>
                      </a:r>
                      <a:endParaRPr lang="es-MX"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262306631"/>
                  </a:ext>
                </a:extLst>
              </a:tr>
            </a:tbl>
          </a:graphicData>
        </a:graphic>
      </p:graphicFrame>
      <p:sp>
        <p:nvSpPr>
          <p:cNvPr id="10" name="9 CuadroTexto"/>
          <p:cNvSpPr txBox="1"/>
          <p:nvPr/>
        </p:nvSpPr>
        <p:spPr>
          <a:xfrm>
            <a:off x="9369631" y="883997"/>
            <a:ext cx="2386940" cy="369332"/>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Apartado 2.d</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975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8.8.l</a:t>
            </a:r>
            <a:br>
              <a:rPr lang="es-MX" sz="1800"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Análisis. Contrastación de lo esperado con lo sucedido. Argumentos claros y precisos. </a:t>
            </a:r>
            <a:endParaRPr lang="es-MX" dirty="0"/>
          </a:p>
        </p:txBody>
      </p:sp>
      <p:sp>
        <p:nvSpPr>
          <p:cNvPr id="3" name="Marcador de contenido 2"/>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Lo que se espera de este proyecto es que los alumnos tengan una ventana de apertura a la diversidad, apertura, no exclusión, al respeto, la tolerancia.  Por medio del acercamiento de las diversas tribus urbanas ampliar el conocimiento.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323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8.9 m </a:t>
            </a: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Toma de decisiones. </a:t>
            </a:r>
            <a:endParaRPr lang="es-MX" dirty="0"/>
          </a:p>
        </p:txBody>
      </p:sp>
      <p:sp>
        <p:nvSpPr>
          <p:cNvPr id="3" name="Marcador de contenido 2"/>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Se realizó un ajuste a los equipos de laboratorio de psicología para conformar los equipos del proyecto conexiones, con el objetivo de mejorar las relaciones y que se obtengan resultados óptimos.</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952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22898" y="2551837"/>
            <a:ext cx="9546203" cy="1938992"/>
          </a:xfrm>
          <a:prstGeom prst="rect">
            <a:avLst/>
          </a:prstGeom>
          <a:noFill/>
        </p:spPr>
        <p:txBody>
          <a:bodyPr wrap="none" lIns="91440" tIns="45720" rIns="91440" bIns="45720">
            <a:spAutoFit/>
          </a:bodyPr>
          <a:lstStyle/>
          <a:p>
            <a:pPr algn="ctr"/>
            <a:r>
              <a:rPr lang="es-MX"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9 </a:t>
            </a:r>
          </a:p>
          <a:p>
            <a:pPr algn="ctr"/>
            <a:r>
              <a:rPr lang="es-MX"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Actividades de desarrollo</a:t>
            </a:r>
            <a:endParaRPr lang="es-MX"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886098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43018"/>
          </a:xfrm>
        </p:spPr>
        <p:txBody>
          <a:bodyPr>
            <a:normAutofit/>
          </a:bodyPr>
          <a:lstStyle/>
          <a:p>
            <a:pPr algn="r"/>
            <a:r>
              <a:rPr lang="es-MX" sz="1800" cap="none" dirty="0" smtClean="0">
                <a:latin typeface="Arial" panose="020B0604020202020204" pitchFamily="34" charset="0"/>
                <a:cs typeface="Arial" panose="020B0604020202020204" pitchFamily="34" charset="0"/>
              </a:rPr>
              <a:t>Apartado 9.1.a,b,c,d </a:t>
            </a:r>
            <a:endParaRPr lang="en-US" sz="1800"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a:xfrm>
            <a:off x="913774" y="1655806"/>
            <a:ext cx="10363826" cy="4135394"/>
          </a:xfrm>
        </p:spPr>
        <p:txBody>
          <a:bodyPr/>
          <a:lstStyle/>
          <a:p>
            <a:pPr algn="just"/>
            <a:r>
              <a:rPr lang="es-MX" b="1" cap="none" dirty="0" smtClean="0">
                <a:latin typeface="Arial" panose="020B0604020202020204" pitchFamily="34" charset="0"/>
                <a:cs typeface="Arial" panose="020B0604020202020204" pitchFamily="34" charset="0"/>
              </a:rPr>
              <a:t>Actividad</a:t>
            </a:r>
            <a:r>
              <a:rPr lang="es-MX" cap="none" dirty="0" smtClean="0">
                <a:latin typeface="Arial" panose="020B0604020202020204" pitchFamily="34" charset="0"/>
                <a:cs typeface="Arial" panose="020B0604020202020204" pitchFamily="34" charset="0"/>
              </a:rPr>
              <a:t>: Realizar una investigación sobre el grupo social seleccionado, con bases, en los temas, de la Sociología, relación de individuos, Derecho, normas de convivencia, Historia, en donde surgen y como se han ido modificando, y Antropología en cuanto a la cultura, ideología.  </a:t>
            </a:r>
          </a:p>
          <a:p>
            <a:pPr algn="just"/>
            <a:r>
              <a:rPr lang="es-MX" b="1" cap="none" dirty="0" smtClean="0">
                <a:latin typeface="Arial" panose="020B0604020202020204" pitchFamily="34" charset="0"/>
                <a:cs typeface="Arial" panose="020B0604020202020204" pitchFamily="34" charset="0"/>
              </a:rPr>
              <a:t>Objetivo: </a:t>
            </a:r>
            <a:r>
              <a:rPr lang="es-MX" cap="none" dirty="0" smtClean="0">
                <a:latin typeface="Arial" panose="020B0604020202020204" pitchFamily="34" charset="0"/>
                <a:cs typeface="Arial" panose="020B0604020202020204" pitchFamily="34" charset="0"/>
              </a:rPr>
              <a:t>Conocer y debatir en cuestión al tema presentado sobre los temas antes mencionado de las tribus urbanas. </a:t>
            </a:r>
          </a:p>
          <a:p>
            <a:pPr algn="just"/>
            <a:r>
              <a:rPr lang="es-MX" cap="none" dirty="0" smtClean="0">
                <a:latin typeface="Arial" panose="020B0604020202020204" pitchFamily="34" charset="0"/>
                <a:cs typeface="Arial" panose="020B0604020202020204" pitchFamily="34" charset="0"/>
              </a:rPr>
              <a:t>Grado 6º </a:t>
            </a:r>
          </a:p>
          <a:p>
            <a:pPr algn="just"/>
            <a:r>
              <a:rPr lang="es-MX" b="1" cap="none" dirty="0" smtClean="0">
                <a:latin typeface="Arial" panose="020B0604020202020204" pitchFamily="34" charset="0"/>
                <a:cs typeface="Arial" panose="020B0604020202020204" pitchFamily="34" charset="0"/>
              </a:rPr>
              <a:t>Fecha</a:t>
            </a:r>
            <a:r>
              <a:rPr lang="es-MX" cap="none" dirty="0" smtClean="0">
                <a:latin typeface="Arial" panose="020B0604020202020204" pitchFamily="34" charset="0"/>
                <a:cs typeface="Arial" panose="020B0604020202020204" pitchFamily="34" charset="0"/>
              </a:rPr>
              <a:t> </a:t>
            </a:r>
            <a:r>
              <a:rPr lang="es-MX" dirty="0" smtClean="0"/>
              <a:t>: </a:t>
            </a:r>
            <a:r>
              <a:rPr lang="es-MX" cap="none" dirty="0" smtClean="0">
                <a:latin typeface="Arial" panose="020B0604020202020204" pitchFamily="34" charset="0"/>
                <a:cs typeface="Arial" panose="020B0604020202020204" pitchFamily="34" charset="0"/>
              </a:rPr>
              <a:t>19 – 22 - marzo  -19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584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666586"/>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9.2.e  </a:t>
            </a:r>
            <a:endParaRPr lang="en-US" sz="1800" dirty="0"/>
          </a:p>
        </p:txBody>
      </p:sp>
      <p:sp>
        <p:nvSpPr>
          <p:cNvPr id="3" name="Marcador de contenido 2"/>
          <p:cNvSpPr>
            <a:spLocks noGrp="1"/>
          </p:cNvSpPr>
          <p:nvPr>
            <p:ph sz="quarter" idx="13"/>
          </p:nvPr>
        </p:nvSpPr>
        <p:spPr>
          <a:xfrm>
            <a:off x="913774" y="1507524"/>
            <a:ext cx="10363826" cy="4713662"/>
          </a:xfrm>
        </p:spPr>
        <p:txBody>
          <a:bodyPr>
            <a:normAutofit lnSpcReduction="10000"/>
          </a:bodyPr>
          <a:lstStyle/>
          <a:p>
            <a:r>
              <a:rPr lang="es-MX" cap="none" dirty="0" smtClean="0">
                <a:latin typeface="Arial" panose="020B0604020202020204" pitchFamily="34" charset="0"/>
                <a:cs typeface="Arial" panose="020B0604020202020204" pitchFamily="34" charset="0"/>
              </a:rPr>
              <a:t>Asignaturas , temas o conceptos.</a:t>
            </a:r>
          </a:p>
          <a:p>
            <a:pPr marL="0" indent="0">
              <a:buNone/>
            </a:pPr>
            <a:r>
              <a:rPr lang="es-MX" cap="none" dirty="0" smtClean="0">
                <a:latin typeface="Arial" panose="020B0604020202020204" pitchFamily="34" charset="0"/>
                <a:cs typeface="Arial" panose="020B0604020202020204" pitchFamily="34" charset="0"/>
              </a:rPr>
              <a:t> </a:t>
            </a: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r>
              <a:rPr lang="es-MX" cap="none" dirty="0" smtClean="0">
                <a:latin typeface="Arial" panose="020B0604020202020204" pitchFamily="34" charset="0"/>
                <a:cs typeface="Arial" panose="020B0604020202020204" pitchFamily="34" charset="0"/>
              </a:rPr>
              <a:t>Fuente de información. Internet, revistas, documentales, periódicos, videos en </a:t>
            </a:r>
            <a:r>
              <a:rPr lang="es-MX" cap="none" dirty="0" err="1" smtClean="0">
                <a:latin typeface="Arial" panose="020B0604020202020204" pitchFamily="34" charset="0"/>
                <a:cs typeface="Arial" panose="020B0604020202020204" pitchFamily="34" charset="0"/>
              </a:rPr>
              <a:t>you</a:t>
            </a:r>
            <a:r>
              <a:rPr lang="es-MX" cap="none" dirty="0" smtClean="0">
                <a:latin typeface="Arial" panose="020B0604020202020204" pitchFamily="34" charset="0"/>
                <a:cs typeface="Arial" panose="020B0604020202020204" pitchFamily="34" charset="0"/>
              </a:rPr>
              <a:t> </a:t>
            </a:r>
            <a:r>
              <a:rPr lang="es-MX" cap="none" dirty="0" err="1" smtClean="0">
                <a:latin typeface="Arial" panose="020B0604020202020204" pitchFamily="34" charset="0"/>
                <a:cs typeface="Arial" panose="020B0604020202020204" pitchFamily="34" charset="0"/>
              </a:rPr>
              <a:t>tube</a:t>
            </a:r>
            <a:r>
              <a:rPr lang="es-MX" cap="none" dirty="0" smtClean="0">
                <a:latin typeface="Arial" panose="020B0604020202020204" pitchFamily="34" charset="0"/>
                <a:cs typeface="Arial" panose="020B0604020202020204" pitchFamily="34" charset="0"/>
              </a:rPr>
              <a:t>. </a:t>
            </a:r>
            <a:endParaRPr lang="en-US" cap="none"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45179" y="1926822"/>
            <a:ext cx="7160078" cy="343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907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67732"/>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9.3.g </a:t>
            </a:r>
            <a:endParaRPr lang="en-US" sz="1800" dirty="0"/>
          </a:p>
        </p:txBody>
      </p:sp>
      <p:sp>
        <p:nvSpPr>
          <p:cNvPr id="3" name="Marcador de contenido 2"/>
          <p:cNvSpPr>
            <a:spLocks noGrp="1"/>
          </p:cNvSpPr>
          <p:nvPr>
            <p:ph sz="quarter" idx="13"/>
          </p:nvPr>
        </p:nvSpPr>
        <p:spPr>
          <a:xfrm>
            <a:off x="913774" y="1458098"/>
            <a:ext cx="10363826" cy="4333102"/>
          </a:xfrm>
        </p:spPr>
        <p:txBody>
          <a:bodyPr/>
          <a:lstStyle/>
          <a:p>
            <a:pPr algn="just"/>
            <a:r>
              <a:rPr lang="es-MX" cap="none" dirty="0" smtClean="0">
                <a:latin typeface="Arial" panose="020B0604020202020204" pitchFamily="34" charset="0"/>
                <a:cs typeface="Arial" panose="020B0604020202020204" pitchFamily="34" charset="0"/>
              </a:rPr>
              <a:t>Justificación de la Actividad. Dar respuesta a pregunta guía.</a:t>
            </a:r>
          </a:p>
          <a:p>
            <a:pPr marL="0" indent="0" algn="just">
              <a:buNone/>
            </a:pPr>
            <a:r>
              <a:rPr lang="es-MX" cap="none" dirty="0" smtClean="0">
                <a:latin typeface="Arial" panose="020B0604020202020204" pitchFamily="34" charset="0"/>
                <a:cs typeface="Arial" panose="020B0604020202020204" pitchFamily="34" charset="0"/>
              </a:rPr>
              <a:t>Los alumnos deberán realizar un análisis y reflexión sobre las diferentes culturas que tienen en su entorno, y que con las cuales conviven día con día, sin  percatarse de las características que tienen.</a:t>
            </a:r>
          </a:p>
          <a:p>
            <a:pPr marL="0" indent="0" algn="just">
              <a:buNone/>
            </a:pPr>
            <a:r>
              <a:rPr lang="es-MX" cap="none" dirty="0" smtClean="0">
                <a:latin typeface="Arial" panose="020B0604020202020204" pitchFamily="34" charset="0"/>
                <a:cs typeface="Arial" panose="020B0604020202020204" pitchFamily="34" charset="0"/>
              </a:rPr>
              <a:t>Se lleva a cabo una plenaria (debate) sobre el respeto y la tolerancia que cada grupo social, tiene con los demás una vez, teniendo conocimiento del mismo.   </a:t>
            </a:r>
          </a:p>
          <a:p>
            <a:pPr marL="0" indent="0" algn="just">
              <a:buNone/>
            </a:pPr>
            <a:r>
              <a:rPr lang="es-MX" cap="none" dirty="0" smtClean="0">
                <a:latin typeface="Arial" panose="020B0604020202020204" pitchFamily="34" charset="0"/>
                <a:cs typeface="Arial" panose="020B0604020202020204" pitchFamily="34" charset="0"/>
              </a:rPr>
              <a:t>Se reflexiona sobre los prejuicios que se tienen unos a otros, sobre la elección de la tribu a la que pertenecen. </a:t>
            </a:r>
            <a:endParaRPr lang="en-US"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320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9.4.h</a:t>
            </a:r>
            <a:r>
              <a:rPr lang="es-MX" sz="1800" dirty="0" smtClean="0">
                <a:latin typeface="Arial" panose="020B0604020202020204" pitchFamily="34" charset="0"/>
                <a:cs typeface="Arial" panose="020B0604020202020204" pitchFamily="34" charset="0"/>
              </a:rPr>
              <a:t/>
            </a:r>
            <a:br>
              <a:rPr lang="es-MX" sz="1800" dirty="0" smtClean="0">
                <a:latin typeface="Arial" panose="020B0604020202020204" pitchFamily="34" charset="0"/>
                <a:cs typeface="Arial" panose="020B0604020202020204" pitchFamily="34" charset="0"/>
              </a:rPr>
            </a:br>
            <a:r>
              <a:rPr lang="es-MX" sz="3200" dirty="0" smtClean="0">
                <a:latin typeface="Arial" panose="020B0604020202020204" pitchFamily="34" charset="0"/>
                <a:cs typeface="Arial" panose="020B0604020202020204" pitchFamily="34" charset="0"/>
              </a:rPr>
              <a:t>descripción de la apertura de actividad</a:t>
            </a:r>
            <a:endParaRPr lang="en-US" sz="3200"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En clase se pide a los alumnos realicen una investigación previa sobre la manera en como se ven los grupos sociales o tribus urbanas dentro de la sociedad y se llevará a cabo un debate previo a la investigación. </a:t>
            </a:r>
            <a:endParaRPr lang="en-US"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622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9.5.i</a:t>
            </a:r>
            <a:r>
              <a:rPr lang="es-MX" dirty="0">
                <a:latin typeface="Arial" panose="020B0604020202020204" pitchFamily="34" charset="0"/>
                <a:cs typeface="Arial" panose="020B0604020202020204" pitchFamily="34" charset="0"/>
              </a:rPr>
              <a:t/>
            </a:r>
            <a:br>
              <a:rPr lang="es-MX"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9.5 Descripción del desarrollo de la actividad </a:t>
            </a:r>
            <a:endParaRPr lang="es-MX"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r>
              <a:rPr lang="es-MX" cap="none" dirty="0" smtClean="0">
                <a:latin typeface="Arial" panose="020B0604020202020204" pitchFamily="34" charset="0"/>
                <a:cs typeface="Arial" panose="020B0604020202020204" pitchFamily="34" charset="0"/>
              </a:rPr>
              <a:t>Los alumnos realizan una investigación teórica sobre la tribu urbana desarrollada, en la materia de psicología e  ICSE. </a:t>
            </a:r>
            <a:endParaRPr lang="es-MX" cap="none" dirty="0">
              <a:latin typeface="Arial" panose="020B0604020202020204" pitchFamily="34" charset="0"/>
              <a:cs typeface="Arial" panose="020B0604020202020204" pitchFamily="34" charset="0"/>
            </a:endParaRPr>
          </a:p>
          <a:p>
            <a:r>
              <a:rPr lang="es-MX" cap="none" dirty="0" smtClean="0">
                <a:latin typeface="Arial" panose="020B0604020202020204" pitchFamily="34" charset="0"/>
                <a:cs typeface="Arial" panose="020B0604020202020204" pitchFamily="34" charset="0"/>
              </a:rPr>
              <a:t>Se pide en el laboratorio que desarrollen e investiguen su marco teórico, variables, hipótesis, sobre el grupo social o tribu urbana seleccionada. </a:t>
            </a:r>
          </a:p>
          <a:p>
            <a:pPr marL="0" indent="0">
              <a:buNone/>
            </a:pPr>
            <a:r>
              <a:rPr lang="es-MX" cap="none" dirty="0" smtClean="0">
                <a:latin typeface="Arial" panose="020B0604020202020204" pitchFamily="34" charset="0"/>
                <a:cs typeface="Arial" panose="020B0604020202020204" pitchFamily="34" charset="0"/>
              </a:rPr>
              <a:t>   Lo anterior se encuentra registrado en el protocolo de laboratorio de la asignatura de         Psicología, trabajado en el laboratorio.</a:t>
            </a:r>
          </a:p>
        </p:txBody>
      </p:sp>
    </p:spTree>
    <p:extLst>
      <p:ext uri="{BB962C8B-B14F-4D97-AF65-F5344CB8AC3E}">
        <p14:creationId xmlns:p14="http://schemas.microsoft.com/office/powerpoint/2010/main" val="2356663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351" y="669073"/>
            <a:ext cx="4795026" cy="5664820"/>
          </a:xfrm>
          <a:prstGeom prst="rect">
            <a:avLst/>
          </a:prstGeom>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8927" y="669073"/>
            <a:ext cx="4318369" cy="5664820"/>
          </a:xfrm>
          <a:prstGeom prst="rect">
            <a:avLst/>
          </a:prstGeom>
        </p:spPr>
      </p:pic>
    </p:spTree>
    <p:extLst>
      <p:ext uri="{BB962C8B-B14F-4D97-AF65-F5344CB8AC3E}">
        <p14:creationId xmlns:p14="http://schemas.microsoft.com/office/powerpoint/2010/main" val="1026222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8644" y="836342"/>
            <a:ext cx="3902927" cy="5274527"/>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9063" y="836343"/>
            <a:ext cx="4204009" cy="5274526"/>
          </a:xfrm>
          <a:prstGeom prst="rect">
            <a:avLst/>
          </a:prstGeom>
        </p:spPr>
      </p:pic>
    </p:spTree>
    <p:extLst>
      <p:ext uri="{BB962C8B-B14F-4D97-AF65-F5344CB8AC3E}">
        <p14:creationId xmlns:p14="http://schemas.microsoft.com/office/powerpoint/2010/main" val="3372016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44540" y="618518"/>
            <a:ext cx="5233686" cy="616516"/>
          </a:xfrm>
        </p:spPr>
        <p:txBody>
          <a:bodyPr>
            <a:normAutofit/>
          </a:bodyPr>
          <a:lstStyle/>
          <a:p>
            <a:r>
              <a:rPr lang="es-MX" sz="1800" cap="none" dirty="0" smtClean="0">
                <a:latin typeface="Arial" panose="020B0604020202020204" pitchFamily="34" charset="0"/>
                <a:cs typeface="Arial" panose="020B0604020202020204" pitchFamily="34" charset="0"/>
              </a:rPr>
              <a:t>Apartado </a:t>
            </a:r>
            <a:r>
              <a:rPr lang="es-MX" sz="1800" dirty="0" smtClean="0">
                <a:latin typeface="Arial" panose="020B0604020202020204" pitchFamily="34" charset="0"/>
                <a:cs typeface="Arial" panose="020B0604020202020204" pitchFamily="34" charset="0"/>
              </a:rPr>
              <a:t>3. f y g </a:t>
            </a:r>
            <a:endParaRPr lang="es-MX" sz="1800"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pPr marL="0" fontAlgn="t">
              <a:spcBef>
                <a:spcPts val="0"/>
              </a:spcBef>
            </a:pPr>
            <a:r>
              <a:rPr lang="es-MX" b="1" dirty="0"/>
              <a:t>Fecha de elaboración   12 de marzo al 26 de abril de 2019</a:t>
            </a:r>
            <a:endParaRPr lang="es-MX" dirty="0">
              <a:latin typeface="Arial"/>
            </a:endParaRPr>
          </a:p>
          <a:p>
            <a:pPr marL="0" fontAlgn="t">
              <a:spcBef>
                <a:spcPts val="0"/>
              </a:spcBef>
            </a:pPr>
            <a:r>
              <a:rPr lang="es-MX" dirty="0">
                <a:solidFill>
                  <a:srgbClr val="000000"/>
                </a:solidFill>
              </a:rPr>
              <a:t>Fecha de aplicación      12 de marzo al 26 de abril de </a:t>
            </a:r>
            <a:r>
              <a:rPr lang="es-MX" dirty="0" smtClean="0">
                <a:solidFill>
                  <a:srgbClr val="000000"/>
                </a:solidFill>
              </a:rPr>
              <a:t>2019</a:t>
            </a:r>
          </a:p>
          <a:p>
            <a:pPr marL="0" fontAlgn="t">
              <a:spcBef>
                <a:spcPts val="0"/>
              </a:spcBef>
            </a:pPr>
            <a:endParaRPr lang="es-MX" dirty="0">
              <a:solidFill>
                <a:srgbClr val="000000"/>
              </a:solidFill>
              <a:latin typeface="Arial"/>
            </a:endParaRPr>
          </a:p>
          <a:p>
            <a:pPr marL="0" fontAlgn="t">
              <a:spcBef>
                <a:spcPts val="0"/>
              </a:spcBef>
            </a:pPr>
            <a:r>
              <a:rPr lang="es-MX" dirty="0" smtClean="0">
                <a:solidFill>
                  <a:srgbClr val="000000"/>
                </a:solidFill>
                <a:latin typeface="Arial"/>
              </a:rPr>
              <a:t>CICLO ESCOLAR 2018-2019</a:t>
            </a:r>
            <a:endParaRPr lang="es-MX" dirty="0">
              <a:latin typeface="Arial"/>
            </a:endParaRPr>
          </a:p>
          <a:p>
            <a:pPr marL="0" indent="0">
              <a:buNone/>
            </a:pPr>
            <a:endParaRPr lang="es-MX" dirty="0"/>
          </a:p>
        </p:txBody>
      </p:sp>
    </p:spTree>
    <p:extLst>
      <p:ext uri="{BB962C8B-B14F-4D97-AF65-F5344CB8AC3E}">
        <p14:creationId xmlns:p14="http://schemas.microsoft.com/office/powerpoint/2010/main" val="3937828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2156" y="579864"/>
            <a:ext cx="4014439" cy="5430644"/>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362" y="579864"/>
            <a:ext cx="3871452" cy="5430644"/>
          </a:xfrm>
          <a:prstGeom prst="rect">
            <a:avLst/>
          </a:prstGeom>
        </p:spPr>
      </p:pic>
    </p:spTree>
    <p:extLst>
      <p:ext uri="{BB962C8B-B14F-4D97-AF65-F5344CB8AC3E}">
        <p14:creationId xmlns:p14="http://schemas.microsoft.com/office/powerpoint/2010/main" val="739730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3698" y="858644"/>
            <a:ext cx="5768028" cy="4270917"/>
          </a:xfrm>
          <a:prstGeom prst="rect">
            <a:avLst/>
          </a:prstGeom>
        </p:spPr>
      </p:pic>
    </p:spTree>
    <p:extLst>
      <p:ext uri="{BB962C8B-B14F-4D97-AF65-F5344CB8AC3E}">
        <p14:creationId xmlns:p14="http://schemas.microsoft.com/office/powerpoint/2010/main" val="1104304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9.5.i</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a:latin typeface="Arial" panose="020B0604020202020204" pitchFamily="34" charset="0"/>
                <a:cs typeface="Arial" panose="020B0604020202020204" pitchFamily="34" charset="0"/>
              </a:rPr>
              <a:t>9.5 Descripción del desarrollo de la actividad </a:t>
            </a: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endParaRPr lang="es-MX" dirty="0"/>
          </a:p>
        </p:txBody>
      </p:sp>
      <p:sp>
        <p:nvSpPr>
          <p:cNvPr id="3" name="Marcador de contenido 2"/>
          <p:cNvSpPr>
            <a:spLocks noGrp="1"/>
          </p:cNvSpPr>
          <p:nvPr>
            <p:ph sz="quarter" idx="13"/>
          </p:nvPr>
        </p:nvSpPr>
        <p:spPr/>
        <p:txBody>
          <a:bodyPr/>
          <a:lstStyle/>
          <a:p>
            <a:r>
              <a:rPr lang="es-MX" cap="none" dirty="0">
                <a:latin typeface="Arial" panose="020B0604020202020204" pitchFamily="34" charset="0"/>
                <a:cs typeface="Arial" panose="020B0604020202020204" pitchFamily="34" charset="0"/>
              </a:rPr>
              <a:t>En la clase de Sociales, se pide que investiguen como surge dicha tribu urbana y la relación que tiene en la sociedad. </a:t>
            </a:r>
            <a:r>
              <a:rPr lang="es-MX" cap="none" dirty="0" smtClean="0">
                <a:latin typeface="Arial" panose="020B0604020202020204" pitchFamily="34" charset="0"/>
                <a:cs typeface="Arial" panose="020B0604020202020204" pitchFamily="34" charset="0"/>
              </a:rPr>
              <a:t> </a:t>
            </a:r>
          </a:p>
          <a:p>
            <a:r>
              <a:rPr lang="es-MX" cap="none" dirty="0" smtClean="0">
                <a:latin typeface="Arial" panose="020B0604020202020204" pitchFamily="34" charset="0"/>
                <a:cs typeface="Arial" panose="020B0604020202020204" pitchFamily="34" charset="0"/>
              </a:rPr>
              <a:t>Se pide la investigación en clase, así como entrevistas personalizadas con individuos de la misma tribu urbana o grupo social.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479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9.6.j</a:t>
            </a:r>
            <a:r>
              <a:rPr lang="es-MX" dirty="0" smtClean="0"/>
              <a:t/>
            </a:r>
            <a:br>
              <a:rPr lang="es-MX" dirty="0" smtClean="0"/>
            </a:br>
            <a:r>
              <a:rPr lang="es-MX" cap="none" dirty="0" smtClean="0">
                <a:latin typeface="Arial" panose="020B0604020202020204" pitchFamily="34" charset="0"/>
                <a:cs typeface="Arial" panose="020B0604020202020204" pitchFamily="34" charset="0"/>
              </a:rPr>
              <a:t>Descripción del cierre de actividad</a:t>
            </a:r>
            <a:r>
              <a:rPr lang="es-MX" dirty="0" smtClean="0"/>
              <a:t>. </a:t>
            </a:r>
            <a:r>
              <a:rPr lang="es-MX" cap="none" dirty="0" smtClean="0">
                <a:latin typeface="Arial" panose="020B0604020202020204" pitchFamily="34" charset="0"/>
                <a:cs typeface="Arial" panose="020B0604020202020204" pitchFamily="34" charset="0"/>
              </a:rPr>
              <a:t>Materiales, herramientas y evidencias </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normAutofit fontScale="92500" lnSpcReduction="10000"/>
          </a:bodyPr>
          <a:lstStyle/>
          <a:p>
            <a:r>
              <a:rPr lang="es-MX" sz="3200" cap="none" dirty="0" smtClean="0">
                <a:latin typeface="Arial" panose="020B0604020202020204" pitchFamily="34" charset="0"/>
                <a:cs typeface="Arial" panose="020B0604020202020204" pitchFamily="34" charset="0"/>
              </a:rPr>
              <a:t>Las docentes revisan el marco teórico, así como las investigaciones previas sobre las tribus urbanas, y se le de seguimiento a dicho </a:t>
            </a:r>
            <a:r>
              <a:rPr lang="es-MX" sz="3200" cap="none" dirty="0" err="1" smtClean="0">
                <a:latin typeface="Arial" panose="020B0604020202020204" pitchFamily="34" charset="0"/>
                <a:cs typeface="Arial" panose="020B0604020202020204" pitchFamily="34" charset="0"/>
              </a:rPr>
              <a:t>poryecto</a:t>
            </a:r>
            <a:r>
              <a:rPr lang="es-MX" sz="3200" cap="none" dirty="0" smtClean="0">
                <a:latin typeface="Arial" panose="020B0604020202020204" pitchFamily="34" charset="0"/>
                <a:cs typeface="Arial" panose="020B0604020202020204" pitchFamily="34" charset="0"/>
              </a:rPr>
              <a:t>. </a:t>
            </a:r>
          </a:p>
          <a:p>
            <a:r>
              <a:rPr lang="es-MX" sz="3200" cap="none" dirty="0" smtClean="0">
                <a:latin typeface="Arial" panose="020B0604020202020204" pitchFamily="34" charset="0"/>
                <a:cs typeface="Arial" panose="020B0604020202020204" pitchFamily="34" charset="0"/>
              </a:rPr>
              <a:t>Se solicitó el protocolo de laboratorio de psicología y las evidencias tanto en foto como investigaciones del proyecto.</a:t>
            </a:r>
          </a:p>
          <a:p>
            <a:endParaRPr lang="es-MX"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457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1289128" y="608412"/>
            <a:ext cx="2801180" cy="2934887"/>
          </a:xfrm>
          <a:prstGeom prst="rect">
            <a:avLst/>
          </a:prstGeom>
          <a:noFill/>
          <a:extLst>
            <a:ext uri="{909E8E84-426E-40DD-AFC4-6F175D3DCCD1}">
              <a14:hiddenFill xmlns:a14="http://schemas.microsoft.com/office/drawing/2010/main">
                <a:solidFill>
                  <a:srgbClr val="FFFFFF"/>
                </a:solidFill>
              </a14:hiddenFill>
            </a:ext>
          </a:extLst>
        </p:spPr>
      </p:pic>
      <p:pic>
        <p:nvPicPr>
          <p:cNvPr id="3" name="Marcador de contenido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1230" y="414909"/>
            <a:ext cx="2824883" cy="3128391"/>
          </a:xfrm>
          <a:prstGeom prst="rect">
            <a:avLst/>
          </a:prstGeom>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19550" y="3828824"/>
            <a:ext cx="31210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040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356509">
            <a:off x="8401050" y="938569"/>
            <a:ext cx="2663190" cy="2630760"/>
          </a:xfrm>
          <a:prstGeom prst="rect">
            <a:avLst/>
          </a:prstGeom>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002901">
            <a:off x="1512083" y="976948"/>
            <a:ext cx="2448965" cy="254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621901">
            <a:off x="4461103" y="3309841"/>
            <a:ext cx="3294969" cy="285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8805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9488578">
            <a:off x="7526359" y="1090614"/>
            <a:ext cx="3083130" cy="271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268010">
            <a:off x="1371600" y="1330779"/>
            <a:ext cx="2457450" cy="252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0848" y="4008664"/>
            <a:ext cx="2645228" cy="237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408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20363208">
            <a:off x="1350211" y="1266224"/>
            <a:ext cx="2576644" cy="278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507394">
            <a:off x="7479816" y="717324"/>
            <a:ext cx="2202799" cy="301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34442" y="3992336"/>
            <a:ext cx="2972593"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28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1829" y="857251"/>
            <a:ext cx="2901591" cy="2584812"/>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4664" y="857251"/>
            <a:ext cx="3510643" cy="2584812"/>
          </a:xfrm>
          <a:prstGeom prst="rect">
            <a:avLst/>
          </a:prstGeom>
        </p:spPr>
      </p:pic>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1288" y="3673929"/>
            <a:ext cx="2882219" cy="263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308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822280">
            <a:off x="1342744" y="868458"/>
            <a:ext cx="1888682" cy="2723828"/>
          </a:xfrm>
          <a:prstGeom prst="rect">
            <a:avLst/>
          </a:prstGeom>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653557">
            <a:off x="6476898" y="504329"/>
            <a:ext cx="2050275" cy="27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867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14399" y="1757548"/>
            <a:ext cx="9820895" cy="3754874"/>
          </a:xfrm>
          <a:prstGeom prst="rect">
            <a:avLst/>
          </a:prstGeom>
        </p:spPr>
        <p:txBody>
          <a:bodyPr wrap="square">
            <a:spAutoFit/>
          </a:bodyPr>
          <a:lstStyle/>
          <a:p>
            <a:pPr lvl="0" algn="ctr" defTabSz="914400">
              <a:defRPr/>
            </a:pPr>
            <a:r>
              <a:rPr lang="es-MX" sz="4400" b="1" dirty="0">
                <a:latin typeface="Arial" panose="020B0604020202020204" pitchFamily="34" charset="0"/>
                <a:cs typeface="Arial" panose="020B0604020202020204" pitchFamily="34" charset="0"/>
              </a:rPr>
              <a:t>Nombre del Proyecto:    </a:t>
            </a:r>
            <a:endParaRPr lang="es-MX" sz="4400" b="1" dirty="0" smtClean="0">
              <a:latin typeface="Arial" panose="020B0604020202020204" pitchFamily="34" charset="0"/>
              <a:cs typeface="Arial" panose="020B0604020202020204" pitchFamily="34" charset="0"/>
            </a:endParaRPr>
          </a:p>
          <a:p>
            <a:pPr lvl="0" algn="ctr" defTabSz="914400">
              <a:defRPr/>
            </a:pPr>
            <a:r>
              <a:rPr lang="es-MX" sz="4400" b="1" dirty="0" smtClean="0">
                <a:latin typeface="Arial" panose="020B0604020202020204" pitchFamily="34" charset="0"/>
                <a:cs typeface="Arial" panose="020B0604020202020204" pitchFamily="34" charset="0"/>
              </a:rPr>
              <a:t> </a:t>
            </a:r>
            <a:r>
              <a:rPr lang="es-ES" sz="4400" b="1" dirty="0"/>
              <a:t>“GRUPOS URBANOS CONTEMPORÁNEOS DENTRO DE LA PREPARATORIA UNIVERSIDAD DE LONDRES ”</a:t>
            </a:r>
          </a:p>
          <a:p>
            <a:pPr lvl="0" algn="ctr" defTabSz="914400">
              <a:defRPr/>
            </a:pPr>
            <a:endParaRPr lang="es-ES" b="1" dirty="0"/>
          </a:p>
        </p:txBody>
      </p:sp>
      <p:sp>
        <p:nvSpPr>
          <p:cNvPr id="3" name="2 CuadroTexto"/>
          <p:cNvSpPr txBox="1"/>
          <p:nvPr/>
        </p:nvSpPr>
        <p:spPr>
          <a:xfrm>
            <a:off x="8597735" y="724395"/>
            <a:ext cx="2434442" cy="369332"/>
          </a:xfrm>
          <a:prstGeom prst="rect">
            <a:avLst/>
          </a:prstGeom>
          <a:noFill/>
        </p:spPr>
        <p:txBody>
          <a:bodyPr wrap="square" rtlCol="0">
            <a:spAutoFit/>
          </a:bodyPr>
          <a:lstStyle/>
          <a:p>
            <a:r>
              <a:rPr lang="es-MX" dirty="0" smtClean="0">
                <a:latin typeface="Arial" panose="020B0604020202020204" pitchFamily="34" charset="0"/>
                <a:cs typeface="Arial" panose="020B0604020202020204" pitchFamily="34" charset="0"/>
              </a:rPr>
              <a:t>Apartado 4.h</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024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26217">
            <a:off x="992887" y="1016369"/>
            <a:ext cx="3912757" cy="5282838"/>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256455">
            <a:off x="6173985" y="731522"/>
            <a:ext cx="4602872" cy="5310050"/>
          </a:xfrm>
          <a:prstGeom prst="rect">
            <a:avLst/>
          </a:prstGeom>
        </p:spPr>
      </p:pic>
    </p:spTree>
    <p:extLst>
      <p:ext uri="{BB962C8B-B14F-4D97-AF65-F5344CB8AC3E}">
        <p14:creationId xmlns:p14="http://schemas.microsoft.com/office/powerpoint/2010/main" val="3931932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9.7.k</a:t>
            </a:r>
            <a:r>
              <a:rPr lang="es-MX" sz="1800" dirty="0" smtClean="0"/>
              <a:t/>
            </a:r>
            <a:br>
              <a:rPr lang="es-MX" sz="1800" dirty="0" smtClean="0"/>
            </a:br>
            <a:r>
              <a:rPr lang="es-MX" cap="none" dirty="0" smtClean="0">
                <a:latin typeface="Arial" panose="020B0604020202020204" pitchFamily="34" charset="0"/>
                <a:cs typeface="Arial" panose="020B0604020202020204" pitchFamily="34" charset="0"/>
              </a:rPr>
              <a:t>Descripción de lo que se hará con los resultados </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Una vez estructurada la investigación de los protocolos de investigación de psicología, así como los cuestionarios, se deberán analizar los resultados, para presentar en exposición la información solicitada por las profesoras en las materias antes mencionadas.</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850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9.8.l</a:t>
            </a:r>
            <a:r>
              <a:rPr lang="es-MX" sz="1800" cap="none" dirty="0">
                <a:latin typeface="Arial" panose="020B0604020202020204" pitchFamily="34" charset="0"/>
                <a:cs typeface="Arial" panose="020B0604020202020204" pitchFamily="34" charset="0"/>
              </a:rPr>
              <a:t/>
            </a:r>
            <a:br>
              <a:rPr lang="es-MX" sz="1800"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t>
            </a:r>
            <a:r>
              <a:rPr lang="es-MX" sz="2800" cap="none" dirty="0" smtClean="0">
                <a:latin typeface="Arial" panose="020B0604020202020204" pitchFamily="34" charset="0"/>
                <a:cs typeface="Arial" panose="020B0604020202020204" pitchFamily="34" charset="0"/>
              </a:rPr>
              <a:t>Análisis. Contrastación de lo esperado con lo sucedido</a:t>
            </a:r>
            <a:r>
              <a:rPr lang="es-MX" cap="none" dirty="0" smtClean="0">
                <a:latin typeface="Arial" panose="020B0604020202020204" pitchFamily="34" charset="0"/>
                <a:cs typeface="Arial" panose="020B0604020202020204" pitchFamily="34" charset="0"/>
              </a:rPr>
              <a:t>.</a:t>
            </a:r>
            <a:endParaRPr lang="es-MX"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normAutofit lnSpcReduction="10000"/>
          </a:bodyPr>
          <a:lstStyle/>
          <a:p>
            <a:pPr algn="just"/>
            <a:r>
              <a:rPr lang="es-MX" cap="none" dirty="0" smtClean="0">
                <a:latin typeface="Arial" panose="020B0604020202020204" pitchFamily="34" charset="0"/>
                <a:cs typeface="Arial" panose="020B0604020202020204" pitchFamily="34" charset="0"/>
              </a:rPr>
              <a:t>Dentro de la materia de Psicología con el protocolo de investigación, algunos equipos de trabajo, no podían conjuntarse en un horario que les permitiera realizar el trabajo en sus tiempos, y eso trajo consigo que cada uno trabajara por separado, aunque el resultado que se esperaba se obtuvo al final. Por ejemplo el equipo de las barras, no encontraban partido para poder encontrar el grupo social o tribu urbana para realizar sus entrevistas y cuestionarios. </a:t>
            </a:r>
          </a:p>
          <a:p>
            <a:pPr algn="just"/>
            <a:r>
              <a:rPr lang="es-MX" cap="none" dirty="0" smtClean="0">
                <a:latin typeface="Arial" panose="020B0604020202020204" pitchFamily="34" charset="0"/>
                <a:cs typeface="Arial" panose="020B0604020202020204" pitchFamily="34" charset="0"/>
              </a:rPr>
              <a:t>En la materia de ICSE, por ejemplo el acudir a horarios fuera de lo establecido para llevar a cabo las entrevistas, pero al final se logra el objetivo con ayuda de los padres de familia.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422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9.9.m</a:t>
            </a:r>
            <a:r>
              <a:rPr lang="es-MX" dirty="0">
                <a:latin typeface="Arial" panose="020B0604020202020204" pitchFamily="34" charset="0"/>
                <a:cs typeface="Arial" panose="020B0604020202020204" pitchFamily="34" charset="0"/>
              </a:rPr>
              <a:t/>
            </a:r>
            <a:br>
              <a:rPr lang="es-MX" dirty="0">
                <a:latin typeface="Arial" panose="020B0604020202020204" pitchFamily="34" charset="0"/>
                <a:cs typeface="Arial" panose="020B0604020202020204" pitchFamily="34" charset="0"/>
              </a:rPr>
            </a:br>
            <a:r>
              <a:rPr lang="es-MX" dirty="0" smtClean="0">
                <a:latin typeface="Arial" panose="020B0604020202020204" pitchFamily="34" charset="0"/>
                <a:cs typeface="Arial" panose="020B0604020202020204" pitchFamily="34" charset="0"/>
              </a:rPr>
              <a:t> </a:t>
            </a:r>
            <a:r>
              <a:rPr lang="es-MX" cap="none" dirty="0" smtClean="0">
                <a:latin typeface="Arial" panose="020B0604020202020204" pitchFamily="34" charset="0"/>
                <a:cs typeface="Arial" panose="020B0604020202020204" pitchFamily="34" charset="0"/>
              </a:rPr>
              <a:t>Toma de decisiones</a:t>
            </a:r>
            <a:r>
              <a:rPr lang="es-MX" dirty="0" smtClean="0"/>
              <a:t>.</a:t>
            </a:r>
            <a:endParaRPr lang="es-MX" dirty="0"/>
          </a:p>
        </p:txBody>
      </p:sp>
      <p:sp>
        <p:nvSpPr>
          <p:cNvPr id="3" name="Marcador de contenido 2"/>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La toma de decisiones se presentó en los equipos de trabajo, debido a la mala organización de los mismos, y la recepción del materia, como evidencia que no se tenía en tiempo y forma, y se tuvo que ajustar los tiempos.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877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71977" y="1815922"/>
            <a:ext cx="9350062" cy="3785652"/>
          </a:xfrm>
          <a:prstGeom prst="rect">
            <a:avLst/>
          </a:prstGeom>
        </p:spPr>
        <p:txBody>
          <a:bodyPr wrap="square">
            <a:spAutoFit/>
          </a:bodyPr>
          <a:lstStyle/>
          <a:p>
            <a:pPr algn="ctr"/>
            <a:r>
              <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a:t>
            </a:r>
            <a:r>
              <a:rPr lang="es-MX" sz="6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10 </a:t>
            </a:r>
            <a:endPar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a:p>
            <a:pPr algn="ctr"/>
            <a:r>
              <a:rPr lang="es-MX" sz="6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Una actividad interdisciplinaria de la fase de desarrollo.</a:t>
            </a:r>
            <a:endPar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760489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43018"/>
          </a:xfrm>
        </p:spPr>
        <p:txBody>
          <a:bodyPr>
            <a:normAutofit/>
          </a:bodyPr>
          <a:lstStyle/>
          <a:p>
            <a:pPr algn="r"/>
            <a:r>
              <a:rPr lang="es-MX" sz="1800" cap="none" dirty="0" smtClean="0">
                <a:latin typeface="Arial" panose="020B0604020202020204" pitchFamily="34" charset="0"/>
                <a:cs typeface="Arial" panose="020B0604020202020204" pitchFamily="34" charset="0"/>
              </a:rPr>
              <a:t>Apartado 10.1.a,b,c,d </a:t>
            </a:r>
            <a:endParaRPr lang="en-US" sz="1800"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a:xfrm>
            <a:off x="913774" y="1655806"/>
            <a:ext cx="10363826" cy="4135394"/>
          </a:xfrm>
        </p:spPr>
        <p:txBody>
          <a:bodyPr/>
          <a:lstStyle/>
          <a:p>
            <a:pPr algn="just"/>
            <a:r>
              <a:rPr lang="es-MX" b="1" cap="none" dirty="0" smtClean="0">
                <a:latin typeface="Arial" panose="020B0604020202020204" pitchFamily="34" charset="0"/>
                <a:cs typeface="Arial" panose="020B0604020202020204" pitchFamily="34" charset="0"/>
              </a:rPr>
              <a:t>Actividad</a:t>
            </a:r>
            <a:r>
              <a:rPr lang="es-MX" cap="none" dirty="0" smtClean="0">
                <a:latin typeface="Arial" panose="020B0604020202020204" pitchFamily="34" charset="0"/>
                <a:cs typeface="Arial" panose="020B0604020202020204" pitchFamily="34" charset="0"/>
              </a:rPr>
              <a:t>: Retomando la investigación previa sobre su grupo social, en la primera fase del proyecto, se pide la elaboración del trabajo por escrito, el cual debe contener, el cuestionario, con sus respectivos resultados, para ser supervisado y evaluados por las profesoras.  </a:t>
            </a:r>
          </a:p>
          <a:p>
            <a:pPr algn="just"/>
            <a:r>
              <a:rPr lang="es-MX" b="1" cap="none" dirty="0" smtClean="0">
                <a:latin typeface="Arial" panose="020B0604020202020204" pitchFamily="34" charset="0"/>
                <a:cs typeface="Arial" panose="020B0604020202020204" pitchFamily="34" charset="0"/>
              </a:rPr>
              <a:t>Objetivo:</a:t>
            </a:r>
            <a:r>
              <a:rPr lang="es-MX" cap="none" dirty="0">
                <a:latin typeface="Arial" panose="020B0604020202020204" pitchFamily="34" charset="0"/>
                <a:cs typeface="Arial" panose="020B0604020202020204" pitchFamily="34" charset="0"/>
              </a:rPr>
              <a:t> </a:t>
            </a:r>
            <a:r>
              <a:rPr lang="es-MX" cap="none" dirty="0" smtClean="0">
                <a:latin typeface="Arial" panose="020B0604020202020204" pitchFamily="34" charset="0"/>
                <a:cs typeface="Arial" panose="020B0604020202020204" pitchFamily="34" charset="0"/>
              </a:rPr>
              <a:t>Obtener mayor información y conocimiento sobre la tribu urbana, seleccionado, y que los alumnos tuvieran un acercamiento con dicha tribu. </a:t>
            </a:r>
          </a:p>
          <a:p>
            <a:pPr algn="just"/>
            <a:r>
              <a:rPr lang="es-MX" cap="none" dirty="0" smtClean="0">
                <a:latin typeface="Arial" panose="020B0604020202020204" pitchFamily="34" charset="0"/>
                <a:cs typeface="Arial" panose="020B0604020202020204" pitchFamily="34" charset="0"/>
              </a:rPr>
              <a:t>Grado 6º </a:t>
            </a:r>
          </a:p>
          <a:p>
            <a:pPr algn="just"/>
            <a:r>
              <a:rPr lang="es-MX" b="1" cap="none" dirty="0" smtClean="0">
                <a:latin typeface="Arial" panose="020B0604020202020204" pitchFamily="34" charset="0"/>
                <a:cs typeface="Arial" panose="020B0604020202020204" pitchFamily="34" charset="0"/>
              </a:rPr>
              <a:t>Fecha</a:t>
            </a:r>
            <a:r>
              <a:rPr lang="es-MX" cap="none" dirty="0" smtClean="0">
                <a:latin typeface="Arial" panose="020B0604020202020204" pitchFamily="34" charset="0"/>
                <a:cs typeface="Arial" panose="020B0604020202020204" pitchFamily="34" charset="0"/>
              </a:rPr>
              <a:t> </a:t>
            </a:r>
            <a:r>
              <a:rPr lang="es-MX" dirty="0" smtClean="0"/>
              <a:t>: </a:t>
            </a:r>
            <a:r>
              <a:rPr lang="es-MX" cap="none" dirty="0" smtClean="0">
                <a:latin typeface="Arial" panose="020B0604020202020204" pitchFamily="34" charset="0"/>
                <a:cs typeface="Arial" panose="020B0604020202020204" pitchFamily="34" charset="0"/>
              </a:rPr>
              <a:t>25 - 29 – marzo  -19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238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666586"/>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10.2.e  </a:t>
            </a:r>
            <a:endParaRPr lang="en-US" sz="1800" dirty="0"/>
          </a:p>
        </p:txBody>
      </p:sp>
      <p:sp>
        <p:nvSpPr>
          <p:cNvPr id="3" name="Marcador de contenido 2"/>
          <p:cNvSpPr>
            <a:spLocks noGrp="1"/>
          </p:cNvSpPr>
          <p:nvPr>
            <p:ph sz="quarter" idx="13"/>
          </p:nvPr>
        </p:nvSpPr>
        <p:spPr>
          <a:xfrm>
            <a:off x="913774" y="1507524"/>
            <a:ext cx="10363826" cy="4713662"/>
          </a:xfrm>
        </p:spPr>
        <p:txBody>
          <a:bodyPr>
            <a:normAutofit lnSpcReduction="10000"/>
          </a:bodyPr>
          <a:lstStyle/>
          <a:p>
            <a:r>
              <a:rPr lang="es-MX" cap="none" dirty="0" smtClean="0">
                <a:latin typeface="Arial" panose="020B0604020202020204" pitchFamily="34" charset="0"/>
                <a:cs typeface="Arial" panose="020B0604020202020204" pitchFamily="34" charset="0"/>
              </a:rPr>
              <a:t>Asignaturas , temas o conceptos.</a:t>
            </a:r>
          </a:p>
          <a:p>
            <a:pPr marL="0" indent="0">
              <a:buNone/>
            </a:pPr>
            <a:r>
              <a:rPr lang="es-MX" cap="none" dirty="0" smtClean="0">
                <a:latin typeface="Arial" panose="020B0604020202020204" pitchFamily="34" charset="0"/>
                <a:cs typeface="Arial" panose="020B0604020202020204" pitchFamily="34" charset="0"/>
              </a:rPr>
              <a:t> </a:t>
            </a: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r>
              <a:rPr lang="es-MX" cap="none" dirty="0" smtClean="0">
                <a:latin typeface="Arial" panose="020B0604020202020204" pitchFamily="34" charset="0"/>
                <a:cs typeface="Arial" panose="020B0604020202020204" pitchFamily="34" charset="0"/>
              </a:rPr>
              <a:t>Fuente de información. Internet, revistas, documentales, periódicos, videos en </a:t>
            </a:r>
            <a:r>
              <a:rPr lang="es-MX" cap="none" dirty="0" err="1" smtClean="0">
                <a:latin typeface="Arial" panose="020B0604020202020204" pitchFamily="34" charset="0"/>
                <a:cs typeface="Arial" panose="020B0604020202020204" pitchFamily="34" charset="0"/>
              </a:rPr>
              <a:t>you</a:t>
            </a:r>
            <a:r>
              <a:rPr lang="es-MX" cap="none" dirty="0" smtClean="0">
                <a:latin typeface="Arial" panose="020B0604020202020204" pitchFamily="34" charset="0"/>
                <a:cs typeface="Arial" panose="020B0604020202020204" pitchFamily="34" charset="0"/>
              </a:rPr>
              <a:t> </a:t>
            </a:r>
            <a:r>
              <a:rPr lang="es-MX" cap="none" dirty="0" err="1" smtClean="0">
                <a:latin typeface="Arial" panose="020B0604020202020204" pitchFamily="34" charset="0"/>
                <a:cs typeface="Arial" panose="020B0604020202020204" pitchFamily="34" charset="0"/>
              </a:rPr>
              <a:t>tube</a:t>
            </a:r>
            <a:r>
              <a:rPr lang="es-MX" cap="none" dirty="0" smtClean="0">
                <a:latin typeface="Arial" panose="020B0604020202020204" pitchFamily="34" charset="0"/>
                <a:cs typeface="Arial" panose="020B0604020202020204" pitchFamily="34" charset="0"/>
              </a:rPr>
              <a:t>. </a:t>
            </a:r>
            <a:endParaRPr lang="en-US" cap="none"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45179" y="1926822"/>
            <a:ext cx="7160078" cy="343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425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67732"/>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10.3.g </a:t>
            </a:r>
            <a:endParaRPr lang="en-US" sz="1800" dirty="0"/>
          </a:p>
        </p:txBody>
      </p:sp>
      <p:sp>
        <p:nvSpPr>
          <p:cNvPr id="3" name="Marcador de contenido 2"/>
          <p:cNvSpPr>
            <a:spLocks noGrp="1"/>
          </p:cNvSpPr>
          <p:nvPr>
            <p:ph sz="quarter" idx="13"/>
          </p:nvPr>
        </p:nvSpPr>
        <p:spPr>
          <a:xfrm>
            <a:off x="913774" y="1458098"/>
            <a:ext cx="10363826" cy="4333102"/>
          </a:xfrm>
        </p:spPr>
        <p:txBody>
          <a:bodyPr/>
          <a:lstStyle/>
          <a:p>
            <a:pPr algn="just"/>
            <a:r>
              <a:rPr lang="es-MX" cap="none" dirty="0" smtClean="0">
                <a:latin typeface="Arial" panose="020B0604020202020204" pitchFamily="34" charset="0"/>
                <a:cs typeface="Arial" panose="020B0604020202020204" pitchFamily="34" charset="0"/>
              </a:rPr>
              <a:t>Justificación de la Actividad. Dar respuesta a pregunta guía.</a:t>
            </a:r>
          </a:p>
          <a:p>
            <a:pPr marL="0" indent="0" algn="just">
              <a:buNone/>
            </a:pPr>
            <a:r>
              <a:rPr lang="es-MX" cap="none" dirty="0" smtClean="0">
                <a:latin typeface="Arial" panose="020B0604020202020204" pitchFamily="34" charset="0"/>
                <a:cs typeface="Arial" panose="020B0604020202020204" pitchFamily="34" charset="0"/>
              </a:rPr>
              <a:t>¿Cuáles son las principales características de las tribus urbanas?</a:t>
            </a:r>
          </a:p>
          <a:p>
            <a:pPr marL="0" indent="0" algn="just">
              <a:buNone/>
            </a:pPr>
            <a:r>
              <a:rPr lang="es-MX" cap="none" dirty="0" smtClean="0">
                <a:latin typeface="Arial" panose="020B0604020202020204" pitchFamily="34" charset="0"/>
                <a:cs typeface="Arial" panose="020B0604020202020204" pitchFamily="34" charset="0"/>
              </a:rPr>
              <a:t>¿Cómo percibes la relación entre los diferentes grupos urbanos?</a:t>
            </a:r>
          </a:p>
          <a:p>
            <a:pPr marL="0" indent="0" algn="just">
              <a:buNone/>
            </a:pPr>
            <a:r>
              <a:rPr lang="es-MX" cap="none" dirty="0" smtClean="0">
                <a:latin typeface="Arial" panose="020B0604020202020204" pitchFamily="34" charset="0"/>
                <a:cs typeface="Arial" panose="020B0604020202020204" pitchFamily="34" charset="0"/>
              </a:rPr>
              <a:t>Por medio de los instrumentos como son los cuestionarios y las entrevistas, los alumnos interactúan de manera directa con la tribu urbana seleccionada, para obtener información de primera mano.</a:t>
            </a:r>
          </a:p>
        </p:txBody>
      </p:sp>
    </p:spTree>
    <p:extLst>
      <p:ext uri="{BB962C8B-B14F-4D97-AF65-F5344CB8AC3E}">
        <p14:creationId xmlns:p14="http://schemas.microsoft.com/office/powerpoint/2010/main" val="24040480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10.4.h </a:t>
            </a: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 la apertura de la actividad</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r>
              <a:rPr lang="es-MX" cap="none" dirty="0" smtClean="0">
                <a:latin typeface="Arial" panose="020B0604020202020204" pitchFamily="34" charset="0"/>
                <a:cs typeface="Arial" panose="020B0604020202020204" pitchFamily="34" charset="0"/>
              </a:rPr>
              <a:t>Tomando en cuenta la rúbrica del proyecto, se realizó un sorteo entre los equipos para conocer el orden de las exposiciones de los trabajos interdisciplinarios. </a:t>
            </a:r>
          </a:p>
          <a:p>
            <a:r>
              <a:rPr lang="es-MX" cap="none" dirty="0" smtClean="0">
                <a:latin typeface="Arial" panose="020B0604020202020204" pitchFamily="34" charset="0"/>
                <a:cs typeface="Arial" panose="020B0604020202020204" pitchFamily="34" charset="0"/>
              </a:rPr>
              <a:t>En clase las profesoras, explican por medio de las rúbricas, la manera en como se debe exponer, tomando en cuenta las diversas condiciones que se tienen en la Institución, principalmente en guarda su presentación en memoria, para no perder tiempo, así como el uso de diversos programas para la edición de los videos. </a:t>
            </a:r>
          </a:p>
          <a:p>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8511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10.5.i </a:t>
            </a:r>
            <a:r>
              <a:rPr lang="es-MX" dirty="0"/>
              <a:t/>
            </a:r>
            <a:br>
              <a:rPr lang="es-MX" dirty="0"/>
            </a:br>
            <a:r>
              <a:rPr lang="es-MX" cap="none" dirty="0" smtClean="0">
                <a:latin typeface="Arial" panose="020B0604020202020204" pitchFamily="34" charset="0"/>
                <a:cs typeface="Arial" panose="020B0604020202020204" pitchFamily="34" charset="0"/>
              </a:rPr>
              <a:t>Descripción del desarrollo de la actividad</a:t>
            </a:r>
            <a:endParaRPr lang="es-MX"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Con base en una rúbrica previamente establecida por las profesoras, se les solicitó el desarrollo del trabajo interdisciplinario en donde se integraron la investigación preliminar, los cuestionarios, las gráficas, las fotos y los videos, respectivos  de las tribus urbanas o grupos sociales seleccionados.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801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20653" y="581890"/>
            <a:ext cx="10364451" cy="765905"/>
          </a:xfrm>
        </p:spPr>
        <p:txBody>
          <a:bodyPr>
            <a:normAutofit/>
          </a:bodyPr>
          <a:lstStyle/>
          <a:p>
            <a:pPr algn="r"/>
            <a:r>
              <a:rPr lang="es-MX" sz="1800" cap="none" dirty="0" smtClean="0">
                <a:latin typeface="Arial" panose="020B0604020202020204" pitchFamily="34" charset="0"/>
                <a:cs typeface="Arial" panose="020B0604020202020204" pitchFamily="34" charset="0"/>
              </a:rPr>
              <a:t>Apartado 5.I</a:t>
            </a:r>
            <a:endParaRPr lang="es-MX" sz="1800"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1603170"/>
            <a:ext cx="10363826" cy="4188030"/>
          </a:xfrm>
        </p:spPr>
        <p:txBody>
          <a:bodyPr>
            <a:normAutofit fontScale="62500" lnSpcReduction="20000"/>
          </a:bodyPr>
          <a:lstStyle/>
          <a:p>
            <a:pPr marL="0" indent="0" algn="ctr">
              <a:buNone/>
            </a:pPr>
            <a:r>
              <a:rPr lang="es-ES" b="1" dirty="0">
                <a:latin typeface="Arial" panose="020B0604020202020204" pitchFamily="34" charset="0"/>
                <a:cs typeface="Arial" panose="020B0604020202020204" pitchFamily="34" charset="0"/>
              </a:rPr>
              <a:t>Introducción y/o justificación del proyecto. </a:t>
            </a:r>
          </a:p>
          <a:p>
            <a:pPr marL="0" indent="0" algn="just">
              <a:buNone/>
            </a:pPr>
            <a:endParaRPr lang="es-ES" cap="none" dirty="0" smtClean="0">
              <a:latin typeface="Arial" panose="020B0604020202020204" pitchFamily="34" charset="0"/>
              <a:cs typeface="Arial" panose="020B0604020202020204" pitchFamily="34" charset="0"/>
            </a:endParaRPr>
          </a:p>
          <a:p>
            <a:pPr marL="0" indent="0" algn="just">
              <a:buNone/>
            </a:pPr>
            <a:r>
              <a:rPr lang="es-ES" cap="none" dirty="0" smtClean="0">
                <a:latin typeface="Arial" panose="020B0604020202020204" pitchFamily="34" charset="0"/>
                <a:cs typeface="Arial" panose="020B0604020202020204" pitchFamily="34" charset="0"/>
              </a:rPr>
              <a:t>Se considera que los jóvenes de hoy en día, tienen la necesidad de reunirse en diversos grupos, tomando en cuenta para ello, ciertas características que los empatan, conocer lo que los hacen tener esa necesidad de adaptarse a las diversas situaciones. Salir de su </a:t>
            </a:r>
            <a:r>
              <a:rPr lang="es-ES" cap="none" dirty="0" err="1" smtClean="0">
                <a:latin typeface="Arial" panose="020B0604020202020204" pitchFamily="34" charset="0"/>
                <a:cs typeface="Arial" panose="020B0604020202020204" pitchFamily="34" charset="0"/>
              </a:rPr>
              <a:t>habitat</a:t>
            </a:r>
            <a:r>
              <a:rPr lang="es-ES" cap="none" dirty="0" smtClean="0">
                <a:latin typeface="Arial" panose="020B0604020202020204" pitchFamily="34" charset="0"/>
                <a:cs typeface="Arial" panose="020B0604020202020204" pitchFamily="34" charset="0"/>
              </a:rPr>
              <a:t> (familia) y encontrar su identidad, tanto en la ideología como en lo estético. Para poder compartir en pares, lo mejor que les satisface, tomando en cuenta la cultura. Lo que hacen es reconocerse entre ellos, de manera consciente e inconsciente. A través de la identificación hacen su reconocimiento y su vínculo, realizando su afinidad o unión, y no siempre dan resultados positivos, en ocasiones la identificación puede tener relativa autonomía, cuando se reúnen con los grupos, dinámicamente significativos.</a:t>
            </a:r>
            <a:endParaRPr lang="es-MX" cap="none" dirty="0" smtClean="0">
              <a:latin typeface="Arial" panose="020B0604020202020204" pitchFamily="34" charset="0"/>
              <a:cs typeface="Arial" panose="020B0604020202020204" pitchFamily="34" charset="0"/>
            </a:endParaRPr>
          </a:p>
          <a:p>
            <a:pPr marL="0" indent="0" algn="just">
              <a:buNone/>
            </a:pPr>
            <a:r>
              <a:rPr lang="es-ES" cap="none" dirty="0" smtClean="0">
                <a:latin typeface="Arial" panose="020B0604020202020204" pitchFamily="34" charset="0"/>
                <a:cs typeface="Arial" panose="020B0604020202020204" pitchFamily="34" charset="0"/>
              </a:rPr>
              <a:t>Tomando en cuenta que una tribu urbana es un grupo que se comporta de acuerdo a las ideologías, de una subcultura que se origina y desarrolla en un ambiente de la ciudad.  Este fenómeno se da, cuando los jóvenes buscan la identidad añorada, surge en la adolescencia, en las escuelas, tomando en cuenta la uniformidad de pensamiento y vestimenta.</a:t>
            </a:r>
            <a:endParaRPr lang="es-MX" cap="none" dirty="0" smtClean="0">
              <a:latin typeface="Arial" panose="020B0604020202020204" pitchFamily="34" charset="0"/>
              <a:cs typeface="Arial" panose="020B0604020202020204" pitchFamily="34" charset="0"/>
            </a:endParaRPr>
          </a:p>
          <a:p>
            <a:pPr marL="0" indent="0" algn="just">
              <a:buNone/>
            </a:pPr>
            <a:r>
              <a:rPr lang="es-ES" cap="none" dirty="0" smtClean="0">
                <a:latin typeface="Arial" panose="020B0604020202020204" pitchFamily="34" charset="0"/>
                <a:cs typeface="Arial" panose="020B0604020202020204" pitchFamily="34" charset="0"/>
              </a:rPr>
              <a:t>Dentro de las diversas tribus urbanas, no se tiene tolerancia, lo que ayuda a la provocar desacuerdos, o frustración. </a:t>
            </a:r>
            <a:endParaRPr lang="es-MX" cap="none" dirty="0" smtClean="0">
              <a:latin typeface="Arial" panose="020B0604020202020204" pitchFamily="34" charset="0"/>
              <a:cs typeface="Arial" panose="020B0604020202020204" pitchFamily="34" charset="0"/>
            </a:endParaRPr>
          </a:p>
          <a:p>
            <a:pPr marL="0" indent="0" algn="just">
              <a:buNone/>
            </a:pPr>
            <a:r>
              <a:rPr lang="es-ES" cap="none" dirty="0" smtClean="0">
                <a:latin typeface="Arial" panose="020B0604020202020204" pitchFamily="34" charset="0"/>
                <a:cs typeface="Arial" panose="020B0604020202020204" pitchFamily="34" charset="0"/>
              </a:rPr>
              <a:t>Existen diversos tipos de grupos, los cuales pueden irse conjuntando en situaciones. </a:t>
            </a:r>
            <a:endParaRPr lang="es-MX" cap="none" dirty="0" smtClean="0">
              <a:latin typeface="Arial" panose="020B0604020202020204" pitchFamily="34" charset="0"/>
              <a:cs typeface="Arial" panose="020B0604020202020204" pitchFamily="34" charset="0"/>
            </a:endParaRPr>
          </a:p>
          <a:p>
            <a:pPr marL="0" indent="0" algn="just">
              <a:buNone/>
            </a:pPr>
            <a:r>
              <a:rPr lang="es-ES" cap="none" dirty="0" smtClean="0">
                <a:latin typeface="Arial" panose="020B0604020202020204" pitchFamily="34" charset="0"/>
                <a:cs typeface="Arial" panose="020B0604020202020204" pitchFamily="34" charset="0"/>
              </a:rPr>
              <a:t>Generalmente los grupos urbanos, en muchas ocasiones, buscan tener ciertos atributos, pero lo más usual, podría ser la parte estética, es decir, la estética, tomando en cuenta el estereotipo y las etiquetas en la sociedad. </a:t>
            </a:r>
          </a:p>
          <a:p>
            <a:pPr marL="0" indent="0" algn="just">
              <a:buNone/>
            </a:pPr>
            <a:r>
              <a:rPr lang="es-ES" cap="none" dirty="0" smtClean="0">
                <a:latin typeface="Arial" panose="020B0604020202020204" pitchFamily="34" charset="0"/>
                <a:cs typeface="Arial" panose="020B0604020202020204" pitchFamily="34" charset="0"/>
              </a:rPr>
              <a:t>Por ello queremos estudiarlos dentro de la universidad de </a:t>
            </a:r>
            <a:r>
              <a:rPr lang="es-ES" cap="none" dirty="0" err="1" smtClean="0">
                <a:latin typeface="Arial" panose="020B0604020202020204" pitchFamily="34" charset="0"/>
                <a:cs typeface="Arial" panose="020B0604020202020204" pitchFamily="34" charset="0"/>
              </a:rPr>
              <a:t>londres</a:t>
            </a:r>
            <a:r>
              <a:rPr lang="es-ES" cap="none" dirty="0" smtClean="0">
                <a:latin typeface="Arial" panose="020B0604020202020204" pitchFamily="34" charset="0"/>
                <a:cs typeface="Arial" panose="020B0604020202020204" pitchFamily="34" charset="0"/>
              </a:rPr>
              <a:t> preparatoria, para implementar la tolerancia dentro de los jóvenes.</a:t>
            </a:r>
            <a:endParaRPr lang="es-MX" cap="none" dirty="0" smtClean="0">
              <a:latin typeface="Arial" panose="020B0604020202020204" pitchFamily="34" charset="0"/>
              <a:cs typeface="Arial" panose="020B0604020202020204" pitchFamily="34" charset="0"/>
            </a:endParaRPr>
          </a:p>
          <a:p>
            <a:endParaRPr lang="es-MX" dirty="0"/>
          </a:p>
        </p:txBody>
      </p:sp>
    </p:spTree>
    <p:extLst>
      <p:ext uri="{BB962C8B-B14F-4D97-AF65-F5344CB8AC3E}">
        <p14:creationId xmlns:p14="http://schemas.microsoft.com/office/powerpoint/2010/main" val="2300821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60665" y="510641"/>
            <a:ext cx="9369631" cy="567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855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14450" y="552450"/>
            <a:ext cx="360045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61188" y="552449"/>
            <a:ext cx="3451225" cy="558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3909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62100" y="590550"/>
            <a:ext cx="346710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81750" y="590549"/>
            <a:ext cx="3543300" cy="567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1264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52550" y="704850"/>
            <a:ext cx="356235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96050" y="704850"/>
            <a:ext cx="346710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2783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71600" y="590550"/>
            <a:ext cx="340995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38900" y="590550"/>
            <a:ext cx="34671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9516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90650" y="685800"/>
            <a:ext cx="34671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1800" y="533400"/>
            <a:ext cx="34671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952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1532" y="312234"/>
            <a:ext cx="8709102" cy="6166625"/>
          </a:xfrm>
          <a:prstGeom prst="rect">
            <a:avLst/>
          </a:prstGeom>
        </p:spPr>
      </p:pic>
    </p:spTree>
    <p:extLst>
      <p:ext uri="{BB962C8B-B14F-4D97-AF65-F5344CB8AC3E}">
        <p14:creationId xmlns:p14="http://schemas.microsoft.com/office/powerpoint/2010/main" val="6475169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7"/>
            <a:ext cx="10364451" cy="943583"/>
          </a:xfrm>
        </p:spPr>
        <p:txBody>
          <a:bodyPr>
            <a:normAutofit fontScale="90000"/>
          </a:bodyPr>
          <a:lstStyle/>
          <a:p>
            <a:pPr algn="r"/>
            <a:r>
              <a:rPr lang="es-MX" cap="none" dirty="0">
                <a:latin typeface="Arial" panose="020B0604020202020204" pitchFamily="34" charset="0"/>
                <a:cs typeface="Arial" panose="020B0604020202020204" pitchFamily="34" charset="0"/>
              </a:rPr>
              <a:t>Apartado </a:t>
            </a:r>
            <a:r>
              <a:rPr lang="es-MX" cap="none" dirty="0" smtClean="0">
                <a:latin typeface="Arial" panose="020B0604020202020204" pitchFamily="34" charset="0"/>
                <a:cs typeface="Arial" panose="020B0604020202020204" pitchFamily="34" charset="0"/>
              </a:rPr>
              <a:t>10.6.j </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t>
            </a:r>
            <a:r>
              <a:rPr lang="es-MX" cap="none" dirty="0">
                <a:latin typeface="Arial" panose="020B0604020202020204" pitchFamily="34" charset="0"/>
                <a:cs typeface="Arial" panose="020B0604020202020204" pitchFamily="34" charset="0"/>
              </a:rPr>
              <a:t>D</a:t>
            </a:r>
            <a:r>
              <a:rPr lang="es-MX" cap="none" dirty="0" smtClean="0">
                <a:latin typeface="Arial" panose="020B0604020202020204" pitchFamily="34" charset="0"/>
                <a:cs typeface="Arial" panose="020B0604020202020204" pitchFamily="34" charset="0"/>
              </a:rPr>
              <a:t>escripción del cierre de la actividad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1866900"/>
            <a:ext cx="10363826" cy="3924299"/>
          </a:xfrm>
        </p:spPr>
        <p:txBody>
          <a:bodyPr/>
          <a:lstStyle/>
          <a:p>
            <a:r>
              <a:rPr lang="es-MX" cap="none" dirty="0" smtClean="0">
                <a:latin typeface="Arial" panose="020B0604020202020204" pitchFamily="34" charset="0"/>
                <a:cs typeface="Arial" panose="020B0604020202020204" pitchFamily="34" charset="0"/>
              </a:rPr>
              <a:t>A través de la rúbrica, se evalúa el trabajo mostrado anteriormente, lo cual permite que el alumno tenga una retroalimentación de su desempeño. </a:t>
            </a:r>
          </a:p>
          <a:p>
            <a:r>
              <a:rPr lang="es-MX" cap="none" dirty="0" smtClean="0">
                <a:latin typeface="Arial" panose="020B0604020202020204" pitchFamily="34" charset="0"/>
                <a:cs typeface="Arial" panose="020B0604020202020204" pitchFamily="34" charset="0"/>
              </a:rPr>
              <a:t>Se muestran oportunidades, fortalezas, debilidades, y amenazas en cuanto al desempeño del trabajo presentado.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4556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10.7.k </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 lo que se hará con los resultados de la actividad.</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r>
              <a:rPr lang="es-MX" cap="none" dirty="0" smtClean="0">
                <a:latin typeface="Arial" panose="020B0604020202020204" pitchFamily="34" charset="0"/>
                <a:cs typeface="Arial" panose="020B0604020202020204" pitchFamily="34" charset="0"/>
              </a:rPr>
              <a:t>Una vez que se muestran los resultados del trabajo por medio de la rúbrica se comenta con el grupo, lo que deben incluir dentro de la exposición que será la última actividad a realizar, en el desarrollo de dicho proyecto. </a:t>
            </a:r>
          </a:p>
          <a:p>
            <a:r>
              <a:rPr lang="es-MX" cap="none" dirty="0" smtClean="0">
                <a:latin typeface="Arial" panose="020B0604020202020204" pitchFamily="34" charset="0"/>
                <a:cs typeface="Arial" panose="020B0604020202020204" pitchFamily="34" charset="0"/>
              </a:rPr>
              <a:t>Se  pide realicen una presentación previa para supervisión de las profesoras.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3920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10.8.l</a:t>
            </a:r>
            <a:br>
              <a:rPr lang="es-MX" sz="1800"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Análisis. Contrastación de lo esperado y lo sucedido.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Se mostro dentro del desarrollo que no habían resultados como se habían solicitado en clase, debido a la mala comunicación entre los integrantes del equipo, y que se confunden con las fechas de entrega y la manera en como se deben entregar los informes y trabajos.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717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933092"/>
            <a:ext cx="10364451" cy="913400"/>
          </a:xfrm>
        </p:spPr>
        <p:txBody>
          <a:bodyPr>
            <a:normAutofit/>
          </a:bodyPr>
          <a:lstStyle/>
          <a:p>
            <a:pPr algn="r"/>
            <a:r>
              <a:rPr lang="es-MX" sz="1800" cap="none" dirty="0" smtClean="0">
                <a:latin typeface="Arial" panose="020B0604020202020204" pitchFamily="34" charset="0"/>
                <a:cs typeface="Arial" panose="020B0604020202020204" pitchFamily="34" charset="0"/>
              </a:rPr>
              <a:t>Apartado 6</a:t>
            </a:r>
            <a:r>
              <a:rPr lang="en-US" sz="1800" cap="none" dirty="0" smtClean="0">
                <a:latin typeface="Arial" panose="020B0604020202020204" pitchFamily="34" charset="0"/>
                <a:cs typeface="Arial" panose="020B0604020202020204" pitchFamily="34" charset="0"/>
              </a:rPr>
              <a:t>.J</a:t>
            </a:r>
            <a:endParaRPr lang="en-US" sz="1800"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a:xfrm>
            <a:off x="913774" y="2018806"/>
            <a:ext cx="10363826" cy="3772394"/>
          </a:xfrm>
        </p:spPr>
        <p:txBody>
          <a:bodyPr>
            <a:normAutofit/>
          </a:bodyPr>
          <a:lstStyle/>
          <a:p>
            <a:pPr marL="0" indent="0">
              <a:lnSpc>
                <a:spcPct val="100000"/>
              </a:lnSpc>
              <a:spcBef>
                <a:spcPts val="0"/>
              </a:spcBef>
              <a:buNone/>
            </a:pPr>
            <a:endParaRPr lang="es-ES" sz="1200" b="1" dirty="0">
              <a:latin typeface="Arial" panose="020B0604020202020204" pitchFamily="34" charset="0"/>
              <a:cs typeface="Arial" panose="020B0604020202020204" pitchFamily="34" charset="0"/>
            </a:endParaRPr>
          </a:p>
          <a:p>
            <a:pPr marL="0" indent="0" algn="ctr">
              <a:lnSpc>
                <a:spcPct val="100000"/>
              </a:lnSpc>
              <a:spcBef>
                <a:spcPts val="0"/>
              </a:spcBef>
              <a:buNone/>
            </a:pPr>
            <a:r>
              <a:rPr lang="es-ES" b="1" dirty="0" smtClean="0">
                <a:latin typeface="Arial" panose="020B0604020202020204" pitchFamily="34" charset="0"/>
                <a:cs typeface="Arial" panose="020B0604020202020204" pitchFamily="34" charset="0"/>
              </a:rPr>
              <a:t>OBJETIVO GENERAL</a:t>
            </a:r>
          </a:p>
          <a:p>
            <a:pPr marL="0" indent="0">
              <a:lnSpc>
                <a:spcPct val="100000"/>
              </a:lnSpc>
              <a:spcBef>
                <a:spcPts val="0"/>
              </a:spcBef>
              <a:buNone/>
            </a:pPr>
            <a:r>
              <a:rPr lang="es-ES" sz="1200" b="1" dirty="0" smtClean="0">
                <a:latin typeface="Arial" panose="020B0604020202020204" pitchFamily="34" charset="0"/>
                <a:cs typeface="Arial" panose="020B0604020202020204" pitchFamily="34" charset="0"/>
              </a:rPr>
              <a:t>  </a:t>
            </a:r>
            <a:endParaRPr lang="es-MX" sz="1200" dirty="0" smtClean="0">
              <a:latin typeface="Arial" panose="020B0604020202020204" pitchFamily="34" charset="0"/>
              <a:cs typeface="Arial" panose="020B0604020202020204" pitchFamily="34" charset="0"/>
            </a:endParaRPr>
          </a:p>
          <a:p>
            <a:pPr marR="114300" algn="just">
              <a:lnSpc>
                <a:spcPct val="100000"/>
              </a:lnSpc>
              <a:spcBef>
                <a:spcPts val="0"/>
              </a:spcBef>
              <a:spcAft>
                <a:spcPts val="0"/>
              </a:spcAft>
            </a:pPr>
            <a:r>
              <a:rPr lang="es-ES" cap="none" dirty="0" smtClean="0">
                <a:latin typeface="Arial" panose="020B0604020202020204" pitchFamily="34" charset="0"/>
                <a:cs typeface="Arial" panose="020B0604020202020204" pitchFamily="34" charset="0"/>
              </a:rPr>
              <a:t>Identificar y conocer la estructura e interacción de los grupos    sociales. </a:t>
            </a:r>
          </a:p>
          <a:p>
            <a:pPr marL="0" marR="114300" indent="0" algn="just">
              <a:lnSpc>
                <a:spcPct val="100000"/>
              </a:lnSpc>
              <a:spcBef>
                <a:spcPts val="0"/>
              </a:spcBef>
              <a:spcAft>
                <a:spcPts val="0"/>
              </a:spcAft>
              <a:buNone/>
            </a:pPr>
            <a:r>
              <a:rPr lang="es-ES" cap="none" dirty="0" smtClean="0">
                <a:latin typeface="Arial" panose="020B0604020202020204" pitchFamily="34" charset="0"/>
                <a:cs typeface="Arial" panose="020B0604020202020204" pitchFamily="34" charset="0"/>
              </a:rPr>
              <a:t>Reconocer e identificar, que no solo lo estético, determina quienes son y como clasificarlos, las tribus tienen cambios constantes. Hay que situar en un contexto amplio, tomando en cuenta que este surge en el siglo XIX, tomando en cuenta que ha sido motivo de cambio en la juventud. </a:t>
            </a:r>
            <a:endParaRPr lang="es-MX" cap="none" dirty="0" smtClean="0">
              <a:latin typeface="Arial" panose="020B0604020202020204" pitchFamily="34" charset="0"/>
              <a:ea typeface="Calibri"/>
              <a:cs typeface="Arial" panose="020B0604020202020204" pitchFamily="34" charset="0"/>
            </a:endParaRPr>
          </a:p>
          <a:p>
            <a:pPr>
              <a:spcBef>
                <a:spcPts val="0"/>
              </a:spcBef>
            </a:pPr>
            <a:endParaRPr lang="es-MX" cap="none" dirty="0" smtClean="0">
              <a:latin typeface="Arial" panose="020B0604020202020204" pitchFamily="34" charset="0"/>
              <a:cs typeface="Arial" panose="020B0604020202020204" pitchFamily="34" charset="0"/>
            </a:endParaRPr>
          </a:p>
          <a:p>
            <a:pPr marL="0" indent="0">
              <a:buNone/>
            </a:pPr>
            <a:endParaRPr lang="es-MX"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978241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10.9.m </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Toma de decisiones</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r>
              <a:rPr lang="es-MX" cap="none" dirty="0" smtClean="0">
                <a:latin typeface="Arial" panose="020B0604020202020204" pitchFamily="34" charset="0"/>
                <a:cs typeface="Arial" panose="020B0604020202020204" pitchFamily="34" charset="0"/>
              </a:rPr>
              <a:t>La principal toma de decisiones que se presento en el proyecto, fue recibir trabajos fuera de tiempo, con menor calificación, con el objetivo de que no se vieran afectados al 100%. Cabe destacar que no se evaluó al 100% ya que se tenían fechas específicas de entrega.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691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93194" y="965915"/>
            <a:ext cx="7521262" cy="4708981"/>
          </a:xfrm>
          <a:prstGeom prst="rect">
            <a:avLst/>
          </a:prstGeom>
        </p:spPr>
        <p:txBody>
          <a:bodyPr wrap="square">
            <a:spAutoFit/>
          </a:bodyPr>
          <a:lstStyle/>
          <a:p>
            <a:pPr algn="ctr"/>
            <a:r>
              <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a:t>
            </a:r>
            <a:r>
              <a:rPr lang="es-MX" sz="6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11</a:t>
            </a:r>
            <a:endPar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a:p>
            <a:pPr algn="ctr"/>
            <a:r>
              <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Una actividad </a:t>
            </a:r>
            <a:r>
              <a:rPr lang="es-MX" sz="6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por asignatura en la fase del desarrollo del proyecto </a:t>
            </a:r>
            <a:endPar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4893442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43018"/>
          </a:xfrm>
        </p:spPr>
        <p:txBody>
          <a:bodyPr>
            <a:normAutofit/>
          </a:bodyPr>
          <a:lstStyle/>
          <a:p>
            <a:pPr algn="r"/>
            <a:r>
              <a:rPr lang="es-MX" sz="1800" cap="none" dirty="0" smtClean="0">
                <a:latin typeface="Arial" panose="020B0604020202020204" pitchFamily="34" charset="0"/>
                <a:cs typeface="Arial" panose="020B0604020202020204" pitchFamily="34" charset="0"/>
              </a:rPr>
              <a:t>Apartado 11.1.a,b,c,d </a:t>
            </a:r>
            <a:endParaRPr lang="en-US" sz="1800"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a:xfrm>
            <a:off x="913774" y="1655806"/>
            <a:ext cx="10363826" cy="4135394"/>
          </a:xfrm>
        </p:spPr>
        <p:txBody>
          <a:bodyPr/>
          <a:lstStyle/>
          <a:p>
            <a:pPr algn="just"/>
            <a:r>
              <a:rPr lang="es-MX" b="1" cap="none" dirty="0" smtClean="0">
                <a:latin typeface="Arial" panose="020B0604020202020204" pitchFamily="34" charset="0"/>
                <a:cs typeface="Arial" panose="020B0604020202020204" pitchFamily="34" charset="0"/>
              </a:rPr>
              <a:t>Actividad</a:t>
            </a:r>
            <a:r>
              <a:rPr lang="es-MX" cap="none" dirty="0" smtClean="0">
                <a:latin typeface="Arial" panose="020B0604020202020204" pitchFamily="34" charset="0"/>
                <a:cs typeface="Arial" panose="020B0604020202020204" pitchFamily="34" charset="0"/>
              </a:rPr>
              <a:t>: En la materia de Psicología, fue la aplicación de las encuestas, y presentar los resultados arrojados. En la materia de Sociales, la investigación y la entrevista, que permitieron presentar resultados más verídicos, de los previstos. </a:t>
            </a:r>
          </a:p>
          <a:p>
            <a:pPr algn="just"/>
            <a:r>
              <a:rPr lang="es-MX" b="1" cap="none" dirty="0" smtClean="0">
                <a:latin typeface="Arial" panose="020B0604020202020204" pitchFamily="34" charset="0"/>
                <a:cs typeface="Arial" panose="020B0604020202020204" pitchFamily="34" charset="0"/>
              </a:rPr>
              <a:t>Objetivo:</a:t>
            </a:r>
            <a:r>
              <a:rPr lang="es-MX" cap="none" dirty="0" smtClean="0">
                <a:latin typeface="Arial" panose="020B0604020202020204" pitchFamily="34" charset="0"/>
                <a:cs typeface="Arial" panose="020B0604020202020204" pitchFamily="34" charset="0"/>
              </a:rPr>
              <a:t> El alumno contrasta la investigación teórica, con los resultados obtenidos, para poder tener otra visión sobre la tribu urbana, y realizar una análisis más profundo.</a:t>
            </a:r>
          </a:p>
          <a:p>
            <a:pPr algn="just"/>
            <a:r>
              <a:rPr lang="es-MX" cap="none" dirty="0" smtClean="0">
                <a:latin typeface="Arial" panose="020B0604020202020204" pitchFamily="34" charset="0"/>
                <a:cs typeface="Arial" panose="020B0604020202020204" pitchFamily="34" charset="0"/>
              </a:rPr>
              <a:t>Grado 6º </a:t>
            </a:r>
          </a:p>
          <a:p>
            <a:pPr algn="just"/>
            <a:r>
              <a:rPr lang="es-MX" b="1" cap="none" dirty="0" smtClean="0">
                <a:latin typeface="Arial" panose="020B0604020202020204" pitchFamily="34" charset="0"/>
                <a:cs typeface="Arial" panose="020B0604020202020204" pitchFamily="34" charset="0"/>
              </a:rPr>
              <a:t>Fecha</a:t>
            </a:r>
            <a:r>
              <a:rPr lang="es-MX" cap="none" dirty="0" smtClean="0">
                <a:latin typeface="Arial" panose="020B0604020202020204" pitchFamily="34" charset="0"/>
                <a:cs typeface="Arial" panose="020B0604020202020204" pitchFamily="34" charset="0"/>
              </a:rPr>
              <a:t> </a:t>
            </a:r>
            <a:r>
              <a:rPr lang="es-MX" dirty="0" smtClean="0"/>
              <a:t>: </a:t>
            </a:r>
            <a:r>
              <a:rPr lang="es-MX" cap="none" dirty="0">
                <a:latin typeface="Arial" panose="020B0604020202020204" pitchFamily="34" charset="0"/>
                <a:cs typeface="Arial" panose="020B0604020202020204" pitchFamily="34" charset="0"/>
              </a:rPr>
              <a:t>1</a:t>
            </a:r>
            <a:r>
              <a:rPr lang="es-MX" cap="none" dirty="0" smtClean="0">
                <a:latin typeface="Arial" panose="020B0604020202020204" pitchFamily="34" charset="0"/>
                <a:cs typeface="Arial" panose="020B0604020202020204" pitchFamily="34" charset="0"/>
              </a:rPr>
              <a:t> - 5 – abril  -19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3675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666586"/>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11.2.e  </a:t>
            </a:r>
            <a:endParaRPr lang="en-US" sz="1800" dirty="0"/>
          </a:p>
        </p:txBody>
      </p:sp>
      <p:sp>
        <p:nvSpPr>
          <p:cNvPr id="3" name="Marcador de contenido 2"/>
          <p:cNvSpPr>
            <a:spLocks noGrp="1"/>
          </p:cNvSpPr>
          <p:nvPr>
            <p:ph sz="quarter" idx="13"/>
          </p:nvPr>
        </p:nvSpPr>
        <p:spPr>
          <a:xfrm>
            <a:off x="913774" y="1507524"/>
            <a:ext cx="10363826" cy="4713662"/>
          </a:xfrm>
        </p:spPr>
        <p:txBody>
          <a:bodyPr>
            <a:normAutofit lnSpcReduction="10000"/>
          </a:bodyPr>
          <a:lstStyle/>
          <a:p>
            <a:r>
              <a:rPr lang="es-MX" cap="none" dirty="0" smtClean="0">
                <a:latin typeface="Arial" panose="020B0604020202020204" pitchFamily="34" charset="0"/>
                <a:cs typeface="Arial" panose="020B0604020202020204" pitchFamily="34" charset="0"/>
              </a:rPr>
              <a:t>Asignaturas , temas o conceptos.</a:t>
            </a:r>
          </a:p>
          <a:p>
            <a:pPr marL="0" indent="0">
              <a:buNone/>
            </a:pPr>
            <a:r>
              <a:rPr lang="es-MX" cap="none" dirty="0" smtClean="0">
                <a:latin typeface="Arial" panose="020B0604020202020204" pitchFamily="34" charset="0"/>
                <a:cs typeface="Arial" panose="020B0604020202020204" pitchFamily="34" charset="0"/>
              </a:rPr>
              <a:t> </a:t>
            </a: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r>
              <a:rPr lang="es-MX" cap="none" dirty="0" smtClean="0">
                <a:latin typeface="Arial" panose="020B0604020202020204" pitchFamily="34" charset="0"/>
                <a:cs typeface="Arial" panose="020B0604020202020204" pitchFamily="34" charset="0"/>
              </a:rPr>
              <a:t>Fuente de información. Cuestionario, Resultados presentados en </a:t>
            </a:r>
            <a:r>
              <a:rPr lang="es-MX" cap="none" dirty="0" err="1" smtClean="0">
                <a:latin typeface="Arial" panose="020B0604020202020204" pitchFamily="34" charset="0"/>
                <a:cs typeface="Arial" panose="020B0604020202020204" pitchFamily="34" charset="0"/>
              </a:rPr>
              <a:t>excell</a:t>
            </a:r>
            <a:r>
              <a:rPr lang="es-MX" cap="none" dirty="0" smtClean="0">
                <a:latin typeface="Arial" panose="020B0604020202020204" pitchFamily="34" charset="0"/>
                <a:cs typeface="Arial" panose="020B0604020202020204" pitchFamily="34" charset="0"/>
              </a:rPr>
              <a:t>. Videos </a:t>
            </a:r>
          </a:p>
          <a:p>
            <a:pPr marL="0" indent="0">
              <a:buNone/>
            </a:pPr>
            <a:endParaRPr lang="en-US" cap="none"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45179" y="1926822"/>
            <a:ext cx="7160078" cy="343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6245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67732"/>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11.3.g </a:t>
            </a:r>
            <a:endParaRPr lang="en-US" sz="1800" dirty="0"/>
          </a:p>
        </p:txBody>
      </p:sp>
      <p:sp>
        <p:nvSpPr>
          <p:cNvPr id="3" name="Marcador de contenido 2"/>
          <p:cNvSpPr>
            <a:spLocks noGrp="1"/>
          </p:cNvSpPr>
          <p:nvPr>
            <p:ph sz="quarter" idx="13"/>
          </p:nvPr>
        </p:nvSpPr>
        <p:spPr>
          <a:xfrm>
            <a:off x="913774" y="1458098"/>
            <a:ext cx="10363826" cy="4333102"/>
          </a:xfrm>
        </p:spPr>
        <p:txBody>
          <a:bodyPr/>
          <a:lstStyle/>
          <a:p>
            <a:pPr algn="just"/>
            <a:r>
              <a:rPr lang="es-MX" cap="none" dirty="0" smtClean="0">
                <a:latin typeface="Arial" panose="020B0604020202020204" pitchFamily="34" charset="0"/>
                <a:cs typeface="Arial" panose="020B0604020202020204" pitchFamily="34" charset="0"/>
              </a:rPr>
              <a:t>Justificación de la Actividad. Dar respuesta a pregunta guía.</a:t>
            </a:r>
          </a:p>
          <a:p>
            <a:pPr marL="0" indent="0" algn="just">
              <a:buNone/>
            </a:pPr>
            <a:r>
              <a:rPr lang="es-MX" cap="none" dirty="0" smtClean="0">
                <a:latin typeface="Arial" panose="020B0604020202020204" pitchFamily="34" charset="0"/>
                <a:cs typeface="Arial" panose="020B0604020202020204" pitchFamily="34" charset="0"/>
              </a:rPr>
              <a:t>¿Cómo influyen en la sociedad las diversas tribus urbanas?</a:t>
            </a:r>
          </a:p>
          <a:p>
            <a:pPr marL="0" indent="0" algn="just">
              <a:buNone/>
            </a:pPr>
            <a:r>
              <a:rPr lang="es-MX" cap="none" dirty="0" smtClean="0">
                <a:latin typeface="Arial" panose="020B0604020202020204" pitchFamily="34" charset="0"/>
                <a:cs typeface="Arial" panose="020B0604020202020204" pitchFamily="34" charset="0"/>
              </a:rPr>
              <a:t>¿Cómo interactúan las diversas tribus en la sociedad?</a:t>
            </a:r>
          </a:p>
          <a:p>
            <a:pPr marL="0" indent="0" algn="just">
              <a:buNone/>
            </a:pPr>
            <a:r>
              <a:rPr lang="es-MX" cap="none" dirty="0" smtClean="0">
                <a:latin typeface="Arial" panose="020B0604020202020204" pitchFamily="34" charset="0"/>
                <a:cs typeface="Arial" panose="020B0604020202020204" pitchFamily="34" charset="0"/>
              </a:rPr>
              <a:t>Se pretende que el alumno analice si existe la discriminación, la exclusión entre las diversas tribus urbanas, y sobre todo, que voltearan alrededor con una visión crítica.</a:t>
            </a:r>
          </a:p>
        </p:txBody>
      </p:sp>
    </p:spTree>
    <p:extLst>
      <p:ext uri="{BB962C8B-B14F-4D97-AF65-F5344CB8AC3E}">
        <p14:creationId xmlns:p14="http://schemas.microsoft.com/office/powerpoint/2010/main" val="1953567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8"/>
            <a:ext cx="10364451" cy="1060158"/>
          </a:xfrm>
        </p:spPr>
        <p:txBody>
          <a:bodyPr>
            <a:normAutofit/>
          </a:bodyPr>
          <a:lstStyle/>
          <a:p>
            <a:pPr algn="r"/>
            <a:r>
              <a:rPr lang="es-MX" sz="2000" cap="none" dirty="0">
                <a:latin typeface="Arial" panose="020B0604020202020204" pitchFamily="34" charset="0"/>
                <a:cs typeface="Arial" panose="020B0604020202020204" pitchFamily="34" charset="0"/>
              </a:rPr>
              <a:t>Apartado 11.4h</a:t>
            </a:r>
            <a:br>
              <a:rPr lang="es-MX" sz="2000"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a:t>
            </a:r>
            <a:r>
              <a:rPr lang="es-MX" cap="none" dirty="0">
                <a:latin typeface="Arial" panose="020B0604020202020204" pitchFamily="34" charset="0"/>
                <a:cs typeface="Arial" panose="020B0604020202020204" pitchFamily="34" charset="0"/>
              </a:rPr>
              <a:t>Descripción </a:t>
            </a:r>
            <a:r>
              <a:rPr lang="es-MX" cap="none" dirty="0" smtClean="0">
                <a:latin typeface="Arial" panose="020B0604020202020204" pitchFamily="34" charset="0"/>
                <a:cs typeface="Arial" panose="020B0604020202020204" pitchFamily="34" charset="0"/>
              </a:rPr>
              <a:t>de la apertura de la actividad.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1897040"/>
            <a:ext cx="10363826" cy="3894160"/>
          </a:xfrm>
        </p:spPr>
        <p:txBody>
          <a:bodyPr/>
          <a:lstStyle/>
          <a:p>
            <a:pPr algn="just"/>
            <a:r>
              <a:rPr lang="es-MX" cap="none" dirty="0" smtClean="0">
                <a:latin typeface="Arial" panose="020B0604020202020204" pitchFamily="34" charset="0"/>
                <a:cs typeface="Arial" panose="020B0604020202020204" pitchFamily="34" charset="0"/>
              </a:rPr>
              <a:t>En la materia de psicología, los alumnos realizaron una investigación teórica de los grupos o tribu urbana que seleccionaron, elaboraron su hipótesis, y sus variables, así como definieron el cuestionario para posteriormente aplicarlo a la tribu urbana seleccionada. Una vez aplicadas las encuestas, realizaron los conteos y realizaron estadísticas. Para finalizar con las gráficas de resultados</a:t>
            </a:r>
          </a:p>
          <a:p>
            <a:pPr algn="just"/>
            <a:r>
              <a:rPr lang="es-MX" cap="none" dirty="0" smtClean="0">
                <a:latin typeface="Arial" panose="020B0604020202020204" pitchFamily="34" charset="0"/>
                <a:cs typeface="Arial" panose="020B0604020202020204" pitchFamily="34" charset="0"/>
              </a:rPr>
              <a:t>En la materia de ICSE los alumnos realizan una investigación previa en clase, sobre la Sociología de la Tribu urbana, los grupos con los que se desarrollan, como los ve la sociedad, y principalmente su familia.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150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7"/>
            <a:ext cx="10364451" cy="882737"/>
          </a:xfrm>
        </p:spPr>
        <p:txBody>
          <a:bodyPr>
            <a:normAutofit fontScale="90000"/>
          </a:bodyPr>
          <a:lstStyle/>
          <a:p>
            <a:pPr algn="r"/>
            <a:r>
              <a:rPr lang="es-MX" sz="2200" cap="none" dirty="0">
                <a:latin typeface="Arial" panose="020B0604020202020204" pitchFamily="34" charset="0"/>
                <a:cs typeface="Arial" panose="020B0604020202020204" pitchFamily="34" charset="0"/>
              </a:rPr>
              <a:t>Apartado 11.4h</a:t>
            </a:r>
            <a:br>
              <a:rPr lang="es-MX" sz="2200"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a:t>
            </a:r>
            <a:r>
              <a:rPr lang="es-MX" cap="none" dirty="0">
                <a:latin typeface="Arial" panose="020B0604020202020204" pitchFamily="34" charset="0"/>
                <a:cs typeface="Arial" panose="020B0604020202020204" pitchFamily="34" charset="0"/>
              </a:rPr>
              <a:t>de la apertura de la actividad. </a:t>
            </a:r>
            <a:endParaRPr lang="es-MX" dirty="0"/>
          </a:p>
        </p:txBody>
      </p:sp>
      <p:sp>
        <p:nvSpPr>
          <p:cNvPr id="3" name="2 Marcador de contenido"/>
          <p:cNvSpPr>
            <a:spLocks noGrp="1"/>
          </p:cNvSpPr>
          <p:nvPr>
            <p:ph sz="quarter" idx="13"/>
          </p:nvPr>
        </p:nvSpPr>
        <p:spPr>
          <a:xfrm>
            <a:off x="913774" y="1705970"/>
            <a:ext cx="10363826" cy="4085229"/>
          </a:xfrm>
        </p:spPr>
        <p:txBody>
          <a:bodyPr/>
          <a:lstStyle/>
          <a:p>
            <a:pPr algn="just"/>
            <a:r>
              <a:rPr lang="es-MX" cap="none" dirty="0" smtClean="0">
                <a:latin typeface="Arial" panose="020B0604020202020204" pitchFamily="34" charset="0"/>
                <a:cs typeface="Arial" panose="020B0604020202020204" pitchFamily="34" charset="0"/>
              </a:rPr>
              <a:t>Se sigue con el análisis del Derecho, es decir las Leyes que regulan las tribus urbanas, o por lo menos la forma en como se regulan las diversas tribus urbanas. </a:t>
            </a:r>
          </a:p>
          <a:p>
            <a:pPr algn="just"/>
            <a:r>
              <a:rPr lang="es-MX" cap="none" dirty="0" smtClean="0">
                <a:latin typeface="Arial" panose="020B0604020202020204" pitchFamily="34" charset="0"/>
                <a:cs typeface="Arial" panose="020B0604020202020204" pitchFamily="34" charset="0"/>
              </a:rPr>
              <a:t>En la Historia, se pide que investiguen de donde provienen las diversas tribus urbanas, de donde provienen, lugar, fecha, y grupos de donde provienen. </a:t>
            </a:r>
          </a:p>
          <a:p>
            <a:pPr algn="just"/>
            <a:r>
              <a:rPr lang="es-MX" cap="none" dirty="0" smtClean="0">
                <a:latin typeface="Arial" panose="020B0604020202020204" pitchFamily="34" charset="0"/>
                <a:cs typeface="Arial" panose="020B0604020202020204" pitchFamily="34" charset="0"/>
              </a:rPr>
              <a:t>En la Antropología, se pide investigar los antecedentes de donde provienen y como han evolucionado hasta el día de hoy. </a:t>
            </a:r>
          </a:p>
          <a:p>
            <a:pPr algn="just"/>
            <a:r>
              <a:rPr lang="es-MX" cap="none" dirty="0" smtClean="0">
                <a:latin typeface="Arial" panose="020B0604020202020204" pitchFamily="34" charset="0"/>
                <a:cs typeface="Arial" panose="020B0604020202020204" pitchFamily="34" charset="0"/>
              </a:rPr>
              <a:t>Así como se pidió el video sin edición para poder revisar los lineamiento y la información que se requería, para dar sugerencias para la edición.</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798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7100" y="777922"/>
            <a:ext cx="5663820" cy="519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214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11.5.i</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del desarrollo de las actividades</a:t>
            </a:r>
            <a:r>
              <a:rPr lang="es-MX" dirty="0" smtClean="0"/>
              <a:t>. </a:t>
            </a:r>
            <a:endParaRPr lang="es-MX" dirty="0"/>
          </a:p>
        </p:txBody>
      </p:sp>
      <p:sp>
        <p:nvSpPr>
          <p:cNvPr id="3" name="2 Marcador de contenido"/>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En la materia de psicología, se dieron las instrucciones y la forma de trabajar dentro del laboratorio tomando en cuenta las principales actividades a desarrollar, se supervisó dentro del laboratorio y en clase. </a:t>
            </a:r>
          </a:p>
          <a:p>
            <a:pPr algn="just"/>
            <a:r>
              <a:rPr lang="es-MX" cap="none" dirty="0" smtClean="0">
                <a:latin typeface="Arial" panose="020B0604020202020204" pitchFamily="34" charset="0"/>
                <a:cs typeface="Arial" panose="020B0604020202020204" pitchFamily="34" charset="0"/>
              </a:rPr>
              <a:t>En la materia de ICSE,  se pedía trabajaran en clase, haciendo investigaciones previas sobre los temas antes mencionados, para revisarlos, y posterior se solicito una investigación más profunda sobre el tema. Se solicitó el video para dar las sugerencias en la edición.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339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11.6.j</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del cierre de la actividad.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1009308" y="2060812"/>
            <a:ext cx="10363826" cy="3866865"/>
          </a:xfrm>
        </p:spPr>
        <p:txBody>
          <a:bodyPr>
            <a:normAutofit/>
          </a:bodyPr>
          <a:lstStyle/>
          <a:p>
            <a:pPr algn="just"/>
            <a:r>
              <a:rPr lang="es-MX" sz="3200" cap="none" dirty="0" smtClean="0">
                <a:latin typeface="Arial" panose="020B0604020202020204" pitchFamily="34" charset="0"/>
                <a:cs typeface="Arial" panose="020B0604020202020204" pitchFamily="34" charset="0"/>
              </a:rPr>
              <a:t>Se dejó revisado todo el material ( fotos videos, encuestas, entrevistas, trabajos) para que los alumnos realicen sus conclusiones para elaborar el trabajo final. </a:t>
            </a:r>
            <a:endParaRPr lang="es-MX" sz="32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35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1185569"/>
          </a:xfrm>
        </p:spPr>
        <p:txBody>
          <a:bodyPr/>
          <a:lstStyle/>
          <a:p>
            <a:r>
              <a:rPr lang="es-MX" sz="1800" cap="none" dirty="0" smtClean="0">
                <a:latin typeface="Arial" panose="020B0604020202020204" pitchFamily="34" charset="0"/>
                <a:cs typeface="Arial" panose="020B0604020202020204" pitchFamily="34" charset="0"/>
              </a:rPr>
              <a:t>									Apartado 7</a:t>
            </a:r>
            <a:r>
              <a:rPr lang="en-US" sz="1800" cap="none" dirty="0" smtClean="0">
                <a:latin typeface="Arial" panose="020B0604020202020204" pitchFamily="34" charset="0"/>
                <a:cs typeface="Arial" panose="020B0604020202020204" pitchFamily="34" charset="0"/>
              </a:rPr>
              <a:t>.k</a:t>
            </a:r>
            <a:r>
              <a:rPr lang="es-MX" dirty="0" smtClean="0">
                <a:latin typeface="Arial" panose="020B0604020202020204" pitchFamily="34" charset="0"/>
                <a:cs typeface="Arial" panose="020B0604020202020204" pitchFamily="34" charset="0"/>
              </a:rPr>
              <a:t/>
            </a:r>
            <a:br>
              <a:rPr lang="es-MX" dirty="0" smtClean="0">
                <a:latin typeface="Arial" panose="020B0604020202020204" pitchFamily="34" charset="0"/>
                <a:cs typeface="Arial" panose="020B0604020202020204" pitchFamily="34" charset="0"/>
              </a:rPr>
            </a:br>
            <a:r>
              <a:rPr lang="es-MX" dirty="0" smtClean="0">
                <a:latin typeface="Arial" panose="020B0604020202020204" pitchFamily="34" charset="0"/>
                <a:cs typeface="Arial" panose="020B0604020202020204" pitchFamily="34" charset="0"/>
              </a:rPr>
              <a:t>OBJETIVOS POR MATERIA </a:t>
            </a:r>
            <a:endParaRPr lang="es-MX" dirty="0">
              <a:latin typeface="Arial" panose="020B0604020202020204" pitchFamily="34" charset="0"/>
              <a:cs typeface="Arial" panose="020B0604020202020204" pitchFamily="34" charset="0"/>
            </a:endParaRPr>
          </a:p>
        </p:txBody>
      </p:sp>
      <p:sp>
        <p:nvSpPr>
          <p:cNvPr id="3" name="Marcador de texto 2"/>
          <p:cNvSpPr>
            <a:spLocks noGrp="1"/>
          </p:cNvSpPr>
          <p:nvPr>
            <p:ph type="body" idx="1"/>
          </p:nvPr>
        </p:nvSpPr>
        <p:spPr>
          <a:xfrm>
            <a:off x="913774" y="2371018"/>
            <a:ext cx="5106028" cy="679994"/>
          </a:xfrm>
        </p:spPr>
        <p:txBody>
          <a:bodyPr/>
          <a:lstStyle/>
          <a:p>
            <a:pPr algn="ctr"/>
            <a:r>
              <a:rPr lang="es-MX" sz="1800" dirty="0" smtClean="0">
                <a:latin typeface="Arial" panose="020B0604020202020204" pitchFamily="34" charset="0"/>
                <a:cs typeface="Arial" panose="020B0604020202020204" pitchFamily="34" charset="0"/>
              </a:rPr>
              <a:t>PSICOLOGÍA</a:t>
            </a:r>
            <a:endParaRPr lang="es-MX" sz="1800" dirty="0">
              <a:latin typeface="Arial" panose="020B0604020202020204" pitchFamily="34" charset="0"/>
              <a:cs typeface="Arial" panose="020B0604020202020204" pitchFamily="34" charset="0"/>
            </a:endParaRPr>
          </a:p>
        </p:txBody>
      </p:sp>
      <p:sp>
        <p:nvSpPr>
          <p:cNvPr id="4" name="Marcador de contenido 3"/>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El alumno aplicará la teoría de grupos y analizará las relaciones interpersonales del grupo social seleccionado. Reconociendo las normas, roles, liderazgo y principales actitudes.</a:t>
            </a:r>
            <a:endParaRPr lang="es-MX" cap="none" dirty="0">
              <a:latin typeface="Arial" panose="020B0604020202020204" pitchFamily="34" charset="0"/>
              <a:cs typeface="Arial" panose="020B0604020202020204" pitchFamily="34" charset="0"/>
            </a:endParaRPr>
          </a:p>
        </p:txBody>
      </p:sp>
      <p:sp>
        <p:nvSpPr>
          <p:cNvPr id="5" name="Marcador de texto 4"/>
          <p:cNvSpPr>
            <a:spLocks noGrp="1"/>
          </p:cNvSpPr>
          <p:nvPr>
            <p:ph type="body" sz="quarter" idx="3"/>
          </p:nvPr>
        </p:nvSpPr>
        <p:spPr>
          <a:xfrm>
            <a:off x="6172199" y="2371018"/>
            <a:ext cx="5106028" cy="679994"/>
          </a:xfrm>
        </p:spPr>
        <p:txBody>
          <a:bodyPr/>
          <a:lstStyle/>
          <a:p>
            <a:pPr algn="ctr"/>
            <a:r>
              <a:rPr lang="es-MX" sz="1800" dirty="0" smtClean="0">
                <a:latin typeface="Arial" panose="020B0604020202020204" pitchFamily="34" charset="0"/>
                <a:cs typeface="Arial" panose="020B0604020202020204" pitchFamily="34" charset="0"/>
              </a:rPr>
              <a:t>Introducción al estudio de las ciencias sociales y económicas </a:t>
            </a:r>
            <a:endParaRPr lang="es-MX" sz="1800" dirty="0">
              <a:latin typeface="Arial" panose="020B0604020202020204" pitchFamily="34" charset="0"/>
              <a:cs typeface="Arial" panose="020B0604020202020204" pitchFamily="34" charset="0"/>
            </a:endParaRPr>
          </a:p>
        </p:txBody>
      </p:sp>
      <p:sp>
        <p:nvSpPr>
          <p:cNvPr id="6" name="Marcador de contenido 5"/>
          <p:cNvSpPr>
            <a:spLocks noGrp="1"/>
          </p:cNvSpPr>
          <p:nvPr>
            <p:ph sz="quarter" idx="14"/>
          </p:nvPr>
        </p:nvSpPr>
        <p:spPr/>
        <p:txBody>
          <a:bodyPr>
            <a:normAutofit/>
          </a:bodyPr>
          <a:lstStyle/>
          <a:p>
            <a:pPr algn="just"/>
            <a:r>
              <a:rPr lang="es-MX" cap="none" dirty="0" smtClean="0">
                <a:latin typeface="Arial" panose="020B0604020202020204" pitchFamily="34" charset="0"/>
                <a:cs typeface="Arial" panose="020B0604020202020204" pitchFamily="34" charset="0"/>
              </a:rPr>
              <a:t>El alumno investigará y conocerá el alcance de hacer distinciones entre los diversos grupos sociales, el proceso de socialización y las diversas formas de organización social, implementando la tolerancia y aceptación.</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7758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7"/>
            <a:ext cx="10364451" cy="1210283"/>
          </a:xfrm>
        </p:spPr>
        <p:txBody>
          <a:bodyPr>
            <a:normAutofit fontScale="90000"/>
          </a:bodyPr>
          <a:lstStyle/>
          <a:p>
            <a:pPr algn="r"/>
            <a:r>
              <a:rPr lang="es-MX" sz="2000" cap="none" dirty="0">
                <a:latin typeface="Arial" panose="020B0604020202020204" pitchFamily="34" charset="0"/>
                <a:cs typeface="Arial" panose="020B0604020202020204" pitchFamily="34" charset="0"/>
              </a:rPr>
              <a:t>Apartado </a:t>
            </a:r>
            <a:r>
              <a:rPr lang="es-MX" sz="2000" cap="none" dirty="0" smtClean="0">
                <a:latin typeface="Arial" panose="020B0604020202020204" pitchFamily="34" charset="0"/>
                <a:cs typeface="Arial" panose="020B0604020202020204" pitchFamily="34" charset="0"/>
              </a:rPr>
              <a:t>11.7.k</a:t>
            </a:r>
            <a:r>
              <a:rPr lang="es-MX" dirty="0"/>
              <a:t/>
            </a:r>
            <a:br>
              <a:rPr lang="es-MX" dirty="0"/>
            </a:br>
            <a:r>
              <a:rPr lang="es-MX" cap="none" dirty="0" smtClean="0">
                <a:latin typeface="Arial" panose="020B0604020202020204" pitchFamily="34" charset="0"/>
                <a:cs typeface="Arial" panose="020B0604020202020204" pitchFamily="34" charset="0"/>
              </a:rPr>
              <a:t>Descripción de lo que se hará con los resultados de la actividad. </a:t>
            </a:r>
            <a:endParaRPr lang="es-MX"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2088108"/>
            <a:ext cx="10363826" cy="3703092"/>
          </a:xfrm>
        </p:spPr>
        <p:txBody>
          <a:bodyPr/>
          <a:lstStyle/>
          <a:p>
            <a:r>
              <a:rPr lang="es-MX" cap="none" dirty="0" smtClean="0">
                <a:latin typeface="Arial" panose="020B0604020202020204" pitchFamily="34" charset="0"/>
                <a:cs typeface="Arial" panose="020B0604020202020204" pitchFamily="34" charset="0"/>
              </a:rPr>
              <a:t>Como se mencionó anteriormente los alumnos deberán realizar un análisis de toda la información recabada de las dos materias, para conocer el pensamiento de la tribu urbana solicitada. </a:t>
            </a:r>
          </a:p>
          <a:p>
            <a:r>
              <a:rPr lang="es-MX" cap="none" dirty="0" smtClean="0">
                <a:latin typeface="Arial" panose="020B0604020202020204" pitchFamily="34" charset="0"/>
                <a:cs typeface="Arial" panose="020B0604020202020204" pitchFamily="34" charset="0"/>
              </a:rPr>
              <a:t>Tomando en cuenta todos los aspectos antes mencionados. </a:t>
            </a:r>
          </a:p>
          <a:p>
            <a:r>
              <a:rPr lang="es-MX" cap="none" dirty="0" smtClean="0">
                <a:latin typeface="Arial" panose="020B0604020202020204" pitchFamily="34" charset="0"/>
                <a:cs typeface="Arial" panose="020B0604020202020204" pitchFamily="34" charset="0"/>
              </a:rPr>
              <a:t>Los alumnos realizarán la presentación final, por medio de este análisis.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507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11.8.l</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Análisis. Contrastación de lo esperado y lo sucedido.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pPr algn="just"/>
            <a:r>
              <a:rPr lang="es-MX" cap="none" dirty="0" smtClean="0">
                <a:latin typeface="Arial" panose="020B0604020202020204" pitchFamily="34" charset="0"/>
                <a:cs typeface="Arial" panose="020B0604020202020204" pitchFamily="34" charset="0"/>
              </a:rPr>
              <a:t>Nos percatamos que la mayoría de los alumnos, cumplieron con el proyecto, no obstante no dieron su máximo esfuerzo, debido a la saturación de actividades, como por ejemplo ( fin de ciclo escolar, preparación de examen de ingreso a nivel superior, trabajos de otras materias, y apatía).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604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11.9.m</a:t>
            </a:r>
            <a:r>
              <a:rPr lang="es-MX" sz="1800" cap="none" dirty="0">
                <a:latin typeface="Arial" panose="020B0604020202020204" pitchFamily="34" charset="0"/>
                <a:cs typeface="Arial" panose="020B0604020202020204" pitchFamily="34" charset="0"/>
              </a:rPr>
              <a:t/>
            </a:r>
            <a:br>
              <a:rPr lang="es-MX" sz="1800"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 Toma de decisiones.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normAutofit/>
          </a:bodyPr>
          <a:lstStyle/>
          <a:p>
            <a:pPr algn="just"/>
            <a:r>
              <a:rPr lang="es-MX" sz="2800" cap="none" dirty="0" smtClean="0">
                <a:latin typeface="Arial" panose="020B0604020202020204" pitchFamily="34" charset="0"/>
                <a:cs typeface="Arial" panose="020B0604020202020204" pitchFamily="34" charset="0"/>
              </a:rPr>
              <a:t>Dentro de este apartado, solo se retroalimentó a los alumnos, ya que no había cambios que realizar, a pesar de no haber entregado al 100%. </a:t>
            </a:r>
          </a:p>
          <a:p>
            <a:pPr algn="just"/>
            <a:r>
              <a:rPr lang="es-MX" sz="2800" cap="none" dirty="0" smtClean="0">
                <a:latin typeface="Arial" panose="020B0604020202020204" pitchFamily="34" charset="0"/>
                <a:cs typeface="Arial" panose="020B0604020202020204" pitchFamily="34" charset="0"/>
              </a:rPr>
              <a:t>Las profesoras se  coordinaron en los aspectos a evaluar, y en lo que se les diría a los alumnos, para no tener confrontación con ellos. </a:t>
            </a:r>
            <a:endParaRPr lang="es-MX" sz="28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776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08349" y="2125014"/>
            <a:ext cx="7328079" cy="2862322"/>
          </a:xfrm>
          <a:prstGeom prst="rect">
            <a:avLst/>
          </a:prstGeom>
        </p:spPr>
        <p:txBody>
          <a:bodyPr wrap="square">
            <a:spAutoFit/>
          </a:bodyPr>
          <a:lstStyle/>
          <a:p>
            <a:pPr algn="ctr"/>
            <a:r>
              <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a:t>
            </a:r>
            <a:r>
              <a:rPr lang="es-MX" sz="6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12</a:t>
            </a:r>
            <a:endPar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a:p>
            <a:pPr algn="ctr"/>
            <a:r>
              <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Una </a:t>
            </a:r>
            <a:r>
              <a:rPr lang="es-MX" sz="6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actividad del cierre.</a:t>
            </a:r>
            <a:endParaRPr lang="es-MX"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26425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43018"/>
          </a:xfrm>
        </p:spPr>
        <p:txBody>
          <a:bodyPr>
            <a:normAutofit/>
          </a:bodyPr>
          <a:lstStyle/>
          <a:p>
            <a:pPr algn="r"/>
            <a:r>
              <a:rPr lang="es-MX" sz="1800" cap="none" dirty="0" smtClean="0">
                <a:latin typeface="Arial" panose="020B0604020202020204" pitchFamily="34" charset="0"/>
                <a:cs typeface="Arial" panose="020B0604020202020204" pitchFamily="34" charset="0"/>
              </a:rPr>
              <a:t>Apartado 12.1.a,b,c,d </a:t>
            </a:r>
            <a:endParaRPr lang="en-US" sz="1800"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a:xfrm>
            <a:off x="913774" y="1655806"/>
            <a:ext cx="10363826" cy="4135394"/>
          </a:xfrm>
        </p:spPr>
        <p:txBody>
          <a:bodyPr/>
          <a:lstStyle/>
          <a:p>
            <a:pPr algn="just"/>
            <a:r>
              <a:rPr lang="es-MX" b="1" cap="none" dirty="0" smtClean="0">
                <a:latin typeface="Arial" panose="020B0604020202020204" pitchFamily="34" charset="0"/>
                <a:cs typeface="Arial" panose="020B0604020202020204" pitchFamily="34" charset="0"/>
              </a:rPr>
              <a:t>Actividad</a:t>
            </a:r>
            <a:r>
              <a:rPr lang="es-MX" cap="none" dirty="0" smtClean="0">
                <a:latin typeface="Arial" panose="020B0604020202020204" pitchFamily="34" charset="0"/>
                <a:cs typeface="Arial" panose="020B0604020202020204" pitchFamily="34" charset="0"/>
              </a:rPr>
              <a:t>: Una vez revisados, los materiales antes mencionados, se les otorgó una fecha de exposición, de manera aleatoria.</a:t>
            </a:r>
          </a:p>
          <a:p>
            <a:pPr algn="just"/>
            <a:r>
              <a:rPr lang="es-MX" b="1" cap="none" dirty="0" smtClean="0">
                <a:latin typeface="Arial" panose="020B0604020202020204" pitchFamily="34" charset="0"/>
                <a:cs typeface="Arial" panose="020B0604020202020204" pitchFamily="34" charset="0"/>
              </a:rPr>
              <a:t>Objetivo: </a:t>
            </a:r>
            <a:r>
              <a:rPr lang="es-MX" cap="none" dirty="0" smtClean="0">
                <a:latin typeface="Arial" panose="020B0604020202020204" pitchFamily="34" charset="0"/>
                <a:cs typeface="Arial" panose="020B0604020202020204" pitchFamily="34" charset="0"/>
              </a:rPr>
              <a:t>El alumno presentará el resultado de toda la investigación previa, tomando en cuenta las rúbricas expuestas por las profesoras.</a:t>
            </a:r>
          </a:p>
          <a:p>
            <a:pPr algn="just"/>
            <a:r>
              <a:rPr lang="es-MX" cap="none" dirty="0" smtClean="0">
                <a:latin typeface="Arial" panose="020B0604020202020204" pitchFamily="34" charset="0"/>
                <a:cs typeface="Arial" panose="020B0604020202020204" pitchFamily="34" charset="0"/>
              </a:rPr>
              <a:t>Grado 6º </a:t>
            </a:r>
          </a:p>
          <a:p>
            <a:pPr algn="just"/>
            <a:r>
              <a:rPr lang="es-MX" b="1" cap="none" dirty="0" smtClean="0">
                <a:latin typeface="Arial" panose="020B0604020202020204" pitchFamily="34" charset="0"/>
                <a:cs typeface="Arial" panose="020B0604020202020204" pitchFamily="34" charset="0"/>
              </a:rPr>
              <a:t>Fecha</a:t>
            </a:r>
            <a:r>
              <a:rPr lang="es-MX" cap="none" dirty="0" smtClean="0">
                <a:latin typeface="Arial" panose="020B0604020202020204" pitchFamily="34" charset="0"/>
                <a:cs typeface="Arial" panose="020B0604020202020204" pitchFamily="34" charset="0"/>
              </a:rPr>
              <a:t> </a:t>
            </a:r>
            <a:r>
              <a:rPr lang="es-MX" dirty="0" smtClean="0"/>
              <a:t>: </a:t>
            </a:r>
            <a:r>
              <a:rPr lang="es-MX" cap="none" dirty="0" smtClean="0">
                <a:latin typeface="Arial" panose="020B0604020202020204" pitchFamily="34" charset="0"/>
                <a:cs typeface="Arial" panose="020B0604020202020204" pitchFamily="34" charset="0"/>
              </a:rPr>
              <a:t>8 - 12 – abril  -19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4512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666586"/>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12.2.e  </a:t>
            </a:r>
            <a:endParaRPr lang="en-US" sz="1800" dirty="0"/>
          </a:p>
        </p:txBody>
      </p:sp>
      <p:sp>
        <p:nvSpPr>
          <p:cNvPr id="3" name="Marcador de contenido 2"/>
          <p:cNvSpPr>
            <a:spLocks noGrp="1"/>
          </p:cNvSpPr>
          <p:nvPr>
            <p:ph sz="quarter" idx="13"/>
          </p:nvPr>
        </p:nvSpPr>
        <p:spPr>
          <a:xfrm>
            <a:off x="913774" y="1507524"/>
            <a:ext cx="10363826" cy="4713662"/>
          </a:xfrm>
        </p:spPr>
        <p:txBody>
          <a:bodyPr>
            <a:normAutofit lnSpcReduction="10000"/>
          </a:bodyPr>
          <a:lstStyle/>
          <a:p>
            <a:r>
              <a:rPr lang="es-MX" cap="none" dirty="0" smtClean="0">
                <a:latin typeface="Arial" panose="020B0604020202020204" pitchFamily="34" charset="0"/>
                <a:cs typeface="Arial" panose="020B0604020202020204" pitchFamily="34" charset="0"/>
              </a:rPr>
              <a:t>Asignaturas , temas o conceptos.</a:t>
            </a:r>
          </a:p>
          <a:p>
            <a:pPr marL="0" indent="0">
              <a:buNone/>
            </a:pPr>
            <a:r>
              <a:rPr lang="es-MX" cap="none" dirty="0" smtClean="0">
                <a:latin typeface="Arial" panose="020B0604020202020204" pitchFamily="34" charset="0"/>
                <a:cs typeface="Arial" panose="020B0604020202020204" pitchFamily="34" charset="0"/>
              </a:rPr>
              <a:t> </a:t>
            </a: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endParaRPr lang="es-MX" cap="none" dirty="0">
              <a:latin typeface="Arial" panose="020B0604020202020204" pitchFamily="34" charset="0"/>
              <a:cs typeface="Arial" panose="020B0604020202020204" pitchFamily="34" charset="0"/>
            </a:endParaRPr>
          </a:p>
          <a:p>
            <a:endParaRPr lang="es-MX" cap="none" dirty="0" smtClean="0">
              <a:latin typeface="Arial" panose="020B0604020202020204" pitchFamily="34" charset="0"/>
              <a:cs typeface="Arial" panose="020B0604020202020204" pitchFamily="34" charset="0"/>
            </a:endParaRPr>
          </a:p>
          <a:p>
            <a:r>
              <a:rPr lang="es-MX" cap="none" dirty="0" smtClean="0">
                <a:latin typeface="Arial" panose="020B0604020202020204" pitchFamily="34" charset="0"/>
                <a:cs typeface="Arial" panose="020B0604020202020204" pitchFamily="34" charset="0"/>
              </a:rPr>
              <a:t>Fuente de información. El trabajo solicitado por las profesoras.  </a:t>
            </a:r>
          </a:p>
          <a:p>
            <a:pPr marL="0" indent="0">
              <a:buNone/>
            </a:pPr>
            <a:endParaRPr lang="en-US" cap="none"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45179" y="1926822"/>
            <a:ext cx="7160078" cy="343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505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567732"/>
          </a:xfrm>
        </p:spPr>
        <p:txBody>
          <a:bodyPr>
            <a:norm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12.3.g </a:t>
            </a:r>
            <a:endParaRPr lang="en-US" sz="1800" dirty="0"/>
          </a:p>
        </p:txBody>
      </p:sp>
      <p:sp>
        <p:nvSpPr>
          <p:cNvPr id="3" name="Marcador de contenido 2"/>
          <p:cNvSpPr>
            <a:spLocks noGrp="1"/>
          </p:cNvSpPr>
          <p:nvPr>
            <p:ph sz="quarter" idx="13"/>
          </p:nvPr>
        </p:nvSpPr>
        <p:spPr>
          <a:xfrm>
            <a:off x="913774" y="1458098"/>
            <a:ext cx="10363826" cy="4333102"/>
          </a:xfrm>
        </p:spPr>
        <p:txBody>
          <a:bodyPr/>
          <a:lstStyle/>
          <a:p>
            <a:pPr algn="just"/>
            <a:r>
              <a:rPr lang="es-MX" cap="none" dirty="0" smtClean="0">
                <a:latin typeface="Arial" panose="020B0604020202020204" pitchFamily="34" charset="0"/>
                <a:cs typeface="Arial" panose="020B0604020202020204" pitchFamily="34" charset="0"/>
              </a:rPr>
              <a:t>Justificación de la Actividad. Dar respuesta a pregunta guía.</a:t>
            </a:r>
          </a:p>
          <a:p>
            <a:pPr marL="0" indent="0" algn="just">
              <a:buNone/>
            </a:pPr>
            <a:r>
              <a:rPr lang="es-MX" cap="none" dirty="0" smtClean="0">
                <a:latin typeface="Arial" panose="020B0604020202020204" pitchFamily="34" charset="0"/>
                <a:cs typeface="Arial" panose="020B0604020202020204" pitchFamily="34" charset="0"/>
              </a:rPr>
              <a:t>Nos basamos en tener presentes las características que distinguen a las diversas tribus urbanas, conocer la tolerancia de los diferentes alumnos, ante las diversas tribus urbanas. </a:t>
            </a:r>
          </a:p>
        </p:txBody>
      </p:sp>
    </p:spTree>
    <p:extLst>
      <p:ext uri="{BB962C8B-B14F-4D97-AF65-F5344CB8AC3E}">
        <p14:creationId xmlns:p14="http://schemas.microsoft.com/office/powerpoint/2010/main" val="6329098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8"/>
            <a:ext cx="10364451" cy="1169340"/>
          </a:xfrm>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12.4.h </a:t>
            </a:r>
            <a:r>
              <a:rPr lang="es-MX" sz="1800" cap="none" dirty="0">
                <a:latin typeface="Arial" panose="020B0604020202020204" pitchFamily="34" charset="0"/>
                <a:cs typeface="Arial" panose="020B0604020202020204" pitchFamily="34" charset="0"/>
              </a:rPr>
              <a:t/>
            </a:r>
            <a:br>
              <a:rPr lang="es-MX" sz="1800"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 la apertura de la actividad</a:t>
            </a:r>
            <a:r>
              <a:rPr lang="es-MX" dirty="0" smtClean="0"/>
              <a:t>. </a:t>
            </a:r>
            <a:endParaRPr lang="es-MX" dirty="0"/>
          </a:p>
        </p:txBody>
      </p:sp>
      <p:sp>
        <p:nvSpPr>
          <p:cNvPr id="3" name="2 Marcador de contenido"/>
          <p:cNvSpPr>
            <a:spLocks noGrp="1"/>
          </p:cNvSpPr>
          <p:nvPr>
            <p:ph sz="quarter" idx="13"/>
          </p:nvPr>
        </p:nvSpPr>
        <p:spPr>
          <a:xfrm>
            <a:off x="913774" y="1705970"/>
            <a:ext cx="10363826" cy="4085229"/>
          </a:xfrm>
        </p:spPr>
        <p:txBody>
          <a:bodyPr/>
          <a:lstStyle/>
          <a:p>
            <a:pPr algn="just"/>
            <a:r>
              <a:rPr lang="es-MX" cap="none" dirty="0" smtClean="0">
                <a:latin typeface="Arial" panose="020B0604020202020204" pitchFamily="34" charset="0"/>
                <a:cs typeface="Arial" panose="020B0604020202020204" pitchFamily="34" charset="0"/>
              </a:rPr>
              <a:t>Se tenía programado el rol de los equipos de trabajo, y se pidió respetar  a cada uno de ellos en su tiempo y espacio. </a:t>
            </a:r>
          </a:p>
          <a:p>
            <a:pPr algn="just"/>
            <a:r>
              <a:rPr lang="es-MX" cap="none" dirty="0" smtClean="0">
                <a:latin typeface="Arial" panose="020B0604020202020204" pitchFamily="34" charset="0"/>
                <a:cs typeface="Arial" panose="020B0604020202020204" pitchFamily="34" charset="0"/>
              </a:rPr>
              <a:t>Se sensibilizó a todos para las futuras exposiciones en clase, donde todos podrían realizar una retroalimentación sobre el trabajo expuesto en clase, tomando en cuenta la rúbrica de exposición. </a:t>
            </a:r>
          </a:p>
        </p:txBody>
      </p:sp>
    </p:spTree>
    <p:extLst>
      <p:ext uri="{BB962C8B-B14F-4D97-AF65-F5344CB8AC3E}">
        <p14:creationId xmlns:p14="http://schemas.microsoft.com/office/powerpoint/2010/main" val="1774708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1350326"/>
          </a:xfrm>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12.5.i</a:t>
            </a:r>
            <a:r>
              <a:rPr lang="es-MX" sz="1800" dirty="0" smtClean="0"/>
              <a:t> </a:t>
            </a:r>
            <a:r>
              <a:rPr lang="es-MX" dirty="0" smtClean="0"/>
              <a:t/>
            </a:r>
            <a:br>
              <a:rPr lang="es-MX" dirty="0" smtClean="0"/>
            </a:br>
            <a:r>
              <a:rPr lang="es-MX" cap="none" dirty="0" smtClean="0">
                <a:latin typeface="Arial" panose="020B0604020202020204" pitchFamily="34" charset="0"/>
                <a:cs typeface="Arial" panose="020B0604020202020204" pitchFamily="34" charset="0"/>
              </a:rPr>
              <a:t>Descripción </a:t>
            </a:r>
            <a:r>
              <a:rPr lang="es-MX" cap="none" dirty="0">
                <a:latin typeface="Arial" panose="020B0604020202020204" pitchFamily="34" charset="0"/>
                <a:cs typeface="Arial" panose="020B0604020202020204" pitchFamily="34" charset="0"/>
              </a:rPr>
              <a:t>del desarrollo de la actividad. </a:t>
            </a:r>
            <a:endParaRPr lang="en-US" dirty="0"/>
          </a:p>
        </p:txBody>
      </p:sp>
      <p:pic>
        <p:nvPicPr>
          <p:cNvPr id="4" name="Marcador de contenido 3"/>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a:stretch/>
        </p:blipFill>
        <p:spPr>
          <a:xfrm>
            <a:off x="1371600" y="2090057"/>
            <a:ext cx="8801100" cy="3967843"/>
          </a:xfrm>
          <a:prstGeom prst="rect">
            <a:avLst/>
          </a:prstGeom>
        </p:spPr>
      </p:pic>
    </p:spTree>
    <p:extLst>
      <p:ext uri="{BB962C8B-B14F-4D97-AF65-F5344CB8AC3E}">
        <p14:creationId xmlns:p14="http://schemas.microsoft.com/office/powerpoint/2010/main" val="3451297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9811" y="465222"/>
            <a:ext cx="10363199" cy="6047874"/>
          </a:xfrm>
          <a:prstGeom prst="rect">
            <a:avLst/>
          </a:prstGeom>
        </p:spPr>
      </p:pic>
    </p:spTree>
    <p:extLst>
      <p:ext uri="{BB962C8B-B14F-4D97-AF65-F5344CB8AC3E}">
        <p14:creationId xmlns:p14="http://schemas.microsoft.com/office/powerpoint/2010/main" val="2805917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072303" y="2551837"/>
            <a:ext cx="8047396" cy="1938992"/>
          </a:xfrm>
          <a:prstGeom prst="rect">
            <a:avLst/>
          </a:prstGeom>
          <a:noFill/>
        </p:spPr>
        <p:txBody>
          <a:bodyPr wrap="none" lIns="91440" tIns="45720" rIns="91440" bIns="45720">
            <a:spAutoFit/>
          </a:bodyPr>
          <a:lstStyle/>
          <a:p>
            <a:pPr algn="ctr"/>
            <a:r>
              <a:rPr lang="es-MX"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8 </a:t>
            </a:r>
          </a:p>
          <a:p>
            <a:pPr algn="ctr"/>
            <a:r>
              <a:rPr lang="es-MX" sz="6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Actividades de inicio </a:t>
            </a:r>
            <a:endParaRPr lang="es-MX"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7032604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4189" y="689811"/>
            <a:ext cx="10299032" cy="5518484"/>
          </a:xfrm>
          <a:prstGeom prst="rect">
            <a:avLst/>
          </a:prstGeom>
        </p:spPr>
      </p:pic>
    </p:spTree>
    <p:extLst>
      <p:ext uri="{BB962C8B-B14F-4D97-AF65-F5344CB8AC3E}">
        <p14:creationId xmlns:p14="http://schemas.microsoft.com/office/powerpoint/2010/main" val="23290898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8147" y="705852"/>
            <a:ext cx="10186737" cy="5646821"/>
          </a:xfrm>
          <a:prstGeom prst="rect">
            <a:avLst/>
          </a:prstGeom>
        </p:spPr>
      </p:pic>
    </p:spTree>
    <p:extLst>
      <p:ext uri="{BB962C8B-B14F-4D97-AF65-F5344CB8AC3E}">
        <p14:creationId xmlns:p14="http://schemas.microsoft.com/office/powerpoint/2010/main" val="35240816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6905" y="1155032"/>
            <a:ext cx="9881937" cy="4908885"/>
          </a:xfrm>
          <a:prstGeom prst="rect">
            <a:avLst/>
          </a:prstGeom>
        </p:spPr>
      </p:pic>
    </p:spTree>
    <p:extLst>
      <p:ext uri="{BB962C8B-B14F-4D97-AF65-F5344CB8AC3E}">
        <p14:creationId xmlns:p14="http://schemas.microsoft.com/office/powerpoint/2010/main" val="1406872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4611" y="641684"/>
            <a:ext cx="10122567" cy="5839327"/>
          </a:xfrm>
          <a:prstGeom prst="rect">
            <a:avLst/>
          </a:prstGeom>
        </p:spPr>
      </p:pic>
    </p:spTree>
    <p:extLst>
      <p:ext uri="{BB962C8B-B14F-4D97-AF65-F5344CB8AC3E}">
        <p14:creationId xmlns:p14="http://schemas.microsoft.com/office/powerpoint/2010/main" val="36099015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8147" y="609600"/>
            <a:ext cx="10138611" cy="5775158"/>
          </a:xfrm>
          <a:prstGeom prst="rect">
            <a:avLst/>
          </a:prstGeom>
        </p:spPr>
      </p:pic>
    </p:spTree>
    <p:extLst>
      <p:ext uri="{BB962C8B-B14F-4D97-AF65-F5344CB8AC3E}">
        <p14:creationId xmlns:p14="http://schemas.microsoft.com/office/powerpoint/2010/main" val="8398636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8779" y="770022"/>
            <a:ext cx="9849853" cy="5646820"/>
          </a:xfrm>
          <a:prstGeom prst="rect">
            <a:avLst/>
          </a:prstGeom>
        </p:spPr>
      </p:pic>
    </p:spTree>
    <p:extLst>
      <p:ext uri="{BB962C8B-B14F-4D97-AF65-F5344CB8AC3E}">
        <p14:creationId xmlns:p14="http://schemas.microsoft.com/office/powerpoint/2010/main" val="35930551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8147" y="529389"/>
            <a:ext cx="10106527" cy="5743073"/>
          </a:xfrm>
          <a:prstGeom prst="rect">
            <a:avLst/>
          </a:prstGeom>
        </p:spPr>
      </p:pic>
    </p:spTree>
    <p:extLst>
      <p:ext uri="{BB962C8B-B14F-4D97-AF65-F5344CB8AC3E}">
        <p14:creationId xmlns:p14="http://schemas.microsoft.com/office/powerpoint/2010/main" val="29681116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1263" y="529389"/>
            <a:ext cx="10716125" cy="5694948"/>
          </a:xfrm>
          <a:prstGeom prst="rect">
            <a:avLst/>
          </a:prstGeom>
        </p:spPr>
      </p:pic>
    </p:spTree>
    <p:extLst>
      <p:ext uri="{BB962C8B-B14F-4D97-AF65-F5344CB8AC3E}">
        <p14:creationId xmlns:p14="http://schemas.microsoft.com/office/powerpoint/2010/main" val="2936365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3979" y="593558"/>
            <a:ext cx="10347158" cy="5967663"/>
          </a:xfrm>
          <a:prstGeom prst="rect">
            <a:avLst/>
          </a:prstGeom>
        </p:spPr>
      </p:pic>
    </p:spTree>
    <p:extLst>
      <p:ext uri="{BB962C8B-B14F-4D97-AF65-F5344CB8AC3E}">
        <p14:creationId xmlns:p14="http://schemas.microsoft.com/office/powerpoint/2010/main" val="20864666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8"/>
            <a:ext cx="10364451" cy="1032861"/>
          </a:xfrm>
        </p:spPr>
        <p:txBody>
          <a:bodyPr>
            <a:normAutofit/>
          </a:bodyPr>
          <a:lstStyle/>
          <a:p>
            <a:pPr algn="r"/>
            <a:r>
              <a:rPr lang="es-MX" sz="2000" cap="none" dirty="0">
                <a:latin typeface="Arial" panose="020B0604020202020204" pitchFamily="34" charset="0"/>
                <a:cs typeface="Arial" panose="020B0604020202020204" pitchFamily="34" charset="0"/>
              </a:rPr>
              <a:t>Apartado 12.5.i</a:t>
            </a:r>
            <a:r>
              <a:rPr lang="es-MX" sz="2000" dirty="0"/>
              <a:t/>
            </a:r>
            <a:br>
              <a:rPr lang="es-MX" sz="2000" dirty="0"/>
            </a:br>
            <a:r>
              <a:rPr lang="es-MX" cap="none" dirty="0" smtClean="0">
                <a:latin typeface="Arial" panose="020B0604020202020204" pitchFamily="34" charset="0"/>
                <a:cs typeface="Arial" panose="020B0604020202020204" pitchFamily="34" charset="0"/>
              </a:rPr>
              <a:t>Descripción del desarrollo de la actividad.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1992574"/>
            <a:ext cx="10363826" cy="3798626"/>
          </a:xfrm>
        </p:spPr>
        <p:txBody>
          <a:bodyPr/>
          <a:lstStyle/>
          <a:p>
            <a:endParaRPr lang="es-MX" cap="none" dirty="0" smtClean="0">
              <a:latin typeface="Arial" panose="020B0604020202020204" pitchFamily="34" charset="0"/>
              <a:cs typeface="Arial" panose="020B0604020202020204" pitchFamily="34" charset="0"/>
              <a:hlinkClick r:id="rId4"/>
            </a:endParaRPr>
          </a:p>
          <a:p>
            <a:endParaRPr lang="es-MX" cap="none" dirty="0">
              <a:latin typeface="Arial" panose="020B0604020202020204" pitchFamily="34" charset="0"/>
              <a:cs typeface="Arial" panose="020B0604020202020204" pitchFamily="34" charset="0"/>
            </a:endParaRPr>
          </a:p>
        </p:txBody>
      </p:sp>
      <p:pic>
        <p:nvPicPr>
          <p:cNvPr id="5" name="vide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2800" y="1905000"/>
            <a:ext cx="5486400" cy="3048000"/>
          </a:xfrm>
          <a:prstGeom prst="rect">
            <a:avLst/>
          </a:prstGeom>
        </p:spPr>
      </p:pic>
    </p:spTree>
    <p:extLst>
      <p:ext uri="{BB962C8B-B14F-4D97-AF65-F5344CB8AC3E}">
        <p14:creationId xmlns:p14="http://schemas.microsoft.com/office/powerpoint/2010/main" val="31584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cap="none" dirty="0" smtClean="0">
                <a:latin typeface="Arial" panose="020B0604020202020204" pitchFamily="34" charset="0"/>
                <a:cs typeface="Arial" panose="020B0604020202020204" pitchFamily="34" charset="0"/>
              </a:rPr>
              <a:t>Apartado 8.1.a,b,c,d</a:t>
            </a:r>
            <a:r>
              <a:rPr lang="es-MX" cap="none" dirty="0" smtClean="0">
                <a:latin typeface="Arial" panose="020B0604020202020204" pitchFamily="34" charset="0"/>
                <a:cs typeface="Arial" panose="020B0604020202020204" pitchFamily="34" charset="0"/>
              </a:rPr>
              <a:t/>
            </a:r>
            <a:br>
              <a:rPr lang="es-MX" cap="none" dirty="0" smtClean="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Psicología </a:t>
            </a:r>
            <a:endParaRPr lang="es-MX" cap="none" dirty="0">
              <a:latin typeface="Arial" panose="020B0604020202020204" pitchFamily="34" charset="0"/>
              <a:cs typeface="Arial" panose="020B0604020202020204" pitchFamily="34" charset="0"/>
            </a:endParaRPr>
          </a:p>
        </p:txBody>
      </p:sp>
      <p:sp>
        <p:nvSpPr>
          <p:cNvPr id="3" name="Marcador de contenido 2"/>
          <p:cNvSpPr>
            <a:spLocks noGrp="1"/>
          </p:cNvSpPr>
          <p:nvPr>
            <p:ph sz="quarter" idx="13"/>
          </p:nvPr>
        </p:nvSpPr>
        <p:spPr/>
        <p:txBody>
          <a:bodyPr/>
          <a:lstStyle/>
          <a:p>
            <a:r>
              <a:rPr lang="es-MX" dirty="0" smtClean="0">
                <a:latin typeface="Arial" panose="020B0604020202020204" pitchFamily="34" charset="0"/>
                <a:cs typeface="Arial" panose="020B0604020202020204" pitchFamily="34" charset="0"/>
              </a:rPr>
              <a:t>OBJETIVO: </a:t>
            </a:r>
            <a:r>
              <a:rPr lang="es-MX" cap="none" dirty="0" smtClean="0">
                <a:latin typeface="Arial" panose="020B0604020202020204" pitchFamily="34" charset="0"/>
                <a:cs typeface="Arial" panose="020B0604020202020204" pitchFamily="34" charset="0"/>
              </a:rPr>
              <a:t>Detonar en los alumnos el interés por el tema de los diversos grupos sociales que existen dentro de su entorno</a:t>
            </a:r>
            <a:r>
              <a:rPr lang="es-MX" dirty="0" smtClean="0">
                <a:latin typeface="Arial" panose="020B0604020202020204" pitchFamily="34" charset="0"/>
                <a:cs typeface="Arial" panose="020B0604020202020204" pitchFamily="34" charset="0"/>
              </a:rPr>
              <a:t>. </a:t>
            </a:r>
          </a:p>
          <a:p>
            <a:r>
              <a:rPr lang="es-MX" dirty="0" smtClean="0">
                <a:latin typeface="Arial" panose="020B0604020202020204" pitchFamily="34" charset="0"/>
                <a:cs typeface="Arial" panose="020B0604020202020204" pitchFamily="34" charset="0"/>
              </a:rPr>
              <a:t>La profesora, </a:t>
            </a:r>
            <a:r>
              <a:rPr lang="es-MX" cap="none" dirty="0" smtClean="0">
                <a:latin typeface="Arial" panose="020B0604020202020204" pitchFamily="34" charset="0"/>
                <a:cs typeface="Arial" panose="020B0604020202020204" pitchFamily="34" charset="0"/>
              </a:rPr>
              <a:t>Pide a los alumnos investigar los antecedentes de la psicología social, con aspectos como liderazgo, familia, amistades, influencia social, costumbres, tradiciones, para que los alumnos se involucrarán con la diversidad cultural de nuestro país. </a:t>
            </a:r>
          </a:p>
          <a:p>
            <a:r>
              <a:rPr lang="es-MX" cap="none" dirty="0" smtClean="0">
                <a:latin typeface="Arial" panose="020B0604020202020204" pitchFamily="34" charset="0"/>
                <a:cs typeface="Arial" panose="020B0604020202020204" pitchFamily="34" charset="0"/>
              </a:rPr>
              <a:t>Grado 6º </a:t>
            </a:r>
          </a:p>
          <a:p>
            <a:r>
              <a:rPr lang="es-MX" cap="none" dirty="0" smtClean="0">
                <a:latin typeface="Arial" panose="020B0604020202020204" pitchFamily="34" charset="0"/>
                <a:cs typeface="Arial" panose="020B0604020202020204" pitchFamily="34" charset="0"/>
              </a:rPr>
              <a:t>Fecha en que se lleva a cabo la actividad. 12-15-marzo-19</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4985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12.5.i</a:t>
            </a:r>
            <a:r>
              <a:rPr lang="es-MX" dirty="0" smtClean="0"/>
              <a:t/>
            </a:r>
            <a:br>
              <a:rPr lang="es-MX" dirty="0" smtClean="0"/>
            </a:br>
            <a:r>
              <a:rPr lang="es-MX" dirty="0" smtClean="0"/>
              <a:t>Videos </a:t>
            </a:r>
            <a:endParaRPr lang="es-MX" dirty="0"/>
          </a:p>
        </p:txBody>
      </p:sp>
      <p:sp>
        <p:nvSpPr>
          <p:cNvPr id="3" name="2 Marcador de contenido"/>
          <p:cNvSpPr>
            <a:spLocks noGrp="1"/>
          </p:cNvSpPr>
          <p:nvPr>
            <p:ph sz="quarter" idx="13"/>
          </p:nvPr>
        </p:nvSpPr>
        <p:spPr/>
        <p:txBody>
          <a:bodyPr/>
          <a:lstStyle/>
          <a:p>
            <a:r>
              <a:rPr lang="es-MX" cap="none" dirty="0">
                <a:latin typeface="Arial" panose="020B0604020202020204" pitchFamily="34" charset="0"/>
                <a:cs typeface="Arial" panose="020B0604020202020204" pitchFamily="34" charset="0"/>
                <a:hlinkClick r:id="rId2"/>
              </a:rPr>
              <a:t>https://www.youtube.com/watch?v=rXHCH-mJY48&amp;feature=youtu.be&amp;fbclid=IwAR0HIgt5ExEgGlAxBLxeQc9CN1b-vQRvRnI6whTTUvRe4i3XV6czsXMZUsU</a:t>
            </a:r>
            <a:endParaRPr lang="es-MX" cap="none" dirty="0">
              <a:latin typeface="Arial" panose="020B0604020202020204" pitchFamily="34" charset="0"/>
              <a:cs typeface="Arial" panose="020B0604020202020204" pitchFamily="34" charset="0"/>
            </a:endParaRPr>
          </a:p>
          <a:p>
            <a:r>
              <a:rPr lang="es-MX" cap="none" dirty="0">
                <a:latin typeface="Arial" panose="020B0604020202020204" pitchFamily="34" charset="0"/>
                <a:cs typeface="Arial" panose="020B0604020202020204" pitchFamily="34" charset="0"/>
              </a:rPr>
              <a:t> A continuación se presenta el link de uno de los videos del proyecto . </a:t>
            </a:r>
          </a:p>
          <a:p>
            <a:r>
              <a:rPr lang="es-MX" cap="none" dirty="0">
                <a:latin typeface="Arial" panose="020B0604020202020204" pitchFamily="34" charset="0"/>
                <a:cs typeface="Arial" panose="020B0604020202020204" pitchFamily="34" charset="0"/>
              </a:rPr>
              <a:t>Los alumnos realizaron sus exposiciones delante de la(s) docente(s) y de su grupo</a:t>
            </a:r>
          </a:p>
          <a:p>
            <a:pPr marL="0" indent="0">
              <a:buNone/>
            </a:pPr>
            <a:endParaRPr lang="es-MX" dirty="0"/>
          </a:p>
        </p:txBody>
      </p:sp>
    </p:spTree>
    <p:extLst>
      <p:ext uri="{BB962C8B-B14F-4D97-AF65-F5344CB8AC3E}">
        <p14:creationId xmlns:p14="http://schemas.microsoft.com/office/powerpoint/2010/main" val="15136379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12.6.j</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del cierre de la actividad.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p:txBody>
          <a:bodyPr/>
          <a:lstStyle/>
          <a:p>
            <a:pPr algn="just"/>
            <a:r>
              <a:rPr lang="es-MX" cap="none" dirty="0">
                <a:latin typeface="Arial" panose="020B0604020202020204" pitchFamily="34" charset="0"/>
                <a:cs typeface="Arial" panose="020B0604020202020204" pitchFamily="34" charset="0"/>
              </a:rPr>
              <a:t>Se </a:t>
            </a:r>
            <a:r>
              <a:rPr lang="es-MX" cap="none" dirty="0" smtClean="0">
                <a:latin typeface="Arial" panose="020B0604020202020204" pitchFamily="34" charset="0"/>
                <a:cs typeface="Arial" panose="020B0604020202020204" pitchFamily="34" charset="0"/>
              </a:rPr>
              <a:t>llevó </a:t>
            </a:r>
            <a:r>
              <a:rPr lang="es-MX" cap="none" dirty="0">
                <a:latin typeface="Arial" panose="020B0604020202020204" pitchFamily="34" charset="0"/>
                <a:cs typeface="Arial" panose="020B0604020202020204" pitchFamily="34" charset="0"/>
              </a:rPr>
              <a:t>a cabo una retroalimentación por parte de compañeros  y profesoras</a:t>
            </a:r>
            <a:r>
              <a:rPr lang="es-MX" cap="none" dirty="0" smtClean="0">
                <a:latin typeface="Arial" panose="020B0604020202020204" pitchFamily="34" charset="0"/>
                <a:cs typeface="Arial" panose="020B0604020202020204" pitchFamily="34" charset="0"/>
              </a:rPr>
              <a:t>, conforme la exposición realizada.</a:t>
            </a:r>
          </a:p>
          <a:p>
            <a:pPr algn="just"/>
            <a:r>
              <a:rPr lang="es-MX" cap="none" dirty="0" smtClean="0">
                <a:latin typeface="Arial" panose="020B0604020202020204" pitchFamily="34" charset="0"/>
                <a:cs typeface="Arial" panose="020B0604020202020204" pitchFamily="34" charset="0"/>
              </a:rPr>
              <a:t>El grupo realiza una plenaria sobre cada uno de los temas de los grupos sociales.</a:t>
            </a:r>
          </a:p>
          <a:p>
            <a:pPr algn="just"/>
            <a:r>
              <a:rPr lang="es-MX" cap="none" dirty="0" smtClean="0">
                <a:latin typeface="Arial" panose="020B0604020202020204" pitchFamily="34" charset="0"/>
                <a:cs typeface="Arial" panose="020B0604020202020204" pitchFamily="34" charset="0"/>
              </a:rPr>
              <a:t>Las docentes realizaron la calificación de la actividad (exposición del trabajo), con  la </a:t>
            </a:r>
            <a:r>
              <a:rPr lang="es-MX" cap="none" dirty="0">
                <a:latin typeface="Arial" panose="020B0604020202020204" pitchFamily="34" charset="0"/>
                <a:cs typeface="Arial" panose="020B0604020202020204" pitchFamily="34" charset="0"/>
              </a:rPr>
              <a:t>rúbrica como instrumento de </a:t>
            </a:r>
            <a:r>
              <a:rPr lang="es-MX" cap="none" dirty="0" smtClean="0">
                <a:latin typeface="Arial" panose="020B0604020202020204" pitchFamily="34" charset="0"/>
                <a:cs typeface="Arial" panose="020B0604020202020204" pitchFamily="34" charset="0"/>
              </a:rPr>
              <a:t>evaluación </a:t>
            </a:r>
            <a:endParaRPr lang="es-MX" cap="none" dirty="0">
              <a:latin typeface="Arial" panose="020B0604020202020204" pitchFamily="34" charset="0"/>
              <a:cs typeface="Arial" panose="020B0604020202020204" pitchFamily="34" charset="0"/>
            </a:endParaRPr>
          </a:p>
          <a:p>
            <a:pPr marL="0" indent="0">
              <a:buNone/>
            </a:pP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8870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6"/>
            <a:ext cx="10364451" cy="1111429"/>
          </a:xfrm>
        </p:spPr>
        <p:txBody>
          <a:bodyPr>
            <a:noAutofit/>
          </a:bodyPr>
          <a:lstStyle/>
          <a:p>
            <a:pPr algn="r"/>
            <a:r>
              <a:rPr lang="es-MX" sz="1800" cap="none" dirty="0">
                <a:latin typeface="Arial" panose="020B0604020202020204" pitchFamily="34" charset="0"/>
                <a:cs typeface="Arial" panose="020B0604020202020204" pitchFamily="34" charset="0"/>
              </a:rPr>
              <a:t>Apartado </a:t>
            </a:r>
            <a:r>
              <a:rPr lang="es-MX" sz="1800" cap="none" dirty="0" smtClean="0">
                <a:latin typeface="Arial" panose="020B0604020202020204" pitchFamily="34" charset="0"/>
                <a:cs typeface="Arial" panose="020B0604020202020204" pitchFamily="34" charset="0"/>
              </a:rPr>
              <a:t>12.7.k</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Descripción </a:t>
            </a:r>
            <a:r>
              <a:rPr lang="es-MX" cap="none" dirty="0">
                <a:latin typeface="Arial" panose="020B0604020202020204" pitchFamily="34" charset="0"/>
                <a:cs typeface="Arial" panose="020B0604020202020204" pitchFamily="34" charset="0"/>
              </a:rPr>
              <a:t>de lo que se hará con los resultados de la actividad. </a:t>
            </a:r>
          </a:p>
        </p:txBody>
      </p:sp>
      <p:sp>
        <p:nvSpPr>
          <p:cNvPr id="3" name="2 Marcador de contenido"/>
          <p:cNvSpPr>
            <a:spLocks noGrp="1"/>
          </p:cNvSpPr>
          <p:nvPr>
            <p:ph sz="quarter" idx="13"/>
          </p:nvPr>
        </p:nvSpPr>
        <p:spPr>
          <a:xfrm>
            <a:off x="913774" y="2067696"/>
            <a:ext cx="10363826" cy="3723503"/>
          </a:xfrm>
        </p:spPr>
        <p:txBody>
          <a:bodyPr>
            <a:normAutofit/>
          </a:bodyPr>
          <a:lstStyle/>
          <a:p>
            <a:pPr algn="just"/>
            <a:r>
              <a:rPr lang="es-MX" cap="none" dirty="0" smtClean="0">
                <a:latin typeface="Arial" panose="020B0604020202020204" pitchFamily="34" charset="0"/>
                <a:cs typeface="Arial" panose="020B0604020202020204" pitchFamily="34" charset="0"/>
              </a:rPr>
              <a:t>Con los resultados de la evaluación las docentes retroalimentan a cada equipo de trabajo realizando una reflexión verbal sobre los resultados obtenidos a los largo del proyecto</a:t>
            </a:r>
          </a:p>
          <a:p>
            <a:pPr algn="just"/>
            <a:r>
              <a:rPr lang="es-MX" cap="none" dirty="0" smtClean="0">
                <a:latin typeface="Arial" panose="020B0604020202020204" pitchFamily="34" charset="0"/>
                <a:cs typeface="Arial" panose="020B0604020202020204" pitchFamily="34" charset="0"/>
              </a:rPr>
              <a:t>Con todo el grupo, las docentes reflexionan sobre el conocimiento adquirido de los grupos sociales, retomando conceptos como diversidad, inclusión, valores como tolerancia, respecto, etc. </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1824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8"/>
            <a:ext cx="10364451" cy="1169340"/>
          </a:xfrm>
        </p:spPr>
        <p:txBody>
          <a:bodyPr>
            <a:normAutofit fontScale="90000"/>
          </a:bodyPr>
          <a:lstStyle/>
          <a:p>
            <a:pPr algn="r"/>
            <a:r>
              <a:rPr lang="es-MX" sz="2000" cap="none" dirty="0">
                <a:latin typeface="Arial" panose="020B0604020202020204" pitchFamily="34" charset="0"/>
                <a:cs typeface="Arial" panose="020B0604020202020204" pitchFamily="34" charset="0"/>
              </a:rPr>
              <a:t>Apartado </a:t>
            </a:r>
            <a:r>
              <a:rPr lang="es-MX" sz="2000" cap="none" dirty="0" smtClean="0">
                <a:latin typeface="Arial" panose="020B0604020202020204" pitchFamily="34" charset="0"/>
                <a:cs typeface="Arial" panose="020B0604020202020204" pitchFamily="34" charset="0"/>
              </a:rPr>
              <a:t>12.8.l</a:t>
            </a:r>
            <a:r>
              <a:rPr lang="es-MX" sz="2000" dirty="0"/>
              <a:t/>
            </a:r>
            <a:br>
              <a:rPr lang="es-MX" sz="2000" dirty="0"/>
            </a:br>
            <a:r>
              <a:rPr lang="es-MX" cap="none" dirty="0" smtClean="0">
                <a:latin typeface="Arial" panose="020B0604020202020204" pitchFamily="34" charset="0"/>
                <a:cs typeface="Arial" panose="020B0604020202020204" pitchFamily="34" charset="0"/>
              </a:rPr>
              <a:t>Análisis. Contrastación de los sucedido con los esperado.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2033516"/>
            <a:ext cx="10363826" cy="3757683"/>
          </a:xfrm>
        </p:spPr>
        <p:txBody>
          <a:bodyPr/>
          <a:lstStyle/>
          <a:p>
            <a:pPr algn="just"/>
            <a:r>
              <a:rPr lang="es-MX" cap="none" dirty="0">
                <a:latin typeface="Arial" panose="020B0604020202020204" pitchFamily="34" charset="0"/>
                <a:cs typeface="Arial" panose="020B0604020202020204" pitchFamily="34" charset="0"/>
              </a:rPr>
              <a:t>Con los </a:t>
            </a:r>
            <a:r>
              <a:rPr lang="es-MX" cap="none" dirty="0" smtClean="0">
                <a:latin typeface="Arial" panose="020B0604020202020204" pitchFamily="34" charset="0"/>
                <a:cs typeface="Arial" panose="020B0604020202020204" pitchFamily="34" charset="0"/>
              </a:rPr>
              <a:t>resultados obtenidos de las exposiciones, se pudo observar una gran variedad de disposición para realizar el trabajo; hubo equipos donde se caracterizaron para realizar la presentación, hubo equipos donde no se presentó la exposición. </a:t>
            </a:r>
          </a:p>
          <a:p>
            <a:pPr algn="just"/>
            <a:r>
              <a:rPr lang="es-MX" cap="none" dirty="0" smtClean="0">
                <a:latin typeface="Arial" panose="020B0604020202020204" pitchFamily="34" charset="0"/>
                <a:cs typeface="Arial" panose="020B0604020202020204" pitchFamily="34" charset="0"/>
              </a:rPr>
              <a:t>Afortunadamente hubo gran diversidad de grupos sociales, desde las barras donde se percibe el fanatismo a un deporte,  las </a:t>
            </a:r>
            <a:r>
              <a:rPr lang="es-MX" cap="none" dirty="0" err="1" smtClean="0">
                <a:latin typeface="Arial" panose="020B0604020202020204" pitchFamily="34" charset="0"/>
                <a:cs typeface="Arial" panose="020B0604020202020204" pitchFamily="34" charset="0"/>
              </a:rPr>
              <a:t>drags</a:t>
            </a:r>
            <a:r>
              <a:rPr lang="es-MX" cap="none" dirty="0" smtClean="0">
                <a:latin typeface="Arial" panose="020B0604020202020204" pitchFamily="34" charset="0"/>
                <a:cs typeface="Arial" panose="020B0604020202020204" pitchFamily="34" charset="0"/>
              </a:rPr>
              <a:t> </a:t>
            </a:r>
            <a:r>
              <a:rPr lang="es-MX" cap="none" dirty="0" err="1" smtClean="0">
                <a:latin typeface="Arial" panose="020B0604020202020204" pitchFamily="34" charset="0"/>
                <a:cs typeface="Arial" panose="020B0604020202020204" pitchFamily="34" charset="0"/>
              </a:rPr>
              <a:t>queens</a:t>
            </a:r>
            <a:r>
              <a:rPr lang="es-MX" cap="none" dirty="0" smtClean="0">
                <a:latin typeface="Arial" panose="020B0604020202020204" pitchFamily="34" charset="0"/>
                <a:cs typeface="Arial" panose="020B0604020202020204" pitchFamily="34" charset="0"/>
              </a:rPr>
              <a:t>, los </a:t>
            </a:r>
            <a:r>
              <a:rPr lang="es-MX" cap="none" dirty="0" err="1" smtClean="0">
                <a:latin typeface="Arial" panose="020B0604020202020204" pitchFamily="34" charset="0"/>
                <a:cs typeface="Arial" panose="020B0604020202020204" pitchFamily="34" charset="0"/>
              </a:rPr>
              <a:t>hipsters</a:t>
            </a:r>
            <a:r>
              <a:rPr lang="es-MX" cap="none" dirty="0" smtClean="0">
                <a:latin typeface="Arial" panose="020B0604020202020204" pitchFamily="34" charset="0"/>
                <a:cs typeface="Arial" panose="020B0604020202020204" pitchFamily="34" charset="0"/>
              </a:rPr>
              <a:t>, los </a:t>
            </a:r>
            <a:r>
              <a:rPr lang="es-MX" cap="none" dirty="0" err="1" smtClean="0">
                <a:latin typeface="Arial" panose="020B0604020202020204" pitchFamily="34" charset="0"/>
                <a:cs typeface="Arial" panose="020B0604020202020204" pitchFamily="34" charset="0"/>
              </a:rPr>
              <a:t>bikers</a:t>
            </a:r>
            <a:r>
              <a:rPr lang="es-MX" cap="none" dirty="0" smtClean="0">
                <a:latin typeface="Arial" panose="020B0604020202020204" pitchFamily="34" charset="0"/>
                <a:cs typeface="Arial" panose="020B0604020202020204" pitchFamily="34" charset="0"/>
              </a:rPr>
              <a:t> , etc.  </a:t>
            </a:r>
          </a:p>
          <a:p>
            <a:pPr algn="just"/>
            <a:r>
              <a:rPr lang="es-MX" cap="none" dirty="0" smtClean="0">
                <a:latin typeface="Arial" panose="020B0604020202020204" pitchFamily="34" charset="0"/>
                <a:cs typeface="Arial" panose="020B0604020202020204" pitchFamily="34" charset="0"/>
              </a:rPr>
              <a:t>Si se lograron los resultados a pesar de las complicaciones presentadas, se obtuvo un resultado adecuado. </a:t>
            </a:r>
            <a:endParaRPr lang="es-MX" dirty="0"/>
          </a:p>
        </p:txBody>
      </p:sp>
    </p:spTree>
    <p:extLst>
      <p:ext uri="{BB962C8B-B14F-4D97-AF65-F5344CB8AC3E}">
        <p14:creationId xmlns:p14="http://schemas.microsoft.com/office/powerpoint/2010/main" val="4158674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8"/>
            <a:ext cx="10364451" cy="1046510"/>
          </a:xfrm>
        </p:spPr>
        <p:txBody>
          <a:bodyPr>
            <a:normAutofit/>
          </a:bodyPr>
          <a:lstStyle/>
          <a:p>
            <a:pPr algn="r"/>
            <a:r>
              <a:rPr lang="es-MX" sz="2000" cap="none" dirty="0">
                <a:latin typeface="Arial" panose="020B0604020202020204" pitchFamily="34" charset="0"/>
                <a:cs typeface="Arial" panose="020B0604020202020204" pitchFamily="34" charset="0"/>
              </a:rPr>
              <a:t>Apartado </a:t>
            </a:r>
            <a:r>
              <a:rPr lang="es-MX" sz="2000" cap="none" dirty="0" smtClean="0">
                <a:latin typeface="Arial" panose="020B0604020202020204" pitchFamily="34" charset="0"/>
                <a:cs typeface="Arial" panose="020B0604020202020204" pitchFamily="34" charset="0"/>
              </a:rPr>
              <a:t>12.9.m</a:t>
            </a:r>
            <a:r>
              <a:rPr lang="es-MX" cap="none" dirty="0">
                <a:latin typeface="Arial" panose="020B0604020202020204" pitchFamily="34" charset="0"/>
                <a:cs typeface="Arial" panose="020B0604020202020204" pitchFamily="34" charset="0"/>
              </a:rPr>
              <a:t/>
            </a:r>
            <a:br>
              <a:rPr lang="es-MX" cap="none" dirty="0">
                <a:latin typeface="Arial" panose="020B0604020202020204" pitchFamily="34" charset="0"/>
                <a:cs typeface="Arial" panose="020B0604020202020204" pitchFamily="34" charset="0"/>
              </a:rPr>
            </a:br>
            <a:r>
              <a:rPr lang="es-MX" cap="none" dirty="0" smtClean="0">
                <a:latin typeface="Arial" panose="020B0604020202020204" pitchFamily="34" charset="0"/>
                <a:cs typeface="Arial" panose="020B0604020202020204" pitchFamily="34" charset="0"/>
              </a:rPr>
              <a:t>Toma de decisiones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2060812"/>
            <a:ext cx="10363826" cy="3730387"/>
          </a:xfrm>
        </p:spPr>
        <p:txBody>
          <a:bodyPr/>
          <a:lstStyle/>
          <a:p>
            <a:pPr algn="just"/>
            <a:r>
              <a:rPr lang="es-MX" cap="none" dirty="0" smtClean="0">
                <a:latin typeface="Arial" panose="020B0604020202020204" pitchFamily="34" charset="0"/>
                <a:cs typeface="Arial" panose="020B0604020202020204" pitchFamily="34" charset="0"/>
              </a:rPr>
              <a:t>Con base en lo experimentado se requiere de que las docentes  tengan un respaldo de la información de los alumnos, ya que aunque los alumnos presentaron toda la información de manera escrita, es importante que ellos formen un portafolio de evidencias de manera electrónica  que quede a disposición de las docentes.  Lo anterior es debido a que los alumnos borran toda la información casi de manera inmediata.</a:t>
            </a:r>
          </a:p>
          <a:p>
            <a:pPr algn="just"/>
            <a:r>
              <a:rPr lang="es-MX" cap="none" dirty="0" smtClean="0">
                <a:latin typeface="Arial" panose="020B0604020202020204" pitchFamily="34" charset="0"/>
                <a:cs typeface="Arial" panose="020B0604020202020204" pitchFamily="34" charset="0"/>
              </a:rPr>
              <a:t> Fue una excelente decisión que ambas docentes observaran algunas presentaciones juntas, lo que permitió cerrar de una manera integral el proyecto interdisciplinario, sin embargo, esto se pudo realizar únicamente en algunos grupos, ya que es difícil coordinar los horarios.</a:t>
            </a:r>
            <a:endParaRPr lang="es-MX"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55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1680" y="813395"/>
            <a:ext cx="8860664" cy="5262979"/>
          </a:xfrm>
          <a:prstGeom prst="rect">
            <a:avLst/>
          </a:prstGeom>
        </p:spPr>
        <p:txBody>
          <a:bodyPr wrap="square">
            <a:spAutoFit/>
          </a:bodyPr>
          <a:lstStyle/>
          <a:p>
            <a:pPr algn="ctr"/>
            <a: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a:t>
            </a:r>
            <a:r>
              <a:rPr lang="es-MX" sz="4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13</a:t>
            </a:r>
            <a:endPar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a:p>
            <a:pPr algn="ctr"/>
            <a:r>
              <a:rPr lang="es-MX" sz="4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Autoevaluación, coevaluación del proyecto, por parte de alumnos, maestros y autoridades/ entrevistas video grabadas o escritas.</a:t>
            </a:r>
            <a:endPar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1227695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lumnos\Desktop\mag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4649" y="766119"/>
            <a:ext cx="5991225" cy="598100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9144000" y="304800"/>
            <a:ext cx="2265405" cy="369332"/>
          </a:xfrm>
          <a:prstGeom prst="rect">
            <a:avLst/>
          </a:prstGeom>
          <a:noFill/>
        </p:spPr>
        <p:txBody>
          <a:bodyPr wrap="square" rtlCol="0">
            <a:spAutoFit/>
          </a:bodyPr>
          <a:lstStyle/>
          <a:p>
            <a:pPr algn="r"/>
            <a:r>
              <a:rPr lang="es-MX" dirty="0" smtClean="0">
                <a:latin typeface="Arial" panose="020B0604020202020204" pitchFamily="34" charset="0"/>
                <a:cs typeface="Arial" panose="020B0604020202020204" pitchFamily="34" charset="0"/>
              </a:rPr>
              <a:t>Apartado 13.n</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6586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38300" y="1186248"/>
            <a:ext cx="8840230" cy="494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9439218" y="567037"/>
            <a:ext cx="1633781" cy="369332"/>
          </a:xfrm>
          <a:prstGeom prst="rect">
            <a:avLst/>
          </a:prstGeom>
        </p:spPr>
        <p:txBody>
          <a:bodyPr wrap="none">
            <a:spAutoFit/>
          </a:bodyPr>
          <a:lstStyle/>
          <a:p>
            <a:pPr algn="r"/>
            <a:r>
              <a:rPr lang="es-MX" dirty="0">
                <a:latin typeface="Arial" panose="020B0604020202020204" pitchFamily="34" charset="0"/>
                <a:cs typeface="Arial" panose="020B0604020202020204" pitchFamily="34" charset="0"/>
              </a:rPr>
              <a:t>Apartado 13.n</a:t>
            </a:r>
          </a:p>
        </p:txBody>
      </p:sp>
    </p:spTree>
    <p:extLst>
      <p:ext uri="{BB962C8B-B14F-4D97-AF65-F5344CB8AC3E}">
        <p14:creationId xmlns:p14="http://schemas.microsoft.com/office/powerpoint/2010/main" val="35544763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84101" y="463639"/>
            <a:ext cx="8847786" cy="5078313"/>
          </a:xfrm>
          <a:prstGeom prst="rect">
            <a:avLst/>
          </a:prstGeom>
        </p:spPr>
        <p:txBody>
          <a:bodyPr wrap="square">
            <a:spAutoFit/>
          </a:bodyPr>
          <a:lstStyle/>
          <a:p>
            <a:pPr algn="ctr"/>
            <a:r>
              <a:rPr lang="es-MX"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Apartado </a:t>
            </a:r>
            <a:r>
              <a:rPr lang="es-MX"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14</a:t>
            </a:r>
            <a:endParaRPr lang="es-MX"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s-MX"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Lista de cambios realizados a la estructura del proyecto interdisciplinario original, planeado el ciclo pasado.</a:t>
            </a:r>
            <a:endParaRPr lang="es-MX"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6353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3775" y="618517"/>
            <a:ext cx="10364451" cy="664373"/>
          </a:xfrm>
        </p:spPr>
        <p:txBody>
          <a:bodyPr/>
          <a:lstStyle/>
          <a:p>
            <a:r>
              <a:rPr lang="es-MX" cap="none" dirty="0" smtClean="0">
                <a:latin typeface="Arial" panose="020B0604020202020204" pitchFamily="34" charset="0"/>
                <a:cs typeface="Arial" panose="020B0604020202020204" pitchFamily="34" charset="0"/>
              </a:rPr>
              <a:t>Cambios </a:t>
            </a:r>
            <a:endParaRPr lang="es-MX" cap="none" dirty="0">
              <a:latin typeface="Arial" panose="020B0604020202020204" pitchFamily="34" charset="0"/>
              <a:cs typeface="Arial" panose="020B0604020202020204" pitchFamily="34" charset="0"/>
            </a:endParaRPr>
          </a:p>
        </p:txBody>
      </p:sp>
      <p:sp>
        <p:nvSpPr>
          <p:cNvPr id="3" name="2 Marcador de contenido"/>
          <p:cNvSpPr>
            <a:spLocks noGrp="1"/>
          </p:cNvSpPr>
          <p:nvPr>
            <p:ph sz="quarter" idx="13"/>
          </p:nvPr>
        </p:nvSpPr>
        <p:spPr>
          <a:xfrm>
            <a:off x="913774" y="1883392"/>
            <a:ext cx="10363826" cy="3907808"/>
          </a:xfrm>
        </p:spPr>
        <p:txBody>
          <a:bodyPr/>
          <a:lstStyle/>
          <a:p>
            <a:pPr algn="just"/>
            <a:r>
              <a:rPr lang="es-MX" cap="none" dirty="0" smtClean="0">
                <a:latin typeface="Arial" panose="020B0604020202020204" pitchFamily="34" charset="0"/>
                <a:cs typeface="Arial" panose="020B0604020202020204" pitchFamily="34" charset="0"/>
              </a:rPr>
              <a:t>El primer cambio que se presentó en este proyecto fue la renuncia de la docente de la asignatura de historia de la cultura, por lo que el equipo se reestructuró.</a:t>
            </a:r>
          </a:p>
          <a:p>
            <a:pPr algn="just"/>
            <a:r>
              <a:rPr lang="es-MX" cap="none" dirty="0" smtClean="0">
                <a:latin typeface="Arial" panose="020B0604020202020204" pitchFamily="34" charset="0"/>
                <a:cs typeface="Arial" panose="020B0604020202020204" pitchFamily="34" charset="0"/>
              </a:rPr>
              <a:t>Afortunadamente el ciclo escolar 2017-18 se llevó a cabo un piloto de este trabajo interdisciplinario con ambas docentes.</a:t>
            </a:r>
          </a:p>
          <a:p>
            <a:pPr algn="just"/>
            <a:r>
              <a:rPr lang="es-MX" cap="none" dirty="0" smtClean="0">
                <a:latin typeface="Arial" panose="020B0604020202020204" pitchFamily="34" charset="0"/>
                <a:cs typeface="Arial" panose="020B0604020202020204" pitchFamily="34" charset="0"/>
              </a:rPr>
              <a:t>Se tiene que solicitar de manera diferente la información, para no tener problemas, así como el guardar la información en USB, que permita que las exposiciones fluyan de manera rápida, así como el guardado de los videos, en los formatos correctos o adecuados, conforme al equipo que se tiene en la Institución. (</a:t>
            </a:r>
            <a:r>
              <a:rPr lang="es-MX" cap="none" dirty="0" err="1" smtClean="0">
                <a:latin typeface="Arial" panose="020B0604020202020204" pitchFamily="34" charset="0"/>
                <a:cs typeface="Arial" panose="020B0604020202020204" pitchFamily="34" charset="0"/>
              </a:rPr>
              <a:t>you</a:t>
            </a:r>
            <a:r>
              <a:rPr lang="es-MX" cap="none" dirty="0" smtClean="0">
                <a:latin typeface="Arial" panose="020B0604020202020204" pitchFamily="34" charset="0"/>
                <a:cs typeface="Arial" panose="020B0604020202020204" pitchFamily="34" charset="0"/>
              </a:rPr>
              <a:t> </a:t>
            </a:r>
            <a:r>
              <a:rPr lang="es-MX" cap="none" dirty="0" err="1" smtClean="0">
                <a:latin typeface="Arial" panose="020B0604020202020204" pitchFamily="34" charset="0"/>
                <a:cs typeface="Arial" panose="020B0604020202020204" pitchFamily="34" charset="0"/>
              </a:rPr>
              <a:t>tube</a:t>
            </a:r>
            <a:r>
              <a:rPr lang="es-MX" cap="none" dirty="0" smtClean="0">
                <a:latin typeface="Arial" panose="020B0604020202020204" pitchFamily="34" charset="0"/>
                <a:cs typeface="Arial" panose="020B0604020202020204" pitchFamily="34" charset="0"/>
              </a:rPr>
              <a:t>).</a:t>
            </a:r>
          </a:p>
          <a:p>
            <a:endParaRPr lang="es-MX" cap="none" dirty="0"/>
          </a:p>
        </p:txBody>
      </p:sp>
      <p:sp>
        <p:nvSpPr>
          <p:cNvPr id="4" name="3 Rectángulo"/>
          <p:cNvSpPr/>
          <p:nvPr/>
        </p:nvSpPr>
        <p:spPr>
          <a:xfrm>
            <a:off x="9332126" y="748270"/>
            <a:ext cx="1633781" cy="369332"/>
          </a:xfrm>
          <a:prstGeom prst="rect">
            <a:avLst/>
          </a:prstGeom>
        </p:spPr>
        <p:txBody>
          <a:bodyPr wrap="none">
            <a:spAutoFit/>
          </a:bodyPr>
          <a:lstStyle/>
          <a:p>
            <a:pPr algn="r"/>
            <a:r>
              <a:rPr lang="es-MX" dirty="0">
                <a:latin typeface="Arial" panose="020B0604020202020204" pitchFamily="34" charset="0"/>
                <a:cs typeface="Arial" panose="020B0604020202020204" pitchFamily="34" charset="0"/>
              </a:rPr>
              <a:t>Apartado </a:t>
            </a:r>
            <a:r>
              <a:rPr lang="es-MX" dirty="0" smtClean="0">
                <a:latin typeface="Arial" panose="020B0604020202020204" pitchFamily="34" charset="0"/>
                <a:cs typeface="Arial" panose="020B0604020202020204" pitchFamily="34" charset="0"/>
              </a:rPr>
              <a:t>14.o</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633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Gota">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Gota</Template>
  <TotalTime>685</TotalTime>
  <Words>3796</Words>
  <Application>Microsoft Office PowerPoint</Application>
  <PresentationFormat>Personalizado</PresentationFormat>
  <Paragraphs>257</Paragraphs>
  <Slides>99</Slides>
  <Notes>0</Notes>
  <HiddenSlides>0</HiddenSlides>
  <MMClips>1</MMClips>
  <ScaleCrop>false</ScaleCrop>
  <HeadingPairs>
    <vt:vector size="4" baseType="variant">
      <vt:variant>
        <vt:lpstr>Tema</vt:lpstr>
      </vt:variant>
      <vt:variant>
        <vt:i4>1</vt:i4>
      </vt:variant>
      <vt:variant>
        <vt:lpstr>Títulos de diapositiva</vt:lpstr>
      </vt:variant>
      <vt:variant>
        <vt:i4>99</vt:i4>
      </vt:variant>
    </vt:vector>
  </HeadingPairs>
  <TitlesOfParts>
    <vt:vector size="100" baseType="lpstr">
      <vt:lpstr>Gota</vt:lpstr>
      <vt:lpstr>Equipo 8  6 grado áreas iii y iv </vt:lpstr>
      <vt:lpstr>Presentación de PowerPoint</vt:lpstr>
      <vt:lpstr>Apartado 3. f y g </vt:lpstr>
      <vt:lpstr>Presentación de PowerPoint</vt:lpstr>
      <vt:lpstr>Apartado 5.I</vt:lpstr>
      <vt:lpstr>Apartado 6.J</vt:lpstr>
      <vt:lpstr>         Apartado 7.k OBJETIVOS POR MATERIA </vt:lpstr>
      <vt:lpstr>Presentación de PowerPoint</vt:lpstr>
      <vt:lpstr>Apartado 8.1.a,b,c,d Psicología </vt:lpstr>
      <vt:lpstr>Apartado 8.1.a,b,c,d INTRODUCCIÓN AL ESTUDIO DE LAS CIENCIAS SOCIALES</vt:lpstr>
      <vt:lpstr>Apartado 8.2.e y f</vt:lpstr>
      <vt:lpstr>Apartado 8.3.g     </vt:lpstr>
      <vt:lpstr>Apartado 8.4 h DESCRIPCIÓN DE LA APERTURA DE LA ACTIVIDAD</vt:lpstr>
      <vt:lpstr>Apartado 8.5.i   Descripción del desarrollo de actividades</vt:lpstr>
      <vt:lpstr>Presentación de PowerPoint</vt:lpstr>
      <vt:lpstr>Presentación de PowerPoint</vt:lpstr>
      <vt:lpstr>Presentación de PowerPoint</vt:lpstr>
      <vt:lpstr>   Apartado 8.6.j  Descripción del cierre de la actividad. Pasos y organización del grupo  </vt:lpstr>
      <vt:lpstr>Apartado 8.7.k  Descripción de lo que se hará de la actividad</vt:lpstr>
      <vt:lpstr>Apartado 8.8.l  Análisis. Contrastación de lo esperado con lo sucedido. Argumentos claros y precisos. </vt:lpstr>
      <vt:lpstr>Apartado 8.9 m  Toma de decisiones. </vt:lpstr>
      <vt:lpstr>Presentación de PowerPoint</vt:lpstr>
      <vt:lpstr>Apartado 9.1.a,b,c,d </vt:lpstr>
      <vt:lpstr>Apartado 9.2.e  </vt:lpstr>
      <vt:lpstr>Apartado 9.3.g </vt:lpstr>
      <vt:lpstr>Apartado 9.4.h descripción de la apertura de actividad</vt:lpstr>
      <vt:lpstr>Apartado 9.5.i  9.5 Descripción del desarrollo de la actividad </vt:lpstr>
      <vt:lpstr>Presentación de PowerPoint</vt:lpstr>
      <vt:lpstr>Presentación de PowerPoint</vt:lpstr>
      <vt:lpstr>Presentación de PowerPoint</vt:lpstr>
      <vt:lpstr>Presentación de PowerPoint</vt:lpstr>
      <vt:lpstr>Apartado 9.5.i 9.5 Descripción del desarrollo de la actividad  </vt:lpstr>
      <vt:lpstr>Apartado 9.6.j Descripción del cierre de actividad. Materiales, herramientas y evidencias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Apartado 9.7.k Descripción de lo que se hará con los resultados </vt:lpstr>
      <vt:lpstr>Apartado 9.8.l  Análisis. Contrastación de lo esperado con lo sucedido.</vt:lpstr>
      <vt:lpstr>Apartado 9.9.m  Toma de decisiones.</vt:lpstr>
      <vt:lpstr>Presentación de PowerPoint</vt:lpstr>
      <vt:lpstr>Apartado 10.1.a,b,c,d </vt:lpstr>
      <vt:lpstr>Apartado 10.2.e  </vt:lpstr>
      <vt:lpstr>Apartado 10.3.g </vt:lpstr>
      <vt:lpstr>Apartado 10.4.h  Descripción de la apertura de la actividad</vt:lpstr>
      <vt:lpstr>Apartado 10.5.i  Descripción del desarrollo de la actividad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Apartado 10.6.j   Descripción del cierre de la actividad </vt:lpstr>
      <vt:lpstr>Apartado 10.7.k  Descripción de lo que se hará con los resultados de la actividad.</vt:lpstr>
      <vt:lpstr>Apartado 10.8.l Análisis. Contrastación de lo esperado y lo sucedido. </vt:lpstr>
      <vt:lpstr>Apartado 10.9.m   Toma de decisiones</vt:lpstr>
      <vt:lpstr>Presentación de PowerPoint</vt:lpstr>
      <vt:lpstr>Apartado 11.1.a,b,c,d </vt:lpstr>
      <vt:lpstr>Apartado 11.2.e  </vt:lpstr>
      <vt:lpstr>Apartado 11.3.g </vt:lpstr>
      <vt:lpstr>Apartado 11.4h  Descripción de la apertura de la actividad. </vt:lpstr>
      <vt:lpstr>Apartado 11.4h Descripción de la apertura de la actividad. </vt:lpstr>
      <vt:lpstr>Presentación de PowerPoint</vt:lpstr>
      <vt:lpstr>Apartado 11.5.i Descripción del desarrollo de las actividades. </vt:lpstr>
      <vt:lpstr>Apartado 11.6.j Descripción del cierre de la actividad. </vt:lpstr>
      <vt:lpstr>Apartado 11.7.k Descripción de lo que se hará con los resultados de la actividad. </vt:lpstr>
      <vt:lpstr>Apartado 11.8.l Análisis. Contrastación de lo esperado y lo sucedido. </vt:lpstr>
      <vt:lpstr>Apartado 11.9.m  Toma de decisiones. </vt:lpstr>
      <vt:lpstr>Presentación de PowerPoint</vt:lpstr>
      <vt:lpstr>Apartado 12.1.a,b,c,d </vt:lpstr>
      <vt:lpstr>Apartado 12.2.e  </vt:lpstr>
      <vt:lpstr>Apartado 12.3.g </vt:lpstr>
      <vt:lpstr>Apartado 12.4.h  Descripción de la apertura de la actividad. </vt:lpstr>
      <vt:lpstr>Apartado 12.5.i  Descripción del desarrollo de la actividad.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Apartado 12.5.i Descripción del desarrollo de la actividad. </vt:lpstr>
      <vt:lpstr>Apartado 12.5.i Videos </vt:lpstr>
      <vt:lpstr>Apartado 12.6.j Descripción del cierre de la actividad. </vt:lpstr>
      <vt:lpstr>Apartado 12.7.k Descripción de lo que se hará con los resultados de la actividad. </vt:lpstr>
      <vt:lpstr>Apartado 12.8.l Análisis. Contrastación de los sucedido con los esperado. </vt:lpstr>
      <vt:lpstr>Apartado 12.9.m Toma de decisiones </vt:lpstr>
      <vt:lpstr>Presentación de PowerPoint</vt:lpstr>
      <vt:lpstr>Presentación de PowerPoint</vt:lpstr>
      <vt:lpstr>Presentación de PowerPoint</vt:lpstr>
      <vt:lpstr>Presentación de PowerPoint</vt:lpstr>
      <vt:lpstr>Cambios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patriciab</cp:lastModifiedBy>
  <cp:revision>79</cp:revision>
  <dcterms:created xsi:type="dcterms:W3CDTF">2019-05-21T20:10:35Z</dcterms:created>
  <dcterms:modified xsi:type="dcterms:W3CDTF">2019-06-17T15:58:36Z</dcterms:modified>
</cp:coreProperties>
</file>