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521" r:id="rId3"/>
    <p:sldId id="522" r:id="rId4"/>
    <p:sldId id="365" r:id="rId5"/>
    <p:sldId id="523" r:id="rId6"/>
    <p:sldId id="524" r:id="rId7"/>
    <p:sldId id="525" r:id="rId8"/>
    <p:sldId id="480" r:id="rId9"/>
    <p:sldId id="481" r:id="rId10"/>
    <p:sldId id="482" r:id="rId11"/>
    <p:sldId id="483" r:id="rId12"/>
    <p:sldId id="528" r:id="rId13"/>
    <p:sldId id="484" r:id="rId14"/>
    <p:sldId id="485" r:id="rId15"/>
    <p:sldId id="486" r:id="rId16"/>
    <p:sldId id="488" r:id="rId17"/>
    <p:sldId id="489" r:id="rId18"/>
    <p:sldId id="490" r:id="rId19"/>
    <p:sldId id="491" r:id="rId20"/>
    <p:sldId id="492" r:id="rId21"/>
    <p:sldId id="495" r:id="rId22"/>
    <p:sldId id="493" r:id="rId23"/>
    <p:sldId id="494" r:id="rId24"/>
    <p:sldId id="526" r:id="rId25"/>
    <p:sldId id="496" r:id="rId26"/>
    <p:sldId id="497" r:id="rId27"/>
    <p:sldId id="498" r:id="rId28"/>
    <p:sldId id="499" r:id="rId29"/>
    <p:sldId id="500" r:id="rId30"/>
    <p:sldId id="527" r:id="rId31"/>
    <p:sldId id="501" r:id="rId32"/>
    <p:sldId id="502" r:id="rId33"/>
    <p:sldId id="504" r:id="rId34"/>
    <p:sldId id="505" r:id="rId35"/>
    <p:sldId id="503" r:id="rId36"/>
    <p:sldId id="506" r:id="rId37"/>
    <p:sldId id="507" r:id="rId38"/>
    <p:sldId id="508" r:id="rId39"/>
    <p:sldId id="509" r:id="rId40"/>
    <p:sldId id="510" r:id="rId41"/>
    <p:sldId id="511" r:id="rId42"/>
    <p:sldId id="512" r:id="rId43"/>
    <p:sldId id="513" r:id="rId44"/>
    <p:sldId id="514" r:id="rId45"/>
    <p:sldId id="515" r:id="rId46"/>
    <p:sldId id="516" r:id="rId47"/>
    <p:sldId id="257" r:id="rId48"/>
    <p:sldId id="394" r:id="rId49"/>
    <p:sldId id="435" r:id="rId50"/>
    <p:sldId id="436" r:id="rId51"/>
    <p:sldId id="437" r:id="rId52"/>
    <p:sldId id="438" r:id="rId53"/>
    <p:sldId id="439" r:id="rId54"/>
    <p:sldId id="441" r:id="rId55"/>
    <p:sldId id="478" r:id="rId56"/>
    <p:sldId id="442" r:id="rId57"/>
    <p:sldId id="443" r:id="rId58"/>
    <p:sldId id="473" r:id="rId59"/>
    <p:sldId id="444" r:id="rId60"/>
    <p:sldId id="445" r:id="rId61"/>
    <p:sldId id="446" r:id="rId62"/>
    <p:sldId id="447" r:id="rId63"/>
    <p:sldId id="448" r:id="rId64"/>
    <p:sldId id="449" r:id="rId65"/>
    <p:sldId id="450" r:id="rId66"/>
    <p:sldId id="451" r:id="rId67"/>
    <p:sldId id="452" r:id="rId68"/>
    <p:sldId id="453" r:id="rId69"/>
    <p:sldId id="454" r:id="rId70"/>
    <p:sldId id="474" r:id="rId71"/>
    <p:sldId id="455" r:id="rId72"/>
    <p:sldId id="456" r:id="rId73"/>
    <p:sldId id="475" r:id="rId74"/>
    <p:sldId id="476" r:id="rId75"/>
    <p:sldId id="477" r:id="rId76"/>
    <p:sldId id="457" r:id="rId77"/>
    <p:sldId id="458" r:id="rId78"/>
    <p:sldId id="529" r:id="rId79"/>
    <p:sldId id="459" r:id="rId80"/>
    <p:sldId id="460" r:id="rId81"/>
    <p:sldId id="461" r:id="rId82"/>
    <p:sldId id="462" r:id="rId83"/>
    <p:sldId id="463" r:id="rId84"/>
    <p:sldId id="464" r:id="rId85"/>
    <p:sldId id="465" r:id="rId86"/>
    <p:sldId id="466" r:id="rId87"/>
    <p:sldId id="467" r:id="rId88"/>
    <p:sldId id="468" r:id="rId89"/>
    <p:sldId id="469" r:id="rId90"/>
    <p:sldId id="479" r:id="rId91"/>
    <p:sldId id="517" r:id="rId92"/>
    <p:sldId id="470" r:id="rId93"/>
    <p:sldId id="471" r:id="rId94"/>
    <p:sldId id="472" r:id="rId95"/>
    <p:sldId id="518" r:id="rId96"/>
    <p:sldId id="519" r:id="rId97"/>
    <p:sldId id="520" r:id="rId98"/>
    <p:sldId id="530" r:id="rId99"/>
    <p:sldId id="531" r:id="rId10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81" d="100"/>
          <a:sy n="81" d="100"/>
        </p:scale>
        <p:origin x="-10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5CE6141-D77B-40FF-87F8-0E1FA6B25C06}" type="datetimeFigureOut">
              <a:rPr lang="es-MX" smtClean="0"/>
              <a:t>12/06/2019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3C92CA5-8082-4AF7-8F87-955F25CF65BA}" type="slidenum">
              <a:rPr lang="es-MX" smtClean="0"/>
              <a:t>‹Nº›</a:t>
            </a:fld>
            <a:endParaRPr lang="es-MX"/>
          </a:p>
        </p:txBody>
      </p:sp>
    </p:spTree>
    <p:extLst>
      <p:ext uri="{BB962C8B-B14F-4D97-AF65-F5344CB8AC3E}">
        <p14:creationId xmlns:p14="http://schemas.microsoft.com/office/powerpoint/2010/main" val="3548465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5CE6141-D77B-40FF-87F8-0E1FA6B25C06}" type="datetimeFigureOut">
              <a:rPr lang="es-MX" smtClean="0"/>
              <a:t>12/06/2019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3C92CA5-8082-4AF7-8F87-955F25CF65BA}" type="slidenum">
              <a:rPr lang="es-MX" smtClean="0"/>
              <a:t>‹Nº›</a:t>
            </a:fld>
            <a:endParaRPr lang="es-MX"/>
          </a:p>
        </p:txBody>
      </p:sp>
    </p:spTree>
    <p:extLst>
      <p:ext uri="{BB962C8B-B14F-4D97-AF65-F5344CB8AC3E}">
        <p14:creationId xmlns:p14="http://schemas.microsoft.com/office/powerpoint/2010/main" val="339504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5CE6141-D77B-40FF-87F8-0E1FA6B25C06}" type="datetimeFigureOut">
              <a:rPr lang="es-MX" smtClean="0"/>
              <a:t>12/06/2019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3C92CA5-8082-4AF7-8F87-955F25CF65BA}" type="slidenum">
              <a:rPr lang="es-MX" smtClean="0"/>
              <a:t>‹Nº›</a:t>
            </a:fld>
            <a:endParaRPr lang="es-MX"/>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6930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5CE6141-D77B-40FF-87F8-0E1FA6B25C06}" type="datetimeFigureOut">
              <a:rPr lang="es-MX" smtClean="0"/>
              <a:t>12/06/2019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3C92CA5-8082-4AF7-8F87-955F25CF65BA}" type="slidenum">
              <a:rPr lang="es-MX" smtClean="0"/>
              <a:t>‹Nº›</a:t>
            </a:fld>
            <a:endParaRPr lang="es-MX"/>
          </a:p>
        </p:txBody>
      </p:sp>
    </p:spTree>
    <p:extLst>
      <p:ext uri="{BB962C8B-B14F-4D97-AF65-F5344CB8AC3E}">
        <p14:creationId xmlns:p14="http://schemas.microsoft.com/office/powerpoint/2010/main" val="2421632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5CE6141-D77B-40FF-87F8-0E1FA6B25C06}" type="datetimeFigureOut">
              <a:rPr lang="es-MX" smtClean="0"/>
              <a:t>12/06/2019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3C92CA5-8082-4AF7-8F87-955F25CF65BA}" type="slidenum">
              <a:rPr lang="es-MX" smtClean="0"/>
              <a:t>‹Nº›</a:t>
            </a:fld>
            <a:endParaRPr lang="es-MX"/>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10090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5CE6141-D77B-40FF-87F8-0E1FA6B25C06}" type="datetimeFigureOut">
              <a:rPr lang="es-MX" smtClean="0"/>
              <a:t>12/06/2019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3C92CA5-8082-4AF7-8F87-955F25CF65BA}" type="slidenum">
              <a:rPr lang="es-MX" smtClean="0"/>
              <a:t>‹Nº›</a:t>
            </a:fld>
            <a:endParaRPr lang="es-MX"/>
          </a:p>
        </p:txBody>
      </p:sp>
    </p:spTree>
    <p:extLst>
      <p:ext uri="{BB962C8B-B14F-4D97-AF65-F5344CB8AC3E}">
        <p14:creationId xmlns:p14="http://schemas.microsoft.com/office/powerpoint/2010/main" val="3043862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5CE6141-D77B-40FF-87F8-0E1FA6B25C06}" type="datetimeFigureOut">
              <a:rPr lang="es-MX" smtClean="0"/>
              <a:t>12/06/2019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3C92CA5-8082-4AF7-8F87-955F25CF65BA}" type="slidenum">
              <a:rPr lang="es-MX" smtClean="0"/>
              <a:t>‹Nº›</a:t>
            </a:fld>
            <a:endParaRPr lang="es-MX"/>
          </a:p>
        </p:txBody>
      </p:sp>
    </p:spTree>
    <p:extLst>
      <p:ext uri="{BB962C8B-B14F-4D97-AF65-F5344CB8AC3E}">
        <p14:creationId xmlns:p14="http://schemas.microsoft.com/office/powerpoint/2010/main" val="3030814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5CE6141-D77B-40FF-87F8-0E1FA6B25C06}" type="datetimeFigureOut">
              <a:rPr lang="es-MX" smtClean="0"/>
              <a:t>12/06/2019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3C92CA5-8082-4AF7-8F87-955F25CF65BA}" type="slidenum">
              <a:rPr lang="es-MX" smtClean="0"/>
              <a:t>‹Nº›</a:t>
            </a:fld>
            <a:endParaRPr lang="es-MX"/>
          </a:p>
        </p:txBody>
      </p:sp>
    </p:spTree>
    <p:extLst>
      <p:ext uri="{BB962C8B-B14F-4D97-AF65-F5344CB8AC3E}">
        <p14:creationId xmlns:p14="http://schemas.microsoft.com/office/powerpoint/2010/main" val="306048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5CE6141-D77B-40FF-87F8-0E1FA6B25C06}" type="datetimeFigureOut">
              <a:rPr lang="es-MX" smtClean="0"/>
              <a:t>12/06/2019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3C92CA5-8082-4AF7-8F87-955F25CF65BA}" type="slidenum">
              <a:rPr lang="es-MX" smtClean="0"/>
              <a:t>‹Nº›</a:t>
            </a:fld>
            <a:endParaRPr lang="es-MX"/>
          </a:p>
        </p:txBody>
      </p:sp>
    </p:spTree>
    <p:extLst>
      <p:ext uri="{BB962C8B-B14F-4D97-AF65-F5344CB8AC3E}">
        <p14:creationId xmlns:p14="http://schemas.microsoft.com/office/powerpoint/2010/main" val="225691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5CE6141-D77B-40FF-87F8-0E1FA6B25C06}" type="datetimeFigureOut">
              <a:rPr lang="es-MX" smtClean="0"/>
              <a:t>12/06/2019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3C92CA5-8082-4AF7-8F87-955F25CF65BA}" type="slidenum">
              <a:rPr lang="es-MX" smtClean="0"/>
              <a:t>‹Nº›</a:t>
            </a:fld>
            <a:endParaRPr lang="es-MX"/>
          </a:p>
        </p:txBody>
      </p:sp>
    </p:spTree>
    <p:extLst>
      <p:ext uri="{BB962C8B-B14F-4D97-AF65-F5344CB8AC3E}">
        <p14:creationId xmlns:p14="http://schemas.microsoft.com/office/powerpoint/2010/main" val="310079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5CE6141-D77B-40FF-87F8-0E1FA6B25C06}" type="datetimeFigureOut">
              <a:rPr lang="es-MX" smtClean="0"/>
              <a:t>12/06/2019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3C92CA5-8082-4AF7-8F87-955F25CF65BA}" type="slidenum">
              <a:rPr lang="es-MX" smtClean="0"/>
              <a:t>‹Nº›</a:t>
            </a:fld>
            <a:endParaRPr lang="es-MX"/>
          </a:p>
        </p:txBody>
      </p:sp>
    </p:spTree>
    <p:extLst>
      <p:ext uri="{BB962C8B-B14F-4D97-AF65-F5344CB8AC3E}">
        <p14:creationId xmlns:p14="http://schemas.microsoft.com/office/powerpoint/2010/main" val="19413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5CE6141-D77B-40FF-87F8-0E1FA6B25C06}" type="datetimeFigureOut">
              <a:rPr lang="es-MX" smtClean="0"/>
              <a:t>12/06/2019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3C92CA5-8082-4AF7-8F87-955F25CF65BA}" type="slidenum">
              <a:rPr lang="es-MX" smtClean="0"/>
              <a:t>‹Nº›</a:t>
            </a:fld>
            <a:endParaRPr lang="es-MX"/>
          </a:p>
        </p:txBody>
      </p:sp>
    </p:spTree>
    <p:extLst>
      <p:ext uri="{BB962C8B-B14F-4D97-AF65-F5344CB8AC3E}">
        <p14:creationId xmlns:p14="http://schemas.microsoft.com/office/powerpoint/2010/main" val="424364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5CE6141-D77B-40FF-87F8-0E1FA6B25C06}" type="datetimeFigureOut">
              <a:rPr lang="es-MX" smtClean="0"/>
              <a:t>12/06/2019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3C92CA5-8082-4AF7-8F87-955F25CF65BA}" type="slidenum">
              <a:rPr lang="es-MX" smtClean="0"/>
              <a:t>‹Nº›</a:t>
            </a:fld>
            <a:endParaRPr lang="es-MX"/>
          </a:p>
        </p:txBody>
      </p:sp>
    </p:spTree>
    <p:extLst>
      <p:ext uri="{BB962C8B-B14F-4D97-AF65-F5344CB8AC3E}">
        <p14:creationId xmlns:p14="http://schemas.microsoft.com/office/powerpoint/2010/main" val="105904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E6141-D77B-40FF-87F8-0E1FA6B25C06}" type="datetimeFigureOut">
              <a:rPr lang="es-MX" smtClean="0"/>
              <a:t>12/06/2019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3C92CA5-8082-4AF7-8F87-955F25CF65BA}" type="slidenum">
              <a:rPr lang="es-MX" smtClean="0"/>
              <a:t>‹Nº›</a:t>
            </a:fld>
            <a:endParaRPr lang="es-MX"/>
          </a:p>
        </p:txBody>
      </p:sp>
    </p:spTree>
    <p:extLst>
      <p:ext uri="{BB962C8B-B14F-4D97-AF65-F5344CB8AC3E}">
        <p14:creationId xmlns:p14="http://schemas.microsoft.com/office/powerpoint/2010/main" val="305970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5CE6141-D77B-40FF-87F8-0E1FA6B25C06}" type="datetimeFigureOut">
              <a:rPr lang="es-MX" smtClean="0"/>
              <a:t>12/06/2019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3C92CA5-8082-4AF7-8F87-955F25CF65BA}" type="slidenum">
              <a:rPr lang="es-MX" smtClean="0"/>
              <a:t>‹Nº›</a:t>
            </a:fld>
            <a:endParaRPr lang="es-MX"/>
          </a:p>
        </p:txBody>
      </p:sp>
    </p:spTree>
    <p:extLst>
      <p:ext uri="{BB962C8B-B14F-4D97-AF65-F5344CB8AC3E}">
        <p14:creationId xmlns:p14="http://schemas.microsoft.com/office/powerpoint/2010/main" val="284293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5CE6141-D77B-40FF-87F8-0E1FA6B25C06}" type="datetimeFigureOut">
              <a:rPr lang="es-MX" smtClean="0"/>
              <a:t>12/06/2019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3C92CA5-8082-4AF7-8F87-955F25CF65BA}" type="slidenum">
              <a:rPr lang="es-MX" smtClean="0"/>
              <a:t>‹Nº›</a:t>
            </a:fld>
            <a:endParaRPr lang="es-MX"/>
          </a:p>
        </p:txBody>
      </p:sp>
    </p:spTree>
    <p:extLst>
      <p:ext uri="{BB962C8B-B14F-4D97-AF65-F5344CB8AC3E}">
        <p14:creationId xmlns:p14="http://schemas.microsoft.com/office/powerpoint/2010/main" val="1451894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CE6141-D77B-40FF-87F8-0E1FA6B25C06}" type="datetimeFigureOut">
              <a:rPr lang="es-MX" smtClean="0"/>
              <a:t>12/06/2019</a:t>
            </a:fld>
            <a:endParaRPr lang="es-MX"/>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3C92CA5-8082-4AF7-8F87-955F25CF65BA}" type="slidenum">
              <a:rPr lang="es-MX" smtClean="0"/>
              <a:t>‹Nº›</a:t>
            </a:fld>
            <a:endParaRPr lang="es-MX"/>
          </a:p>
        </p:txBody>
      </p:sp>
    </p:spTree>
    <p:extLst>
      <p:ext uri="{BB962C8B-B14F-4D97-AF65-F5344CB8AC3E}">
        <p14:creationId xmlns:p14="http://schemas.microsoft.com/office/powerpoint/2010/main" val="1997502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55776" cy="1633553"/>
          </a:xfrm>
          <a:prstGeom prst="rect">
            <a:avLst/>
          </a:prstGeom>
        </p:spPr>
      </p:pic>
      <p:sp>
        <p:nvSpPr>
          <p:cNvPr id="6" name="5 CuadroTexto"/>
          <p:cNvSpPr txBox="1"/>
          <p:nvPr/>
        </p:nvSpPr>
        <p:spPr>
          <a:xfrm>
            <a:off x="1421904" y="1916832"/>
            <a:ext cx="6084168" cy="1908215"/>
          </a:xfrm>
          <a:prstGeom prst="rect">
            <a:avLst/>
          </a:prstGeom>
          <a:noFill/>
        </p:spPr>
        <p:txBody>
          <a:bodyPr wrap="square" rtlCol="0">
            <a:spAutoFit/>
          </a:bodyPr>
          <a:lstStyle/>
          <a:p>
            <a:pPr algn="ctr"/>
            <a:r>
              <a:rPr lang="es-MX" sz="1200" b="1" dirty="0" smtClean="0"/>
              <a:t>1.a </a:t>
            </a:r>
            <a:r>
              <a:rPr lang="es-MX" sz="3200" b="1" dirty="0" smtClean="0"/>
              <a:t>Universidad de Londres Preparatoria</a:t>
            </a:r>
          </a:p>
          <a:p>
            <a:pPr algn="ctr"/>
            <a:endParaRPr lang="es-MX" dirty="0"/>
          </a:p>
          <a:p>
            <a:pPr algn="ctr"/>
            <a:r>
              <a:rPr lang="es-MX" sz="1200" b="1" dirty="0" smtClean="0"/>
              <a:t>1.b </a:t>
            </a:r>
            <a:r>
              <a:rPr lang="es-MX" sz="2400" dirty="0" smtClean="0"/>
              <a:t>Equipo:</a:t>
            </a:r>
            <a:r>
              <a:rPr lang="es-MX" sz="3600" b="1" dirty="0"/>
              <a:t> 6</a:t>
            </a:r>
            <a:endParaRPr lang="es-MX" sz="2400" dirty="0" smtClean="0"/>
          </a:p>
        </p:txBody>
      </p:sp>
      <p:sp>
        <p:nvSpPr>
          <p:cNvPr id="8" name="7 CuadroTexto"/>
          <p:cNvSpPr txBox="1"/>
          <p:nvPr/>
        </p:nvSpPr>
        <p:spPr>
          <a:xfrm>
            <a:off x="539552" y="3850943"/>
            <a:ext cx="7848871" cy="1938992"/>
          </a:xfrm>
          <a:prstGeom prst="rect">
            <a:avLst/>
          </a:prstGeom>
          <a:noFill/>
        </p:spPr>
        <p:txBody>
          <a:bodyPr wrap="square" rtlCol="0">
            <a:spAutoFit/>
          </a:bodyPr>
          <a:lstStyle/>
          <a:p>
            <a:pPr algn="ctr"/>
            <a:r>
              <a:rPr lang="es-MX" sz="1200" b="1" dirty="0" smtClean="0"/>
              <a:t>1.c </a:t>
            </a:r>
            <a:r>
              <a:rPr lang="es-MX" sz="2400" b="1" dirty="0" smtClean="0"/>
              <a:t>Nombre </a:t>
            </a:r>
            <a:r>
              <a:rPr lang="es-MX" sz="2400" b="1" dirty="0"/>
              <a:t>del proyecto: </a:t>
            </a:r>
            <a:r>
              <a:rPr lang="es-MX" sz="2400" b="1" dirty="0"/>
              <a:t>P</a:t>
            </a:r>
            <a:r>
              <a:rPr lang="es-MX" sz="2400" b="1" dirty="0" smtClean="0"/>
              <a:t>asta dental a base de cacao: antecedentes históricos de sus usos y beneficios a prospección de producción industrial. </a:t>
            </a:r>
            <a:endParaRPr lang="es-MX" sz="2400" b="1" dirty="0" smtClean="0"/>
          </a:p>
          <a:p>
            <a:pPr algn="ctr"/>
            <a:endParaRPr lang="es-MX" sz="2400" b="1" dirty="0"/>
          </a:p>
          <a:p>
            <a:pPr algn="ctr"/>
            <a:r>
              <a:rPr lang="es-MX" sz="2400" b="1" dirty="0" smtClean="0"/>
              <a:t>Grado</a:t>
            </a:r>
            <a:r>
              <a:rPr lang="es-MX" sz="2400" b="1" dirty="0"/>
              <a:t>: 5</a:t>
            </a:r>
            <a:r>
              <a:rPr lang="es-MX" sz="2400" b="1" dirty="0" smtClean="0"/>
              <a:t>° </a:t>
            </a:r>
          </a:p>
        </p:txBody>
      </p:sp>
      <p:pic>
        <p:nvPicPr>
          <p:cNvPr id="1026" name="Picture 2" descr="Conexi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988" y="0"/>
            <a:ext cx="4680520" cy="881039"/>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8388423" y="1144320"/>
            <a:ext cx="404278" cy="369332"/>
          </a:xfrm>
          <a:prstGeom prst="rect">
            <a:avLst/>
          </a:prstGeom>
          <a:noFill/>
        </p:spPr>
        <p:txBody>
          <a:bodyPr wrap="none" rtlCol="0">
            <a:spAutoFit/>
          </a:bodyPr>
          <a:lstStyle/>
          <a:p>
            <a:r>
              <a:rPr lang="es-MX" b="1" dirty="0" smtClean="0"/>
              <a:t>1.</a:t>
            </a:r>
            <a:endParaRPr lang="es-MX" b="1" dirty="0"/>
          </a:p>
        </p:txBody>
      </p:sp>
    </p:spTree>
    <p:extLst>
      <p:ext uri="{BB962C8B-B14F-4D97-AF65-F5344CB8AC3E}">
        <p14:creationId xmlns:p14="http://schemas.microsoft.com/office/powerpoint/2010/main" val="500245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79512" y="908720"/>
            <a:ext cx="7892394" cy="4431983"/>
          </a:xfrm>
          <a:prstGeom prst="rect">
            <a:avLst/>
          </a:prstGeom>
          <a:noFill/>
        </p:spPr>
        <p:txBody>
          <a:bodyPr wrap="square" rtlCol="0">
            <a:spAutoFit/>
          </a:bodyPr>
          <a:lstStyle/>
          <a:p>
            <a:pPr algn="ctr"/>
            <a:r>
              <a:rPr lang="es-MX" sz="1200" dirty="0" smtClean="0"/>
              <a:t>8.2.e</a:t>
            </a:r>
            <a:r>
              <a:rPr lang="es-MX" dirty="0" smtClean="0"/>
              <a:t> </a:t>
            </a:r>
            <a:r>
              <a:rPr lang="es-MX" sz="2400" dirty="0" smtClean="0"/>
              <a:t>Asignatura Participante: </a:t>
            </a:r>
          </a:p>
          <a:p>
            <a:pPr algn="ctr"/>
            <a:r>
              <a:rPr lang="es-MX" dirty="0" smtClean="0"/>
              <a:t>Historia México II</a:t>
            </a:r>
          </a:p>
          <a:p>
            <a:endParaRPr lang="es-MX" dirty="0" smtClean="0"/>
          </a:p>
          <a:p>
            <a:pPr algn="ctr"/>
            <a:r>
              <a:rPr lang="es-MX" sz="1200" dirty="0" smtClean="0"/>
              <a:t>8.2.e </a:t>
            </a:r>
            <a:r>
              <a:rPr lang="es-MX" sz="2400" dirty="0" smtClean="0"/>
              <a:t> Temas o conceptos </a:t>
            </a:r>
            <a:r>
              <a:rPr lang="es-MX" sz="2400" dirty="0"/>
              <a:t>utilizados: </a:t>
            </a:r>
            <a:endParaRPr lang="es-MX" sz="2400" dirty="0" smtClean="0"/>
          </a:p>
          <a:p>
            <a:pPr algn="ctr"/>
            <a:r>
              <a:rPr lang="es-MX" dirty="0" smtClean="0"/>
              <a:t>México Prehispánico, Mesoamérica, Cultivo  y uso del Cacao y época colonial.</a:t>
            </a:r>
          </a:p>
          <a:p>
            <a:endParaRPr lang="es-MX" sz="1200" dirty="0" smtClean="0"/>
          </a:p>
          <a:p>
            <a:pPr algn="ctr"/>
            <a:r>
              <a:rPr lang="es-MX" sz="1200" dirty="0" smtClean="0"/>
              <a:t>8.2.f</a:t>
            </a:r>
            <a:r>
              <a:rPr lang="es-MX" dirty="0" smtClean="0"/>
              <a:t> </a:t>
            </a:r>
            <a:r>
              <a:rPr lang="es-MX" sz="2400" dirty="0" smtClean="0"/>
              <a:t>Fuentes </a:t>
            </a:r>
            <a:r>
              <a:rPr lang="es-MX" sz="2400" dirty="0"/>
              <a:t>de apoyo</a:t>
            </a:r>
            <a:r>
              <a:rPr lang="es-MX" sz="2400" dirty="0" smtClean="0"/>
              <a:t>:</a:t>
            </a:r>
          </a:p>
          <a:p>
            <a:pPr marL="285750" indent="-285750" algn="just">
              <a:buFont typeface="Wingdings" pitchFamily="2" charset="2"/>
              <a:buChar char="ü"/>
            </a:pPr>
            <a:r>
              <a:rPr lang="es-MX" dirty="0" smtClean="0"/>
              <a:t>Alberro</a:t>
            </a:r>
            <a:r>
              <a:rPr lang="es-MX" dirty="0"/>
              <a:t>, S., y </a:t>
            </a:r>
            <a:r>
              <a:rPr lang="es-MX" dirty="0" err="1"/>
              <a:t>Gonzalbo</a:t>
            </a:r>
            <a:r>
              <a:rPr lang="es-MX" dirty="0"/>
              <a:t> A., P. (2013). </a:t>
            </a:r>
            <a:r>
              <a:rPr lang="es-MX" i="1" dirty="0"/>
              <a:t>La sociedad novohispana: estereotipos y realidades. </a:t>
            </a:r>
            <a:r>
              <a:rPr lang="es-MX" dirty="0"/>
              <a:t>México: El Colegio de México. </a:t>
            </a:r>
          </a:p>
          <a:p>
            <a:pPr marL="285750" indent="-285750" algn="just">
              <a:buFont typeface="Wingdings" pitchFamily="2" charset="2"/>
              <a:buChar char="ü"/>
            </a:pPr>
            <a:r>
              <a:rPr lang="es-MX" dirty="0" err="1"/>
              <a:t>Barta</a:t>
            </a:r>
            <a:r>
              <a:rPr lang="es-MX" dirty="0"/>
              <a:t>, R. (2013). </a:t>
            </a:r>
            <a:r>
              <a:rPr lang="es-MX" i="1" dirty="0"/>
              <a:t>El mito del salvaje</a:t>
            </a:r>
            <a:r>
              <a:rPr lang="es-MX" dirty="0"/>
              <a:t>. México: Fondo de Cultura Económica. </a:t>
            </a:r>
          </a:p>
          <a:p>
            <a:pPr marL="285750" indent="-285750" algn="just">
              <a:buFont typeface="Wingdings" pitchFamily="2" charset="2"/>
              <a:buChar char="ü"/>
            </a:pPr>
            <a:r>
              <a:rPr lang="es-MX" dirty="0"/>
              <a:t>Escalante, P. </a:t>
            </a:r>
            <a:r>
              <a:rPr lang="es-MX" i="1" dirty="0"/>
              <a:t>y otros. </a:t>
            </a:r>
            <a:r>
              <a:rPr lang="es-MX" dirty="0"/>
              <a:t>(2010). </a:t>
            </a:r>
            <a:r>
              <a:rPr lang="es-MX" i="1" dirty="0"/>
              <a:t>Nueva Historia Mínima de México. </a:t>
            </a:r>
            <a:r>
              <a:rPr lang="es-MX" dirty="0"/>
              <a:t>México: El Colegio de México</a:t>
            </a:r>
            <a:r>
              <a:rPr lang="es-MX" dirty="0" smtClean="0"/>
              <a:t>.</a:t>
            </a:r>
          </a:p>
          <a:p>
            <a:pPr marL="285750" indent="-285750" algn="just">
              <a:buFont typeface="Wingdings" pitchFamily="2" charset="2"/>
              <a:buChar char="ü"/>
            </a:pPr>
            <a:r>
              <a:rPr lang="es-MX" dirty="0" smtClean="0"/>
              <a:t>Internet</a:t>
            </a:r>
            <a:endParaRPr lang="es-MX" dirty="0"/>
          </a:p>
        </p:txBody>
      </p:sp>
      <p:sp>
        <p:nvSpPr>
          <p:cNvPr id="2" name="1 Rectángulo"/>
          <p:cNvSpPr/>
          <p:nvPr/>
        </p:nvSpPr>
        <p:spPr>
          <a:xfrm>
            <a:off x="8431946" y="188640"/>
            <a:ext cx="513282" cy="369332"/>
          </a:xfrm>
          <a:prstGeom prst="rect">
            <a:avLst/>
          </a:prstGeom>
        </p:spPr>
        <p:txBody>
          <a:bodyPr wrap="none">
            <a:spAutoFit/>
          </a:bodyPr>
          <a:lstStyle/>
          <a:p>
            <a:r>
              <a:rPr lang="es-MX" dirty="0" smtClean="0"/>
              <a:t>8.2</a:t>
            </a:r>
            <a:endParaRPr lang="es-MX" dirty="0"/>
          </a:p>
        </p:txBody>
      </p:sp>
    </p:spTree>
    <p:extLst>
      <p:ext uri="{BB962C8B-B14F-4D97-AF65-F5344CB8AC3E}">
        <p14:creationId xmlns:p14="http://schemas.microsoft.com/office/powerpoint/2010/main" val="4219459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6934" y="671785"/>
            <a:ext cx="9009562" cy="4431983"/>
          </a:xfrm>
          <a:prstGeom prst="rect">
            <a:avLst/>
          </a:prstGeom>
          <a:noFill/>
        </p:spPr>
        <p:txBody>
          <a:bodyPr wrap="square" rtlCol="0">
            <a:spAutoFit/>
          </a:bodyPr>
          <a:lstStyle/>
          <a:p>
            <a:pPr algn="ctr"/>
            <a:r>
              <a:rPr lang="es-MX" sz="1200" dirty="0" smtClean="0">
                <a:latin typeface="+mj-lt"/>
                <a:cs typeface="Calibri" panose="020F0502020204030204" pitchFamily="34" charset="0"/>
              </a:rPr>
              <a:t>8.3.g</a:t>
            </a:r>
            <a:r>
              <a:rPr lang="es-MX" dirty="0" smtClean="0">
                <a:latin typeface="+mj-lt"/>
                <a:cs typeface="Calibri" panose="020F0502020204030204" pitchFamily="34" charset="0"/>
              </a:rPr>
              <a:t> </a:t>
            </a:r>
            <a:r>
              <a:rPr lang="es-MX" sz="2400" dirty="0">
                <a:latin typeface="+mj-lt"/>
                <a:cs typeface="Calibri" panose="020F0502020204030204" pitchFamily="34" charset="0"/>
              </a:rPr>
              <a:t>Justificación de la actividad: </a:t>
            </a:r>
            <a:endParaRPr lang="es-MX" sz="2400" dirty="0" smtClean="0">
              <a:latin typeface="+mj-lt"/>
              <a:cs typeface="Calibri" panose="020F0502020204030204" pitchFamily="34" charset="0"/>
            </a:endParaRPr>
          </a:p>
          <a:p>
            <a:pPr algn="ctr"/>
            <a:r>
              <a:rPr lang="es-MX" dirty="0" smtClean="0">
                <a:latin typeface="+mj-lt"/>
                <a:cs typeface="Calibri" panose="020F0502020204030204" pitchFamily="34" charset="0"/>
              </a:rPr>
              <a:t>Es </a:t>
            </a:r>
            <a:r>
              <a:rPr lang="es-MX" dirty="0">
                <a:latin typeface="+mj-lt"/>
                <a:cs typeface="Calibri" panose="020F0502020204030204" pitchFamily="34" charset="0"/>
              </a:rPr>
              <a:t>necesario para el proyecto: </a:t>
            </a:r>
            <a:r>
              <a:rPr lang="es-MX" i="1" dirty="0">
                <a:latin typeface="+mj-lt"/>
                <a:cs typeface="Calibri" panose="020F0502020204030204" pitchFamily="34" charset="0"/>
              </a:rPr>
              <a:t>Pasta Dental a Base de Cacao: Antecedentes Históricos de sus Usos y Beneficios a Prospección de Producción Industrial</a:t>
            </a:r>
            <a:r>
              <a:rPr lang="es-MX" dirty="0">
                <a:latin typeface="+mj-lt"/>
                <a:cs typeface="Calibri" panose="020F0502020204030204" pitchFamily="34" charset="0"/>
              </a:rPr>
              <a:t> que los alumnos identifiquen los orígenes y usos del Cacao y su importancia tanto para los pueblos mesoamericanos como para los el resto del mundo, sobre todo a partir del contacto entre América y Europa.</a:t>
            </a:r>
          </a:p>
          <a:p>
            <a:r>
              <a:rPr lang="es-MX" dirty="0">
                <a:latin typeface="+mj-lt"/>
                <a:cs typeface="Calibri" panose="020F0502020204030204" pitchFamily="34" charset="0"/>
              </a:rPr>
              <a:t>Lo anterior con la intención de detonar en los alumnos el interés por el tema del proyecto e involucrarlos en el mismo</a:t>
            </a:r>
            <a:r>
              <a:rPr lang="es-MX" dirty="0" smtClean="0">
                <a:latin typeface="+mj-lt"/>
                <a:cs typeface="Calibri" panose="020F0502020204030204" pitchFamily="34" charset="0"/>
              </a:rPr>
              <a:t>.</a:t>
            </a:r>
          </a:p>
          <a:p>
            <a:endParaRPr lang="es-MX" dirty="0">
              <a:latin typeface="+mj-lt"/>
              <a:cs typeface="Calibri" panose="020F0502020204030204" pitchFamily="34" charset="0"/>
            </a:endParaRPr>
          </a:p>
          <a:p>
            <a:pPr algn="ctr"/>
            <a:r>
              <a:rPr lang="es-MX" sz="1200" dirty="0" smtClean="0">
                <a:latin typeface="+mj-lt"/>
                <a:cs typeface="Calibri" panose="020F0502020204030204" pitchFamily="34" charset="0"/>
              </a:rPr>
              <a:t>8.3. g </a:t>
            </a:r>
            <a:r>
              <a:rPr lang="es-MX" sz="2400" dirty="0" smtClean="0">
                <a:latin typeface="+mj-lt"/>
                <a:cs typeface="Calibri" panose="020F0502020204030204" pitchFamily="34" charset="0"/>
              </a:rPr>
              <a:t>Preguntas guía:</a:t>
            </a:r>
          </a:p>
          <a:p>
            <a:r>
              <a:rPr lang="es-MX" dirty="0" smtClean="0">
                <a:latin typeface="+mj-lt"/>
                <a:cs typeface="Calibri" panose="020F0502020204030204" pitchFamily="34" charset="0"/>
              </a:rPr>
              <a:t>¿Cuál es el uso actual del Cacao?</a:t>
            </a:r>
          </a:p>
          <a:p>
            <a:r>
              <a:rPr lang="es-MX" dirty="0" smtClean="0">
                <a:latin typeface="+mj-lt"/>
                <a:cs typeface="Calibri" panose="020F0502020204030204" pitchFamily="34" charset="0"/>
              </a:rPr>
              <a:t>¿Cuáles son los beneficios y/o prejuicios para la salud?</a:t>
            </a:r>
          </a:p>
          <a:p>
            <a:r>
              <a:rPr lang="es-MX" dirty="0" smtClean="0">
                <a:latin typeface="+mj-lt"/>
                <a:cs typeface="Calibri" panose="020F0502020204030204" pitchFamily="34" charset="0"/>
              </a:rPr>
              <a:t>¿Cuál es el origen del cultivo del Cacao?</a:t>
            </a:r>
          </a:p>
          <a:p>
            <a:r>
              <a:rPr lang="es-MX" dirty="0" smtClean="0">
                <a:latin typeface="+mj-lt"/>
                <a:cs typeface="Calibri" panose="020F0502020204030204" pitchFamily="34" charset="0"/>
              </a:rPr>
              <a:t>¿Para qué utilizaban los pueblos prehispánicos el cacao?</a:t>
            </a:r>
          </a:p>
          <a:p>
            <a:r>
              <a:rPr lang="es-MX" dirty="0" smtClean="0">
                <a:latin typeface="+mj-lt"/>
                <a:cs typeface="Calibri" panose="020F0502020204030204" pitchFamily="34" charset="0"/>
              </a:rPr>
              <a:t>¿Cómo se difundió el cacao en el mundo</a:t>
            </a:r>
            <a:r>
              <a:rPr lang="es-MX" dirty="0" smtClean="0">
                <a:latin typeface="+mj-lt"/>
                <a:cs typeface="Calibri" panose="020F0502020204030204" pitchFamily="34" charset="0"/>
              </a:rPr>
              <a:t>?</a:t>
            </a:r>
            <a:endParaRPr lang="es-MX" dirty="0" smtClean="0">
              <a:latin typeface="+mj-lt"/>
              <a:cs typeface="Calibri" panose="020F0502020204030204" pitchFamily="34" charset="0"/>
            </a:endParaRPr>
          </a:p>
        </p:txBody>
      </p:sp>
      <p:sp>
        <p:nvSpPr>
          <p:cNvPr id="2" name="1 CuadroTexto"/>
          <p:cNvSpPr txBox="1"/>
          <p:nvPr/>
        </p:nvSpPr>
        <p:spPr>
          <a:xfrm>
            <a:off x="8322839" y="116632"/>
            <a:ext cx="713657" cy="369332"/>
          </a:xfrm>
          <a:prstGeom prst="rect">
            <a:avLst/>
          </a:prstGeom>
          <a:noFill/>
        </p:spPr>
        <p:txBody>
          <a:bodyPr wrap="none" rtlCol="0">
            <a:spAutoFit/>
          </a:bodyPr>
          <a:lstStyle/>
          <a:p>
            <a:r>
              <a:rPr lang="es-MX" dirty="0" smtClean="0"/>
              <a:t>8.3.g</a:t>
            </a:r>
            <a:endParaRPr lang="es-MX" dirty="0"/>
          </a:p>
        </p:txBody>
      </p:sp>
    </p:spTree>
    <p:extLst>
      <p:ext uri="{BB962C8B-B14F-4D97-AF65-F5344CB8AC3E}">
        <p14:creationId xmlns:p14="http://schemas.microsoft.com/office/powerpoint/2010/main" val="4124331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6934" y="671785"/>
            <a:ext cx="9009562" cy="3600986"/>
          </a:xfrm>
          <a:prstGeom prst="rect">
            <a:avLst/>
          </a:prstGeom>
          <a:noFill/>
        </p:spPr>
        <p:txBody>
          <a:bodyPr wrap="square" rtlCol="0">
            <a:spAutoFit/>
          </a:bodyPr>
          <a:lstStyle/>
          <a:p>
            <a:pPr algn="ctr"/>
            <a:r>
              <a:rPr lang="es-MX" sz="1200" dirty="0" smtClean="0">
                <a:latin typeface="+mj-lt"/>
                <a:cs typeface="Calibri" panose="020F0502020204030204" pitchFamily="34" charset="0"/>
              </a:rPr>
              <a:t>8.3</a:t>
            </a:r>
            <a:r>
              <a:rPr lang="es-MX" sz="1200" dirty="0">
                <a:latin typeface="+mj-lt"/>
                <a:cs typeface="Calibri" panose="020F0502020204030204" pitchFamily="34" charset="0"/>
              </a:rPr>
              <a:t>. g </a:t>
            </a:r>
            <a:r>
              <a:rPr lang="es-MX" sz="2400" dirty="0" smtClean="0">
                <a:latin typeface="+mj-lt"/>
                <a:cs typeface="Calibri" panose="020F0502020204030204" pitchFamily="34" charset="0"/>
              </a:rPr>
              <a:t>Necesidades del grupo:</a:t>
            </a:r>
          </a:p>
          <a:p>
            <a:pPr algn="ctr"/>
            <a:r>
              <a:rPr lang="es-MX" dirty="0" smtClean="0">
                <a:latin typeface="+mj-lt"/>
                <a:cs typeface="Calibri" panose="020F0502020204030204" pitchFamily="34" charset="0"/>
              </a:rPr>
              <a:t>En </a:t>
            </a:r>
            <a:r>
              <a:rPr lang="es-MX" dirty="0">
                <a:latin typeface="+mj-lt"/>
                <a:cs typeface="Calibri" panose="020F0502020204030204" pitchFamily="34" charset="0"/>
              </a:rPr>
              <a:t>general del grupo necesita </a:t>
            </a:r>
            <a:r>
              <a:rPr lang="es-MX" dirty="0" smtClean="0">
                <a:latin typeface="+mj-lt"/>
                <a:cs typeface="Calibri" panose="020F0502020204030204" pitchFamily="34" charset="0"/>
              </a:rPr>
              <a:t>adquirir </a:t>
            </a:r>
            <a:r>
              <a:rPr lang="es-MX" dirty="0">
                <a:latin typeface="+mj-lt"/>
                <a:cs typeface="Calibri" panose="020F0502020204030204" pitchFamily="34" charset="0"/>
              </a:rPr>
              <a:t>el antecedente histórico del uso del </a:t>
            </a:r>
            <a:r>
              <a:rPr lang="es-MX" dirty="0" smtClean="0">
                <a:latin typeface="+mj-lt"/>
                <a:cs typeface="Calibri" panose="020F0502020204030204" pitchFamily="34" charset="0"/>
              </a:rPr>
              <a:t>cacao. 	</a:t>
            </a:r>
            <a:r>
              <a:rPr lang="es-MX" dirty="0">
                <a:latin typeface="+mj-lt"/>
                <a:cs typeface="Calibri" panose="020F0502020204030204" pitchFamily="34" charset="0"/>
              </a:rPr>
              <a:t>P</a:t>
            </a:r>
            <a:r>
              <a:rPr lang="es-MX" dirty="0" smtClean="0">
                <a:latin typeface="+mj-lt"/>
                <a:cs typeface="Calibri" panose="020F0502020204030204" pitchFamily="34" charset="0"/>
              </a:rPr>
              <a:t>ara todos la </a:t>
            </a:r>
            <a:r>
              <a:rPr lang="es-MX" dirty="0">
                <a:latin typeface="+mj-lt"/>
                <a:cs typeface="Calibri" panose="020F0502020204030204" pitchFamily="34" charset="0"/>
              </a:rPr>
              <a:t>necesidad es adquirir un antecedente histórico del uso de cacao, para interesarse en el proyecto en general</a:t>
            </a:r>
            <a:r>
              <a:rPr lang="es-MX" dirty="0" smtClean="0">
                <a:latin typeface="+mj-lt"/>
                <a:cs typeface="Calibri" panose="020F0502020204030204" pitchFamily="34" charset="0"/>
              </a:rPr>
              <a:t>. Por </a:t>
            </a:r>
            <a:r>
              <a:rPr lang="es-MX" dirty="0">
                <a:latin typeface="+mj-lt"/>
                <a:cs typeface="Calibri" panose="020F0502020204030204" pitchFamily="34" charset="0"/>
              </a:rPr>
              <a:t>lo mismo es necesario conocer aspectos de su cultivo tales como el </a:t>
            </a:r>
            <a:r>
              <a:rPr lang="es-MX" dirty="0" smtClean="0">
                <a:latin typeface="+mj-lt"/>
                <a:cs typeface="Calibri" panose="020F0502020204030204" pitchFamily="34" charset="0"/>
              </a:rPr>
              <a:t>clima y </a:t>
            </a:r>
            <a:r>
              <a:rPr lang="es-MX" dirty="0">
                <a:latin typeface="+mj-lt"/>
                <a:cs typeface="Calibri" panose="020F0502020204030204" pitchFamily="34" charset="0"/>
              </a:rPr>
              <a:t>los lugares más adecuados para su cultivo.</a:t>
            </a:r>
            <a:endParaRPr lang="es-MX" dirty="0" smtClean="0">
              <a:latin typeface="+mj-lt"/>
              <a:cs typeface="Calibri" panose="020F0502020204030204" pitchFamily="34" charset="0"/>
            </a:endParaRPr>
          </a:p>
          <a:p>
            <a:endParaRPr lang="es-MX" b="1" dirty="0" smtClean="0">
              <a:latin typeface="+mj-lt"/>
              <a:cs typeface="Calibri" panose="020F0502020204030204" pitchFamily="34" charset="0"/>
            </a:endParaRPr>
          </a:p>
          <a:p>
            <a:pPr algn="ctr"/>
            <a:r>
              <a:rPr lang="es-MX" sz="1200" dirty="0" smtClean="0">
                <a:latin typeface="+mj-lt"/>
                <a:cs typeface="Calibri" panose="020F0502020204030204" pitchFamily="34" charset="0"/>
              </a:rPr>
              <a:t>8.3g</a:t>
            </a:r>
            <a:r>
              <a:rPr lang="es-MX" sz="2400" dirty="0" smtClean="0">
                <a:latin typeface="+mj-lt"/>
                <a:cs typeface="Calibri" panose="020F0502020204030204" pitchFamily="34" charset="0"/>
              </a:rPr>
              <a:t>Objetivo:</a:t>
            </a:r>
          </a:p>
          <a:p>
            <a:pPr algn="ctr"/>
            <a:r>
              <a:rPr lang="es-MX" dirty="0" smtClean="0">
                <a:latin typeface="+mj-lt"/>
                <a:cs typeface="Calibri" panose="020F0502020204030204" pitchFamily="34" charset="0"/>
              </a:rPr>
              <a:t>Conocer el origen y uso tradicional del cultivo dentro de los pueblos mesoamericanos mediante investigación del marco teórico basado en un enfoque histórico para que el alumno entienda la relevancia que ha tenido esta sustancia a lo largo de la cultura mexicana.</a:t>
            </a:r>
          </a:p>
        </p:txBody>
      </p:sp>
      <p:sp>
        <p:nvSpPr>
          <p:cNvPr id="2" name="1 CuadroTexto"/>
          <p:cNvSpPr txBox="1"/>
          <p:nvPr/>
        </p:nvSpPr>
        <p:spPr>
          <a:xfrm>
            <a:off x="8322839" y="116632"/>
            <a:ext cx="713657" cy="369332"/>
          </a:xfrm>
          <a:prstGeom prst="rect">
            <a:avLst/>
          </a:prstGeom>
          <a:noFill/>
        </p:spPr>
        <p:txBody>
          <a:bodyPr wrap="none" rtlCol="0">
            <a:spAutoFit/>
          </a:bodyPr>
          <a:lstStyle/>
          <a:p>
            <a:r>
              <a:rPr lang="es-MX" dirty="0" smtClean="0"/>
              <a:t>8.3.g</a:t>
            </a:r>
            <a:endParaRPr lang="es-MX" dirty="0"/>
          </a:p>
        </p:txBody>
      </p:sp>
    </p:spTree>
    <p:extLst>
      <p:ext uri="{BB962C8B-B14F-4D97-AF65-F5344CB8AC3E}">
        <p14:creationId xmlns:p14="http://schemas.microsoft.com/office/powerpoint/2010/main" val="3441668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934" y="620688"/>
            <a:ext cx="9009562" cy="892552"/>
          </a:xfrm>
          <a:prstGeom prst="rect">
            <a:avLst/>
          </a:prstGeom>
          <a:noFill/>
        </p:spPr>
        <p:txBody>
          <a:bodyPr wrap="square" rtlCol="0">
            <a:spAutoFit/>
          </a:bodyPr>
          <a:lstStyle/>
          <a:p>
            <a:pPr algn="ctr"/>
            <a:r>
              <a:rPr lang="es-MX" sz="1200" dirty="0" smtClean="0"/>
              <a:t>8.4.h </a:t>
            </a:r>
            <a:r>
              <a:rPr lang="es-MX" sz="2800" b="1" dirty="0"/>
              <a:t>Inicio: </a:t>
            </a:r>
            <a:endParaRPr lang="es-MX" sz="2800" b="1" dirty="0" smtClean="0"/>
          </a:p>
          <a:p>
            <a:r>
              <a:rPr lang="es-MX" sz="2400" dirty="0" smtClean="0"/>
              <a:t>Pasos y Organización</a:t>
            </a:r>
          </a:p>
        </p:txBody>
      </p:sp>
      <p:sp>
        <p:nvSpPr>
          <p:cNvPr id="2" name="1 Rectángulo"/>
          <p:cNvSpPr/>
          <p:nvPr/>
        </p:nvSpPr>
        <p:spPr>
          <a:xfrm>
            <a:off x="251520" y="1484784"/>
            <a:ext cx="7200800" cy="5501442"/>
          </a:xfrm>
          <a:prstGeom prst="rect">
            <a:avLst/>
          </a:prstGeom>
        </p:spPr>
        <p:txBody>
          <a:bodyPr wrap="square">
            <a:spAutoFit/>
          </a:bodyPr>
          <a:lstStyle/>
          <a:p>
            <a:pPr marL="342900" lvl="0" indent="-342900" algn="just" defTabSz="449251" eaLnBrk="0" fontAlgn="base" hangingPunct="0">
              <a:lnSpc>
                <a:spcPct val="102000"/>
              </a:lnSpc>
              <a:spcBef>
                <a:spcPct val="0"/>
              </a:spcBef>
              <a:spcAft>
                <a:spcPts val="1425"/>
              </a:spcAft>
              <a:buClr>
                <a:srgbClr val="000000"/>
              </a:buClr>
              <a:buSzPct val="100000"/>
              <a:buFont typeface="Wingdings" panose="05000000000000000000" pitchFamily="2" charset="2"/>
              <a:buChar char="ü"/>
            </a:pPr>
            <a:r>
              <a:rPr lang="es-MX" dirty="0">
                <a:solidFill>
                  <a:srgbClr val="000000"/>
                </a:solidFill>
                <a:latin typeface="Calibri"/>
                <a:ea typeface="Microsoft YaHei"/>
              </a:rPr>
              <a:t>El </a:t>
            </a:r>
            <a:r>
              <a:rPr lang="es-MX" dirty="0">
                <a:solidFill>
                  <a:srgbClr val="000000"/>
                </a:solidFill>
                <a:ea typeface="Microsoft YaHei"/>
              </a:rPr>
              <a:t>profesor de historia </a:t>
            </a:r>
            <a:r>
              <a:rPr lang="es-MX" dirty="0" smtClean="0">
                <a:solidFill>
                  <a:srgbClr val="000000"/>
                </a:solidFill>
                <a:ea typeface="Microsoft YaHei"/>
              </a:rPr>
              <a:t>cuestiono a los estudiantes sobre los usos del cacao en la actualidad y su origen.</a:t>
            </a:r>
          </a:p>
          <a:p>
            <a:pPr marL="342900" lvl="0" indent="-342900" algn="just" defTabSz="449251" eaLnBrk="0" fontAlgn="base" hangingPunct="0">
              <a:lnSpc>
                <a:spcPct val="102000"/>
              </a:lnSpc>
              <a:spcBef>
                <a:spcPct val="0"/>
              </a:spcBef>
              <a:spcAft>
                <a:spcPts val="1425"/>
              </a:spcAft>
              <a:buClr>
                <a:srgbClr val="000000"/>
              </a:buClr>
              <a:buSzPct val="100000"/>
              <a:buFont typeface="Wingdings" panose="05000000000000000000" pitchFamily="2" charset="2"/>
              <a:buChar char="ü"/>
            </a:pPr>
            <a:r>
              <a:rPr lang="es-MX" dirty="0" smtClean="0">
                <a:solidFill>
                  <a:srgbClr val="000000"/>
                </a:solidFill>
                <a:ea typeface="Microsoft YaHei"/>
              </a:rPr>
              <a:t>El profesor les hablo sobre el proyecto de conexiones y la participación de ellos en la asignatura de historia.</a:t>
            </a:r>
          </a:p>
          <a:p>
            <a:pPr marL="342900" lvl="0" indent="-342900" algn="just" defTabSz="449251" eaLnBrk="0" fontAlgn="base" hangingPunct="0">
              <a:lnSpc>
                <a:spcPct val="102000"/>
              </a:lnSpc>
              <a:spcBef>
                <a:spcPct val="0"/>
              </a:spcBef>
              <a:spcAft>
                <a:spcPts val="1425"/>
              </a:spcAft>
              <a:buClr>
                <a:srgbClr val="000000"/>
              </a:buClr>
              <a:buSzPct val="100000"/>
              <a:buFont typeface="Wingdings" panose="05000000000000000000" pitchFamily="2" charset="2"/>
              <a:buChar char="ü"/>
            </a:pPr>
            <a:r>
              <a:rPr lang="es-MX" dirty="0" smtClean="0">
                <a:solidFill>
                  <a:srgbClr val="000000"/>
                </a:solidFill>
                <a:ea typeface="Microsoft YaHei"/>
              </a:rPr>
              <a:t>Se dio la instrucción </a:t>
            </a:r>
            <a:r>
              <a:rPr lang="es-MX" dirty="0">
                <a:solidFill>
                  <a:srgbClr val="000000"/>
                </a:solidFill>
                <a:ea typeface="Microsoft YaHei"/>
              </a:rPr>
              <a:t>de formar equipos de cuatro o cinco personas para trabajar en el proyecto. </a:t>
            </a:r>
            <a:endParaRPr lang="es-MX" dirty="0" smtClean="0">
              <a:solidFill>
                <a:srgbClr val="000000"/>
              </a:solidFill>
              <a:ea typeface="Microsoft YaHei"/>
            </a:endParaRPr>
          </a:p>
          <a:p>
            <a:pPr marL="342900" lvl="0" indent="-342900" algn="just" defTabSz="449251" eaLnBrk="0" fontAlgn="base" hangingPunct="0">
              <a:lnSpc>
                <a:spcPct val="102000"/>
              </a:lnSpc>
              <a:spcBef>
                <a:spcPct val="0"/>
              </a:spcBef>
              <a:spcAft>
                <a:spcPts val="1425"/>
              </a:spcAft>
              <a:buClr>
                <a:srgbClr val="000000"/>
              </a:buClr>
              <a:buSzPct val="100000"/>
              <a:buFont typeface="Wingdings" panose="05000000000000000000" pitchFamily="2" charset="2"/>
              <a:buChar char="ü"/>
            </a:pPr>
            <a:r>
              <a:rPr lang="es-MX" dirty="0" smtClean="0">
                <a:solidFill>
                  <a:srgbClr val="000000"/>
                </a:solidFill>
                <a:ea typeface="Microsoft YaHei"/>
              </a:rPr>
              <a:t>Los </a:t>
            </a:r>
            <a:r>
              <a:rPr lang="es-MX" dirty="0">
                <a:solidFill>
                  <a:srgbClr val="000000"/>
                </a:solidFill>
                <a:ea typeface="Microsoft YaHei"/>
              </a:rPr>
              <a:t>alumnos formaron </a:t>
            </a:r>
            <a:r>
              <a:rPr lang="es-MX" dirty="0" smtClean="0">
                <a:solidFill>
                  <a:srgbClr val="000000"/>
                </a:solidFill>
                <a:ea typeface="Microsoft YaHei"/>
              </a:rPr>
              <a:t>equipos de cinco integrantes </a:t>
            </a:r>
            <a:r>
              <a:rPr lang="es-MX" dirty="0">
                <a:solidFill>
                  <a:srgbClr val="000000"/>
                </a:solidFill>
                <a:ea typeface="Microsoft YaHei"/>
              </a:rPr>
              <a:t>y dieron una lista de integrantes al profesor.</a:t>
            </a:r>
          </a:p>
          <a:p>
            <a:pPr marL="342900" lvl="0" indent="-342900" algn="just" defTabSz="449251" eaLnBrk="0" fontAlgn="base" hangingPunct="0">
              <a:lnSpc>
                <a:spcPct val="102000"/>
              </a:lnSpc>
              <a:spcBef>
                <a:spcPct val="0"/>
              </a:spcBef>
              <a:spcAft>
                <a:spcPts val="1425"/>
              </a:spcAft>
              <a:buClr>
                <a:srgbClr val="000000"/>
              </a:buClr>
              <a:buSzPct val="100000"/>
              <a:buFont typeface="Wingdings" panose="05000000000000000000" pitchFamily="2" charset="2"/>
              <a:buChar char="ü"/>
            </a:pPr>
            <a:r>
              <a:rPr lang="es-MX" dirty="0">
                <a:solidFill>
                  <a:srgbClr val="000000"/>
                </a:solidFill>
                <a:ea typeface="Microsoft YaHei"/>
              </a:rPr>
              <a:t>Se asignaron las tareas a realizar por los equipos la cual consistía en investigar diversos aspectos del cacao, tales como el origen del cultivo del cacao, el origen mítico del mismo, las técnicas para su cultivo, el uso tradicional entre otras</a:t>
            </a:r>
            <a:r>
              <a:rPr lang="es-MX" dirty="0" smtClean="0">
                <a:solidFill>
                  <a:srgbClr val="000000"/>
                </a:solidFill>
                <a:ea typeface="Microsoft YaHei"/>
              </a:rPr>
              <a:t>.</a:t>
            </a:r>
          </a:p>
          <a:p>
            <a:pPr lvl="0" algn="just" defTabSz="449251" eaLnBrk="0" fontAlgn="base" hangingPunct="0">
              <a:lnSpc>
                <a:spcPct val="102000"/>
              </a:lnSpc>
              <a:spcBef>
                <a:spcPct val="0"/>
              </a:spcBef>
              <a:spcAft>
                <a:spcPts val="1425"/>
              </a:spcAft>
              <a:buClr>
                <a:srgbClr val="000000"/>
              </a:buClr>
              <a:buSzPct val="100000"/>
            </a:pPr>
            <a:r>
              <a:rPr lang="es-MX" sz="2400" dirty="0" smtClean="0">
                <a:solidFill>
                  <a:srgbClr val="000000"/>
                </a:solidFill>
                <a:ea typeface="Microsoft YaHei"/>
              </a:rPr>
              <a:t>Materiales y Herramientas</a:t>
            </a:r>
          </a:p>
          <a:p>
            <a:pPr marL="342900" lvl="0" indent="-342900" algn="just" defTabSz="449251" eaLnBrk="0" fontAlgn="base" hangingPunct="0">
              <a:lnSpc>
                <a:spcPct val="102000"/>
              </a:lnSpc>
              <a:spcBef>
                <a:spcPct val="0"/>
              </a:spcBef>
              <a:spcAft>
                <a:spcPts val="1425"/>
              </a:spcAft>
              <a:buClr>
                <a:srgbClr val="000000"/>
              </a:buClr>
              <a:buSzPct val="100000"/>
              <a:buFont typeface="Wingdings" panose="05000000000000000000" pitchFamily="2" charset="2"/>
              <a:buChar char="ü"/>
            </a:pPr>
            <a:r>
              <a:rPr lang="es-MX" dirty="0" smtClean="0">
                <a:solidFill>
                  <a:srgbClr val="000000"/>
                </a:solidFill>
                <a:ea typeface="Microsoft YaHei"/>
              </a:rPr>
              <a:t>Entre los materiales y herramientas utilizados se encuentran libros, folletos  e Internet</a:t>
            </a:r>
            <a:endParaRPr lang="es-MX" dirty="0">
              <a:solidFill>
                <a:srgbClr val="000000"/>
              </a:solidFill>
              <a:ea typeface="Microsoft YaHei"/>
            </a:endParaRPr>
          </a:p>
        </p:txBody>
      </p:sp>
      <p:sp>
        <p:nvSpPr>
          <p:cNvPr id="4" name="1 CuadroTexto"/>
          <p:cNvSpPr txBox="1"/>
          <p:nvPr/>
        </p:nvSpPr>
        <p:spPr>
          <a:xfrm>
            <a:off x="8322839" y="116632"/>
            <a:ext cx="724878" cy="369332"/>
          </a:xfrm>
          <a:prstGeom prst="rect">
            <a:avLst/>
          </a:prstGeom>
          <a:noFill/>
        </p:spPr>
        <p:txBody>
          <a:bodyPr wrap="none" rtlCol="0">
            <a:spAutoFit/>
          </a:bodyPr>
          <a:lstStyle/>
          <a:p>
            <a:r>
              <a:rPr lang="es-MX" dirty="0" smtClean="0"/>
              <a:t>8.4.h</a:t>
            </a:r>
            <a:endParaRPr lang="es-MX" dirty="0"/>
          </a:p>
        </p:txBody>
      </p:sp>
    </p:spTree>
    <p:extLst>
      <p:ext uri="{BB962C8B-B14F-4D97-AF65-F5344CB8AC3E}">
        <p14:creationId xmlns:p14="http://schemas.microsoft.com/office/powerpoint/2010/main" val="519699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8.4.h Evidencia fotográfica del Inicio</a:t>
            </a:r>
            <a:endParaRPr lang="es-MX" dirty="0"/>
          </a:p>
        </p:txBody>
      </p:sp>
      <p:pic>
        <p:nvPicPr>
          <p:cNvPr id="4"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51913" y="2344631"/>
            <a:ext cx="4574520" cy="3430890"/>
          </a:xfrm>
          <a:prstGeom prst="rect">
            <a:avLst/>
          </a:prstGeom>
        </p:spPr>
      </p:pic>
      <p:sp>
        <p:nvSpPr>
          <p:cNvPr id="5" name="1 CuadroTexto"/>
          <p:cNvSpPr txBox="1"/>
          <p:nvPr/>
        </p:nvSpPr>
        <p:spPr>
          <a:xfrm>
            <a:off x="8322839" y="116632"/>
            <a:ext cx="724878" cy="369332"/>
          </a:xfrm>
          <a:prstGeom prst="rect">
            <a:avLst/>
          </a:prstGeom>
          <a:noFill/>
        </p:spPr>
        <p:txBody>
          <a:bodyPr wrap="none" rtlCol="0">
            <a:spAutoFit/>
          </a:bodyPr>
          <a:lstStyle/>
          <a:p>
            <a:r>
              <a:rPr lang="es-MX" dirty="0" smtClean="0"/>
              <a:t>8.4.h</a:t>
            </a:r>
            <a:endParaRPr lang="es-MX" dirty="0"/>
          </a:p>
        </p:txBody>
      </p:sp>
    </p:spTree>
    <p:extLst>
      <p:ext uri="{BB962C8B-B14F-4D97-AF65-F5344CB8AC3E}">
        <p14:creationId xmlns:p14="http://schemas.microsoft.com/office/powerpoint/2010/main" val="1955913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934" y="620688"/>
            <a:ext cx="9009562" cy="523220"/>
          </a:xfrm>
          <a:prstGeom prst="rect">
            <a:avLst/>
          </a:prstGeom>
          <a:noFill/>
        </p:spPr>
        <p:txBody>
          <a:bodyPr wrap="square" rtlCol="0">
            <a:spAutoFit/>
          </a:bodyPr>
          <a:lstStyle/>
          <a:p>
            <a:pPr algn="ctr"/>
            <a:r>
              <a:rPr lang="es-MX" sz="1200" dirty="0" smtClean="0"/>
              <a:t>8.5.i</a:t>
            </a:r>
            <a:r>
              <a:rPr lang="es-MX" dirty="0" smtClean="0"/>
              <a:t> </a:t>
            </a:r>
            <a:r>
              <a:rPr lang="es-MX" sz="2800" b="1" dirty="0"/>
              <a:t>Desarrollo</a:t>
            </a:r>
            <a:r>
              <a:rPr lang="es-MX" sz="2800" b="1" dirty="0" smtClean="0"/>
              <a:t>:</a:t>
            </a:r>
          </a:p>
        </p:txBody>
      </p:sp>
      <p:sp>
        <p:nvSpPr>
          <p:cNvPr id="2" name="1 Rectángulo"/>
          <p:cNvSpPr/>
          <p:nvPr/>
        </p:nvSpPr>
        <p:spPr>
          <a:xfrm>
            <a:off x="395536" y="1628800"/>
            <a:ext cx="7488832" cy="3600986"/>
          </a:xfrm>
          <a:prstGeom prst="rect">
            <a:avLst/>
          </a:prstGeom>
        </p:spPr>
        <p:txBody>
          <a:bodyPr wrap="square">
            <a:spAutoFit/>
          </a:bodyPr>
          <a:lstStyle/>
          <a:p>
            <a:pPr algn="just"/>
            <a:r>
              <a:rPr lang="es-MX" sz="2400" dirty="0" smtClean="0">
                <a:latin typeface="Calibri" panose="020F0502020204030204" pitchFamily="34" charset="0"/>
                <a:cs typeface="Calibri" panose="020F0502020204030204" pitchFamily="34" charset="0"/>
              </a:rPr>
              <a:t>Pasos y Organización</a:t>
            </a:r>
          </a:p>
          <a:p>
            <a:pPr marL="342900" indent="-342900" algn="just">
              <a:buFont typeface="Wingdings" panose="05000000000000000000" pitchFamily="2" charset="2"/>
              <a:buChar char="ü"/>
            </a:pPr>
            <a:r>
              <a:rPr lang="es-MX" dirty="0" smtClean="0">
                <a:latin typeface="Calibri" panose="020F0502020204030204" pitchFamily="34" charset="0"/>
                <a:cs typeface="Calibri" panose="020F0502020204030204" pitchFamily="34" charset="0"/>
              </a:rPr>
              <a:t>El </a:t>
            </a:r>
            <a:r>
              <a:rPr lang="es-MX" dirty="0">
                <a:latin typeface="Calibri" panose="020F0502020204030204" pitchFamily="34" charset="0"/>
                <a:cs typeface="Calibri" panose="020F0502020204030204" pitchFamily="34" charset="0"/>
              </a:rPr>
              <a:t>profesor de historia junto con los estudiantes desarrollaron una lluvia de ideas, en la que cada equipo exponía los resultados de su </a:t>
            </a:r>
            <a:r>
              <a:rPr lang="es-MX" dirty="0" smtClean="0">
                <a:latin typeface="Calibri" panose="020F0502020204030204" pitchFamily="34" charset="0"/>
                <a:cs typeface="Calibri" panose="020F0502020204030204" pitchFamily="34" charset="0"/>
              </a:rPr>
              <a:t>investigación</a:t>
            </a:r>
          </a:p>
          <a:p>
            <a:pPr marL="342900" indent="-342900" algn="just">
              <a:buFont typeface="Wingdings" panose="05000000000000000000" pitchFamily="2" charset="2"/>
              <a:buChar char="ü"/>
            </a:pPr>
            <a:r>
              <a:rPr lang="es-MX" dirty="0" smtClean="0">
                <a:latin typeface="Calibri" panose="020F0502020204030204" pitchFamily="34" charset="0"/>
                <a:cs typeface="Calibri" panose="020F0502020204030204" pitchFamily="34" charset="0"/>
              </a:rPr>
              <a:t>Mientras los equipos exponían sus respectivos resultados, </a:t>
            </a:r>
            <a:r>
              <a:rPr lang="es-MX" dirty="0">
                <a:latin typeface="Calibri" panose="020F0502020204030204" pitchFamily="34" charset="0"/>
                <a:cs typeface="Calibri" panose="020F0502020204030204" pitchFamily="34" charset="0"/>
              </a:rPr>
              <a:t>los </a:t>
            </a:r>
            <a:r>
              <a:rPr lang="es-MX" dirty="0" smtClean="0">
                <a:latin typeface="Calibri" panose="020F0502020204030204" pitchFamily="34" charset="0"/>
                <a:cs typeface="Calibri" panose="020F0502020204030204" pitchFamily="34" charset="0"/>
              </a:rPr>
              <a:t>demás equipos </a:t>
            </a:r>
            <a:r>
              <a:rPr lang="es-MX" dirty="0">
                <a:latin typeface="Calibri" panose="020F0502020204030204" pitchFamily="34" charset="0"/>
                <a:cs typeface="Calibri" panose="020F0502020204030204" pitchFamily="34" charset="0"/>
              </a:rPr>
              <a:t>afirmaban o bien cuestionaban de manera </a:t>
            </a:r>
            <a:r>
              <a:rPr lang="es-MX" dirty="0" smtClean="0">
                <a:latin typeface="Calibri" panose="020F0502020204030204" pitchFamily="34" charset="0"/>
                <a:cs typeface="Calibri" panose="020F0502020204030204" pitchFamily="34" charset="0"/>
              </a:rPr>
              <a:t>la información presentada.</a:t>
            </a:r>
          </a:p>
          <a:p>
            <a:pPr marL="342900" indent="-342900" algn="just">
              <a:buFont typeface="Wingdings" panose="05000000000000000000" pitchFamily="2" charset="2"/>
              <a:buChar char="ü"/>
            </a:pPr>
            <a:r>
              <a:rPr lang="es-MX" dirty="0" smtClean="0">
                <a:latin typeface="Calibri" panose="020F0502020204030204" pitchFamily="34" charset="0"/>
                <a:cs typeface="Calibri" panose="020F0502020204030204" pitchFamily="34" charset="0"/>
              </a:rPr>
              <a:t>Se </a:t>
            </a:r>
            <a:r>
              <a:rPr lang="es-MX" dirty="0">
                <a:latin typeface="Calibri" panose="020F0502020204030204" pitchFamily="34" charset="0"/>
                <a:cs typeface="Calibri" panose="020F0502020204030204" pitchFamily="34" charset="0"/>
              </a:rPr>
              <a:t>establecieron los alcances de la investigación.</a:t>
            </a:r>
          </a:p>
          <a:p>
            <a:pPr marL="342900" indent="-342900" algn="just">
              <a:buFont typeface="Wingdings" panose="05000000000000000000" pitchFamily="2" charset="2"/>
              <a:buChar char="ü"/>
            </a:pPr>
            <a:r>
              <a:rPr lang="es-MX" dirty="0">
                <a:latin typeface="Calibri" panose="020F0502020204030204" pitchFamily="34" charset="0"/>
                <a:cs typeface="Calibri" panose="020F0502020204030204" pitchFamily="34" charset="0"/>
              </a:rPr>
              <a:t>Los estudiantes redactaran sus conclusiones para entregar en la siguiente sesión</a:t>
            </a:r>
            <a:r>
              <a:rPr lang="es-MX" dirty="0" smtClean="0">
                <a:latin typeface="Calibri" panose="020F0502020204030204" pitchFamily="34" charset="0"/>
                <a:cs typeface="Calibri" panose="020F0502020204030204" pitchFamily="34" charset="0"/>
              </a:rPr>
              <a:t>.</a:t>
            </a:r>
          </a:p>
          <a:p>
            <a:pPr algn="just"/>
            <a:r>
              <a:rPr lang="es-MX" sz="2400" dirty="0" smtClean="0">
                <a:latin typeface="Calibri" panose="020F0502020204030204" pitchFamily="34" charset="0"/>
                <a:cs typeface="Calibri" panose="020F0502020204030204" pitchFamily="34" charset="0"/>
              </a:rPr>
              <a:t>Herramientas y Materiales</a:t>
            </a:r>
          </a:p>
          <a:p>
            <a:pPr marL="342900" indent="-342900" algn="just">
              <a:buFont typeface="Wingdings" panose="05000000000000000000" pitchFamily="2" charset="2"/>
              <a:buChar char="ü"/>
            </a:pPr>
            <a:r>
              <a:rPr lang="es-MX" dirty="0" smtClean="0">
                <a:latin typeface="Calibri" panose="020F0502020204030204" pitchFamily="34" charset="0"/>
                <a:cs typeface="Calibri" panose="020F0502020204030204" pitchFamily="34" charset="0"/>
              </a:rPr>
              <a:t>Entre los materiales utilizados se encuentra folletos, internet, imágenes.</a:t>
            </a:r>
            <a:endParaRPr lang="es-MX" dirty="0">
              <a:latin typeface="Calibri" panose="020F0502020204030204" pitchFamily="34" charset="0"/>
              <a:cs typeface="Calibri" panose="020F0502020204030204" pitchFamily="34" charset="0"/>
            </a:endParaRPr>
          </a:p>
          <a:p>
            <a:endParaRPr lang="es-MX" dirty="0">
              <a:latin typeface="Calibri" panose="020F0502020204030204" pitchFamily="34" charset="0"/>
              <a:cs typeface="Calibri" panose="020F0502020204030204" pitchFamily="34" charset="0"/>
            </a:endParaRPr>
          </a:p>
        </p:txBody>
      </p:sp>
      <p:sp>
        <p:nvSpPr>
          <p:cNvPr id="4" name="1 CuadroTexto"/>
          <p:cNvSpPr txBox="1"/>
          <p:nvPr/>
        </p:nvSpPr>
        <p:spPr>
          <a:xfrm>
            <a:off x="8322839" y="116632"/>
            <a:ext cx="663964" cy="369332"/>
          </a:xfrm>
          <a:prstGeom prst="rect">
            <a:avLst/>
          </a:prstGeom>
          <a:noFill/>
        </p:spPr>
        <p:txBody>
          <a:bodyPr wrap="none" rtlCol="0">
            <a:spAutoFit/>
          </a:bodyPr>
          <a:lstStyle/>
          <a:p>
            <a:r>
              <a:rPr lang="es-MX" dirty="0" smtClean="0"/>
              <a:t>8.5.i</a:t>
            </a:r>
            <a:endParaRPr lang="es-MX" dirty="0"/>
          </a:p>
        </p:txBody>
      </p:sp>
    </p:spTree>
    <p:extLst>
      <p:ext uri="{BB962C8B-B14F-4D97-AF65-F5344CB8AC3E}">
        <p14:creationId xmlns:p14="http://schemas.microsoft.com/office/powerpoint/2010/main" val="161755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8.5.i Evidencia fotográfica del Desarrollo</a:t>
            </a:r>
            <a:endParaRPr lang="es-MX" dirty="0"/>
          </a:p>
        </p:txBody>
      </p:sp>
      <p:pic>
        <p:nvPicPr>
          <p:cNvPr id="3"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613492" y="2643092"/>
            <a:ext cx="4657954" cy="3493466"/>
          </a:xfrm>
          <a:prstGeom prst="rect">
            <a:avLst/>
          </a:prstGeom>
        </p:spPr>
      </p:pic>
      <p:sp>
        <p:nvSpPr>
          <p:cNvPr id="4" name="1 CuadroTexto"/>
          <p:cNvSpPr txBox="1"/>
          <p:nvPr/>
        </p:nvSpPr>
        <p:spPr>
          <a:xfrm>
            <a:off x="8322839" y="116632"/>
            <a:ext cx="663964" cy="369332"/>
          </a:xfrm>
          <a:prstGeom prst="rect">
            <a:avLst/>
          </a:prstGeom>
          <a:noFill/>
        </p:spPr>
        <p:txBody>
          <a:bodyPr wrap="none" rtlCol="0">
            <a:spAutoFit/>
          </a:bodyPr>
          <a:lstStyle/>
          <a:p>
            <a:r>
              <a:rPr lang="es-MX" dirty="0" smtClean="0"/>
              <a:t>8.5.i</a:t>
            </a:r>
            <a:endParaRPr lang="es-MX" dirty="0"/>
          </a:p>
        </p:txBody>
      </p:sp>
    </p:spTree>
    <p:extLst>
      <p:ext uri="{BB962C8B-B14F-4D97-AF65-F5344CB8AC3E}">
        <p14:creationId xmlns:p14="http://schemas.microsoft.com/office/powerpoint/2010/main" val="2044533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idx="10"/>
          </p:nvPr>
        </p:nvSpPr>
        <p:spPr/>
        <p:txBody>
          <a:bodyPr/>
          <a:lstStyle/>
          <a:p>
            <a:pPr>
              <a:defRPr/>
            </a:pPr>
            <a:r>
              <a:rPr lang="es-MX" smtClean="0"/>
              <a:t>30/04/18</a:t>
            </a:r>
            <a:endParaRPr lang="es-MX"/>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3768" y="1460782"/>
            <a:ext cx="3888432" cy="5184577"/>
          </a:xfrm>
        </p:spPr>
      </p:pic>
      <p:sp>
        <p:nvSpPr>
          <p:cNvPr id="6" name="Título 1"/>
          <p:cNvSpPr>
            <a:spLocks noGrp="1"/>
          </p:cNvSpPr>
          <p:nvPr>
            <p:ph type="title"/>
          </p:nvPr>
        </p:nvSpPr>
        <p:spPr>
          <a:xfrm>
            <a:off x="323528" y="260648"/>
            <a:ext cx="7776864" cy="1320800"/>
          </a:xfrm>
        </p:spPr>
        <p:txBody>
          <a:bodyPr/>
          <a:lstStyle/>
          <a:p>
            <a:r>
              <a:rPr lang="es-MX" dirty="0" smtClean="0"/>
              <a:t>8.5. Evidencia fotográfica del Desarrollo</a:t>
            </a:r>
            <a:endParaRPr lang="es-MX" dirty="0"/>
          </a:p>
        </p:txBody>
      </p:sp>
      <p:sp>
        <p:nvSpPr>
          <p:cNvPr id="7" name="1 CuadroTexto"/>
          <p:cNvSpPr txBox="1"/>
          <p:nvPr/>
        </p:nvSpPr>
        <p:spPr>
          <a:xfrm>
            <a:off x="8322839" y="116632"/>
            <a:ext cx="663964" cy="369332"/>
          </a:xfrm>
          <a:prstGeom prst="rect">
            <a:avLst/>
          </a:prstGeom>
          <a:noFill/>
        </p:spPr>
        <p:txBody>
          <a:bodyPr wrap="none" rtlCol="0">
            <a:spAutoFit/>
          </a:bodyPr>
          <a:lstStyle/>
          <a:p>
            <a:r>
              <a:rPr lang="es-MX" dirty="0" smtClean="0"/>
              <a:t>8.5.i</a:t>
            </a:r>
            <a:endParaRPr lang="es-MX" dirty="0"/>
          </a:p>
        </p:txBody>
      </p:sp>
    </p:spTree>
    <p:extLst>
      <p:ext uri="{BB962C8B-B14F-4D97-AF65-F5344CB8AC3E}">
        <p14:creationId xmlns:p14="http://schemas.microsoft.com/office/powerpoint/2010/main" val="774992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idx="10"/>
          </p:nvPr>
        </p:nvSpPr>
        <p:spPr/>
        <p:txBody>
          <a:bodyPr/>
          <a:lstStyle/>
          <a:p>
            <a:pPr>
              <a:defRPr/>
            </a:pPr>
            <a:r>
              <a:rPr lang="es-MX" smtClean="0"/>
              <a:t>30/04/18</a:t>
            </a:r>
            <a:endParaRPr lang="es-MX"/>
          </a:p>
        </p:txBody>
      </p:sp>
      <p:sp>
        <p:nvSpPr>
          <p:cNvPr id="3" name="2 Marcador de contenido"/>
          <p:cNvSpPr>
            <a:spLocks noGrp="1"/>
          </p:cNvSpPr>
          <p:nvPr>
            <p:ph idx="1"/>
          </p:nvPr>
        </p:nvSpPr>
        <p:spPr/>
        <p:txBody>
          <a:bodyPr/>
          <a:lstStyle/>
          <a:p>
            <a:endParaRPr lang="es-MX"/>
          </a:p>
        </p:txBody>
      </p:sp>
      <p:pic>
        <p:nvPicPr>
          <p:cNvPr id="6" name="Marcador de contenido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1772816"/>
            <a:ext cx="3656298" cy="4875065"/>
          </a:xfrm>
          <a:prstGeom prst="rect">
            <a:avLst/>
          </a:prstGeom>
        </p:spPr>
      </p:pic>
      <p:sp>
        <p:nvSpPr>
          <p:cNvPr id="7" name="Título 1"/>
          <p:cNvSpPr>
            <a:spLocks noGrp="1"/>
          </p:cNvSpPr>
          <p:nvPr>
            <p:ph type="title"/>
          </p:nvPr>
        </p:nvSpPr>
        <p:spPr/>
        <p:txBody>
          <a:bodyPr/>
          <a:lstStyle/>
          <a:p>
            <a:r>
              <a:rPr lang="es-MX" dirty="0" smtClean="0"/>
              <a:t>8.5. Evidencia fotográfica del Desarrollo</a:t>
            </a:r>
            <a:endParaRPr lang="es-MX" dirty="0"/>
          </a:p>
        </p:txBody>
      </p:sp>
      <p:sp>
        <p:nvSpPr>
          <p:cNvPr id="8" name="1 CuadroTexto"/>
          <p:cNvSpPr txBox="1"/>
          <p:nvPr/>
        </p:nvSpPr>
        <p:spPr>
          <a:xfrm>
            <a:off x="8322839" y="116632"/>
            <a:ext cx="663964" cy="369332"/>
          </a:xfrm>
          <a:prstGeom prst="rect">
            <a:avLst/>
          </a:prstGeom>
          <a:noFill/>
        </p:spPr>
        <p:txBody>
          <a:bodyPr wrap="none" rtlCol="0">
            <a:spAutoFit/>
          </a:bodyPr>
          <a:lstStyle/>
          <a:p>
            <a:r>
              <a:rPr lang="es-MX" dirty="0" smtClean="0"/>
              <a:t>8.5.i</a:t>
            </a:r>
            <a:endParaRPr lang="es-MX" dirty="0"/>
          </a:p>
        </p:txBody>
      </p:sp>
    </p:spTree>
    <p:extLst>
      <p:ext uri="{BB962C8B-B14F-4D97-AF65-F5344CB8AC3E}">
        <p14:creationId xmlns:p14="http://schemas.microsoft.com/office/powerpoint/2010/main" val="1562294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7781" y="620688"/>
            <a:ext cx="9009562" cy="1384995"/>
          </a:xfrm>
          <a:prstGeom prst="rect">
            <a:avLst/>
          </a:prstGeom>
          <a:noFill/>
        </p:spPr>
        <p:txBody>
          <a:bodyPr wrap="square" rtlCol="0">
            <a:spAutoFit/>
          </a:bodyPr>
          <a:lstStyle/>
          <a:p>
            <a:pPr algn="ctr"/>
            <a:r>
              <a:rPr lang="es-MX" sz="1200" dirty="0" smtClean="0"/>
              <a:t>8.6.j</a:t>
            </a:r>
            <a:r>
              <a:rPr lang="es-MX" sz="2800" dirty="0" smtClean="0"/>
              <a:t> </a:t>
            </a:r>
            <a:r>
              <a:rPr lang="es-MX" sz="2800" b="1" dirty="0"/>
              <a:t>Cierre</a:t>
            </a:r>
            <a:r>
              <a:rPr lang="es-MX" sz="2800" b="1" dirty="0" smtClean="0"/>
              <a:t>:</a:t>
            </a:r>
          </a:p>
          <a:p>
            <a:pPr algn="ctr"/>
            <a:endParaRPr lang="es-MX" sz="2800" b="1" dirty="0"/>
          </a:p>
          <a:p>
            <a:pPr algn="ctr"/>
            <a:endParaRPr lang="es-MX" sz="2800" dirty="0" smtClean="0"/>
          </a:p>
        </p:txBody>
      </p:sp>
      <p:sp>
        <p:nvSpPr>
          <p:cNvPr id="2" name="1 Rectángulo"/>
          <p:cNvSpPr/>
          <p:nvPr/>
        </p:nvSpPr>
        <p:spPr>
          <a:xfrm>
            <a:off x="251520" y="1497851"/>
            <a:ext cx="7200800" cy="2492990"/>
          </a:xfrm>
          <a:prstGeom prst="rect">
            <a:avLst/>
          </a:prstGeom>
        </p:spPr>
        <p:txBody>
          <a:bodyPr wrap="square">
            <a:spAutoFit/>
          </a:bodyPr>
          <a:lstStyle/>
          <a:p>
            <a:pPr algn="just"/>
            <a:r>
              <a:rPr lang="es-MX" sz="2400" dirty="0" smtClean="0"/>
              <a:t>Pasos y Organización</a:t>
            </a:r>
          </a:p>
          <a:p>
            <a:pPr marL="285750" indent="-285750" algn="just">
              <a:buFont typeface="Wingdings" panose="05000000000000000000" pitchFamily="2" charset="2"/>
              <a:buChar char="ü"/>
            </a:pPr>
            <a:r>
              <a:rPr lang="es-MX" dirty="0" smtClean="0"/>
              <a:t>Los </a:t>
            </a:r>
            <a:r>
              <a:rPr lang="es-MX" dirty="0"/>
              <a:t>estudiantes </a:t>
            </a:r>
            <a:r>
              <a:rPr lang="es-MX" dirty="0" smtClean="0"/>
              <a:t>presentaron sus investigaciones por escrito.</a:t>
            </a:r>
          </a:p>
          <a:p>
            <a:pPr algn="just"/>
            <a:endParaRPr lang="es-MX" dirty="0" smtClean="0"/>
          </a:p>
          <a:p>
            <a:pPr algn="just"/>
            <a:r>
              <a:rPr lang="es-MX" sz="2400" dirty="0" smtClean="0"/>
              <a:t>Materiales y Herramientas</a:t>
            </a:r>
            <a:endParaRPr lang="es-MX" sz="2400" dirty="0"/>
          </a:p>
          <a:p>
            <a:pPr marL="285750" indent="-285750">
              <a:buFont typeface="Wingdings" panose="05000000000000000000" pitchFamily="2" charset="2"/>
              <a:buChar char="ü"/>
            </a:pPr>
            <a:r>
              <a:rPr lang="es-MX" dirty="0" smtClean="0"/>
              <a:t>El </a:t>
            </a:r>
            <a:r>
              <a:rPr lang="es-MX" dirty="0"/>
              <a:t>profesor de historia </a:t>
            </a:r>
            <a:r>
              <a:rPr lang="es-MX" dirty="0" smtClean="0"/>
              <a:t>revisó dichas investigaciones que </a:t>
            </a:r>
            <a:r>
              <a:rPr lang="es-MX" dirty="0"/>
              <a:t>presenta los estudiantes, con la finalidad de aprobar o corregir la misma, revisar si cuenta con la información necesaria</a:t>
            </a:r>
            <a:r>
              <a:rPr lang="es-MX" dirty="0" smtClean="0"/>
              <a:t>.</a:t>
            </a:r>
          </a:p>
          <a:p>
            <a:endParaRPr lang="es-MX" dirty="0"/>
          </a:p>
        </p:txBody>
      </p:sp>
      <p:sp>
        <p:nvSpPr>
          <p:cNvPr id="5" name="1 CuadroTexto"/>
          <p:cNvSpPr txBox="1"/>
          <p:nvPr/>
        </p:nvSpPr>
        <p:spPr>
          <a:xfrm>
            <a:off x="8322839" y="116632"/>
            <a:ext cx="683200" cy="369332"/>
          </a:xfrm>
          <a:prstGeom prst="rect">
            <a:avLst/>
          </a:prstGeom>
          <a:noFill/>
        </p:spPr>
        <p:txBody>
          <a:bodyPr wrap="none" rtlCol="0">
            <a:spAutoFit/>
          </a:bodyPr>
          <a:lstStyle/>
          <a:p>
            <a:r>
              <a:rPr lang="es-MX" dirty="0" smtClean="0"/>
              <a:t>8.6.j</a:t>
            </a:r>
            <a:endParaRPr lang="es-MX" dirty="0"/>
          </a:p>
        </p:txBody>
      </p:sp>
    </p:spTree>
    <p:extLst>
      <p:ext uri="{BB962C8B-B14F-4D97-AF65-F5344CB8AC3E}">
        <p14:creationId xmlns:p14="http://schemas.microsoft.com/office/powerpoint/2010/main" val="3277455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55776" cy="1633553"/>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2758308269"/>
              </p:ext>
            </p:extLst>
          </p:nvPr>
        </p:nvGraphicFramePr>
        <p:xfrm>
          <a:off x="611560" y="3284984"/>
          <a:ext cx="6840760" cy="1737360"/>
        </p:xfrm>
        <a:graphic>
          <a:graphicData uri="http://schemas.openxmlformats.org/drawingml/2006/table">
            <a:tbl>
              <a:tblPr firstRow="1" bandRow="1">
                <a:tableStyleId>{5C22544A-7EE6-4342-B048-85BDC9FD1C3A}</a:tableStyleId>
              </a:tblPr>
              <a:tblGrid>
                <a:gridCol w="3420380">
                  <a:extLst>
                    <a:ext uri="{9D8B030D-6E8A-4147-A177-3AD203B41FA5}">
                      <a16:colId xmlns:a16="http://schemas.microsoft.com/office/drawing/2014/main" xmlns="" val="20000"/>
                    </a:ext>
                  </a:extLst>
                </a:gridCol>
                <a:gridCol w="3420380">
                  <a:extLst>
                    <a:ext uri="{9D8B030D-6E8A-4147-A177-3AD203B41FA5}">
                      <a16:colId xmlns:a16="http://schemas.microsoft.com/office/drawing/2014/main" xmlns="" val="20001"/>
                    </a:ext>
                  </a:extLst>
                </a:gridCol>
              </a:tblGrid>
              <a:tr h="134897">
                <a:tc>
                  <a:txBody>
                    <a:bodyPr/>
                    <a:lstStyle/>
                    <a:p>
                      <a:pPr algn="ctr"/>
                      <a:r>
                        <a:rPr lang="es-MX" sz="1200" dirty="0" smtClean="0"/>
                        <a:t>2.d </a:t>
                      </a:r>
                      <a:r>
                        <a:rPr lang="es-MX" dirty="0" smtClean="0"/>
                        <a:t>Nombre </a:t>
                      </a:r>
                      <a:endParaRPr lang="es-MX" dirty="0"/>
                    </a:p>
                  </a:txBody>
                  <a:tcPr/>
                </a:tc>
                <a:tc>
                  <a:txBody>
                    <a:bodyPr/>
                    <a:lstStyle/>
                    <a:p>
                      <a:pPr algn="ctr"/>
                      <a:r>
                        <a:rPr lang="es-MX" sz="1200" dirty="0" smtClean="0"/>
                        <a:t>2.e </a:t>
                      </a:r>
                      <a:r>
                        <a:rPr lang="es-MX" dirty="0" smtClean="0"/>
                        <a:t>Asignatura</a:t>
                      </a:r>
                    </a:p>
                  </a:txBody>
                  <a:tcPr/>
                </a:tc>
                <a:extLst>
                  <a:ext uri="{0D108BD9-81ED-4DB2-BD59-A6C34878D82A}">
                    <a16:rowId xmlns:a16="http://schemas.microsoft.com/office/drawing/2014/main" xmlns="" val="10000"/>
                  </a:ext>
                </a:extLst>
              </a:tr>
              <a:tr h="134897">
                <a:tc>
                  <a:txBody>
                    <a:bodyPr/>
                    <a:lstStyle/>
                    <a:p>
                      <a:pPr algn="ctr"/>
                      <a:r>
                        <a:rPr lang="es-MX" dirty="0" smtClean="0"/>
                        <a:t>Miguel Ángel Flores Puga</a:t>
                      </a:r>
                      <a:endParaRPr lang="es-MX" dirty="0"/>
                    </a:p>
                  </a:txBody>
                  <a:tcPr/>
                </a:tc>
                <a:tc>
                  <a:txBody>
                    <a:bodyPr/>
                    <a:lstStyle/>
                    <a:p>
                      <a:pPr algn="ctr"/>
                      <a:r>
                        <a:rPr lang="es-MX" dirty="0" smtClean="0"/>
                        <a:t>HISTORIA DE MÉXICO II</a:t>
                      </a:r>
                      <a:endParaRPr lang="es-MX" dirty="0"/>
                    </a:p>
                  </a:txBody>
                  <a:tcPr/>
                </a:tc>
                <a:extLst>
                  <a:ext uri="{0D108BD9-81ED-4DB2-BD59-A6C34878D82A}">
                    <a16:rowId xmlns:a16="http://schemas.microsoft.com/office/drawing/2014/main" xmlns="" val="10001"/>
                  </a:ext>
                </a:extLst>
              </a:tr>
              <a:tr h="134897">
                <a:tc>
                  <a:txBody>
                    <a:bodyPr/>
                    <a:lstStyle/>
                    <a:p>
                      <a:pPr algn="ctr"/>
                      <a:r>
                        <a:rPr lang="es-MX" dirty="0"/>
                        <a:t>Barbara Stephanie Melchor Navarro</a:t>
                      </a:r>
                    </a:p>
                  </a:txBody>
                  <a:tcPr anchor="ctr"/>
                </a:tc>
                <a:tc>
                  <a:txBody>
                    <a:bodyPr/>
                    <a:lstStyle/>
                    <a:p>
                      <a:pPr algn="ctr"/>
                      <a:r>
                        <a:rPr lang="es-MX" baseline="0" dirty="0"/>
                        <a:t>EDUCACIÓN PARA LA SALUD</a:t>
                      </a:r>
                    </a:p>
                  </a:txBody>
                  <a:tcPr anchor="ctr"/>
                </a:tc>
                <a:extLst>
                  <a:ext uri="{0D108BD9-81ED-4DB2-BD59-A6C34878D82A}">
                    <a16:rowId xmlns:a16="http://schemas.microsoft.com/office/drawing/2014/main" xmlns="" val="10002"/>
                  </a:ext>
                </a:extLst>
              </a:tr>
              <a:tr h="134897">
                <a:tc>
                  <a:txBody>
                    <a:bodyPr/>
                    <a:lstStyle/>
                    <a:p>
                      <a:pPr algn="ctr"/>
                      <a:r>
                        <a:rPr lang="es-MX" dirty="0" smtClean="0"/>
                        <a:t>Hugo</a:t>
                      </a:r>
                      <a:r>
                        <a:rPr lang="es-MX" baseline="0" dirty="0" smtClean="0"/>
                        <a:t> Daniel Lazcano Rodríguez</a:t>
                      </a:r>
                      <a:endParaRPr lang="es-MX"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smtClean="0"/>
                        <a:t>MATEMÁTICAS</a:t>
                      </a:r>
                      <a:r>
                        <a:rPr lang="es-MX" baseline="0" dirty="0" smtClean="0"/>
                        <a:t> V</a:t>
                      </a:r>
                    </a:p>
                  </a:txBody>
                  <a:tcPr/>
                </a:tc>
                <a:extLst>
                  <a:ext uri="{0D108BD9-81ED-4DB2-BD59-A6C34878D82A}">
                    <a16:rowId xmlns:a16="http://schemas.microsoft.com/office/drawing/2014/main" xmlns="" val="10003"/>
                  </a:ext>
                </a:extLst>
              </a:tr>
            </a:tbl>
          </a:graphicData>
        </a:graphic>
      </p:graphicFrame>
      <p:pic>
        <p:nvPicPr>
          <p:cNvPr id="1026" name="Picture 2" descr="Conexi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988" y="0"/>
            <a:ext cx="4680520" cy="881039"/>
          </a:xfrm>
          <a:prstGeom prst="rect">
            <a:avLst/>
          </a:prstGeom>
          <a:noFill/>
          <a:extLst>
            <a:ext uri="{909E8E84-426E-40DD-AFC4-6F175D3DCCD1}">
              <a14:hiddenFill xmlns:a14="http://schemas.microsoft.com/office/drawing/2010/main">
                <a:solidFill>
                  <a:srgbClr val="FFFFFF"/>
                </a:solidFill>
              </a14:hiddenFill>
            </a:ext>
          </a:extLst>
        </p:spPr>
      </p:pic>
      <p:sp>
        <p:nvSpPr>
          <p:cNvPr id="6" name="1 CuadroTexto"/>
          <p:cNvSpPr txBox="1"/>
          <p:nvPr/>
        </p:nvSpPr>
        <p:spPr>
          <a:xfrm>
            <a:off x="8388423" y="1144320"/>
            <a:ext cx="404278" cy="369332"/>
          </a:xfrm>
          <a:prstGeom prst="rect">
            <a:avLst/>
          </a:prstGeom>
          <a:noFill/>
        </p:spPr>
        <p:txBody>
          <a:bodyPr wrap="none" rtlCol="0">
            <a:spAutoFit/>
          </a:bodyPr>
          <a:lstStyle/>
          <a:p>
            <a:r>
              <a:rPr lang="es-MX" b="1" dirty="0"/>
              <a:t>2</a:t>
            </a:r>
            <a:r>
              <a:rPr lang="es-MX" b="1" dirty="0" smtClean="0"/>
              <a:t>.</a:t>
            </a:r>
            <a:endParaRPr lang="es-MX" b="1" dirty="0"/>
          </a:p>
        </p:txBody>
      </p:sp>
    </p:spTree>
    <p:extLst>
      <p:ext uri="{BB962C8B-B14F-4D97-AF65-F5344CB8AC3E}">
        <p14:creationId xmlns:p14="http://schemas.microsoft.com/office/powerpoint/2010/main" val="971081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8.6. Evidencia fotográfica del Cierre</a:t>
            </a:r>
            <a:endParaRPr lang="es-MX" dirty="0"/>
          </a:p>
        </p:txBody>
      </p:sp>
      <p:pic>
        <p:nvPicPr>
          <p:cNvPr id="4" name="Marcador de contenido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1700808"/>
            <a:ext cx="3600400" cy="4800533"/>
          </a:xfrm>
          <a:prstGeom prst="rect">
            <a:avLst/>
          </a:prstGeom>
        </p:spPr>
      </p:pic>
      <p:sp>
        <p:nvSpPr>
          <p:cNvPr id="5" name="1 CuadroTexto"/>
          <p:cNvSpPr txBox="1"/>
          <p:nvPr/>
        </p:nvSpPr>
        <p:spPr>
          <a:xfrm>
            <a:off x="8322839" y="116632"/>
            <a:ext cx="683200" cy="369332"/>
          </a:xfrm>
          <a:prstGeom prst="rect">
            <a:avLst/>
          </a:prstGeom>
          <a:noFill/>
        </p:spPr>
        <p:txBody>
          <a:bodyPr wrap="none" rtlCol="0">
            <a:spAutoFit/>
          </a:bodyPr>
          <a:lstStyle/>
          <a:p>
            <a:r>
              <a:rPr lang="es-MX" dirty="0" smtClean="0"/>
              <a:t>8.6.j</a:t>
            </a:r>
            <a:endParaRPr lang="es-MX" dirty="0"/>
          </a:p>
        </p:txBody>
      </p:sp>
    </p:spTree>
    <p:extLst>
      <p:ext uri="{BB962C8B-B14F-4D97-AF65-F5344CB8AC3E}">
        <p14:creationId xmlns:p14="http://schemas.microsoft.com/office/powerpoint/2010/main" val="2646704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6934" y="620688"/>
            <a:ext cx="9009562" cy="830997"/>
          </a:xfrm>
          <a:prstGeom prst="rect">
            <a:avLst/>
          </a:prstGeom>
          <a:noFill/>
        </p:spPr>
        <p:txBody>
          <a:bodyPr wrap="square" rtlCol="0">
            <a:spAutoFit/>
          </a:bodyPr>
          <a:lstStyle/>
          <a:p>
            <a:pPr algn="ctr"/>
            <a:r>
              <a:rPr lang="es-MX" sz="1200" dirty="0" smtClean="0"/>
              <a:t>8.7.k</a:t>
            </a:r>
            <a:r>
              <a:rPr lang="es-MX" dirty="0" smtClean="0"/>
              <a:t> </a:t>
            </a:r>
            <a:r>
              <a:rPr lang="es-MX" sz="2400" b="1" dirty="0" smtClean="0"/>
              <a:t>Descripción de lo que se hará con los resultado de la actividad:</a:t>
            </a:r>
            <a:endParaRPr lang="es-MX" sz="2400" b="1" dirty="0"/>
          </a:p>
        </p:txBody>
      </p:sp>
      <p:sp>
        <p:nvSpPr>
          <p:cNvPr id="2" name="CuadroTexto 1"/>
          <p:cNvSpPr txBox="1"/>
          <p:nvPr/>
        </p:nvSpPr>
        <p:spPr>
          <a:xfrm>
            <a:off x="251520" y="1412776"/>
            <a:ext cx="8352928" cy="2862322"/>
          </a:xfrm>
          <a:prstGeom prst="rect">
            <a:avLst/>
          </a:prstGeom>
          <a:noFill/>
        </p:spPr>
        <p:txBody>
          <a:bodyPr wrap="square" rtlCol="0">
            <a:spAutoFit/>
          </a:bodyPr>
          <a:lstStyle/>
          <a:p>
            <a:r>
              <a:rPr lang="es-MX" dirty="0" smtClean="0"/>
              <a:t>Después haber realizado la investigación sobre el origen y uso del Cacao en los pueblos prehispánicos, los jóvenes del quinto grado de Preparatoria de la Universidad de Londres, hicieron conciencia del la importancia que este cultivo tuvo para los pueblos mesoamericanos, no sólo como moneda sino también en el aspecto cultural, pues al haber leyendas sobre su origen divino y el mismo significado del vocablo comprendieron que nos solo era un cultivo más.</a:t>
            </a:r>
          </a:p>
          <a:p>
            <a:r>
              <a:rPr lang="es-MX" dirty="0" smtClean="0"/>
              <a:t>Una vez que el profesor revisó la información los estudiantes procederán a elaborar infografías sobre la información investigada, los cuales se entregaran en forma digital.</a:t>
            </a:r>
            <a:endParaRPr lang="es-MX" dirty="0"/>
          </a:p>
        </p:txBody>
      </p:sp>
      <p:sp>
        <p:nvSpPr>
          <p:cNvPr id="4" name="1 CuadroTexto"/>
          <p:cNvSpPr txBox="1"/>
          <p:nvPr/>
        </p:nvSpPr>
        <p:spPr>
          <a:xfrm>
            <a:off x="8322839" y="116632"/>
            <a:ext cx="715260" cy="369332"/>
          </a:xfrm>
          <a:prstGeom prst="rect">
            <a:avLst/>
          </a:prstGeom>
          <a:noFill/>
        </p:spPr>
        <p:txBody>
          <a:bodyPr wrap="none" rtlCol="0">
            <a:spAutoFit/>
          </a:bodyPr>
          <a:lstStyle/>
          <a:p>
            <a:r>
              <a:rPr lang="es-MX" dirty="0" smtClean="0"/>
              <a:t>8.7.k</a:t>
            </a:r>
            <a:endParaRPr lang="es-MX" dirty="0"/>
          </a:p>
        </p:txBody>
      </p:sp>
    </p:spTree>
    <p:extLst>
      <p:ext uri="{BB962C8B-B14F-4D97-AF65-F5344CB8AC3E}">
        <p14:creationId xmlns:p14="http://schemas.microsoft.com/office/powerpoint/2010/main" val="306256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934" y="620688"/>
            <a:ext cx="9009562" cy="1015663"/>
          </a:xfrm>
          <a:prstGeom prst="rect">
            <a:avLst/>
          </a:prstGeom>
          <a:noFill/>
        </p:spPr>
        <p:txBody>
          <a:bodyPr wrap="square" rtlCol="0">
            <a:spAutoFit/>
          </a:bodyPr>
          <a:lstStyle/>
          <a:p>
            <a:pPr algn="ctr"/>
            <a:r>
              <a:rPr lang="es-MX" sz="1200" dirty="0" smtClean="0"/>
              <a:t>8.7</a:t>
            </a:r>
            <a:r>
              <a:rPr lang="es-MX" dirty="0" smtClean="0"/>
              <a:t> </a:t>
            </a:r>
            <a:r>
              <a:rPr lang="es-MX" sz="2400" b="1" dirty="0"/>
              <a:t>Productos esperados y utilidad</a:t>
            </a:r>
            <a:r>
              <a:rPr lang="es-MX" b="1" dirty="0"/>
              <a:t>:</a:t>
            </a:r>
          </a:p>
          <a:p>
            <a:pPr algn="ctr"/>
            <a:endParaRPr lang="es-MX" b="1" dirty="0"/>
          </a:p>
          <a:p>
            <a:pPr algn="ctr"/>
            <a:endParaRPr lang="es-MX" dirty="0" smtClean="0"/>
          </a:p>
        </p:txBody>
      </p:sp>
      <p:pic>
        <p:nvPicPr>
          <p:cNvPr id="3" name="7 Marcador de contenido" descr="https://lh5.googleusercontent.com/F46JVlc6WwYnMEgWyb8ooe9lLnQNat3dLl9fTBaQwISNjiz2d1sQwfaQK6voMag-t3pSHyah_VNSz7Dwcqe3Z3zZCgGxO36cmMOzpb3CKloBywj9Sty6BRpvjFPnTyM3H7u4RFnejr_WyNfR6arvsR4"/>
          <p:cNvPicPr>
            <a:picLocks/>
          </p:cNvPicPr>
          <p:nvPr/>
        </p:nvPicPr>
        <p:blipFill rotWithShape="1">
          <a:blip r:embed="rId2" cstate="print">
            <a:extLst>
              <a:ext uri="{28A0092B-C50C-407E-A947-70E740481C1C}">
                <a14:useLocalDpi xmlns:a14="http://schemas.microsoft.com/office/drawing/2010/main" val="0"/>
              </a:ext>
            </a:extLst>
          </a:blip>
          <a:srcRect/>
          <a:stretch/>
        </p:blipFill>
        <p:spPr bwMode="auto">
          <a:xfrm>
            <a:off x="1907704" y="1543139"/>
            <a:ext cx="4752528" cy="4968552"/>
          </a:xfrm>
          <a:prstGeom prst="rect">
            <a:avLst/>
          </a:prstGeom>
          <a:noFill/>
          <a:ln>
            <a:noFill/>
          </a:ln>
          <a:extLst>
            <a:ext uri="{53640926-AAD7-44D8-BBD7-CCE9431645EC}">
              <a14:shadowObscured xmlns:a14="http://schemas.microsoft.com/office/drawing/2010/main"/>
            </a:ext>
          </a:extLst>
        </p:spPr>
      </p:pic>
      <p:sp>
        <p:nvSpPr>
          <p:cNvPr id="5" name="1 CuadroTexto"/>
          <p:cNvSpPr txBox="1"/>
          <p:nvPr/>
        </p:nvSpPr>
        <p:spPr>
          <a:xfrm>
            <a:off x="8322839" y="116632"/>
            <a:ext cx="715260" cy="369332"/>
          </a:xfrm>
          <a:prstGeom prst="rect">
            <a:avLst/>
          </a:prstGeom>
          <a:noFill/>
        </p:spPr>
        <p:txBody>
          <a:bodyPr wrap="none" rtlCol="0">
            <a:spAutoFit/>
          </a:bodyPr>
          <a:lstStyle/>
          <a:p>
            <a:r>
              <a:rPr lang="es-MX" dirty="0" smtClean="0"/>
              <a:t>8.7.k</a:t>
            </a:r>
            <a:endParaRPr lang="es-MX" dirty="0"/>
          </a:p>
        </p:txBody>
      </p:sp>
    </p:spTree>
    <p:extLst>
      <p:ext uri="{BB962C8B-B14F-4D97-AF65-F5344CB8AC3E}">
        <p14:creationId xmlns:p14="http://schemas.microsoft.com/office/powerpoint/2010/main" val="1735105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934" y="620688"/>
            <a:ext cx="9009562" cy="1015663"/>
          </a:xfrm>
          <a:prstGeom prst="rect">
            <a:avLst/>
          </a:prstGeom>
          <a:noFill/>
        </p:spPr>
        <p:txBody>
          <a:bodyPr wrap="square" rtlCol="0">
            <a:spAutoFit/>
          </a:bodyPr>
          <a:lstStyle/>
          <a:p>
            <a:pPr algn="ctr"/>
            <a:r>
              <a:rPr lang="es-MX" sz="1200" dirty="0" smtClean="0"/>
              <a:t>8.7 </a:t>
            </a:r>
            <a:r>
              <a:rPr lang="es-MX" sz="2400" b="1" dirty="0"/>
              <a:t>Productos esperados y utilidad:</a:t>
            </a:r>
          </a:p>
          <a:p>
            <a:endParaRPr lang="es-MX" b="1" dirty="0"/>
          </a:p>
          <a:p>
            <a:endParaRPr lang="es-MX" dirty="0" smtClean="0"/>
          </a:p>
        </p:txBody>
      </p:sp>
      <p:pic>
        <p:nvPicPr>
          <p:cNvPr id="5" name="4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303" y="1082353"/>
            <a:ext cx="7416824" cy="5650204"/>
          </a:xfrm>
          <a:prstGeom prst="rect">
            <a:avLst/>
          </a:prstGeom>
        </p:spPr>
      </p:pic>
      <p:sp>
        <p:nvSpPr>
          <p:cNvPr id="6" name="1 CuadroTexto"/>
          <p:cNvSpPr txBox="1"/>
          <p:nvPr/>
        </p:nvSpPr>
        <p:spPr>
          <a:xfrm>
            <a:off x="8322839" y="116632"/>
            <a:ext cx="715260" cy="369332"/>
          </a:xfrm>
          <a:prstGeom prst="rect">
            <a:avLst/>
          </a:prstGeom>
          <a:noFill/>
        </p:spPr>
        <p:txBody>
          <a:bodyPr wrap="none" rtlCol="0">
            <a:spAutoFit/>
          </a:bodyPr>
          <a:lstStyle/>
          <a:p>
            <a:r>
              <a:rPr lang="es-MX" dirty="0" smtClean="0"/>
              <a:t>8.7.k</a:t>
            </a:r>
            <a:endParaRPr lang="es-MX" dirty="0"/>
          </a:p>
        </p:txBody>
      </p:sp>
    </p:spTree>
    <p:extLst>
      <p:ext uri="{BB962C8B-B14F-4D97-AF65-F5344CB8AC3E}">
        <p14:creationId xmlns:p14="http://schemas.microsoft.com/office/powerpoint/2010/main" val="22566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6934" y="620688"/>
            <a:ext cx="9009562" cy="523220"/>
          </a:xfrm>
          <a:prstGeom prst="rect">
            <a:avLst/>
          </a:prstGeom>
          <a:noFill/>
        </p:spPr>
        <p:txBody>
          <a:bodyPr wrap="square" rtlCol="0">
            <a:spAutoFit/>
          </a:bodyPr>
          <a:lstStyle/>
          <a:p>
            <a:pPr algn="ctr"/>
            <a:r>
              <a:rPr lang="es-MX" sz="1200" dirty="0" smtClean="0"/>
              <a:t>8.8.l</a:t>
            </a:r>
            <a:r>
              <a:rPr lang="es-MX" dirty="0" smtClean="0"/>
              <a:t> </a:t>
            </a:r>
            <a:r>
              <a:rPr lang="es-MX" sz="2800" b="1" dirty="0"/>
              <a:t>Análisis de resultados</a:t>
            </a:r>
            <a:r>
              <a:rPr lang="es-MX" sz="2800" b="1" dirty="0" smtClean="0"/>
              <a:t>:</a:t>
            </a:r>
            <a:endParaRPr lang="es-MX" sz="2800" b="1" dirty="0"/>
          </a:p>
        </p:txBody>
      </p:sp>
      <p:sp>
        <p:nvSpPr>
          <p:cNvPr id="2" name="CuadroTexto 1"/>
          <p:cNvSpPr txBox="1"/>
          <p:nvPr/>
        </p:nvSpPr>
        <p:spPr>
          <a:xfrm>
            <a:off x="251520" y="1412776"/>
            <a:ext cx="7560840" cy="5416868"/>
          </a:xfrm>
          <a:prstGeom prst="rect">
            <a:avLst/>
          </a:prstGeom>
          <a:noFill/>
        </p:spPr>
        <p:txBody>
          <a:bodyPr wrap="square" rtlCol="0">
            <a:spAutoFit/>
          </a:bodyPr>
          <a:lstStyle/>
          <a:p>
            <a:pPr algn="ctr"/>
            <a:r>
              <a:rPr lang="es-MX" sz="2000" dirty="0" smtClean="0"/>
              <a:t>Logros alcanzados: </a:t>
            </a:r>
          </a:p>
          <a:p>
            <a:pPr algn="ctr"/>
            <a:r>
              <a:rPr lang="es-MX" dirty="0" smtClean="0"/>
              <a:t>Dentro de la investigación los alumnos se percataron de que aún cuando México es el lugar de origen del cacao, en la actualidad no es el principal productor del mismo, siendo Costa de Marfil y Ghana los primeros lugares en su producción.</a:t>
            </a:r>
          </a:p>
          <a:p>
            <a:r>
              <a:rPr lang="es-MX" dirty="0" smtClean="0"/>
              <a:t>La investigación permitió también reconocer los usos del Cacao que no sólo tienen que ver con el alimenticio, si no que la industria farmacéutica y de belleza utilizan dicho producto para aprovechar sobre todo sus grasas, es aquí donde la investigación se relaciona con el proyecto: </a:t>
            </a:r>
            <a:r>
              <a:rPr lang="es-MX" b="1" dirty="0"/>
              <a:t>PASTA DENTAL A BASE DE CACAO: ANTECEDENTES HISTÓRICOS DE SUS USOS Y BENEFICIOS A PROSPRECCIÓN DE PRODUCCIÓN INDUSTRIAL</a:t>
            </a:r>
            <a:r>
              <a:rPr lang="es-MX" b="1" dirty="0" smtClean="0"/>
              <a:t>.</a:t>
            </a:r>
            <a:endParaRPr lang="es-MX" dirty="0"/>
          </a:p>
          <a:p>
            <a:r>
              <a:rPr lang="es-MX" dirty="0" smtClean="0"/>
              <a:t>Los resultados obtenidos según se esperaba proporcionaron un Marco teórico a la realización del proyecto.</a:t>
            </a:r>
          </a:p>
          <a:p>
            <a:endParaRPr lang="es-MX" dirty="0" smtClean="0"/>
          </a:p>
          <a:p>
            <a:pPr algn="ctr"/>
            <a:r>
              <a:rPr lang="es-MX" sz="2000" dirty="0" smtClean="0"/>
              <a:t>Aspectos a mejorar: </a:t>
            </a:r>
          </a:p>
          <a:p>
            <a:pPr algn="ctr"/>
            <a:r>
              <a:rPr lang="es-MX" dirty="0" smtClean="0"/>
              <a:t>Es necesario ampliar el tiempo dedicado a la realización del proyecto, pues se hizo notorio la falta del mismo tanto para investigar como para presentar y guiar la actividad. </a:t>
            </a:r>
            <a:endParaRPr lang="es-MX" dirty="0"/>
          </a:p>
        </p:txBody>
      </p:sp>
      <p:sp>
        <p:nvSpPr>
          <p:cNvPr id="5" name="1 CuadroTexto"/>
          <p:cNvSpPr txBox="1"/>
          <p:nvPr/>
        </p:nvSpPr>
        <p:spPr>
          <a:xfrm>
            <a:off x="8322839" y="116632"/>
            <a:ext cx="665567" cy="369332"/>
          </a:xfrm>
          <a:prstGeom prst="rect">
            <a:avLst/>
          </a:prstGeom>
          <a:noFill/>
        </p:spPr>
        <p:txBody>
          <a:bodyPr wrap="none" rtlCol="0">
            <a:spAutoFit/>
          </a:bodyPr>
          <a:lstStyle/>
          <a:p>
            <a:r>
              <a:rPr lang="es-MX" dirty="0" smtClean="0"/>
              <a:t>8.8.l</a:t>
            </a:r>
            <a:endParaRPr lang="es-MX" dirty="0"/>
          </a:p>
        </p:txBody>
      </p:sp>
    </p:spTree>
    <p:extLst>
      <p:ext uri="{BB962C8B-B14F-4D97-AF65-F5344CB8AC3E}">
        <p14:creationId xmlns:p14="http://schemas.microsoft.com/office/powerpoint/2010/main" val="3920527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78454" y="620688"/>
            <a:ext cx="8542018" cy="1107996"/>
          </a:xfrm>
          <a:prstGeom prst="rect">
            <a:avLst/>
          </a:prstGeom>
          <a:noFill/>
        </p:spPr>
        <p:txBody>
          <a:bodyPr wrap="square" rtlCol="0">
            <a:spAutoFit/>
          </a:bodyPr>
          <a:lstStyle/>
          <a:p>
            <a:pPr algn="ctr"/>
            <a:r>
              <a:rPr lang="es-MX" sz="1200" dirty="0" smtClean="0"/>
              <a:t>8.9.m</a:t>
            </a:r>
            <a:r>
              <a:rPr lang="es-MX" sz="2400" b="1" dirty="0" smtClean="0"/>
              <a:t>Decisiones </a:t>
            </a:r>
            <a:r>
              <a:rPr lang="es-MX" sz="2400" b="1" dirty="0"/>
              <a:t>con base en los </a:t>
            </a:r>
            <a:r>
              <a:rPr lang="es-MX" sz="2400" b="1" dirty="0" smtClean="0"/>
              <a:t>resultados y opciones de mejora:</a:t>
            </a:r>
            <a:endParaRPr lang="es-MX" sz="2400" b="1" dirty="0"/>
          </a:p>
          <a:p>
            <a:endParaRPr lang="es-MX" dirty="0" smtClean="0"/>
          </a:p>
        </p:txBody>
      </p:sp>
      <p:sp>
        <p:nvSpPr>
          <p:cNvPr id="5" name="CuadroTexto 4"/>
          <p:cNvSpPr txBox="1"/>
          <p:nvPr/>
        </p:nvSpPr>
        <p:spPr>
          <a:xfrm>
            <a:off x="971600" y="1484784"/>
            <a:ext cx="184731" cy="369332"/>
          </a:xfrm>
          <a:prstGeom prst="rect">
            <a:avLst/>
          </a:prstGeom>
          <a:noFill/>
        </p:spPr>
        <p:txBody>
          <a:bodyPr wrap="none" rtlCol="0">
            <a:spAutoFit/>
          </a:bodyPr>
          <a:lstStyle/>
          <a:p>
            <a:endParaRPr lang="es-MX" dirty="0"/>
          </a:p>
        </p:txBody>
      </p:sp>
      <p:sp>
        <p:nvSpPr>
          <p:cNvPr id="2" name="CuadroTexto 1"/>
          <p:cNvSpPr txBox="1"/>
          <p:nvPr/>
        </p:nvSpPr>
        <p:spPr>
          <a:xfrm>
            <a:off x="278455" y="1854116"/>
            <a:ext cx="8542018" cy="1200329"/>
          </a:xfrm>
          <a:prstGeom prst="rect">
            <a:avLst/>
          </a:prstGeom>
          <a:noFill/>
        </p:spPr>
        <p:txBody>
          <a:bodyPr wrap="square" rtlCol="0">
            <a:spAutoFit/>
          </a:bodyPr>
          <a:lstStyle/>
          <a:p>
            <a:pPr marL="285750" indent="-285750">
              <a:buFont typeface="Wingdings" panose="05000000000000000000" pitchFamily="2" charset="2"/>
              <a:buChar char="ü"/>
            </a:pPr>
            <a:r>
              <a:rPr lang="es-MX" dirty="0" smtClean="0"/>
              <a:t>En base a los resultados obtenidos los alumnos pueden continuar con la siguiente etapa del proyecto.</a:t>
            </a:r>
          </a:p>
          <a:p>
            <a:pPr marL="285750" indent="-285750">
              <a:buFont typeface="Wingdings" panose="05000000000000000000" pitchFamily="2" charset="2"/>
              <a:buChar char="ü"/>
            </a:pPr>
            <a:r>
              <a:rPr lang="es-MX" dirty="0" smtClean="0"/>
              <a:t>Con respecto a las opciones de mejora sería posible dedicar tiempo a investigar sobre los usos más novedosos del Cacao.</a:t>
            </a:r>
            <a:endParaRPr lang="es-MX" dirty="0"/>
          </a:p>
        </p:txBody>
      </p:sp>
      <p:sp>
        <p:nvSpPr>
          <p:cNvPr id="6" name="1 CuadroTexto"/>
          <p:cNvSpPr txBox="1"/>
          <p:nvPr/>
        </p:nvSpPr>
        <p:spPr>
          <a:xfrm>
            <a:off x="8322839" y="116632"/>
            <a:ext cx="790601" cy="369332"/>
          </a:xfrm>
          <a:prstGeom prst="rect">
            <a:avLst/>
          </a:prstGeom>
          <a:noFill/>
        </p:spPr>
        <p:txBody>
          <a:bodyPr wrap="none" rtlCol="0">
            <a:spAutoFit/>
          </a:bodyPr>
          <a:lstStyle/>
          <a:p>
            <a:r>
              <a:rPr lang="es-MX" dirty="0" smtClean="0"/>
              <a:t>8.9.m</a:t>
            </a:r>
            <a:endParaRPr lang="es-MX" dirty="0"/>
          </a:p>
        </p:txBody>
      </p:sp>
    </p:spTree>
    <p:extLst>
      <p:ext uri="{BB962C8B-B14F-4D97-AF65-F5344CB8AC3E}">
        <p14:creationId xmlns:p14="http://schemas.microsoft.com/office/powerpoint/2010/main" val="2462045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143000" y="857250"/>
            <a:ext cx="6873090" cy="5143500"/>
          </a:xfrm>
          <a:prstGeom prst="rect">
            <a:avLst/>
          </a:prstGeom>
        </p:spPr>
      </p:pic>
      <p:sp>
        <p:nvSpPr>
          <p:cNvPr id="2" name="1 Título"/>
          <p:cNvSpPr>
            <a:spLocks noGrp="1"/>
          </p:cNvSpPr>
          <p:nvPr>
            <p:ph type="title"/>
          </p:nvPr>
        </p:nvSpPr>
        <p:spPr>
          <a:xfrm>
            <a:off x="1127888" y="2294874"/>
            <a:ext cx="6858000" cy="1437624"/>
          </a:xfrm>
        </p:spPr>
        <p:txBody>
          <a:bodyPr anchor="t">
            <a:noAutofit/>
          </a:bodyPr>
          <a:lstStyle/>
          <a:p>
            <a:pPr algn="ctr"/>
            <a:r>
              <a:rPr lang="es-MX" sz="3000" dirty="0">
                <a:solidFill>
                  <a:srgbClr val="002060"/>
                </a:solidFill>
              </a:rPr>
              <a:t>9</a:t>
            </a:r>
            <a:r>
              <a:rPr lang="es-MX" sz="3000" dirty="0" smtClean="0">
                <a:solidFill>
                  <a:srgbClr val="002060"/>
                </a:solidFill>
              </a:rPr>
              <a:t>.1</a:t>
            </a:r>
            <a:r>
              <a:rPr lang="es-MX" sz="8625" dirty="0" smtClean="0">
                <a:solidFill>
                  <a:srgbClr val="002060"/>
                </a:solidFill>
              </a:rPr>
              <a:t>ACTIVIDAD 2</a:t>
            </a:r>
            <a:endParaRPr lang="es-MX" sz="8625" dirty="0">
              <a:solidFill>
                <a:srgbClr val="002060"/>
              </a:solidFill>
            </a:endParaRPr>
          </a:p>
        </p:txBody>
      </p:sp>
      <p:sp>
        <p:nvSpPr>
          <p:cNvPr id="6" name="5 CuadroTexto"/>
          <p:cNvSpPr txBox="1"/>
          <p:nvPr/>
        </p:nvSpPr>
        <p:spPr>
          <a:xfrm>
            <a:off x="1143001" y="3807042"/>
            <a:ext cx="6842888" cy="1674186"/>
          </a:xfrm>
          <a:prstGeom prst="rect">
            <a:avLst/>
          </a:prstGeom>
          <a:noFill/>
        </p:spPr>
        <p:txBody>
          <a:bodyPr wrap="square" rtlCol="0">
            <a:prstTxWarp prst="textTriangle">
              <a:avLst/>
            </a:prstTxWarp>
            <a:spAutoFit/>
          </a:bodyPr>
          <a:lstStyle/>
          <a:p>
            <a:pPr algn="ctr"/>
            <a:r>
              <a:rPr lang="es-MX" sz="1500" dirty="0">
                <a:latin typeface="High Tower Text" pitchFamily="18" charset="0"/>
              </a:rPr>
              <a:t>SESIÓN DE </a:t>
            </a:r>
            <a:r>
              <a:rPr lang="es-MX" sz="1500" dirty="0" smtClean="0">
                <a:latin typeface="High Tower Text" pitchFamily="18" charset="0"/>
              </a:rPr>
              <a:t>DESARROLLO </a:t>
            </a:r>
          </a:p>
          <a:p>
            <a:pPr algn="ctr"/>
            <a:r>
              <a:rPr lang="es-MX" sz="1500" dirty="0" smtClean="0">
                <a:latin typeface="High Tower Text" pitchFamily="18" charset="0"/>
              </a:rPr>
              <a:t>DE LA PASTA DENTAL</a:t>
            </a:r>
            <a:endParaRPr lang="es-MX" sz="1500" dirty="0">
              <a:latin typeface="High Tower Text" pitchFamily="18" charset="0"/>
            </a:endParaRPr>
          </a:p>
        </p:txBody>
      </p:sp>
      <p:sp>
        <p:nvSpPr>
          <p:cNvPr id="5" name="1 CuadroTexto"/>
          <p:cNvSpPr txBox="1"/>
          <p:nvPr/>
        </p:nvSpPr>
        <p:spPr>
          <a:xfrm>
            <a:off x="8322839" y="116632"/>
            <a:ext cx="513282" cy="369332"/>
          </a:xfrm>
          <a:prstGeom prst="rect">
            <a:avLst/>
          </a:prstGeom>
          <a:noFill/>
        </p:spPr>
        <p:txBody>
          <a:bodyPr wrap="none" rtlCol="0">
            <a:spAutoFit/>
          </a:bodyPr>
          <a:lstStyle/>
          <a:p>
            <a:r>
              <a:rPr lang="es-MX" dirty="0" smtClean="0"/>
              <a:t>9.1</a:t>
            </a:r>
            <a:endParaRPr lang="es-MX" dirty="0"/>
          </a:p>
        </p:txBody>
      </p:sp>
    </p:spTree>
    <p:extLst>
      <p:ext uri="{BB962C8B-B14F-4D97-AF65-F5344CB8AC3E}">
        <p14:creationId xmlns:p14="http://schemas.microsoft.com/office/powerpoint/2010/main" val="875412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63200" y="1322766"/>
            <a:ext cx="6757172" cy="4339650"/>
          </a:xfrm>
          <a:prstGeom prst="rect">
            <a:avLst/>
          </a:prstGeom>
          <a:noFill/>
        </p:spPr>
        <p:txBody>
          <a:bodyPr wrap="square" rtlCol="0">
            <a:spAutoFit/>
          </a:bodyPr>
          <a:lstStyle/>
          <a:p>
            <a:pPr algn="ctr"/>
            <a:r>
              <a:rPr lang="es-MX" sz="1200" dirty="0" smtClean="0"/>
              <a:t>9.1.a.</a:t>
            </a:r>
            <a:r>
              <a:rPr lang="es-MX" sz="2400" dirty="0" smtClean="0"/>
              <a:t>Título </a:t>
            </a:r>
            <a:r>
              <a:rPr lang="es-MX" sz="2400" dirty="0"/>
              <a:t>de la actividad</a:t>
            </a:r>
            <a:r>
              <a:rPr lang="es-MX" sz="2400" dirty="0" smtClean="0"/>
              <a:t>:</a:t>
            </a:r>
          </a:p>
          <a:p>
            <a:pPr algn="ctr"/>
            <a:r>
              <a:rPr lang="es-MX" dirty="0" smtClean="0"/>
              <a:t> </a:t>
            </a:r>
            <a:r>
              <a:rPr lang="es-MX" dirty="0"/>
              <a:t>Elaboración de una pasta dental </a:t>
            </a:r>
            <a:r>
              <a:rPr lang="es-MX" dirty="0" smtClean="0"/>
              <a:t>casera</a:t>
            </a:r>
          </a:p>
          <a:p>
            <a:pPr algn="ctr"/>
            <a:endParaRPr lang="es-MX" dirty="0"/>
          </a:p>
          <a:p>
            <a:pPr algn="ctr"/>
            <a:r>
              <a:rPr lang="es-MX" sz="1200" dirty="0" smtClean="0"/>
              <a:t>9.1b.</a:t>
            </a:r>
            <a:r>
              <a:rPr lang="es-MX" sz="2400" dirty="0" smtClean="0"/>
              <a:t>OBJETIVO</a:t>
            </a:r>
            <a:r>
              <a:rPr lang="es-MX" sz="2400" dirty="0"/>
              <a:t>:</a:t>
            </a:r>
            <a:r>
              <a:rPr lang="es-MX" dirty="0"/>
              <a:t> </a:t>
            </a:r>
            <a:endParaRPr lang="es-MX" dirty="0" smtClean="0"/>
          </a:p>
          <a:p>
            <a:pPr algn="ctr"/>
            <a:r>
              <a:rPr lang="es-MX" dirty="0" smtClean="0"/>
              <a:t>Los </a:t>
            </a:r>
            <a:r>
              <a:rPr lang="es-MX" dirty="0"/>
              <a:t>alumnos elaborarán una pasta dental casera hecha a base de cacao, la cual será utilizada por diez sujetos de estudio para probar su eficacia ante la presencia de enfermedades en la cavidad oral como caries y gingivitis. </a:t>
            </a:r>
            <a:endParaRPr lang="es-MX" dirty="0" smtClean="0"/>
          </a:p>
          <a:p>
            <a:pPr algn="ctr"/>
            <a:endParaRPr lang="es-MX" dirty="0"/>
          </a:p>
          <a:p>
            <a:pPr algn="ctr"/>
            <a:r>
              <a:rPr lang="es-MX" sz="1200" dirty="0" smtClean="0"/>
              <a:t>9.1c.</a:t>
            </a:r>
            <a:r>
              <a:rPr lang="es-MX" sz="2400" dirty="0" smtClean="0"/>
              <a:t>Grado:</a:t>
            </a:r>
          </a:p>
          <a:p>
            <a:pPr algn="ctr"/>
            <a:r>
              <a:rPr lang="es-MX" dirty="0" smtClean="0"/>
              <a:t> </a:t>
            </a:r>
            <a:r>
              <a:rPr lang="es-MX" dirty="0"/>
              <a:t>5° </a:t>
            </a:r>
            <a:r>
              <a:rPr lang="es-MX" dirty="0" smtClean="0"/>
              <a:t>Grado</a:t>
            </a:r>
          </a:p>
          <a:p>
            <a:pPr algn="ctr"/>
            <a:endParaRPr lang="es-MX" dirty="0"/>
          </a:p>
          <a:p>
            <a:pPr algn="ctr"/>
            <a:r>
              <a:rPr lang="es-MX" sz="1200" dirty="0" smtClean="0"/>
              <a:t>9.1d</a:t>
            </a:r>
            <a:r>
              <a:rPr lang="es-MX" sz="2400" dirty="0" smtClean="0"/>
              <a:t>Fecha:</a:t>
            </a:r>
          </a:p>
          <a:p>
            <a:pPr algn="ctr"/>
            <a:r>
              <a:rPr lang="es-MX" dirty="0" smtClean="0"/>
              <a:t> </a:t>
            </a:r>
            <a:r>
              <a:rPr lang="es-MX" dirty="0"/>
              <a:t>19 noviembre al 14 de diciembre del 2018</a:t>
            </a:r>
          </a:p>
        </p:txBody>
      </p:sp>
      <p:sp>
        <p:nvSpPr>
          <p:cNvPr id="3" name="1 CuadroTexto"/>
          <p:cNvSpPr txBox="1"/>
          <p:nvPr/>
        </p:nvSpPr>
        <p:spPr>
          <a:xfrm>
            <a:off x="8322839" y="116632"/>
            <a:ext cx="513282" cy="369332"/>
          </a:xfrm>
          <a:prstGeom prst="rect">
            <a:avLst/>
          </a:prstGeom>
          <a:noFill/>
        </p:spPr>
        <p:txBody>
          <a:bodyPr wrap="none" rtlCol="0">
            <a:spAutoFit/>
          </a:bodyPr>
          <a:lstStyle/>
          <a:p>
            <a:r>
              <a:rPr lang="es-MX" dirty="0" smtClean="0"/>
              <a:t>9.1</a:t>
            </a:r>
            <a:endParaRPr lang="es-MX" dirty="0"/>
          </a:p>
        </p:txBody>
      </p:sp>
    </p:spTree>
    <p:extLst>
      <p:ext uri="{BB962C8B-B14F-4D97-AF65-F5344CB8AC3E}">
        <p14:creationId xmlns:p14="http://schemas.microsoft.com/office/powerpoint/2010/main" val="1186532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63200" y="1322767"/>
            <a:ext cx="6757172" cy="3347070"/>
          </a:xfrm>
          <a:prstGeom prst="rect">
            <a:avLst/>
          </a:prstGeom>
          <a:noFill/>
        </p:spPr>
        <p:txBody>
          <a:bodyPr wrap="square" rtlCol="0">
            <a:spAutoFit/>
          </a:bodyPr>
          <a:lstStyle/>
          <a:p>
            <a:pPr algn="ctr"/>
            <a:r>
              <a:rPr lang="es-MX" sz="1200" dirty="0" smtClean="0"/>
              <a:t>9.2.e</a:t>
            </a:r>
            <a:r>
              <a:rPr lang="es-MX" sz="2400" dirty="0" smtClean="0"/>
              <a:t>Asignatura </a:t>
            </a:r>
            <a:r>
              <a:rPr lang="es-MX" sz="2400" dirty="0"/>
              <a:t>Participante</a:t>
            </a:r>
            <a:r>
              <a:rPr lang="es-MX" sz="2400" dirty="0" smtClean="0"/>
              <a:t>:</a:t>
            </a:r>
          </a:p>
          <a:p>
            <a:pPr algn="ctr"/>
            <a:r>
              <a:rPr lang="es-MX" dirty="0" smtClean="0"/>
              <a:t> </a:t>
            </a:r>
            <a:r>
              <a:rPr lang="es-MX" dirty="0"/>
              <a:t>Educación para la </a:t>
            </a:r>
            <a:r>
              <a:rPr lang="es-MX" dirty="0" smtClean="0"/>
              <a:t>salud.</a:t>
            </a:r>
          </a:p>
          <a:p>
            <a:pPr algn="ctr"/>
            <a:endParaRPr lang="es-MX" dirty="0"/>
          </a:p>
          <a:p>
            <a:pPr algn="ctr"/>
            <a:r>
              <a:rPr lang="es-MX" sz="1200" dirty="0" smtClean="0"/>
              <a:t>9.2.e</a:t>
            </a:r>
            <a:r>
              <a:rPr lang="es-MX" sz="2400" dirty="0" smtClean="0"/>
              <a:t>Temas </a:t>
            </a:r>
            <a:r>
              <a:rPr lang="es-MX" sz="2400" dirty="0"/>
              <a:t>o conceptos utilizados</a:t>
            </a:r>
            <a:r>
              <a:rPr lang="es-MX" sz="2400" dirty="0" smtClean="0"/>
              <a:t>:</a:t>
            </a:r>
          </a:p>
          <a:p>
            <a:pPr algn="ctr"/>
            <a:r>
              <a:rPr lang="es-MX" dirty="0" smtClean="0"/>
              <a:t> </a:t>
            </a:r>
            <a:r>
              <a:rPr lang="es-MX" dirty="0"/>
              <a:t>usos y propiedades del cacao, pasta dental, caries, gingivitis, periodontitis, enfermedades más comunes de la cavidad oral, técnicas de </a:t>
            </a:r>
            <a:r>
              <a:rPr lang="es-MX" dirty="0" smtClean="0"/>
              <a:t>cepillado.</a:t>
            </a:r>
          </a:p>
          <a:p>
            <a:pPr algn="ctr"/>
            <a:endParaRPr lang="es-MX" dirty="0"/>
          </a:p>
          <a:p>
            <a:pPr algn="ctr"/>
            <a:r>
              <a:rPr lang="es-MX" sz="1200" dirty="0" smtClean="0"/>
              <a:t>9.2.e</a:t>
            </a:r>
            <a:r>
              <a:rPr lang="es-MX" sz="2400" dirty="0" smtClean="0"/>
              <a:t>Materiales </a:t>
            </a:r>
            <a:r>
              <a:rPr lang="es-MX" sz="2400" dirty="0"/>
              <a:t>de apoyo:</a:t>
            </a:r>
            <a:r>
              <a:rPr lang="es-MX" dirty="0"/>
              <a:t> </a:t>
            </a:r>
            <a:endParaRPr lang="es-MX" dirty="0" smtClean="0"/>
          </a:p>
          <a:p>
            <a:pPr algn="ctr"/>
            <a:r>
              <a:rPr lang="es-MX" dirty="0" smtClean="0"/>
              <a:t>Internet. </a:t>
            </a:r>
            <a:endParaRPr lang="es-MX" dirty="0"/>
          </a:p>
          <a:p>
            <a:endParaRPr lang="es-MX" sz="1350" dirty="0"/>
          </a:p>
        </p:txBody>
      </p:sp>
      <p:sp>
        <p:nvSpPr>
          <p:cNvPr id="3" name="1 CuadroTexto"/>
          <p:cNvSpPr txBox="1"/>
          <p:nvPr/>
        </p:nvSpPr>
        <p:spPr>
          <a:xfrm>
            <a:off x="8322839" y="116632"/>
            <a:ext cx="513282" cy="369332"/>
          </a:xfrm>
          <a:prstGeom prst="rect">
            <a:avLst/>
          </a:prstGeom>
          <a:noFill/>
        </p:spPr>
        <p:txBody>
          <a:bodyPr wrap="none" rtlCol="0">
            <a:spAutoFit/>
          </a:bodyPr>
          <a:lstStyle/>
          <a:p>
            <a:r>
              <a:rPr lang="es-MX" dirty="0" smtClean="0"/>
              <a:t>9.2</a:t>
            </a:r>
            <a:endParaRPr lang="es-MX" dirty="0"/>
          </a:p>
        </p:txBody>
      </p:sp>
    </p:spTree>
    <p:extLst>
      <p:ext uri="{BB962C8B-B14F-4D97-AF65-F5344CB8AC3E}">
        <p14:creationId xmlns:p14="http://schemas.microsoft.com/office/powerpoint/2010/main" val="1671593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163200" y="1322767"/>
            <a:ext cx="6757172" cy="4431983"/>
          </a:xfrm>
          <a:prstGeom prst="rect">
            <a:avLst/>
          </a:prstGeom>
          <a:noFill/>
        </p:spPr>
        <p:txBody>
          <a:bodyPr wrap="square" rtlCol="0">
            <a:spAutoFit/>
          </a:bodyPr>
          <a:lstStyle/>
          <a:p>
            <a:pPr algn="ctr"/>
            <a:r>
              <a:rPr lang="es-MX" sz="1200" dirty="0" smtClean="0"/>
              <a:t>9.3.g</a:t>
            </a:r>
            <a:r>
              <a:rPr lang="es-MX" sz="2400" dirty="0" smtClean="0"/>
              <a:t>Justificación </a:t>
            </a:r>
            <a:r>
              <a:rPr lang="es-MX" sz="2400" dirty="0"/>
              <a:t>de la actividad</a:t>
            </a:r>
            <a:r>
              <a:rPr lang="es-MX" sz="2400" dirty="0" smtClean="0"/>
              <a:t>:</a:t>
            </a:r>
          </a:p>
          <a:p>
            <a:pPr algn="ctr"/>
            <a:r>
              <a:rPr lang="es-MX" dirty="0" smtClean="0"/>
              <a:t> </a:t>
            </a:r>
            <a:r>
              <a:rPr lang="es-MX" dirty="0"/>
              <a:t>El proyecto de conexiones busca realizar actividades que permitan al alumno trasladar los conocimientos a la vida real por lo tanto se simula una empresa con el fin de que el alumno encuentre tangible y aplicable el desarrollo del </a:t>
            </a:r>
            <a:r>
              <a:rPr lang="es-MX" dirty="0" smtClean="0"/>
              <a:t>mismo.</a:t>
            </a:r>
            <a:endParaRPr lang="es-MX" dirty="0"/>
          </a:p>
          <a:p>
            <a:endParaRPr lang="es-MX" dirty="0" smtClean="0"/>
          </a:p>
          <a:p>
            <a:pPr algn="ctr"/>
            <a:r>
              <a:rPr lang="es-MX" sz="1200" dirty="0" smtClean="0"/>
              <a:t>9.3.g</a:t>
            </a:r>
            <a:r>
              <a:rPr lang="es-MX" sz="2400" dirty="0" smtClean="0"/>
              <a:t>Preguntas </a:t>
            </a:r>
            <a:r>
              <a:rPr lang="es-MX" sz="2400" dirty="0"/>
              <a:t>guía</a:t>
            </a:r>
          </a:p>
          <a:p>
            <a:endParaRPr lang="es-MX" dirty="0"/>
          </a:p>
          <a:p>
            <a:pPr marL="214313" indent="-214313">
              <a:buFont typeface="Arial" panose="020B0604020202020204" pitchFamily="34" charset="0"/>
              <a:buChar char="•"/>
            </a:pPr>
            <a:r>
              <a:rPr lang="es-MX" dirty="0"/>
              <a:t>¿Qué es la enfermedad periodontal y que enfermedades se encuentran dentro de esta clasificación?</a:t>
            </a:r>
          </a:p>
          <a:p>
            <a:pPr marL="214313" indent="-214313">
              <a:buFont typeface="Arial" panose="020B0604020202020204" pitchFamily="34" charset="0"/>
              <a:buChar char="•"/>
            </a:pPr>
            <a:r>
              <a:rPr lang="es-MX" dirty="0"/>
              <a:t>¿comercialmente que componentes tienen en común las pastas dentales?</a:t>
            </a:r>
          </a:p>
          <a:p>
            <a:pPr marL="214313" indent="-214313">
              <a:buFont typeface="Arial" panose="020B0604020202020204" pitchFamily="34" charset="0"/>
              <a:buChar char="•"/>
            </a:pPr>
            <a:r>
              <a:rPr lang="es-MX" dirty="0"/>
              <a:t>¿Qué es la teobromina?</a:t>
            </a:r>
          </a:p>
          <a:p>
            <a:pPr marL="214313" indent="-214313">
              <a:buFont typeface="Arial" panose="020B0604020202020204" pitchFamily="34" charset="0"/>
              <a:buChar char="•"/>
            </a:pPr>
            <a:r>
              <a:rPr lang="es-MX" dirty="0"/>
              <a:t>¿Qué efecto crees que causa la teobromina en la boca</a:t>
            </a:r>
            <a:r>
              <a:rPr lang="es-MX" dirty="0" smtClean="0"/>
              <a:t>?</a:t>
            </a:r>
          </a:p>
          <a:p>
            <a:endParaRPr lang="es-MX" dirty="0"/>
          </a:p>
        </p:txBody>
      </p:sp>
      <p:sp>
        <p:nvSpPr>
          <p:cNvPr id="3" name="1 CuadroTexto"/>
          <p:cNvSpPr txBox="1"/>
          <p:nvPr/>
        </p:nvSpPr>
        <p:spPr>
          <a:xfrm>
            <a:off x="8322839" y="116632"/>
            <a:ext cx="713657" cy="369332"/>
          </a:xfrm>
          <a:prstGeom prst="rect">
            <a:avLst/>
          </a:prstGeom>
          <a:noFill/>
        </p:spPr>
        <p:txBody>
          <a:bodyPr wrap="none" rtlCol="0">
            <a:spAutoFit/>
          </a:bodyPr>
          <a:lstStyle/>
          <a:p>
            <a:r>
              <a:rPr lang="es-MX" dirty="0" smtClean="0"/>
              <a:t>9.3.g</a:t>
            </a:r>
            <a:endParaRPr lang="es-MX" dirty="0"/>
          </a:p>
        </p:txBody>
      </p:sp>
    </p:spTree>
    <p:extLst>
      <p:ext uri="{BB962C8B-B14F-4D97-AF65-F5344CB8AC3E}">
        <p14:creationId xmlns:p14="http://schemas.microsoft.com/office/powerpoint/2010/main" val="83458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55776" cy="1633553"/>
          </a:xfrm>
          <a:prstGeom prst="rect">
            <a:avLst/>
          </a:prstGeom>
        </p:spPr>
      </p:pic>
      <p:sp>
        <p:nvSpPr>
          <p:cNvPr id="8" name="7 CuadroTexto"/>
          <p:cNvSpPr txBox="1"/>
          <p:nvPr/>
        </p:nvSpPr>
        <p:spPr>
          <a:xfrm>
            <a:off x="1475656" y="2636912"/>
            <a:ext cx="5112568" cy="1569660"/>
          </a:xfrm>
          <a:prstGeom prst="rect">
            <a:avLst/>
          </a:prstGeom>
          <a:noFill/>
        </p:spPr>
        <p:txBody>
          <a:bodyPr wrap="square" rtlCol="0">
            <a:spAutoFit/>
          </a:bodyPr>
          <a:lstStyle/>
          <a:p>
            <a:pPr algn="ctr"/>
            <a:r>
              <a:rPr lang="es-MX" sz="1200" b="1" dirty="0" smtClean="0"/>
              <a:t>3.f </a:t>
            </a:r>
            <a:r>
              <a:rPr lang="es-MX" sz="2400" b="1" dirty="0" smtClean="0"/>
              <a:t>Ciclo escolar: 2018-2019</a:t>
            </a:r>
          </a:p>
          <a:p>
            <a:pPr algn="ctr"/>
            <a:endParaRPr lang="es-MX" sz="2400" b="1" dirty="0"/>
          </a:p>
          <a:p>
            <a:pPr algn="ctr"/>
            <a:endParaRPr lang="es-MX" sz="2400" b="1" dirty="0" smtClean="0"/>
          </a:p>
          <a:p>
            <a:pPr algn="ctr"/>
            <a:r>
              <a:rPr lang="es-MX" sz="1200" b="1" dirty="0" smtClean="0"/>
              <a:t>3.g </a:t>
            </a:r>
            <a:r>
              <a:rPr lang="es-MX" sz="2400" b="1" dirty="0" smtClean="0"/>
              <a:t>Agosto 2018-mayo 2019 </a:t>
            </a:r>
          </a:p>
        </p:txBody>
      </p:sp>
      <p:pic>
        <p:nvPicPr>
          <p:cNvPr id="1026" name="Picture 2" descr="Conexi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988" y="0"/>
            <a:ext cx="4680520" cy="881039"/>
          </a:xfrm>
          <a:prstGeom prst="rect">
            <a:avLst/>
          </a:prstGeom>
          <a:noFill/>
          <a:extLst>
            <a:ext uri="{909E8E84-426E-40DD-AFC4-6F175D3DCCD1}">
              <a14:hiddenFill xmlns:a14="http://schemas.microsoft.com/office/drawing/2010/main">
                <a:solidFill>
                  <a:srgbClr val="FFFFFF"/>
                </a:solidFill>
              </a14:hiddenFill>
            </a:ext>
          </a:extLst>
        </p:spPr>
      </p:pic>
      <p:sp>
        <p:nvSpPr>
          <p:cNvPr id="6" name="1 CuadroTexto"/>
          <p:cNvSpPr txBox="1"/>
          <p:nvPr/>
        </p:nvSpPr>
        <p:spPr>
          <a:xfrm>
            <a:off x="8388423" y="1144320"/>
            <a:ext cx="404278" cy="369332"/>
          </a:xfrm>
          <a:prstGeom prst="rect">
            <a:avLst/>
          </a:prstGeom>
          <a:noFill/>
        </p:spPr>
        <p:txBody>
          <a:bodyPr wrap="none" rtlCol="0">
            <a:spAutoFit/>
          </a:bodyPr>
          <a:lstStyle/>
          <a:p>
            <a:r>
              <a:rPr lang="es-MX" b="1" dirty="0"/>
              <a:t>3</a:t>
            </a:r>
            <a:r>
              <a:rPr lang="es-MX" b="1" dirty="0" smtClean="0"/>
              <a:t>.</a:t>
            </a:r>
            <a:endParaRPr lang="es-MX" b="1" dirty="0"/>
          </a:p>
        </p:txBody>
      </p:sp>
    </p:spTree>
    <p:extLst>
      <p:ext uri="{BB962C8B-B14F-4D97-AF65-F5344CB8AC3E}">
        <p14:creationId xmlns:p14="http://schemas.microsoft.com/office/powerpoint/2010/main" val="898533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163200" y="1296050"/>
            <a:ext cx="6757172" cy="2492990"/>
          </a:xfrm>
          <a:prstGeom prst="rect">
            <a:avLst/>
          </a:prstGeom>
          <a:noFill/>
        </p:spPr>
        <p:txBody>
          <a:bodyPr wrap="square" rtlCol="0">
            <a:spAutoFit/>
          </a:bodyPr>
          <a:lstStyle/>
          <a:p>
            <a:pPr algn="ctr"/>
            <a:r>
              <a:rPr lang="es-MX" sz="1200" dirty="0"/>
              <a:t>9.3.g</a:t>
            </a:r>
            <a:r>
              <a:rPr lang="es-MX" sz="2400" dirty="0"/>
              <a:t>Necesidades del grupo:</a:t>
            </a:r>
          </a:p>
          <a:p>
            <a:pPr algn="ctr"/>
            <a:r>
              <a:rPr lang="es-MX" dirty="0" smtClean="0"/>
              <a:t>El grupo solo puede encontrar útil la información de la asignatura si se planea ejercer una profesión de la salud sin considerar que son temas que pueden impactar su vida diaria</a:t>
            </a:r>
          </a:p>
          <a:p>
            <a:pPr algn="ctr"/>
            <a:r>
              <a:rPr lang="es-MX" sz="1200" dirty="0" smtClean="0"/>
              <a:t>9.3.g</a:t>
            </a:r>
            <a:r>
              <a:rPr lang="es-MX" sz="2400" dirty="0" smtClean="0"/>
              <a:t>Objetivos:</a:t>
            </a:r>
          </a:p>
          <a:p>
            <a:pPr algn="ctr"/>
            <a:r>
              <a:rPr lang="es-MX" dirty="0" smtClean="0"/>
              <a:t>El alumno relaciona lo aprendido en la asignatura Educación para la Salud mediante la elaboración de una Pasta dental casera y natural para el cuidado de sus dientes</a:t>
            </a:r>
            <a:endParaRPr lang="es-MX" dirty="0"/>
          </a:p>
        </p:txBody>
      </p:sp>
      <p:sp>
        <p:nvSpPr>
          <p:cNvPr id="3" name="1 CuadroTexto"/>
          <p:cNvSpPr txBox="1"/>
          <p:nvPr/>
        </p:nvSpPr>
        <p:spPr>
          <a:xfrm>
            <a:off x="8322839" y="116632"/>
            <a:ext cx="713657" cy="369332"/>
          </a:xfrm>
          <a:prstGeom prst="rect">
            <a:avLst/>
          </a:prstGeom>
          <a:noFill/>
        </p:spPr>
        <p:txBody>
          <a:bodyPr wrap="none" rtlCol="0">
            <a:spAutoFit/>
          </a:bodyPr>
          <a:lstStyle/>
          <a:p>
            <a:r>
              <a:rPr lang="es-MX" dirty="0" smtClean="0"/>
              <a:t>9.3.g</a:t>
            </a:r>
            <a:endParaRPr lang="es-MX" dirty="0"/>
          </a:p>
        </p:txBody>
      </p:sp>
    </p:spTree>
    <p:extLst>
      <p:ext uri="{BB962C8B-B14F-4D97-AF65-F5344CB8AC3E}">
        <p14:creationId xmlns:p14="http://schemas.microsoft.com/office/powerpoint/2010/main" val="3073569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87624" y="485964"/>
            <a:ext cx="6757172" cy="7101944"/>
          </a:xfrm>
          <a:prstGeom prst="rect">
            <a:avLst/>
          </a:prstGeom>
          <a:noFill/>
        </p:spPr>
        <p:txBody>
          <a:bodyPr wrap="square" rtlCol="0">
            <a:spAutoFit/>
          </a:bodyPr>
          <a:lstStyle/>
          <a:p>
            <a:pPr algn="ctr"/>
            <a:r>
              <a:rPr lang="es-MX" sz="1200" dirty="0" smtClean="0"/>
              <a:t>9.4.h</a:t>
            </a:r>
            <a:r>
              <a:rPr lang="es-MX" sz="2800" b="1" dirty="0" smtClean="0"/>
              <a:t>Inicio</a:t>
            </a:r>
            <a:r>
              <a:rPr lang="es-MX" sz="2800" b="1" dirty="0"/>
              <a:t>: </a:t>
            </a:r>
          </a:p>
          <a:p>
            <a:endParaRPr lang="es-MX" dirty="0"/>
          </a:p>
          <a:p>
            <a:r>
              <a:rPr lang="es-MX" sz="2400" dirty="0" smtClean="0"/>
              <a:t>Pasos y Organización</a:t>
            </a:r>
            <a:endParaRPr lang="es-MX" sz="2400" dirty="0"/>
          </a:p>
          <a:p>
            <a:pPr marL="214313" indent="-214313">
              <a:buFont typeface="Arial" panose="020B0604020202020204" pitchFamily="34" charset="0"/>
              <a:buChar char="•"/>
            </a:pPr>
            <a:r>
              <a:rPr lang="es-MX" dirty="0"/>
              <a:t>Se formaran 5 equipos</a:t>
            </a:r>
          </a:p>
          <a:p>
            <a:pPr marL="214313" indent="-214313">
              <a:buFont typeface="Arial" panose="020B0604020202020204" pitchFamily="34" charset="0"/>
              <a:buChar char="•"/>
            </a:pPr>
            <a:r>
              <a:rPr lang="es-MX" dirty="0"/>
              <a:t>Cada equipo deberá tener una bitácora de trabajo (cuaderno forma francesa) y se asignará  un color por grupo.</a:t>
            </a:r>
          </a:p>
          <a:p>
            <a:pPr marL="214313" indent="-214313">
              <a:buFont typeface="Arial" panose="020B0604020202020204" pitchFamily="34" charset="0"/>
              <a:buChar char="•"/>
            </a:pPr>
            <a:r>
              <a:rPr lang="es-MX" dirty="0"/>
              <a:t>Esta bitácora podrá llevar un distintivo propio para identificarla y en su primera pagina se indicarán los siguientes datos: Numero de equipo, grupo y nombre de los integrantes del equipo</a:t>
            </a:r>
          </a:p>
          <a:p>
            <a:pPr marL="214313" indent="-214313">
              <a:buFont typeface="Arial" panose="020B0604020202020204" pitchFamily="34" charset="0"/>
              <a:buChar char="•"/>
            </a:pPr>
            <a:r>
              <a:rPr lang="es-MX" dirty="0"/>
              <a:t>Los alumnos elaborarán el marco teórico de la práctica, basándose en lo previamente visto en la asignatura de Historia de México y complementará con información de las enfermedades más comunes de la cavidad oral, como son la caries, gingivitis y periodontitis</a:t>
            </a:r>
            <a:r>
              <a:rPr lang="es-MX" dirty="0" smtClean="0"/>
              <a:t>.</a:t>
            </a:r>
          </a:p>
          <a:p>
            <a:endParaRPr lang="es-MX" sz="2400" dirty="0" smtClean="0"/>
          </a:p>
          <a:p>
            <a:r>
              <a:rPr lang="es-MX" sz="2400" dirty="0" smtClean="0"/>
              <a:t>Herramientas y materiales:</a:t>
            </a:r>
          </a:p>
          <a:p>
            <a:pPr marL="214313" indent="-214313">
              <a:buFont typeface="Arial" panose="020B0604020202020204" pitchFamily="34" charset="0"/>
              <a:buChar char="•"/>
            </a:pPr>
            <a:r>
              <a:rPr lang="es-MX" dirty="0" smtClean="0"/>
              <a:t>Cuadernillo de laboratorio</a:t>
            </a:r>
          </a:p>
          <a:p>
            <a:pPr marL="214313" indent="-214313">
              <a:buFont typeface="Arial" panose="020B0604020202020204" pitchFamily="34" charset="0"/>
              <a:buChar char="•"/>
            </a:pPr>
            <a:r>
              <a:rPr lang="es-MX" dirty="0" smtClean="0"/>
              <a:t>Bitácora</a:t>
            </a:r>
          </a:p>
          <a:p>
            <a:pPr marL="214313" indent="-214313">
              <a:buFont typeface="Arial" panose="020B0604020202020204" pitchFamily="34" charset="0"/>
              <a:buChar char="•"/>
            </a:pPr>
            <a:r>
              <a:rPr lang="es-MX" dirty="0" smtClean="0"/>
              <a:t>Investigación previa y marco teórico</a:t>
            </a:r>
            <a:r>
              <a:rPr lang="es-MX" b="1" dirty="0" smtClean="0"/>
              <a:t>.</a:t>
            </a:r>
            <a:endParaRPr lang="es-MX" b="1" dirty="0"/>
          </a:p>
          <a:p>
            <a:pPr marL="214313" indent="-214313">
              <a:buFont typeface="Arial" panose="020B0604020202020204" pitchFamily="34" charset="0"/>
              <a:buChar char="•"/>
            </a:pPr>
            <a:endParaRPr lang="es-MX" sz="1350" dirty="0"/>
          </a:p>
          <a:p>
            <a:pPr marL="214313" indent="-214313">
              <a:buFont typeface="Arial" panose="020B0604020202020204" pitchFamily="34" charset="0"/>
              <a:buChar char="•"/>
            </a:pPr>
            <a:endParaRPr lang="es-MX" sz="1350" dirty="0"/>
          </a:p>
          <a:p>
            <a:endParaRPr lang="es-MX" sz="1350" dirty="0"/>
          </a:p>
          <a:p>
            <a:endParaRPr lang="es-MX" sz="1350" dirty="0"/>
          </a:p>
          <a:p>
            <a:endParaRPr lang="es-MX" sz="1350" dirty="0"/>
          </a:p>
        </p:txBody>
      </p:sp>
      <p:sp>
        <p:nvSpPr>
          <p:cNvPr id="3" name="1 CuadroTexto"/>
          <p:cNvSpPr txBox="1"/>
          <p:nvPr/>
        </p:nvSpPr>
        <p:spPr>
          <a:xfrm>
            <a:off x="8322839" y="116632"/>
            <a:ext cx="724878" cy="369332"/>
          </a:xfrm>
          <a:prstGeom prst="rect">
            <a:avLst/>
          </a:prstGeom>
          <a:noFill/>
        </p:spPr>
        <p:txBody>
          <a:bodyPr wrap="none" rtlCol="0">
            <a:spAutoFit/>
          </a:bodyPr>
          <a:lstStyle/>
          <a:p>
            <a:r>
              <a:rPr lang="es-MX" dirty="0" smtClean="0"/>
              <a:t>9.4.h</a:t>
            </a:r>
            <a:endParaRPr lang="es-MX" dirty="0"/>
          </a:p>
        </p:txBody>
      </p:sp>
    </p:spTree>
    <p:extLst>
      <p:ext uri="{BB962C8B-B14F-4D97-AF65-F5344CB8AC3E}">
        <p14:creationId xmlns:p14="http://schemas.microsoft.com/office/powerpoint/2010/main" val="1414315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9</a:t>
            </a:r>
            <a:r>
              <a:rPr lang="es-MX" dirty="0" smtClean="0"/>
              <a:t>.4</a:t>
            </a:r>
            <a:r>
              <a:rPr lang="es-MX" dirty="0"/>
              <a:t>. Evidencia fotográfica del Inicio</a:t>
            </a:r>
          </a:p>
        </p:txBody>
      </p:sp>
      <p:pic>
        <p:nvPicPr>
          <p:cNvPr id="4" name="Imagen 3">
            <a:extLst>
              <a:ext uri="{FF2B5EF4-FFF2-40B4-BE49-F238E27FC236}">
                <a16:creationId xmlns:a16="http://schemas.microsoft.com/office/drawing/2014/main" xmlns="" id="{E7292ACC-2E44-4A16-AE49-894B653EDE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534" y="3429000"/>
            <a:ext cx="3104866" cy="2328650"/>
          </a:xfrm>
          <a:prstGeom prst="rect">
            <a:avLst/>
          </a:prstGeom>
        </p:spPr>
      </p:pic>
      <p:pic>
        <p:nvPicPr>
          <p:cNvPr id="14" name="Imagen 13">
            <a:extLst>
              <a:ext uri="{FF2B5EF4-FFF2-40B4-BE49-F238E27FC236}">
                <a16:creationId xmlns:a16="http://schemas.microsoft.com/office/drawing/2014/main" xmlns="" id="{C9CA2A07-F46F-4422-8070-A2B56ACCF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20" y="3398257"/>
            <a:ext cx="3104866" cy="2328650"/>
          </a:xfrm>
          <a:prstGeom prst="rect">
            <a:avLst/>
          </a:prstGeom>
        </p:spPr>
      </p:pic>
      <p:pic>
        <p:nvPicPr>
          <p:cNvPr id="5" name="Imagen 4" descr="Imagen que contiene suelo, interior&#10;&#10;Descripción generada automáticamente">
            <a:extLst>
              <a:ext uri="{FF2B5EF4-FFF2-40B4-BE49-F238E27FC236}">
                <a16:creationId xmlns:a16="http://schemas.microsoft.com/office/drawing/2014/main" xmlns="" id="{6D3F785B-ED78-4D65-88F7-8D9E8A62BB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899" t="17391" r="5555" b="25990"/>
          <a:stretch/>
        </p:blipFill>
        <p:spPr>
          <a:xfrm>
            <a:off x="3617843" y="1751773"/>
            <a:ext cx="2097157" cy="2912165"/>
          </a:xfrm>
          <a:prstGeom prst="rect">
            <a:avLst/>
          </a:prstGeom>
        </p:spPr>
      </p:pic>
      <p:sp>
        <p:nvSpPr>
          <p:cNvPr id="6" name="1 CuadroTexto"/>
          <p:cNvSpPr txBox="1"/>
          <p:nvPr/>
        </p:nvSpPr>
        <p:spPr>
          <a:xfrm>
            <a:off x="8322839" y="116632"/>
            <a:ext cx="724878" cy="369332"/>
          </a:xfrm>
          <a:prstGeom prst="rect">
            <a:avLst/>
          </a:prstGeom>
          <a:noFill/>
        </p:spPr>
        <p:txBody>
          <a:bodyPr wrap="none" rtlCol="0">
            <a:spAutoFit/>
          </a:bodyPr>
          <a:lstStyle/>
          <a:p>
            <a:r>
              <a:rPr lang="es-MX" dirty="0" smtClean="0"/>
              <a:t>9.4.h</a:t>
            </a:r>
            <a:endParaRPr lang="es-MX" dirty="0"/>
          </a:p>
        </p:txBody>
      </p:sp>
    </p:spTree>
    <p:extLst>
      <p:ext uri="{BB962C8B-B14F-4D97-AF65-F5344CB8AC3E}">
        <p14:creationId xmlns:p14="http://schemas.microsoft.com/office/powerpoint/2010/main" val="378971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3B6A4F39-5791-4102-9D5D-74A224861AD2}"/>
              </a:ext>
            </a:extLst>
          </p:cNvPr>
          <p:cNvSpPr/>
          <p:nvPr/>
        </p:nvSpPr>
        <p:spPr>
          <a:xfrm>
            <a:off x="706921" y="986459"/>
            <a:ext cx="7730159" cy="3939540"/>
          </a:xfrm>
          <a:prstGeom prst="rect">
            <a:avLst/>
          </a:prstGeom>
        </p:spPr>
        <p:txBody>
          <a:bodyPr wrap="square">
            <a:spAutoFit/>
          </a:bodyPr>
          <a:lstStyle/>
          <a:p>
            <a:pPr algn="ctr"/>
            <a:r>
              <a:rPr lang="es-MX" sz="1200" dirty="0"/>
              <a:t>9.5.i</a:t>
            </a:r>
            <a:r>
              <a:rPr lang="es-MX" sz="2800" b="1" dirty="0"/>
              <a:t>Desarrollo:</a:t>
            </a:r>
          </a:p>
          <a:p>
            <a:r>
              <a:rPr lang="es-MX" sz="2400" dirty="0"/>
              <a:t>Pasos y organización</a:t>
            </a:r>
          </a:p>
          <a:p>
            <a:endParaRPr lang="es-MX" sz="1350" dirty="0"/>
          </a:p>
          <a:p>
            <a:pPr marL="214313" indent="-214313">
              <a:buFont typeface="Arial" panose="020B0604020202020204" pitchFamily="34" charset="0"/>
              <a:buChar char="•"/>
            </a:pPr>
            <a:r>
              <a:rPr lang="es-MX" dirty="0"/>
              <a:t>Cada equipo elaborará su pasta dental casera en distinta concentraciones de cacao, esto para evaluar que concentración será más eficaz para tratar las patologías bucodentales</a:t>
            </a:r>
          </a:p>
          <a:p>
            <a:pPr marL="214313" indent="-214313">
              <a:buFont typeface="Arial" panose="020B0604020202020204" pitchFamily="34" charset="0"/>
              <a:buChar char="•"/>
            </a:pPr>
            <a:endParaRPr lang="es-MX" dirty="0"/>
          </a:p>
          <a:p>
            <a:pPr marL="214313" indent="-214313">
              <a:buFont typeface="Arial" panose="020B0604020202020204" pitchFamily="34" charset="0"/>
              <a:buChar char="•"/>
            </a:pPr>
            <a:r>
              <a:rPr lang="es-MX" dirty="0"/>
              <a:t>Por equipo se realizará de acuerdo a la siguiente tabla</a:t>
            </a:r>
          </a:p>
          <a:p>
            <a:pPr marL="214313" indent="-214313">
              <a:buFont typeface="Arial" panose="020B0604020202020204" pitchFamily="34" charset="0"/>
              <a:buChar char="•"/>
            </a:pPr>
            <a:endParaRPr lang="es-MX" sz="1350" dirty="0"/>
          </a:p>
          <a:p>
            <a:pPr marL="214313" indent="-214313">
              <a:buFont typeface="Arial" panose="020B0604020202020204" pitchFamily="34" charset="0"/>
              <a:buChar char="•"/>
            </a:pPr>
            <a:endParaRPr lang="es-MX" sz="1350" dirty="0"/>
          </a:p>
          <a:p>
            <a:pPr marL="214313" indent="-214313">
              <a:buFont typeface="Arial" panose="020B0604020202020204" pitchFamily="34" charset="0"/>
              <a:buChar char="•"/>
            </a:pPr>
            <a:endParaRPr lang="es-MX" sz="1350" dirty="0"/>
          </a:p>
          <a:p>
            <a:pPr marL="214313" indent="-214313">
              <a:buFont typeface="Arial" panose="020B0604020202020204" pitchFamily="34" charset="0"/>
              <a:buChar char="•"/>
            </a:pPr>
            <a:endParaRPr lang="es-MX" sz="1350" dirty="0"/>
          </a:p>
          <a:p>
            <a:pPr marL="214313" indent="-214313">
              <a:buFont typeface="Arial" panose="020B0604020202020204" pitchFamily="34" charset="0"/>
              <a:buChar char="•"/>
            </a:pPr>
            <a:endParaRPr lang="es-MX" sz="1350" dirty="0"/>
          </a:p>
          <a:p>
            <a:pPr marL="214313" indent="-214313">
              <a:buFont typeface="Arial" panose="020B0604020202020204" pitchFamily="34" charset="0"/>
              <a:buChar char="•"/>
            </a:pPr>
            <a:endParaRPr lang="es-MX" sz="1350" dirty="0"/>
          </a:p>
          <a:p>
            <a:pPr marL="214313" indent="-214313">
              <a:buFont typeface="Arial" panose="020B0604020202020204" pitchFamily="34" charset="0"/>
              <a:buChar char="•"/>
            </a:pPr>
            <a:endParaRPr lang="es-MX" sz="1350" dirty="0"/>
          </a:p>
        </p:txBody>
      </p:sp>
      <p:graphicFrame>
        <p:nvGraphicFramePr>
          <p:cNvPr id="4" name="Tabla 3">
            <a:extLst>
              <a:ext uri="{FF2B5EF4-FFF2-40B4-BE49-F238E27FC236}">
                <a16:creationId xmlns:a16="http://schemas.microsoft.com/office/drawing/2014/main" xmlns="" id="{D2D1014F-080B-4270-935E-23C9645B271E}"/>
              </a:ext>
            </a:extLst>
          </p:cNvPr>
          <p:cNvGraphicFramePr>
            <a:graphicFrameLocks noGrp="1"/>
          </p:cNvGraphicFramePr>
          <p:nvPr>
            <p:extLst>
              <p:ext uri="{D42A27DB-BD31-4B8C-83A1-F6EECF244321}">
                <p14:modId xmlns:p14="http://schemas.microsoft.com/office/powerpoint/2010/main" val="955566629"/>
              </p:ext>
            </p:extLst>
          </p:nvPr>
        </p:nvGraphicFramePr>
        <p:xfrm>
          <a:off x="706921" y="3717032"/>
          <a:ext cx="8271804" cy="2910840"/>
        </p:xfrm>
        <a:graphic>
          <a:graphicData uri="http://schemas.openxmlformats.org/drawingml/2006/table">
            <a:tbl>
              <a:tblPr firstRow="1" bandRow="1">
                <a:tableStyleId>{5C22544A-7EE6-4342-B048-85BDC9FD1C3A}</a:tableStyleId>
              </a:tblPr>
              <a:tblGrid>
                <a:gridCol w="1662092">
                  <a:extLst>
                    <a:ext uri="{9D8B030D-6E8A-4147-A177-3AD203B41FA5}">
                      <a16:colId xmlns:a16="http://schemas.microsoft.com/office/drawing/2014/main" xmlns="" val="2901322005"/>
                    </a:ext>
                  </a:extLst>
                </a:gridCol>
                <a:gridCol w="1646629">
                  <a:extLst>
                    <a:ext uri="{9D8B030D-6E8A-4147-A177-3AD203B41FA5}">
                      <a16:colId xmlns:a16="http://schemas.microsoft.com/office/drawing/2014/main" xmlns="" val="1758861429"/>
                    </a:ext>
                  </a:extLst>
                </a:gridCol>
                <a:gridCol w="1654361">
                  <a:extLst>
                    <a:ext uri="{9D8B030D-6E8A-4147-A177-3AD203B41FA5}">
                      <a16:colId xmlns:a16="http://schemas.microsoft.com/office/drawing/2014/main" xmlns="" val="1820064598"/>
                    </a:ext>
                  </a:extLst>
                </a:gridCol>
                <a:gridCol w="1654361">
                  <a:extLst>
                    <a:ext uri="{9D8B030D-6E8A-4147-A177-3AD203B41FA5}">
                      <a16:colId xmlns:a16="http://schemas.microsoft.com/office/drawing/2014/main" xmlns="" val="3567964081"/>
                    </a:ext>
                  </a:extLst>
                </a:gridCol>
                <a:gridCol w="1654361">
                  <a:extLst>
                    <a:ext uri="{9D8B030D-6E8A-4147-A177-3AD203B41FA5}">
                      <a16:colId xmlns:a16="http://schemas.microsoft.com/office/drawing/2014/main" xmlns="" val="2998446743"/>
                    </a:ext>
                  </a:extLst>
                </a:gridCol>
              </a:tblGrid>
              <a:tr h="493232">
                <a:tc>
                  <a:txBody>
                    <a:bodyPr/>
                    <a:lstStyle/>
                    <a:p>
                      <a:pPr algn="ctr"/>
                      <a:r>
                        <a:rPr lang="es-MX" sz="1400" dirty="0"/>
                        <a:t>EQUIPO 1</a:t>
                      </a:r>
                    </a:p>
                    <a:p>
                      <a:pPr algn="ctr"/>
                      <a:endParaRPr lang="es-MX" sz="1400" dirty="0"/>
                    </a:p>
                  </a:txBody>
                  <a:tcPr marL="68580" marR="68580" marT="34290" marB="34290"/>
                </a:tc>
                <a:tc>
                  <a:txBody>
                    <a:bodyPr/>
                    <a:lstStyle/>
                    <a:p>
                      <a:pPr algn="ctr"/>
                      <a:r>
                        <a:rPr lang="es-MX" sz="1400" dirty="0"/>
                        <a:t>EQUIPO 2</a:t>
                      </a:r>
                    </a:p>
                  </a:txBody>
                  <a:tcPr marL="68580" marR="68580" marT="34290" marB="34290"/>
                </a:tc>
                <a:tc>
                  <a:txBody>
                    <a:bodyPr/>
                    <a:lstStyle/>
                    <a:p>
                      <a:pPr algn="ctr"/>
                      <a:r>
                        <a:rPr lang="es-MX" sz="1400" dirty="0"/>
                        <a:t>EQUIPO 3</a:t>
                      </a:r>
                    </a:p>
                  </a:txBody>
                  <a:tcPr marL="68580" marR="68580" marT="34290" marB="34290"/>
                </a:tc>
                <a:tc>
                  <a:txBody>
                    <a:bodyPr/>
                    <a:lstStyle/>
                    <a:p>
                      <a:pPr algn="ctr"/>
                      <a:r>
                        <a:rPr lang="es-MX" sz="1400" dirty="0"/>
                        <a:t>EQUIPO 4</a:t>
                      </a:r>
                    </a:p>
                  </a:txBody>
                  <a:tcPr marL="68580" marR="68580" marT="34290" marB="34290"/>
                </a:tc>
                <a:tc>
                  <a:txBody>
                    <a:bodyPr/>
                    <a:lstStyle/>
                    <a:p>
                      <a:pPr algn="ctr"/>
                      <a:r>
                        <a:rPr lang="es-MX" sz="1400" dirty="0"/>
                        <a:t>EQUIPO 5</a:t>
                      </a:r>
                    </a:p>
                  </a:txBody>
                  <a:tcPr marL="68580" marR="68580" marT="34290" marB="34290"/>
                </a:tc>
                <a:extLst>
                  <a:ext uri="{0D108BD9-81ED-4DB2-BD59-A6C34878D82A}">
                    <a16:rowId xmlns:a16="http://schemas.microsoft.com/office/drawing/2014/main" xmlns="" val="2126860098"/>
                  </a:ext>
                </a:extLst>
              </a:tr>
              <a:tr h="2125980">
                <a:tc>
                  <a:txBody>
                    <a:bodyPr/>
                    <a:lstStyle/>
                    <a:p>
                      <a:pPr marL="285750" indent="-285750" algn="just">
                        <a:buFont typeface="Wingdings" panose="05000000000000000000" pitchFamily="2" charset="2"/>
                        <a:buChar char="§"/>
                      </a:pPr>
                      <a:r>
                        <a:rPr lang="es-MX" sz="1400" dirty="0"/>
                        <a:t>15 </a:t>
                      </a:r>
                      <a:r>
                        <a:rPr lang="es-MX" sz="1400" dirty="0" err="1"/>
                        <a:t>grs</a:t>
                      </a:r>
                      <a:r>
                        <a:rPr lang="es-MX" sz="1400" dirty="0"/>
                        <a:t> de cacao en polvo</a:t>
                      </a:r>
                    </a:p>
                    <a:p>
                      <a:pPr marL="285750" indent="-285750" algn="just">
                        <a:buFont typeface="Wingdings" panose="05000000000000000000" pitchFamily="2" charset="2"/>
                        <a:buChar char="§"/>
                      </a:pPr>
                      <a:r>
                        <a:rPr lang="es-MX" sz="1400" dirty="0"/>
                        <a:t>30grs de bicarbonato de sodio</a:t>
                      </a:r>
                    </a:p>
                    <a:p>
                      <a:pPr marL="285750" indent="-285750" algn="just">
                        <a:buFont typeface="Wingdings" panose="05000000000000000000" pitchFamily="2" charset="2"/>
                        <a:buChar char="§"/>
                      </a:pPr>
                      <a:r>
                        <a:rPr lang="es-MX" sz="1400" dirty="0"/>
                        <a:t>4 cucharadas de aceite de coco</a:t>
                      </a:r>
                    </a:p>
                    <a:p>
                      <a:pPr marL="285750" indent="-285750" algn="just">
                        <a:buFont typeface="Wingdings" panose="05000000000000000000" pitchFamily="2" charset="2"/>
                        <a:buChar char="§"/>
                      </a:pPr>
                      <a:r>
                        <a:rPr lang="es-MX" sz="1400" dirty="0"/>
                        <a:t>6 gotas del aceite elegido</a:t>
                      </a:r>
                    </a:p>
                  </a:txBody>
                  <a:tcPr marL="68580" marR="68580" marT="34290" marB="34290"/>
                </a:tc>
                <a:tc>
                  <a:txBody>
                    <a:bodyPr/>
                    <a:lstStyle/>
                    <a:p>
                      <a:pPr marL="285750" indent="-285750" algn="just">
                        <a:buFont typeface="Wingdings" panose="05000000000000000000" pitchFamily="2" charset="2"/>
                        <a:buChar char="§"/>
                      </a:pPr>
                      <a:r>
                        <a:rPr lang="es-MX" sz="1400" dirty="0"/>
                        <a:t>25 </a:t>
                      </a:r>
                      <a:r>
                        <a:rPr lang="es-MX" sz="1400" dirty="0" err="1"/>
                        <a:t>grs</a:t>
                      </a:r>
                      <a:r>
                        <a:rPr lang="es-MX" sz="1400" dirty="0"/>
                        <a:t> de cacao en polvo</a:t>
                      </a:r>
                    </a:p>
                    <a:p>
                      <a:pPr marL="285750" indent="-285750" algn="just">
                        <a:buFont typeface="Wingdings" panose="05000000000000000000" pitchFamily="2" charset="2"/>
                        <a:buChar char="§"/>
                      </a:pPr>
                      <a:r>
                        <a:rPr lang="es-MX" sz="1400" dirty="0"/>
                        <a:t>30grs de bicarbonato de sodio</a:t>
                      </a:r>
                    </a:p>
                    <a:p>
                      <a:pPr marL="285750" indent="-285750" algn="just">
                        <a:buFont typeface="Wingdings" panose="05000000000000000000" pitchFamily="2" charset="2"/>
                        <a:buChar char="§"/>
                      </a:pPr>
                      <a:r>
                        <a:rPr lang="es-MX" sz="1400" dirty="0"/>
                        <a:t>4 cucharadas de aceite de coco</a:t>
                      </a:r>
                    </a:p>
                    <a:p>
                      <a:pPr marL="285750" indent="-285750" algn="just">
                        <a:buFont typeface="Wingdings" panose="05000000000000000000" pitchFamily="2" charset="2"/>
                        <a:buChar char="§"/>
                      </a:pPr>
                      <a:r>
                        <a:rPr lang="es-MX" sz="1400" dirty="0"/>
                        <a:t>6 gotas del aceite elegido</a:t>
                      </a:r>
                    </a:p>
                    <a:p>
                      <a:pPr algn="just"/>
                      <a:endParaRPr lang="es-MX" sz="1400" dirty="0"/>
                    </a:p>
                  </a:txBody>
                  <a:tcPr marL="68580" marR="68580" marT="34290" marB="34290"/>
                </a:tc>
                <a:tc>
                  <a:txBody>
                    <a:bodyPr/>
                    <a:lstStyle/>
                    <a:p>
                      <a:pPr marL="285750" indent="-285750" algn="just">
                        <a:buFont typeface="Wingdings" panose="05000000000000000000" pitchFamily="2" charset="2"/>
                        <a:buChar char="§"/>
                      </a:pPr>
                      <a:r>
                        <a:rPr lang="es-MX" sz="1400" dirty="0"/>
                        <a:t>35 </a:t>
                      </a:r>
                      <a:r>
                        <a:rPr lang="es-MX" sz="1400" dirty="0" err="1"/>
                        <a:t>grs</a:t>
                      </a:r>
                      <a:r>
                        <a:rPr lang="es-MX" sz="1400" dirty="0"/>
                        <a:t> de cacao en polvo</a:t>
                      </a:r>
                    </a:p>
                    <a:p>
                      <a:pPr marL="285750" indent="-285750" algn="just">
                        <a:buFont typeface="Wingdings" panose="05000000000000000000" pitchFamily="2" charset="2"/>
                        <a:buChar char="§"/>
                      </a:pPr>
                      <a:r>
                        <a:rPr lang="es-MX" sz="1400" dirty="0"/>
                        <a:t>30grs de bicarbonato de sodio</a:t>
                      </a:r>
                    </a:p>
                    <a:p>
                      <a:pPr marL="285750" indent="-285750" algn="just">
                        <a:buFont typeface="Wingdings" panose="05000000000000000000" pitchFamily="2" charset="2"/>
                        <a:buChar char="§"/>
                      </a:pPr>
                      <a:r>
                        <a:rPr lang="es-MX" sz="1400" dirty="0"/>
                        <a:t>4 cucharadas de aceite de coco</a:t>
                      </a:r>
                    </a:p>
                    <a:p>
                      <a:pPr marL="285750" indent="-285750" algn="just">
                        <a:buFont typeface="Wingdings" panose="05000000000000000000" pitchFamily="2" charset="2"/>
                        <a:buChar char="§"/>
                      </a:pPr>
                      <a:r>
                        <a:rPr lang="es-MX" sz="1400" dirty="0"/>
                        <a:t>6 gotas del aceite elegido</a:t>
                      </a:r>
                    </a:p>
                    <a:p>
                      <a:pPr algn="just"/>
                      <a:endParaRPr lang="es-MX" sz="1400" dirty="0"/>
                    </a:p>
                  </a:txBody>
                  <a:tcPr marL="68580" marR="68580" marT="34290" marB="34290"/>
                </a:tc>
                <a:tc>
                  <a:txBody>
                    <a:bodyPr/>
                    <a:lstStyle/>
                    <a:p>
                      <a:pPr marL="285750" indent="-285750" algn="just">
                        <a:buFont typeface="Wingdings" panose="05000000000000000000" pitchFamily="2" charset="2"/>
                        <a:buChar char="§"/>
                      </a:pPr>
                      <a:r>
                        <a:rPr lang="es-MX" sz="1400" dirty="0"/>
                        <a:t>45 </a:t>
                      </a:r>
                      <a:r>
                        <a:rPr lang="es-MX" sz="1400" dirty="0" err="1"/>
                        <a:t>grs</a:t>
                      </a:r>
                      <a:r>
                        <a:rPr lang="es-MX" sz="1400" dirty="0"/>
                        <a:t> de cacao en polvo</a:t>
                      </a:r>
                    </a:p>
                    <a:p>
                      <a:pPr marL="285750" indent="-285750" algn="just">
                        <a:buFont typeface="Wingdings" panose="05000000000000000000" pitchFamily="2" charset="2"/>
                        <a:buChar char="§"/>
                      </a:pPr>
                      <a:r>
                        <a:rPr lang="es-MX" sz="1400" dirty="0"/>
                        <a:t>30grs de bicarbonato de sodio</a:t>
                      </a:r>
                    </a:p>
                    <a:p>
                      <a:pPr marL="285750" indent="-285750" algn="just">
                        <a:buFont typeface="Wingdings" panose="05000000000000000000" pitchFamily="2" charset="2"/>
                        <a:buChar char="§"/>
                      </a:pPr>
                      <a:r>
                        <a:rPr lang="es-MX" sz="1400" dirty="0"/>
                        <a:t>4 cucharadas de aceite de coco</a:t>
                      </a:r>
                    </a:p>
                    <a:p>
                      <a:pPr marL="285750" indent="-285750" algn="just">
                        <a:buFont typeface="Wingdings" panose="05000000000000000000" pitchFamily="2" charset="2"/>
                        <a:buChar char="§"/>
                      </a:pPr>
                      <a:r>
                        <a:rPr lang="es-MX" sz="1400" dirty="0"/>
                        <a:t>6 gotas del aceite elegido</a:t>
                      </a:r>
                    </a:p>
                    <a:p>
                      <a:pPr algn="just"/>
                      <a:endParaRPr lang="es-MX" sz="1400" dirty="0"/>
                    </a:p>
                  </a:txBody>
                  <a:tcPr marL="68580" marR="68580" marT="34290" marB="34290"/>
                </a:tc>
                <a:tc>
                  <a:txBody>
                    <a:bodyPr/>
                    <a:lstStyle/>
                    <a:p>
                      <a:pPr marL="285750" indent="-285750" algn="just">
                        <a:buFont typeface="Wingdings" panose="05000000000000000000" pitchFamily="2" charset="2"/>
                        <a:buChar char="§"/>
                      </a:pPr>
                      <a:r>
                        <a:rPr lang="es-MX" sz="1400" dirty="0"/>
                        <a:t>50 </a:t>
                      </a:r>
                      <a:r>
                        <a:rPr lang="es-MX" sz="1400" dirty="0" err="1"/>
                        <a:t>grs</a:t>
                      </a:r>
                      <a:r>
                        <a:rPr lang="es-MX" sz="1400" dirty="0"/>
                        <a:t> de cacao en polvo</a:t>
                      </a:r>
                    </a:p>
                    <a:p>
                      <a:pPr marL="285750" indent="-285750" algn="just">
                        <a:buFont typeface="Wingdings" panose="05000000000000000000" pitchFamily="2" charset="2"/>
                        <a:buChar char="§"/>
                      </a:pPr>
                      <a:r>
                        <a:rPr lang="es-MX" sz="1400" dirty="0"/>
                        <a:t>30grs de bicarbonato de sodio</a:t>
                      </a:r>
                    </a:p>
                    <a:p>
                      <a:pPr marL="285750" indent="-285750" algn="just">
                        <a:buFont typeface="Wingdings" panose="05000000000000000000" pitchFamily="2" charset="2"/>
                        <a:buChar char="§"/>
                      </a:pPr>
                      <a:r>
                        <a:rPr lang="es-MX" sz="1400" dirty="0"/>
                        <a:t>4 cucharadas de aceite de coco</a:t>
                      </a:r>
                    </a:p>
                    <a:p>
                      <a:pPr marL="285750" indent="-285750" algn="just">
                        <a:buFont typeface="Wingdings" panose="05000000000000000000" pitchFamily="2" charset="2"/>
                        <a:buChar char="§"/>
                      </a:pPr>
                      <a:r>
                        <a:rPr lang="es-MX" sz="1400" dirty="0"/>
                        <a:t>6 gotas del aceite elegido</a:t>
                      </a:r>
                    </a:p>
                    <a:p>
                      <a:pPr algn="just"/>
                      <a:endParaRPr lang="es-MX" sz="1400" dirty="0"/>
                    </a:p>
                  </a:txBody>
                  <a:tcPr marL="68580" marR="68580" marT="34290" marB="34290"/>
                </a:tc>
                <a:extLst>
                  <a:ext uri="{0D108BD9-81ED-4DB2-BD59-A6C34878D82A}">
                    <a16:rowId xmlns:a16="http://schemas.microsoft.com/office/drawing/2014/main" xmlns="" val="1624604097"/>
                  </a:ext>
                </a:extLst>
              </a:tr>
            </a:tbl>
          </a:graphicData>
        </a:graphic>
      </p:graphicFrame>
      <p:sp>
        <p:nvSpPr>
          <p:cNvPr id="5" name="1 CuadroTexto"/>
          <p:cNvSpPr txBox="1"/>
          <p:nvPr/>
        </p:nvSpPr>
        <p:spPr>
          <a:xfrm>
            <a:off x="8322839" y="116632"/>
            <a:ext cx="663964" cy="369332"/>
          </a:xfrm>
          <a:prstGeom prst="rect">
            <a:avLst/>
          </a:prstGeom>
          <a:noFill/>
        </p:spPr>
        <p:txBody>
          <a:bodyPr wrap="none" rtlCol="0">
            <a:spAutoFit/>
          </a:bodyPr>
          <a:lstStyle/>
          <a:p>
            <a:r>
              <a:rPr lang="es-MX" dirty="0" smtClean="0"/>
              <a:t>9.5.i</a:t>
            </a:r>
            <a:endParaRPr lang="es-MX" dirty="0"/>
          </a:p>
        </p:txBody>
      </p:sp>
    </p:spTree>
    <p:extLst>
      <p:ext uri="{BB962C8B-B14F-4D97-AF65-F5344CB8AC3E}">
        <p14:creationId xmlns:p14="http://schemas.microsoft.com/office/powerpoint/2010/main" val="1111367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1D25A27A-2F71-4B0E-961E-7626D876217D}"/>
              </a:ext>
            </a:extLst>
          </p:cNvPr>
          <p:cNvSpPr/>
          <p:nvPr/>
        </p:nvSpPr>
        <p:spPr>
          <a:xfrm>
            <a:off x="323528" y="476672"/>
            <a:ext cx="7886699" cy="5324535"/>
          </a:xfrm>
          <a:prstGeom prst="rect">
            <a:avLst/>
          </a:prstGeom>
        </p:spPr>
        <p:txBody>
          <a:bodyPr wrap="square">
            <a:spAutoFit/>
          </a:bodyPr>
          <a:lstStyle/>
          <a:p>
            <a:pPr algn="ctr"/>
            <a:r>
              <a:rPr lang="es-MX" sz="1200" dirty="0"/>
              <a:t>9.5.i</a:t>
            </a:r>
            <a:r>
              <a:rPr lang="es-MX" sz="2800" b="1" dirty="0"/>
              <a:t>Desarrollo:</a:t>
            </a:r>
          </a:p>
          <a:p>
            <a:r>
              <a:rPr lang="es-MX" sz="2400" dirty="0"/>
              <a:t>Pasos y organización</a:t>
            </a:r>
          </a:p>
          <a:p>
            <a:pPr marL="214313" indent="-214313" algn="just">
              <a:buFont typeface="Wingdings" panose="05000000000000000000" pitchFamily="2" charset="2"/>
              <a:buChar char="§"/>
            </a:pPr>
            <a:endParaRPr lang="es-MX" dirty="0" smtClean="0"/>
          </a:p>
          <a:p>
            <a:pPr marL="214313" indent="-214313" algn="just">
              <a:buFont typeface="Wingdings" panose="05000000000000000000" pitchFamily="2" charset="2"/>
              <a:buChar char="§"/>
            </a:pPr>
            <a:r>
              <a:rPr lang="es-MX" dirty="0" smtClean="0"/>
              <a:t>Se </a:t>
            </a:r>
            <a:r>
              <a:rPr lang="es-MX" dirty="0"/>
              <a:t>pesaran los gramos correspondientes de cacao, posteriormente se colocaran dentro del frasco de vidrio junto con el bicarbonato, el aceite de coco y el aceite de sabor seleccionado.</a:t>
            </a:r>
          </a:p>
          <a:p>
            <a:pPr marL="214313" indent="-214313" algn="just">
              <a:buFont typeface="Wingdings" panose="05000000000000000000" pitchFamily="2" charset="2"/>
              <a:buChar char="§"/>
            </a:pPr>
            <a:r>
              <a:rPr lang="es-MX" dirty="0"/>
              <a:t>Se mezclaran con ayuda de un abatelenguas hasta que la mezcla quede homogénea </a:t>
            </a:r>
          </a:p>
          <a:p>
            <a:pPr marL="214313" indent="-214313" algn="just">
              <a:buFont typeface="Wingdings" panose="05000000000000000000" pitchFamily="2" charset="2"/>
              <a:buChar char="§"/>
            </a:pPr>
            <a:r>
              <a:rPr lang="es-MX" dirty="0"/>
              <a:t>Finalmente se etiquetará indicando la cantidad de concentración de cocoa.</a:t>
            </a:r>
          </a:p>
          <a:p>
            <a:pPr marL="214313" indent="-214313" algn="just">
              <a:buFont typeface="Wingdings" panose="05000000000000000000" pitchFamily="2" charset="2"/>
              <a:buChar char="§"/>
            </a:pPr>
            <a:r>
              <a:rPr lang="es-MX" dirty="0"/>
              <a:t>Se seleccionaran 10 individuos (familiares o amigos) se les entregará un frasco de la pasta dental casera, junto con un cepillo y un reloj de arena y la indicación de cepillar tres veces al día durante tres minutos usando la pasta casera durante dos semanas. </a:t>
            </a:r>
          </a:p>
          <a:p>
            <a:pPr marL="214313" indent="-214313" algn="just">
              <a:buFont typeface="Wingdings" panose="05000000000000000000" pitchFamily="2" charset="2"/>
              <a:buChar char="§"/>
            </a:pPr>
            <a:r>
              <a:rPr lang="es-MX" dirty="0"/>
              <a:t>Al termino de los días deberán llenar un cuestionario sobre la pasta dental casera.</a:t>
            </a:r>
          </a:p>
          <a:p>
            <a:pPr marL="214313" indent="-214313" algn="just">
              <a:buFont typeface="Wingdings" panose="05000000000000000000" pitchFamily="2" charset="2"/>
              <a:buChar char="§"/>
            </a:pPr>
            <a:r>
              <a:rPr lang="es-MX" dirty="0"/>
              <a:t>Se deberá anexar en la bitácora la información recabada, así como fotografías de los dientes antes y después del uso de la pasta dental.</a:t>
            </a:r>
          </a:p>
        </p:txBody>
      </p:sp>
      <p:sp>
        <p:nvSpPr>
          <p:cNvPr id="4" name="1 CuadroTexto"/>
          <p:cNvSpPr txBox="1"/>
          <p:nvPr/>
        </p:nvSpPr>
        <p:spPr>
          <a:xfrm>
            <a:off x="8322839" y="116632"/>
            <a:ext cx="663964" cy="369332"/>
          </a:xfrm>
          <a:prstGeom prst="rect">
            <a:avLst/>
          </a:prstGeom>
          <a:noFill/>
        </p:spPr>
        <p:txBody>
          <a:bodyPr wrap="none" rtlCol="0">
            <a:spAutoFit/>
          </a:bodyPr>
          <a:lstStyle/>
          <a:p>
            <a:r>
              <a:rPr lang="es-MX" dirty="0" smtClean="0"/>
              <a:t>9.5.i</a:t>
            </a:r>
            <a:endParaRPr lang="es-MX" dirty="0"/>
          </a:p>
        </p:txBody>
      </p:sp>
    </p:spTree>
    <p:extLst>
      <p:ext uri="{BB962C8B-B14F-4D97-AF65-F5344CB8AC3E}">
        <p14:creationId xmlns:p14="http://schemas.microsoft.com/office/powerpoint/2010/main" val="163111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63200" y="1322767"/>
            <a:ext cx="6757172" cy="4493538"/>
          </a:xfrm>
          <a:prstGeom prst="rect">
            <a:avLst/>
          </a:prstGeom>
          <a:noFill/>
        </p:spPr>
        <p:txBody>
          <a:bodyPr wrap="square" rtlCol="0">
            <a:spAutoFit/>
          </a:bodyPr>
          <a:lstStyle/>
          <a:p>
            <a:pPr algn="ctr"/>
            <a:r>
              <a:rPr lang="es-MX" sz="1200" dirty="0" smtClean="0"/>
              <a:t>9.5.i</a:t>
            </a:r>
            <a:r>
              <a:rPr lang="es-MX" sz="2800" dirty="0" smtClean="0"/>
              <a:t>Desarrollo</a:t>
            </a:r>
          </a:p>
          <a:p>
            <a:r>
              <a:rPr lang="es-MX" sz="2400" dirty="0" smtClean="0"/>
              <a:t>Material</a:t>
            </a:r>
            <a:r>
              <a:rPr lang="es-MX" sz="2400" dirty="0"/>
              <a:t>, equipo y sustancias</a:t>
            </a:r>
          </a:p>
          <a:p>
            <a:r>
              <a:rPr lang="es-MX" dirty="0"/>
              <a:t/>
            </a:r>
            <a:br>
              <a:rPr lang="es-MX" dirty="0"/>
            </a:br>
            <a:r>
              <a:rPr lang="es-MX" dirty="0"/>
              <a:t>500grs de caca en polvo</a:t>
            </a:r>
            <a:br>
              <a:rPr lang="es-MX" dirty="0"/>
            </a:br>
            <a:r>
              <a:rPr lang="es-MX" dirty="0"/>
              <a:t>500grs de bicarbonato de sodio</a:t>
            </a:r>
            <a:br>
              <a:rPr lang="es-MX" dirty="0"/>
            </a:br>
            <a:r>
              <a:rPr lang="es-MX" dirty="0"/>
              <a:t>Aceite puro de coco</a:t>
            </a:r>
            <a:br>
              <a:rPr lang="es-MX" dirty="0"/>
            </a:br>
            <a:r>
              <a:rPr lang="es-MX" dirty="0"/>
              <a:t>100ml de aceite de clavo, naranja, menta o hierbabuena</a:t>
            </a:r>
            <a:br>
              <a:rPr lang="es-MX" dirty="0"/>
            </a:br>
            <a:r>
              <a:rPr lang="es-MX" dirty="0"/>
              <a:t>Balanza</a:t>
            </a:r>
            <a:br>
              <a:rPr lang="es-MX" dirty="0"/>
            </a:br>
            <a:r>
              <a:rPr lang="es-MX" dirty="0"/>
              <a:t>1 cuchara sopera</a:t>
            </a:r>
            <a:br>
              <a:rPr lang="es-MX" dirty="0"/>
            </a:br>
            <a:r>
              <a:rPr lang="es-MX" dirty="0"/>
              <a:t>Abatelenguas</a:t>
            </a:r>
            <a:br>
              <a:rPr lang="es-MX" dirty="0"/>
            </a:br>
            <a:r>
              <a:rPr lang="es-MX" dirty="0"/>
              <a:t>1 juego de etiquetas autoadheribles blancas</a:t>
            </a:r>
            <a:br>
              <a:rPr lang="es-MX" dirty="0"/>
            </a:br>
            <a:r>
              <a:rPr lang="es-MX" dirty="0"/>
              <a:t>Marcadores permanentes</a:t>
            </a:r>
            <a:br>
              <a:rPr lang="es-MX" dirty="0"/>
            </a:br>
            <a:r>
              <a:rPr lang="es-MX" dirty="0"/>
              <a:t>10 recipientes de vidrio o plástico de boca ancha (tipo </a:t>
            </a:r>
            <a:r>
              <a:rPr lang="es-MX" dirty="0" err="1"/>
              <a:t>gerber</a:t>
            </a:r>
            <a:r>
              <a:rPr lang="es-MX" dirty="0"/>
              <a:t>)</a:t>
            </a:r>
            <a:br>
              <a:rPr lang="es-MX" dirty="0"/>
            </a:br>
            <a:r>
              <a:rPr lang="es-MX" dirty="0"/>
              <a:t>10 relojes pequeños de arena para cepillado dental</a:t>
            </a:r>
            <a:br>
              <a:rPr lang="es-MX" dirty="0"/>
            </a:br>
            <a:r>
              <a:rPr lang="es-MX" dirty="0"/>
              <a:t>12 cepillos dentales de muestra</a:t>
            </a:r>
            <a:endParaRPr lang="es-MX" b="1" dirty="0"/>
          </a:p>
        </p:txBody>
      </p:sp>
      <p:sp>
        <p:nvSpPr>
          <p:cNvPr id="3" name="1 CuadroTexto"/>
          <p:cNvSpPr txBox="1"/>
          <p:nvPr/>
        </p:nvSpPr>
        <p:spPr>
          <a:xfrm>
            <a:off x="8322839" y="116632"/>
            <a:ext cx="663964" cy="369332"/>
          </a:xfrm>
          <a:prstGeom prst="rect">
            <a:avLst/>
          </a:prstGeom>
          <a:noFill/>
        </p:spPr>
        <p:txBody>
          <a:bodyPr wrap="none" rtlCol="0">
            <a:spAutoFit/>
          </a:bodyPr>
          <a:lstStyle/>
          <a:p>
            <a:r>
              <a:rPr lang="es-MX" dirty="0" smtClean="0"/>
              <a:t>9.5.i</a:t>
            </a:r>
            <a:endParaRPr lang="es-MX" dirty="0"/>
          </a:p>
        </p:txBody>
      </p:sp>
    </p:spTree>
    <p:extLst>
      <p:ext uri="{BB962C8B-B14F-4D97-AF65-F5344CB8AC3E}">
        <p14:creationId xmlns:p14="http://schemas.microsoft.com/office/powerpoint/2010/main" val="3404300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9.5.i </a:t>
            </a:r>
            <a:r>
              <a:rPr lang="es-MX" dirty="0"/>
              <a:t>Evidencia fotográfica del Desarrollo</a:t>
            </a:r>
          </a:p>
        </p:txBody>
      </p:sp>
      <p:pic>
        <p:nvPicPr>
          <p:cNvPr id="16" name="Imagen 15" descr="Imagen que contiene persona, interior, mujer, sentado&#10;&#10;Descripción generada automáticamente">
            <a:extLst>
              <a:ext uri="{FF2B5EF4-FFF2-40B4-BE49-F238E27FC236}">
                <a16:creationId xmlns:a16="http://schemas.microsoft.com/office/drawing/2014/main" xmlns="" id="{82AED576-7365-4415-B54B-F0EC119685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263" y="2125266"/>
            <a:ext cx="3429000" cy="2571750"/>
          </a:xfrm>
          <a:prstGeom prst="rect">
            <a:avLst/>
          </a:prstGeom>
        </p:spPr>
      </p:pic>
      <p:pic>
        <p:nvPicPr>
          <p:cNvPr id="18" name="Imagen 17" descr="Imagen que contiene persona, interior, comida, pared&#10;&#10;Descripción generada automáticamente">
            <a:extLst>
              <a:ext uri="{FF2B5EF4-FFF2-40B4-BE49-F238E27FC236}">
                <a16:creationId xmlns:a16="http://schemas.microsoft.com/office/drawing/2014/main" xmlns="" id="{00B3574A-EF24-42BA-B257-4C52B8B08D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052" y="2125266"/>
            <a:ext cx="3429000" cy="2571750"/>
          </a:xfrm>
          <a:prstGeom prst="rect">
            <a:avLst/>
          </a:prstGeom>
        </p:spPr>
      </p:pic>
      <p:sp>
        <p:nvSpPr>
          <p:cNvPr id="5" name="1 CuadroTexto"/>
          <p:cNvSpPr txBox="1"/>
          <p:nvPr/>
        </p:nvSpPr>
        <p:spPr>
          <a:xfrm>
            <a:off x="8322839" y="251356"/>
            <a:ext cx="663964" cy="369332"/>
          </a:xfrm>
          <a:prstGeom prst="rect">
            <a:avLst/>
          </a:prstGeom>
          <a:noFill/>
        </p:spPr>
        <p:txBody>
          <a:bodyPr wrap="none" rtlCol="0">
            <a:spAutoFit/>
          </a:bodyPr>
          <a:lstStyle/>
          <a:p>
            <a:r>
              <a:rPr lang="es-MX" dirty="0" smtClean="0"/>
              <a:t>9.5.i</a:t>
            </a:r>
            <a:endParaRPr lang="es-MX" dirty="0"/>
          </a:p>
        </p:txBody>
      </p:sp>
    </p:spTree>
    <p:extLst>
      <p:ext uri="{BB962C8B-B14F-4D97-AF65-F5344CB8AC3E}">
        <p14:creationId xmlns:p14="http://schemas.microsoft.com/office/powerpoint/2010/main" val="4060765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persona, hombre&#10;&#10;Descripción generada automáticamente">
            <a:extLst>
              <a:ext uri="{FF2B5EF4-FFF2-40B4-BE49-F238E27FC236}">
                <a16:creationId xmlns:a16="http://schemas.microsoft.com/office/drawing/2014/main" xmlns="" id="{80ECEBF1-DE1E-4ED8-8732-A309122E12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2526195"/>
            <a:ext cx="3429000" cy="2571750"/>
          </a:xfrm>
          <a:prstGeom prst="rect">
            <a:avLst/>
          </a:prstGeom>
        </p:spPr>
      </p:pic>
      <p:pic>
        <p:nvPicPr>
          <p:cNvPr id="4" name="Imagen 3" descr="Imagen que contiene persona, interior, mujer, mesa&#10;&#10;Descripción generada automáticamente">
            <a:extLst>
              <a:ext uri="{FF2B5EF4-FFF2-40B4-BE49-F238E27FC236}">
                <a16:creationId xmlns:a16="http://schemas.microsoft.com/office/drawing/2014/main" xmlns="" id="{BC88D03E-9894-4B2E-AE74-7658ACE2CF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828" y="2526195"/>
            <a:ext cx="3429000" cy="2571750"/>
          </a:xfrm>
          <a:prstGeom prst="rect">
            <a:avLst/>
          </a:prstGeom>
        </p:spPr>
      </p:pic>
      <p:sp>
        <p:nvSpPr>
          <p:cNvPr id="6" name="Título 1"/>
          <p:cNvSpPr>
            <a:spLocks noGrp="1"/>
          </p:cNvSpPr>
          <p:nvPr>
            <p:ph type="title"/>
          </p:nvPr>
        </p:nvSpPr>
        <p:spPr>
          <a:xfrm>
            <a:off x="609599" y="609600"/>
            <a:ext cx="6347714" cy="1320800"/>
          </a:xfrm>
        </p:spPr>
        <p:txBody>
          <a:bodyPr/>
          <a:lstStyle/>
          <a:p>
            <a:r>
              <a:rPr lang="es-MX" dirty="0" smtClean="0"/>
              <a:t>9.5.i </a:t>
            </a:r>
            <a:r>
              <a:rPr lang="es-MX" dirty="0"/>
              <a:t>Evidencia fotográfica del Desarrollo</a:t>
            </a:r>
          </a:p>
        </p:txBody>
      </p:sp>
      <p:sp>
        <p:nvSpPr>
          <p:cNvPr id="7" name="1 CuadroTexto"/>
          <p:cNvSpPr txBox="1"/>
          <p:nvPr/>
        </p:nvSpPr>
        <p:spPr>
          <a:xfrm>
            <a:off x="8322839" y="116632"/>
            <a:ext cx="663964" cy="369332"/>
          </a:xfrm>
          <a:prstGeom prst="rect">
            <a:avLst/>
          </a:prstGeom>
          <a:noFill/>
        </p:spPr>
        <p:txBody>
          <a:bodyPr wrap="none" rtlCol="0">
            <a:spAutoFit/>
          </a:bodyPr>
          <a:lstStyle/>
          <a:p>
            <a:r>
              <a:rPr lang="es-MX" dirty="0" smtClean="0"/>
              <a:t>9.5.i</a:t>
            </a:r>
            <a:endParaRPr lang="es-MX" dirty="0"/>
          </a:p>
        </p:txBody>
      </p:sp>
    </p:spTree>
    <p:extLst>
      <p:ext uri="{BB962C8B-B14F-4D97-AF65-F5344CB8AC3E}">
        <p14:creationId xmlns:p14="http://schemas.microsoft.com/office/powerpoint/2010/main" val="434100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persona, interior&#10;&#10;Descripción generada automáticamente">
            <a:extLst>
              <a:ext uri="{FF2B5EF4-FFF2-40B4-BE49-F238E27FC236}">
                <a16:creationId xmlns:a16="http://schemas.microsoft.com/office/drawing/2014/main" xmlns="" id="{89C304B3-7FCC-4658-AA19-5026DA97A3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72" y="2709789"/>
            <a:ext cx="3429000" cy="2571750"/>
          </a:xfrm>
          <a:prstGeom prst="rect">
            <a:avLst/>
          </a:prstGeom>
        </p:spPr>
      </p:pic>
      <p:pic>
        <p:nvPicPr>
          <p:cNvPr id="4" name="Imagen 3" descr="Imagen que contiene persona, interior, hombre, grupo&#10;&#10;Descripción generada automáticamente">
            <a:extLst>
              <a:ext uri="{FF2B5EF4-FFF2-40B4-BE49-F238E27FC236}">
                <a16:creationId xmlns:a16="http://schemas.microsoft.com/office/drawing/2014/main" xmlns="" id="{E2CD7B9D-30BA-48D2-B283-03322EDDB8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6350" y="2709789"/>
            <a:ext cx="3429000" cy="2571750"/>
          </a:xfrm>
          <a:prstGeom prst="rect">
            <a:avLst/>
          </a:prstGeom>
        </p:spPr>
      </p:pic>
      <p:sp>
        <p:nvSpPr>
          <p:cNvPr id="5" name="1 CuadroTexto"/>
          <p:cNvSpPr txBox="1"/>
          <p:nvPr/>
        </p:nvSpPr>
        <p:spPr>
          <a:xfrm>
            <a:off x="8322839" y="116632"/>
            <a:ext cx="663964" cy="369332"/>
          </a:xfrm>
          <a:prstGeom prst="rect">
            <a:avLst/>
          </a:prstGeom>
          <a:noFill/>
        </p:spPr>
        <p:txBody>
          <a:bodyPr wrap="none" rtlCol="0">
            <a:spAutoFit/>
          </a:bodyPr>
          <a:lstStyle/>
          <a:p>
            <a:r>
              <a:rPr lang="es-MX" dirty="0" smtClean="0"/>
              <a:t>9.5.i</a:t>
            </a:r>
            <a:endParaRPr lang="es-MX" dirty="0"/>
          </a:p>
        </p:txBody>
      </p:sp>
      <p:sp>
        <p:nvSpPr>
          <p:cNvPr id="6" name="Título 1"/>
          <p:cNvSpPr>
            <a:spLocks noGrp="1"/>
          </p:cNvSpPr>
          <p:nvPr>
            <p:ph type="title"/>
          </p:nvPr>
        </p:nvSpPr>
        <p:spPr>
          <a:xfrm>
            <a:off x="609599" y="609600"/>
            <a:ext cx="6347714" cy="1320800"/>
          </a:xfrm>
        </p:spPr>
        <p:txBody>
          <a:bodyPr/>
          <a:lstStyle/>
          <a:p>
            <a:r>
              <a:rPr lang="es-MX" dirty="0" smtClean="0"/>
              <a:t>9.5.i </a:t>
            </a:r>
            <a:r>
              <a:rPr lang="es-MX" dirty="0"/>
              <a:t>Evidencia fotográfica del Desarrollo</a:t>
            </a:r>
          </a:p>
        </p:txBody>
      </p:sp>
    </p:spTree>
    <p:extLst>
      <p:ext uri="{BB962C8B-B14F-4D97-AF65-F5344CB8AC3E}">
        <p14:creationId xmlns:p14="http://schemas.microsoft.com/office/powerpoint/2010/main" val="184044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interior, persona, mesa&#10;&#10;Descripción generada automáticamente">
            <a:extLst>
              <a:ext uri="{FF2B5EF4-FFF2-40B4-BE49-F238E27FC236}">
                <a16:creationId xmlns:a16="http://schemas.microsoft.com/office/drawing/2014/main" xmlns="" id="{02A87885-8679-4C3B-AC82-878184D568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290" y="2669345"/>
            <a:ext cx="3429000" cy="2571750"/>
          </a:xfrm>
          <a:prstGeom prst="rect">
            <a:avLst/>
          </a:prstGeom>
        </p:spPr>
      </p:pic>
      <p:pic>
        <p:nvPicPr>
          <p:cNvPr id="5" name="Imagen 4" descr="Imagen que contiene persona, interior, mujer, mesa&#10;&#10;Descripción generada automáticamente">
            <a:extLst>
              <a:ext uri="{FF2B5EF4-FFF2-40B4-BE49-F238E27FC236}">
                <a16:creationId xmlns:a16="http://schemas.microsoft.com/office/drawing/2014/main" xmlns="" id="{2ACA305C-8871-436E-AB53-E27458F816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6350" y="2669345"/>
            <a:ext cx="3429000" cy="2571750"/>
          </a:xfrm>
          <a:prstGeom prst="rect">
            <a:avLst/>
          </a:prstGeom>
        </p:spPr>
      </p:pic>
      <p:sp>
        <p:nvSpPr>
          <p:cNvPr id="6" name="1 CuadroTexto"/>
          <p:cNvSpPr txBox="1"/>
          <p:nvPr/>
        </p:nvSpPr>
        <p:spPr>
          <a:xfrm>
            <a:off x="8322839" y="116632"/>
            <a:ext cx="663964" cy="369332"/>
          </a:xfrm>
          <a:prstGeom prst="rect">
            <a:avLst/>
          </a:prstGeom>
          <a:noFill/>
        </p:spPr>
        <p:txBody>
          <a:bodyPr wrap="none" rtlCol="0">
            <a:spAutoFit/>
          </a:bodyPr>
          <a:lstStyle/>
          <a:p>
            <a:r>
              <a:rPr lang="es-MX" dirty="0" smtClean="0"/>
              <a:t>9.5.i</a:t>
            </a:r>
            <a:endParaRPr lang="es-MX" dirty="0"/>
          </a:p>
        </p:txBody>
      </p:sp>
      <p:sp>
        <p:nvSpPr>
          <p:cNvPr id="7" name="Título 1"/>
          <p:cNvSpPr>
            <a:spLocks noGrp="1"/>
          </p:cNvSpPr>
          <p:nvPr>
            <p:ph type="title"/>
          </p:nvPr>
        </p:nvSpPr>
        <p:spPr>
          <a:xfrm>
            <a:off x="609599" y="609600"/>
            <a:ext cx="6347714" cy="1320800"/>
          </a:xfrm>
        </p:spPr>
        <p:txBody>
          <a:bodyPr/>
          <a:lstStyle/>
          <a:p>
            <a:r>
              <a:rPr lang="es-MX" dirty="0" smtClean="0"/>
              <a:t>9.5.i </a:t>
            </a:r>
            <a:r>
              <a:rPr lang="es-MX" dirty="0"/>
              <a:t>Evidencia fotográfica del Desarrollo</a:t>
            </a:r>
          </a:p>
        </p:txBody>
      </p:sp>
    </p:spTree>
    <p:extLst>
      <p:ext uri="{BB962C8B-B14F-4D97-AF65-F5344CB8AC3E}">
        <p14:creationId xmlns:p14="http://schemas.microsoft.com/office/powerpoint/2010/main" val="3315571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1556792"/>
            <a:ext cx="7632848" cy="2880320"/>
          </a:xfrm>
        </p:spPr>
        <p:txBody>
          <a:bodyPr>
            <a:noAutofit/>
          </a:bodyPr>
          <a:lstStyle/>
          <a:p>
            <a:pPr marL="0" indent="0" algn="ctr">
              <a:buNone/>
            </a:pPr>
            <a:endParaRPr lang="es-MX" sz="2800" b="1" dirty="0" smtClean="0"/>
          </a:p>
          <a:p>
            <a:pPr marL="0" indent="0" algn="ctr">
              <a:buNone/>
            </a:pPr>
            <a:r>
              <a:rPr lang="es-MX" sz="1200" b="1" dirty="0" smtClean="0"/>
              <a:t>4.h</a:t>
            </a:r>
            <a:r>
              <a:rPr lang="es-MX" sz="2800" b="1" dirty="0" smtClean="0"/>
              <a:t>Nombre </a:t>
            </a:r>
            <a:r>
              <a:rPr lang="es-MX" sz="2800" b="1" dirty="0"/>
              <a:t>del proyecto</a:t>
            </a:r>
            <a:r>
              <a:rPr lang="es-MX" sz="2800" b="1" dirty="0" smtClean="0"/>
              <a:t>: </a:t>
            </a:r>
          </a:p>
          <a:p>
            <a:pPr marL="0" indent="0" algn="ctr">
              <a:buNone/>
            </a:pPr>
            <a:r>
              <a:rPr lang="es-MX" sz="2800" b="1" dirty="0" smtClean="0"/>
              <a:t>PASTA </a:t>
            </a:r>
            <a:r>
              <a:rPr lang="es-MX" sz="2800" b="1" dirty="0"/>
              <a:t>DENTAL A BASE DE CACAO: ANTECEDENTES HISTÓRICOS DE SUS USOS Y BENEFICIOS A PROSPRECCIÓN DE PRODUCCIÓN INDUSTRIAL</a:t>
            </a:r>
            <a:r>
              <a:rPr lang="es-MX" sz="2800" b="1" dirty="0" smtClean="0"/>
              <a:t>.</a:t>
            </a:r>
          </a:p>
          <a:p>
            <a:pPr marL="0" indent="0" algn="ctr">
              <a:buNone/>
            </a:pPr>
            <a:endParaRPr lang="es-MX" sz="2800" b="1" dirty="0"/>
          </a:p>
          <a:p>
            <a:pPr marL="0" indent="0" algn="ctr">
              <a:buNone/>
            </a:pPr>
            <a:r>
              <a:rPr lang="es-MX" sz="2800" b="1" dirty="0" smtClean="0"/>
              <a:t>Proyecto Conexiones Parte II</a:t>
            </a:r>
            <a:endParaRPr lang="es-MX" sz="2800" b="1" dirty="0"/>
          </a:p>
        </p:txBody>
      </p:sp>
      <p:sp>
        <p:nvSpPr>
          <p:cNvPr id="9" name="8 CuadroTexto"/>
          <p:cNvSpPr txBox="1"/>
          <p:nvPr/>
        </p:nvSpPr>
        <p:spPr>
          <a:xfrm>
            <a:off x="8604448" y="260648"/>
            <a:ext cx="518091" cy="369332"/>
          </a:xfrm>
          <a:prstGeom prst="rect">
            <a:avLst/>
          </a:prstGeom>
          <a:noFill/>
        </p:spPr>
        <p:txBody>
          <a:bodyPr wrap="none" rtlCol="0">
            <a:spAutoFit/>
          </a:bodyPr>
          <a:lstStyle/>
          <a:p>
            <a:r>
              <a:rPr lang="es-MX" dirty="0" smtClean="0"/>
              <a:t>4.h</a:t>
            </a:r>
            <a:endParaRPr lang="es-MX" dirty="0"/>
          </a:p>
        </p:txBody>
      </p:sp>
    </p:spTree>
    <p:extLst>
      <p:ext uri="{BB962C8B-B14F-4D97-AF65-F5344CB8AC3E}">
        <p14:creationId xmlns:p14="http://schemas.microsoft.com/office/powerpoint/2010/main" val="34662201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63200" y="1322767"/>
            <a:ext cx="6757172" cy="5486117"/>
          </a:xfrm>
          <a:prstGeom prst="rect">
            <a:avLst/>
          </a:prstGeom>
          <a:noFill/>
        </p:spPr>
        <p:txBody>
          <a:bodyPr wrap="square" rtlCol="0">
            <a:spAutoFit/>
          </a:bodyPr>
          <a:lstStyle/>
          <a:p>
            <a:pPr algn="ctr"/>
            <a:r>
              <a:rPr lang="es-MX" sz="1200" dirty="0" smtClean="0"/>
              <a:t>9.6.j</a:t>
            </a:r>
            <a:r>
              <a:rPr lang="es-MX" sz="2800" b="1" dirty="0" smtClean="0"/>
              <a:t>Cierre</a:t>
            </a:r>
            <a:r>
              <a:rPr lang="es-MX" sz="2800" b="1" dirty="0"/>
              <a:t>:</a:t>
            </a:r>
          </a:p>
          <a:p>
            <a:endParaRPr lang="es-MX" dirty="0"/>
          </a:p>
          <a:p>
            <a:r>
              <a:rPr lang="es-MX" sz="2400" dirty="0" smtClean="0"/>
              <a:t>Pasos y Organización:</a:t>
            </a:r>
          </a:p>
          <a:p>
            <a:r>
              <a:rPr lang="es-MX" dirty="0" smtClean="0"/>
              <a:t>Cada </a:t>
            </a:r>
            <a:r>
              <a:rPr lang="es-MX" dirty="0"/>
              <a:t>equipo deberá tener 10 cuestionarios correspondientes a los diez sujetos estudiados y evaluará si se presentó algún cambio desde el día uno hasta el ultimo de uso de la pasta dental, así como las observaciones hechas por los sujetos estudiados.</a:t>
            </a:r>
          </a:p>
          <a:p>
            <a:endParaRPr lang="es-MX" dirty="0"/>
          </a:p>
          <a:p>
            <a:r>
              <a:rPr lang="es-MX" dirty="0"/>
              <a:t>Esto deberá registrarse en la bitácora de trabajo.</a:t>
            </a:r>
          </a:p>
          <a:p>
            <a:endParaRPr lang="es-MX" sz="1350" b="1" dirty="0" smtClean="0"/>
          </a:p>
          <a:p>
            <a:r>
              <a:rPr lang="es-MX" sz="2400" dirty="0" smtClean="0"/>
              <a:t>Materiales y Herramientas:</a:t>
            </a:r>
            <a:endParaRPr lang="es-MX" sz="2400" dirty="0"/>
          </a:p>
          <a:p>
            <a:pPr marL="285750" indent="-285750">
              <a:buFontTx/>
              <a:buChar char="-"/>
            </a:pPr>
            <a:r>
              <a:rPr lang="es-MX" dirty="0" smtClean="0"/>
              <a:t>Bitácora de trabajo</a:t>
            </a:r>
          </a:p>
          <a:p>
            <a:pPr marL="285750" indent="-285750">
              <a:buFontTx/>
              <a:buChar char="-"/>
            </a:pPr>
            <a:r>
              <a:rPr lang="es-MX" dirty="0" smtClean="0"/>
              <a:t>Juego de copias de encuesta</a:t>
            </a:r>
          </a:p>
          <a:p>
            <a:pPr marL="285750" indent="-285750">
              <a:buFontTx/>
              <a:buChar char="-"/>
            </a:pPr>
            <a:r>
              <a:rPr lang="es-MX" dirty="0" smtClean="0"/>
              <a:t>Cámara o celular para toma de fotos</a:t>
            </a:r>
          </a:p>
          <a:p>
            <a:pPr marL="285750" indent="-285750">
              <a:buFontTx/>
              <a:buChar char="-"/>
            </a:pPr>
            <a:r>
              <a:rPr lang="es-MX" dirty="0" smtClean="0"/>
              <a:t>Materiales básicos de papelería.</a:t>
            </a:r>
          </a:p>
          <a:p>
            <a:pPr marL="285750" indent="-285750">
              <a:buFontTx/>
              <a:buChar char="-"/>
            </a:pPr>
            <a:r>
              <a:rPr lang="es-MX" dirty="0" smtClean="0"/>
              <a:t>Productos muestra de la pasta dental elaborada</a:t>
            </a:r>
            <a:endParaRPr lang="es-MX" dirty="0"/>
          </a:p>
          <a:p>
            <a:endParaRPr lang="es-MX" sz="1350" b="1" dirty="0"/>
          </a:p>
          <a:p>
            <a:endParaRPr lang="es-MX" sz="1350" dirty="0"/>
          </a:p>
        </p:txBody>
      </p:sp>
      <p:sp>
        <p:nvSpPr>
          <p:cNvPr id="3" name="1 CuadroTexto"/>
          <p:cNvSpPr txBox="1"/>
          <p:nvPr/>
        </p:nvSpPr>
        <p:spPr>
          <a:xfrm>
            <a:off x="8322839" y="116632"/>
            <a:ext cx="683200" cy="369332"/>
          </a:xfrm>
          <a:prstGeom prst="rect">
            <a:avLst/>
          </a:prstGeom>
          <a:noFill/>
        </p:spPr>
        <p:txBody>
          <a:bodyPr wrap="none" rtlCol="0">
            <a:spAutoFit/>
          </a:bodyPr>
          <a:lstStyle/>
          <a:p>
            <a:r>
              <a:rPr lang="es-MX" dirty="0" smtClean="0"/>
              <a:t>9.6.j</a:t>
            </a:r>
            <a:endParaRPr lang="es-MX" dirty="0"/>
          </a:p>
        </p:txBody>
      </p:sp>
    </p:spTree>
    <p:extLst>
      <p:ext uri="{BB962C8B-B14F-4D97-AF65-F5344CB8AC3E}">
        <p14:creationId xmlns:p14="http://schemas.microsoft.com/office/powerpoint/2010/main" val="970901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9.6.j </a:t>
            </a:r>
            <a:r>
              <a:rPr lang="es-MX" dirty="0"/>
              <a:t>Evidencia fotográfica del Cierre</a:t>
            </a:r>
          </a:p>
        </p:txBody>
      </p:sp>
      <p:pic>
        <p:nvPicPr>
          <p:cNvPr id="4" name="Imagen 3">
            <a:extLst>
              <a:ext uri="{FF2B5EF4-FFF2-40B4-BE49-F238E27FC236}">
                <a16:creationId xmlns:a16="http://schemas.microsoft.com/office/drawing/2014/main" xmlns="" id="{6685B289-C631-4DAB-BB69-D82EB9D890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2378" y="2838395"/>
            <a:ext cx="2890911" cy="2168183"/>
          </a:xfrm>
          <a:prstGeom prst="rect">
            <a:avLst/>
          </a:prstGeom>
        </p:spPr>
      </p:pic>
      <p:pic>
        <p:nvPicPr>
          <p:cNvPr id="6" name="Imagen 5">
            <a:extLst>
              <a:ext uri="{FF2B5EF4-FFF2-40B4-BE49-F238E27FC236}">
                <a16:creationId xmlns:a16="http://schemas.microsoft.com/office/drawing/2014/main" xmlns="" id="{988473D5-A777-40EC-BD15-696AFDB640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187" y="2838394"/>
            <a:ext cx="2890912" cy="2168184"/>
          </a:xfrm>
          <a:prstGeom prst="rect">
            <a:avLst/>
          </a:prstGeom>
        </p:spPr>
      </p:pic>
      <p:sp>
        <p:nvSpPr>
          <p:cNvPr id="5" name="1 CuadroTexto"/>
          <p:cNvSpPr txBox="1"/>
          <p:nvPr/>
        </p:nvSpPr>
        <p:spPr>
          <a:xfrm>
            <a:off x="8322839" y="116632"/>
            <a:ext cx="683200" cy="369332"/>
          </a:xfrm>
          <a:prstGeom prst="rect">
            <a:avLst/>
          </a:prstGeom>
          <a:noFill/>
        </p:spPr>
        <p:txBody>
          <a:bodyPr wrap="none" rtlCol="0">
            <a:spAutoFit/>
          </a:bodyPr>
          <a:lstStyle/>
          <a:p>
            <a:r>
              <a:rPr lang="es-MX" dirty="0" smtClean="0"/>
              <a:t>9.6.j</a:t>
            </a:r>
            <a:endParaRPr lang="es-MX" dirty="0"/>
          </a:p>
        </p:txBody>
      </p:sp>
    </p:spTree>
    <p:extLst>
      <p:ext uri="{BB962C8B-B14F-4D97-AF65-F5344CB8AC3E}">
        <p14:creationId xmlns:p14="http://schemas.microsoft.com/office/powerpoint/2010/main" val="1536476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interior, foto&#10;&#10;Descripción generada automáticamente">
            <a:extLst>
              <a:ext uri="{FF2B5EF4-FFF2-40B4-BE49-F238E27FC236}">
                <a16:creationId xmlns:a16="http://schemas.microsoft.com/office/drawing/2014/main" xmlns="" id="{181EE4E3-9AA3-4939-BC27-97F485EAE4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000" b="17538"/>
          <a:stretch/>
        </p:blipFill>
        <p:spPr>
          <a:xfrm>
            <a:off x="4211960" y="2512265"/>
            <a:ext cx="2571750" cy="3418449"/>
          </a:xfrm>
          <a:prstGeom prst="rect">
            <a:avLst/>
          </a:prstGeom>
        </p:spPr>
      </p:pic>
      <p:pic>
        <p:nvPicPr>
          <p:cNvPr id="14" name="Imagen 13">
            <a:extLst>
              <a:ext uri="{FF2B5EF4-FFF2-40B4-BE49-F238E27FC236}">
                <a16:creationId xmlns:a16="http://schemas.microsoft.com/office/drawing/2014/main" xmlns="" id="{32787934-64CF-4A30-8E7B-E1C856541C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77" b="17539"/>
          <a:stretch/>
        </p:blipFill>
        <p:spPr>
          <a:xfrm>
            <a:off x="604100" y="2348880"/>
            <a:ext cx="2256000" cy="3581834"/>
          </a:xfrm>
          <a:prstGeom prst="rect">
            <a:avLst/>
          </a:prstGeom>
        </p:spPr>
      </p:pic>
      <p:sp>
        <p:nvSpPr>
          <p:cNvPr id="5" name="Título 1"/>
          <p:cNvSpPr>
            <a:spLocks noGrp="1"/>
          </p:cNvSpPr>
          <p:nvPr>
            <p:ph type="title"/>
          </p:nvPr>
        </p:nvSpPr>
        <p:spPr>
          <a:xfrm>
            <a:off x="609599" y="609600"/>
            <a:ext cx="6347714" cy="1320800"/>
          </a:xfrm>
        </p:spPr>
        <p:txBody>
          <a:bodyPr/>
          <a:lstStyle/>
          <a:p>
            <a:r>
              <a:rPr lang="es-MX" dirty="0" smtClean="0"/>
              <a:t>9.6.j </a:t>
            </a:r>
            <a:r>
              <a:rPr lang="es-MX" dirty="0"/>
              <a:t>Evidencia fotográfica del Cierre</a:t>
            </a:r>
          </a:p>
        </p:txBody>
      </p:sp>
      <p:sp>
        <p:nvSpPr>
          <p:cNvPr id="6" name="1 CuadroTexto"/>
          <p:cNvSpPr txBox="1"/>
          <p:nvPr/>
        </p:nvSpPr>
        <p:spPr>
          <a:xfrm>
            <a:off x="8322839" y="116632"/>
            <a:ext cx="683200" cy="369332"/>
          </a:xfrm>
          <a:prstGeom prst="rect">
            <a:avLst/>
          </a:prstGeom>
          <a:noFill/>
        </p:spPr>
        <p:txBody>
          <a:bodyPr wrap="none" rtlCol="0">
            <a:spAutoFit/>
          </a:bodyPr>
          <a:lstStyle/>
          <a:p>
            <a:r>
              <a:rPr lang="es-MX" dirty="0" smtClean="0"/>
              <a:t>9.6.j</a:t>
            </a:r>
            <a:endParaRPr lang="es-MX" dirty="0"/>
          </a:p>
        </p:txBody>
      </p:sp>
    </p:spTree>
    <p:extLst>
      <p:ext uri="{BB962C8B-B14F-4D97-AF65-F5344CB8AC3E}">
        <p14:creationId xmlns:p14="http://schemas.microsoft.com/office/powerpoint/2010/main" val="4056714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música&#10;&#10;Descripción generada automáticamente">
            <a:extLst>
              <a:ext uri="{FF2B5EF4-FFF2-40B4-BE49-F238E27FC236}">
                <a16:creationId xmlns:a16="http://schemas.microsoft.com/office/drawing/2014/main" xmlns="" id="{A1C02236-4947-495C-B8E7-34646A4893E3}"/>
              </a:ext>
            </a:extLst>
          </p:cNvPr>
          <p:cNvPicPr>
            <a:picLocks noChangeAspect="1"/>
          </p:cNvPicPr>
          <p:nvPr/>
        </p:nvPicPr>
        <p:blipFill rotWithShape="1">
          <a:blip r:embed="rId2">
            <a:extLst>
              <a:ext uri="{28A0092B-C50C-407E-A947-70E740481C1C}">
                <a14:useLocalDpi xmlns:a14="http://schemas.microsoft.com/office/drawing/2010/main" val="0"/>
              </a:ext>
            </a:extLst>
          </a:blip>
          <a:srcRect t="21128" b="33128"/>
          <a:stretch/>
        </p:blipFill>
        <p:spPr>
          <a:xfrm>
            <a:off x="609599" y="2134231"/>
            <a:ext cx="3121229" cy="2855525"/>
          </a:xfrm>
          <a:prstGeom prst="rect">
            <a:avLst/>
          </a:prstGeom>
        </p:spPr>
      </p:pic>
      <p:pic>
        <p:nvPicPr>
          <p:cNvPr id="5" name="Imagen 4">
            <a:extLst>
              <a:ext uri="{FF2B5EF4-FFF2-40B4-BE49-F238E27FC236}">
                <a16:creationId xmlns:a16="http://schemas.microsoft.com/office/drawing/2014/main" xmlns="" id="{E98BC35E-4DAE-4D21-B17E-D403A6BB96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696" b="21932"/>
          <a:stretch/>
        </p:blipFill>
        <p:spPr>
          <a:xfrm>
            <a:off x="4385563" y="2175847"/>
            <a:ext cx="2571750" cy="3568148"/>
          </a:xfrm>
          <a:prstGeom prst="rect">
            <a:avLst/>
          </a:prstGeom>
        </p:spPr>
      </p:pic>
      <p:sp>
        <p:nvSpPr>
          <p:cNvPr id="6" name="Título 1"/>
          <p:cNvSpPr>
            <a:spLocks noGrp="1"/>
          </p:cNvSpPr>
          <p:nvPr>
            <p:ph type="title"/>
          </p:nvPr>
        </p:nvSpPr>
        <p:spPr>
          <a:xfrm>
            <a:off x="609599" y="609600"/>
            <a:ext cx="6347714" cy="1320800"/>
          </a:xfrm>
        </p:spPr>
        <p:txBody>
          <a:bodyPr/>
          <a:lstStyle/>
          <a:p>
            <a:r>
              <a:rPr lang="es-MX" dirty="0" smtClean="0"/>
              <a:t>9.6.j </a:t>
            </a:r>
            <a:r>
              <a:rPr lang="es-MX" dirty="0"/>
              <a:t>Evidencia fotográfica del Cierre</a:t>
            </a:r>
          </a:p>
        </p:txBody>
      </p:sp>
      <p:sp>
        <p:nvSpPr>
          <p:cNvPr id="7" name="1 CuadroTexto"/>
          <p:cNvSpPr txBox="1"/>
          <p:nvPr/>
        </p:nvSpPr>
        <p:spPr>
          <a:xfrm>
            <a:off x="8322839" y="179348"/>
            <a:ext cx="683200" cy="369332"/>
          </a:xfrm>
          <a:prstGeom prst="rect">
            <a:avLst/>
          </a:prstGeom>
          <a:noFill/>
        </p:spPr>
        <p:txBody>
          <a:bodyPr wrap="none" rtlCol="0">
            <a:spAutoFit/>
          </a:bodyPr>
          <a:lstStyle/>
          <a:p>
            <a:r>
              <a:rPr lang="es-MX" dirty="0" smtClean="0"/>
              <a:t>9.6.j</a:t>
            </a:r>
            <a:endParaRPr lang="es-MX" dirty="0"/>
          </a:p>
        </p:txBody>
      </p:sp>
    </p:spTree>
    <p:extLst>
      <p:ext uri="{BB962C8B-B14F-4D97-AF65-F5344CB8AC3E}">
        <p14:creationId xmlns:p14="http://schemas.microsoft.com/office/powerpoint/2010/main" val="4262118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63200" y="1322766"/>
            <a:ext cx="6757172" cy="3647152"/>
          </a:xfrm>
          <a:prstGeom prst="rect">
            <a:avLst/>
          </a:prstGeom>
          <a:noFill/>
        </p:spPr>
        <p:txBody>
          <a:bodyPr wrap="square" rtlCol="0">
            <a:spAutoFit/>
          </a:bodyPr>
          <a:lstStyle/>
          <a:p>
            <a:pPr algn="ctr"/>
            <a:r>
              <a:rPr lang="es-MX" sz="1200" dirty="0" smtClean="0"/>
              <a:t>9.7.k</a:t>
            </a:r>
            <a:r>
              <a:rPr lang="es-MX" sz="2400" b="1" dirty="0" smtClean="0"/>
              <a:t>Productos </a:t>
            </a:r>
            <a:r>
              <a:rPr lang="es-MX" sz="2400" b="1" dirty="0"/>
              <a:t>esperados y utilidad:</a:t>
            </a:r>
          </a:p>
          <a:p>
            <a:endParaRPr lang="es-MX" b="1" dirty="0"/>
          </a:p>
          <a:p>
            <a:r>
              <a:rPr lang="es-MX" dirty="0"/>
              <a:t>Se obtuvo el producto planeado que fue la pasta dental casera, con un índice de utilidad amplio debido a su costo/beneficio, pero por su sabor y consistencia no fue completamente aceptada por los sujetos de estudio. </a:t>
            </a:r>
            <a:endParaRPr lang="es-MX" dirty="0" smtClean="0"/>
          </a:p>
          <a:p>
            <a:endParaRPr lang="es-MX" dirty="0"/>
          </a:p>
          <a:p>
            <a:r>
              <a:rPr lang="es-MX" dirty="0" smtClean="0"/>
              <a:t>Tanto el producto como la encuesta se utilizaran en futuras actividades para el desarrollo y análisis matemático representado en gráficas que permitirá al alumno prospectar y trasladar este proyecto a una vida futura.</a:t>
            </a:r>
            <a:endParaRPr lang="es-MX" dirty="0"/>
          </a:p>
          <a:p>
            <a:endParaRPr lang="es-MX" sz="1350" b="1" dirty="0"/>
          </a:p>
          <a:p>
            <a:endParaRPr lang="es-MX" sz="1350" dirty="0"/>
          </a:p>
        </p:txBody>
      </p:sp>
      <p:sp>
        <p:nvSpPr>
          <p:cNvPr id="3" name="1 CuadroTexto"/>
          <p:cNvSpPr txBox="1"/>
          <p:nvPr/>
        </p:nvSpPr>
        <p:spPr>
          <a:xfrm>
            <a:off x="8322839" y="116632"/>
            <a:ext cx="715260" cy="369332"/>
          </a:xfrm>
          <a:prstGeom prst="rect">
            <a:avLst/>
          </a:prstGeom>
          <a:noFill/>
        </p:spPr>
        <p:txBody>
          <a:bodyPr wrap="none" rtlCol="0">
            <a:spAutoFit/>
          </a:bodyPr>
          <a:lstStyle/>
          <a:p>
            <a:r>
              <a:rPr lang="es-MX" dirty="0" smtClean="0"/>
              <a:t>9.7.k</a:t>
            </a:r>
            <a:endParaRPr lang="es-MX" dirty="0"/>
          </a:p>
        </p:txBody>
      </p:sp>
    </p:spTree>
    <p:extLst>
      <p:ext uri="{BB962C8B-B14F-4D97-AF65-F5344CB8AC3E}">
        <p14:creationId xmlns:p14="http://schemas.microsoft.com/office/powerpoint/2010/main" val="1661956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163200" y="1322766"/>
            <a:ext cx="6757172" cy="5139869"/>
          </a:xfrm>
          <a:prstGeom prst="rect">
            <a:avLst/>
          </a:prstGeom>
          <a:noFill/>
        </p:spPr>
        <p:txBody>
          <a:bodyPr wrap="square" rtlCol="0">
            <a:spAutoFit/>
          </a:bodyPr>
          <a:lstStyle/>
          <a:p>
            <a:pPr algn="ctr"/>
            <a:r>
              <a:rPr lang="es-MX" sz="1200" dirty="0" smtClean="0"/>
              <a:t>9.8.l</a:t>
            </a:r>
            <a:r>
              <a:rPr lang="es-MX" sz="2800" b="1" dirty="0" smtClean="0"/>
              <a:t>Análisis </a:t>
            </a:r>
            <a:r>
              <a:rPr lang="es-MX" sz="2800" b="1" dirty="0"/>
              <a:t>de resultados:</a:t>
            </a:r>
          </a:p>
          <a:p>
            <a:endParaRPr lang="es-MX" b="1" dirty="0"/>
          </a:p>
          <a:p>
            <a:pPr algn="ctr"/>
            <a:r>
              <a:rPr lang="es-MX" sz="2400" dirty="0" smtClean="0"/>
              <a:t>Logros alcanzados:</a:t>
            </a:r>
          </a:p>
          <a:p>
            <a:pPr algn="ctr"/>
            <a:r>
              <a:rPr lang="es-MX" dirty="0" smtClean="0"/>
              <a:t>Con base en lo recibido en las bitácoras y la opinión de las personas</a:t>
            </a:r>
            <a:r>
              <a:rPr lang="es-MX" dirty="0"/>
              <a:t> </a:t>
            </a:r>
            <a:r>
              <a:rPr lang="es-MX" dirty="0" smtClean="0"/>
              <a:t>se observa que la pasta fue utilizada como se había proyectado y que, personas ajenas al proyecto, lograron identificar las propiedades y características buscadas.</a:t>
            </a:r>
          </a:p>
          <a:p>
            <a:pPr algn="ctr"/>
            <a:r>
              <a:rPr lang="es-MX" dirty="0" smtClean="0"/>
              <a:t>El producto tuvo en general buena aceptación por los alumnos y las personas a quienes se les realizó la encuesta.</a:t>
            </a:r>
          </a:p>
          <a:p>
            <a:pPr algn="ctr"/>
            <a:endParaRPr lang="es-MX" dirty="0"/>
          </a:p>
          <a:p>
            <a:pPr algn="ctr"/>
            <a:r>
              <a:rPr lang="es-MX" sz="2400" dirty="0" smtClean="0"/>
              <a:t>Aspectos a mejorar:</a:t>
            </a:r>
          </a:p>
          <a:p>
            <a:pPr algn="ctr"/>
            <a:r>
              <a:rPr lang="es-MX" dirty="0" smtClean="0"/>
              <a:t>- Diversificar las esencias para una mayor gama de opciones.</a:t>
            </a:r>
          </a:p>
          <a:p>
            <a:pPr marL="285750" indent="-285750" algn="ctr">
              <a:buFontTx/>
              <a:buChar char="-"/>
            </a:pPr>
            <a:r>
              <a:rPr lang="es-MX" dirty="0" smtClean="0"/>
              <a:t>Diversificar las concentraciones entre cada equipo para que la diferencia de productos sea mas notoria entre el equipo.</a:t>
            </a:r>
          </a:p>
          <a:p>
            <a:pPr marL="285750" indent="-285750" algn="ctr">
              <a:buFontTx/>
              <a:buChar char="-"/>
            </a:pPr>
            <a:r>
              <a:rPr lang="es-MX" dirty="0" smtClean="0"/>
              <a:t>Incluir el tiempo como un factor determinante en la consistencia de la pasta invitando al alumno a que reflexione su influencia el producto final.</a:t>
            </a:r>
          </a:p>
        </p:txBody>
      </p:sp>
      <p:sp>
        <p:nvSpPr>
          <p:cNvPr id="4" name="1 CuadroTexto"/>
          <p:cNvSpPr txBox="1"/>
          <p:nvPr/>
        </p:nvSpPr>
        <p:spPr>
          <a:xfrm>
            <a:off x="8322839" y="116632"/>
            <a:ext cx="683200" cy="369332"/>
          </a:xfrm>
          <a:prstGeom prst="rect">
            <a:avLst/>
          </a:prstGeom>
          <a:noFill/>
        </p:spPr>
        <p:txBody>
          <a:bodyPr wrap="none" rtlCol="0">
            <a:spAutoFit/>
          </a:bodyPr>
          <a:lstStyle/>
          <a:p>
            <a:r>
              <a:rPr lang="es-MX" dirty="0" smtClean="0"/>
              <a:t>9.8.j</a:t>
            </a:r>
            <a:endParaRPr lang="es-MX" dirty="0"/>
          </a:p>
        </p:txBody>
      </p:sp>
    </p:spTree>
    <p:extLst>
      <p:ext uri="{BB962C8B-B14F-4D97-AF65-F5344CB8AC3E}">
        <p14:creationId xmlns:p14="http://schemas.microsoft.com/office/powerpoint/2010/main" val="1841542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163200" y="1322767"/>
            <a:ext cx="6757172" cy="3739485"/>
          </a:xfrm>
          <a:prstGeom prst="rect">
            <a:avLst/>
          </a:prstGeom>
          <a:noFill/>
        </p:spPr>
        <p:txBody>
          <a:bodyPr wrap="square" rtlCol="0">
            <a:spAutoFit/>
          </a:bodyPr>
          <a:lstStyle/>
          <a:p>
            <a:pPr algn="ctr"/>
            <a:r>
              <a:rPr lang="es-MX" sz="1200" dirty="0" smtClean="0"/>
              <a:t>9.9.m</a:t>
            </a:r>
            <a:r>
              <a:rPr lang="es-MX" sz="2400" b="1" dirty="0" smtClean="0"/>
              <a:t>Decisiones </a:t>
            </a:r>
            <a:r>
              <a:rPr lang="es-MX" sz="2400" b="1" dirty="0"/>
              <a:t>con base en los resultados y opciones de mejora:</a:t>
            </a:r>
          </a:p>
          <a:p>
            <a:endParaRPr lang="es-MX" b="1" dirty="0"/>
          </a:p>
          <a:p>
            <a:pPr marL="214313" indent="-214313">
              <a:buFont typeface="Arial" panose="020B0604020202020204" pitchFamily="34" charset="0"/>
              <a:buChar char="•"/>
            </a:pPr>
            <a:r>
              <a:rPr lang="es-MX" dirty="0"/>
              <a:t>Establecer concentraciones mas altas de cacao para la elaboración de la pasta dental</a:t>
            </a:r>
          </a:p>
          <a:p>
            <a:pPr marL="214313" indent="-214313">
              <a:buFont typeface="Arial" panose="020B0604020202020204" pitchFamily="34" charset="0"/>
              <a:buChar char="•"/>
            </a:pPr>
            <a:r>
              <a:rPr lang="es-MX" dirty="0"/>
              <a:t>Buscar mejorar la consistencia y el sabor de producto</a:t>
            </a:r>
          </a:p>
          <a:p>
            <a:pPr marL="214313" indent="-214313">
              <a:buFont typeface="Arial" panose="020B0604020202020204" pitchFamily="34" charset="0"/>
              <a:buChar char="•"/>
            </a:pPr>
            <a:r>
              <a:rPr lang="es-MX" dirty="0"/>
              <a:t>Mejorar el envase para que sea de fácil uso</a:t>
            </a:r>
          </a:p>
          <a:p>
            <a:pPr marL="214313" indent="-214313">
              <a:buFont typeface="Arial" panose="020B0604020202020204" pitchFamily="34" charset="0"/>
              <a:buChar char="•"/>
            </a:pPr>
            <a:r>
              <a:rPr lang="es-MX" dirty="0"/>
              <a:t>Hacer mas atractivo el envase para que las personas lo adquieran </a:t>
            </a:r>
          </a:p>
          <a:p>
            <a:pPr marL="214313" indent="-214313">
              <a:buFont typeface="Arial" panose="020B0604020202020204" pitchFamily="34" charset="0"/>
              <a:buChar char="•"/>
            </a:pPr>
            <a:r>
              <a:rPr lang="es-MX" dirty="0"/>
              <a:t>Enseñanza de una correcta técnica de cepillado para garantizar la eficacia del producto. </a:t>
            </a:r>
          </a:p>
          <a:p>
            <a:pPr marL="214313" indent="-214313">
              <a:buFont typeface="Arial" panose="020B0604020202020204" pitchFamily="34" charset="0"/>
              <a:buChar char="•"/>
            </a:pPr>
            <a:endParaRPr lang="es-MX" sz="1350" dirty="0"/>
          </a:p>
          <a:p>
            <a:endParaRPr lang="es-MX" sz="1350" dirty="0"/>
          </a:p>
        </p:txBody>
      </p:sp>
      <p:sp>
        <p:nvSpPr>
          <p:cNvPr id="4" name="1 CuadroTexto"/>
          <p:cNvSpPr txBox="1"/>
          <p:nvPr/>
        </p:nvSpPr>
        <p:spPr>
          <a:xfrm>
            <a:off x="8322839" y="116632"/>
            <a:ext cx="790601" cy="369332"/>
          </a:xfrm>
          <a:prstGeom prst="rect">
            <a:avLst/>
          </a:prstGeom>
          <a:noFill/>
        </p:spPr>
        <p:txBody>
          <a:bodyPr wrap="none" rtlCol="0">
            <a:spAutoFit/>
          </a:bodyPr>
          <a:lstStyle/>
          <a:p>
            <a:r>
              <a:rPr lang="es-MX" dirty="0" smtClean="0"/>
              <a:t>9.9.m</a:t>
            </a:r>
            <a:endParaRPr lang="es-MX" dirty="0"/>
          </a:p>
        </p:txBody>
      </p:sp>
    </p:spTree>
    <p:extLst>
      <p:ext uri="{BB962C8B-B14F-4D97-AF65-F5344CB8AC3E}">
        <p14:creationId xmlns:p14="http://schemas.microsoft.com/office/powerpoint/2010/main" val="4102670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64120" cy="6858000"/>
          </a:xfrm>
          <a:prstGeom prst="rect">
            <a:avLst/>
          </a:prstGeom>
        </p:spPr>
      </p:pic>
      <p:sp>
        <p:nvSpPr>
          <p:cNvPr id="2" name="1 Título"/>
          <p:cNvSpPr>
            <a:spLocks noGrp="1"/>
          </p:cNvSpPr>
          <p:nvPr>
            <p:ph type="title"/>
          </p:nvPr>
        </p:nvSpPr>
        <p:spPr>
          <a:xfrm>
            <a:off x="-20149" y="1916832"/>
            <a:ext cx="9144000" cy="1916832"/>
          </a:xfrm>
        </p:spPr>
        <p:txBody>
          <a:bodyPr anchor="t">
            <a:noAutofit/>
          </a:bodyPr>
          <a:lstStyle/>
          <a:p>
            <a:pPr algn="ctr"/>
            <a:r>
              <a:rPr lang="es-MX" dirty="0" smtClean="0">
                <a:solidFill>
                  <a:srgbClr val="002060"/>
                </a:solidFill>
              </a:rPr>
              <a:t>10.1</a:t>
            </a:r>
            <a:r>
              <a:rPr lang="es-MX" sz="9600" dirty="0" smtClean="0">
                <a:solidFill>
                  <a:srgbClr val="002060"/>
                </a:solidFill>
              </a:rPr>
              <a:t>ACTIVIDAD </a:t>
            </a:r>
            <a:r>
              <a:rPr lang="es-MX" sz="9600" dirty="0">
                <a:solidFill>
                  <a:srgbClr val="002060"/>
                </a:solidFill>
              </a:rPr>
              <a:t>3</a:t>
            </a:r>
          </a:p>
        </p:txBody>
      </p:sp>
      <p:sp>
        <p:nvSpPr>
          <p:cNvPr id="6" name="5 CuadroTexto"/>
          <p:cNvSpPr txBox="1"/>
          <p:nvPr/>
        </p:nvSpPr>
        <p:spPr>
          <a:xfrm>
            <a:off x="-1" y="3933056"/>
            <a:ext cx="9123851" cy="2232248"/>
          </a:xfrm>
          <a:prstGeom prst="rect">
            <a:avLst/>
          </a:prstGeom>
          <a:noFill/>
        </p:spPr>
        <p:txBody>
          <a:bodyPr wrap="square" rtlCol="0">
            <a:prstTxWarp prst="textTriangle">
              <a:avLst/>
            </a:prstTxWarp>
            <a:spAutoFit/>
          </a:bodyPr>
          <a:lstStyle/>
          <a:p>
            <a:pPr algn="ctr"/>
            <a:r>
              <a:rPr lang="es-MX" sz="2000" dirty="0" smtClean="0">
                <a:latin typeface="High Tower Text" pitchFamily="18" charset="0"/>
              </a:rPr>
              <a:t>SESIÓN DE INTRODUCCIÓN 4° PARCIAL</a:t>
            </a:r>
            <a:endParaRPr lang="es-MX" sz="2000" dirty="0">
              <a:latin typeface="High Tower Text" pitchFamily="18" charset="0"/>
            </a:endParaRPr>
          </a:p>
        </p:txBody>
      </p:sp>
      <p:sp>
        <p:nvSpPr>
          <p:cNvPr id="5" name="1 CuadroTexto"/>
          <p:cNvSpPr txBox="1"/>
          <p:nvPr/>
        </p:nvSpPr>
        <p:spPr>
          <a:xfrm>
            <a:off x="8322839" y="116632"/>
            <a:ext cx="635110" cy="369332"/>
          </a:xfrm>
          <a:prstGeom prst="rect">
            <a:avLst/>
          </a:prstGeom>
          <a:noFill/>
        </p:spPr>
        <p:txBody>
          <a:bodyPr wrap="none" rtlCol="0">
            <a:spAutoFit/>
          </a:bodyPr>
          <a:lstStyle/>
          <a:p>
            <a:r>
              <a:rPr lang="es-MX" dirty="0" smtClean="0"/>
              <a:t>10.1</a:t>
            </a:r>
            <a:endParaRPr lang="es-MX" dirty="0"/>
          </a:p>
        </p:txBody>
      </p:sp>
    </p:spTree>
    <p:extLst>
      <p:ext uri="{BB962C8B-B14F-4D97-AF65-F5344CB8AC3E}">
        <p14:creationId xmlns:p14="http://schemas.microsoft.com/office/powerpoint/2010/main" val="6645781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934" y="620688"/>
            <a:ext cx="9009562" cy="3785652"/>
          </a:xfrm>
          <a:prstGeom prst="rect">
            <a:avLst/>
          </a:prstGeom>
          <a:noFill/>
        </p:spPr>
        <p:txBody>
          <a:bodyPr wrap="square" rtlCol="0">
            <a:spAutoFit/>
          </a:bodyPr>
          <a:lstStyle/>
          <a:p>
            <a:pPr algn="ctr"/>
            <a:r>
              <a:rPr lang="es-MX" sz="1200" dirty="0" smtClean="0"/>
              <a:t>10.1.a.</a:t>
            </a:r>
            <a:r>
              <a:rPr lang="es-MX" sz="2400" dirty="0" smtClean="0"/>
              <a:t>Título de la actividad:</a:t>
            </a:r>
          </a:p>
          <a:p>
            <a:pPr algn="ctr"/>
            <a:r>
              <a:rPr lang="es-MX" dirty="0" smtClean="0"/>
              <a:t> Introducción y creación de empresa ficticia</a:t>
            </a:r>
          </a:p>
          <a:p>
            <a:endParaRPr lang="es-MX" dirty="0" smtClean="0"/>
          </a:p>
          <a:p>
            <a:pPr algn="ctr"/>
            <a:r>
              <a:rPr lang="es-MX" sz="1200" dirty="0" smtClean="0"/>
              <a:t>10.1b.</a:t>
            </a:r>
            <a:r>
              <a:rPr lang="es-MX" sz="2400" dirty="0" smtClean="0"/>
              <a:t>OBJETIVO:</a:t>
            </a:r>
          </a:p>
          <a:p>
            <a:pPr algn="ctr"/>
            <a:r>
              <a:rPr lang="es-MX" dirty="0" smtClean="0"/>
              <a:t> </a:t>
            </a:r>
            <a:r>
              <a:rPr lang="es-MX" dirty="0"/>
              <a:t>Darle aplicabilidad en la vida real a la realización simulando la creación de una empresa productora para atraer la atención de los alumnos al proyecto</a:t>
            </a:r>
            <a:r>
              <a:rPr lang="es-MX" dirty="0" smtClean="0"/>
              <a:t>.</a:t>
            </a:r>
          </a:p>
          <a:p>
            <a:endParaRPr lang="es-MX" dirty="0" smtClean="0"/>
          </a:p>
          <a:p>
            <a:pPr algn="ctr"/>
            <a:r>
              <a:rPr lang="es-MX" sz="1200" dirty="0" smtClean="0"/>
              <a:t>10.1c.</a:t>
            </a:r>
            <a:r>
              <a:rPr lang="es-MX" sz="2400" dirty="0" smtClean="0"/>
              <a:t>Grado:</a:t>
            </a:r>
          </a:p>
          <a:p>
            <a:pPr algn="ctr"/>
            <a:r>
              <a:rPr lang="es-MX" dirty="0" smtClean="0"/>
              <a:t> 5° Grado</a:t>
            </a:r>
          </a:p>
          <a:p>
            <a:endParaRPr lang="es-MX" dirty="0" smtClean="0"/>
          </a:p>
          <a:p>
            <a:pPr algn="ctr"/>
            <a:r>
              <a:rPr lang="es-MX" sz="1200" dirty="0" smtClean="0"/>
              <a:t>10.1d</a:t>
            </a:r>
            <a:r>
              <a:rPr lang="es-MX" dirty="0" smtClean="0"/>
              <a:t> </a:t>
            </a:r>
            <a:r>
              <a:rPr lang="es-MX" sz="2400" dirty="0" smtClean="0"/>
              <a:t>Fecha:</a:t>
            </a:r>
          </a:p>
          <a:p>
            <a:pPr algn="ctr"/>
            <a:r>
              <a:rPr lang="es-MX" dirty="0" smtClean="0"/>
              <a:t> 25 de Febrero al 01 de Marzo.</a:t>
            </a:r>
          </a:p>
        </p:txBody>
      </p:sp>
      <p:sp>
        <p:nvSpPr>
          <p:cNvPr id="3" name="1 CuadroTexto"/>
          <p:cNvSpPr txBox="1"/>
          <p:nvPr/>
        </p:nvSpPr>
        <p:spPr>
          <a:xfrm>
            <a:off x="8322839" y="116632"/>
            <a:ext cx="635110" cy="369332"/>
          </a:xfrm>
          <a:prstGeom prst="rect">
            <a:avLst/>
          </a:prstGeom>
          <a:noFill/>
        </p:spPr>
        <p:txBody>
          <a:bodyPr wrap="none" rtlCol="0">
            <a:spAutoFit/>
          </a:bodyPr>
          <a:lstStyle/>
          <a:p>
            <a:r>
              <a:rPr lang="es-MX" dirty="0" smtClean="0"/>
              <a:t>10.1</a:t>
            </a:r>
            <a:endParaRPr lang="es-MX" dirty="0"/>
          </a:p>
        </p:txBody>
      </p:sp>
    </p:spTree>
    <p:extLst>
      <p:ext uri="{BB962C8B-B14F-4D97-AF65-F5344CB8AC3E}">
        <p14:creationId xmlns:p14="http://schemas.microsoft.com/office/powerpoint/2010/main" val="7612160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934" y="620688"/>
            <a:ext cx="9009562" cy="2585323"/>
          </a:xfrm>
          <a:prstGeom prst="rect">
            <a:avLst/>
          </a:prstGeom>
          <a:noFill/>
        </p:spPr>
        <p:txBody>
          <a:bodyPr wrap="square" rtlCol="0">
            <a:spAutoFit/>
          </a:bodyPr>
          <a:lstStyle/>
          <a:p>
            <a:pPr algn="ctr"/>
            <a:r>
              <a:rPr lang="es-MX" sz="1200" dirty="0" smtClean="0"/>
              <a:t>10.2.e</a:t>
            </a:r>
            <a:r>
              <a:rPr lang="es-MX" sz="2400" dirty="0" smtClean="0"/>
              <a:t>Asignatura Participante:</a:t>
            </a:r>
          </a:p>
          <a:p>
            <a:pPr algn="ctr"/>
            <a:r>
              <a:rPr lang="es-MX" dirty="0" smtClean="0"/>
              <a:t> Matemáticas V</a:t>
            </a:r>
          </a:p>
          <a:p>
            <a:endParaRPr lang="es-MX" dirty="0" smtClean="0"/>
          </a:p>
          <a:p>
            <a:pPr algn="ctr"/>
            <a:r>
              <a:rPr lang="es-MX" sz="1200" dirty="0" smtClean="0"/>
              <a:t>10.2.e</a:t>
            </a:r>
            <a:r>
              <a:rPr lang="es-MX" sz="2400" dirty="0" smtClean="0"/>
              <a:t>Temas o conceptos utilizados:</a:t>
            </a:r>
          </a:p>
          <a:p>
            <a:pPr algn="ctr"/>
            <a:r>
              <a:rPr lang="es-MX" dirty="0" smtClean="0"/>
              <a:t> Gráfica y función</a:t>
            </a:r>
          </a:p>
          <a:p>
            <a:endParaRPr lang="es-MX" dirty="0" smtClean="0"/>
          </a:p>
          <a:p>
            <a:pPr algn="ctr"/>
            <a:r>
              <a:rPr lang="es-MX" sz="1200" dirty="0" smtClean="0"/>
              <a:t>102.f</a:t>
            </a:r>
            <a:r>
              <a:rPr lang="es-MX" sz="2400" dirty="0" smtClean="0"/>
              <a:t>Materiales de apoyo:</a:t>
            </a:r>
          </a:p>
          <a:p>
            <a:pPr algn="ctr"/>
            <a:r>
              <a:rPr lang="es-MX" dirty="0" smtClean="0"/>
              <a:t> Cuaderno de apuntes, reportes de la fase anterior</a:t>
            </a:r>
          </a:p>
        </p:txBody>
      </p:sp>
      <p:sp>
        <p:nvSpPr>
          <p:cNvPr id="3" name="1 CuadroTexto"/>
          <p:cNvSpPr txBox="1"/>
          <p:nvPr/>
        </p:nvSpPr>
        <p:spPr>
          <a:xfrm>
            <a:off x="8322839" y="116632"/>
            <a:ext cx="635110" cy="369332"/>
          </a:xfrm>
          <a:prstGeom prst="rect">
            <a:avLst/>
          </a:prstGeom>
          <a:noFill/>
        </p:spPr>
        <p:txBody>
          <a:bodyPr wrap="none" rtlCol="0">
            <a:spAutoFit/>
          </a:bodyPr>
          <a:lstStyle/>
          <a:p>
            <a:r>
              <a:rPr lang="es-MX" dirty="0" smtClean="0"/>
              <a:t>10.2</a:t>
            </a:r>
            <a:endParaRPr lang="es-MX" dirty="0"/>
          </a:p>
        </p:txBody>
      </p:sp>
    </p:spTree>
    <p:extLst>
      <p:ext uri="{BB962C8B-B14F-4D97-AF65-F5344CB8AC3E}">
        <p14:creationId xmlns:p14="http://schemas.microsoft.com/office/powerpoint/2010/main" val="1432060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tx1"/>
                </a:solidFill>
              </a:rPr>
              <a:t>Introducción o justificación. Descripción del Proyecto</a:t>
            </a:r>
            <a:endParaRPr lang="es-MX" dirty="0">
              <a:solidFill>
                <a:schemeClr val="tx1"/>
              </a:solidFill>
            </a:endParaRPr>
          </a:p>
        </p:txBody>
      </p:sp>
      <p:sp>
        <p:nvSpPr>
          <p:cNvPr id="3" name="2 Marcador de contenido"/>
          <p:cNvSpPr>
            <a:spLocks noGrp="1"/>
          </p:cNvSpPr>
          <p:nvPr>
            <p:ph idx="1"/>
          </p:nvPr>
        </p:nvSpPr>
        <p:spPr/>
        <p:txBody>
          <a:bodyPr>
            <a:normAutofit fontScale="77500" lnSpcReduction="20000"/>
          </a:bodyPr>
          <a:lstStyle/>
          <a:p>
            <a:pPr fontAlgn="base"/>
            <a:r>
              <a:rPr lang="es-MX" dirty="0"/>
              <a:t>Uno de los aspectos que más debemos cuidar, ya sea por apariencia o salud, es la higiene bucal. Tener una mala salud dental tiene consecuencias como caries, mal aliento, inflamación de las encías, entre otras, también puede afectar de manera negativa a la autoestima y a la capacidad de comunicación.</a:t>
            </a:r>
          </a:p>
          <a:p>
            <a:pPr fontAlgn="base"/>
            <a:r>
              <a:rPr lang="es-MX" dirty="0"/>
              <a:t>La importancia de la higiene bucal está en que nos permite mantener a nuestras encías sanas, con lo que nuestros dientes se mantendrán saludables y podrán cumplir su función. Además, podremos evitar otras enfermedades y complicaciones.</a:t>
            </a:r>
          </a:p>
          <a:p>
            <a:pPr fontAlgn="base"/>
            <a:r>
              <a:rPr lang="es-MX" dirty="0"/>
              <a:t>Diversos estudios mencionan que existe una relación entre la enfermedad de las encías (periodontal) y complicaciones de salud como un accidente cerebrovascular y enfermedad cardíaca. Más del 90% de las enfermedades sistémicas presentan manifestaciones bucales, incluyendo encías inflamadas, úlceras en la boca y sequedad de boca. Ejemplos de estas enfermedades sistémicas son la diabetes, la leucemia, el cáncer oral, el cáncer de páncreas, la enfermedad del corazón, la enfermedad renal; por lo que, al darse cuenta de que tenemos una enfermedad oral, podríamos identificar un síntoma de una enfermedad sistémica y pasar de nuestro dentista a nuestro médico.</a:t>
            </a:r>
          </a:p>
          <a:p>
            <a:pPr marL="0" indent="0">
              <a:buNone/>
            </a:pPr>
            <a:endParaRPr lang="es-MX" dirty="0"/>
          </a:p>
        </p:txBody>
      </p:sp>
      <p:sp>
        <p:nvSpPr>
          <p:cNvPr id="5" name="8 CuadroTexto"/>
          <p:cNvSpPr txBox="1"/>
          <p:nvPr/>
        </p:nvSpPr>
        <p:spPr>
          <a:xfrm>
            <a:off x="8604448" y="260648"/>
            <a:ext cx="457176" cy="369332"/>
          </a:xfrm>
          <a:prstGeom prst="rect">
            <a:avLst/>
          </a:prstGeom>
          <a:noFill/>
        </p:spPr>
        <p:txBody>
          <a:bodyPr wrap="none" rtlCol="0">
            <a:spAutoFit/>
          </a:bodyPr>
          <a:lstStyle/>
          <a:p>
            <a:r>
              <a:rPr lang="es-MX" dirty="0" smtClean="0"/>
              <a:t>5.i</a:t>
            </a:r>
            <a:endParaRPr lang="es-MX" dirty="0"/>
          </a:p>
        </p:txBody>
      </p:sp>
    </p:spTree>
    <p:extLst>
      <p:ext uri="{BB962C8B-B14F-4D97-AF65-F5344CB8AC3E}">
        <p14:creationId xmlns:p14="http://schemas.microsoft.com/office/powerpoint/2010/main" val="64519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6934" y="620688"/>
            <a:ext cx="9009562" cy="5170646"/>
          </a:xfrm>
          <a:prstGeom prst="rect">
            <a:avLst/>
          </a:prstGeom>
          <a:noFill/>
        </p:spPr>
        <p:txBody>
          <a:bodyPr wrap="square" rtlCol="0">
            <a:spAutoFit/>
          </a:bodyPr>
          <a:lstStyle/>
          <a:p>
            <a:pPr algn="ctr"/>
            <a:r>
              <a:rPr lang="es-MX" sz="1200" dirty="0" smtClean="0"/>
              <a:t>10.3.g</a:t>
            </a:r>
            <a:r>
              <a:rPr lang="es-MX" sz="2400" dirty="0" smtClean="0"/>
              <a:t>Justificación </a:t>
            </a:r>
            <a:r>
              <a:rPr lang="es-MX" sz="2400" dirty="0"/>
              <a:t>de la actividad</a:t>
            </a:r>
            <a:r>
              <a:rPr lang="es-MX" sz="2400" dirty="0" smtClean="0"/>
              <a:t>:</a:t>
            </a:r>
          </a:p>
          <a:p>
            <a:pPr algn="ctr"/>
            <a:r>
              <a:rPr lang="es-MX" dirty="0" smtClean="0"/>
              <a:t> </a:t>
            </a:r>
            <a:r>
              <a:rPr lang="es-MX" dirty="0"/>
              <a:t>El proyecto de conexiones busca realizar actividades que permitan al alumno trasladar los conocimientos a la vida real por lo tanto se simula una empresa con el fin de que el alumno encuentre tangible y aplicable el desarrollo del mismo</a:t>
            </a:r>
            <a:r>
              <a:rPr lang="es-MX" dirty="0" smtClean="0"/>
              <a:t>.</a:t>
            </a:r>
          </a:p>
          <a:p>
            <a:pPr algn="ctr"/>
            <a:endParaRPr lang="es-MX" dirty="0" smtClean="0"/>
          </a:p>
          <a:p>
            <a:pPr algn="ctr"/>
            <a:r>
              <a:rPr lang="es-MX" sz="1200" dirty="0" smtClean="0"/>
              <a:t>10.3.g</a:t>
            </a:r>
            <a:r>
              <a:rPr lang="es-MX" sz="2400" dirty="0" smtClean="0"/>
              <a:t>Preguntas guía:</a:t>
            </a:r>
          </a:p>
          <a:p>
            <a:pPr algn="ctr"/>
            <a:r>
              <a:rPr lang="es-MX" dirty="0" smtClean="0"/>
              <a:t> ¿El desarrollo de la pasta dental podría convertirse en un producto vendible y producible a gran escala?</a:t>
            </a:r>
          </a:p>
          <a:p>
            <a:pPr algn="ctr"/>
            <a:endParaRPr lang="es-MX" dirty="0" smtClean="0"/>
          </a:p>
          <a:p>
            <a:pPr algn="ctr"/>
            <a:r>
              <a:rPr lang="es-MX" sz="1200" dirty="0" smtClean="0"/>
              <a:t>10.3.g.</a:t>
            </a:r>
            <a:r>
              <a:rPr lang="es-MX" sz="2400" dirty="0" smtClean="0"/>
              <a:t>Necesidades del grupo:</a:t>
            </a:r>
          </a:p>
          <a:p>
            <a:pPr algn="ctr"/>
            <a:r>
              <a:rPr lang="es-MX" dirty="0" smtClean="0"/>
              <a:t> El grupo encuentra infructuoso el desarrollo de la empresa e incluso lo ve como una práctica de laboratorio más. Desean relacionar el desarrollo de la pasta en su vida diaria.</a:t>
            </a:r>
          </a:p>
          <a:p>
            <a:pPr algn="ctr"/>
            <a:endParaRPr lang="es-MX" dirty="0" smtClean="0"/>
          </a:p>
          <a:p>
            <a:pPr algn="ctr"/>
            <a:r>
              <a:rPr lang="es-MX" sz="1200" dirty="0" smtClean="0"/>
              <a:t>10.3.g</a:t>
            </a:r>
            <a:r>
              <a:rPr lang="es-MX" sz="2400" dirty="0" smtClean="0"/>
              <a:t>Objetivo:</a:t>
            </a:r>
            <a:r>
              <a:rPr lang="es-MX" dirty="0" smtClean="0"/>
              <a:t> </a:t>
            </a:r>
          </a:p>
          <a:p>
            <a:pPr algn="ctr"/>
            <a:r>
              <a:rPr lang="es-MX" dirty="0" smtClean="0"/>
              <a:t>El alumno vincula la elaboración de la pasta dándole una imagen en una empresa ficticia para su futura venta</a:t>
            </a:r>
            <a:endParaRPr lang="es-MX" dirty="0"/>
          </a:p>
        </p:txBody>
      </p:sp>
      <p:sp>
        <p:nvSpPr>
          <p:cNvPr id="3" name="1 CuadroTexto"/>
          <p:cNvSpPr txBox="1"/>
          <p:nvPr/>
        </p:nvSpPr>
        <p:spPr>
          <a:xfrm>
            <a:off x="8322839" y="116632"/>
            <a:ext cx="835485" cy="369332"/>
          </a:xfrm>
          <a:prstGeom prst="rect">
            <a:avLst/>
          </a:prstGeom>
          <a:noFill/>
        </p:spPr>
        <p:txBody>
          <a:bodyPr wrap="none" rtlCol="0">
            <a:spAutoFit/>
          </a:bodyPr>
          <a:lstStyle/>
          <a:p>
            <a:r>
              <a:rPr lang="es-MX" dirty="0" smtClean="0"/>
              <a:t>10.3.g</a:t>
            </a:r>
            <a:endParaRPr lang="es-MX" dirty="0"/>
          </a:p>
        </p:txBody>
      </p:sp>
    </p:spTree>
    <p:extLst>
      <p:ext uri="{BB962C8B-B14F-4D97-AF65-F5344CB8AC3E}">
        <p14:creationId xmlns:p14="http://schemas.microsoft.com/office/powerpoint/2010/main" val="378980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548680"/>
            <a:ext cx="9009562" cy="4862870"/>
          </a:xfrm>
          <a:prstGeom prst="rect">
            <a:avLst/>
          </a:prstGeom>
          <a:noFill/>
        </p:spPr>
        <p:txBody>
          <a:bodyPr wrap="square" rtlCol="0">
            <a:spAutoFit/>
          </a:bodyPr>
          <a:lstStyle/>
          <a:p>
            <a:pPr algn="ctr"/>
            <a:r>
              <a:rPr lang="es-MX" sz="1200" dirty="0" smtClean="0"/>
              <a:t>10.4.h</a:t>
            </a:r>
            <a:r>
              <a:rPr lang="es-MX" sz="2800" b="1" dirty="0" smtClean="0"/>
              <a:t>Inicio</a:t>
            </a:r>
            <a:r>
              <a:rPr lang="es-MX" sz="2800" b="1" dirty="0"/>
              <a:t>:</a:t>
            </a:r>
            <a:r>
              <a:rPr lang="es-MX" b="1" dirty="0"/>
              <a:t> </a:t>
            </a:r>
            <a:endParaRPr lang="es-MX" b="1" dirty="0" smtClean="0"/>
          </a:p>
          <a:p>
            <a:r>
              <a:rPr lang="es-MX" sz="2400" dirty="0" smtClean="0"/>
              <a:t>Pasos y organización.</a:t>
            </a:r>
          </a:p>
          <a:p>
            <a:r>
              <a:rPr lang="es-MX" dirty="0" smtClean="0"/>
              <a:t>Respetando los equipos de laboratorio y, continuando con la fase anterior, los alumnos crean una empresa ficticia enfocada en la elaboración de dicha pasta con el fin de introducirla al mercado y dimensionar el proceso de elaboración a mayor escala.</a:t>
            </a:r>
          </a:p>
          <a:p>
            <a:endParaRPr lang="es-MX" dirty="0"/>
          </a:p>
          <a:p>
            <a:r>
              <a:rPr lang="es-MX" dirty="0" smtClean="0"/>
              <a:t>El alumno desarrolla la creatividad eligiendo un nombre y un logo que permita darle una identidad a su equipo sin perder el eje temático del proyecto.</a:t>
            </a:r>
          </a:p>
          <a:p>
            <a:endParaRPr lang="es-MX" b="1" dirty="0" smtClean="0"/>
          </a:p>
          <a:p>
            <a:r>
              <a:rPr lang="es-MX" sz="2400" b="1" dirty="0" smtClean="0"/>
              <a:t>Materiales y herramientas:</a:t>
            </a:r>
          </a:p>
          <a:p>
            <a:r>
              <a:rPr lang="es-MX" b="1" dirty="0" smtClean="0"/>
              <a:t>-</a:t>
            </a:r>
            <a:r>
              <a:rPr lang="es-MX" dirty="0" smtClean="0"/>
              <a:t>Encuesta realizada en la actividad anterior</a:t>
            </a:r>
          </a:p>
          <a:p>
            <a:pPr marL="285750" indent="-285750">
              <a:buFontTx/>
              <a:buChar char="-"/>
            </a:pPr>
            <a:r>
              <a:rPr lang="es-MX" dirty="0" smtClean="0"/>
              <a:t>Muestra de la pasta</a:t>
            </a:r>
          </a:p>
          <a:p>
            <a:pPr marL="285750" indent="-285750">
              <a:buFontTx/>
              <a:buChar char="-"/>
            </a:pPr>
            <a:r>
              <a:rPr lang="es-MX" dirty="0" smtClean="0"/>
              <a:t>Bitácora de laboratorio</a:t>
            </a:r>
          </a:p>
          <a:p>
            <a:pPr marL="285750" indent="-285750">
              <a:buFontTx/>
              <a:buChar char="-"/>
            </a:pPr>
            <a:r>
              <a:rPr lang="es-MX" dirty="0" smtClean="0"/>
              <a:t>Herramientas de dibujo</a:t>
            </a:r>
          </a:p>
          <a:p>
            <a:pPr marL="285750" indent="-285750">
              <a:buFontTx/>
              <a:buChar char="-"/>
            </a:pPr>
            <a:r>
              <a:rPr lang="es-MX" dirty="0" smtClean="0"/>
              <a:t>Hojas de papel</a:t>
            </a:r>
            <a:endParaRPr lang="es-MX" dirty="0"/>
          </a:p>
        </p:txBody>
      </p:sp>
      <p:sp>
        <p:nvSpPr>
          <p:cNvPr id="3" name="1 CuadroTexto"/>
          <p:cNvSpPr txBox="1"/>
          <p:nvPr/>
        </p:nvSpPr>
        <p:spPr>
          <a:xfrm>
            <a:off x="8322839" y="116632"/>
            <a:ext cx="846707" cy="369332"/>
          </a:xfrm>
          <a:prstGeom prst="rect">
            <a:avLst/>
          </a:prstGeom>
          <a:noFill/>
        </p:spPr>
        <p:txBody>
          <a:bodyPr wrap="none" rtlCol="0">
            <a:spAutoFit/>
          </a:bodyPr>
          <a:lstStyle/>
          <a:p>
            <a:r>
              <a:rPr lang="es-MX" dirty="0" smtClean="0"/>
              <a:t>10.4.h</a:t>
            </a:r>
            <a:endParaRPr lang="es-MX" dirty="0"/>
          </a:p>
        </p:txBody>
      </p:sp>
    </p:spTree>
    <p:extLst>
      <p:ext uri="{BB962C8B-B14F-4D97-AF65-F5344CB8AC3E}">
        <p14:creationId xmlns:p14="http://schemas.microsoft.com/office/powerpoint/2010/main" val="1507754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10.4.h Evidencia fotográfica del Inicio</a:t>
            </a:r>
            <a:endParaRPr lang="es-MX"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6872"/>
            <a:ext cx="9144000" cy="3945467"/>
          </a:xfrm>
          <a:prstGeom prst="rect">
            <a:avLst/>
          </a:prstGeom>
        </p:spPr>
      </p:pic>
      <p:sp>
        <p:nvSpPr>
          <p:cNvPr id="4" name="1 CuadroTexto"/>
          <p:cNvSpPr txBox="1"/>
          <p:nvPr/>
        </p:nvSpPr>
        <p:spPr>
          <a:xfrm>
            <a:off x="8322839" y="116632"/>
            <a:ext cx="846707" cy="369332"/>
          </a:xfrm>
          <a:prstGeom prst="rect">
            <a:avLst/>
          </a:prstGeom>
          <a:noFill/>
        </p:spPr>
        <p:txBody>
          <a:bodyPr wrap="none" rtlCol="0">
            <a:spAutoFit/>
          </a:bodyPr>
          <a:lstStyle/>
          <a:p>
            <a:r>
              <a:rPr lang="es-MX" dirty="0" smtClean="0"/>
              <a:t>10.4.h</a:t>
            </a:r>
            <a:endParaRPr lang="es-MX" dirty="0"/>
          </a:p>
        </p:txBody>
      </p:sp>
    </p:spTree>
    <p:extLst>
      <p:ext uri="{BB962C8B-B14F-4D97-AF65-F5344CB8AC3E}">
        <p14:creationId xmlns:p14="http://schemas.microsoft.com/office/powerpoint/2010/main" val="1834644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934" y="620688"/>
            <a:ext cx="9009562" cy="5139869"/>
          </a:xfrm>
          <a:prstGeom prst="rect">
            <a:avLst/>
          </a:prstGeom>
          <a:noFill/>
        </p:spPr>
        <p:txBody>
          <a:bodyPr wrap="square" rtlCol="0">
            <a:spAutoFit/>
          </a:bodyPr>
          <a:lstStyle/>
          <a:p>
            <a:pPr algn="ctr"/>
            <a:r>
              <a:rPr lang="es-MX" sz="1200" dirty="0" smtClean="0"/>
              <a:t>10.5.i</a:t>
            </a:r>
            <a:r>
              <a:rPr lang="es-MX" dirty="0" smtClean="0"/>
              <a:t> </a:t>
            </a:r>
            <a:r>
              <a:rPr lang="es-MX" sz="2800" b="1" dirty="0"/>
              <a:t>Desarrollo</a:t>
            </a:r>
            <a:r>
              <a:rPr lang="es-MX" sz="2800" b="1" dirty="0" smtClean="0"/>
              <a:t>:</a:t>
            </a:r>
          </a:p>
          <a:p>
            <a:r>
              <a:rPr lang="es-MX" sz="2400" dirty="0" smtClean="0"/>
              <a:t>Pasos y Organización.</a:t>
            </a:r>
          </a:p>
          <a:p>
            <a:r>
              <a:rPr lang="es-MX" dirty="0" smtClean="0"/>
              <a:t>Una vez determinada la empresa y la imagen el alumno determina un objetivo, una misión, visión, valores. Esto es debido a que no se debe perder de vista el carácter humano y la formación de una sociedad respetable. De igual manera se realiza un formato llamado Diagrama de Gantt cuya función es organizar las actividades para tener un mejor control de tiempos y movimientos.</a:t>
            </a:r>
          </a:p>
          <a:p>
            <a:endParaRPr lang="es-MX" b="1" dirty="0"/>
          </a:p>
          <a:p>
            <a:r>
              <a:rPr lang="es-MX" sz="2400" dirty="0" smtClean="0"/>
              <a:t>Materiales y herramientas.</a:t>
            </a:r>
          </a:p>
          <a:p>
            <a:r>
              <a:rPr lang="es-MX" dirty="0" smtClean="0"/>
              <a:t>De igual forma, y retomando las fases pasadas del proyecto, el alumno crea una historia que describa la creación de su empresa considerando lo investigado en la primera fase de conexiones en la asignatura de Historia.</a:t>
            </a:r>
          </a:p>
          <a:p>
            <a:endParaRPr lang="es-MX" dirty="0"/>
          </a:p>
          <a:p>
            <a:pPr marL="285750" indent="-285750">
              <a:buFontTx/>
              <a:buChar char="-"/>
            </a:pPr>
            <a:r>
              <a:rPr lang="es-MX" dirty="0" smtClean="0"/>
              <a:t>Formato de Diagrama de Gantt</a:t>
            </a:r>
          </a:p>
          <a:p>
            <a:pPr marL="285750" indent="-285750">
              <a:buFontTx/>
              <a:buChar char="-"/>
            </a:pPr>
            <a:r>
              <a:rPr lang="es-MX" dirty="0" smtClean="0"/>
              <a:t> Colores</a:t>
            </a:r>
          </a:p>
          <a:p>
            <a:pPr marL="285750" indent="-285750">
              <a:buFontTx/>
              <a:buChar char="-"/>
            </a:pPr>
            <a:r>
              <a:rPr lang="es-MX" dirty="0" smtClean="0"/>
              <a:t>Documentos de creación de empresa.</a:t>
            </a:r>
          </a:p>
          <a:p>
            <a:pPr marL="285750" indent="-285750">
              <a:buFontTx/>
              <a:buChar char="-"/>
            </a:pPr>
            <a:endParaRPr lang="es-MX" dirty="0"/>
          </a:p>
        </p:txBody>
      </p:sp>
      <p:sp>
        <p:nvSpPr>
          <p:cNvPr id="3" name="1 CuadroTexto"/>
          <p:cNvSpPr txBox="1"/>
          <p:nvPr/>
        </p:nvSpPr>
        <p:spPr>
          <a:xfrm>
            <a:off x="8322839" y="116632"/>
            <a:ext cx="785793" cy="369332"/>
          </a:xfrm>
          <a:prstGeom prst="rect">
            <a:avLst/>
          </a:prstGeom>
          <a:noFill/>
        </p:spPr>
        <p:txBody>
          <a:bodyPr wrap="none" rtlCol="0">
            <a:spAutoFit/>
          </a:bodyPr>
          <a:lstStyle/>
          <a:p>
            <a:r>
              <a:rPr lang="es-MX" dirty="0" smtClean="0"/>
              <a:t>10.5.i</a:t>
            </a:r>
            <a:endParaRPr lang="es-MX" dirty="0"/>
          </a:p>
        </p:txBody>
      </p:sp>
    </p:spTree>
    <p:extLst>
      <p:ext uri="{BB962C8B-B14F-4D97-AF65-F5344CB8AC3E}">
        <p14:creationId xmlns:p14="http://schemas.microsoft.com/office/powerpoint/2010/main" val="3687243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10.5.i Evidencia fotográfica del Desarrollo</a:t>
            </a:r>
            <a:endParaRPr lang="es-MX" dirty="0"/>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29525"/>
          <a:stretch/>
        </p:blipFill>
        <p:spPr>
          <a:xfrm>
            <a:off x="323528" y="1291523"/>
            <a:ext cx="7560840" cy="5364222"/>
          </a:xfrm>
          <a:prstGeom prst="rect">
            <a:avLst/>
          </a:prstGeom>
        </p:spPr>
      </p:pic>
      <p:sp>
        <p:nvSpPr>
          <p:cNvPr id="4" name="1 CuadroTexto"/>
          <p:cNvSpPr txBox="1"/>
          <p:nvPr/>
        </p:nvSpPr>
        <p:spPr>
          <a:xfrm>
            <a:off x="8322839" y="116632"/>
            <a:ext cx="785793" cy="369332"/>
          </a:xfrm>
          <a:prstGeom prst="rect">
            <a:avLst/>
          </a:prstGeom>
          <a:noFill/>
        </p:spPr>
        <p:txBody>
          <a:bodyPr wrap="none" rtlCol="0">
            <a:spAutoFit/>
          </a:bodyPr>
          <a:lstStyle/>
          <a:p>
            <a:r>
              <a:rPr lang="es-MX" dirty="0" smtClean="0"/>
              <a:t>10.5.i</a:t>
            </a:r>
            <a:endParaRPr lang="es-MX" dirty="0"/>
          </a:p>
        </p:txBody>
      </p:sp>
    </p:spTree>
    <p:extLst>
      <p:ext uri="{BB962C8B-B14F-4D97-AF65-F5344CB8AC3E}">
        <p14:creationId xmlns:p14="http://schemas.microsoft.com/office/powerpoint/2010/main" val="22414715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10.5.i Evidencia fotográfica del Desarrollo</a:t>
            </a:r>
            <a:endParaRPr lang="es-MX"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21651"/>
          <a:stretch/>
        </p:blipFill>
        <p:spPr>
          <a:xfrm rot="5400000">
            <a:off x="2161443" y="1172605"/>
            <a:ext cx="3857625" cy="5373216"/>
          </a:xfrm>
          <a:prstGeom prst="rect">
            <a:avLst/>
          </a:prstGeom>
        </p:spPr>
      </p:pic>
      <p:sp>
        <p:nvSpPr>
          <p:cNvPr id="5" name="1 CuadroTexto"/>
          <p:cNvSpPr txBox="1"/>
          <p:nvPr/>
        </p:nvSpPr>
        <p:spPr>
          <a:xfrm>
            <a:off x="8322839" y="116632"/>
            <a:ext cx="785793" cy="369332"/>
          </a:xfrm>
          <a:prstGeom prst="rect">
            <a:avLst/>
          </a:prstGeom>
          <a:noFill/>
        </p:spPr>
        <p:txBody>
          <a:bodyPr wrap="none" rtlCol="0">
            <a:spAutoFit/>
          </a:bodyPr>
          <a:lstStyle/>
          <a:p>
            <a:r>
              <a:rPr lang="es-MX" dirty="0" smtClean="0"/>
              <a:t>10.5.i</a:t>
            </a:r>
            <a:endParaRPr lang="es-MX" dirty="0"/>
          </a:p>
        </p:txBody>
      </p:sp>
    </p:spTree>
    <p:extLst>
      <p:ext uri="{BB962C8B-B14F-4D97-AF65-F5344CB8AC3E}">
        <p14:creationId xmlns:p14="http://schemas.microsoft.com/office/powerpoint/2010/main" val="1248622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934" y="620688"/>
            <a:ext cx="7137354" cy="4585871"/>
          </a:xfrm>
          <a:prstGeom prst="rect">
            <a:avLst/>
          </a:prstGeom>
          <a:noFill/>
        </p:spPr>
        <p:txBody>
          <a:bodyPr wrap="square" rtlCol="0">
            <a:spAutoFit/>
          </a:bodyPr>
          <a:lstStyle/>
          <a:p>
            <a:pPr algn="ctr"/>
            <a:r>
              <a:rPr lang="es-MX" sz="1200" dirty="0" smtClean="0"/>
              <a:t>10.6.j</a:t>
            </a:r>
            <a:r>
              <a:rPr lang="es-MX" dirty="0" smtClean="0"/>
              <a:t> </a:t>
            </a:r>
            <a:r>
              <a:rPr lang="es-MX" sz="2800" b="1" dirty="0"/>
              <a:t>Cierre</a:t>
            </a:r>
            <a:r>
              <a:rPr lang="es-MX" sz="2800" b="1" dirty="0" smtClean="0"/>
              <a:t>:</a:t>
            </a:r>
          </a:p>
          <a:p>
            <a:r>
              <a:rPr lang="es-MX" sz="2400" dirty="0" smtClean="0"/>
              <a:t>Pasos y Organización</a:t>
            </a:r>
          </a:p>
          <a:p>
            <a:r>
              <a:rPr lang="es-MX" dirty="0" smtClean="0"/>
              <a:t>Finalmente el alumno en conjunto con su equipo define los roles y responsabilidades que cada integrante va a tener durante las siguientes actividades del proyecto. Plasma toda la información de esta actividad en un informe prototipo para su revisión y aprobación para las siguientes fases de esta etapa.</a:t>
            </a:r>
          </a:p>
          <a:p>
            <a:endParaRPr lang="es-MX" b="1" dirty="0"/>
          </a:p>
          <a:p>
            <a:r>
              <a:rPr lang="es-MX" sz="2400" dirty="0" smtClean="0"/>
              <a:t>Materiales</a:t>
            </a:r>
            <a:r>
              <a:rPr lang="es-MX" sz="2400" dirty="0"/>
              <a:t> </a:t>
            </a:r>
            <a:r>
              <a:rPr lang="es-MX" sz="2400" dirty="0" smtClean="0"/>
              <a:t>y Herramientas: </a:t>
            </a:r>
          </a:p>
          <a:p>
            <a:pPr marL="285750" indent="-285750">
              <a:buFontTx/>
              <a:buChar char="-"/>
            </a:pPr>
            <a:r>
              <a:rPr lang="es-MX" dirty="0" smtClean="0"/>
              <a:t>Documento donde se encuentre el nombre de la empresa, logo, objetivo y descripción del producto</a:t>
            </a:r>
          </a:p>
          <a:p>
            <a:pPr marL="285750" indent="-285750">
              <a:buFontTx/>
              <a:buChar char="-"/>
            </a:pPr>
            <a:r>
              <a:rPr lang="es-MX" dirty="0" smtClean="0"/>
              <a:t>Diagrama de Gantt con las actividades y tiempos definidos</a:t>
            </a:r>
          </a:p>
          <a:p>
            <a:pPr marL="285750" indent="-285750">
              <a:buFontTx/>
              <a:buChar char="-"/>
            </a:pPr>
            <a:r>
              <a:rPr lang="es-MX" dirty="0" smtClean="0"/>
              <a:t>Listado de los integrantes de cada equipo con su rol definido y responsabilidades delimitadas</a:t>
            </a:r>
            <a:endParaRPr lang="es-MX" dirty="0"/>
          </a:p>
          <a:p>
            <a:endParaRPr lang="es-MX" dirty="0" smtClean="0"/>
          </a:p>
        </p:txBody>
      </p:sp>
      <p:sp>
        <p:nvSpPr>
          <p:cNvPr id="3" name="1 CuadroTexto"/>
          <p:cNvSpPr txBox="1"/>
          <p:nvPr/>
        </p:nvSpPr>
        <p:spPr>
          <a:xfrm>
            <a:off x="8322839" y="116632"/>
            <a:ext cx="805029" cy="369332"/>
          </a:xfrm>
          <a:prstGeom prst="rect">
            <a:avLst/>
          </a:prstGeom>
          <a:noFill/>
        </p:spPr>
        <p:txBody>
          <a:bodyPr wrap="none" rtlCol="0">
            <a:spAutoFit/>
          </a:bodyPr>
          <a:lstStyle/>
          <a:p>
            <a:r>
              <a:rPr lang="es-MX" dirty="0" smtClean="0"/>
              <a:t>10.6.j</a:t>
            </a:r>
            <a:endParaRPr lang="es-MX" dirty="0"/>
          </a:p>
        </p:txBody>
      </p:sp>
    </p:spTree>
    <p:extLst>
      <p:ext uri="{BB962C8B-B14F-4D97-AF65-F5344CB8AC3E}">
        <p14:creationId xmlns:p14="http://schemas.microsoft.com/office/powerpoint/2010/main" val="2782869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10.6.j Evidencia fotográfica del Cierre</a:t>
            </a:r>
            <a:endParaRPr lang="es-MX" dirty="0"/>
          </a:p>
        </p:txBody>
      </p:sp>
      <p:sp>
        <p:nvSpPr>
          <p:cNvPr id="4" name="AutoShape 2" descr="blob:https://web.whatsapp.com/2c05b0ae-5a82-49ce-a105-60defb9a6de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b="12201"/>
          <a:stretch/>
        </p:blipFill>
        <p:spPr>
          <a:xfrm>
            <a:off x="2915816" y="1270000"/>
            <a:ext cx="2866799" cy="5034069"/>
          </a:xfrm>
          <a:prstGeom prst="rect">
            <a:avLst/>
          </a:prstGeom>
        </p:spPr>
      </p:pic>
      <p:sp>
        <p:nvSpPr>
          <p:cNvPr id="5" name="1 CuadroTexto"/>
          <p:cNvSpPr txBox="1"/>
          <p:nvPr/>
        </p:nvSpPr>
        <p:spPr>
          <a:xfrm>
            <a:off x="8322839" y="116632"/>
            <a:ext cx="805029" cy="369332"/>
          </a:xfrm>
          <a:prstGeom prst="rect">
            <a:avLst/>
          </a:prstGeom>
          <a:noFill/>
        </p:spPr>
        <p:txBody>
          <a:bodyPr wrap="none" rtlCol="0">
            <a:spAutoFit/>
          </a:bodyPr>
          <a:lstStyle/>
          <a:p>
            <a:r>
              <a:rPr lang="es-MX" dirty="0" smtClean="0"/>
              <a:t>10.6.j</a:t>
            </a:r>
            <a:endParaRPr lang="es-MX" dirty="0"/>
          </a:p>
        </p:txBody>
      </p:sp>
    </p:spTree>
    <p:extLst>
      <p:ext uri="{BB962C8B-B14F-4D97-AF65-F5344CB8AC3E}">
        <p14:creationId xmlns:p14="http://schemas.microsoft.com/office/powerpoint/2010/main" val="2463048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260648"/>
            <a:ext cx="6347714" cy="1320800"/>
          </a:xfrm>
        </p:spPr>
        <p:txBody>
          <a:bodyPr/>
          <a:lstStyle/>
          <a:p>
            <a:r>
              <a:rPr lang="es-MX" dirty="0" smtClean="0"/>
              <a:t>10.6.j Evidencia fotográfica de cierre.</a:t>
            </a:r>
            <a:endParaRPr lang="es-MX"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422" r="18101"/>
          <a:stretch/>
        </p:blipFill>
        <p:spPr>
          <a:xfrm rot="5400000">
            <a:off x="1812509" y="2134521"/>
            <a:ext cx="5826786" cy="3620173"/>
          </a:xfrm>
          <a:prstGeom prst="rect">
            <a:avLst/>
          </a:prstGeom>
        </p:spPr>
      </p:pic>
      <p:sp>
        <p:nvSpPr>
          <p:cNvPr id="5" name="1 CuadroTexto"/>
          <p:cNvSpPr txBox="1"/>
          <p:nvPr/>
        </p:nvSpPr>
        <p:spPr>
          <a:xfrm>
            <a:off x="8322839" y="116632"/>
            <a:ext cx="805029" cy="369332"/>
          </a:xfrm>
          <a:prstGeom prst="rect">
            <a:avLst/>
          </a:prstGeom>
          <a:noFill/>
        </p:spPr>
        <p:txBody>
          <a:bodyPr wrap="none" rtlCol="0">
            <a:spAutoFit/>
          </a:bodyPr>
          <a:lstStyle/>
          <a:p>
            <a:r>
              <a:rPr lang="es-MX" dirty="0" smtClean="0"/>
              <a:t>10.6.j</a:t>
            </a:r>
            <a:endParaRPr lang="es-MX" dirty="0"/>
          </a:p>
        </p:txBody>
      </p:sp>
    </p:spTree>
    <p:extLst>
      <p:ext uri="{BB962C8B-B14F-4D97-AF65-F5344CB8AC3E}">
        <p14:creationId xmlns:p14="http://schemas.microsoft.com/office/powerpoint/2010/main" val="31229865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934" y="620688"/>
            <a:ext cx="6921330" cy="3046988"/>
          </a:xfrm>
          <a:prstGeom prst="rect">
            <a:avLst/>
          </a:prstGeom>
          <a:noFill/>
        </p:spPr>
        <p:txBody>
          <a:bodyPr wrap="square" rtlCol="0">
            <a:spAutoFit/>
          </a:bodyPr>
          <a:lstStyle/>
          <a:p>
            <a:pPr algn="ctr"/>
            <a:r>
              <a:rPr lang="es-MX" sz="1200" dirty="0" smtClean="0"/>
              <a:t>10.7.k</a:t>
            </a:r>
            <a:r>
              <a:rPr lang="es-MX" sz="2400" dirty="0" smtClean="0"/>
              <a:t>Productos esperados:</a:t>
            </a:r>
            <a:endParaRPr lang="es-MX" b="1" dirty="0" smtClean="0"/>
          </a:p>
          <a:p>
            <a:pPr algn="ctr"/>
            <a:r>
              <a:rPr lang="es-MX" dirty="0" smtClean="0"/>
              <a:t>Trabajo escrito y primer boceto de la organización que el equipo hizo sobre su futura empresa e ideología del producto.</a:t>
            </a:r>
          </a:p>
          <a:p>
            <a:endParaRPr lang="es-MX" b="1" dirty="0"/>
          </a:p>
          <a:p>
            <a:pPr algn="ctr"/>
            <a:r>
              <a:rPr lang="es-MX" sz="1200" dirty="0" smtClean="0"/>
              <a:t>10.7.k</a:t>
            </a:r>
            <a:r>
              <a:rPr lang="es-MX" sz="2400" dirty="0" smtClean="0"/>
              <a:t>Utilidad</a:t>
            </a:r>
            <a:endParaRPr lang="es-MX" sz="2400" dirty="0"/>
          </a:p>
          <a:p>
            <a:r>
              <a:rPr lang="es-MX" dirty="0" smtClean="0"/>
              <a:t>El primer boceto servirá de guía de acción para el proyecto y como patrón de comparación para futuros cambios que se vayan </a:t>
            </a:r>
            <a:r>
              <a:rPr lang="es-MX" dirty="0" err="1" smtClean="0"/>
              <a:t>sucitando</a:t>
            </a:r>
            <a:r>
              <a:rPr lang="es-MX" dirty="0" smtClean="0"/>
              <a:t>.</a:t>
            </a:r>
          </a:p>
          <a:p>
            <a:endParaRPr lang="es-MX" dirty="0"/>
          </a:p>
          <a:p>
            <a:endParaRPr lang="es-MX" dirty="0" smtClean="0"/>
          </a:p>
        </p:txBody>
      </p:sp>
      <p:sp>
        <p:nvSpPr>
          <p:cNvPr id="3" name="1 CuadroTexto"/>
          <p:cNvSpPr txBox="1"/>
          <p:nvPr/>
        </p:nvSpPr>
        <p:spPr>
          <a:xfrm>
            <a:off x="8322839" y="116632"/>
            <a:ext cx="837089" cy="369332"/>
          </a:xfrm>
          <a:prstGeom prst="rect">
            <a:avLst/>
          </a:prstGeom>
          <a:noFill/>
        </p:spPr>
        <p:txBody>
          <a:bodyPr wrap="none" rtlCol="0">
            <a:spAutoFit/>
          </a:bodyPr>
          <a:lstStyle/>
          <a:p>
            <a:r>
              <a:rPr lang="es-MX" dirty="0" smtClean="0"/>
              <a:t>10.7.k</a:t>
            </a:r>
            <a:endParaRPr lang="es-MX" dirty="0"/>
          </a:p>
        </p:txBody>
      </p:sp>
    </p:spTree>
    <p:extLst>
      <p:ext uri="{BB962C8B-B14F-4D97-AF65-F5344CB8AC3E}">
        <p14:creationId xmlns:p14="http://schemas.microsoft.com/office/powerpoint/2010/main" val="119143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tx1"/>
                </a:solidFill>
              </a:rPr>
              <a:t>Objetivo General del Proyecto</a:t>
            </a:r>
            <a:endParaRPr lang="es-MX" dirty="0">
              <a:solidFill>
                <a:schemeClr val="tx1"/>
              </a:solidFill>
            </a:endParaRPr>
          </a:p>
        </p:txBody>
      </p:sp>
      <p:sp>
        <p:nvSpPr>
          <p:cNvPr id="3" name="2 Marcador de contenido"/>
          <p:cNvSpPr>
            <a:spLocks noGrp="1"/>
          </p:cNvSpPr>
          <p:nvPr>
            <p:ph idx="1"/>
          </p:nvPr>
        </p:nvSpPr>
        <p:spPr>
          <a:xfrm>
            <a:off x="609599" y="2160591"/>
            <a:ext cx="6347714" cy="2132506"/>
          </a:xfrm>
        </p:spPr>
        <p:txBody>
          <a:bodyPr/>
          <a:lstStyle/>
          <a:p>
            <a:r>
              <a:rPr lang="es-MX" dirty="0"/>
              <a:t>Estudiar los antecedentes históricos de los usos y beneficios que presenta el cacao utilizando una pasta dental casera elaborada a base de cacao. Evaluar la eficacia de la pasta casera de cacao vs pasta comercial en un grupo experimental de sujetos mexicanos con enfermedad periodontal. Analizar costo-beneficio al producir dicha pasta</a:t>
            </a:r>
            <a:r>
              <a:rPr lang="es-MX" dirty="0" smtClean="0"/>
              <a:t>.</a:t>
            </a:r>
            <a:endParaRPr lang="es-MX" dirty="0"/>
          </a:p>
        </p:txBody>
      </p:sp>
      <p:sp>
        <p:nvSpPr>
          <p:cNvPr id="5" name="8 CuadroTexto"/>
          <p:cNvSpPr txBox="1"/>
          <p:nvPr/>
        </p:nvSpPr>
        <p:spPr>
          <a:xfrm>
            <a:off x="8604448" y="260648"/>
            <a:ext cx="476412" cy="369332"/>
          </a:xfrm>
          <a:prstGeom prst="rect">
            <a:avLst/>
          </a:prstGeom>
          <a:noFill/>
        </p:spPr>
        <p:txBody>
          <a:bodyPr wrap="none" rtlCol="0">
            <a:spAutoFit/>
          </a:bodyPr>
          <a:lstStyle/>
          <a:p>
            <a:r>
              <a:rPr lang="es-MX" dirty="0" smtClean="0"/>
              <a:t>6.j</a:t>
            </a:r>
            <a:endParaRPr lang="es-MX" dirty="0"/>
          </a:p>
        </p:txBody>
      </p:sp>
    </p:spTree>
    <p:extLst>
      <p:ext uri="{BB962C8B-B14F-4D97-AF65-F5344CB8AC3E}">
        <p14:creationId xmlns:p14="http://schemas.microsoft.com/office/powerpoint/2010/main" val="28446903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6934" y="620688"/>
            <a:ext cx="9009562" cy="3754874"/>
          </a:xfrm>
          <a:prstGeom prst="rect">
            <a:avLst/>
          </a:prstGeom>
          <a:noFill/>
        </p:spPr>
        <p:txBody>
          <a:bodyPr wrap="square" rtlCol="0">
            <a:spAutoFit/>
          </a:bodyPr>
          <a:lstStyle/>
          <a:p>
            <a:pPr algn="ctr"/>
            <a:r>
              <a:rPr lang="es-MX" sz="1200" dirty="0" smtClean="0"/>
              <a:t>10.8.l</a:t>
            </a:r>
            <a:r>
              <a:rPr lang="es-MX" dirty="0" smtClean="0"/>
              <a:t> </a:t>
            </a:r>
            <a:r>
              <a:rPr lang="es-MX" sz="2800" b="1" dirty="0"/>
              <a:t>Análisis de resultados</a:t>
            </a:r>
            <a:r>
              <a:rPr lang="es-MX" sz="2800" b="1" dirty="0" smtClean="0"/>
              <a:t>:</a:t>
            </a:r>
            <a:r>
              <a:rPr lang="es-MX" sz="2800" dirty="0" smtClean="0"/>
              <a:t> </a:t>
            </a:r>
          </a:p>
          <a:p>
            <a:pPr algn="ctr"/>
            <a:r>
              <a:rPr lang="es-MX" sz="2400" dirty="0" smtClean="0"/>
              <a:t>Logros alcanzados</a:t>
            </a:r>
          </a:p>
          <a:p>
            <a:pPr algn="ctr"/>
            <a:r>
              <a:rPr lang="es-MX" dirty="0" smtClean="0"/>
              <a:t>La respuesta por parte de los alumnos fue buena, se encontró mucha creatividad y una mejoría en la motivación. Dejaron de ver el proyecto como una práctica de laboratorio más y se demostró mucho entusiasmo en volver a realizarla en casa</a:t>
            </a:r>
            <a:r>
              <a:rPr lang="es-MX" dirty="0"/>
              <a:t>. </a:t>
            </a:r>
            <a:endParaRPr lang="es-MX" dirty="0" smtClean="0"/>
          </a:p>
          <a:p>
            <a:pPr algn="ctr"/>
            <a:endParaRPr lang="es-MX" dirty="0" smtClean="0"/>
          </a:p>
          <a:p>
            <a:pPr algn="ctr"/>
            <a:r>
              <a:rPr lang="es-MX" sz="1200" dirty="0" smtClean="0"/>
              <a:t>10.8.l</a:t>
            </a:r>
            <a:r>
              <a:rPr lang="es-MX" sz="2400" dirty="0" smtClean="0"/>
              <a:t> Aspectos a mejorar.</a:t>
            </a:r>
            <a:endParaRPr lang="es-MX" sz="1200" dirty="0"/>
          </a:p>
          <a:p>
            <a:pPr algn="ctr"/>
            <a:r>
              <a:rPr lang="es-MX" dirty="0" smtClean="0"/>
              <a:t>Con </a:t>
            </a:r>
            <a:r>
              <a:rPr lang="es-MX" dirty="0"/>
              <a:t>base en los productos </a:t>
            </a:r>
            <a:r>
              <a:rPr lang="es-MX" dirty="0" err="1" smtClean="0"/>
              <a:t>entregrados</a:t>
            </a:r>
            <a:r>
              <a:rPr lang="es-MX" dirty="0" smtClean="0"/>
              <a:t> </a:t>
            </a:r>
            <a:r>
              <a:rPr lang="es-MX" dirty="0"/>
              <a:t>y en el entusiasmo del alumno se considero como una mejora el trasladar esta actividad al inicio de conexiones, pudo haber sido de gran apoyo y solidificado mejor la construcción del </a:t>
            </a:r>
            <a:r>
              <a:rPr lang="es-MX" dirty="0" smtClean="0"/>
              <a:t>mismo.</a:t>
            </a:r>
          </a:p>
          <a:p>
            <a:pPr algn="ctr"/>
            <a:endParaRPr lang="es-MX" b="1" dirty="0"/>
          </a:p>
          <a:p>
            <a:endParaRPr lang="es-MX" b="1" dirty="0"/>
          </a:p>
        </p:txBody>
      </p:sp>
      <p:sp>
        <p:nvSpPr>
          <p:cNvPr id="4" name="1 CuadroTexto"/>
          <p:cNvSpPr txBox="1"/>
          <p:nvPr/>
        </p:nvSpPr>
        <p:spPr>
          <a:xfrm>
            <a:off x="8322839" y="116632"/>
            <a:ext cx="787395" cy="369332"/>
          </a:xfrm>
          <a:prstGeom prst="rect">
            <a:avLst/>
          </a:prstGeom>
          <a:noFill/>
        </p:spPr>
        <p:txBody>
          <a:bodyPr wrap="none" rtlCol="0">
            <a:spAutoFit/>
          </a:bodyPr>
          <a:lstStyle/>
          <a:p>
            <a:r>
              <a:rPr lang="es-MX" dirty="0" smtClean="0"/>
              <a:t>10.8.l</a:t>
            </a:r>
            <a:endParaRPr lang="es-MX" dirty="0"/>
          </a:p>
        </p:txBody>
      </p:sp>
    </p:spTree>
    <p:extLst>
      <p:ext uri="{BB962C8B-B14F-4D97-AF65-F5344CB8AC3E}">
        <p14:creationId xmlns:p14="http://schemas.microsoft.com/office/powerpoint/2010/main" val="28476697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6934" y="620688"/>
            <a:ext cx="6849322" cy="3323987"/>
          </a:xfrm>
          <a:prstGeom prst="rect">
            <a:avLst/>
          </a:prstGeom>
          <a:noFill/>
        </p:spPr>
        <p:txBody>
          <a:bodyPr wrap="square" rtlCol="0">
            <a:spAutoFit/>
          </a:bodyPr>
          <a:lstStyle/>
          <a:p>
            <a:pPr algn="ctr"/>
            <a:r>
              <a:rPr lang="es-MX" sz="1200" dirty="0" smtClean="0"/>
              <a:t>10.9</a:t>
            </a:r>
            <a:r>
              <a:rPr lang="es-MX" dirty="0" smtClean="0"/>
              <a:t> </a:t>
            </a:r>
            <a:r>
              <a:rPr lang="es-MX" sz="2400" b="1" dirty="0" smtClean="0"/>
              <a:t>Decisiones </a:t>
            </a:r>
            <a:r>
              <a:rPr lang="es-MX" sz="2400" b="1" dirty="0"/>
              <a:t>con base en los </a:t>
            </a:r>
            <a:r>
              <a:rPr lang="es-MX" sz="2400" b="1" dirty="0" smtClean="0"/>
              <a:t>resultados y opciones de mejora:</a:t>
            </a:r>
          </a:p>
          <a:p>
            <a:r>
              <a:rPr lang="es-MX" dirty="0" smtClean="0"/>
              <a:t>Esta actividad de conexiones debe realizarse al inicio del proyecto para que los alumnos puedan tener una visión preventiva y sobre todo una mejor organización a la hora de realizar todas las actividades.</a:t>
            </a:r>
          </a:p>
          <a:p>
            <a:endParaRPr lang="es-MX" dirty="0"/>
          </a:p>
          <a:p>
            <a:r>
              <a:rPr lang="es-MX" dirty="0" smtClean="0"/>
              <a:t>Los alumnos manifiestan que de haber conocido sus roles a desempeñar hubieran logrado un mejor resultado, sin tantos roces o confusiones</a:t>
            </a:r>
          </a:p>
          <a:p>
            <a:endParaRPr lang="es-MX" dirty="0" smtClean="0"/>
          </a:p>
        </p:txBody>
      </p:sp>
      <p:sp>
        <p:nvSpPr>
          <p:cNvPr id="4" name="1 CuadroTexto"/>
          <p:cNvSpPr txBox="1"/>
          <p:nvPr/>
        </p:nvSpPr>
        <p:spPr>
          <a:xfrm>
            <a:off x="8322839" y="116632"/>
            <a:ext cx="912429" cy="369332"/>
          </a:xfrm>
          <a:prstGeom prst="rect">
            <a:avLst/>
          </a:prstGeom>
          <a:noFill/>
        </p:spPr>
        <p:txBody>
          <a:bodyPr wrap="none" rtlCol="0">
            <a:spAutoFit/>
          </a:bodyPr>
          <a:lstStyle/>
          <a:p>
            <a:r>
              <a:rPr lang="es-MX" dirty="0" smtClean="0"/>
              <a:t>10.9.m</a:t>
            </a:r>
            <a:endParaRPr lang="es-MX" dirty="0"/>
          </a:p>
        </p:txBody>
      </p:sp>
    </p:spTree>
    <p:extLst>
      <p:ext uri="{BB962C8B-B14F-4D97-AF65-F5344CB8AC3E}">
        <p14:creationId xmlns:p14="http://schemas.microsoft.com/office/powerpoint/2010/main" val="34948472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64120" cy="6858000"/>
          </a:xfrm>
          <a:prstGeom prst="rect">
            <a:avLst/>
          </a:prstGeom>
        </p:spPr>
      </p:pic>
      <p:sp>
        <p:nvSpPr>
          <p:cNvPr id="2" name="1 Título"/>
          <p:cNvSpPr>
            <a:spLocks noGrp="1"/>
          </p:cNvSpPr>
          <p:nvPr>
            <p:ph type="title"/>
          </p:nvPr>
        </p:nvSpPr>
        <p:spPr>
          <a:xfrm>
            <a:off x="-20149" y="1916832"/>
            <a:ext cx="9144000" cy="1916832"/>
          </a:xfrm>
        </p:spPr>
        <p:txBody>
          <a:bodyPr anchor="t">
            <a:noAutofit/>
          </a:bodyPr>
          <a:lstStyle/>
          <a:p>
            <a:pPr algn="ctr"/>
            <a:r>
              <a:rPr lang="es-MX" dirty="0" smtClean="0">
                <a:solidFill>
                  <a:srgbClr val="002060"/>
                </a:solidFill>
              </a:rPr>
              <a:t>11.1.A</a:t>
            </a:r>
            <a:r>
              <a:rPr lang="es-MX" sz="9600" dirty="0" smtClean="0">
                <a:solidFill>
                  <a:srgbClr val="002060"/>
                </a:solidFill>
              </a:rPr>
              <a:t>ACTIVIDAD 4</a:t>
            </a:r>
            <a:endParaRPr lang="es-MX" sz="9600" dirty="0">
              <a:solidFill>
                <a:srgbClr val="002060"/>
              </a:solidFill>
            </a:endParaRPr>
          </a:p>
        </p:txBody>
      </p:sp>
      <p:sp>
        <p:nvSpPr>
          <p:cNvPr id="6" name="5 CuadroTexto"/>
          <p:cNvSpPr txBox="1"/>
          <p:nvPr/>
        </p:nvSpPr>
        <p:spPr>
          <a:xfrm>
            <a:off x="-1" y="3933056"/>
            <a:ext cx="9123851" cy="2232248"/>
          </a:xfrm>
          <a:prstGeom prst="rect">
            <a:avLst/>
          </a:prstGeom>
          <a:noFill/>
        </p:spPr>
        <p:txBody>
          <a:bodyPr wrap="square" rtlCol="0">
            <a:prstTxWarp prst="textTriangle">
              <a:avLst/>
            </a:prstTxWarp>
            <a:spAutoFit/>
          </a:bodyPr>
          <a:lstStyle/>
          <a:p>
            <a:pPr algn="ctr"/>
            <a:r>
              <a:rPr lang="es-MX" sz="2000" dirty="0" smtClean="0">
                <a:latin typeface="High Tower Text" pitchFamily="18" charset="0"/>
              </a:rPr>
              <a:t>Elaboración del producto con variable sujeta a función</a:t>
            </a:r>
            <a:endParaRPr lang="es-MX" sz="2000" dirty="0">
              <a:latin typeface="High Tower Text" pitchFamily="18" charset="0"/>
            </a:endParaRPr>
          </a:p>
        </p:txBody>
      </p:sp>
      <p:sp>
        <p:nvSpPr>
          <p:cNvPr id="7" name="1 CuadroTexto"/>
          <p:cNvSpPr txBox="1"/>
          <p:nvPr/>
        </p:nvSpPr>
        <p:spPr>
          <a:xfrm>
            <a:off x="8322839" y="116632"/>
            <a:ext cx="428322" cy="369332"/>
          </a:xfrm>
          <a:prstGeom prst="rect">
            <a:avLst/>
          </a:prstGeom>
          <a:noFill/>
        </p:spPr>
        <p:txBody>
          <a:bodyPr wrap="none" rtlCol="0">
            <a:spAutoFit/>
          </a:bodyPr>
          <a:lstStyle/>
          <a:p>
            <a:r>
              <a:rPr lang="es-MX" dirty="0" smtClean="0"/>
              <a:t>11</a:t>
            </a:r>
            <a:endParaRPr lang="es-MX" dirty="0"/>
          </a:p>
        </p:txBody>
      </p:sp>
    </p:spTree>
    <p:extLst>
      <p:ext uri="{BB962C8B-B14F-4D97-AF65-F5344CB8AC3E}">
        <p14:creationId xmlns:p14="http://schemas.microsoft.com/office/powerpoint/2010/main" val="1870355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934" y="620688"/>
            <a:ext cx="6921330" cy="4062651"/>
          </a:xfrm>
          <a:prstGeom prst="rect">
            <a:avLst/>
          </a:prstGeom>
          <a:noFill/>
        </p:spPr>
        <p:txBody>
          <a:bodyPr wrap="square" rtlCol="0">
            <a:spAutoFit/>
          </a:bodyPr>
          <a:lstStyle/>
          <a:p>
            <a:pPr algn="ctr"/>
            <a:r>
              <a:rPr lang="es-MX" sz="1200" dirty="0" smtClean="0"/>
              <a:t>11.1.a.</a:t>
            </a:r>
            <a:r>
              <a:rPr lang="es-MX" sz="2400" dirty="0" smtClean="0"/>
              <a:t>Título de la actividad:</a:t>
            </a:r>
          </a:p>
          <a:p>
            <a:pPr algn="ctr"/>
            <a:r>
              <a:rPr lang="es-MX" dirty="0" smtClean="0"/>
              <a:t> Elaboración del producto con variable sujeta a función</a:t>
            </a:r>
          </a:p>
          <a:p>
            <a:pPr algn="ctr"/>
            <a:endParaRPr lang="es-MX" dirty="0" smtClean="0"/>
          </a:p>
          <a:p>
            <a:pPr algn="ctr"/>
            <a:r>
              <a:rPr lang="es-MX" sz="1200" dirty="0" smtClean="0"/>
              <a:t>11.1b.</a:t>
            </a:r>
            <a:r>
              <a:rPr lang="es-MX" sz="2400" dirty="0" smtClean="0"/>
              <a:t>OBJETIVO:</a:t>
            </a:r>
          </a:p>
          <a:p>
            <a:pPr algn="ctr"/>
            <a:r>
              <a:rPr lang="es-MX" dirty="0" smtClean="0"/>
              <a:t> El alumno realiza modificaciones al producto original en un solo aspecto con el fin de descubrir los efectos que este cambo puede ocasionar en las sensaciones y expectativas de la pasta dental.</a:t>
            </a:r>
          </a:p>
          <a:p>
            <a:pPr algn="ctr"/>
            <a:endParaRPr lang="es-MX" dirty="0" smtClean="0"/>
          </a:p>
          <a:p>
            <a:pPr algn="ctr"/>
            <a:r>
              <a:rPr lang="es-MX" sz="1200" dirty="0" smtClean="0"/>
              <a:t>11.1c.</a:t>
            </a:r>
            <a:r>
              <a:rPr lang="es-MX" sz="2400" dirty="0" smtClean="0"/>
              <a:t>Grado:</a:t>
            </a:r>
          </a:p>
          <a:p>
            <a:pPr algn="ctr"/>
            <a:r>
              <a:rPr lang="es-MX" dirty="0" smtClean="0"/>
              <a:t> 5° Grado</a:t>
            </a:r>
          </a:p>
          <a:p>
            <a:pPr algn="ctr"/>
            <a:endParaRPr lang="es-MX" dirty="0" smtClean="0"/>
          </a:p>
          <a:p>
            <a:pPr algn="ctr"/>
            <a:r>
              <a:rPr lang="es-MX" sz="1200" dirty="0" smtClean="0"/>
              <a:t>11.1d</a:t>
            </a:r>
            <a:r>
              <a:rPr lang="es-MX" sz="2400" dirty="0" smtClean="0"/>
              <a:t>Fecha:</a:t>
            </a:r>
            <a:r>
              <a:rPr lang="es-MX" dirty="0" smtClean="0"/>
              <a:t> </a:t>
            </a:r>
          </a:p>
          <a:p>
            <a:pPr algn="ctr"/>
            <a:r>
              <a:rPr lang="es-MX" dirty="0" smtClean="0"/>
              <a:t>17 de Abril</a:t>
            </a:r>
          </a:p>
        </p:txBody>
      </p:sp>
      <p:sp>
        <p:nvSpPr>
          <p:cNvPr id="3" name="1 CuadroTexto"/>
          <p:cNvSpPr txBox="1"/>
          <p:nvPr/>
        </p:nvSpPr>
        <p:spPr>
          <a:xfrm>
            <a:off x="8322839" y="116632"/>
            <a:ext cx="635110" cy="369332"/>
          </a:xfrm>
          <a:prstGeom prst="rect">
            <a:avLst/>
          </a:prstGeom>
          <a:noFill/>
        </p:spPr>
        <p:txBody>
          <a:bodyPr wrap="none" rtlCol="0">
            <a:spAutoFit/>
          </a:bodyPr>
          <a:lstStyle/>
          <a:p>
            <a:r>
              <a:rPr lang="es-MX" dirty="0" smtClean="0"/>
              <a:t>11.1</a:t>
            </a:r>
            <a:endParaRPr lang="es-MX" dirty="0"/>
          </a:p>
        </p:txBody>
      </p:sp>
    </p:spTree>
    <p:extLst>
      <p:ext uri="{BB962C8B-B14F-4D97-AF65-F5344CB8AC3E}">
        <p14:creationId xmlns:p14="http://schemas.microsoft.com/office/powerpoint/2010/main" val="29080222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934" y="620688"/>
            <a:ext cx="7209362" cy="4616648"/>
          </a:xfrm>
          <a:prstGeom prst="rect">
            <a:avLst/>
          </a:prstGeom>
          <a:noFill/>
        </p:spPr>
        <p:txBody>
          <a:bodyPr wrap="square" rtlCol="0">
            <a:spAutoFit/>
          </a:bodyPr>
          <a:lstStyle/>
          <a:p>
            <a:pPr algn="ctr"/>
            <a:r>
              <a:rPr lang="es-MX" sz="1200" dirty="0" smtClean="0"/>
              <a:t>11.2.e</a:t>
            </a:r>
            <a:r>
              <a:rPr lang="es-MX" sz="2400" dirty="0" smtClean="0"/>
              <a:t>Asignatura Participante:</a:t>
            </a:r>
          </a:p>
          <a:p>
            <a:pPr algn="ctr"/>
            <a:r>
              <a:rPr lang="es-MX" dirty="0" smtClean="0"/>
              <a:t> Matemáticas V</a:t>
            </a:r>
          </a:p>
          <a:p>
            <a:pPr algn="ctr"/>
            <a:endParaRPr lang="es-MX" dirty="0" smtClean="0"/>
          </a:p>
          <a:p>
            <a:pPr algn="ctr"/>
            <a:r>
              <a:rPr lang="es-MX" sz="1200" dirty="0" smtClean="0"/>
              <a:t>11.2.e</a:t>
            </a:r>
            <a:r>
              <a:rPr lang="es-MX" sz="2400" dirty="0" smtClean="0"/>
              <a:t>Temas o conceptos utilizados:</a:t>
            </a:r>
          </a:p>
          <a:p>
            <a:pPr algn="ctr"/>
            <a:r>
              <a:rPr lang="es-MX" dirty="0" smtClean="0"/>
              <a:t> Gráficas y funciones</a:t>
            </a:r>
          </a:p>
          <a:p>
            <a:pPr algn="ctr"/>
            <a:endParaRPr lang="es-MX" dirty="0" smtClean="0"/>
          </a:p>
          <a:p>
            <a:pPr algn="ctr"/>
            <a:r>
              <a:rPr lang="es-MX" sz="1200" dirty="0" smtClean="0"/>
              <a:t>11.2.e</a:t>
            </a:r>
            <a:r>
              <a:rPr lang="es-MX" sz="2400" dirty="0" smtClean="0"/>
              <a:t>Materiales de apoyo:</a:t>
            </a:r>
          </a:p>
          <a:p>
            <a:pPr algn="ctr"/>
            <a:r>
              <a:rPr lang="es-MX" dirty="0" smtClean="0"/>
              <a:t> Cuaderno de actividades, tabla de valores, cuadernillo de laboratorio, pastas originales</a:t>
            </a:r>
          </a:p>
          <a:p>
            <a:pPr algn="ctr"/>
            <a:endParaRPr lang="es-MX" dirty="0"/>
          </a:p>
          <a:p>
            <a:pPr algn="ctr"/>
            <a:r>
              <a:rPr lang="es-MX" sz="1200" dirty="0" smtClean="0"/>
              <a:t>11.2.f</a:t>
            </a:r>
            <a:r>
              <a:rPr lang="es-MX" sz="2400" dirty="0" smtClean="0"/>
              <a:t>Fuentes de apoyo:</a:t>
            </a:r>
          </a:p>
          <a:p>
            <a:pPr marL="342900" indent="-342900">
              <a:buFontTx/>
              <a:buChar char="-"/>
            </a:pPr>
            <a:r>
              <a:rPr lang="es-MX" dirty="0" smtClean="0"/>
              <a:t>Bitácora de laboratorio</a:t>
            </a:r>
          </a:p>
          <a:p>
            <a:pPr marL="285750" indent="-285750">
              <a:buFontTx/>
              <a:buChar char="-"/>
            </a:pPr>
            <a:r>
              <a:rPr lang="es-MX" dirty="0" smtClean="0"/>
              <a:t>Cuaderno de apuntes</a:t>
            </a:r>
          </a:p>
          <a:p>
            <a:pPr marL="285750" indent="-285750">
              <a:buFontTx/>
              <a:buChar char="-"/>
            </a:pPr>
            <a:r>
              <a:rPr lang="es-MX" dirty="0" err="1" smtClean="0"/>
              <a:t>Investigración</a:t>
            </a:r>
            <a:r>
              <a:rPr lang="es-MX" dirty="0" smtClean="0"/>
              <a:t> histórica del cacao</a:t>
            </a:r>
          </a:p>
          <a:p>
            <a:endParaRPr lang="es-MX" dirty="0" smtClean="0"/>
          </a:p>
        </p:txBody>
      </p:sp>
      <p:sp>
        <p:nvSpPr>
          <p:cNvPr id="3" name="1 CuadroTexto"/>
          <p:cNvSpPr txBox="1"/>
          <p:nvPr/>
        </p:nvSpPr>
        <p:spPr>
          <a:xfrm>
            <a:off x="8322839" y="116632"/>
            <a:ext cx="635110" cy="369332"/>
          </a:xfrm>
          <a:prstGeom prst="rect">
            <a:avLst/>
          </a:prstGeom>
          <a:noFill/>
        </p:spPr>
        <p:txBody>
          <a:bodyPr wrap="none" rtlCol="0">
            <a:spAutoFit/>
          </a:bodyPr>
          <a:lstStyle/>
          <a:p>
            <a:r>
              <a:rPr lang="es-MX" dirty="0" smtClean="0"/>
              <a:t>11.2</a:t>
            </a:r>
            <a:endParaRPr lang="es-MX" dirty="0"/>
          </a:p>
        </p:txBody>
      </p:sp>
    </p:spTree>
    <p:extLst>
      <p:ext uri="{BB962C8B-B14F-4D97-AF65-F5344CB8AC3E}">
        <p14:creationId xmlns:p14="http://schemas.microsoft.com/office/powerpoint/2010/main" val="2560865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23528" y="142234"/>
            <a:ext cx="6993338" cy="6555641"/>
          </a:xfrm>
          <a:prstGeom prst="rect">
            <a:avLst/>
          </a:prstGeom>
          <a:noFill/>
        </p:spPr>
        <p:txBody>
          <a:bodyPr wrap="square" rtlCol="0">
            <a:spAutoFit/>
          </a:bodyPr>
          <a:lstStyle/>
          <a:p>
            <a:pPr algn="ctr"/>
            <a:r>
              <a:rPr lang="es-MX" sz="1200" dirty="0" smtClean="0"/>
              <a:t>11.3.g</a:t>
            </a:r>
            <a:r>
              <a:rPr lang="es-MX" sz="2400" dirty="0" smtClean="0"/>
              <a:t>Justificación </a:t>
            </a:r>
            <a:r>
              <a:rPr lang="es-MX" sz="2400" dirty="0"/>
              <a:t>de la actividad</a:t>
            </a:r>
            <a:r>
              <a:rPr lang="es-MX" sz="2400" dirty="0" smtClean="0"/>
              <a:t>:</a:t>
            </a:r>
          </a:p>
          <a:p>
            <a:pPr algn="ctr"/>
            <a:r>
              <a:rPr lang="es-MX" dirty="0" smtClean="0"/>
              <a:t> El asignar una variable al proceso de elaboración de la pasta convierte el proceso en una función que puede ser trasladada a una gráfica para su futuro análisis y que permita al alumno tomar futuras decisiones y mejoras.</a:t>
            </a:r>
          </a:p>
          <a:p>
            <a:pPr algn="ctr"/>
            <a:endParaRPr lang="es-MX" dirty="0" smtClean="0"/>
          </a:p>
          <a:p>
            <a:pPr algn="ctr"/>
            <a:r>
              <a:rPr lang="es-MX" sz="1200" dirty="0" smtClean="0"/>
              <a:t>11.3.g</a:t>
            </a:r>
            <a:r>
              <a:rPr lang="es-MX" sz="2400" dirty="0" smtClean="0"/>
              <a:t>Preguntas guía:</a:t>
            </a:r>
          </a:p>
          <a:p>
            <a:pPr algn="ctr"/>
            <a:r>
              <a:rPr lang="es-MX" dirty="0" smtClean="0"/>
              <a:t> ¿Qué pasará si se le modifica la cantidad de cacao a la elaboración de la pasta?</a:t>
            </a:r>
          </a:p>
          <a:p>
            <a:pPr algn="ctr"/>
            <a:r>
              <a:rPr lang="es-MX" dirty="0" smtClean="0"/>
              <a:t>¿Podría llegar a un punto donde el producto se volviere inutilizable?</a:t>
            </a:r>
          </a:p>
          <a:p>
            <a:pPr algn="ctr"/>
            <a:r>
              <a:rPr lang="es-MX" dirty="0" smtClean="0"/>
              <a:t>¿Las cantidades originales son las idóneas para la venta exitosa?</a:t>
            </a:r>
          </a:p>
          <a:p>
            <a:endParaRPr lang="es-MX" dirty="0" smtClean="0"/>
          </a:p>
          <a:p>
            <a:pPr algn="ctr"/>
            <a:r>
              <a:rPr lang="es-MX" sz="1200" dirty="0" smtClean="0"/>
              <a:t>11.3.g</a:t>
            </a:r>
            <a:r>
              <a:rPr lang="es-MX" sz="2400" dirty="0" smtClean="0"/>
              <a:t>Necesidades del grupo:</a:t>
            </a:r>
          </a:p>
          <a:p>
            <a:pPr algn="ctr"/>
            <a:r>
              <a:rPr lang="es-MX" dirty="0" smtClean="0"/>
              <a:t>El alumno no dimensiona el efecto de los cambios de concentración en la pasta dental.</a:t>
            </a:r>
          </a:p>
          <a:p>
            <a:pPr algn="ctr"/>
            <a:endParaRPr lang="es-MX" dirty="0" smtClean="0"/>
          </a:p>
          <a:p>
            <a:pPr algn="ctr"/>
            <a:r>
              <a:rPr lang="es-MX" sz="1200" dirty="0" smtClean="0"/>
              <a:t>11.3.g</a:t>
            </a:r>
            <a:r>
              <a:rPr lang="es-MX" sz="2400" dirty="0" smtClean="0"/>
              <a:t>Objetivo:</a:t>
            </a:r>
          </a:p>
          <a:p>
            <a:r>
              <a:rPr lang="es-MX" dirty="0" smtClean="0"/>
              <a:t>Demostrar la variabilidad de los productos cambiando las concentraciones de sus materiales para que pueda observar los efectos que estos cambios ocasiona en las propiedades de la pasta</a:t>
            </a:r>
            <a:endParaRPr lang="es-MX" dirty="0"/>
          </a:p>
        </p:txBody>
      </p:sp>
      <p:sp>
        <p:nvSpPr>
          <p:cNvPr id="3" name="1 CuadroTexto"/>
          <p:cNvSpPr txBox="1"/>
          <p:nvPr/>
        </p:nvSpPr>
        <p:spPr>
          <a:xfrm>
            <a:off x="8322839" y="116632"/>
            <a:ext cx="835485" cy="369332"/>
          </a:xfrm>
          <a:prstGeom prst="rect">
            <a:avLst/>
          </a:prstGeom>
          <a:noFill/>
        </p:spPr>
        <p:txBody>
          <a:bodyPr wrap="none" rtlCol="0">
            <a:spAutoFit/>
          </a:bodyPr>
          <a:lstStyle/>
          <a:p>
            <a:r>
              <a:rPr lang="es-MX" dirty="0" smtClean="0"/>
              <a:t>11.3.g</a:t>
            </a:r>
            <a:endParaRPr lang="es-MX" dirty="0"/>
          </a:p>
        </p:txBody>
      </p:sp>
    </p:spTree>
    <p:extLst>
      <p:ext uri="{BB962C8B-B14F-4D97-AF65-F5344CB8AC3E}">
        <p14:creationId xmlns:p14="http://schemas.microsoft.com/office/powerpoint/2010/main" val="32411786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934" y="620688"/>
            <a:ext cx="7065346" cy="4308872"/>
          </a:xfrm>
          <a:prstGeom prst="rect">
            <a:avLst/>
          </a:prstGeom>
          <a:noFill/>
        </p:spPr>
        <p:txBody>
          <a:bodyPr wrap="square" rtlCol="0">
            <a:spAutoFit/>
          </a:bodyPr>
          <a:lstStyle/>
          <a:p>
            <a:pPr algn="ctr"/>
            <a:r>
              <a:rPr lang="es-MX" sz="1200" dirty="0" smtClean="0"/>
              <a:t>11.4.h</a:t>
            </a:r>
            <a:r>
              <a:rPr lang="es-MX" sz="2800" b="1" dirty="0" smtClean="0"/>
              <a:t>Inicio</a:t>
            </a:r>
            <a:r>
              <a:rPr lang="es-MX" sz="2800" b="1" dirty="0"/>
              <a:t>:</a:t>
            </a:r>
            <a:r>
              <a:rPr lang="es-MX" b="1" dirty="0"/>
              <a:t> </a:t>
            </a:r>
            <a:endParaRPr lang="es-MX" b="1" dirty="0" smtClean="0"/>
          </a:p>
          <a:p>
            <a:r>
              <a:rPr lang="es-MX" sz="2400" b="1" dirty="0" smtClean="0"/>
              <a:t>Pasos y Organización</a:t>
            </a:r>
          </a:p>
          <a:p>
            <a:r>
              <a:rPr lang="es-MX" dirty="0" smtClean="0"/>
              <a:t>Por equipo retoman el proceso de elaboración de la pasta con el fin de determinar la variable que permita determinar un cambio notable en el producto final.</a:t>
            </a:r>
          </a:p>
          <a:p>
            <a:endParaRPr lang="es-MX" dirty="0"/>
          </a:p>
          <a:p>
            <a:r>
              <a:rPr lang="es-MX" dirty="0" smtClean="0"/>
              <a:t>Considerando que el proyecto esta basado en cacao, se toma esta propiedad como variable y se le asigna cinco muestras con diferentes porciones a cada equipo. </a:t>
            </a:r>
          </a:p>
          <a:p>
            <a:endParaRPr lang="es-MX" dirty="0" smtClean="0"/>
          </a:p>
          <a:p>
            <a:r>
              <a:rPr lang="es-MX" sz="2400" dirty="0" smtClean="0"/>
              <a:t>Materiales y herramientas</a:t>
            </a:r>
            <a:endParaRPr lang="es-MX" sz="2400" dirty="0"/>
          </a:p>
          <a:p>
            <a:r>
              <a:rPr lang="es-MX" dirty="0" smtClean="0"/>
              <a:t>De igual manera se le asigna al alumno una nueva encuesta que permita medir de manera más eficiente los cambios de satisfacción entre cada muestra</a:t>
            </a:r>
            <a:endParaRPr lang="es-MX" dirty="0"/>
          </a:p>
        </p:txBody>
      </p:sp>
      <p:sp>
        <p:nvSpPr>
          <p:cNvPr id="3" name="1 CuadroTexto"/>
          <p:cNvSpPr txBox="1"/>
          <p:nvPr/>
        </p:nvSpPr>
        <p:spPr>
          <a:xfrm>
            <a:off x="8322839" y="116632"/>
            <a:ext cx="846707" cy="369332"/>
          </a:xfrm>
          <a:prstGeom prst="rect">
            <a:avLst/>
          </a:prstGeom>
          <a:noFill/>
        </p:spPr>
        <p:txBody>
          <a:bodyPr wrap="none" rtlCol="0">
            <a:spAutoFit/>
          </a:bodyPr>
          <a:lstStyle/>
          <a:p>
            <a:r>
              <a:rPr lang="es-MX" dirty="0" smtClean="0"/>
              <a:t>11.4.h</a:t>
            </a:r>
            <a:endParaRPr lang="es-MX" dirty="0"/>
          </a:p>
        </p:txBody>
      </p:sp>
    </p:spTree>
    <p:extLst>
      <p:ext uri="{BB962C8B-B14F-4D97-AF65-F5344CB8AC3E}">
        <p14:creationId xmlns:p14="http://schemas.microsoft.com/office/powerpoint/2010/main" val="21806685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11.4.h Evidencia fotográfica del Inicio</a:t>
            </a:r>
            <a:endParaRPr lang="es-MX" dirty="0"/>
          </a:p>
        </p:txBody>
      </p:sp>
      <p:pic>
        <p:nvPicPr>
          <p:cNvPr id="3" name="Imagen 2"/>
          <p:cNvPicPr>
            <a:picLocks noChangeAspect="1"/>
          </p:cNvPicPr>
          <p:nvPr/>
        </p:nvPicPr>
        <p:blipFill>
          <a:blip r:embed="rId2"/>
          <a:stretch>
            <a:fillRect/>
          </a:stretch>
        </p:blipFill>
        <p:spPr>
          <a:xfrm>
            <a:off x="827584" y="1930400"/>
            <a:ext cx="5760640" cy="4829218"/>
          </a:xfrm>
          <a:prstGeom prst="rect">
            <a:avLst/>
          </a:prstGeom>
        </p:spPr>
      </p:pic>
      <p:sp>
        <p:nvSpPr>
          <p:cNvPr id="4" name="1 CuadroTexto"/>
          <p:cNvSpPr txBox="1"/>
          <p:nvPr/>
        </p:nvSpPr>
        <p:spPr>
          <a:xfrm>
            <a:off x="8322839" y="116632"/>
            <a:ext cx="846707" cy="369332"/>
          </a:xfrm>
          <a:prstGeom prst="rect">
            <a:avLst/>
          </a:prstGeom>
          <a:noFill/>
        </p:spPr>
        <p:txBody>
          <a:bodyPr wrap="none" rtlCol="0">
            <a:spAutoFit/>
          </a:bodyPr>
          <a:lstStyle/>
          <a:p>
            <a:r>
              <a:rPr lang="es-MX" dirty="0" smtClean="0"/>
              <a:t>11.4.h</a:t>
            </a:r>
            <a:endParaRPr lang="es-MX" dirty="0"/>
          </a:p>
        </p:txBody>
      </p:sp>
    </p:spTree>
    <p:extLst>
      <p:ext uri="{BB962C8B-B14F-4D97-AF65-F5344CB8AC3E}">
        <p14:creationId xmlns:p14="http://schemas.microsoft.com/office/powerpoint/2010/main" val="32873328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934" y="620688"/>
            <a:ext cx="7137354" cy="4308872"/>
          </a:xfrm>
          <a:prstGeom prst="rect">
            <a:avLst/>
          </a:prstGeom>
          <a:noFill/>
        </p:spPr>
        <p:txBody>
          <a:bodyPr wrap="square" rtlCol="0">
            <a:spAutoFit/>
          </a:bodyPr>
          <a:lstStyle/>
          <a:p>
            <a:pPr algn="ctr"/>
            <a:r>
              <a:rPr lang="es-MX" sz="1200" dirty="0" smtClean="0"/>
              <a:t>11.5.i</a:t>
            </a:r>
            <a:r>
              <a:rPr lang="es-MX" sz="2800" b="1" dirty="0" smtClean="0"/>
              <a:t>Desarrollo:</a:t>
            </a:r>
          </a:p>
          <a:p>
            <a:r>
              <a:rPr lang="es-MX" sz="2400" dirty="0" smtClean="0"/>
              <a:t>Pasos y desarrollo</a:t>
            </a:r>
          </a:p>
          <a:p>
            <a:r>
              <a:rPr lang="es-MX" dirty="0" smtClean="0"/>
              <a:t>El alumno desarrolla la pasta con las concentraciones establecidas y realiza las encuestas pertinentes con el fin de comenzar a recabar datos para su análisis. </a:t>
            </a:r>
          </a:p>
          <a:p>
            <a:endParaRPr lang="es-MX" b="1" dirty="0"/>
          </a:p>
          <a:p>
            <a:r>
              <a:rPr lang="es-MX" dirty="0" smtClean="0"/>
              <a:t>Los alumnos se distribuirán tanto las encuestas como las muestras por equipos asignados en laboratorio y deberán realizar la encuesta a tres personas diferentes-</a:t>
            </a:r>
          </a:p>
          <a:p>
            <a:endParaRPr lang="es-MX" dirty="0"/>
          </a:p>
          <a:p>
            <a:r>
              <a:rPr lang="es-MX" sz="2400" dirty="0" smtClean="0"/>
              <a:t>Materiales y herramientas.</a:t>
            </a:r>
          </a:p>
          <a:p>
            <a:pPr marL="285750" indent="-285750">
              <a:buFontTx/>
              <a:buChar char="-"/>
            </a:pPr>
            <a:r>
              <a:rPr lang="es-MX" dirty="0" smtClean="0"/>
              <a:t>Muestras de diferentes concentraciones</a:t>
            </a:r>
          </a:p>
          <a:p>
            <a:pPr marL="285750" indent="-285750">
              <a:buFontTx/>
              <a:buChar char="-"/>
            </a:pPr>
            <a:r>
              <a:rPr lang="es-MX" dirty="0" smtClean="0"/>
              <a:t>Materiales para realizar las muestras de la pasta</a:t>
            </a:r>
          </a:p>
          <a:p>
            <a:pPr marL="285750" indent="-285750">
              <a:buFontTx/>
              <a:buChar char="-"/>
            </a:pPr>
            <a:r>
              <a:rPr lang="es-MX" dirty="0" smtClean="0"/>
              <a:t>Nuevo formato de encuesta</a:t>
            </a:r>
            <a:endParaRPr lang="es-MX" dirty="0"/>
          </a:p>
        </p:txBody>
      </p:sp>
      <p:sp>
        <p:nvSpPr>
          <p:cNvPr id="3" name="1 CuadroTexto"/>
          <p:cNvSpPr txBox="1"/>
          <p:nvPr/>
        </p:nvSpPr>
        <p:spPr>
          <a:xfrm>
            <a:off x="8322839" y="116632"/>
            <a:ext cx="785793" cy="369332"/>
          </a:xfrm>
          <a:prstGeom prst="rect">
            <a:avLst/>
          </a:prstGeom>
          <a:noFill/>
        </p:spPr>
        <p:txBody>
          <a:bodyPr wrap="none" rtlCol="0">
            <a:spAutoFit/>
          </a:bodyPr>
          <a:lstStyle/>
          <a:p>
            <a:r>
              <a:rPr lang="es-MX" dirty="0" smtClean="0"/>
              <a:t>11.5.i</a:t>
            </a:r>
            <a:endParaRPr lang="es-MX" dirty="0"/>
          </a:p>
        </p:txBody>
      </p:sp>
    </p:spTree>
    <p:extLst>
      <p:ext uri="{BB962C8B-B14F-4D97-AF65-F5344CB8AC3E}">
        <p14:creationId xmlns:p14="http://schemas.microsoft.com/office/powerpoint/2010/main" val="32445389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11.5.i Evidencia fotográfica del Desarrollo</a:t>
            </a:r>
            <a:endParaRPr lang="es-MX" dirty="0"/>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17451" b="-5650"/>
          <a:stretch/>
        </p:blipFill>
        <p:spPr>
          <a:xfrm>
            <a:off x="3102428" y="1628800"/>
            <a:ext cx="3184071" cy="5616624"/>
          </a:xfrm>
          <a:prstGeom prst="rect">
            <a:avLst/>
          </a:prstGeom>
        </p:spPr>
      </p:pic>
      <p:sp>
        <p:nvSpPr>
          <p:cNvPr id="4" name="1 CuadroTexto"/>
          <p:cNvSpPr txBox="1"/>
          <p:nvPr/>
        </p:nvSpPr>
        <p:spPr>
          <a:xfrm>
            <a:off x="8322839" y="116632"/>
            <a:ext cx="785793" cy="369332"/>
          </a:xfrm>
          <a:prstGeom prst="rect">
            <a:avLst/>
          </a:prstGeom>
          <a:noFill/>
        </p:spPr>
        <p:txBody>
          <a:bodyPr wrap="none" rtlCol="0">
            <a:spAutoFit/>
          </a:bodyPr>
          <a:lstStyle/>
          <a:p>
            <a:r>
              <a:rPr lang="es-MX" dirty="0" smtClean="0"/>
              <a:t>11.5.i</a:t>
            </a:r>
            <a:endParaRPr lang="es-MX" dirty="0"/>
          </a:p>
        </p:txBody>
      </p:sp>
    </p:spTree>
    <p:extLst>
      <p:ext uri="{BB962C8B-B14F-4D97-AF65-F5344CB8AC3E}">
        <p14:creationId xmlns:p14="http://schemas.microsoft.com/office/powerpoint/2010/main" val="117719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solidFill>
                  <a:schemeClr val="tx1"/>
                </a:solidFill>
              </a:rPr>
              <a:t>Objetivos o propósitos a alcanzar, de cada asignatura involucrada</a:t>
            </a:r>
            <a:endParaRPr lang="es-MX" dirty="0">
              <a:solidFill>
                <a:schemeClr val="tx1"/>
              </a:solidFill>
            </a:endParaRPr>
          </a:p>
        </p:txBody>
      </p:sp>
      <p:sp>
        <p:nvSpPr>
          <p:cNvPr id="4" name="3 CuadroTexto"/>
          <p:cNvSpPr txBox="1"/>
          <p:nvPr/>
        </p:nvSpPr>
        <p:spPr>
          <a:xfrm>
            <a:off x="8656293" y="404664"/>
            <a:ext cx="508473" cy="369332"/>
          </a:xfrm>
          <a:prstGeom prst="rect">
            <a:avLst/>
          </a:prstGeom>
          <a:noFill/>
        </p:spPr>
        <p:txBody>
          <a:bodyPr wrap="none" rtlCol="0">
            <a:spAutoFit/>
          </a:bodyPr>
          <a:lstStyle/>
          <a:p>
            <a:r>
              <a:rPr lang="es-MX" dirty="0" smtClean="0"/>
              <a:t>7.k</a:t>
            </a:r>
            <a:endParaRPr lang="es-MX" dirty="0"/>
          </a:p>
        </p:txBody>
      </p:sp>
      <p:graphicFrame>
        <p:nvGraphicFramePr>
          <p:cNvPr id="6" name="5 Tabla"/>
          <p:cNvGraphicFramePr>
            <a:graphicFrameLocks noGrp="1"/>
          </p:cNvGraphicFramePr>
          <p:nvPr>
            <p:extLst>
              <p:ext uri="{D42A27DB-BD31-4B8C-83A1-F6EECF244321}">
                <p14:modId xmlns:p14="http://schemas.microsoft.com/office/powerpoint/2010/main" val="1941918771"/>
              </p:ext>
            </p:extLst>
          </p:nvPr>
        </p:nvGraphicFramePr>
        <p:xfrm>
          <a:off x="735594" y="2204864"/>
          <a:ext cx="6096425" cy="3894395"/>
        </p:xfrm>
        <a:graphic>
          <a:graphicData uri="http://schemas.openxmlformats.org/drawingml/2006/table">
            <a:tbl>
              <a:tblPr>
                <a:tableStyleId>{BC89EF96-8CEA-46FF-86C4-4CE0E7609802}</a:tableStyleId>
              </a:tblPr>
              <a:tblGrid>
                <a:gridCol w="2187214">
                  <a:extLst>
                    <a:ext uri="{9D8B030D-6E8A-4147-A177-3AD203B41FA5}">
                      <a16:colId xmlns:a16="http://schemas.microsoft.com/office/drawing/2014/main" xmlns="" val="20000"/>
                    </a:ext>
                  </a:extLst>
                </a:gridCol>
                <a:gridCol w="1791432">
                  <a:extLst>
                    <a:ext uri="{9D8B030D-6E8A-4147-A177-3AD203B41FA5}">
                      <a16:colId xmlns:a16="http://schemas.microsoft.com/office/drawing/2014/main" xmlns="" val="20001"/>
                    </a:ext>
                  </a:extLst>
                </a:gridCol>
                <a:gridCol w="2117779">
                  <a:extLst>
                    <a:ext uri="{9D8B030D-6E8A-4147-A177-3AD203B41FA5}">
                      <a16:colId xmlns:a16="http://schemas.microsoft.com/office/drawing/2014/main" xmlns="" val="20002"/>
                    </a:ext>
                  </a:extLst>
                </a:gridCol>
              </a:tblGrid>
              <a:tr h="458273">
                <a:tc>
                  <a:txBody>
                    <a:bodyPr/>
                    <a:lstStyle/>
                    <a:p>
                      <a:pPr algn="ctr" rtl="0" fontAlgn="ctr">
                        <a:spcBef>
                          <a:spcPts val="0"/>
                        </a:spcBef>
                        <a:spcAft>
                          <a:spcPts val="0"/>
                        </a:spcAft>
                      </a:pPr>
                      <a:r>
                        <a:rPr lang="es-MX" sz="1300" u="none" strike="noStrike" dirty="0">
                          <a:effectLst/>
                        </a:rPr>
                        <a:t>MATEMATICAS V</a:t>
                      </a:r>
                      <a:endParaRPr lang="es-MX" sz="1300" dirty="0">
                        <a:effectLst/>
                      </a:endParaRPr>
                    </a:p>
                  </a:txBody>
                  <a:tcPr marL="41661" marR="41661" marT="41661" marB="41661" anchor="ctr"/>
                </a:tc>
                <a:tc>
                  <a:txBody>
                    <a:bodyPr/>
                    <a:lstStyle/>
                    <a:p>
                      <a:pPr algn="ctr" rtl="0" fontAlgn="ctr">
                        <a:spcBef>
                          <a:spcPts val="0"/>
                        </a:spcBef>
                        <a:spcAft>
                          <a:spcPts val="0"/>
                        </a:spcAft>
                      </a:pPr>
                      <a:r>
                        <a:rPr lang="es-MX" sz="1300" u="none" strike="noStrike">
                          <a:effectLst/>
                        </a:rPr>
                        <a:t>HISTORIA DE MÉXICO</a:t>
                      </a:r>
                      <a:endParaRPr lang="es-MX" sz="1300">
                        <a:effectLst/>
                      </a:endParaRPr>
                    </a:p>
                  </a:txBody>
                  <a:tcPr marL="41661" marR="41661" marT="41661" marB="41661" anchor="ctr"/>
                </a:tc>
                <a:tc>
                  <a:txBody>
                    <a:bodyPr/>
                    <a:lstStyle/>
                    <a:p>
                      <a:pPr algn="ctr" rtl="0" fontAlgn="ctr">
                        <a:spcBef>
                          <a:spcPts val="0"/>
                        </a:spcBef>
                        <a:spcAft>
                          <a:spcPts val="0"/>
                        </a:spcAft>
                      </a:pPr>
                      <a:r>
                        <a:rPr lang="es-MX" sz="1300" u="none" strike="noStrike">
                          <a:effectLst/>
                        </a:rPr>
                        <a:t>EDUCACIÓN PARA LA SALUD</a:t>
                      </a:r>
                      <a:endParaRPr lang="es-MX" sz="1300">
                        <a:effectLst/>
                      </a:endParaRPr>
                    </a:p>
                  </a:txBody>
                  <a:tcPr marL="41661" marR="41661" marT="41661" marB="41661" anchor="ctr"/>
                </a:tc>
                <a:extLst>
                  <a:ext uri="{0D108BD9-81ED-4DB2-BD59-A6C34878D82A}">
                    <a16:rowId xmlns:a16="http://schemas.microsoft.com/office/drawing/2014/main" xmlns="" val="10000"/>
                  </a:ext>
                </a:extLst>
              </a:tr>
              <a:tr h="3423164">
                <a:tc>
                  <a:txBody>
                    <a:bodyPr/>
                    <a:lstStyle/>
                    <a:p>
                      <a:pPr rtl="0" fontAlgn="ctr">
                        <a:spcBef>
                          <a:spcPts val="0"/>
                        </a:spcBef>
                        <a:spcAft>
                          <a:spcPts val="0"/>
                        </a:spcAft>
                      </a:pPr>
                      <a:r>
                        <a:rPr lang="es-MX" sz="1100" u="none" strike="noStrike" dirty="0">
                          <a:effectLst/>
                        </a:rPr>
                        <a:t>- Conoce los conceptos claves para la comprensión de elaboración de gráficas</a:t>
                      </a:r>
                      <a:br>
                        <a:rPr lang="es-MX" sz="1100" u="none" strike="noStrike" dirty="0">
                          <a:effectLst/>
                        </a:rPr>
                      </a:br>
                      <a:r>
                        <a:rPr lang="es-MX" sz="1100" u="none" strike="noStrike" dirty="0">
                          <a:effectLst/>
                        </a:rPr>
                        <a:t>- Domina los procesos necesarios para la realización de una gráfica a partir de coordenadas y de una función.</a:t>
                      </a:r>
                      <a:br>
                        <a:rPr lang="es-MX" sz="1100" u="none" strike="noStrike" dirty="0">
                          <a:effectLst/>
                        </a:rPr>
                      </a:br>
                      <a:r>
                        <a:rPr lang="es-MX" sz="1100" u="none" strike="noStrike" dirty="0">
                          <a:effectLst/>
                        </a:rPr>
                        <a:t>- Utiliza las fórmulas para describir propiedades de una gráfica.</a:t>
                      </a:r>
                      <a:br>
                        <a:rPr lang="es-MX" sz="1100" u="none" strike="noStrike" dirty="0">
                          <a:effectLst/>
                        </a:rPr>
                      </a:br>
                      <a:r>
                        <a:rPr lang="es-MX" sz="1100" u="none" strike="noStrike" dirty="0">
                          <a:effectLst/>
                        </a:rPr>
                        <a:t>- Declara el dominio y el rango de una función dada.</a:t>
                      </a:r>
                      <a:br>
                        <a:rPr lang="es-MX" sz="1100" u="none" strike="noStrike" dirty="0">
                          <a:effectLst/>
                        </a:rPr>
                      </a:br>
                      <a:r>
                        <a:rPr lang="es-MX" sz="1100" u="none" strike="noStrike" dirty="0">
                          <a:effectLst/>
                        </a:rPr>
                        <a:t>- Establece los ejes de simetría de una función y los relaciona con el contexto en el que se encuentra.</a:t>
                      </a:r>
                      <a:br>
                        <a:rPr lang="es-MX" sz="1100" u="none" strike="noStrike" dirty="0">
                          <a:effectLst/>
                        </a:rPr>
                      </a:br>
                      <a:r>
                        <a:rPr lang="es-MX" sz="1100" u="none" strike="noStrike" dirty="0">
                          <a:effectLst/>
                        </a:rPr>
                        <a:t>- Reconoce la relación de las Matemáticas con otras ciencias y su aplicación en la vida cotidiana.</a:t>
                      </a:r>
                      <a:endParaRPr lang="es-MX" sz="1300" dirty="0">
                        <a:effectLst/>
                      </a:endParaRPr>
                    </a:p>
                  </a:txBody>
                  <a:tcPr marL="41661" marR="41661" marT="41661" marB="41661" anchor="ctr"/>
                </a:tc>
                <a:tc>
                  <a:txBody>
                    <a:bodyPr/>
                    <a:lstStyle/>
                    <a:p>
                      <a:pPr rtl="0" fontAlgn="ctr">
                        <a:spcBef>
                          <a:spcPts val="0"/>
                        </a:spcBef>
                        <a:spcAft>
                          <a:spcPts val="0"/>
                        </a:spcAft>
                      </a:pPr>
                      <a:r>
                        <a:rPr lang="es-MX" sz="1100" u="none" strike="noStrike" dirty="0">
                          <a:effectLst/>
                        </a:rPr>
                        <a:t>- Conocer el origen y evolución de la herencia indígena que tuvo el cacao en distintas actividades  como la económica, religiosa, alimenticia, describiendo las características de cada una de ellas</a:t>
                      </a:r>
                      <a:endParaRPr lang="es-MX" sz="1300" dirty="0">
                        <a:effectLst/>
                      </a:endParaRPr>
                    </a:p>
                    <a:p>
                      <a:pPr rtl="0" fontAlgn="ctr">
                        <a:spcBef>
                          <a:spcPts val="0"/>
                        </a:spcBef>
                        <a:spcAft>
                          <a:spcPts val="0"/>
                        </a:spcAft>
                      </a:pPr>
                      <a:r>
                        <a:rPr lang="es-MX" sz="1100" u="none" strike="noStrike" dirty="0">
                          <a:effectLst/>
                        </a:rPr>
                        <a:t>- Analizar el impacto que ha tenido esta semilla a nivel no solo nacional sino internacional al paso de los años.</a:t>
                      </a:r>
                      <a:endParaRPr lang="es-MX" sz="1300" dirty="0">
                        <a:effectLst/>
                      </a:endParaRPr>
                    </a:p>
                  </a:txBody>
                  <a:tcPr marL="41661" marR="41661" marT="41661" marB="41661" anchor="ctr"/>
                </a:tc>
                <a:tc>
                  <a:txBody>
                    <a:bodyPr/>
                    <a:lstStyle/>
                    <a:p>
                      <a:pPr rtl="0" fontAlgn="ctr">
                        <a:spcBef>
                          <a:spcPts val="0"/>
                        </a:spcBef>
                        <a:spcAft>
                          <a:spcPts val="0"/>
                        </a:spcAft>
                      </a:pPr>
                      <a:r>
                        <a:rPr lang="es-MX" sz="1100" u="none" strike="noStrike" dirty="0">
                          <a:effectLst/>
                        </a:rPr>
                        <a:t>- Identificar a los problemas bucodentales como principal detonante de enfermedades sistémicas en el cuerpo humano.</a:t>
                      </a:r>
                      <a:endParaRPr lang="es-MX" sz="1300" dirty="0">
                        <a:effectLst/>
                      </a:endParaRPr>
                    </a:p>
                    <a:p>
                      <a:pPr rtl="0" fontAlgn="ctr">
                        <a:spcBef>
                          <a:spcPts val="0"/>
                        </a:spcBef>
                        <a:spcAft>
                          <a:spcPts val="0"/>
                        </a:spcAft>
                      </a:pPr>
                      <a:r>
                        <a:rPr lang="es-MX" sz="1100" u="none" strike="noStrike" dirty="0">
                          <a:effectLst/>
                        </a:rPr>
                        <a:t>- Analizar y comparar la eficacia de una pasta dientes elaborada con cacao vs pasta de dientes comercial en sujetos de estudio con problemas en tejidos blandos de cavidad oral.</a:t>
                      </a:r>
                      <a:endParaRPr lang="es-MX" sz="1300" dirty="0">
                        <a:effectLst/>
                      </a:endParaRPr>
                    </a:p>
                    <a:p>
                      <a:pPr rtl="0" fontAlgn="ctr">
                        <a:spcBef>
                          <a:spcPts val="0"/>
                        </a:spcBef>
                        <a:spcAft>
                          <a:spcPts val="0"/>
                        </a:spcAft>
                      </a:pPr>
                      <a:r>
                        <a:rPr lang="es-MX" sz="1100" u="none" strike="noStrike" dirty="0">
                          <a:effectLst/>
                        </a:rPr>
                        <a:t>- Analizar y comparar la eficacia de una pasta de dientes elaborada con cacao vs pasta de dientes comercial, evaluando la efectividad en disminuir la sensibilidad dental.</a:t>
                      </a:r>
                      <a:endParaRPr lang="es-MX" sz="1300" dirty="0">
                        <a:effectLst/>
                      </a:endParaRPr>
                    </a:p>
                  </a:txBody>
                  <a:tcPr marL="41661" marR="41661" marT="41661" marB="41661" anchor="ctr"/>
                </a:tc>
                <a:extLst>
                  <a:ext uri="{0D108BD9-81ED-4DB2-BD59-A6C34878D82A}">
                    <a16:rowId xmlns:a16="http://schemas.microsoft.com/office/drawing/2014/main" xmlns="" val="10001"/>
                  </a:ext>
                </a:extLst>
              </a:tr>
            </a:tbl>
          </a:graphicData>
        </a:graphic>
      </p:graphicFrame>
      <p:sp>
        <p:nvSpPr>
          <p:cNvPr id="7" name="Rectangle 1"/>
          <p:cNvSpPr>
            <a:spLocks noChangeArrowheads="1"/>
          </p:cNvSpPr>
          <p:nvPr/>
        </p:nvSpPr>
        <p:spPr bwMode="auto">
          <a:xfrm>
            <a:off x="735013" y="21605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70038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11.5.i Evidencia fotográfica del Desarrollo</a:t>
            </a:r>
            <a:endParaRPr lang="es-MX" dirty="0"/>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4850" b="15350"/>
          <a:stretch/>
        </p:blipFill>
        <p:spPr>
          <a:xfrm>
            <a:off x="2771800" y="1844824"/>
            <a:ext cx="3400801" cy="4824536"/>
          </a:xfrm>
          <a:prstGeom prst="rect">
            <a:avLst/>
          </a:prstGeom>
        </p:spPr>
      </p:pic>
      <p:sp>
        <p:nvSpPr>
          <p:cNvPr id="4" name="1 CuadroTexto"/>
          <p:cNvSpPr txBox="1"/>
          <p:nvPr/>
        </p:nvSpPr>
        <p:spPr>
          <a:xfrm>
            <a:off x="8322839" y="116632"/>
            <a:ext cx="785793" cy="369332"/>
          </a:xfrm>
          <a:prstGeom prst="rect">
            <a:avLst/>
          </a:prstGeom>
          <a:noFill/>
        </p:spPr>
        <p:txBody>
          <a:bodyPr wrap="none" rtlCol="0">
            <a:spAutoFit/>
          </a:bodyPr>
          <a:lstStyle/>
          <a:p>
            <a:r>
              <a:rPr lang="es-MX" dirty="0" smtClean="0"/>
              <a:t>11.5.i</a:t>
            </a:r>
            <a:endParaRPr lang="es-MX" dirty="0"/>
          </a:p>
        </p:txBody>
      </p:sp>
    </p:spTree>
    <p:extLst>
      <p:ext uri="{BB962C8B-B14F-4D97-AF65-F5344CB8AC3E}">
        <p14:creationId xmlns:p14="http://schemas.microsoft.com/office/powerpoint/2010/main" val="2161385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934" y="620688"/>
            <a:ext cx="9009562" cy="3724096"/>
          </a:xfrm>
          <a:prstGeom prst="rect">
            <a:avLst/>
          </a:prstGeom>
          <a:noFill/>
        </p:spPr>
        <p:txBody>
          <a:bodyPr wrap="square" rtlCol="0">
            <a:spAutoFit/>
          </a:bodyPr>
          <a:lstStyle/>
          <a:p>
            <a:pPr algn="ctr"/>
            <a:r>
              <a:rPr lang="es-MX" sz="1200" dirty="0" smtClean="0"/>
              <a:t>11.6.j</a:t>
            </a:r>
            <a:r>
              <a:rPr lang="es-MX" sz="2600" b="1" dirty="0" smtClean="0"/>
              <a:t>Cierre:</a:t>
            </a:r>
          </a:p>
          <a:p>
            <a:r>
              <a:rPr lang="es-MX" sz="2400" dirty="0" smtClean="0"/>
              <a:t>Pasos y organización</a:t>
            </a:r>
          </a:p>
          <a:p>
            <a:r>
              <a:rPr lang="es-MX" dirty="0" smtClean="0"/>
              <a:t>Los alumnos recopilan los datos obtenidos en las encuestas por cada concentración y los plasman en una tabla para empezar el análisis de los resultados.</a:t>
            </a:r>
          </a:p>
          <a:p>
            <a:endParaRPr lang="es-MX" dirty="0"/>
          </a:p>
          <a:p>
            <a:r>
              <a:rPr lang="es-MX" sz="2400" dirty="0" smtClean="0"/>
              <a:t>Materiales y herramientas</a:t>
            </a:r>
          </a:p>
          <a:p>
            <a:pPr marL="285750" indent="-285750">
              <a:buFontTx/>
              <a:buChar char="-"/>
            </a:pPr>
            <a:r>
              <a:rPr lang="es-MX" dirty="0" smtClean="0"/>
              <a:t>Formato de encuestas vacías</a:t>
            </a:r>
          </a:p>
          <a:p>
            <a:pPr marL="342900" indent="-342900">
              <a:buFontTx/>
              <a:buChar char="-"/>
            </a:pPr>
            <a:r>
              <a:rPr lang="es-MX" dirty="0" smtClean="0"/>
              <a:t>Pastas de diferentes concentraciones</a:t>
            </a:r>
          </a:p>
          <a:p>
            <a:endParaRPr lang="es-MX" b="1" dirty="0"/>
          </a:p>
          <a:p>
            <a:endParaRPr lang="es-MX" b="1" dirty="0"/>
          </a:p>
          <a:p>
            <a:endParaRPr lang="es-MX" b="1" dirty="0"/>
          </a:p>
          <a:p>
            <a:endParaRPr lang="es-MX" dirty="0" smtClean="0"/>
          </a:p>
        </p:txBody>
      </p:sp>
      <p:sp>
        <p:nvSpPr>
          <p:cNvPr id="3" name="1 CuadroTexto"/>
          <p:cNvSpPr txBox="1"/>
          <p:nvPr/>
        </p:nvSpPr>
        <p:spPr>
          <a:xfrm>
            <a:off x="8322839" y="116632"/>
            <a:ext cx="805029" cy="369332"/>
          </a:xfrm>
          <a:prstGeom prst="rect">
            <a:avLst/>
          </a:prstGeom>
          <a:noFill/>
        </p:spPr>
        <p:txBody>
          <a:bodyPr wrap="none" rtlCol="0">
            <a:spAutoFit/>
          </a:bodyPr>
          <a:lstStyle/>
          <a:p>
            <a:r>
              <a:rPr lang="es-MX" dirty="0" smtClean="0"/>
              <a:t>11.6.j</a:t>
            </a:r>
            <a:endParaRPr lang="es-MX" dirty="0"/>
          </a:p>
        </p:txBody>
      </p:sp>
    </p:spTree>
    <p:extLst>
      <p:ext uri="{BB962C8B-B14F-4D97-AF65-F5344CB8AC3E}">
        <p14:creationId xmlns:p14="http://schemas.microsoft.com/office/powerpoint/2010/main" val="3244901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11.6.j Evidencia fotográfica del Cierre</a:t>
            </a:r>
            <a:endParaRPr lang="es-MX" dirty="0"/>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5201" t="11150" b="17451"/>
          <a:stretch/>
        </p:blipFill>
        <p:spPr>
          <a:xfrm>
            <a:off x="2771800" y="1484784"/>
            <a:ext cx="3657004" cy="4896544"/>
          </a:xfrm>
          <a:prstGeom prst="rect">
            <a:avLst/>
          </a:prstGeom>
        </p:spPr>
      </p:pic>
      <p:sp>
        <p:nvSpPr>
          <p:cNvPr id="4" name="1 CuadroTexto"/>
          <p:cNvSpPr txBox="1"/>
          <p:nvPr/>
        </p:nvSpPr>
        <p:spPr>
          <a:xfrm>
            <a:off x="8322839" y="116632"/>
            <a:ext cx="805029" cy="369332"/>
          </a:xfrm>
          <a:prstGeom prst="rect">
            <a:avLst/>
          </a:prstGeom>
          <a:noFill/>
        </p:spPr>
        <p:txBody>
          <a:bodyPr wrap="none" rtlCol="0">
            <a:spAutoFit/>
          </a:bodyPr>
          <a:lstStyle/>
          <a:p>
            <a:r>
              <a:rPr lang="es-MX" dirty="0" smtClean="0"/>
              <a:t>11.6.j</a:t>
            </a:r>
            <a:endParaRPr lang="es-MX" dirty="0"/>
          </a:p>
        </p:txBody>
      </p:sp>
    </p:spTree>
    <p:extLst>
      <p:ext uri="{BB962C8B-B14F-4D97-AF65-F5344CB8AC3E}">
        <p14:creationId xmlns:p14="http://schemas.microsoft.com/office/powerpoint/2010/main" val="1033983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11.6.j Evidencia fotográfica del Cierre</a:t>
            </a:r>
            <a:endParaRPr lang="es-MX"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3250" b="14301"/>
          <a:stretch/>
        </p:blipFill>
        <p:spPr>
          <a:xfrm>
            <a:off x="2627784" y="1556792"/>
            <a:ext cx="3857625" cy="4968552"/>
          </a:xfrm>
          <a:prstGeom prst="rect">
            <a:avLst/>
          </a:prstGeom>
        </p:spPr>
      </p:pic>
      <p:sp>
        <p:nvSpPr>
          <p:cNvPr id="5" name="1 CuadroTexto"/>
          <p:cNvSpPr txBox="1"/>
          <p:nvPr/>
        </p:nvSpPr>
        <p:spPr>
          <a:xfrm>
            <a:off x="8322839" y="116632"/>
            <a:ext cx="805029" cy="369332"/>
          </a:xfrm>
          <a:prstGeom prst="rect">
            <a:avLst/>
          </a:prstGeom>
          <a:noFill/>
        </p:spPr>
        <p:txBody>
          <a:bodyPr wrap="none" rtlCol="0">
            <a:spAutoFit/>
          </a:bodyPr>
          <a:lstStyle/>
          <a:p>
            <a:r>
              <a:rPr lang="es-MX" dirty="0" smtClean="0"/>
              <a:t>11.6.j</a:t>
            </a:r>
            <a:endParaRPr lang="es-MX" dirty="0"/>
          </a:p>
        </p:txBody>
      </p:sp>
    </p:spTree>
    <p:extLst>
      <p:ext uri="{BB962C8B-B14F-4D97-AF65-F5344CB8AC3E}">
        <p14:creationId xmlns:p14="http://schemas.microsoft.com/office/powerpoint/2010/main" val="344894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11.6.j Evidencia fotográfica del Cierre</a:t>
            </a:r>
            <a:endParaRPr lang="es-MX"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3250" b="14301"/>
          <a:stretch/>
        </p:blipFill>
        <p:spPr>
          <a:xfrm>
            <a:off x="2627784" y="1556792"/>
            <a:ext cx="3857625" cy="4968552"/>
          </a:xfrm>
          <a:prstGeom prst="rect">
            <a:avLst/>
          </a:prstGeom>
        </p:spPr>
      </p:pic>
      <p:sp>
        <p:nvSpPr>
          <p:cNvPr id="5" name="1 CuadroTexto"/>
          <p:cNvSpPr txBox="1"/>
          <p:nvPr/>
        </p:nvSpPr>
        <p:spPr>
          <a:xfrm>
            <a:off x="8322839" y="116632"/>
            <a:ext cx="805029" cy="369332"/>
          </a:xfrm>
          <a:prstGeom prst="rect">
            <a:avLst/>
          </a:prstGeom>
          <a:noFill/>
        </p:spPr>
        <p:txBody>
          <a:bodyPr wrap="none" rtlCol="0">
            <a:spAutoFit/>
          </a:bodyPr>
          <a:lstStyle/>
          <a:p>
            <a:r>
              <a:rPr lang="es-MX" dirty="0" smtClean="0"/>
              <a:t>11.6.j</a:t>
            </a:r>
            <a:endParaRPr lang="es-MX" dirty="0"/>
          </a:p>
        </p:txBody>
      </p:sp>
    </p:spTree>
    <p:extLst>
      <p:ext uri="{BB962C8B-B14F-4D97-AF65-F5344CB8AC3E}">
        <p14:creationId xmlns:p14="http://schemas.microsoft.com/office/powerpoint/2010/main" val="42743033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11.6.j Evidencia fotográfica del Cierre</a:t>
            </a:r>
            <a:endParaRPr lang="es-MX"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12201" b="15351"/>
          <a:stretch/>
        </p:blipFill>
        <p:spPr>
          <a:xfrm>
            <a:off x="2627784" y="1296459"/>
            <a:ext cx="3857625" cy="4968552"/>
          </a:xfrm>
          <a:prstGeom prst="rect">
            <a:avLst/>
          </a:prstGeom>
        </p:spPr>
      </p:pic>
      <p:sp>
        <p:nvSpPr>
          <p:cNvPr id="4" name="1 CuadroTexto"/>
          <p:cNvSpPr txBox="1"/>
          <p:nvPr/>
        </p:nvSpPr>
        <p:spPr>
          <a:xfrm>
            <a:off x="8322839" y="116632"/>
            <a:ext cx="805029" cy="369332"/>
          </a:xfrm>
          <a:prstGeom prst="rect">
            <a:avLst/>
          </a:prstGeom>
          <a:noFill/>
        </p:spPr>
        <p:txBody>
          <a:bodyPr wrap="none" rtlCol="0">
            <a:spAutoFit/>
          </a:bodyPr>
          <a:lstStyle/>
          <a:p>
            <a:r>
              <a:rPr lang="es-MX" dirty="0" smtClean="0"/>
              <a:t>11.6.j</a:t>
            </a:r>
            <a:endParaRPr lang="es-MX" dirty="0"/>
          </a:p>
        </p:txBody>
      </p:sp>
    </p:spTree>
    <p:extLst>
      <p:ext uri="{BB962C8B-B14F-4D97-AF65-F5344CB8AC3E}">
        <p14:creationId xmlns:p14="http://schemas.microsoft.com/office/powerpoint/2010/main" val="13691759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934" y="620688"/>
            <a:ext cx="9009562" cy="4154984"/>
          </a:xfrm>
          <a:prstGeom prst="rect">
            <a:avLst/>
          </a:prstGeom>
          <a:noFill/>
        </p:spPr>
        <p:txBody>
          <a:bodyPr wrap="square" rtlCol="0">
            <a:spAutoFit/>
          </a:bodyPr>
          <a:lstStyle/>
          <a:p>
            <a:pPr algn="ctr"/>
            <a:r>
              <a:rPr lang="es-MX" sz="1200" dirty="0" smtClean="0"/>
              <a:t>11.7.k</a:t>
            </a:r>
            <a:r>
              <a:rPr lang="es-MX" sz="2400" b="1" dirty="0" smtClean="0"/>
              <a:t>Productos esperados: </a:t>
            </a:r>
          </a:p>
          <a:p>
            <a:pPr marL="285750" indent="-285750">
              <a:buFontTx/>
              <a:buChar char="-"/>
            </a:pPr>
            <a:r>
              <a:rPr lang="es-MX" dirty="0" smtClean="0"/>
              <a:t>Nuevas muestras con los gramajes establecidos. El alumno observara los efectos del cambio de la concentración de cacao inciden tanto en su proceso de elaboración como en sus propiedades físicas y Químicas.</a:t>
            </a:r>
          </a:p>
          <a:p>
            <a:endParaRPr lang="es-MX" b="1" dirty="0" smtClean="0"/>
          </a:p>
          <a:p>
            <a:pPr algn="ctr"/>
            <a:r>
              <a:rPr lang="es-MX" sz="1050" dirty="0" smtClean="0"/>
              <a:t>11.7.k</a:t>
            </a:r>
            <a:r>
              <a:rPr lang="es-MX" sz="2400" b="1" dirty="0" smtClean="0"/>
              <a:t>Utilidad:</a:t>
            </a:r>
            <a:r>
              <a:rPr lang="es-MX" b="1" dirty="0" smtClean="0"/>
              <a:t> </a:t>
            </a:r>
            <a:endParaRPr lang="es-MX" b="1" dirty="0"/>
          </a:p>
          <a:p>
            <a:endParaRPr lang="es-MX" b="1" dirty="0" smtClean="0"/>
          </a:p>
          <a:p>
            <a:r>
              <a:rPr lang="es-MX" b="1" dirty="0" smtClean="0"/>
              <a:t>-</a:t>
            </a:r>
            <a:r>
              <a:rPr lang="es-MX" dirty="0" smtClean="0"/>
              <a:t>Tabla con valores de encuestas realizadas. Será utilizada en la siguiente actividad para su análisis gráfico y toma de decisiones futuras.</a:t>
            </a:r>
          </a:p>
          <a:p>
            <a:endParaRPr lang="es-MX" dirty="0" smtClean="0"/>
          </a:p>
          <a:p>
            <a:endParaRPr lang="es-MX" b="1" dirty="0"/>
          </a:p>
          <a:p>
            <a:endParaRPr lang="es-MX" b="1" dirty="0"/>
          </a:p>
          <a:p>
            <a:endParaRPr lang="es-MX" b="1" dirty="0"/>
          </a:p>
          <a:p>
            <a:endParaRPr lang="es-MX" dirty="0" smtClean="0"/>
          </a:p>
        </p:txBody>
      </p:sp>
      <p:sp>
        <p:nvSpPr>
          <p:cNvPr id="5" name="1 CuadroTexto"/>
          <p:cNvSpPr txBox="1"/>
          <p:nvPr/>
        </p:nvSpPr>
        <p:spPr>
          <a:xfrm>
            <a:off x="8322839" y="116632"/>
            <a:ext cx="837089" cy="369332"/>
          </a:xfrm>
          <a:prstGeom prst="rect">
            <a:avLst/>
          </a:prstGeom>
          <a:noFill/>
        </p:spPr>
        <p:txBody>
          <a:bodyPr wrap="none" rtlCol="0">
            <a:spAutoFit/>
          </a:bodyPr>
          <a:lstStyle/>
          <a:p>
            <a:r>
              <a:rPr lang="es-MX" dirty="0" smtClean="0"/>
              <a:t>11.7.k</a:t>
            </a:r>
            <a:endParaRPr lang="es-MX" dirty="0"/>
          </a:p>
        </p:txBody>
      </p:sp>
    </p:spTree>
    <p:extLst>
      <p:ext uri="{BB962C8B-B14F-4D97-AF65-F5344CB8AC3E}">
        <p14:creationId xmlns:p14="http://schemas.microsoft.com/office/powerpoint/2010/main" val="23039792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6934" y="620688"/>
            <a:ext cx="9009562" cy="6432530"/>
          </a:xfrm>
          <a:prstGeom prst="rect">
            <a:avLst/>
          </a:prstGeom>
          <a:noFill/>
        </p:spPr>
        <p:txBody>
          <a:bodyPr wrap="square" rtlCol="0">
            <a:spAutoFit/>
          </a:bodyPr>
          <a:lstStyle/>
          <a:p>
            <a:pPr algn="ctr"/>
            <a:r>
              <a:rPr lang="es-MX" sz="1200" dirty="0" smtClean="0"/>
              <a:t>11.8.l</a:t>
            </a:r>
            <a:r>
              <a:rPr lang="es-MX" dirty="0" smtClean="0"/>
              <a:t> </a:t>
            </a:r>
            <a:r>
              <a:rPr lang="es-MX" sz="2800" b="1" dirty="0"/>
              <a:t>Análisis de resultados</a:t>
            </a:r>
            <a:r>
              <a:rPr lang="es-MX" sz="2800" b="1" dirty="0" smtClean="0"/>
              <a:t>:</a:t>
            </a:r>
            <a:r>
              <a:rPr lang="es-MX" dirty="0" smtClean="0"/>
              <a:t> </a:t>
            </a:r>
          </a:p>
          <a:p>
            <a:pPr algn="ctr"/>
            <a:r>
              <a:rPr lang="es-MX" sz="2400" dirty="0" smtClean="0"/>
              <a:t>Logros alcanzados</a:t>
            </a:r>
          </a:p>
          <a:p>
            <a:pPr algn="ctr"/>
            <a:r>
              <a:rPr lang="es-MX" dirty="0" smtClean="0"/>
              <a:t>Los alumnos se mostraron rejegos al realizar nuevamente la actividad declarando que resultaba infructuosa e incluso le perdieron validez a las muestras de la fase dos. Sin embargo, retomando lo investigado en la fase dos, se concientizo al alumno sobre los peligros y daños que podría resultar de utilizar una pasta elaborada meses atrás sin ningún proceso previo de conservación o contención bacteriana.</a:t>
            </a:r>
          </a:p>
          <a:p>
            <a:endParaRPr lang="es-MX" b="1" dirty="0"/>
          </a:p>
          <a:p>
            <a:pPr algn="ctr"/>
            <a:r>
              <a:rPr lang="es-MX" dirty="0" smtClean="0"/>
              <a:t>Esto resulto como un apoyo y un factor a considerar en el objetivo de esta fase, pues el alumno considera los efectos a la salud de su producto después de su venta y no se limita a los beneficios y consecuencias a corto plazo y de uso inmediato.</a:t>
            </a:r>
          </a:p>
          <a:p>
            <a:pPr algn="ctr"/>
            <a:endParaRPr lang="es-MX" dirty="0"/>
          </a:p>
          <a:p>
            <a:pPr algn="ctr"/>
            <a:r>
              <a:rPr lang="es-MX" dirty="0" smtClean="0"/>
              <a:t>Por otro lado el alumno declara que, con el nuevo formato de encuestas, se logra percibir mejor los puntos fuertes y débiles de la pasta y les da un mejor panorama sobre los detalles que deben cuidar, tanto de la presentación como del proceso.}</a:t>
            </a:r>
          </a:p>
          <a:p>
            <a:pPr algn="ctr"/>
            <a:endParaRPr lang="es-MX" dirty="0" smtClean="0"/>
          </a:p>
          <a:p>
            <a:pPr algn="ctr"/>
            <a:r>
              <a:rPr lang="es-MX" dirty="0" smtClean="0"/>
              <a:t>Los </a:t>
            </a:r>
            <a:r>
              <a:rPr lang="es-MX" dirty="0"/>
              <a:t>resultados arrojaron variaciones tal como se esperaba y son óptimos para proceder a un análisis gráfico.  Una opción de mejora podría ser el tiempo ya que fue un intervalo muy corto para poder realizar la actividad libre de estrés y con mayor profundidad</a:t>
            </a:r>
            <a:r>
              <a:rPr lang="es-MX" dirty="0" smtClean="0"/>
              <a:t>.</a:t>
            </a:r>
          </a:p>
          <a:p>
            <a:pPr algn="ctr"/>
            <a:endParaRPr lang="es-MX" b="1" dirty="0"/>
          </a:p>
          <a:p>
            <a:endParaRPr lang="es-MX" dirty="0"/>
          </a:p>
        </p:txBody>
      </p:sp>
      <p:sp>
        <p:nvSpPr>
          <p:cNvPr id="4" name="1 CuadroTexto"/>
          <p:cNvSpPr txBox="1"/>
          <p:nvPr/>
        </p:nvSpPr>
        <p:spPr>
          <a:xfrm>
            <a:off x="8322839" y="116632"/>
            <a:ext cx="787395" cy="369332"/>
          </a:xfrm>
          <a:prstGeom prst="rect">
            <a:avLst/>
          </a:prstGeom>
          <a:noFill/>
        </p:spPr>
        <p:txBody>
          <a:bodyPr wrap="none" rtlCol="0">
            <a:spAutoFit/>
          </a:bodyPr>
          <a:lstStyle/>
          <a:p>
            <a:r>
              <a:rPr lang="es-MX" dirty="0" smtClean="0"/>
              <a:t>11.8.l</a:t>
            </a:r>
            <a:endParaRPr lang="es-MX" dirty="0"/>
          </a:p>
        </p:txBody>
      </p:sp>
    </p:spTree>
    <p:extLst>
      <p:ext uri="{BB962C8B-B14F-4D97-AF65-F5344CB8AC3E}">
        <p14:creationId xmlns:p14="http://schemas.microsoft.com/office/powerpoint/2010/main" val="2915269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6934" y="620688"/>
            <a:ext cx="6921330" cy="2554545"/>
          </a:xfrm>
          <a:prstGeom prst="rect">
            <a:avLst/>
          </a:prstGeom>
          <a:noFill/>
        </p:spPr>
        <p:txBody>
          <a:bodyPr wrap="square" rtlCol="0">
            <a:spAutoFit/>
          </a:bodyPr>
          <a:lstStyle/>
          <a:p>
            <a:pPr algn="ctr"/>
            <a:r>
              <a:rPr lang="es-MX" sz="1200" dirty="0" smtClean="0"/>
              <a:t>11.8.l</a:t>
            </a:r>
            <a:r>
              <a:rPr lang="es-MX" dirty="0" smtClean="0"/>
              <a:t> </a:t>
            </a:r>
            <a:r>
              <a:rPr lang="es-MX" sz="2800" b="1" dirty="0"/>
              <a:t>Análisis de resultados</a:t>
            </a:r>
            <a:r>
              <a:rPr lang="es-MX" sz="2800" b="1" dirty="0" smtClean="0"/>
              <a:t>:</a:t>
            </a:r>
            <a:r>
              <a:rPr lang="es-MX" dirty="0" smtClean="0"/>
              <a:t> </a:t>
            </a:r>
          </a:p>
          <a:p>
            <a:pPr algn="ctr"/>
            <a:r>
              <a:rPr lang="es-MX" sz="2400" dirty="0" smtClean="0"/>
              <a:t>Aspectos a mejorar.</a:t>
            </a:r>
          </a:p>
          <a:p>
            <a:r>
              <a:rPr lang="es-MX" dirty="0" smtClean="0"/>
              <a:t>Ampliar el tiempo  para realizar la encuesta permitiría a los entrevistados utilizar con mas frecuencia el producto y tener un criterio mas significativo. La </a:t>
            </a:r>
            <a:r>
              <a:rPr lang="es-MX" dirty="0" err="1" smtClean="0"/>
              <a:t>mayorita</a:t>
            </a:r>
            <a:r>
              <a:rPr lang="es-MX" dirty="0" smtClean="0"/>
              <a:t> de los usuarios solo pudieron hacer uso del producto una vez.</a:t>
            </a:r>
          </a:p>
          <a:p>
            <a:pPr algn="ctr"/>
            <a:endParaRPr lang="es-MX" b="1" dirty="0"/>
          </a:p>
          <a:p>
            <a:endParaRPr lang="es-MX" dirty="0"/>
          </a:p>
        </p:txBody>
      </p:sp>
      <p:sp>
        <p:nvSpPr>
          <p:cNvPr id="4" name="1 CuadroTexto"/>
          <p:cNvSpPr txBox="1"/>
          <p:nvPr/>
        </p:nvSpPr>
        <p:spPr>
          <a:xfrm>
            <a:off x="8322839" y="116632"/>
            <a:ext cx="787395" cy="369332"/>
          </a:xfrm>
          <a:prstGeom prst="rect">
            <a:avLst/>
          </a:prstGeom>
          <a:noFill/>
        </p:spPr>
        <p:txBody>
          <a:bodyPr wrap="none" rtlCol="0">
            <a:spAutoFit/>
          </a:bodyPr>
          <a:lstStyle/>
          <a:p>
            <a:r>
              <a:rPr lang="es-MX" dirty="0" smtClean="0"/>
              <a:t>11.8.l</a:t>
            </a:r>
            <a:endParaRPr lang="es-MX" dirty="0"/>
          </a:p>
        </p:txBody>
      </p:sp>
    </p:spTree>
    <p:extLst>
      <p:ext uri="{BB962C8B-B14F-4D97-AF65-F5344CB8AC3E}">
        <p14:creationId xmlns:p14="http://schemas.microsoft.com/office/powerpoint/2010/main" val="190578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6934" y="620688"/>
            <a:ext cx="7209362" cy="3877985"/>
          </a:xfrm>
          <a:prstGeom prst="rect">
            <a:avLst/>
          </a:prstGeom>
          <a:noFill/>
        </p:spPr>
        <p:txBody>
          <a:bodyPr wrap="square" rtlCol="0">
            <a:spAutoFit/>
          </a:bodyPr>
          <a:lstStyle/>
          <a:p>
            <a:pPr algn="ctr"/>
            <a:r>
              <a:rPr lang="es-MX" sz="1200" dirty="0" smtClean="0"/>
              <a:t>11.9</a:t>
            </a:r>
            <a:r>
              <a:rPr lang="es-MX" dirty="0" smtClean="0"/>
              <a:t> </a:t>
            </a:r>
            <a:r>
              <a:rPr lang="es-MX" sz="2400" b="1" dirty="0" smtClean="0"/>
              <a:t>Decisiones </a:t>
            </a:r>
            <a:r>
              <a:rPr lang="es-MX" sz="2400" b="1" dirty="0"/>
              <a:t>con base en los </a:t>
            </a:r>
            <a:r>
              <a:rPr lang="es-MX" sz="2400" b="1" dirty="0" smtClean="0"/>
              <a:t>resultados y opciones de mejora:</a:t>
            </a:r>
          </a:p>
          <a:p>
            <a:r>
              <a:rPr lang="es-MX" dirty="0" smtClean="0"/>
              <a:t>Se acomodara las fechas para poder ampliar el periodo de evaluación y encuestas</a:t>
            </a:r>
          </a:p>
          <a:p>
            <a:endParaRPr lang="es-MX" dirty="0"/>
          </a:p>
          <a:p>
            <a:r>
              <a:rPr lang="es-MX" dirty="0" smtClean="0"/>
              <a:t>Se modificarán la redacción de las preguntas para que el entrevistado pueda expresar su opinión de manera más contundente.</a:t>
            </a:r>
          </a:p>
          <a:p>
            <a:endParaRPr lang="es-MX" dirty="0"/>
          </a:p>
          <a:p>
            <a:r>
              <a:rPr lang="es-MX" dirty="0" smtClean="0"/>
              <a:t>Se añadirá una sección donde el entrevistado recomiende una esencia o una propiedad que le gustaría que se le añadiera para su futura consideración</a:t>
            </a:r>
          </a:p>
          <a:p>
            <a:endParaRPr lang="es-MX" dirty="0" smtClean="0"/>
          </a:p>
        </p:txBody>
      </p:sp>
      <p:sp>
        <p:nvSpPr>
          <p:cNvPr id="4" name="1 CuadroTexto"/>
          <p:cNvSpPr txBox="1"/>
          <p:nvPr/>
        </p:nvSpPr>
        <p:spPr>
          <a:xfrm>
            <a:off x="8322839" y="116632"/>
            <a:ext cx="912429" cy="369332"/>
          </a:xfrm>
          <a:prstGeom prst="rect">
            <a:avLst/>
          </a:prstGeom>
          <a:noFill/>
        </p:spPr>
        <p:txBody>
          <a:bodyPr wrap="none" rtlCol="0">
            <a:spAutoFit/>
          </a:bodyPr>
          <a:lstStyle/>
          <a:p>
            <a:r>
              <a:rPr lang="es-MX" dirty="0" smtClean="0"/>
              <a:t>11.9.m</a:t>
            </a:r>
            <a:endParaRPr lang="es-MX" dirty="0"/>
          </a:p>
        </p:txBody>
      </p:sp>
    </p:spTree>
    <p:extLst>
      <p:ext uri="{BB962C8B-B14F-4D97-AF65-F5344CB8AC3E}">
        <p14:creationId xmlns:p14="http://schemas.microsoft.com/office/powerpoint/2010/main" val="57266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64120" cy="6858000"/>
          </a:xfrm>
          <a:prstGeom prst="rect">
            <a:avLst/>
          </a:prstGeom>
        </p:spPr>
      </p:pic>
      <p:sp>
        <p:nvSpPr>
          <p:cNvPr id="2" name="1 Título"/>
          <p:cNvSpPr>
            <a:spLocks noGrp="1"/>
          </p:cNvSpPr>
          <p:nvPr>
            <p:ph type="title"/>
          </p:nvPr>
        </p:nvSpPr>
        <p:spPr>
          <a:xfrm>
            <a:off x="-20149" y="1916832"/>
            <a:ext cx="9144000" cy="1916832"/>
          </a:xfrm>
        </p:spPr>
        <p:txBody>
          <a:bodyPr anchor="t">
            <a:noAutofit/>
          </a:bodyPr>
          <a:lstStyle/>
          <a:p>
            <a:pPr algn="ctr"/>
            <a:r>
              <a:rPr lang="es-MX" sz="4000" dirty="0" smtClean="0">
                <a:solidFill>
                  <a:srgbClr val="002060"/>
                </a:solidFill>
              </a:rPr>
              <a:t>8.1</a:t>
            </a:r>
            <a:r>
              <a:rPr lang="es-MX" sz="11500" dirty="0" smtClean="0">
                <a:solidFill>
                  <a:srgbClr val="002060"/>
                </a:solidFill>
              </a:rPr>
              <a:t>ACTIVIDAD 1</a:t>
            </a:r>
            <a:endParaRPr lang="es-MX" sz="11500" dirty="0">
              <a:solidFill>
                <a:srgbClr val="002060"/>
              </a:solidFill>
            </a:endParaRPr>
          </a:p>
        </p:txBody>
      </p:sp>
      <p:sp>
        <p:nvSpPr>
          <p:cNvPr id="6" name="5 CuadroTexto"/>
          <p:cNvSpPr txBox="1"/>
          <p:nvPr/>
        </p:nvSpPr>
        <p:spPr>
          <a:xfrm>
            <a:off x="-1" y="3933056"/>
            <a:ext cx="9123851" cy="2232248"/>
          </a:xfrm>
          <a:prstGeom prst="rect">
            <a:avLst/>
          </a:prstGeom>
          <a:noFill/>
        </p:spPr>
        <p:txBody>
          <a:bodyPr wrap="square" rtlCol="0">
            <a:prstTxWarp prst="textTriangle">
              <a:avLst/>
            </a:prstTxWarp>
            <a:spAutoFit/>
          </a:bodyPr>
          <a:lstStyle/>
          <a:p>
            <a:pPr algn="ctr"/>
            <a:r>
              <a:rPr lang="es-MX" sz="2000" dirty="0">
                <a:latin typeface="High Tower Text" pitchFamily="18" charset="0"/>
              </a:rPr>
              <a:t>P</a:t>
            </a:r>
            <a:r>
              <a:rPr lang="es-MX" sz="2000" dirty="0" smtClean="0">
                <a:latin typeface="High Tower Text" pitchFamily="18" charset="0"/>
              </a:rPr>
              <a:t>lanteamiento del Proyecto</a:t>
            </a:r>
            <a:endParaRPr lang="es-MX" sz="2000" dirty="0">
              <a:latin typeface="High Tower Text" pitchFamily="18" charset="0"/>
            </a:endParaRPr>
          </a:p>
        </p:txBody>
      </p:sp>
    </p:spTree>
    <p:extLst>
      <p:ext uri="{BB962C8B-B14F-4D97-AF65-F5344CB8AC3E}">
        <p14:creationId xmlns:p14="http://schemas.microsoft.com/office/powerpoint/2010/main" val="18725306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64120" cy="6858000"/>
          </a:xfrm>
          <a:prstGeom prst="rect">
            <a:avLst/>
          </a:prstGeom>
        </p:spPr>
      </p:pic>
      <p:sp>
        <p:nvSpPr>
          <p:cNvPr id="2" name="1 Título"/>
          <p:cNvSpPr>
            <a:spLocks noGrp="1"/>
          </p:cNvSpPr>
          <p:nvPr>
            <p:ph type="title"/>
          </p:nvPr>
        </p:nvSpPr>
        <p:spPr>
          <a:xfrm>
            <a:off x="-20149" y="1916832"/>
            <a:ext cx="9144000" cy="1916832"/>
          </a:xfrm>
        </p:spPr>
        <p:txBody>
          <a:bodyPr anchor="t">
            <a:noAutofit/>
          </a:bodyPr>
          <a:lstStyle/>
          <a:p>
            <a:pPr algn="ctr"/>
            <a:r>
              <a:rPr lang="es-MX" dirty="0" smtClean="0">
                <a:solidFill>
                  <a:srgbClr val="002060"/>
                </a:solidFill>
              </a:rPr>
              <a:t>12.1</a:t>
            </a:r>
            <a:r>
              <a:rPr lang="es-MX" sz="9600" dirty="0" smtClean="0">
                <a:solidFill>
                  <a:srgbClr val="002060"/>
                </a:solidFill>
              </a:rPr>
              <a:t>ACTIVIDAD</a:t>
            </a:r>
            <a:r>
              <a:rPr lang="es-MX" sz="11500" dirty="0" smtClean="0">
                <a:solidFill>
                  <a:srgbClr val="002060"/>
                </a:solidFill>
              </a:rPr>
              <a:t> </a:t>
            </a:r>
            <a:r>
              <a:rPr lang="es-MX" sz="11500" dirty="0">
                <a:solidFill>
                  <a:srgbClr val="002060"/>
                </a:solidFill>
              </a:rPr>
              <a:t>5</a:t>
            </a:r>
          </a:p>
        </p:txBody>
      </p:sp>
      <p:sp>
        <p:nvSpPr>
          <p:cNvPr id="6" name="5 CuadroTexto"/>
          <p:cNvSpPr txBox="1"/>
          <p:nvPr/>
        </p:nvSpPr>
        <p:spPr>
          <a:xfrm>
            <a:off x="-1" y="3933056"/>
            <a:ext cx="9123851" cy="2232248"/>
          </a:xfrm>
          <a:prstGeom prst="rect">
            <a:avLst/>
          </a:prstGeom>
          <a:noFill/>
        </p:spPr>
        <p:txBody>
          <a:bodyPr wrap="square" rtlCol="0">
            <a:prstTxWarp prst="textTriangle">
              <a:avLst/>
            </a:prstTxWarp>
            <a:spAutoFit/>
          </a:bodyPr>
          <a:lstStyle/>
          <a:p>
            <a:pPr algn="ctr"/>
            <a:r>
              <a:rPr lang="es-MX" sz="2000" dirty="0" smtClean="0">
                <a:latin typeface="High Tower Text" pitchFamily="18" charset="0"/>
              </a:rPr>
              <a:t>Análisis gráfico de resultados y conclusiones.</a:t>
            </a:r>
            <a:endParaRPr lang="es-MX" sz="2000" dirty="0">
              <a:latin typeface="High Tower Text" pitchFamily="18" charset="0"/>
            </a:endParaRPr>
          </a:p>
        </p:txBody>
      </p:sp>
      <p:sp>
        <p:nvSpPr>
          <p:cNvPr id="5" name="1 CuadroTexto"/>
          <p:cNvSpPr txBox="1"/>
          <p:nvPr/>
        </p:nvSpPr>
        <p:spPr>
          <a:xfrm>
            <a:off x="8322839" y="116632"/>
            <a:ext cx="428322" cy="369332"/>
          </a:xfrm>
          <a:prstGeom prst="rect">
            <a:avLst/>
          </a:prstGeom>
          <a:noFill/>
        </p:spPr>
        <p:txBody>
          <a:bodyPr wrap="none" rtlCol="0">
            <a:spAutoFit/>
          </a:bodyPr>
          <a:lstStyle/>
          <a:p>
            <a:r>
              <a:rPr lang="es-MX" dirty="0" smtClean="0"/>
              <a:t>12</a:t>
            </a:r>
            <a:endParaRPr lang="es-MX" dirty="0"/>
          </a:p>
        </p:txBody>
      </p:sp>
    </p:spTree>
    <p:extLst>
      <p:ext uri="{BB962C8B-B14F-4D97-AF65-F5344CB8AC3E}">
        <p14:creationId xmlns:p14="http://schemas.microsoft.com/office/powerpoint/2010/main" val="25872142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51520" y="1772816"/>
            <a:ext cx="6993338" cy="4062651"/>
          </a:xfrm>
          <a:prstGeom prst="rect">
            <a:avLst/>
          </a:prstGeom>
          <a:noFill/>
        </p:spPr>
        <p:txBody>
          <a:bodyPr wrap="square" rtlCol="0">
            <a:spAutoFit/>
          </a:bodyPr>
          <a:lstStyle/>
          <a:p>
            <a:pPr algn="ctr"/>
            <a:r>
              <a:rPr lang="es-MX" sz="1200" dirty="0" smtClean="0"/>
              <a:t>12.1.a.</a:t>
            </a:r>
            <a:r>
              <a:rPr lang="es-MX" sz="2400" dirty="0" smtClean="0"/>
              <a:t>Título de la actividad: </a:t>
            </a:r>
          </a:p>
          <a:p>
            <a:pPr algn="ctr"/>
            <a:r>
              <a:rPr lang="es-MX" dirty="0" smtClean="0"/>
              <a:t>Análisis gráfico de resultados y conclusiones.</a:t>
            </a:r>
          </a:p>
          <a:p>
            <a:pPr algn="ctr"/>
            <a:endParaRPr lang="es-MX" dirty="0" smtClean="0"/>
          </a:p>
          <a:p>
            <a:pPr algn="ctr"/>
            <a:r>
              <a:rPr lang="es-MX" sz="1200" dirty="0" smtClean="0"/>
              <a:t>12.1b.</a:t>
            </a:r>
            <a:r>
              <a:rPr lang="es-MX" dirty="0" smtClean="0"/>
              <a:t> </a:t>
            </a:r>
            <a:r>
              <a:rPr lang="es-MX" sz="2400" dirty="0" smtClean="0"/>
              <a:t>OBJETIVO:</a:t>
            </a:r>
          </a:p>
          <a:p>
            <a:pPr algn="ctr"/>
            <a:r>
              <a:rPr lang="es-MX" dirty="0" smtClean="0"/>
              <a:t> </a:t>
            </a:r>
            <a:r>
              <a:rPr lang="es-MX" dirty="0"/>
              <a:t>Darle aplicabilidad en la vida real a la realización simulando la creación de una empresa productora para atraer la atención de los alumnos al proyecto</a:t>
            </a:r>
            <a:r>
              <a:rPr lang="es-MX" dirty="0" smtClean="0"/>
              <a:t>.</a:t>
            </a:r>
          </a:p>
          <a:p>
            <a:pPr algn="ctr"/>
            <a:endParaRPr lang="es-MX" dirty="0" smtClean="0"/>
          </a:p>
          <a:p>
            <a:pPr algn="ctr"/>
            <a:r>
              <a:rPr lang="es-MX" sz="1200" dirty="0" smtClean="0"/>
              <a:t>12.1c. </a:t>
            </a:r>
            <a:r>
              <a:rPr lang="es-MX" sz="2400" dirty="0" smtClean="0"/>
              <a:t>Grado: </a:t>
            </a:r>
            <a:br>
              <a:rPr lang="es-MX" sz="2400" dirty="0" smtClean="0"/>
            </a:br>
            <a:r>
              <a:rPr lang="es-MX" dirty="0" smtClean="0"/>
              <a:t>5° Grado.</a:t>
            </a:r>
          </a:p>
          <a:p>
            <a:pPr algn="ctr"/>
            <a:endParaRPr lang="es-MX" dirty="0" smtClean="0"/>
          </a:p>
          <a:p>
            <a:pPr algn="ctr"/>
            <a:r>
              <a:rPr lang="es-MX" sz="1200" dirty="0" smtClean="0"/>
              <a:t>12.1d</a:t>
            </a:r>
            <a:r>
              <a:rPr lang="es-MX" sz="2400" dirty="0" smtClean="0"/>
              <a:t> Fecha: </a:t>
            </a:r>
          </a:p>
          <a:p>
            <a:pPr algn="ctr"/>
            <a:r>
              <a:rPr lang="es-MX" dirty="0" smtClean="0"/>
              <a:t>2° de Mayo</a:t>
            </a:r>
          </a:p>
        </p:txBody>
      </p:sp>
      <p:sp>
        <p:nvSpPr>
          <p:cNvPr id="3" name="1 CuadroTexto"/>
          <p:cNvSpPr txBox="1"/>
          <p:nvPr/>
        </p:nvSpPr>
        <p:spPr>
          <a:xfrm>
            <a:off x="8322839" y="116632"/>
            <a:ext cx="635110" cy="369332"/>
          </a:xfrm>
          <a:prstGeom prst="rect">
            <a:avLst/>
          </a:prstGeom>
          <a:noFill/>
        </p:spPr>
        <p:txBody>
          <a:bodyPr wrap="none" rtlCol="0">
            <a:spAutoFit/>
          </a:bodyPr>
          <a:lstStyle/>
          <a:p>
            <a:r>
              <a:rPr lang="es-MX" dirty="0" smtClean="0"/>
              <a:t>12.1</a:t>
            </a:r>
            <a:endParaRPr lang="es-MX" dirty="0"/>
          </a:p>
        </p:txBody>
      </p:sp>
    </p:spTree>
    <p:extLst>
      <p:ext uri="{BB962C8B-B14F-4D97-AF65-F5344CB8AC3E}">
        <p14:creationId xmlns:p14="http://schemas.microsoft.com/office/powerpoint/2010/main" val="30832019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934" y="620688"/>
            <a:ext cx="7209362" cy="3970318"/>
          </a:xfrm>
          <a:prstGeom prst="rect">
            <a:avLst/>
          </a:prstGeom>
          <a:noFill/>
        </p:spPr>
        <p:txBody>
          <a:bodyPr wrap="square" rtlCol="0">
            <a:spAutoFit/>
          </a:bodyPr>
          <a:lstStyle/>
          <a:p>
            <a:pPr algn="ctr"/>
            <a:r>
              <a:rPr lang="es-MX" sz="1200" dirty="0" smtClean="0"/>
              <a:t>12.2.e</a:t>
            </a:r>
            <a:r>
              <a:rPr lang="es-MX" dirty="0" smtClean="0"/>
              <a:t> </a:t>
            </a:r>
            <a:r>
              <a:rPr lang="es-MX" sz="2400" dirty="0" smtClean="0"/>
              <a:t>Asignatura Participante:</a:t>
            </a:r>
          </a:p>
          <a:p>
            <a:pPr algn="ctr"/>
            <a:r>
              <a:rPr lang="es-MX" dirty="0" smtClean="0"/>
              <a:t> Matemáticas V</a:t>
            </a:r>
          </a:p>
          <a:p>
            <a:pPr algn="ctr"/>
            <a:endParaRPr lang="es-MX" dirty="0" smtClean="0"/>
          </a:p>
          <a:p>
            <a:pPr algn="ctr"/>
            <a:r>
              <a:rPr lang="es-MX" sz="1200" dirty="0" smtClean="0"/>
              <a:t>12.2.e</a:t>
            </a:r>
            <a:r>
              <a:rPr lang="es-MX" dirty="0" smtClean="0"/>
              <a:t> </a:t>
            </a:r>
            <a:r>
              <a:rPr lang="es-MX" sz="2400" dirty="0" smtClean="0"/>
              <a:t>Temas o conceptos utilizados: </a:t>
            </a:r>
          </a:p>
          <a:p>
            <a:pPr algn="ctr"/>
            <a:r>
              <a:rPr lang="es-MX" dirty="0" smtClean="0"/>
              <a:t>Gráfica, Distancia entre dos puntos, punto máximo, coordenada</a:t>
            </a:r>
          </a:p>
          <a:p>
            <a:pPr algn="ctr"/>
            <a:endParaRPr lang="es-MX" dirty="0" smtClean="0"/>
          </a:p>
          <a:p>
            <a:pPr algn="ctr"/>
            <a:r>
              <a:rPr lang="es-MX" sz="1200" dirty="0" smtClean="0"/>
              <a:t>12.2.f</a:t>
            </a:r>
            <a:r>
              <a:rPr lang="es-MX" dirty="0" smtClean="0"/>
              <a:t> </a:t>
            </a:r>
            <a:r>
              <a:rPr lang="es-MX" sz="2400" dirty="0" smtClean="0"/>
              <a:t>Materiales de apoyo: </a:t>
            </a:r>
          </a:p>
          <a:p>
            <a:pPr marL="285750" indent="-285750" algn="ctr">
              <a:buFontTx/>
              <a:buChar char="-"/>
            </a:pPr>
            <a:r>
              <a:rPr lang="es-MX" dirty="0" smtClean="0"/>
              <a:t>Encuestas realizadas previamente</a:t>
            </a:r>
          </a:p>
          <a:p>
            <a:pPr marL="285750" indent="-285750" algn="ctr">
              <a:buFontTx/>
              <a:buChar char="-"/>
            </a:pPr>
            <a:r>
              <a:rPr lang="es-MX" dirty="0" smtClean="0"/>
              <a:t>Evidencias fotográfica</a:t>
            </a:r>
          </a:p>
          <a:p>
            <a:pPr marL="285750" indent="-285750" algn="ctr">
              <a:buFontTx/>
              <a:buChar char="-"/>
            </a:pPr>
            <a:r>
              <a:rPr lang="es-MX" dirty="0" smtClean="0"/>
              <a:t>Tabla de valores</a:t>
            </a:r>
          </a:p>
          <a:p>
            <a:pPr marL="285750" indent="-285750" algn="ctr">
              <a:buFontTx/>
              <a:buChar char="-"/>
            </a:pPr>
            <a:r>
              <a:rPr lang="es-MX" dirty="0" smtClean="0"/>
              <a:t>Microsoft Excel</a:t>
            </a:r>
          </a:p>
          <a:p>
            <a:pPr marL="285750" indent="-285750">
              <a:buFontTx/>
              <a:buChar char="-"/>
            </a:pPr>
            <a:endParaRPr lang="es-MX" dirty="0" smtClean="0"/>
          </a:p>
          <a:p>
            <a:endParaRPr lang="es-MX" dirty="0" smtClean="0"/>
          </a:p>
        </p:txBody>
      </p:sp>
      <p:sp>
        <p:nvSpPr>
          <p:cNvPr id="3" name="1 CuadroTexto"/>
          <p:cNvSpPr txBox="1"/>
          <p:nvPr/>
        </p:nvSpPr>
        <p:spPr>
          <a:xfrm>
            <a:off x="8322839" y="116632"/>
            <a:ext cx="635110" cy="369332"/>
          </a:xfrm>
          <a:prstGeom prst="rect">
            <a:avLst/>
          </a:prstGeom>
          <a:noFill/>
        </p:spPr>
        <p:txBody>
          <a:bodyPr wrap="none" rtlCol="0">
            <a:spAutoFit/>
          </a:bodyPr>
          <a:lstStyle/>
          <a:p>
            <a:r>
              <a:rPr lang="es-MX" dirty="0" smtClean="0"/>
              <a:t>12.2</a:t>
            </a:r>
            <a:endParaRPr lang="es-MX" dirty="0"/>
          </a:p>
        </p:txBody>
      </p:sp>
    </p:spTree>
    <p:extLst>
      <p:ext uri="{BB962C8B-B14F-4D97-AF65-F5344CB8AC3E}">
        <p14:creationId xmlns:p14="http://schemas.microsoft.com/office/powerpoint/2010/main" val="513466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6934" y="620688"/>
            <a:ext cx="6921330" cy="6278642"/>
          </a:xfrm>
          <a:prstGeom prst="rect">
            <a:avLst/>
          </a:prstGeom>
          <a:noFill/>
        </p:spPr>
        <p:txBody>
          <a:bodyPr wrap="square" rtlCol="0">
            <a:spAutoFit/>
          </a:bodyPr>
          <a:lstStyle/>
          <a:p>
            <a:pPr algn="ctr"/>
            <a:r>
              <a:rPr lang="es-MX" sz="1200" dirty="0" smtClean="0"/>
              <a:t>12.3.g</a:t>
            </a:r>
            <a:r>
              <a:rPr lang="es-MX" dirty="0" smtClean="0"/>
              <a:t> </a:t>
            </a:r>
            <a:r>
              <a:rPr lang="es-MX" sz="2400" dirty="0"/>
              <a:t>Justificación de la actividad:</a:t>
            </a:r>
            <a:r>
              <a:rPr lang="es-MX" dirty="0"/>
              <a:t> </a:t>
            </a:r>
            <a:endParaRPr lang="es-MX" dirty="0" smtClean="0"/>
          </a:p>
          <a:p>
            <a:pPr algn="ctr"/>
            <a:r>
              <a:rPr lang="es-MX" dirty="0" smtClean="0"/>
              <a:t>El </a:t>
            </a:r>
            <a:r>
              <a:rPr lang="es-MX" dirty="0"/>
              <a:t>proyecto de conexiones busca realizar actividades que permitan al alumno trasladar los conocimientos a la vida real por lo tanto se simula una empresa con el fin de que el alumno encuentre tangible y aplicable el desarrollo del mismo</a:t>
            </a:r>
            <a:r>
              <a:rPr lang="es-MX" dirty="0" smtClean="0"/>
              <a:t>.</a:t>
            </a:r>
          </a:p>
          <a:p>
            <a:pPr algn="ctr"/>
            <a:endParaRPr lang="es-MX" dirty="0" smtClean="0"/>
          </a:p>
          <a:p>
            <a:pPr algn="ctr"/>
            <a:r>
              <a:rPr lang="es-MX" sz="1200" dirty="0" smtClean="0"/>
              <a:t>12.3. </a:t>
            </a:r>
            <a:r>
              <a:rPr lang="es-MX" sz="2400" dirty="0" smtClean="0"/>
              <a:t>Preguntas guía:</a:t>
            </a:r>
          </a:p>
          <a:p>
            <a:pPr algn="ctr"/>
            <a:r>
              <a:rPr lang="es-MX" dirty="0" smtClean="0"/>
              <a:t>¿Qué puedo concluir de las encuestas?</a:t>
            </a:r>
          </a:p>
          <a:p>
            <a:pPr algn="ctr"/>
            <a:r>
              <a:rPr lang="es-MX" dirty="0" smtClean="0"/>
              <a:t>¿Qué le falla a mi producto?</a:t>
            </a:r>
          </a:p>
          <a:p>
            <a:pPr algn="ctr"/>
            <a:r>
              <a:rPr lang="es-MX" dirty="0" smtClean="0"/>
              <a:t>¿Qué puedo innovar para futuras muestras?</a:t>
            </a:r>
          </a:p>
          <a:p>
            <a:pPr algn="ctr"/>
            <a:r>
              <a:rPr lang="es-MX" dirty="0" smtClean="0"/>
              <a:t>¿Qué aprendí del proyecto de conexiones?</a:t>
            </a:r>
          </a:p>
          <a:p>
            <a:pPr algn="ctr"/>
            <a:r>
              <a:rPr lang="es-MX" dirty="0" smtClean="0"/>
              <a:t>¿Qué podre llevarme para mi vida diaria?</a:t>
            </a:r>
          </a:p>
          <a:p>
            <a:pPr algn="ctr"/>
            <a:endParaRPr lang="es-MX" dirty="0" smtClean="0"/>
          </a:p>
          <a:p>
            <a:pPr algn="ctr"/>
            <a:r>
              <a:rPr lang="es-MX" sz="1200" dirty="0" smtClean="0"/>
              <a:t>12.3.g</a:t>
            </a:r>
            <a:r>
              <a:rPr lang="es-MX" dirty="0" smtClean="0"/>
              <a:t> </a:t>
            </a:r>
            <a:r>
              <a:rPr lang="es-MX" sz="2400" dirty="0" smtClean="0"/>
              <a:t>Necesidades: </a:t>
            </a:r>
          </a:p>
          <a:p>
            <a:pPr algn="ctr"/>
            <a:r>
              <a:rPr lang="es-MX" dirty="0" smtClean="0"/>
              <a:t>El alumno necesita conocer los resultados de sus encuestas para tomar las decisiones finales sobre el futuro de su producto.</a:t>
            </a:r>
          </a:p>
          <a:p>
            <a:endParaRPr lang="es-MX" dirty="0" smtClean="0"/>
          </a:p>
          <a:p>
            <a:pPr algn="ctr"/>
            <a:r>
              <a:rPr lang="es-MX" sz="1200" dirty="0" smtClean="0"/>
              <a:t>12.3.g</a:t>
            </a:r>
            <a:r>
              <a:rPr lang="es-MX" dirty="0" smtClean="0"/>
              <a:t> </a:t>
            </a:r>
            <a:r>
              <a:rPr lang="es-MX" sz="2400" dirty="0" smtClean="0"/>
              <a:t>Objetivo:</a:t>
            </a:r>
          </a:p>
          <a:p>
            <a:pPr algn="ctr"/>
            <a:r>
              <a:rPr lang="es-MX" dirty="0" smtClean="0"/>
              <a:t>El alumno analiza los resultados de sus encuestas mediante el desarrollo de gráficas y tablas para poder tomar las decisiones más pertinentes en beneficio de su producto.</a:t>
            </a:r>
          </a:p>
        </p:txBody>
      </p:sp>
      <p:sp>
        <p:nvSpPr>
          <p:cNvPr id="3" name="1 CuadroTexto"/>
          <p:cNvSpPr txBox="1"/>
          <p:nvPr/>
        </p:nvSpPr>
        <p:spPr>
          <a:xfrm>
            <a:off x="8322839" y="116632"/>
            <a:ext cx="835485" cy="369332"/>
          </a:xfrm>
          <a:prstGeom prst="rect">
            <a:avLst/>
          </a:prstGeom>
          <a:noFill/>
        </p:spPr>
        <p:txBody>
          <a:bodyPr wrap="none" rtlCol="0">
            <a:spAutoFit/>
          </a:bodyPr>
          <a:lstStyle/>
          <a:p>
            <a:r>
              <a:rPr lang="es-MX" dirty="0" smtClean="0"/>
              <a:t>12.3.g</a:t>
            </a:r>
            <a:endParaRPr lang="es-MX" dirty="0"/>
          </a:p>
        </p:txBody>
      </p:sp>
    </p:spTree>
    <p:extLst>
      <p:ext uri="{BB962C8B-B14F-4D97-AF65-F5344CB8AC3E}">
        <p14:creationId xmlns:p14="http://schemas.microsoft.com/office/powerpoint/2010/main" val="17282120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934" y="620688"/>
            <a:ext cx="7065346" cy="4585871"/>
          </a:xfrm>
          <a:prstGeom prst="rect">
            <a:avLst/>
          </a:prstGeom>
          <a:noFill/>
        </p:spPr>
        <p:txBody>
          <a:bodyPr wrap="square" rtlCol="0">
            <a:spAutoFit/>
          </a:bodyPr>
          <a:lstStyle/>
          <a:p>
            <a:pPr algn="ctr"/>
            <a:r>
              <a:rPr lang="es-MX" sz="1200" dirty="0" smtClean="0"/>
              <a:t>12.4.h</a:t>
            </a:r>
            <a:r>
              <a:rPr lang="es-MX" dirty="0" smtClean="0"/>
              <a:t> </a:t>
            </a:r>
            <a:r>
              <a:rPr lang="es-MX" sz="2800" b="1" dirty="0"/>
              <a:t>Inicio</a:t>
            </a:r>
            <a:r>
              <a:rPr lang="es-MX" sz="2800" b="1" dirty="0" smtClean="0"/>
              <a:t>:</a:t>
            </a:r>
          </a:p>
          <a:p>
            <a:r>
              <a:rPr lang="es-MX" sz="2400" dirty="0" smtClean="0"/>
              <a:t>Pasos y Organización:</a:t>
            </a:r>
          </a:p>
          <a:p>
            <a:r>
              <a:rPr lang="es-MX" b="1" dirty="0" smtClean="0"/>
              <a:t> </a:t>
            </a:r>
          </a:p>
          <a:p>
            <a:r>
              <a:rPr lang="es-MX" dirty="0" smtClean="0"/>
              <a:t>El alumno  y por equipos realizan la gráfica de cada pregunta con el fin de analizar el comportamiento del cambio resultado de función del cacao. Cada equipo tendrá los resultados de una muestra para favorecer el intercambio de información.</a:t>
            </a:r>
          </a:p>
          <a:p>
            <a:endParaRPr lang="es-MX" dirty="0"/>
          </a:p>
          <a:p>
            <a:r>
              <a:rPr lang="es-MX" sz="2400" dirty="0" smtClean="0"/>
              <a:t>Materiales y herramientas:</a:t>
            </a:r>
          </a:p>
          <a:p>
            <a:endParaRPr lang="es-MX" dirty="0"/>
          </a:p>
          <a:p>
            <a:pPr marL="285750" indent="-285750">
              <a:buFontTx/>
              <a:buChar char="-"/>
            </a:pPr>
            <a:r>
              <a:rPr lang="es-MX" dirty="0" smtClean="0"/>
              <a:t>Encuestas realizadas</a:t>
            </a:r>
          </a:p>
          <a:p>
            <a:pPr marL="285750" indent="-285750">
              <a:buFontTx/>
              <a:buChar char="-"/>
            </a:pPr>
            <a:r>
              <a:rPr lang="es-MX" dirty="0" smtClean="0"/>
              <a:t>Microsoft Excel</a:t>
            </a:r>
          </a:p>
          <a:p>
            <a:pPr marL="285750" indent="-285750">
              <a:buFontTx/>
              <a:buChar char="-"/>
            </a:pPr>
            <a:r>
              <a:rPr lang="es-MX" dirty="0" smtClean="0"/>
              <a:t>Tabla de Valores</a:t>
            </a:r>
          </a:p>
          <a:p>
            <a:pPr marL="285750" indent="-285750">
              <a:buFontTx/>
              <a:buChar char="-"/>
            </a:pPr>
            <a:r>
              <a:rPr lang="es-MX" dirty="0" smtClean="0"/>
              <a:t>Materiales de papelería básica para el desarrollo de gráfica en papel</a:t>
            </a:r>
          </a:p>
        </p:txBody>
      </p:sp>
      <p:sp>
        <p:nvSpPr>
          <p:cNvPr id="3" name="1 CuadroTexto"/>
          <p:cNvSpPr txBox="1"/>
          <p:nvPr/>
        </p:nvSpPr>
        <p:spPr>
          <a:xfrm>
            <a:off x="8322839" y="116632"/>
            <a:ext cx="846707" cy="369332"/>
          </a:xfrm>
          <a:prstGeom prst="rect">
            <a:avLst/>
          </a:prstGeom>
          <a:noFill/>
        </p:spPr>
        <p:txBody>
          <a:bodyPr wrap="none" rtlCol="0">
            <a:spAutoFit/>
          </a:bodyPr>
          <a:lstStyle/>
          <a:p>
            <a:r>
              <a:rPr lang="es-MX" dirty="0" smtClean="0"/>
              <a:t>12.4.h</a:t>
            </a:r>
            <a:endParaRPr lang="es-MX" dirty="0"/>
          </a:p>
        </p:txBody>
      </p:sp>
    </p:spTree>
    <p:extLst>
      <p:ext uri="{BB962C8B-B14F-4D97-AF65-F5344CB8AC3E}">
        <p14:creationId xmlns:p14="http://schemas.microsoft.com/office/powerpoint/2010/main" val="7138601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12.4.h Evidencia fotográfica del Inicio</a:t>
            </a:r>
            <a:endParaRPr lang="es-MX" dirty="0"/>
          </a:p>
        </p:txBody>
      </p:sp>
      <p:pic>
        <p:nvPicPr>
          <p:cNvPr id="3" name="Imagen 2"/>
          <p:cNvPicPr>
            <a:picLocks noChangeAspect="1"/>
          </p:cNvPicPr>
          <p:nvPr/>
        </p:nvPicPr>
        <p:blipFill>
          <a:blip r:embed="rId2"/>
          <a:stretch>
            <a:fillRect/>
          </a:stretch>
        </p:blipFill>
        <p:spPr>
          <a:xfrm>
            <a:off x="1580950" y="1772816"/>
            <a:ext cx="5343525" cy="4600575"/>
          </a:xfrm>
          <a:prstGeom prst="rect">
            <a:avLst/>
          </a:prstGeom>
        </p:spPr>
      </p:pic>
      <p:sp>
        <p:nvSpPr>
          <p:cNvPr id="4" name="1 CuadroTexto"/>
          <p:cNvSpPr txBox="1"/>
          <p:nvPr/>
        </p:nvSpPr>
        <p:spPr>
          <a:xfrm>
            <a:off x="8322839" y="116632"/>
            <a:ext cx="846707" cy="369332"/>
          </a:xfrm>
          <a:prstGeom prst="rect">
            <a:avLst/>
          </a:prstGeom>
          <a:noFill/>
        </p:spPr>
        <p:txBody>
          <a:bodyPr wrap="none" rtlCol="0">
            <a:spAutoFit/>
          </a:bodyPr>
          <a:lstStyle/>
          <a:p>
            <a:r>
              <a:rPr lang="es-MX" dirty="0" smtClean="0"/>
              <a:t>12.4.h</a:t>
            </a:r>
            <a:endParaRPr lang="es-MX" dirty="0"/>
          </a:p>
        </p:txBody>
      </p:sp>
    </p:spTree>
    <p:extLst>
      <p:ext uri="{BB962C8B-B14F-4D97-AF65-F5344CB8AC3E}">
        <p14:creationId xmlns:p14="http://schemas.microsoft.com/office/powerpoint/2010/main" val="7000267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934" y="620688"/>
            <a:ext cx="6993338" cy="4308872"/>
          </a:xfrm>
          <a:prstGeom prst="rect">
            <a:avLst/>
          </a:prstGeom>
          <a:noFill/>
        </p:spPr>
        <p:txBody>
          <a:bodyPr wrap="square" rtlCol="0">
            <a:spAutoFit/>
          </a:bodyPr>
          <a:lstStyle/>
          <a:p>
            <a:pPr algn="ctr"/>
            <a:r>
              <a:rPr lang="es-MX" sz="1200" dirty="0" smtClean="0"/>
              <a:t>12.5.i</a:t>
            </a:r>
            <a:r>
              <a:rPr lang="es-MX" dirty="0" smtClean="0"/>
              <a:t> </a:t>
            </a:r>
            <a:r>
              <a:rPr lang="es-MX" sz="2800" b="1" dirty="0"/>
              <a:t>Desarrollo</a:t>
            </a:r>
            <a:r>
              <a:rPr lang="es-MX" sz="2800" b="1" dirty="0" smtClean="0"/>
              <a:t>:</a:t>
            </a:r>
          </a:p>
          <a:p>
            <a:r>
              <a:rPr lang="es-MX" sz="2400" dirty="0" smtClean="0"/>
              <a:t>Pasos y organización.</a:t>
            </a:r>
          </a:p>
          <a:p>
            <a:r>
              <a:rPr lang="es-MX" dirty="0" smtClean="0"/>
              <a:t>Los equipos identifican los extremos de la gráfica relacionando con la pregunta y con la concentración. El objetivo es que identifique los puntos fuertes y débiles de su producto para tomar decisiones para su mejora. Finalmente plasma sus análisis en una tabla de valores que le permite interpretar de manera más eficiente la información.</a:t>
            </a:r>
          </a:p>
          <a:p>
            <a:endParaRPr lang="es-MX" b="1" dirty="0"/>
          </a:p>
          <a:p>
            <a:r>
              <a:rPr lang="es-MX" sz="2400" dirty="0" smtClean="0"/>
              <a:t>Materiales y herramientas:</a:t>
            </a:r>
          </a:p>
          <a:p>
            <a:pPr marL="285750" indent="-285750">
              <a:buFontTx/>
              <a:buChar char="-"/>
            </a:pPr>
            <a:r>
              <a:rPr lang="es-MX" dirty="0" smtClean="0"/>
              <a:t>Tabla de valores</a:t>
            </a:r>
          </a:p>
          <a:p>
            <a:pPr marL="285750" indent="-285750">
              <a:buFontTx/>
              <a:buChar char="-"/>
            </a:pPr>
            <a:r>
              <a:rPr lang="es-MX" dirty="0" smtClean="0"/>
              <a:t>Gráficas realizadas</a:t>
            </a:r>
          </a:p>
          <a:p>
            <a:pPr marL="285750" indent="-285750">
              <a:buFontTx/>
              <a:buChar char="-"/>
            </a:pPr>
            <a:r>
              <a:rPr lang="es-MX" dirty="0" smtClean="0"/>
              <a:t>Encuestas contestadas</a:t>
            </a:r>
          </a:p>
          <a:p>
            <a:pPr marL="285750" indent="-285750">
              <a:buFontTx/>
              <a:buChar char="-"/>
            </a:pPr>
            <a:endParaRPr lang="es-MX" dirty="0"/>
          </a:p>
        </p:txBody>
      </p:sp>
      <p:sp>
        <p:nvSpPr>
          <p:cNvPr id="3" name="1 CuadroTexto"/>
          <p:cNvSpPr txBox="1"/>
          <p:nvPr/>
        </p:nvSpPr>
        <p:spPr>
          <a:xfrm>
            <a:off x="8322839" y="116632"/>
            <a:ext cx="785793" cy="369332"/>
          </a:xfrm>
          <a:prstGeom prst="rect">
            <a:avLst/>
          </a:prstGeom>
          <a:noFill/>
        </p:spPr>
        <p:txBody>
          <a:bodyPr wrap="none" rtlCol="0">
            <a:spAutoFit/>
          </a:bodyPr>
          <a:lstStyle/>
          <a:p>
            <a:r>
              <a:rPr lang="es-MX" dirty="0" smtClean="0"/>
              <a:t>12.5.i</a:t>
            </a:r>
            <a:endParaRPr lang="es-MX" dirty="0"/>
          </a:p>
        </p:txBody>
      </p:sp>
    </p:spTree>
    <p:extLst>
      <p:ext uri="{BB962C8B-B14F-4D97-AF65-F5344CB8AC3E}">
        <p14:creationId xmlns:p14="http://schemas.microsoft.com/office/powerpoint/2010/main" val="9264845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12.5.i Evidencia fotográfica del Desarrollo</a:t>
            </a:r>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2270216430"/>
              </p:ext>
            </p:extLst>
          </p:nvPr>
        </p:nvGraphicFramePr>
        <p:xfrm>
          <a:off x="1115616" y="2204864"/>
          <a:ext cx="6840760" cy="3528396"/>
        </p:xfrm>
        <a:graphic>
          <a:graphicData uri="http://schemas.openxmlformats.org/drawingml/2006/table">
            <a:tbl>
              <a:tblPr>
                <a:tableStyleId>{5C22544A-7EE6-4342-B048-85BDC9FD1C3A}</a:tableStyleId>
              </a:tblPr>
              <a:tblGrid>
                <a:gridCol w="1148781">
                  <a:extLst>
                    <a:ext uri="{9D8B030D-6E8A-4147-A177-3AD203B41FA5}">
                      <a16:colId xmlns:a16="http://schemas.microsoft.com/office/drawing/2014/main" xmlns="" val="20000"/>
                    </a:ext>
                  </a:extLst>
                </a:gridCol>
                <a:gridCol w="2862215">
                  <a:extLst>
                    <a:ext uri="{9D8B030D-6E8A-4147-A177-3AD203B41FA5}">
                      <a16:colId xmlns:a16="http://schemas.microsoft.com/office/drawing/2014/main" xmlns="" val="20001"/>
                    </a:ext>
                  </a:extLst>
                </a:gridCol>
                <a:gridCol w="2829764">
                  <a:extLst>
                    <a:ext uri="{9D8B030D-6E8A-4147-A177-3AD203B41FA5}">
                      <a16:colId xmlns:a16="http://schemas.microsoft.com/office/drawing/2014/main" xmlns="" val="20002"/>
                    </a:ext>
                  </a:extLst>
                </a:gridCol>
              </a:tblGrid>
              <a:tr h="392044">
                <a:tc>
                  <a:txBody>
                    <a:bodyPr/>
                    <a:lstStyle/>
                    <a:p>
                      <a:pPr algn="l" fontAlgn="b"/>
                      <a:r>
                        <a:rPr lang="es-MX" sz="2000" u="none" strike="noStrike" dirty="0">
                          <a:effectLst/>
                        </a:rPr>
                        <a:t>Pregunta</a:t>
                      </a:r>
                      <a:endParaRPr lang="es-MX" sz="2000" b="0" i="0" u="none" strike="noStrike" dirty="0">
                        <a:solidFill>
                          <a:srgbClr val="00FFFF"/>
                        </a:solidFill>
                        <a:effectLst/>
                        <a:latin typeface="Arial" panose="020B0604020202020204" pitchFamily="34" charset="0"/>
                      </a:endParaRPr>
                    </a:p>
                  </a:txBody>
                  <a:tcPr marL="9525" marR="9525" marT="9525" marB="0" anchor="b"/>
                </a:tc>
                <a:tc>
                  <a:txBody>
                    <a:bodyPr/>
                    <a:lstStyle/>
                    <a:p>
                      <a:pPr algn="l" fontAlgn="b"/>
                      <a:r>
                        <a:rPr lang="es-MX" sz="2000" u="none" strike="noStrike" dirty="0">
                          <a:effectLst/>
                        </a:rPr>
                        <a:t>Máximo (concentración)</a:t>
                      </a:r>
                      <a:endParaRPr lang="es-MX" sz="2000" b="0" i="0" u="none" strike="noStrike" dirty="0">
                        <a:solidFill>
                          <a:srgbClr val="00FFFF"/>
                        </a:solidFill>
                        <a:effectLst/>
                        <a:latin typeface="Arial" panose="020B0604020202020204" pitchFamily="34" charset="0"/>
                      </a:endParaRPr>
                    </a:p>
                  </a:txBody>
                  <a:tcPr marL="9525" marR="9525" marT="9525" marB="0" anchor="b"/>
                </a:tc>
                <a:tc>
                  <a:txBody>
                    <a:bodyPr/>
                    <a:lstStyle/>
                    <a:p>
                      <a:pPr algn="l" fontAlgn="b"/>
                      <a:r>
                        <a:rPr lang="es-MX" sz="2000" u="none" strike="noStrike" dirty="0">
                          <a:effectLst/>
                        </a:rPr>
                        <a:t>Mínimo (Concentración)</a:t>
                      </a:r>
                      <a:endParaRPr lang="es-MX" sz="2000" b="0" i="0" u="none" strike="noStrike" dirty="0">
                        <a:solidFill>
                          <a:srgbClr val="00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0000"/>
                  </a:ext>
                </a:extLst>
              </a:tr>
              <a:tr h="392044">
                <a:tc>
                  <a:txBody>
                    <a:bodyPr/>
                    <a:lstStyle/>
                    <a:p>
                      <a:pPr algn="r" fontAlgn="b"/>
                      <a:r>
                        <a:rPr lang="es-MX" sz="2400" u="none" strike="noStrike" dirty="0">
                          <a:effectLst/>
                        </a:rPr>
                        <a:t>2</a:t>
                      </a:r>
                      <a:endParaRPr lang="es-MX" sz="2400" b="0" i="0" u="none" strike="noStrike" dirty="0">
                        <a:solidFill>
                          <a:srgbClr val="00FFFF"/>
                        </a:solidFill>
                        <a:effectLst/>
                        <a:latin typeface="Arial" panose="020B0604020202020204" pitchFamily="34" charset="0"/>
                      </a:endParaRPr>
                    </a:p>
                  </a:txBody>
                  <a:tcPr marL="9525" marR="9525" marT="9525" marB="0" anchor="b"/>
                </a:tc>
                <a:tc>
                  <a:txBody>
                    <a:bodyPr/>
                    <a:lstStyle/>
                    <a:p>
                      <a:pPr algn="r" fontAlgn="b"/>
                      <a:r>
                        <a:rPr lang="es-MX" sz="2400" u="none" strike="noStrike" dirty="0">
                          <a:effectLst/>
                        </a:rPr>
                        <a:t>40</a:t>
                      </a:r>
                      <a:endParaRPr lang="es-MX" sz="2400" b="0" i="0" u="none" strike="noStrike" dirty="0">
                        <a:solidFill>
                          <a:srgbClr val="00FFFF"/>
                        </a:solidFill>
                        <a:effectLst/>
                        <a:latin typeface="Arial" panose="020B0604020202020204" pitchFamily="34" charset="0"/>
                      </a:endParaRPr>
                    </a:p>
                  </a:txBody>
                  <a:tcPr marL="9525" marR="9525" marT="9525" marB="0" anchor="b"/>
                </a:tc>
                <a:tc>
                  <a:txBody>
                    <a:bodyPr/>
                    <a:lstStyle/>
                    <a:p>
                      <a:pPr algn="r" fontAlgn="b"/>
                      <a:r>
                        <a:rPr lang="es-MX" sz="2400" u="none" strike="noStrike">
                          <a:effectLst/>
                        </a:rPr>
                        <a:t>30</a:t>
                      </a:r>
                      <a:endParaRPr lang="es-MX" sz="2400" b="0" i="0" u="none" strike="noStrike">
                        <a:solidFill>
                          <a:srgbClr val="00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0001"/>
                  </a:ext>
                </a:extLst>
              </a:tr>
              <a:tr h="392044">
                <a:tc>
                  <a:txBody>
                    <a:bodyPr/>
                    <a:lstStyle/>
                    <a:p>
                      <a:pPr algn="r" fontAlgn="b"/>
                      <a:r>
                        <a:rPr lang="es-MX" sz="2400" u="none" strike="noStrike">
                          <a:effectLst/>
                        </a:rPr>
                        <a:t>3</a:t>
                      </a:r>
                      <a:endParaRPr lang="es-MX" sz="2400" b="0" i="0" u="none" strike="noStrike">
                        <a:solidFill>
                          <a:srgbClr val="00FFFF"/>
                        </a:solidFill>
                        <a:effectLst/>
                        <a:latin typeface="Arial" panose="020B0604020202020204" pitchFamily="34" charset="0"/>
                      </a:endParaRPr>
                    </a:p>
                  </a:txBody>
                  <a:tcPr marL="9525" marR="9525" marT="9525" marB="0" anchor="b"/>
                </a:tc>
                <a:tc>
                  <a:txBody>
                    <a:bodyPr/>
                    <a:lstStyle/>
                    <a:p>
                      <a:pPr algn="r" fontAlgn="b"/>
                      <a:r>
                        <a:rPr lang="es-MX" sz="2400" u="none" strike="noStrike" dirty="0">
                          <a:effectLst/>
                        </a:rPr>
                        <a:t>45</a:t>
                      </a:r>
                      <a:endParaRPr lang="es-MX" sz="2400" b="0" i="0" u="none" strike="noStrike" dirty="0">
                        <a:solidFill>
                          <a:srgbClr val="00FFFF"/>
                        </a:solidFill>
                        <a:effectLst/>
                        <a:latin typeface="Arial" panose="020B0604020202020204" pitchFamily="34" charset="0"/>
                      </a:endParaRPr>
                    </a:p>
                  </a:txBody>
                  <a:tcPr marL="9525" marR="9525" marT="9525" marB="0" anchor="b"/>
                </a:tc>
                <a:tc>
                  <a:txBody>
                    <a:bodyPr/>
                    <a:lstStyle/>
                    <a:p>
                      <a:pPr algn="r" fontAlgn="b"/>
                      <a:r>
                        <a:rPr lang="es-MX" sz="2400" u="none" strike="noStrike">
                          <a:effectLst/>
                        </a:rPr>
                        <a:t>30</a:t>
                      </a:r>
                      <a:endParaRPr lang="es-MX" sz="2400" b="0" i="0" u="none" strike="noStrike">
                        <a:solidFill>
                          <a:srgbClr val="00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0002"/>
                  </a:ext>
                </a:extLst>
              </a:tr>
              <a:tr h="392044">
                <a:tc>
                  <a:txBody>
                    <a:bodyPr/>
                    <a:lstStyle/>
                    <a:p>
                      <a:pPr algn="r" fontAlgn="b"/>
                      <a:r>
                        <a:rPr lang="es-MX" sz="2400" u="none" strike="noStrike">
                          <a:effectLst/>
                        </a:rPr>
                        <a:t>4</a:t>
                      </a:r>
                      <a:endParaRPr lang="es-MX" sz="2400" b="0" i="0" u="none" strike="noStrike">
                        <a:solidFill>
                          <a:srgbClr val="00FFFF"/>
                        </a:solidFill>
                        <a:effectLst/>
                        <a:latin typeface="Arial" panose="020B0604020202020204" pitchFamily="34" charset="0"/>
                      </a:endParaRPr>
                    </a:p>
                  </a:txBody>
                  <a:tcPr marL="9525" marR="9525" marT="9525" marB="0" anchor="b"/>
                </a:tc>
                <a:tc>
                  <a:txBody>
                    <a:bodyPr/>
                    <a:lstStyle/>
                    <a:p>
                      <a:pPr algn="r" fontAlgn="b"/>
                      <a:r>
                        <a:rPr lang="es-MX" sz="2400" u="none" strike="noStrike" dirty="0">
                          <a:effectLst/>
                        </a:rPr>
                        <a:t>45</a:t>
                      </a:r>
                      <a:endParaRPr lang="es-MX" sz="2400" b="0" i="0" u="none" strike="noStrike" dirty="0">
                        <a:solidFill>
                          <a:srgbClr val="00FFFF"/>
                        </a:solidFill>
                        <a:effectLst/>
                        <a:latin typeface="Arial" panose="020B0604020202020204" pitchFamily="34" charset="0"/>
                      </a:endParaRPr>
                    </a:p>
                  </a:txBody>
                  <a:tcPr marL="9525" marR="9525" marT="9525" marB="0" anchor="b"/>
                </a:tc>
                <a:tc>
                  <a:txBody>
                    <a:bodyPr/>
                    <a:lstStyle/>
                    <a:p>
                      <a:pPr algn="r" fontAlgn="b"/>
                      <a:r>
                        <a:rPr lang="es-MX" sz="2400" u="none" strike="noStrike">
                          <a:effectLst/>
                        </a:rPr>
                        <a:t>35</a:t>
                      </a:r>
                      <a:endParaRPr lang="es-MX" sz="2400" b="0" i="0" u="none" strike="noStrike">
                        <a:solidFill>
                          <a:srgbClr val="00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0003"/>
                  </a:ext>
                </a:extLst>
              </a:tr>
              <a:tr h="392044">
                <a:tc>
                  <a:txBody>
                    <a:bodyPr/>
                    <a:lstStyle/>
                    <a:p>
                      <a:pPr algn="r" fontAlgn="b"/>
                      <a:r>
                        <a:rPr lang="es-MX" sz="2400" u="none" strike="noStrike">
                          <a:effectLst/>
                        </a:rPr>
                        <a:t>5</a:t>
                      </a:r>
                      <a:endParaRPr lang="es-MX" sz="2400" b="0" i="0" u="none" strike="noStrike">
                        <a:solidFill>
                          <a:srgbClr val="00FFFF"/>
                        </a:solidFill>
                        <a:effectLst/>
                        <a:latin typeface="Arial" panose="020B0604020202020204" pitchFamily="34" charset="0"/>
                      </a:endParaRPr>
                    </a:p>
                  </a:txBody>
                  <a:tcPr marL="9525" marR="9525" marT="9525" marB="0" anchor="b"/>
                </a:tc>
                <a:tc>
                  <a:txBody>
                    <a:bodyPr/>
                    <a:lstStyle/>
                    <a:p>
                      <a:pPr algn="r" fontAlgn="b"/>
                      <a:r>
                        <a:rPr lang="es-MX" sz="2400" u="none" strike="noStrike" dirty="0">
                          <a:effectLst/>
                        </a:rPr>
                        <a:t>35</a:t>
                      </a:r>
                      <a:endParaRPr lang="es-MX" sz="2400" b="0" i="0" u="none" strike="noStrike" dirty="0">
                        <a:solidFill>
                          <a:srgbClr val="00FFFF"/>
                        </a:solidFill>
                        <a:effectLst/>
                        <a:latin typeface="Arial" panose="020B0604020202020204" pitchFamily="34" charset="0"/>
                      </a:endParaRPr>
                    </a:p>
                  </a:txBody>
                  <a:tcPr marL="9525" marR="9525" marT="9525" marB="0" anchor="b"/>
                </a:tc>
                <a:tc>
                  <a:txBody>
                    <a:bodyPr/>
                    <a:lstStyle/>
                    <a:p>
                      <a:pPr algn="r" fontAlgn="b"/>
                      <a:r>
                        <a:rPr lang="es-MX" sz="2400" u="none" strike="noStrike">
                          <a:effectLst/>
                        </a:rPr>
                        <a:t>40</a:t>
                      </a:r>
                      <a:endParaRPr lang="es-MX" sz="2400" b="0" i="0" u="none" strike="noStrike">
                        <a:solidFill>
                          <a:srgbClr val="00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0004"/>
                  </a:ext>
                </a:extLst>
              </a:tr>
              <a:tr h="392044">
                <a:tc>
                  <a:txBody>
                    <a:bodyPr/>
                    <a:lstStyle/>
                    <a:p>
                      <a:pPr algn="r" fontAlgn="b"/>
                      <a:r>
                        <a:rPr lang="es-MX" sz="2400" u="none" strike="noStrike">
                          <a:effectLst/>
                        </a:rPr>
                        <a:t>6</a:t>
                      </a:r>
                      <a:endParaRPr lang="es-MX" sz="2400" b="0" i="0" u="none" strike="noStrike">
                        <a:solidFill>
                          <a:srgbClr val="00FFFF"/>
                        </a:solidFill>
                        <a:effectLst/>
                        <a:latin typeface="Arial" panose="020B0604020202020204" pitchFamily="34" charset="0"/>
                      </a:endParaRPr>
                    </a:p>
                  </a:txBody>
                  <a:tcPr marL="9525" marR="9525" marT="9525" marB="0" anchor="b"/>
                </a:tc>
                <a:tc>
                  <a:txBody>
                    <a:bodyPr/>
                    <a:lstStyle/>
                    <a:p>
                      <a:pPr algn="r" fontAlgn="b"/>
                      <a:r>
                        <a:rPr lang="es-MX" sz="2400" u="none" strike="noStrike" dirty="0">
                          <a:effectLst/>
                        </a:rPr>
                        <a:t>45</a:t>
                      </a:r>
                      <a:endParaRPr lang="es-MX" sz="2400" b="0" i="0" u="none" strike="noStrike" dirty="0">
                        <a:solidFill>
                          <a:srgbClr val="00FFFF"/>
                        </a:solidFill>
                        <a:effectLst/>
                        <a:latin typeface="Arial" panose="020B0604020202020204" pitchFamily="34" charset="0"/>
                      </a:endParaRPr>
                    </a:p>
                  </a:txBody>
                  <a:tcPr marL="9525" marR="9525" marT="9525" marB="0" anchor="b"/>
                </a:tc>
                <a:tc>
                  <a:txBody>
                    <a:bodyPr/>
                    <a:lstStyle/>
                    <a:p>
                      <a:pPr algn="r" fontAlgn="b"/>
                      <a:r>
                        <a:rPr lang="es-MX" sz="2400" u="none" strike="noStrike" dirty="0">
                          <a:effectLst/>
                        </a:rPr>
                        <a:t>30</a:t>
                      </a:r>
                      <a:endParaRPr lang="es-MX" sz="2400" b="0" i="0" u="none" strike="noStrike" dirty="0">
                        <a:solidFill>
                          <a:srgbClr val="00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0005"/>
                  </a:ext>
                </a:extLst>
              </a:tr>
              <a:tr h="392044">
                <a:tc>
                  <a:txBody>
                    <a:bodyPr/>
                    <a:lstStyle/>
                    <a:p>
                      <a:pPr algn="r" fontAlgn="b"/>
                      <a:r>
                        <a:rPr lang="es-MX" sz="2400" u="none" strike="noStrike">
                          <a:effectLst/>
                        </a:rPr>
                        <a:t>7</a:t>
                      </a:r>
                      <a:endParaRPr lang="es-MX" sz="2400" b="0" i="0" u="none" strike="noStrike">
                        <a:solidFill>
                          <a:srgbClr val="00FFFF"/>
                        </a:solidFill>
                        <a:effectLst/>
                        <a:latin typeface="Arial" panose="020B0604020202020204" pitchFamily="34" charset="0"/>
                      </a:endParaRPr>
                    </a:p>
                  </a:txBody>
                  <a:tcPr marL="9525" marR="9525" marT="9525" marB="0" anchor="b"/>
                </a:tc>
                <a:tc>
                  <a:txBody>
                    <a:bodyPr/>
                    <a:lstStyle/>
                    <a:p>
                      <a:pPr algn="r" fontAlgn="b"/>
                      <a:r>
                        <a:rPr lang="es-MX" sz="2400" u="none" strike="noStrike">
                          <a:effectLst/>
                        </a:rPr>
                        <a:t>45</a:t>
                      </a:r>
                      <a:endParaRPr lang="es-MX" sz="2400" b="0" i="0" u="none" strike="noStrike">
                        <a:solidFill>
                          <a:srgbClr val="00FFFF"/>
                        </a:solidFill>
                        <a:effectLst/>
                        <a:latin typeface="Arial" panose="020B0604020202020204" pitchFamily="34" charset="0"/>
                      </a:endParaRPr>
                    </a:p>
                  </a:txBody>
                  <a:tcPr marL="9525" marR="9525" marT="9525" marB="0" anchor="b"/>
                </a:tc>
                <a:tc>
                  <a:txBody>
                    <a:bodyPr/>
                    <a:lstStyle/>
                    <a:p>
                      <a:pPr algn="r" fontAlgn="b"/>
                      <a:r>
                        <a:rPr lang="es-MX" sz="2400" u="none" strike="noStrike" dirty="0">
                          <a:effectLst/>
                        </a:rPr>
                        <a:t>50</a:t>
                      </a:r>
                      <a:endParaRPr lang="es-MX" sz="2400" b="0" i="0" u="none" strike="noStrike" dirty="0">
                        <a:solidFill>
                          <a:srgbClr val="00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0006"/>
                  </a:ext>
                </a:extLst>
              </a:tr>
              <a:tr h="392044">
                <a:tc>
                  <a:txBody>
                    <a:bodyPr/>
                    <a:lstStyle/>
                    <a:p>
                      <a:pPr algn="r" fontAlgn="b"/>
                      <a:r>
                        <a:rPr lang="es-MX" sz="2400" u="none" strike="noStrike">
                          <a:effectLst/>
                        </a:rPr>
                        <a:t>8</a:t>
                      </a:r>
                      <a:endParaRPr lang="es-MX" sz="2400" b="0" i="0" u="none" strike="noStrike">
                        <a:solidFill>
                          <a:srgbClr val="00FFFF"/>
                        </a:solidFill>
                        <a:effectLst/>
                        <a:latin typeface="Arial" panose="020B0604020202020204" pitchFamily="34" charset="0"/>
                      </a:endParaRPr>
                    </a:p>
                  </a:txBody>
                  <a:tcPr marL="9525" marR="9525" marT="9525" marB="0" anchor="b"/>
                </a:tc>
                <a:tc>
                  <a:txBody>
                    <a:bodyPr/>
                    <a:lstStyle/>
                    <a:p>
                      <a:pPr algn="r" fontAlgn="b"/>
                      <a:r>
                        <a:rPr lang="es-MX" sz="2400" u="none" strike="noStrike">
                          <a:effectLst/>
                        </a:rPr>
                        <a:t>30</a:t>
                      </a:r>
                      <a:endParaRPr lang="es-MX" sz="2400" b="0" i="0" u="none" strike="noStrike">
                        <a:solidFill>
                          <a:srgbClr val="00FFFF"/>
                        </a:solidFill>
                        <a:effectLst/>
                        <a:latin typeface="Arial" panose="020B0604020202020204" pitchFamily="34" charset="0"/>
                      </a:endParaRPr>
                    </a:p>
                  </a:txBody>
                  <a:tcPr marL="9525" marR="9525" marT="9525" marB="0" anchor="b"/>
                </a:tc>
                <a:tc>
                  <a:txBody>
                    <a:bodyPr/>
                    <a:lstStyle/>
                    <a:p>
                      <a:pPr algn="r" fontAlgn="b"/>
                      <a:r>
                        <a:rPr lang="es-MX" sz="2400" u="none" strike="noStrike" dirty="0">
                          <a:effectLst/>
                        </a:rPr>
                        <a:t>40</a:t>
                      </a:r>
                      <a:endParaRPr lang="es-MX" sz="2400" b="0" i="0" u="none" strike="noStrike" dirty="0">
                        <a:solidFill>
                          <a:srgbClr val="00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0007"/>
                  </a:ext>
                </a:extLst>
              </a:tr>
              <a:tr h="392044">
                <a:tc>
                  <a:txBody>
                    <a:bodyPr/>
                    <a:lstStyle/>
                    <a:p>
                      <a:pPr algn="r" fontAlgn="b"/>
                      <a:r>
                        <a:rPr lang="es-MX" sz="2400" u="none" strike="noStrike">
                          <a:effectLst/>
                        </a:rPr>
                        <a:t>9</a:t>
                      </a:r>
                      <a:endParaRPr lang="es-MX" sz="2400" b="0" i="0" u="none" strike="noStrike">
                        <a:solidFill>
                          <a:srgbClr val="00FFFF"/>
                        </a:solidFill>
                        <a:effectLst/>
                        <a:latin typeface="Arial" panose="020B0604020202020204" pitchFamily="34" charset="0"/>
                      </a:endParaRPr>
                    </a:p>
                  </a:txBody>
                  <a:tcPr marL="9525" marR="9525" marT="9525" marB="0" anchor="b"/>
                </a:tc>
                <a:tc>
                  <a:txBody>
                    <a:bodyPr/>
                    <a:lstStyle/>
                    <a:p>
                      <a:pPr algn="r" fontAlgn="b"/>
                      <a:r>
                        <a:rPr lang="es-MX" sz="2400" u="none" strike="noStrike">
                          <a:effectLst/>
                        </a:rPr>
                        <a:t>45</a:t>
                      </a:r>
                      <a:endParaRPr lang="es-MX" sz="2400" b="0" i="0" u="none" strike="noStrike">
                        <a:solidFill>
                          <a:srgbClr val="00FFFF"/>
                        </a:solidFill>
                        <a:effectLst/>
                        <a:latin typeface="Arial" panose="020B0604020202020204" pitchFamily="34" charset="0"/>
                      </a:endParaRPr>
                    </a:p>
                  </a:txBody>
                  <a:tcPr marL="9525" marR="9525" marT="9525" marB="0" anchor="b"/>
                </a:tc>
                <a:tc>
                  <a:txBody>
                    <a:bodyPr/>
                    <a:lstStyle/>
                    <a:p>
                      <a:pPr algn="r" fontAlgn="b"/>
                      <a:r>
                        <a:rPr lang="es-MX" sz="2400" u="none" strike="noStrike" dirty="0">
                          <a:effectLst/>
                        </a:rPr>
                        <a:t>50</a:t>
                      </a:r>
                      <a:endParaRPr lang="es-MX" sz="2400" b="0" i="0" u="none" strike="noStrike" dirty="0">
                        <a:solidFill>
                          <a:srgbClr val="00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0008"/>
                  </a:ext>
                </a:extLst>
              </a:tr>
            </a:tbl>
          </a:graphicData>
        </a:graphic>
      </p:graphicFrame>
      <p:sp>
        <p:nvSpPr>
          <p:cNvPr id="4" name="1 CuadroTexto"/>
          <p:cNvSpPr txBox="1"/>
          <p:nvPr/>
        </p:nvSpPr>
        <p:spPr>
          <a:xfrm>
            <a:off x="8322839" y="116632"/>
            <a:ext cx="785793" cy="369332"/>
          </a:xfrm>
          <a:prstGeom prst="rect">
            <a:avLst/>
          </a:prstGeom>
          <a:noFill/>
        </p:spPr>
        <p:txBody>
          <a:bodyPr wrap="none" rtlCol="0">
            <a:spAutoFit/>
          </a:bodyPr>
          <a:lstStyle/>
          <a:p>
            <a:r>
              <a:rPr lang="es-MX" dirty="0" smtClean="0"/>
              <a:t>12.5.i</a:t>
            </a:r>
            <a:endParaRPr lang="es-MX" dirty="0"/>
          </a:p>
        </p:txBody>
      </p:sp>
    </p:spTree>
    <p:extLst>
      <p:ext uri="{BB962C8B-B14F-4D97-AF65-F5344CB8AC3E}">
        <p14:creationId xmlns:p14="http://schemas.microsoft.com/office/powerpoint/2010/main" val="32030402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1520" y="301298"/>
            <a:ext cx="6777314" cy="6801862"/>
          </a:xfrm>
          <a:prstGeom prst="rect">
            <a:avLst/>
          </a:prstGeom>
          <a:noFill/>
        </p:spPr>
        <p:txBody>
          <a:bodyPr wrap="square" rtlCol="0">
            <a:spAutoFit/>
          </a:bodyPr>
          <a:lstStyle/>
          <a:p>
            <a:pPr algn="ctr"/>
            <a:r>
              <a:rPr lang="es-MX" sz="1200" dirty="0" smtClean="0"/>
              <a:t>12.6.j</a:t>
            </a:r>
            <a:r>
              <a:rPr lang="es-MX" dirty="0" smtClean="0"/>
              <a:t> </a:t>
            </a:r>
            <a:r>
              <a:rPr lang="es-MX" sz="2800" b="1" dirty="0"/>
              <a:t>Cierre</a:t>
            </a:r>
            <a:r>
              <a:rPr lang="es-MX" sz="2800" b="1" dirty="0" smtClean="0"/>
              <a:t>:</a:t>
            </a:r>
          </a:p>
          <a:p>
            <a:endParaRPr lang="es-MX" dirty="0" smtClean="0"/>
          </a:p>
          <a:p>
            <a:r>
              <a:rPr lang="es-MX" sz="2400" dirty="0" smtClean="0"/>
              <a:t>Pasos y organización:</a:t>
            </a:r>
          </a:p>
          <a:p>
            <a:r>
              <a:rPr lang="es-MX" dirty="0" smtClean="0"/>
              <a:t>Con los valores obtenidos el alumno realiza una conclusión tanto del producto como del proyecto de conexiones en general que plasmaran todo en un trabajo final </a:t>
            </a:r>
          </a:p>
          <a:p>
            <a:endParaRPr lang="es-MX" b="1" dirty="0"/>
          </a:p>
          <a:p>
            <a:r>
              <a:rPr lang="es-MX" dirty="0" smtClean="0"/>
              <a:t>La conclusión del producto deberá estar acompañada de una propuesta de mejora y de una concentración definida como idónea y lista para comenzar a producir masivamente.</a:t>
            </a:r>
          </a:p>
          <a:p>
            <a:endParaRPr lang="es-MX" dirty="0"/>
          </a:p>
          <a:p>
            <a:r>
              <a:rPr lang="es-MX" dirty="0" smtClean="0"/>
              <a:t>Para la conclusión general el alumno deberá considerar su experiencia en el proceso, su trabajo en equipo y además los conocimientos adquiridos en las asignaturas de Historia de México II, Educación para la salud y Matemáticas V</a:t>
            </a:r>
          </a:p>
          <a:p>
            <a:endParaRPr lang="es-MX" dirty="0"/>
          </a:p>
          <a:p>
            <a:r>
              <a:rPr lang="es-MX" sz="2400" dirty="0" smtClean="0"/>
              <a:t>Materiales y herramientas:</a:t>
            </a:r>
          </a:p>
          <a:p>
            <a:pPr marL="285750" indent="-285750">
              <a:buFontTx/>
              <a:buChar char="-"/>
            </a:pPr>
            <a:r>
              <a:rPr lang="es-MX" dirty="0" smtClean="0"/>
              <a:t>En general todos los documentos y evidencias realizados hasta el momento ya que se trata del compendio de todo el proyecto.</a:t>
            </a:r>
          </a:p>
          <a:p>
            <a:pPr marL="285750" indent="-285750">
              <a:buFontTx/>
              <a:buChar char="-"/>
            </a:pPr>
            <a:r>
              <a:rPr lang="es-MX" dirty="0" smtClean="0"/>
              <a:t>Informe final del proyecto</a:t>
            </a:r>
            <a:endParaRPr lang="es-MX" dirty="0"/>
          </a:p>
          <a:p>
            <a:endParaRPr lang="es-MX" b="1" dirty="0"/>
          </a:p>
          <a:p>
            <a:endParaRPr lang="es-MX" dirty="0" smtClean="0"/>
          </a:p>
        </p:txBody>
      </p:sp>
      <p:sp>
        <p:nvSpPr>
          <p:cNvPr id="3" name="1 CuadroTexto"/>
          <p:cNvSpPr txBox="1"/>
          <p:nvPr/>
        </p:nvSpPr>
        <p:spPr>
          <a:xfrm>
            <a:off x="8322839" y="116632"/>
            <a:ext cx="805029" cy="369332"/>
          </a:xfrm>
          <a:prstGeom prst="rect">
            <a:avLst/>
          </a:prstGeom>
          <a:noFill/>
        </p:spPr>
        <p:txBody>
          <a:bodyPr wrap="none" rtlCol="0">
            <a:spAutoFit/>
          </a:bodyPr>
          <a:lstStyle/>
          <a:p>
            <a:r>
              <a:rPr lang="es-MX" dirty="0" smtClean="0"/>
              <a:t>12.6.j</a:t>
            </a:r>
            <a:endParaRPr lang="es-MX" dirty="0"/>
          </a:p>
        </p:txBody>
      </p:sp>
    </p:spTree>
    <p:extLst>
      <p:ext uri="{BB962C8B-B14F-4D97-AF65-F5344CB8AC3E}">
        <p14:creationId xmlns:p14="http://schemas.microsoft.com/office/powerpoint/2010/main" val="6002925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12.6.j Evidencia fotográfica del Cierre</a:t>
            </a:r>
            <a:endParaRPr lang="es-MX" dirty="0"/>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13250" b="24800"/>
          <a:stretch/>
        </p:blipFill>
        <p:spPr>
          <a:xfrm>
            <a:off x="2699792" y="1700808"/>
            <a:ext cx="3857625" cy="4248472"/>
          </a:xfrm>
          <a:prstGeom prst="rect">
            <a:avLst/>
          </a:prstGeom>
        </p:spPr>
      </p:pic>
      <p:sp>
        <p:nvSpPr>
          <p:cNvPr id="4" name="1 CuadroTexto"/>
          <p:cNvSpPr txBox="1"/>
          <p:nvPr/>
        </p:nvSpPr>
        <p:spPr>
          <a:xfrm>
            <a:off x="8322839" y="116632"/>
            <a:ext cx="805029" cy="369332"/>
          </a:xfrm>
          <a:prstGeom prst="rect">
            <a:avLst/>
          </a:prstGeom>
          <a:noFill/>
        </p:spPr>
        <p:txBody>
          <a:bodyPr wrap="none" rtlCol="0">
            <a:spAutoFit/>
          </a:bodyPr>
          <a:lstStyle/>
          <a:p>
            <a:r>
              <a:rPr lang="es-MX" dirty="0" smtClean="0"/>
              <a:t>12.6.j</a:t>
            </a:r>
            <a:endParaRPr lang="es-MX" dirty="0"/>
          </a:p>
        </p:txBody>
      </p:sp>
    </p:spTree>
    <p:extLst>
      <p:ext uri="{BB962C8B-B14F-4D97-AF65-F5344CB8AC3E}">
        <p14:creationId xmlns:p14="http://schemas.microsoft.com/office/powerpoint/2010/main" val="427609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23528" y="1144588"/>
            <a:ext cx="8041088" cy="5724644"/>
          </a:xfrm>
          <a:prstGeom prst="rect">
            <a:avLst/>
          </a:prstGeom>
          <a:noFill/>
        </p:spPr>
        <p:txBody>
          <a:bodyPr wrap="square" rtlCol="0">
            <a:spAutoFit/>
          </a:bodyPr>
          <a:lstStyle/>
          <a:p>
            <a:pPr algn="ctr"/>
            <a:r>
              <a:rPr lang="es-MX" sz="1200" dirty="0" smtClean="0"/>
              <a:t>8.1.a </a:t>
            </a:r>
            <a:r>
              <a:rPr lang="es-MX" sz="2400" dirty="0" smtClean="0"/>
              <a:t>Título de la </a:t>
            </a:r>
            <a:r>
              <a:rPr lang="es-MX" sz="2400" dirty="0"/>
              <a:t>actividad</a:t>
            </a:r>
            <a:r>
              <a:rPr lang="es-MX" sz="2400" dirty="0" smtClean="0"/>
              <a:t>: </a:t>
            </a:r>
          </a:p>
          <a:p>
            <a:pPr algn="ctr"/>
            <a:r>
              <a:rPr lang="es-MX" dirty="0" smtClean="0"/>
              <a:t>Planteamiento </a:t>
            </a:r>
            <a:r>
              <a:rPr lang="es-MX" dirty="0"/>
              <a:t>del </a:t>
            </a:r>
            <a:r>
              <a:rPr lang="es-MX" dirty="0" smtClean="0"/>
              <a:t>proyecto</a:t>
            </a:r>
          </a:p>
          <a:p>
            <a:endParaRPr lang="es-MX" sz="2400" dirty="0" smtClean="0"/>
          </a:p>
          <a:p>
            <a:pPr algn="ctr"/>
            <a:r>
              <a:rPr lang="es-MX" sz="1200" dirty="0" smtClean="0"/>
              <a:t>8.1.b </a:t>
            </a:r>
            <a:r>
              <a:rPr lang="es-MX" sz="2400" dirty="0" smtClean="0"/>
              <a:t>OBJETIVO: </a:t>
            </a:r>
          </a:p>
          <a:p>
            <a:pPr marL="342900" indent="-342900">
              <a:buFont typeface="Wingdings" panose="05000000000000000000" pitchFamily="2" charset="2"/>
              <a:buChar char="ü"/>
            </a:pPr>
            <a:r>
              <a:rPr lang="es-MX" dirty="0" smtClean="0"/>
              <a:t>Detonar </a:t>
            </a:r>
            <a:r>
              <a:rPr lang="es-MX" dirty="0"/>
              <a:t>en los alumnos el interés por el tema del </a:t>
            </a:r>
            <a:r>
              <a:rPr lang="es-MX" dirty="0" smtClean="0"/>
              <a:t>proyecto: </a:t>
            </a:r>
            <a:r>
              <a:rPr lang="es-MX" i="1" dirty="0"/>
              <a:t>Pasta Dental a Base de Cacao: Antecedentes Históricos de sus Usos y Beneficios a </a:t>
            </a:r>
            <a:r>
              <a:rPr lang="es-MX" i="1" dirty="0" err="1"/>
              <a:t>Prosprección</a:t>
            </a:r>
            <a:r>
              <a:rPr lang="es-MX" i="1" dirty="0"/>
              <a:t> de Producción </a:t>
            </a:r>
            <a:r>
              <a:rPr lang="es-MX" i="1" dirty="0" smtClean="0"/>
              <a:t>Industrial </a:t>
            </a:r>
            <a:r>
              <a:rPr lang="es-MX" dirty="0" smtClean="0"/>
              <a:t>e </a:t>
            </a:r>
            <a:r>
              <a:rPr lang="es-MX" dirty="0"/>
              <a:t>involucrarlos en el </a:t>
            </a:r>
            <a:r>
              <a:rPr lang="es-MX" dirty="0" smtClean="0"/>
              <a:t>mismo</a:t>
            </a:r>
          </a:p>
          <a:p>
            <a:pPr marL="342900" indent="-342900" fontAlgn="ctr">
              <a:buFont typeface="Wingdings" panose="05000000000000000000" pitchFamily="2" charset="2"/>
              <a:buChar char="ü"/>
            </a:pPr>
            <a:r>
              <a:rPr lang="es-MX" dirty="0" smtClean="0"/>
              <a:t>Conocer </a:t>
            </a:r>
            <a:r>
              <a:rPr lang="es-MX" dirty="0"/>
              <a:t>el origen y evolución de la herencia indígena que tuvo el cacao en distintas actividades  como la económica, religiosa, alimenticia, describiendo las características de cada una de ellas</a:t>
            </a:r>
          </a:p>
          <a:p>
            <a:pPr marL="342900" indent="-342900" fontAlgn="ctr">
              <a:buFont typeface="Wingdings" panose="05000000000000000000" pitchFamily="2" charset="2"/>
              <a:buChar char="ü"/>
            </a:pPr>
            <a:r>
              <a:rPr lang="es-MX" dirty="0" smtClean="0"/>
              <a:t>Analizar </a:t>
            </a:r>
            <a:r>
              <a:rPr lang="es-MX" dirty="0"/>
              <a:t>el impacto que ha tenido esta semilla a nivel no solo nacional sino internacional al paso de los años</a:t>
            </a:r>
            <a:r>
              <a:rPr lang="es-MX" dirty="0" smtClean="0"/>
              <a:t>.</a:t>
            </a:r>
          </a:p>
          <a:p>
            <a:pPr marL="342900" indent="-342900" fontAlgn="ctr">
              <a:buFont typeface="Wingdings" panose="05000000000000000000" pitchFamily="2" charset="2"/>
              <a:buChar char="ü"/>
            </a:pPr>
            <a:endParaRPr lang="es-MX" sz="2400" dirty="0" smtClean="0"/>
          </a:p>
          <a:p>
            <a:pPr algn="ctr"/>
            <a:r>
              <a:rPr lang="es-MX" sz="1200" dirty="0" smtClean="0"/>
              <a:t>8.1c </a:t>
            </a:r>
            <a:r>
              <a:rPr lang="es-MX" sz="2400" dirty="0" smtClean="0"/>
              <a:t>Grado: </a:t>
            </a:r>
          </a:p>
          <a:p>
            <a:pPr algn="ctr"/>
            <a:r>
              <a:rPr lang="es-MX" dirty="0" smtClean="0"/>
              <a:t>5° Grado</a:t>
            </a:r>
          </a:p>
          <a:p>
            <a:endParaRPr lang="es-MX" sz="2400" dirty="0" smtClean="0"/>
          </a:p>
          <a:p>
            <a:pPr algn="ctr"/>
            <a:r>
              <a:rPr lang="es-MX" sz="1200" dirty="0" smtClean="0"/>
              <a:t>8.1d</a:t>
            </a:r>
            <a:r>
              <a:rPr lang="es-MX" sz="2400" dirty="0" smtClean="0"/>
              <a:t> Fecha:</a:t>
            </a:r>
          </a:p>
          <a:p>
            <a:pPr algn="ctr"/>
            <a:r>
              <a:rPr lang="es-MX" dirty="0" smtClean="0"/>
              <a:t>13 </a:t>
            </a:r>
            <a:r>
              <a:rPr lang="es-MX" dirty="0"/>
              <a:t>de </a:t>
            </a:r>
            <a:r>
              <a:rPr lang="es-MX" dirty="0" smtClean="0"/>
              <a:t>agosto- 21 de sept.</a:t>
            </a:r>
          </a:p>
        </p:txBody>
      </p:sp>
      <p:sp>
        <p:nvSpPr>
          <p:cNvPr id="3" name="2 CuadroTexto"/>
          <p:cNvSpPr txBox="1"/>
          <p:nvPr/>
        </p:nvSpPr>
        <p:spPr>
          <a:xfrm>
            <a:off x="8546778" y="436022"/>
            <a:ext cx="513282" cy="369332"/>
          </a:xfrm>
          <a:prstGeom prst="rect">
            <a:avLst/>
          </a:prstGeom>
          <a:noFill/>
        </p:spPr>
        <p:txBody>
          <a:bodyPr wrap="none" rtlCol="0">
            <a:spAutoFit/>
          </a:bodyPr>
          <a:lstStyle/>
          <a:p>
            <a:r>
              <a:rPr lang="es-MX" dirty="0" smtClean="0"/>
              <a:t>8.1</a:t>
            </a:r>
            <a:endParaRPr lang="es-MX" dirty="0"/>
          </a:p>
        </p:txBody>
      </p:sp>
    </p:spTree>
    <p:extLst>
      <p:ext uri="{BB962C8B-B14F-4D97-AF65-F5344CB8AC3E}">
        <p14:creationId xmlns:p14="http://schemas.microsoft.com/office/powerpoint/2010/main" val="17956904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12.6.j Evidencia fotográfica del Cierre</a:t>
            </a:r>
            <a:endParaRPr lang="es-MX"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30050" b="22700"/>
          <a:stretch/>
        </p:blipFill>
        <p:spPr>
          <a:xfrm>
            <a:off x="2339752" y="1930399"/>
            <a:ext cx="5472608" cy="4596927"/>
          </a:xfrm>
          <a:prstGeom prst="rect">
            <a:avLst/>
          </a:prstGeom>
        </p:spPr>
      </p:pic>
      <p:sp>
        <p:nvSpPr>
          <p:cNvPr id="5" name="1 CuadroTexto"/>
          <p:cNvSpPr txBox="1"/>
          <p:nvPr/>
        </p:nvSpPr>
        <p:spPr>
          <a:xfrm>
            <a:off x="8322839" y="116632"/>
            <a:ext cx="805029" cy="369332"/>
          </a:xfrm>
          <a:prstGeom prst="rect">
            <a:avLst/>
          </a:prstGeom>
          <a:noFill/>
        </p:spPr>
        <p:txBody>
          <a:bodyPr wrap="none" rtlCol="0">
            <a:spAutoFit/>
          </a:bodyPr>
          <a:lstStyle/>
          <a:p>
            <a:r>
              <a:rPr lang="es-MX" dirty="0" smtClean="0"/>
              <a:t>12.6.j</a:t>
            </a:r>
            <a:endParaRPr lang="es-MX" dirty="0"/>
          </a:p>
        </p:txBody>
      </p:sp>
    </p:spTree>
    <p:extLst>
      <p:ext uri="{BB962C8B-B14F-4D97-AF65-F5344CB8AC3E}">
        <p14:creationId xmlns:p14="http://schemas.microsoft.com/office/powerpoint/2010/main" val="5770421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12.6.j Evidencia fotográfica del Cierre</a:t>
            </a:r>
            <a:endParaRPr lang="es-MX"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15803" y="776685"/>
            <a:ext cx="3857625" cy="6858000"/>
          </a:xfrm>
          <a:prstGeom prst="rect">
            <a:avLst/>
          </a:prstGeom>
        </p:spPr>
      </p:pic>
      <p:sp>
        <p:nvSpPr>
          <p:cNvPr id="4" name="1 CuadroTexto"/>
          <p:cNvSpPr txBox="1"/>
          <p:nvPr/>
        </p:nvSpPr>
        <p:spPr>
          <a:xfrm>
            <a:off x="8322839" y="116632"/>
            <a:ext cx="805029" cy="369332"/>
          </a:xfrm>
          <a:prstGeom prst="rect">
            <a:avLst/>
          </a:prstGeom>
          <a:noFill/>
        </p:spPr>
        <p:txBody>
          <a:bodyPr wrap="none" rtlCol="0">
            <a:spAutoFit/>
          </a:bodyPr>
          <a:lstStyle/>
          <a:p>
            <a:r>
              <a:rPr lang="es-MX" dirty="0" smtClean="0"/>
              <a:t>12.6.j</a:t>
            </a:r>
            <a:endParaRPr lang="es-MX" dirty="0"/>
          </a:p>
        </p:txBody>
      </p:sp>
    </p:spTree>
    <p:extLst>
      <p:ext uri="{BB962C8B-B14F-4D97-AF65-F5344CB8AC3E}">
        <p14:creationId xmlns:p14="http://schemas.microsoft.com/office/powerpoint/2010/main" val="37566485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934" y="620688"/>
            <a:ext cx="9009562" cy="3323987"/>
          </a:xfrm>
          <a:prstGeom prst="rect">
            <a:avLst/>
          </a:prstGeom>
          <a:noFill/>
        </p:spPr>
        <p:txBody>
          <a:bodyPr wrap="square" rtlCol="0">
            <a:spAutoFit/>
          </a:bodyPr>
          <a:lstStyle/>
          <a:p>
            <a:pPr algn="ctr"/>
            <a:r>
              <a:rPr lang="es-MX" sz="1200" dirty="0" smtClean="0"/>
              <a:t>12.7.k</a:t>
            </a:r>
            <a:r>
              <a:rPr lang="es-MX" dirty="0" smtClean="0"/>
              <a:t> </a:t>
            </a:r>
            <a:r>
              <a:rPr lang="es-MX" sz="2400" b="1" dirty="0"/>
              <a:t>Productos esperados y utilidad</a:t>
            </a:r>
            <a:r>
              <a:rPr lang="es-MX" sz="2400" b="1" dirty="0" smtClean="0"/>
              <a:t>:</a:t>
            </a:r>
            <a:r>
              <a:rPr lang="es-MX" sz="2400" dirty="0" smtClean="0"/>
              <a:t> </a:t>
            </a:r>
          </a:p>
          <a:p>
            <a:pPr algn="ctr"/>
            <a:r>
              <a:rPr lang="es-MX" dirty="0" smtClean="0"/>
              <a:t>Trabajo escrito final donde contenga lo solicitado en las tres asignaturas. Formatos de introducción de empresa, historia, logo, imagen, historia del cacao, beneficios para la salud, encuestas, gráficas, análisis de gráficas y conclusiones.</a:t>
            </a:r>
          </a:p>
          <a:p>
            <a:endParaRPr lang="es-MX" b="1" dirty="0" smtClean="0"/>
          </a:p>
          <a:p>
            <a:pPr algn="ctr"/>
            <a:r>
              <a:rPr lang="es-MX" sz="1200" dirty="0" smtClean="0"/>
              <a:t>12.7.k</a:t>
            </a:r>
            <a:r>
              <a:rPr lang="es-MX" dirty="0" smtClean="0"/>
              <a:t> </a:t>
            </a:r>
            <a:r>
              <a:rPr lang="es-MX" sz="2400" b="1" dirty="0" smtClean="0"/>
              <a:t>Utilidad</a:t>
            </a:r>
            <a:r>
              <a:rPr lang="es-MX" sz="2400" b="1" dirty="0"/>
              <a:t>:</a:t>
            </a:r>
          </a:p>
          <a:p>
            <a:r>
              <a:rPr lang="es-MX" dirty="0" smtClean="0"/>
              <a:t>El condensado final permite al docente realizar una revisión más práctica y al alumno le sirve como un resumen de todo el proceso para su futura realización en caso de querer retomar la pasta dental en otro ámbito</a:t>
            </a:r>
            <a:endParaRPr lang="es-MX" dirty="0"/>
          </a:p>
          <a:p>
            <a:endParaRPr lang="es-MX" b="1" dirty="0"/>
          </a:p>
          <a:p>
            <a:endParaRPr lang="es-MX" dirty="0" smtClean="0"/>
          </a:p>
        </p:txBody>
      </p:sp>
      <p:sp>
        <p:nvSpPr>
          <p:cNvPr id="3" name="1 CuadroTexto"/>
          <p:cNvSpPr txBox="1"/>
          <p:nvPr/>
        </p:nvSpPr>
        <p:spPr>
          <a:xfrm>
            <a:off x="8322839" y="116632"/>
            <a:ext cx="837089" cy="369332"/>
          </a:xfrm>
          <a:prstGeom prst="rect">
            <a:avLst/>
          </a:prstGeom>
          <a:noFill/>
        </p:spPr>
        <p:txBody>
          <a:bodyPr wrap="none" rtlCol="0">
            <a:spAutoFit/>
          </a:bodyPr>
          <a:lstStyle/>
          <a:p>
            <a:r>
              <a:rPr lang="es-MX" dirty="0" smtClean="0"/>
              <a:t>12.7.k</a:t>
            </a:r>
            <a:endParaRPr lang="es-MX" dirty="0"/>
          </a:p>
        </p:txBody>
      </p:sp>
    </p:spTree>
    <p:extLst>
      <p:ext uri="{BB962C8B-B14F-4D97-AF65-F5344CB8AC3E}">
        <p14:creationId xmlns:p14="http://schemas.microsoft.com/office/powerpoint/2010/main" val="13834755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6934" y="620688"/>
            <a:ext cx="7137354" cy="3323987"/>
          </a:xfrm>
          <a:prstGeom prst="rect">
            <a:avLst/>
          </a:prstGeom>
          <a:noFill/>
        </p:spPr>
        <p:txBody>
          <a:bodyPr wrap="square" rtlCol="0">
            <a:spAutoFit/>
          </a:bodyPr>
          <a:lstStyle/>
          <a:p>
            <a:pPr algn="ctr"/>
            <a:r>
              <a:rPr lang="es-MX" sz="1200" dirty="0" smtClean="0"/>
              <a:t>12.8.l</a:t>
            </a:r>
            <a:r>
              <a:rPr lang="es-MX" dirty="0" smtClean="0"/>
              <a:t> </a:t>
            </a:r>
            <a:r>
              <a:rPr lang="es-MX" sz="2400" dirty="0"/>
              <a:t>Análisis de resultados</a:t>
            </a:r>
            <a:r>
              <a:rPr lang="es-MX" sz="2400" dirty="0" smtClean="0"/>
              <a:t>: </a:t>
            </a:r>
          </a:p>
          <a:p>
            <a:pPr algn="ctr"/>
            <a:r>
              <a:rPr lang="es-MX" dirty="0"/>
              <a:t>	</a:t>
            </a:r>
            <a:r>
              <a:rPr lang="es-MX" dirty="0" smtClean="0"/>
              <a:t>No todos los alumnos pudieron entregar  en tiempo  debido a diferencia entre sus compañeros. Sin embargo al final fueron productos esperados y los análisis demuestran que existió un aprendizaje , una motivación y una verdadera conexión entre las materias y los conocimientos entre ellas.</a:t>
            </a:r>
          </a:p>
          <a:p>
            <a:pPr algn="ctr"/>
            <a:endParaRPr lang="es-MX" b="1" dirty="0"/>
          </a:p>
          <a:p>
            <a:pPr algn="ctr"/>
            <a:r>
              <a:rPr lang="es-MX" sz="2400" dirty="0" smtClean="0"/>
              <a:t>Aspectos a mejorar:</a:t>
            </a:r>
          </a:p>
          <a:p>
            <a:pPr algn="ctr"/>
            <a:r>
              <a:rPr lang="es-MX" dirty="0" smtClean="0"/>
              <a:t>Varios equipos no tenían control o no poseían los documentos anterior para realizar un compendio final por lo que les fue complicado la realización de este. </a:t>
            </a:r>
            <a:endParaRPr lang="es-MX" dirty="0"/>
          </a:p>
        </p:txBody>
      </p:sp>
      <p:sp>
        <p:nvSpPr>
          <p:cNvPr id="4" name="1 CuadroTexto"/>
          <p:cNvSpPr txBox="1"/>
          <p:nvPr/>
        </p:nvSpPr>
        <p:spPr>
          <a:xfrm>
            <a:off x="8322839" y="116632"/>
            <a:ext cx="787395" cy="369332"/>
          </a:xfrm>
          <a:prstGeom prst="rect">
            <a:avLst/>
          </a:prstGeom>
          <a:noFill/>
        </p:spPr>
        <p:txBody>
          <a:bodyPr wrap="none" rtlCol="0">
            <a:spAutoFit/>
          </a:bodyPr>
          <a:lstStyle/>
          <a:p>
            <a:r>
              <a:rPr lang="es-MX" dirty="0" smtClean="0"/>
              <a:t>12.8.l</a:t>
            </a:r>
            <a:endParaRPr lang="es-MX" dirty="0"/>
          </a:p>
        </p:txBody>
      </p:sp>
    </p:spTree>
    <p:extLst>
      <p:ext uri="{BB962C8B-B14F-4D97-AF65-F5344CB8AC3E}">
        <p14:creationId xmlns:p14="http://schemas.microsoft.com/office/powerpoint/2010/main" val="35275162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6934" y="620688"/>
            <a:ext cx="6921330" cy="4985980"/>
          </a:xfrm>
          <a:prstGeom prst="rect">
            <a:avLst/>
          </a:prstGeom>
          <a:noFill/>
        </p:spPr>
        <p:txBody>
          <a:bodyPr wrap="square" rtlCol="0">
            <a:spAutoFit/>
          </a:bodyPr>
          <a:lstStyle/>
          <a:p>
            <a:pPr algn="ctr"/>
            <a:r>
              <a:rPr lang="es-MX" sz="1200" dirty="0" smtClean="0"/>
              <a:t>12</a:t>
            </a:r>
            <a:r>
              <a:rPr lang="es-MX" sz="1200" dirty="0" smtClean="0"/>
              <a:t>.9.m</a:t>
            </a:r>
            <a:r>
              <a:rPr lang="es-MX" dirty="0" smtClean="0"/>
              <a:t> </a:t>
            </a:r>
            <a:r>
              <a:rPr lang="es-MX" sz="2400" b="1" dirty="0" smtClean="0"/>
              <a:t>Decisiones </a:t>
            </a:r>
            <a:r>
              <a:rPr lang="es-MX" sz="2400" b="1" dirty="0"/>
              <a:t>con base en los </a:t>
            </a:r>
            <a:r>
              <a:rPr lang="es-MX" sz="2400" b="1" dirty="0" smtClean="0"/>
              <a:t>resultados y opciones de mejora:</a:t>
            </a:r>
          </a:p>
          <a:p>
            <a:endParaRPr lang="es-MX" b="1" dirty="0"/>
          </a:p>
          <a:p>
            <a:r>
              <a:rPr lang="es-MX" dirty="0" smtClean="0"/>
              <a:t>Homologar un poco el formato pudo resultar una revisión más práctica así como un trabajo más visual y profesional por parte del alumno.</a:t>
            </a:r>
          </a:p>
          <a:p>
            <a:endParaRPr lang="es-MX" dirty="0"/>
          </a:p>
          <a:p>
            <a:r>
              <a:rPr lang="es-MX" dirty="0" smtClean="0"/>
              <a:t>Tampoco se consideró las diferencias que puede existir entre equipos que genera disparidad y disminución del rendimiento académico de los alumnos así como rompe con la unidad e integridad del equipo.</a:t>
            </a:r>
          </a:p>
          <a:p>
            <a:endParaRPr lang="es-MX" dirty="0"/>
          </a:p>
          <a:p>
            <a:r>
              <a:rPr lang="es-MX" dirty="0" smtClean="0"/>
              <a:t>Revisiones del compendio final entre las fases de conexiones para garantizar que se siga conservando el documento y se encuentre ordenado.</a:t>
            </a:r>
          </a:p>
          <a:p>
            <a:endParaRPr lang="es-MX" dirty="0"/>
          </a:p>
          <a:p>
            <a:endParaRPr lang="es-MX" dirty="0" smtClean="0"/>
          </a:p>
        </p:txBody>
      </p:sp>
      <p:sp>
        <p:nvSpPr>
          <p:cNvPr id="4" name="1 CuadroTexto"/>
          <p:cNvSpPr txBox="1"/>
          <p:nvPr/>
        </p:nvSpPr>
        <p:spPr>
          <a:xfrm>
            <a:off x="8322839" y="116632"/>
            <a:ext cx="912429" cy="369332"/>
          </a:xfrm>
          <a:prstGeom prst="rect">
            <a:avLst/>
          </a:prstGeom>
          <a:noFill/>
        </p:spPr>
        <p:txBody>
          <a:bodyPr wrap="none" rtlCol="0">
            <a:spAutoFit/>
          </a:bodyPr>
          <a:lstStyle/>
          <a:p>
            <a:r>
              <a:rPr lang="es-MX" dirty="0" smtClean="0"/>
              <a:t>12.9.m</a:t>
            </a:r>
            <a:endParaRPr lang="es-MX" dirty="0"/>
          </a:p>
        </p:txBody>
      </p:sp>
    </p:spTree>
    <p:extLst>
      <p:ext uri="{BB962C8B-B14F-4D97-AF65-F5344CB8AC3E}">
        <p14:creationId xmlns:p14="http://schemas.microsoft.com/office/powerpoint/2010/main" val="9205000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64120" cy="6858000"/>
          </a:xfrm>
          <a:prstGeom prst="rect">
            <a:avLst/>
          </a:prstGeom>
        </p:spPr>
      </p:pic>
      <p:sp>
        <p:nvSpPr>
          <p:cNvPr id="2" name="1 Título"/>
          <p:cNvSpPr>
            <a:spLocks noGrp="1"/>
          </p:cNvSpPr>
          <p:nvPr>
            <p:ph type="title"/>
          </p:nvPr>
        </p:nvSpPr>
        <p:spPr>
          <a:xfrm>
            <a:off x="-20149" y="1916832"/>
            <a:ext cx="9144000" cy="1916832"/>
          </a:xfrm>
        </p:spPr>
        <p:txBody>
          <a:bodyPr anchor="t">
            <a:noAutofit/>
          </a:bodyPr>
          <a:lstStyle/>
          <a:p>
            <a:pPr algn="ctr"/>
            <a:r>
              <a:rPr lang="es-MX" sz="11500" dirty="0" smtClean="0">
                <a:solidFill>
                  <a:srgbClr val="002060"/>
                </a:solidFill>
              </a:rPr>
              <a:t>APARTADO 13</a:t>
            </a:r>
            <a:endParaRPr lang="es-MX" sz="11500" dirty="0">
              <a:solidFill>
                <a:srgbClr val="002060"/>
              </a:solidFill>
            </a:endParaRPr>
          </a:p>
        </p:txBody>
      </p:sp>
      <p:sp>
        <p:nvSpPr>
          <p:cNvPr id="6" name="5 CuadroTexto"/>
          <p:cNvSpPr txBox="1"/>
          <p:nvPr/>
        </p:nvSpPr>
        <p:spPr>
          <a:xfrm>
            <a:off x="-1" y="3933056"/>
            <a:ext cx="9123851" cy="2232248"/>
          </a:xfrm>
          <a:prstGeom prst="rect">
            <a:avLst/>
          </a:prstGeom>
          <a:noFill/>
        </p:spPr>
        <p:txBody>
          <a:bodyPr wrap="square" rtlCol="0">
            <a:prstTxWarp prst="textTriangle">
              <a:avLst/>
            </a:prstTxWarp>
            <a:spAutoFit/>
          </a:bodyPr>
          <a:lstStyle/>
          <a:p>
            <a:pPr algn="ctr"/>
            <a:r>
              <a:rPr lang="es-MX" sz="2000" dirty="0" smtClean="0">
                <a:latin typeface="High Tower Text" pitchFamily="18" charset="0"/>
              </a:rPr>
              <a:t>Autoevaluación</a:t>
            </a:r>
            <a:endParaRPr lang="es-MX" sz="2000" dirty="0">
              <a:latin typeface="High Tower Text" pitchFamily="18" charset="0"/>
            </a:endParaRPr>
          </a:p>
        </p:txBody>
      </p:sp>
      <p:sp>
        <p:nvSpPr>
          <p:cNvPr id="5" name="1 CuadroTexto"/>
          <p:cNvSpPr txBox="1"/>
          <p:nvPr/>
        </p:nvSpPr>
        <p:spPr>
          <a:xfrm>
            <a:off x="8322839" y="116632"/>
            <a:ext cx="428322" cy="369332"/>
          </a:xfrm>
          <a:prstGeom prst="rect">
            <a:avLst/>
          </a:prstGeom>
          <a:noFill/>
        </p:spPr>
        <p:txBody>
          <a:bodyPr wrap="none" rtlCol="0">
            <a:spAutoFit/>
          </a:bodyPr>
          <a:lstStyle/>
          <a:p>
            <a:r>
              <a:rPr lang="es-MX" dirty="0" smtClean="0"/>
              <a:t>13</a:t>
            </a:r>
            <a:endParaRPr lang="es-MX" dirty="0"/>
          </a:p>
        </p:txBody>
      </p:sp>
    </p:spTree>
    <p:extLst>
      <p:ext uri="{BB962C8B-B14F-4D97-AF65-F5344CB8AC3E}">
        <p14:creationId xmlns:p14="http://schemas.microsoft.com/office/powerpoint/2010/main" val="8083173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1151" b="25850"/>
          <a:stretch/>
        </p:blipFill>
        <p:spPr>
          <a:xfrm>
            <a:off x="1043608" y="260648"/>
            <a:ext cx="4857750" cy="6120680"/>
          </a:xfrm>
          <a:prstGeom prst="rect">
            <a:avLst/>
          </a:prstGeom>
        </p:spPr>
      </p:pic>
      <p:sp>
        <p:nvSpPr>
          <p:cNvPr id="6" name="1 CuadroTexto"/>
          <p:cNvSpPr txBox="1"/>
          <p:nvPr/>
        </p:nvSpPr>
        <p:spPr>
          <a:xfrm>
            <a:off x="8322839" y="116632"/>
            <a:ext cx="705642" cy="369332"/>
          </a:xfrm>
          <a:prstGeom prst="rect">
            <a:avLst/>
          </a:prstGeom>
          <a:noFill/>
        </p:spPr>
        <p:txBody>
          <a:bodyPr wrap="none" rtlCol="0">
            <a:spAutoFit/>
          </a:bodyPr>
          <a:lstStyle/>
          <a:p>
            <a:r>
              <a:rPr lang="es-MX" dirty="0" smtClean="0"/>
              <a:t>13.m</a:t>
            </a:r>
            <a:endParaRPr lang="es-MX" dirty="0"/>
          </a:p>
        </p:txBody>
      </p:sp>
    </p:spTree>
    <p:extLst>
      <p:ext uri="{BB962C8B-B14F-4D97-AF65-F5344CB8AC3E}">
        <p14:creationId xmlns:p14="http://schemas.microsoft.com/office/powerpoint/2010/main" val="950151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1151" b="23750"/>
          <a:stretch/>
        </p:blipFill>
        <p:spPr>
          <a:xfrm>
            <a:off x="608743" y="476671"/>
            <a:ext cx="4608512" cy="6000199"/>
          </a:xfrm>
          <a:prstGeom prst="rect">
            <a:avLst/>
          </a:prstGeom>
        </p:spPr>
      </p:pic>
      <p:sp>
        <p:nvSpPr>
          <p:cNvPr id="6" name="1 CuadroTexto"/>
          <p:cNvSpPr txBox="1"/>
          <p:nvPr/>
        </p:nvSpPr>
        <p:spPr>
          <a:xfrm>
            <a:off x="8322839" y="116632"/>
            <a:ext cx="705642" cy="369332"/>
          </a:xfrm>
          <a:prstGeom prst="rect">
            <a:avLst/>
          </a:prstGeom>
          <a:noFill/>
        </p:spPr>
        <p:txBody>
          <a:bodyPr wrap="none" rtlCol="0">
            <a:spAutoFit/>
          </a:bodyPr>
          <a:lstStyle/>
          <a:p>
            <a:r>
              <a:rPr lang="es-MX" dirty="0" smtClean="0"/>
              <a:t>13.m</a:t>
            </a:r>
            <a:endParaRPr lang="es-MX" dirty="0"/>
          </a:p>
        </p:txBody>
      </p:sp>
    </p:spTree>
    <p:extLst>
      <p:ext uri="{BB962C8B-B14F-4D97-AF65-F5344CB8AC3E}">
        <p14:creationId xmlns:p14="http://schemas.microsoft.com/office/powerpoint/2010/main" val="19843191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64120" cy="6858000"/>
          </a:xfrm>
          <a:prstGeom prst="rect">
            <a:avLst/>
          </a:prstGeom>
        </p:spPr>
      </p:pic>
      <p:sp>
        <p:nvSpPr>
          <p:cNvPr id="2" name="1 Título"/>
          <p:cNvSpPr>
            <a:spLocks noGrp="1"/>
          </p:cNvSpPr>
          <p:nvPr>
            <p:ph type="title"/>
          </p:nvPr>
        </p:nvSpPr>
        <p:spPr>
          <a:xfrm>
            <a:off x="-20149" y="1916832"/>
            <a:ext cx="9144000" cy="1916832"/>
          </a:xfrm>
        </p:spPr>
        <p:txBody>
          <a:bodyPr anchor="t">
            <a:noAutofit/>
          </a:bodyPr>
          <a:lstStyle/>
          <a:p>
            <a:pPr algn="ctr"/>
            <a:r>
              <a:rPr lang="es-MX" sz="11500" dirty="0" smtClean="0">
                <a:solidFill>
                  <a:srgbClr val="002060"/>
                </a:solidFill>
              </a:rPr>
              <a:t>APARTADO 14</a:t>
            </a:r>
            <a:endParaRPr lang="es-MX" sz="11500" dirty="0">
              <a:solidFill>
                <a:srgbClr val="002060"/>
              </a:solidFill>
            </a:endParaRPr>
          </a:p>
        </p:txBody>
      </p:sp>
      <p:sp>
        <p:nvSpPr>
          <p:cNvPr id="6" name="5 CuadroTexto"/>
          <p:cNvSpPr txBox="1"/>
          <p:nvPr/>
        </p:nvSpPr>
        <p:spPr>
          <a:xfrm>
            <a:off x="-1" y="3933056"/>
            <a:ext cx="9123851" cy="2232248"/>
          </a:xfrm>
          <a:prstGeom prst="rect">
            <a:avLst/>
          </a:prstGeom>
          <a:noFill/>
        </p:spPr>
        <p:txBody>
          <a:bodyPr wrap="square" rtlCol="0">
            <a:prstTxWarp prst="textTriangle">
              <a:avLst/>
            </a:prstTxWarp>
            <a:spAutoFit/>
          </a:bodyPr>
          <a:lstStyle/>
          <a:p>
            <a:pPr algn="ctr"/>
            <a:r>
              <a:rPr lang="es-MX" sz="2000" dirty="0" smtClean="0">
                <a:latin typeface="High Tower Text" pitchFamily="18" charset="0"/>
              </a:rPr>
              <a:t>Lista de cambios realizados a la estructura</a:t>
            </a:r>
            <a:endParaRPr lang="es-MX" sz="2000" dirty="0">
              <a:latin typeface="High Tower Text" pitchFamily="18" charset="0"/>
            </a:endParaRPr>
          </a:p>
        </p:txBody>
      </p:sp>
      <p:sp>
        <p:nvSpPr>
          <p:cNvPr id="5" name="1 CuadroTexto"/>
          <p:cNvSpPr txBox="1"/>
          <p:nvPr/>
        </p:nvSpPr>
        <p:spPr>
          <a:xfrm>
            <a:off x="8322839" y="116632"/>
            <a:ext cx="428322" cy="369332"/>
          </a:xfrm>
          <a:prstGeom prst="rect">
            <a:avLst/>
          </a:prstGeom>
          <a:noFill/>
        </p:spPr>
        <p:txBody>
          <a:bodyPr wrap="none" rtlCol="0">
            <a:spAutoFit/>
          </a:bodyPr>
          <a:lstStyle/>
          <a:p>
            <a:r>
              <a:rPr lang="es-MX" dirty="0" smtClean="0"/>
              <a:t>14</a:t>
            </a:r>
            <a:endParaRPr lang="es-MX" dirty="0"/>
          </a:p>
        </p:txBody>
      </p:sp>
    </p:spTree>
    <p:extLst>
      <p:ext uri="{BB962C8B-B14F-4D97-AF65-F5344CB8AC3E}">
        <p14:creationId xmlns:p14="http://schemas.microsoft.com/office/powerpoint/2010/main" val="143986081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99" y="221205"/>
            <a:ext cx="7202761" cy="1320800"/>
          </a:xfrm>
        </p:spPr>
        <p:txBody>
          <a:bodyPr>
            <a:normAutofit fontScale="90000"/>
          </a:bodyPr>
          <a:lstStyle/>
          <a:p>
            <a:r>
              <a:rPr lang="es-MX" dirty="0" smtClean="0"/>
              <a:t>14.n Lista de cambios realizados a la estructura del Proyecto Interdisciplinario original, planeado el ciclo pasado</a:t>
            </a:r>
            <a:endParaRPr lang="es-MX" dirty="0"/>
          </a:p>
        </p:txBody>
      </p:sp>
      <p:sp>
        <p:nvSpPr>
          <p:cNvPr id="3" name="Marcador de contenido 2"/>
          <p:cNvSpPr>
            <a:spLocks noGrp="1"/>
          </p:cNvSpPr>
          <p:nvPr>
            <p:ph idx="1"/>
          </p:nvPr>
        </p:nvSpPr>
        <p:spPr>
          <a:xfrm>
            <a:off x="609599" y="2420888"/>
            <a:ext cx="6347714" cy="3880773"/>
          </a:xfrm>
        </p:spPr>
        <p:txBody>
          <a:bodyPr>
            <a:normAutofit fontScale="92500" lnSpcReduction="20000"/>
          </a:bodyPr>
          <a:lstStyle/>
          <a:p>
            <a:r>
              <a:rPr lang="es-MX" dirty="0" smtClean="0"/>
              <a:t>- Algunas fechas fueron recorridas por días posteriores debido a los horarios de las asignaturas, eventualidades climáticas o bien situaciones ajenas a la institución y a los docentes participantes.</a:t>
            </a:r>
          </a:p>
          <a:p>
            <a:r>
              <a:rPr lang="es-MX" dirty="0" smtClean="0"/>
              <a:t>El cambio de docentes de Historia de México II y de Educación para la Salud cortó con la comunicación y viabilidad del proyecto ocasionando algunos retrasos y confu</a:t>
            </a:r>
            <a:r>
              <a:rPr lang="es-MX" dirty="0"/>
              <a:t>s</a:t>
            </a:r>
            <a:r>
              <a:rPr lang="es-MX" dirty="0" smtClean="0"/>
              <a:t>iones.</a:t>
            </a:r>
          </a:p>
          <a:p>
            <a:r>
              <a:rPr lang="es-MX" dirty="0" smtClean="0"/>
              <a:t>La dosificación de las concentraciones de las muestras se repartió por equipo y no por grupo en la fase de análisis ya que este permitirá encontrar mejor una variación significativa.</a:t>
            </a:r>
          </a:p>
          <a:p>
            <a:r>
              <a:rPr lang="es-MX" dirty="0" smtClean="0"/>
              <a:t>Por los tanto se reprogramaron las encuestas con un enfoque orientado a buscar la variabilidad de la concentración y las consecuencias de este en la pasta.</a:t>
            </a:r>
            <a:endParaRPr lang="es-MX" dirty="0"/>
          </a:p>
        </p:txBody>
      </p:sp>
      <p:sp>
        <p:nvSpPr>
          <p:cNvPr id="4" name="1 CuadroTexto"/>
          <p:cNvSpPr txBox="1"/>
          <p:nvPr/>
        </p:nvSpPr>
        <p:spPr>
          <a:xfrm>
            <a:off x="8322839" y="116632"/>
            <a:ext cx="639919" cy="369332"/>
          </a:xfrm>
          <a:prstGeom prst="rect">
            <a:avLst/>
          </a:prstGeom>
          <a:noFill/>
        </p:spPr>
        <p:txBody>
          <a:bodyPr wrap="none" rtlCol="0">
            <a:spAutoFit/>
          </a:bodyPr>
          <a:lstStyle/>
          <a:p>
            <a:r>
              <a:rPr lang="es-MX" dirty="0" smtClean="0"/>
              <a:t>14.n</a:t>
            </a:r>
            <a:endParaRPr lang="es-MX" dirty="0"/>
          </a:p>
        </p:txBody>
      </p:sp>
    </p:spTree>
    <p:extLst>
      <p:ext uri="{BB962C8B-B14F-4D97-AF65-F5344CB8AC3E}">
        <p14:creationId xmlns:p14="http://schemas.microsoft.com/office/powerpoint/2010/main" val="1802752546"/>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8088</TotalTime>
  <Words>5141</Words>
  <Application>Microsoft Office PowerPoint</Application>
  <PresentationFormat>Presentación en pantalla (4:3)</PresentationFormat>
  <Paragraphs>674</Paragraphs>
  <Slides>99</Slides>
  <Notes>0</Notes>
  <HiddenSlides>0</HiddenSlides>
  <MMClips>0</MMClips>
  <ScaleCrop>false</ScaleCrop>
  <HeadingPairs>
    <vt:vector size="4" baseType="variant">
      <vt:variant>
        <vt:lpstr>Tema</vt:lpstr>
      </vt:variant>
      <vt:variant>
        <vt:i4>1</vt:i4>
      </vt:variant>
      <vt:variant>
        <vt:lpstr>Títulos de diapositiva</vt:lpstr>
      </vt:variant>
      <vt:variant>
        <vt:i4>99</vt:i4>
      </vt:variant>
    </vt:vector>
  </HeadingPairs>
  <TitlesOfParts>
    <vt:vector size="100" baseType="lpstr">
      <vt:lpstr>Faceta</vt:lpstr>
      <vt:lpstr>Presentación de PowerPoint</vt:lpstr>
      <vt:lpstr>Presentación de PowerPoint</vt:lpstr>
      <vt:lpstr>Presentación de PowerPoint</vt:lpstr>
      <vt:lpstr>Presentación de PowerPoint</vt:lpstr>
      <vt:lpstr>Introducción o justificación. Descripción del Proyecto</vt:lpstr>
      <vt:lpstr>Objetivo General del Proyecto</vt:lpstr>
      <vt:lpstr>Objetivos o propósitos a alcanzar, de cada asignatura involucrada</vt:lpstr>
      <vt:lpstr>8.1ACTIVIDAD 1</vt:lpstr>
      <vt:lpstr>Presentación de PowerPoint</vt:lpstr>
      <vt:lpstr>Presentación de PowerPoint</vt:lpstr>
      <vt:lpstr>Presentación de PowerPoint</vt:lpstr>
      <vt:lpstr>Presentación de PowerPoint</vt:lpstr>
      <vt:lpstr>Presentación de PowerPoint</vt:lpstr>
      <vt:lpstr>8.4.h Evidencia fotográfica del Inicio</vt:lpstr>
      <vt:lpstr>Presentación de PowerPoint</vt:lpstr>
      <vt:lpstr>8.5.i Evidencia fotográfica del Desarrollo</vt:lpstr>
      <vt:lpstr>8.5. Evidencia fotográfica del Desarrollo</vt:lpstr>
      <vt:lpstr>8.5. Evidencia fotográfica del Desarrollo</vt:lpstr>
      <vt:lpstr>Presentación de PowerPoint</vt:lpstr>
      <vt:lpstr>8.6. Evidencia fotográfica del Cierre</vt:lpstr>
      <vt:lpstr>Presentación de PowerPoint</vt:lpstr>
      <vt:lpstr>Presentación de PowerPoint</vt:lpstr>
      <vt:lpstr>Presentación de PowerPoint</vt:lpstr>
      <vt:lpstr>Presentación de PowerPoint</vt:lpstr>
      <vt:lpstr>Presentación de PowerPoint</vt:lpstr>
      <vt:lpstr>9.1ACTIVIDAD 2</vt:lpstr>
      <vt:lpstr>Presentación de PowerPoint</vt:lpstr>
      <vt:lpstr>Presentación de PowerPoint</vt:lpstr>
      <vt:lpstr>Presentación de PowerPoint</vt:lpstr>
      <vt:lpstr>Presentación de PowerPoint</vt:lpstr>
      <vt:lpstr>Presentación de PowerPoint</vt:lpstr>
      <vt:lpstr>9.4. Evidencia fotográfica del Inicio</vt:lpstr>
      <vt:lpstr>Presentación de PowerPoint</vt:lpstr>
      <vt:lpstr>Presentación de PowerPoint</vt:lpstr>
      <vt:lpstr>Presentación de PowerPoint</vt:lpstr>
      <vt:lpstr>9.5.i Evidencia fotográfica del Desarrollo</vt:lpstr>
      <vt:lpstr>9.5.i Evidencia fotográfica del Desarrollo</vt:lpstr>
      <vt:lpstr>9.5.i Evidencia fotográfica del Desarrollo</vt:lpstr>
      <vt:lpstr>9.5.i Evidencia fotográfica del Desarrollo</vt:lpstr>
      <vt:lpstr>Presentación de PowerPoint</vt:lpstr>
      <vt:lpstr>9.6.j Evidencia fotográfica del Cierre</vt:lpstr>
      <vt:lpstr>9.6.j Evidencia fotográfica del Cierre</vt:lpstr>
      <vt:lpstr>9.6.j Evidencia fotográfica del Cierre</vt:lpstr>
      <vt:lpstr>Presentación de PowerPoint</vt:lpstr>
      <vt:lpstr>Presentación de PowerPoint</vt:lpstr>
      <vt:lpstr>Presentación de PowerPoint</vt:lpstr>
      <vt:lpstr>10.1ACTIVIDAD 3</vt:lpstr>
      <vt:lpstr>Presentación de PowerPoint</vt:lpstr>
      <vt:lpstr>Presentación de PowerPoint</vt:lpstr>
      <vt:lpstr>Presentación de PowerPoint</vt:lpstr>
      <vt:lpstr>Presentación de PowerPoint</vt:lpstr>
      <vt:lpstr>10.4.h Evidencia fotográfica del Inicio</vt:lpstr>
      <vt:lpstr>Presentación de PowerPoint</vt:lpstr>
      <vt:lpstr>10.5.i Evidencia fotográfica del Desarrollo</vt:lpstr>
      <vt:lpstr>10.5.i Evidencia fotográfica del Desarrollo</vt:lpstr>
      <vt:lpstr>Presentación de PowerPoint</vt:lpstr>
      <vt:lpstr>10.6.j Evidencia fotográfica del Cierre</vt:lpstr>
      <vt:lpstr>10.6.j Evidencia fotográfica de cierre.</vt:lpstr>
      <vt:lpstr>Presentación de PowerPoint</vt:lpstr>
      <vt:lpstr>Presentación de PowerPoint</vt:lpstr>
      <vt:lpstr>Presentación de PowerPoint</vt:lpstr>
      <vt:lpstr>11.1.AACTIVIDAD 4</vt:lpstr>
      <vt:lpstr>Presentación de PowerPoint</vt:lpstr>
      <vt:lpstr>Presentación de PowerPoint</vt:lpstr>
      <vt:lpstr>Presentación de PowerPoint</vt:lpstr>
      <vt:lpstr>Presentación de PowerPoint</vt:lpstr>
      <vt:lpstr>11.4.h Evidencia fotográfica del Inicio</vt:lpstr>
      <vt:lpstr>Presentación de PowerPoint</vt:lpstr>
      <vt:lpstr>11.5.i Evidencia fotográfica del Desarrollo</vt:lpstr>
      <vt:lpstr>11.5.i Evidencia fotográfica del Desarrollo</vt:lpstr>
      <vt:lpstr>Presentación de PowerPoint</vt:lpstr>
      <vt:lpstr>11.6.j Evidencia fotográfica del Cierre</vt:lpstr>
      <vt:lpstr>11.6.j Evidencia fotográfica del Cierre</vt:lpstr>
      <vt:lpstr>11.6.j Evidencia fotográfica del Cierre</vt:lpstr>
      <vt:lpstr>11.6.j Evidencia fotográfica del Cierre</vt:lpstr>
      <vt:lpstr>Presentación de PowerPoint</vt:lpstr>
      <vt:lpstr>Presentación de PowerPoint</vt:lpstr>
      <vt:lpstr>Presentación de PowerPoint</vt:lpstr>
      <vt:lpstr>Presentación de PowerPoint</vt:lpstr>
      <vt:lpstr>12.1ACTIVIDAD 5</vt:lpstr>
      <vt:lpstr>Presentación de PowerPoint</vt:lpstr>
      <vt:lpstr>Presentación de PowerPoint</vt:lpstr>
      <vt:lpstr>Presentación de PowerPoint</vt:lpstr>
      <vt:lpstr>Presentación de PowerPoint</vt:lpstr>
      <vt:lpstr>12.4.h Evidencia fotográfica del Inicio</vt:lpstr>
      <vt:lpstr>Presentación de PowerPoint</vt:lpstr>
      <vt:lpstr>12.5.i Evidencia fotográfica del Desarrollo</vt:lpstr>
      <vt:lpstr>Presentación de PowerPoint</vt:lpstr>
      <vt:lpstr>12.6.j Evidencia fotográfica del Cierre</vt:lpstr>
      <vt:lpstr>12.6.j Evidencia fotográfica del Cierre</vt:lpstr>
      <vt:lpstr>12.6.j Evidencia fotográfica del Cierre</vt:lpstr>
      <vt:lpstr>Presentación de PowerPoint</vt:lpstr>
      <vt:lpstr>Presentación de PowerPoint</vt:lpstr>
      <vt:lpstr>Presentación de PowerPoint</vt:lpstr>
      <vt:lpstr>APARTADO 13</vt:lpstr>
      <vt:lpstr>Presentación de PowerPoint</vt:lpstr>
      <vt:lpstr>Presentación de PowerPoint</vt:lpstr>
      <vt:lpstr>APARTADO 14</vt:lpstr>
      <vt:lpstr>14.n Lista de cambios realizados a la estructura del Proyecto Interdisciplinario original, planeado el ciclo pasado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Teresita Mendez</dc:creator>
  <cp:lastModifiedBy>patriciab</cp:lastModifiedBy>
  <cp:revision>215</cp:revision>
  <dcterms:created xsi:type="dcterms:W3CDTF">2017-10-19T20:07:26Z</dcterms:created>
  <dcterms:modified xsi:type="dcterms:W3CDTF">2019-06-12T15:04:09Z</dcterms:modified>
</cp:coreProperties>
</file>