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9.jpg" ContentType="image/jpg"/>
  <Override PartName="/ppt/media/image10.jpg" ContentType="image/jpg"/>
  <Override PartName="/ppt/media/image11.jpg" ContentType="image/jpg"/>
  <Override PartName="/ppt/media/image12.jpg" ContentType="image/jpg"/>
  <Override PartName="/ppt/media/image13.jpg" ContentType="image/jpg"/>
  <Override PartName="/ppt/media/image14.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55"/>
  </p:notesMasterIdLst>
  <p:sldIdLst>
    <p:sldId id="256" r:id="rId2"/>
    <p:sldId id="257" r:id="rId3"/>
    <p:sldId id="258" r:id="rId4"/>
    <p:sldId id="294" r:id="rId5"/>
    <p:sldId id="296" r:id="rId6"/>
    <p:sldId id="259" r:id="rId7"/>
    <p:sldId id="260" r:id="rId8"/>
    <p:sldId id="261" r:id="rId9"/>
    <p:sldId id="262" r:id="rId10"/>
    <p:sldId id="269" r:id="rId11"/>
    <p:sldId id="270" r:id="rId12"/>
    <p:sldId id="273" r:id="rId13"/>
    <p:sldId id="271" r:id="rId14"/>
    <p:sldId id="272" r:id="rId15"/>
    <p:sldId id="295" r:id="rId16"/>
    <p:sldId id="263" r:id="rId17"/>
    <p:sldId id="264" r:id="rId18"/>
    <p:sldId id="265" r:id="rId19"/>
    <p:sldId id="266" r:id="rId20"/>
    <p:sldId id="267" r:id="rId21"/>
    <p:sldId id="268" r:id="rId22"/>
    <p:sldId id="297" r:id="rId23"/>
    <p:sldId id="298" r:id="rId24"/>
    <p:sldId id="299" r:id="rId25"/>
    <p:sldId id="300" r:id="rId26"/>
    <p:sldId id="279" r:id="rId27"/>
    <p:sldId id="280" r:id="rId28"/>
    <p:sldId id="281" r:id="rId29"/>
    <p:sldId id="282" r:id="rId30"/>
    <p:sldId id="283" r:id="rId31"/>
    <p:sldId id="284" r:id="rId32"/>
    <p:sldId id="285" r:id="rId33"/>
    <p:sldId id="303" r:id="rId34"/>
    <p:sldId id="286" r:id="rId35"/>
    <p:sldId id="287" r:id="rId36"/>
    <p:sldId id="288" r:id="rId37"/>
    <p:sldId id="289" r:id="rId38"/>
    <p:sldId id="290" r:id="rId39"/>
    <p:sldId id="291" r:id="rId40"/>
    <p:sldId id="292" r:id="rId41"/>
    <p:sldId id="274" r:id="rId42"/>
    <p:sldId id="275" r:id="rId43"/>
    <p:sldId id="276" r:id="rId44"/>
    <p:sldId id="277" r:id="rId45"/>
    <p:sldId id="278" r:id="rId46"/>
    <p:sldId id="301" r:id="rId47"/>
    <p:sldId id="302" r:id="rId48"/>
    <p:sldId id="304" r:id="rId49"/>
    <p:sldId id="305" r:id="rId50"/>
    <p:sldId id="306" r:id="rId51"/>
    <p:sldId id="307" r:id="rId52"/>
    <p:sldId id="308" r:id="rId53"/>
    <p:sldId id="309" r:id="rId54"/>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43"/>
    <p:restoredTop sz="93750"/>
  </p:normalViewPr>
  <p:slideViewPr>
    <p:cSldViewPr snapToGrid="0" snapToObjects="1">
      <p:cViewPr varScale="1">
        <p:scale>
          <a:sx n="93" d="100"/>
          <a:sy n="93" d="100"/>
        </p:scale>
        <p:origin x="216"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emf"/><Relationship Id="rId2" Type="http://schemas.openxmlformats.org/officeDocument/2006/relationships/image" Target="../media/image3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46BF1-0D08-8A44-8350-8F151345F4BA}" type="datetimeFigureOut">
              <a:t>18/6/18</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A6F60C-0181-6547-BB3F-707C366E7498}" type="slidenum">
              <a:t>‹Nr.›</a:t>
            </a:fld>
            <a:endParaRPr lang="es-ES_tradnl"/>
          </a:p>
        </p:txBody>
      </p:sp>
    </p:spTree>
    <p:extLst>
      <p:ext uri="{BB962C8B-B14F-4D97-AF65-F5344CB8AC3E}">
        <p14:creationId xmlns:p14="http://schemas.microsoft.com/office/powerpoint/2010/main" val="1360295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9379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37225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3432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smtClean="0"/>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30A793B1-F36F-9D4B-81DE-F6FF3710D132}" type="datetimeFigureOut">
              <a:rPr lang="es-ES_tradnl" smtClean="0"/>
              <a:t>18/6/18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2C738521-F8DF-EE4A-8038-F3AC5ACF0D18}" type="slidenum">
              <a:rPr lang="es-ES_tradnl" smtClean="0"/>
              <a:t>‹Nr.›</a:t>
            </a:fld>
            <a:endParaRPr lang="es-ES_tradnl"/>
          </a:p>
        </p:txBody>
      </p:sp>
    </p:spTree>
    <p:extLst>
      <p:ext uri="{BB962C8B-B14F-4D97-AF65-F5344CB8AC3E}">
        <p14:creationId xmlns:p14="http://schemas.microsoft.com/office/powerpoint/2010/main" val="1675356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30A793B1-F36F-9D4B-81DE-F6FF3710D132}" type="datetimeFigureOut">
              <a:rPr lang="es-ES_tradnl" smtClean="0"/>
              <a:t>18/6/18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2C738521-F8DF-EE4A-8038-F3AC5ACF0D18}" type="slidenum">
              <a:rPr lang="es-ES_tradnl" smtClean="0"/>
              <a:t>‹Nr.›</a:t>
            </a:fld>
            <a:endParaRPr lang="es-ES_tradnl"/>
          </a:p>
        </p:txBody>
      </p:sp>
    </p:spTree>
    <p:extLst>
      <p:ext uri="{BB962C8B-B14F-4D97-AF65-F5344CB8AC3E}">
        <p14:creationId xmlns:p14="http://schemas.microsoft.com/office/powerpoint/2010/main" val="189278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30A793B1-F36F-9D4B-81DE-F6FF3710D132}" type="datetimeFigureOut">
              <a:rPr lang="es-ES_tradnl" smtClean="0"/>
              <a:t>18/6/18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2C738521-F8DF-EE4A-8038-F3AC5ACF0D18}" type="slidenum">
              <a:rPr lang="es-ES_tradnl" smtClean="0"/>
              <a:t>‹Nr.›</a:t>
            </a:fld>
            <a:endParaRPr lang="es-ES_tradnl"/>
          </a:p>
        </p:txBody>
      </p:sp>
    </p:spTree>
    <p:extLst>
      <p:ext uri="{BB962C8B-B14F-4D97-AF65-F5344CB8AC3E}">
        <p14:creationId xmlns:p14="http://schemas.microsoft.com/office/powerpoint/2010/main" val="1428854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49166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Shape 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MX" smtClean="0"/>
              <a:pPr/>
              <a:t>‹Nr.›</a:t>
            </a:fld>
            <a:endParaRPr lang="es-MX"/>
          </a:p>
        </p:txBody>
      </p:sp>
    </p:spTree>
    <p:extLst>
      <p:ext uri="{BB962C8B-B14F-4D97-AF65-F5344CB8AC3E}">
        <p14:creationId xmlns:p14="http://schemas.microsoft.com/office/powerpoint/2010/main" val="808192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30A793B1-F36F-9D4B-81DE-F6FF3710D132}" type="datetimeFigureOut">
              <a:rPr lang="es-ES_tradnl" smtClean="0"/>
              <a:t>18/6/18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2C738521-F8DF-EE4A-8038-F3AC5ACF0D18}" type="slidenum">
              <a:rPr lang="es-ES_tradnl" smtClean="0"/>
              <a:t>‹Nr.›</a:t>
            </a:fld>
            <a:endParaRPr lang="es-ES_tradnl"/>
          </a:p>
        </p:txBody>
      </p:sp>
    </p:spTree>
    <p:extLst>
      <p:ext uri="{BB962C8B-B14F-4D97-AF65-F5344CB8AC3E}">
        <p14:creationId xmlns:p14="http://schemas.microsoft.com/office/powerpoint/2010/main" val="2056297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smtClean="0"/>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30A793B1-F36F-9D4B-81DE-F6FF3710D132}" type="datetimeFigureOut">
              <a:rPr lang="es-ES_tradnl" smtClean="0"/>
              <a:t>18/6/18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2C738521-F8DF-EE4A-8038-F3AC5ACF0D18}" type="slidenum">
              <a:rPr lang="es-ES_tradnl" smtClean="0"/>
              <a:t>‹Nr.›</a:t>
            </a:fld>
            <a:endParaRPr lang="es-ES_tradnl"/>
          </a:p>
        </p:txBody>
      </p:sp>
    </p:spTree>
    <p:extLst>
      <p:ext uri="{BB962C8B-B14F-4D97-AF65-F5344CB8AC3E}">
        <p14:creationId xmlns:p14="http://schemas.microsoft.com/office/powerpoint/2010/main" val="731431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4"/>
          <p:cNvSpPr>
            <a:spLocks noGrp="1"/>
          </p:cNvSpPr>
          <p:nvPr>
            <p:ph type="dt" sz="half" idx="10"/>
          </p:nvPr>
        </p:nvSpPr>
        <p:spPr/>
        <p:txBody>
          <a:bodyPr/>
          <a:lstStyle/>
          <a:p>
            <a:fld id="{30A793B1-F36F-9D4B-81DE-F6FF3710D132}" type="datetimeFigureOut">
              <a:rPr lang="es-ES_tradnl" smtClean="0"/>
              <a:t>18/6/18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2C738521-F8DF-EE4A-8038-F3AC5ACF0D18}" type="slidenum">
              <a:rPr lang="es-ES_tradnl" smtClean="0"/>
              <a:t>‹Nr.›</a:t>
            </a:fld>
            <a:endParaRPr lang="es-ES_tradnl"/>
          </a:p>
        </p:txBody>
      </p:sp>
    </p:spTree>
    <p:extLst>
      <p:ext uri="{BB962C8B-B14F-4D97-AF65-F5344CB8AC3E}">
        <p14:creationId xmlns:p14="http://schemas.microsoft.com/office/powerpoint/2010/main" val="979497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smtClean="0"/>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6"/>
          <p:cNvSpPr>
            <a:spLocks noGrp="1"/>
          </p:cNvSpPr>
          <p:nvPr>
            <p:ph type="dt" sz="half" idx="10"/>
          </p:nvPr>
        </p:nvSpPr>
        <p:spPr/>
        <p:txBody>
          <a:bodyPr/>
          <a:lstStyle/>
          <a:p>
            <a:fld id="{30A793B1-F36F-9D4B-81DE-F6FF3710D132}" type="datetimeFigureOut">
              <a:rPr lang="es-ES_tradnl" smtClean="0"/>
              <a:t>18/6/18</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2C738521-F8DF-EE4A-8038-F3AC5ACF0D18}" type="slidenum">
              <a:rPr lang="es-ES_tradnl" smtClean="0"/>
              <a:t>‹Nr.›</a:t>
            </a:fld>
            <a:endParaRPr lang="es-ES_tradnl"/>
          </a:p>
        </p:txBody>
      </p:sp>
    </p:spTree>
    <p:extLst>
      <p:ext uri="{BB962C8B-B14F-4D97-AF65-F5344CB8AC3E}">
        <p14:creationId xmlns:p14="http://schemas.microsoft.com/office/powerpoint/2010/main" val="1951504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2"/>
          <p:cNvSpPr>
            <a:spLocks noGrp="1"/>
          </p:cNvSpPr>
          <p:nvPr>
            <p:ph type="dt" sz="half" idx="10"/>
          </p:nvPr>
        </p:nvSpPr>
        <p:spPr/>
        <p:txBody>
          <a:bodyPr/>
          <a:lstStyle/>
          <a:p>
            <a:fld id="{30A793B1-F36F-9D4B-81DE-F6FF3710D132}" type="datetimeFigureOut">
              <a:rPr lang="es-ES_tradnl" smtClean="0"/>
              <a:t>18/6/18</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2C738521-F8DF-EE4A-8038-F3AC5ACF0D18}" type="slidenum">
              <a:rPr lang="es-ES_tradnl" smtClean="0"/>
              <a:t>‹Nr.›</a:t>
            </a:fld>
            <a:endParaRPr lang="es-ES_tradnl"/>
          </a:p>
        </p:txBody>
      </p:sp>
    </p:spTree>
    <p:extLst>
      <p:ext uri="{BB962C8B-B14F-4D97-AF65-F5344CB8AC3E}">
        <p14:creationId xmlns:p14="http://schemas.microsoft.com/office/powerpoint/2010/main" val="421785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0A793B1-F36F-9D4B-81DE-F6FF3710D132}" type="datetimeFigureOut">
              <a:rPr lang="es-ES_tradnl" smtClean="0"/>
              <a:t>18/6/18</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2C738521-F8DF-EE4A-8038-F3AC5ACF0D18}" type="slidenum">
              <a:rPr lang="es-ES_tradnl" smtClean="0"/>
              <a:t>‹Nr.›</a:t>
            </a:fld>
            <a:endParaRPr lang="es-ES_tradnl"/>
          </a:p>
        </p:txBody>
      </p:sp>
    </p:spTree>
    <p:extLst>
      <p:ext uri="{BB962C8B-B14F-4D97-AF65-F5344CB8AC3E}">
        <p14:creationId xmlns:p14="http://schemas.microsoft.com/office/powerpoint/2010/main" val="111816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30A793B1-F36F-9D4B-81DE-F6FF3710D132}" type="datetimeFigureOut">
              <a:rPr lang="es-ES_tradnl" smtClean="0"/>
              <a:t>18/6/18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2C738521-F8DF-EE4A-8038-F3AC5ACF0D18}" type="slidenum">
              <a:rPr lang="es-ES_tradnl" smtClean="0"/>
              <a:t>‹Nr.›</a:t>
            </a:fld>
            <a:endParaRPr lang="es-ES_tradnl"/>
          </a:p>
        </p:txBody>
      </p:sp>
    </p:spTree>
    <p:extLst>
      <p:ext uri="{BB962C8B-B14F-4D97-AF65-F5344CB8AC3E}">
        <p14:creationId xmlns:p14="http://schemas.microsoft.com/office/powerpoint/2010/main" val="257337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30A793B1-F36F-9D4B-81DE-F6FF3710D132}" type="datetimeFigureOut">
              <a:rPr lang="es-ES_tradnl" smtClean="0"/>
              <a:t>18/6/18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2C738521-F8DF-EE4A-8038-F3AC5ACF0D18}" type="slidenum">
              <a:rPr lang="es-ES_tradnl" smtClean="0"/>
              <a:t>‹Nr.›</a:t>
            </a:fld>
            <a:endParaRPr lang="es-ES_tradnl"/>
          </a:p>
        </p:txBody>
      </p:sp>
    </p:spTree>
    <p:extLst>
      <p:ext uri="{BB962C8B-B14F-4D97-AF65-F5344CB8AC3E}">
        <p14:creationId xmlns:p14="http://schemas.microsoft.com/office/powerpoint/2010/main" val="462387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smtClean="0"/>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A793B1-F36F-9D4B-81DE-F6FF3710D132}" type="datetimeFigureOut">
              <a:rPr lang="es-ES_tradnl" smtClean="0"/>
              <a:t>18/6/18</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738521-F8DF-EE4A-8038-F3AC5ACF0D18}" type="slidenum">
              <a:rPr lang="es-ES_tradnl" smtClean="0"/>
              <a:t>‹Nr.›</a:t>
            </a:fld>
            <a:endParaRPr lang="es-ES_tradnl"/>
          </a:p>
        </p:txBody>
      </p:sp>
    </p:spTree>
    <p:extLst>
      <p:ext uri="{BB962C8B-B14F-4D97-AF65-F5344CB8AC3E}">
        <p14:creationId xmlns:p14="http://schemas.microsoft.com/office/powerpoint/2010/main" val="6232494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package" Target="../embeddings/Documento_de_Microsoft_Word2.docx"/><Relationship Id="rId5" Type="http://schemas.openxmlformats.org/officeDocument/2006/relationships/image" Target="../media/image6.e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package" Target="../embeddings/Documento_de_Microsoft_Word3.docx"/><Relationship Id="rId5" Type="http://schemas.openxmlformats.org/officeDocument/2006/relationships/image" Target="../media/image7.emf"/><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1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1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1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hyperlink" Target="http://uvg.edu.gt/educacion/maestros-innovadores/documentos/evaluacion/Herramientas_Evaluacion.pdf"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eslp.gob.mx/consejostecnicosescolares/PRIMARIA/6-DOCUMENTOSDEAPOYO/LIBROSDEEVALUACION2013/1-ELENFOQUEFORMATIVODELAEVALUACION.pdf" TargetMode="External"/><Relationship Id="rId3" Type="http://schemas.openxmlformats.org/officeDocument/2006/relationships/hyperlink" Target="http://www.educacionespecial.sep.gob.mx/pdf/doctos/2Academicos/h_4_Estrategias_instrumentos_evaluacion.pd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package" Target="../embeddings/Documento_de_Microsoft_Word4.docx"/><Relationship Id="rId4" Type="http://schemas.openxmlformats.org/officeDocument/2006/relationships/image" Target="../media/image20.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package" Target="../embeddings/Documento_de_Microsoft_Word5.docx"/><Relationship Id="rId4" Type="http://schemas.openxmlformats.org/officeDocument/2006/relationships/image" Target="../media/image21.e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package" Target="../embeddings/Documento_de_Microsoft_Word1.docx"/><Relationship Id="rId5" Type="http://schemas.openxmlformats.org/officeDocument/2006/relationships/image" Target="../media/image2.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30.jpg"/></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package" Target="../embeddings/Documento_de_Microsoft_Word6.docx"/><Relationship Id="rId5" Type="http://schemas.openxmlformats.org/officeDocument/2006/relationships/image" Target="../media/image33.emf"/><Relationship Id="rId1" Type="http://schemas.openxmlformats.org/officeDocument/2006/relationships/vmlDrawing" Target="../drawings/vmlDrawing6.vml"/><Relationship Id="rId2"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package" Target="../embeddings/Documento_de_Microsoft_Word7.docx"/><Relationship Id="rId4" Type="http://schemas.openxmlformats.org/officeDocument/2006/relationships/image" Target="../media/image34.emf"/><Relationship Id="rId5" Type="http://schemas.openxmlformats.org/officeDocument/2006/relationships/package" Target="../embeddings/Documento_de_Microsoft_Word8.docx"/><Relationship Id="rId6" Type="http://schemas.openxmlformats.org/officeDocument/2006/relationships/image" Target="../media/image35.e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package" Target="../embeddings/Documento_de_Microsoft_Word9.docx"/><Relationship Id="rId4" Type="http://schemas.openxmlformats.org/officeDocument/2006/relationships/image" Target="../media/image36.emf"/><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40.jpg"/><Relationship Id="rId1" Type="http://schemas.openxmlformats.org/officeDocument/2006/relationships/slideLayout" Target="../slideLayouts/slideLayout7.xml"/><Relationship Id="rId2" Type="http://schemas.openxmlformats.org/officeDocument/2006/relationships/image" Target="../media/image3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297640" y="2607250"/>
            <a:ext cx="9112623" cy="1909762"/>
          </a:xfrm>
        </p:spPr>
        <p:txBody>
          <a:bodyPr>
            <a:normAutofit/>
          </a:bodyPr>
          <a:lstStyle/>
          <a:p>
            <a:r>
              <a:rPr lang="es-ES_tradnl" b="1" dirty="0" smtClean="0"/>
              <a:t>CENTRO EDUCATIVO TOM</a:t>
            </a:r>
            <a:r>
              <a:rPr lang="es-ES" b="1" dirty="0" smtClean="0"/>
              <a:t>ÁS MORO</a:t>
            </a:r>
            <a:endParaRPr lang="es-ES_tradnl" b="1"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311" y="143435"/>
            <a:ext cx="2595282" cy="2704662"/>
          </a:xfrm>
          <a:prstGeom prst="rect">
            <a:avLst/>
          </a:prstGeom>
        </p:spPr>
      </p:pic>
      <p:sp>
        <p:nvSpPr>
          <p:cNvPr id="5" name="Título 1"/>
          <p:cNvSpPr txBox="1">
            <a:spLocks/>
          </p:cNvSpPr>
          <p:nvPr/>
        </p:nvSpPr>
        <p:spPr>
          <a:xfrm>
            <a:off x="1297640" y="3886201"/>
            <a:ext cx="9525000" cy="1362914"/>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b="1" dirty="0" smtClean="0"/>
              <a:t/>
            </a:r>
            <a:br>
              <a:rPr lang="es-ES" b="1" dirty="0" smtClean="0"/>
            </a:br>
            <a:r>
              <a:rPr lang="es-ES" dirty="0" smtClean="0"/>
              <a:t>PLANTEL MAGUEY</a:t>
            </a:r>
            <a:endParaRPr lang="es-ES_tradnl" dirty="0"/>
          </a:p>
        </p:txBody>
      </p:sp>
      <p:sp>
        <p:nvSpPr>
          <p:cNvPr id="6" name="Título 1"/>
          <p:cNvSpPr txBox="1">
            <a:spLocks/>
          </p:cNvSpPr>
          <p:nvPr/>
        </p:nvSpPr>
        <p:spPr>
          <a:xfrm>
            <a:off x="1297640" y="4652797"/>
            <a:ext cx="9525000" cy="13182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4800" dirty="0" smtClean="0"/>
              <a:t>EQUIPO 1</a:t>
            </a:r>
            <a:endParaRPr lang="es-ES_tradnl" sz="4800" dirty="0"/>
          </a:p>
        </p:txBody>
      </p:sp>
    </p:spTree>
    <p:extLst>
      <p:ext uri="{BB962C8B-B14F-4D97-AF65-F5344CB8AC3E}">
        <p14:creationId xmlns:p14="http://schemas.microsoft.com/office/powerpoint/2010/main" val="1610750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765" y="210671"/>
            <a:ext cx="10391828" cy="6633395"/>
          </a:xfrm>
          <a:prstGeom prst="rect">
            <a:avLst/>
          </a:prstGeom>
        </p:spPr>
      </p:pic>
    </p:spTree>
    <p:extLst>
      <p:ext uri="{BB962C8B-B14F-4D97-AF65-F5344CB8AC3E}">
        <p14:creationId xmlns:p14="http://schemas.microsoft.com/office/powerpoint/2010/main" val="2054910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0" y="0"/>
            <a:ext cx="9055367" cy="6858000"/>
          </a:xfrm>
          <a:prstGeom prst="rect">
            <a:avLst/>
          </a:prstGeom>
        </p:spPr>
      </p:pic>
    </p:spTree>
    <p:extLst>
      <p:ext uri="{BB962C8B-B14F-4D97-AF65-F5344CB8AC3E}">
        <p14:creationId xmlns:p14="http://schemas.microsoft.com/office/powerpoint/2010/main" val="1676707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graphicFrame>
        <p:nvGraphicFramePr>
          <p:cNvPr id="3" name="Objeto 2"/>
          <p:cNvGraphicFramePr>
            <a:graphicFrameLocks noChangeAspect="1"/>
          </p:cNvGraphicFramePr>
          <p:nvPr>
            <p:extLst>
              <p:ext uri="{D42A27DB-BD31-4B8C-83A1-F6EECF244321}">
                <p14:modId xmlns:p14="http://schemas.microsoft.com/office/powerpoint/2010/main" val="1509724608"/>
              </p:ext>
            </p:extLst>
          </p:nvPr>
        </p:nvGraphicFramePr>
        <p:xfrm>
          <a:off x="1733550" y="318868"/>
          <a:ext cx="8724900" cy="6248400"/>
        </p:xfrm>
        <a:graphic>
          <a:graphicData uri="http://schemas.openxmlformats.org/presentationml/2006/ole">
            <mc:AlternateContent xmlns:mc="http://schemas.openxmlformats.org/markup-compatibility/2006">
              <mc:Choice xmlns:v="urn:schemas-microsoft-com:vml" Requires="v">
                <p:oleObj spid="_x0000_s2074" name="Documento" r:id="rId4" imgW="8724900" imgH="6248400" progId="Word.Document.12">
                  <p:embed/>
                </p:oleObj>
              </mc:Choice>
              <mc:Fallback>
                <p:oleObj name="Documento" r:id="rId4" imgW="8724900" imgH="6248400" progId="Word.Document.12">
                  <p:embed/>
                  <p:pic>
                    <p:nvPicPr>
                      <p:cNvPr id="0" name=""/>
                      <p:cNvPicPr/>
                      <p:nvPr/>
                    </p:nvPicPr>
                    <p:blipFill>
                      <a:blip r:embed="rId5"/>
                      <a:stretch>
                        <a:fillRect/>
                      </a:stretch>
                    </p:blipFill>
                    <p:spPr>
                      <a:xfrm>
                        <a:off x="1733550" y="318868"/>
                        <a:ext cx="8724900" cy="6248400"/>
                      </a:xfrm>
                      <a:prstGeom prst="rect">
                        <a:avLst/>
                      </a:prstGeom>
                    </p:spPr>
                  </p:pic>
                </p:oleObj>
              </mc:Fallback>
            </mc:AlternateContent>
          </a:graphicData>
        </a:graphic>
      </p:graphicFrame>
    </p:spTree>
    <p:extLst>
      <p:ext uri="{BB962C8B-B14F-4D97-AF65-F5344CB8AC3E}">
        <p14:creationId xmlns:p14="http://schemas.microsoft.com/office/powerpoint/2010/main" val="1910025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graphicFrame>
        <p:nvGraphicFramePr>
          <p:cNvPr id="2" name="Objeto 1"/>
          <p:cNvGraphicFramePr>
            <a:graphicFrameLocks noChangeAspect="1"/>
          </p:cNvGraphicFramePr>
          <p:nvPr>
            <p:extLst>
              <p:ext uri="{D42A27DB-BD31-4B8C-83A1-F6EECF244321}">
                <p14:modId xmlns:p14="http://schemas.microsoft.com/office/powerpoint/2010/main" val="1156491299"/>
              </p:ext>
            </p:extLst>
          </p:nvPr>
        </p:nvGraphicFramePr>
        <p:xfrm>
          <a:off x="1631950" y="336550"/>
          <a:ext cx="8928100" cy="6184900"/>
        </p:xfrm>
        <a:graphic>
          <a:graphicData uri="http://schemas.openxmlformats.org/presentationml/2006/ole">
            <mc:AlternateContent xmlns:mc="http://schemas.openxmlformats.org/markup-compatibility/2006">
              <mc:Choice xmlns:v="urn:schemas-microsoft-com:vml" Requires="v">
                <p:oleObj spid="_x0000_s1053" name="Documento" r:id="rId4" imgW="8928100" imgH="6184900" progId="Word.Document.12">
                  <p:embed/>
                </p:oleObj>
              </mc:Choice>
              <mc:Fallback>
                <p:oleObj name="Documento" r:id="rId4" imgW="8928100" imgH="6184900" progId="Word.Document.12">
                  <p:embed/>
                  <p:pic>
                    <p:nvPicPr>
                      <p:cNvPr id="0" name=""/>
                      <p:cNvPicPr/>
                      <p:nvPr/>
                    </p:nvPicPr>
                    <p:blipFill>
                      <a:blip r:embed="rId5"/>
                      <a:stretch>
                        <a:fillRect/>
                      </a:stretch>
                    </p:blipFill>
                    <p:spPr>
                      <a:xfrm>
                        <a:off x="1631950" y="336550"/>
                        <a:ext cx="8928100" cy="6184900"/>
                      </a:xfrm>
                      <a:prstGeom prst="rect">
                        <a:avLst/>
                      </a:prstGeom>
                    </p:spPr>
                  </p:pic>
                </p:oleObj>
              </mc:Fallback>
            </mc:AlternateContent>
          </a:graphicData>
        </a:graphic>
      </p:graphicFrame>
    </p:spTree>
    <p:extLst>
      <p:ext uri="{BB962C8B-B14F-4D97-AF65-F5344CB8AC3E}">
        <p14:creationId xmlns:p14="http://schemas.microsoft.com/office/powerpoint/2010/main" val="456974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4770" y="1243735"/>
            <a:ext cx="4067033" cy="13725656"/>
          </a:xfrm>
          <a:prstGeom prst="rect">
            <a:avLst/>
          </a:prstGeom>
        </p:spPr>
      </p:pic>
    </p:spTree>
    <p:extLst>
      <p:ext uri="{BB962C8B-B14F-4D97-AF65-F5344CB8AC3E}">
        <p14:creationId xmlns:p14="http://schemas.microsoft.com/office/powerpoint/2010/main" val="2030635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sp>
        <p:nvSpPr>
          <p:cNvPr id="6" name="Título 1"/>
          <p:cNvSpPr txBox="1">
            <a:spLocks/>
          </p:cNvSpPr>
          <p:nvPr/>
        </p:nvSpPr>
        <p:spPr>
          <a:xfrm>
            <a:off x="1823482" y="742358"/>
            <a:ext cx="8802755" cy="43482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b="1" dirty="0" smtClean="0"/>
              <a:t>PRODUCTO 3:</a:t>
            </a:r>
          </a:p>
          <a:p>
            <a:pPr algn="l"/>
            <a:endParaRPr lang="es-ES" b="1" dirty="0"/>
          </a:p>
          <a:p>
            <a:pPr algn="l"/>
            <a:r>
              <a:rPr lang="es-ES" b="1" dirty="0"/>
              <a:t>FOTOGRAFÍAS DE LA SESIÓN</a:t>
            </a:r>
          </a:p>
          <a:p>
            <a:pPr algn="l"/>
            <a:endParaRPr lang="es-ES" b="1" dirty="0"/>
          </a:p>
          <a:p>
            <a:pPr algn="l"/>
            <a:r>
              <a:rPr lang="es-ES" b="1" dirty="0"/>
              <a:t>(1ª R.T)</a:t>
            </a:r>
            <a:endParaRPr lang="es-ES_tradnl" b="1" dirty="0"/>
          </a:p>
        </p:txBody>
      </p:sp>
      <p:sp>
        <p:nvSpPr>
          <p:cNvPr id="7" name="Título 1"/>
          <p:cNvSpPr txBox="1">
            <a:spLocks/>
          </p:cNvSpPr>
          <p:nvPr/>
        </p:nvSpPr>
        <p:spPr>
          <a:xfrm>
            <a:off x="3891803" y="836286"/>
            <a:ext cx="9525000" cy="13629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s-ES" sz="3600" dirty="0" smtClean="0"/>
          </a:p>
        </p:txBody>
      </p:sp>
    </p:spTree>
    <p:extLst>
      <p:ext uri="{BB962C8B-B14F-4D97-AF65-F5344CB8AC3E}">
        <p14:creationId xmlns:p14="http://schemas.microsoft.com/office/powerpoint/2010/main" val="1769740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48492" y="0"/>
            <a:ext cx="8894119" cy="6670164"/>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619306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78492" y="1000164"/>
            <a:ext cx="9433951" cy="4669413"/>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1981314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48492" y="0"/>
            <a:ext cx="8894119" cy="6670164"/>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1077623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78492" y="698402"/>
            <a:ext cx="9433951" cy="5272939"/>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816531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sp>
        <p:nvSpPr>
          <p:cNvPr id="6" name="Título 1"/>
          <p:cNvSpPr txBox="1">
            <a:spLocks/>
          </p:cNvSpPr>
          <p:nvPr/>
        </p:nvSpPr>
        <p:spPr>
          <a:xfrm>
            <a:off x="480733" y="-14170"/>
            <a:ext cx="9525000" cy="1362914"/>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b="1" dirty="0" smtClean="0"/>
              <a:t/>
            </a:r>
            <a:br>
              <a:rPr lang="es-ES" b="1" dirty="0" smtClean="0"/>
            </a:br>
            <a:r>
              <a:rPr lang="es-ES" dirty="0" smtClean="0"/>
              <a:t>MAESTROS PARTICIPANTES:</a:t>
            </a:r>
            <a:endParaRPr lang="es-ES_tradnl" dirty="0"/>
          </a:p>
        </p:txBody>
      </p:sp>
      <p:sp>
        <p:nvSpPr>
          <p:cNvPr id="7" name="Título 1"/>
          <p:cNvSpPr txBox="1">
            <a:spLocks/>
          </p:cNvSpPr>
          <p:nvPr/>
        </p:nvSpPr>
        <p:spPr>
          <a:xfrm>
            <a:off x="480733" y="1236945"/>
            <a:ext cx="9525000" cy="13629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3600" b="1" dirty="0" smtClean="0"/>
              <a:t/>
            </a:r>
            <a:br>
              <a:rPr lang="es-ES" sz="3600" b="1" dirty="0" smtClean="0"/>
            </a:br>
            <a:r>
              <a:rPr lang="es-ES" sz="3600" dirty="0" smtClean="0"/>
              <a:t>MARÍA TERESA BARROSO RODRÍGUEZ</a:t>
            </a:r>
          </a:p>
          <a:p>
            <a:pPr algn="l"/>
            <a:endParaRPr lang="es-ES_tradnl" sz="3600" dirty="0"/>
          </a:p>
        </p:txBody>
      </p:sp>
      <p:sp>
        <p:nvSpPr>
          <p:cNvPr id="9" name="Título 1"/>
          <p:cNvSpPr txBox="1">
            <a:spLocks/>
          </p:cNvSpPr>
          <p:nvPr/>
        </p:nvSpPr>
        <p:spPr>
          <a:xfrm>
            <a:off x="480733" y="2207794"/>
            <a:ext cx="9525000" cy="13629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3600" b="1" dirty="0" smtClean="0"/>
              <a:t/>
            </a:r>
            <a:br>
              <a:rPr lang="es-ES" sz="3600" b="1" dirty="0" smtClean="0"/>
            </a:br>
            <a:r>
              <a:rPr lang="es-ES" sz="3600" dirty="0" smtClean="0"/>
              <a:t>MA. DEL PILAR FERNÁNDEZ ABASCAL</a:t>
            </a:r>
          </a:p>
          <a:p>
            <a:pPr algn="l"/>
            <a:endParaRPr lang="es-ES_tradnl" sz="3600" dirty="0"/>
          </a:p>
        </p:txBody>
      </p:sp>
      <p:sp>
        <p:nvSpPr>
          <p:cNvPr id="10" name="Título 1"/>
          <p:cNvSpPr txBox="1">
            <a:spLocks/>
          </p:cNvSpPr>
          <p:nvPr/>
        </p:nvSpPr>
        <p:spPr>
          <a:xfrm>
            <a:off x="480733" y="3150317"/>
            <a:ext cx="9525000" cy="13629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3600" b="1" dirty="0" smtClean="0"/>
              <a:t/>
            </a:r>
            <a:br>
              <a:rPr lang="es-ES" sz="3600" b="1" dirty="0" smtClean="0"/>
            </a:br>
            <a:r>
              <a:rPr lang="es-ES" sz="3600" dirty="0"/>
              <a:t>ALAN DAMIÁN SÁNCHEZ PULIDO</a:t>
            </a:r>
            <a:endParaRPr lang="es-ES" sz="3600" dirty="0" smtClean="0"/>
          </a:p>
          <a:p>
            <a:pPr algn="l"/>
            <a:endParaRPr lang="es-ES_tradnl" sz="3600" dirty="0"/>
          </a:p>
        </p:txBody>
      </p:sp>
      <p:sp>
        <p:nvSpPr>
          <p:cNvPr id="13" name="Título 1"/>
          <p:cNvSpPr txBox="1">
            <a:spLocks/>
          </p:cNvSpPr>
          <p:nvPr/>
        </p:nvSpPr>
        <p:spPr>
          <a:xfrm>
            <a:off x="480733" y="4022216"/>
            <a:ext cx="9525000" cy="13629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3600" b="1" dirty="0" smtClean="0"/>
              <a:t/>
            </a:r>
            <a:br>
              <a:rPr lang="es-ES" sz="3600" b="1" dirty="0" smtClean="0"/>
            </a:br>
            <a:r>
              <a:rPr lang="es-ES" sz="3600" dirty="0" smtClean="0"/>
              <a:t>CHRISTIAN GONZÁLEZ JULIÁ</a:t>
            </a:r>
          </a:p>
          <a:p>
            <a:pPr algn="l"/>
            <a:endParaRPr lang="es-ES_tradnl" sz="3600" dirty="0"/>
          </a:p>
        </p:txBody>
      </p:sp>
      <p:sp>
        <p:nvSpPr>
          <p:cNvPr id="14" name="Título 1"/>
          <p:cNvSpPr txBox="1">
            <a:spLocks/>
          </p:cNvSpPr>
          <p:nvPr/>
        </p:nvSpPr>
        <p:spPr>
          <a:xfrm>
            <a:off x="887506" y="1667561"/>
            <a:ext cx="12417239" cy="12722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2400" b="1" dirty="0" smtClean="0">
                <a:solidFill>
                  <a:schemeClr val="accent5">
                    <a:lumMod val="75000"/>
                  </a:schemeClr>
                </a:solidFill>
              </a:rPr>
              <a:t>TALLER DE LECTURA, REDACCIÓN E INICIACIÓN A LA INVESTIGACIÓN DOCUMENTAL I y II</a:t>
            </a:r>
            <a:endParaRPr lang="es-ES" sz="2400" dirty="0" smtClean="0">
              <a:solidFill>
                <a:schemeClr val="accent5">
                  <a:lumMod val="75000"/>
                </a:schemeClr>
              </a:solidFill>
            </a:endParaRPr>
          </a:p>
          <a:p>
            <a:pPr algn="l"/>
            <a:endParaRPr lang="es-ES_tradnl" sz="3600" dirty="0"/>
          </a:p>
        </p:txBody>
      </p:sp>
      <p:sp>
        <p:nvSpPr>
          <p:cNvPr id="15" name="Título 1"/>
          <p:cNvSpPr txBox="1">
            <a:spLocks/>
          </p:cNvSpPr>
          <p:nvPr/>
        </p:nvSpPr>
        <p:spPr>
          <a:xfrm>
            <a:off x="891989" y="2613334"/>
            <a:ext cx="12417239" cy="12722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2400" b="1" dirty="0" smtClean="0">
                <a:solidFill>
                  <a:schemeClr val="accent5">
                    <a:lumMod val="75000"/>
                  </a:schemeClr>
                </a:solidFill>
              </a:rPr>
              <a:t>QUÍMICA I y II</a:t>
            </a:r>
            <a:endParaRPr lang="es-ES" sz="2400" dirty="0" smtClean="0">
              <a:solidFill>
                <a:schemeClr val="accent5">
                  <a:lumMod val="75000"/>
                </a:schemeClr>
              </a:solidFill>
            </a:endParaRPr>
          </a:p>
          <a:p>
            <a:pPr algn="l"/>
            <a:endParaRPr lang="es-ES_tradnl" sz="3600" dirty="0"/>
          </a:p>
        </p:txBody>
      </p:sp>
      <p:sp>
        <p:nvSpPr>
          <p:cNvPr id="17" name="Título 1"/>
          <p:cNvSpPr txBox="1">
            <a:spLocks/>
          </p:cNvSpPr>
          <p:nvPr/>
        </p:nvSpPr>
        <p:spPr>
          <a:xfrm>
            <a:off x="887505" y="3562541"/>
            <a:ext cx="12417239" cy="12722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2400" b="1" dirty="0">
                <a:solidFill>
                  <a:schemeClr val="accent5">
                    <a:lumMod val="75000"/>
                  </a:schemeClr>
                </a:solidFill>
              </a:rPr>
              <a:t>FÍSICA</a:t>
            </a:r>
            <a:r>
              <a:rPr lang="es-ES" sz="2400" b="1" dirty="0" smtClean="0">
                <a:solidFill>
                  <a:schemeClr val="accent5">
                    <a:lumMod val="75000"/>
                  </a:schemeClr>
                </a:solidFill>
              </a:rPr>
              <a:t> II</a:t>
            </a:r>
            <a:endParaRPr lang="es-ES" sz="2400" dirty="0" smtClean="0">
              <a:solidFill>
                <a:schemeClr val="accent5">
                  <a:lumMod val="75000"/>
                </a:schemeClr>
              </a:solidFill>
            </a:endParaRPr>
          </a:p>
          <a:p>
            <a:pPr algn="l"/>
            <a:endParaRPr lang="es-ES_tradnl" sz="3600" dirty="0"/>
          </a:p>
        </p:txBody>
      </p:sp>
      <p:sp>
        <p:nvSpPr>
          <p:cNvPr id="18" name="Título 1"/>
          <p:cNvSpPr txBox="1">
            <a:spLocks/>
          </p:cNvSpPr>
          <p:nvPr/>
        </p:nvSpPr>
        <p:spPr>
          <a:xfrm>
            <a:off x="891989" y="4526162"/>
            <a:ext cx="12417239" cy="12722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2400" b="1" dirty="0" smtClean="0">
                <a:solidFill>
                  <a:schemeClr val="accent5">
                    <a:lumMod val="75000"/>
                  </a:schemeClr>
                </a:solidFill>
              </a:rPr>
              <a:t>CIBERNÉTICA Y COMPUTACIÓN II</a:t>
            </a:r>
            <a:endParaRPr lang="es-ES" sz="2400" dirty="0" smtClean="0">
              <a:solidFill>
                <a:schemeClr val="accent5">
                  <a:lumMod val="75000"/>
                </a:schemeClr>
              </a:solidFill>
            </a:endParaRPr>
          </a:p>
          <a:p>
            <a:pPr algn="l"/>
            <a:endParaRPr lang="es-ES_tradnl" sz="3600" dirty="0"/>
          </a:p>
        </p:txBody>
      </p:sp>
    </p:spTree>
    <p:extLst>
      <p:ext uri="{BB962C8B-B14F-4D97-AF65-F5344CB8AC3E}">
        <p14:creationId xmlns:p14="http://schemas.microsoft.com/office/powerpoint/2010/main" val="1297889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48492" y="0"/>
            <a:ext cx="8894119" cy="6670164"/>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95917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78492" y="1063698"/>
            <a:ext cx="9433951" cy="4542349"/>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1468082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sp>
        <p:nvSpPr>
          <p:cNvPr id="6" name="Título 1"/>
          <p:cNvSpPr txBox="1">
            <a:spLocks/>
          </p:cNvSpPr>
          <p:nvPr/>
        </p:nvSpPr>
        <p:spPr>
          <a:xfrm>
            <a:off x="1864426" y="319277"/>
            <a:ext cx="8802755" cy="43482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b="1" dirty="0"/>
              <a:t>FOTOGRAFÍAS DE LA SESIÓN</a:t>
            </a:r>
          </a:p>
          <a:p>
            <a:pPr algn="l"/>
            <a:endParaRPr lang="es-ES" b="1" dirty="0"/>
          </a:p>
          <a:p>
            <a:pPr algn="l"/>
            <a:r>
              <a:rPr lang="es-ES" b="1" dirty="0"/>
              <a:t>(2ª R.T)</a:t>
            </a:r>
            <a:endParaRPr lang="es-ES_tradnl" b="1" dirty="0"/>
          </a:p>
        </p:txBody>
      </p:sp>
      <p:sp>
        <p:nvSpPr>
          <p:cNvPr id="7" name="Título 1"/>
          <p:cNvSpPr txBox="1">
            <a:spLocks/>
          </p:cNvSpPr>
          <p:nvPr/>
        </p:nvSpPr>
        <p:spPr>
          <a:xfrm>
            <a:off x="3891803" y="836286"/>
            <a:ext cx="9525000" cy="13629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s-ES" sz="3600" dirty="0" smtClean="0"/>
          </a:p>
        </p:txBody>
      </p:sp>
    </p:spTree>
    <p:extLst>
      <p:ext uri="{BB962C8B-B14F-4D97-AF65-F5344CB8AC3E}">
        <p14:creationId xmlns:p14="http://schemas.microsoft.com/office/powerpoint/2010/main" val="2097718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sp>
        <p:nvSpPr>
          <p:cNvPr id="7" name="Título 1"/>
          <p:cNvSpPr txBox="1">
            <a:spLocks/>
          </p:cNvSpPr>
          <p:nvPr/>
        </p:nvSpPr>
        <p:spPr>
          <a:xfrm>
            <a:off x="3891803" y="836286"/>
            <a:ext cx="9525000" cy="13629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s-ES" sz="3600" dirty="0" smtClean="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7794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sp>
        <p:nvSpPr>
          <p:cNvPr id="7" name="Título 1"/>
          <p:cNvSpPr txBox="1">
            <a:spLocks/>
          </p:cNvSpPr>
          <p:nvPr/>
        </p:nvSpPr>
        <p:spPr>
          <a:xfrm>
            <a:off x="3891803" y="836286"/>
            <a:ext cx="9525000" cy="13629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s-ES" sz="3600" dirty="0" smtClean="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146264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sp>
        <p:nvSpPr>
          <p:cNvPr id="7" name="Título 1"/>
          <p:cNvSpPr txBox="1">
            <a:spLocks/>
          </p:cNvSpPr>
          <p:nvPr/>
        </p:nvSpPr>
        <p:spPr>
          <a:xfrm>
            <a:off x="3891803" y="836286"/>
            <a:ext cx="9525000" cy="13629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s-ES" sz="3600" dirty="0" smtClean="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62995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93183" y="2255918"/>
            <a:ext cx="10863020" cy="1325563"/>
          </a:xfrm>
        </p:spPr>
        <p:txBody>
          <a:bodyPr>
            <a:noAutofit/>
          </a:bodyPr>
          <a:lstStyle/>
          <a:p>
            <a:r>
              <a:rPr lang="es-MX" sz="6000" b="1" dirty="0" smtClean="0"/>
              <a:t>Producto 10. Evaluación. Tipos, herramientas y productos de Aprendizaje. </a:t>
            </a:r>
            <a:endParaRPr lang="es-MX" sz="6000" b="1" dirty="0"/>
          </a:p>
        </p:txBody>
      </p:sp>
    </p:spTree>
    <p:extLst>
      <p:ext uri="{BB962C8B-B14F-4D97-AF65-F5344CB8AC3E}">
        <p14:creationId xmlns:p14="http://schemas.microsoft.com/office/powerpoint/2010/main" val="1903351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p:nvPr/>
        </p:nvSpPr>
        <p:spPr>
          <a:xfrm>
            <a:off x="3776133" y="5147333"/>
            <a:ext cx="1420800" cy="4076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5" name="Shape 55"/>
          <p:cNvSpPr/>
          <p:nvPr/>
        </p:nvSpPr>
        <p:spPr>
          <a:xfrm>
            <a:off x="3706267" y="2437300"/>
            <a:ext cx="1828400" cy="5180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6" name="Shape 56"/>
          <p:cNvSpPr/>
          <p:nvPr/>
        </p:nvSpPr>
        <p:spPr>
          <a:xfrm>
            <a:off x="3633384" y="3352800"/>
            <a:ext cx="2526800" cy="1642400"/>
          </a:xfrm>
          <a:prstGeom prst="roundRect">
            <a:avLst>
              <a:gd name="adj" fmla="val 16667"/>
            </a:avLst>
          </a:prstGeom>
          <a:solidFill>
            <a:srgbClr val="B4A7D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s" sz="2400"/>
              <a:t>Evaluación Diagnóstica</a:t>
            </a:r>
            <a:endParaRPr sz="2400"/>
          </a:p>
          <a:p>
            <a:endParaRPr sz="2400"/>
          </a:p>
          <a:p>
            <a:r>
              <a:rPr lang="es" sz="1333"/>
              <a:t>Evaluación previa a un proceso educativo</a:t>
            </a:r>
            <a:endParaRPr sz="1333"/>
          </a:p>
          <a:p>
            <a:endParaRPr sz="2400"/>
          </a:p>
          <a:p>
            <a:endParaRPr sz="1333"/>
          </a:p>
        </p:txBody>
      </p:sp>
      <p:sp>
        <p:nvSpPr>
          <p:cNvPr id="57" name="Shape 57"/>
          <p:cNvSpPr/>
          <p:nvPr/>
        </p:nvSpPr>
        <p:spPr>
          <a:xfrm>
            <a:off x="99567" y="4529267"/>
            <a:ext cx="3388400" cy="1490400"/>
          </a:xfrm>
          <a:prstGeom prst="roundRect">
            <a:avLst>
              <a:gd name="adj" fmla="val 16667"/>
            </a:avLst>
          </a:prstGeom>
          <a:solidFill>
            <a:srgbClr val="A2C4C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s" sz="2400"/>
              <a:t>Inicial</a:t>
            </a:r>
            <a:endParaRPr sz="2400"/>
          </a:p>
          <a:p>
            <a:endParaRPr sz="2400"/>
          </a:p>
          <a:p>
            <a:r>
              <a:rPr lang="es" sz="1333"/>
              <a:t>Reconoce si hay o no conocimientos previos pertinentes. Permite identificar el nivel (desarrollo cognitivo, actitudes) de los alumnos</a:t>
            </a:r>
            <a:endParaRPr sz="1333"/>
          </a:p>
        </p:txBody>
      </p:sp>
      <p:sp>
        <p:nvSpPr>
          <p:cNvPr id="58" name="Shape 58"/>
          <p:cNvSpPr/>
          <p:nvPr/>
        </p:nvSpPr>
        <p:spPr>
          <a:xfrm>
            <a:off x="3542067" y="5797200"/>
            <a:ext cx="4180400" cy="1024800"/>
          </a:xfrm>
          <a:prstGeom prst="round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s" sz="2400"/>
              <a:t>Puntual</a:t>
            </a:r>
            <a:endParaRPr sz="2400"/>
          </a:p>
          <a:p>
            <a:endParaRPr sz="2400"/>
          </a:p>
          <a:p>
            <a:r>
              <a:rPr lang="es" sz="1333"/>
              <a:t>Se realiza en distintos momentos y con temas particulares, permite activar conocimientos previos</a:t>
            </a:r>
            <a:endParaRPr sz="1333"/>
          </a:p>
        </p:txBody>
      </p:sp>
      <p:sp>
        <p:nvSpPr>
          <p:cNvPr id="59" name="Shape 59"/>
          <p:cNvSpPr txBox="1"/>
          <p:nvPr/>
        </p:nvSpPr>
        <p:spPr>
          <a:xfrm>
            <a:off x="3846800" y="5126067"/>
            <a:ext cx="1653600" cy="792000"/>
          </a:xfrm>
          <a:prstGeom prst="rect">
            <a:avLst/>
          </a:prstGeom>
          <a:noFill/>
          <a:ln>
            <a:noFill/>
          </a:ln>
        </p:spPr>
        <p:txBody>
          <a:bodyPr spcFirstLastPara="1" wrap="square" lIns="121900" tIns="121900" rIns="121900" bIns="121900" anchor="t" anchorCtr="0">
            <a:noAutofit/>
          </a:bodyPr>
          <a:lstStyle/>
          <a:p>
            <a:r>
              <a:rPr lang="es" sz="2400"/>
              <a:t>Puede ser</a:t>
            </a:r>
            <a:endParaRPr sz="2400"/>
          </a:p>
        </p:txBody>
      </p:sp>
      <p:sp>
        <p:nvSpPr>
          <p:cNvPr id="60" name="Shape 60"/>
          <p:cNvSpPr/>
          <p:nvPr/>
        </p:nvSpPr>
        <p:spPr>
          <a:xfrm>
            <a:off x="139767" y="2585500"/>
            <a:ext cx="3167200" cy="9432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s" sz="2400"/>
              <a:t>Implementada por: </a:t>
            </a:r>
            <a:r>
              <a:rPr lang="es" sz="1333"/>
              <a:t>El profesor </a:t>
            </a:r>
            <a:endParaRPr sz="1333"/>
          </a:p>
        </p:txBody>
      </p:sp>
      <p:sp>
        <p:nvSpPr>
          <p:cNvPr id="61" name="Shape 61"/>
          <p:cNvSpPr/>
          <p:nvPr/>
        </p:nvSpPr>
        <p:spPr>
          <a:xfrm>
            <a:off x="477500" y="1246333"/>
            <a:ext cx="3167200" cy="1024800"/>
          </a:xfrm>
          <a:prstGeom prst="roundRect">
            <a:avLst>
              <a:gd name="adj" fmla="val 16667"/>
            </a:avLst>
          </a:prstGeom>
          <a:solidFill>
            <a:srgbClr val="F9CB9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s" sz="2400"/>
              <a:t>Se utiliza: </a:t>
            </a:r>
            <a:endParaRPr sz="2400"/>
          </a:p>
          <a:p>
            <a:r>
              <a:rPr lang="es" sz="1333"/>
              <a:t>*al inicio de ciclo</a:t>
            </a:r>
            <a:endParaRPr sz="1333"/>
          </a:p>
          <a:p>
            <a:r>
              <a:rPr lang="es" sz="1333"/>
              <a:t>*antes de iniciar un tema nuevo</a:t>
            </a:r>
            <a:endParaRPr sz="1333"/>
          </a:p>
        </p:txBody>
      </p:sp>
      <p:sp>
        <p:nvSpPr>
          <p:cNvPr id="62" name="Shape 62"/>
          <p:cNvSpPr/>
          <p:nvPr/>
        </p:nvSpPr>
        <p:spPr>
          <a:xfrm>
            <a:off x="1735100" y="140100"/>
            <a:ext cx="3039200" cy="873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s" sz="2400"/>
              <a:t>Con el fin de: </a:t>
            </a:r>
            <a:r>
              <a:rPr lang="es" sz="1333"/>
              <a:t>adecuar la planeación a las necesidades grupo</a:t>
            </a:r>
            <a:endParaRPr sz="1333"/>
          </a:p>
        </p:txBody>
      </p:sp>
      <p:cxnSp>
        <p:nvCxnSpPr>
          <p:cNvPr id="63" name="Shape 63"/>
          <p:cNvCxnSpPr/>
          <p:nvPr/>
        </p:nvCxnSpPr>
        <p:spPr>
          <a:xfrm rot="10800000">
            <a:off x="4640867" y="2940200"/>
            <a:ext cx="489200" cy="407600"/>
          </a:xfrm>
          <a:prstGeom prst="straightConnector1">
            <a:avLst/>
          </a:prstGeom>
          <a:noFill/>
          <a:ln w="9525" cap="flat" cmpd="sng">
            <a:solidFill>
              <a:schemeClr val="dk2"/>
            </a:solidFill>
            <a:prstDash val="solid"/>
            <a:round/>
            <a:headEnd type="none" w="med" len="med"/>
            <a:tailEnd type="none" w="med" len="med"/>
          </a:ln>
        </p:spPr>
      </p:cxnSp>
      <p:sp>
        <p:nvSpPr>
          <p:cNvPr id="64" name="Shape 64"/>
          <p:cNvSpPr txBox="1"/>
          <p:nvPr/>
        </p:nvSpPr>
        <p:spPr>
          <a:xfrm>
            <a:off x="3714533" y="2469033"/>
            <a:ext cx="1828400" cy="209600"/>
          </a:xfrm>
          <a:prstGeom prst="rect">
            <a:avLst/>
          </a:prstGeom>
          <a:noFill/>
          <a:ln>
            <a:noFill/>
          </a:ln>
        </p:spPr>
        <p:txBody>
          <a:bodyPr spcFirstLastPara="1" wrap="square" lIns="121900" tIns="121900" rIns="121900" bIns="121900" anchor="t" anchorCtr="0">
            <a:noAutofit/>
          </a:bodyPr>
          <a:lstStyle/>
          <a:p>
            <a:r>
              <a:rPr lang="es" sz="2400"/>
              <a:t>Características</a:t>
            </a:r>
            <a:endParaRPr sz="2400"/>
          </a:p>
        </p:txBody>
      </p:sp>
      <p:cxnSp>
        <p:nvCxnSpPr>
          <p:cNvPr id="65" name="Shape 65"/>
          <p:cNvCxnSpPr>
            <a:endCxn id="64" idx="0"/>
          </p:cNvCxnSpPr>
          <p:nvPr/>
        </p:nvCxnSpPr>
        <p:spPr>
          <a:xfrm>
            <a:off x="4110733" y="1059833"/>
            <a:ext cx="518000" cy="1409200"/>
          </a:xfrm>
          <a:prstGeom prst="straightConnector1">
            <a:avLst/>
          </a:prstGeom>
          <a:noFill/>
          <a:ln w="9525" cap="flat" cmpd="sng">
            <a:solidFill>
              <a:schemeClr val="dk2"/>
            </a:solidFill>
            <a:prstDash val="solid"/>
            <a:round/>
            <a:headEnd type="none" w="med" len="med"/>
            <a:tailEnd type="none" w="med" len="med"/>
          </a:ln>
        </p:spPr>
      </p:cxnSp>
      <p:cxnSp>
        <p:nvCxnSpPr>
          <p:cNvPr id="66" name="Shape 66"/>
          <p:cNvCxnSpPr/>
          <p:nvPr/>
        </p:nvCxnSpPr>
        <p:spPr>
          <a:xfrm>
            <a:off x="3703067" y="2038200"/>
            <a:ext cx="430800" cy="384400"/>
          </a:xfrm>
          <a:prstGeom prst="straightConnector1">
            <a:avLst/>
          </a:prstGeom>
          <a:noFill/>
          <a:ln w="9525" cap="flat" cmpd="sng">
            <a:solidFill>
              <a:schemeClr val="dk2"/>
            </a:solidFill>
            <a:prstDash val="solid"/>
            <a:round/>
            <a:headEnd type="none" w="med" len="med"/>
            <a:tailEnd type="none" w="med" len="med"/>
          </a:ln>
        </p:spPr>
      </p:cxnSp>
      <p:cxnSp>
        <p:nvCxnSpPr>
          <p:cNvPr id="67" name="Shape 67"/>
          <p:cNvCxnSpPr>
            <a:stCxn id="60" idx="3"/>
          </p:cNvCxnSpPr>
          <p:nvPr/>
        </p:nvCxnSpPr>
        <p:spPr>
          <a:xfrm rot="10800000" flipH="1">
            <a:off x="3306967" y="2923100"/>
            <a:ext cx="524000" cy="134000"/>
          </a:xfrm>
          <a:prstGeom prst="straightConnector1">
            <a:avLst/>
          </a:prstGeom>
          <a:noFill/>
          <a:ln w="9525" cap="flat" cmpd="sng">
            <a:solidFill>
              <a:schemeClr val="dk2"/>
            </a:solidFill>
            <a:prstDash val="solid"/>
            <a:round/>
            <a:headEnd type="none" w="med" len="med"/>
            <a:tailEnd type="none" w="med" len="med"/>
          </a:ln>
        </p:spPr>
      </p:cxnSp>
      <p:sp>
        <p:nvSpPr>
          <p:cNvPr id="68" name="Shape 68"/>
          <p:cNvSpPr/>
          <p:nvPr/>
        </p:nvSpPr>
        <p:spPr>
          <a:xfrm>
            <a:off x="4972333" y="221600"/>
            <a:ext cx="3039200" cy="16424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9" name="Shape 69"/>
          <p:cNvSpPr txBox="1"/>
          <p:nvPr/>
        </p:nvSpPr>
        <p:spPr>
          <a:xfrm>
            <a:off x="5094767" y="396300"/>
            <a:ext cx="3039200" cy="943200"/>
          </a:xfrm>
          <a:prstGeom prst="rect">
            <a:avLst/>
          </a:prstGeom>
          <a:noFill/>
          <a:ln>
            <a:noFill/>
          </a:ln>
        </p:spPr>
        <p:txBody>
          <a:bodyPr spcFirstLastPara="1" wrap="square" lIns="121900" tIns="121900" rIns="121900" bIns="121900" anchor="t" anchorCtr="0">
            <a:noAutofit/>
          </a:bodyPr>
          <a:lstStyle/>
          <a:p>
            <a:r>
              <a:rPr lang="es" sz="2400"/>
              <a:t>SQA</a:t>
            </a:r>
            <a:endParaRPr sz="2400"/>
          </a:p>
          <a:p>
            <a:r>
              <a:rPr lang="es" sz="1333"/>
              <a:t>cuadro en donde mencionan, lo que saben, lo que quieren saber y finalmente anotan los conocimientos que van adquiriendo.</a:t>
            </a:r>
            <a:endParaRPr sz="1333"/>
          </a:p>
        </p:txBody>
      </p:sp>
      <p:sp>
        <p:nvSpPr>
          <p:cNvPr id="70" name="Shape 70"/>
          <p:cNvSpPr/>
          <p:nvPr/>
        </p:nvSpPr>
        <p:spPr>
          <a:xfrm>
            <a:off x="8355133" y="120000"/>
            <a:ext cx="3167200" cy="24952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s" sz="2400"/>
              <a:t>Informe Personal (KPSI) </a:t>
            </a:r>
            <a:r>
              <a:rPr lang="es" sz="1333"/>
              <a:t>Knowledge, prior study inventory</a:t>
            </a:r>
            <a:endParaRPr sz="1333"/>
          </a:p>
          <a:p>
            <a:endParaRPr sz="1333"/>
          </a:p>
          <a:p>
            <a:r>
              <a:rPr lang="es" sz="1333"/>
              <a:t>Se realiza un inventario del conocimiento previo a través de un cuestionario escalado (columnas: estudio del concepto, y a que grado- no lo conozco, escaso, incompleto, aceptable, podría explicarlo).</a:t>
            </a:r>
            <a:endParaRPr sz="1333"/>
          </a:p>
          <a:p>
            <a:endParaRPr sz="2400"/>
          </a:p>
        </p:txBody>
      </p:sp>
      <p:sp>
        <p:nvSpPr>
          <p:cNvPr id="71" name="Shape 71"/>
          <p:cNvSpPr/>
          <p:nvPr/>
        </p:nvSpPr>
        <p:spPr>
          <a:xfrm>
            <a:off x="9725700" y="2719900"/>
            <a:ext cx="2387200" cy="1292400"/>
          </a:xfrm>
          <a:prstGeom prst="roundRect">
            <a:avLst>
              <a:gd name="adj" fmla="val 16667"/>
            </a:avLst>
          </a:prstGeom>
          <a:solidFill>
            <a:srgbClr val="00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s" sz="2400"/>
              <a:t>Observación</a:t>
            </a:r>
            <a:endParaRPr sz="2400"/>
          </a:p>
          <a:p>
            <a:r>
              <a:rPr lang="es" sz="1333"/>
              <a:t>se les acota una tarea y se observa el estatus de conocimientos y habilidades</a:t>
            </a:r>
            <a:endParaRPr sz="1333"/>
          </a:p>
        </p:txBody>
      </p:sp>
      <p:sp>
        <p:nvSpPr>
          <p:cNvPr id="72" name="Shape 72"/>
          <p:cNvSpPr/>
          <p:nvPr/>
        </p:nvSpPr>
        <p:spPr>
          <a:xfrm>
            <a:off x="7780784" y="4680800"/>
            <a:ext cx="2119200" cy="16424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s" sz="2400"/>
              <a:t>Lista de Cotejo</a:t>
            </a:r>
            <a:endParaRPr sz="2400"/>
          </a:p>
          <a:p>
            <a:endParaRPr sz="2400"/>
          </a:p>
          <a:p>
            <a:r>
              <a:rPr lang="es" sz="1333"/>
              <a:t>se acotan las habilidades o conocimientos previos y se tachan o palomean.</a:t>
            </a:r>
            <a:endParaRPr sz="1333"/>
          </a:p>
        </p:txBody>
      </p:sp>
      <p:sp>
        <p:nvSpPr>
          <p:cNvPr id="73" name="Shape 73"/>
          <p:cNvSpPr/>
          <p:nvPr/>
        </p:nvSpPr>
        <p:spPr>
          <a:xfrm>
            <a:off x="9955300" y="4249200"/>
            <a:ext cx="2259200" cy="22940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s" sz="2400"/>
              <a:t>Escala de Rango</a:t>
            </a:r>
            <a:endParaRPr sz="2400"/>
          </a:p>
          <a:p>
            <a:endParaRPr sz="2400"/>
          </a:p>
          <a:p>
            <a:r>
              <a:rPr lang="es" sz="1333"/>
              <a:t>Los alumnos ubican su nivel de conocimiento sobre conocimientos o habilidades en un rango.</a:t>
            </a:r>
            <a:endParaRPr sz="1333"/>
          </a:p>
        </p:txBody>
      </p:sp>
      <p:sp>
        <p:nvSpPr>
          <p:cNvPr id="74" name="Shape 74"/>
          <p:cNvSpPr/>
          <p:nvPr/>
        </p:nvSpPr>
        <p:spPr>
          <a:xfrm>
            <a:off x="7068367" y="3132800"/>
            <a:ext cx="1968000" cy="7452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5" name="Shape 75"/>
          <p:cNvSpPr txBox="1"/>
          <p:nvPr/>
        </p:nvSpPr>
        <p:spPr>
          <a:xfrm>
            <a:off x="7272733" y="3229133"/>
            <a:ext cx="1653600" cy="681600"/>
          </a:xfrm>
          <a:prstGeom prst="rect">
            <a:avLst/>
          </a:prstGeom>
          <a:noFill/>
          <a:ln>
            <a:noFill/>
          </a:ln>
        </p:spPr>
        <p:txBody>
          <a:bodyPr spcFirstLastPara="1" wrap="square" lIns="121900" tIns="121900" rIns="121900" bIns="121900" anchor="t" anchorCtr="0">
            <a:noAutofit/>
          </a:bodyPr>
          <a:lstStyle/>
          <a:p>
            <a:r>
              <a:rPr lang="es" sz="2400"/>
              <a:t>Técnicas</a:t>
            </a:r>
            <a:endParaRPr sz="2400"/>
          </a:p>
        </p:txBody>
      </p:sp>
      <p:cxnSp>
        <p:nvCxnSpPr>
          <p:cNvPr id="76" name="Shape 76"/>
          <p:cNvCxnSpPr>
            <a:stCxn id="56" idx="3"/>
            <a:endCxn id="74" idx="2"/>
          </p:cNvCxnSpPr>
          <p:nvPr/>
        </p:nvCxnSpPr>
        <p:spPr>
          <a:xfrm rot="10800000" flipH="1">
            <a:off x="6160184" y="3505200"/>
            <a:ext cx="908000" cy="668800"/>
          </a:xfrm>
          <a:prstGeom prst="straightConnector1">
            <a:avLst/>
          </a:prstGeom>
          <a:noFill/>
          <a:ln w="9525" cap="flat" cmpd="sng">
            <a:solidFill>
              <a:schemeClr val="dk2"/>
            </a:solidFill>
            <a:prstDash val="solid"/>
            <a:round/>
            <a:headEnd type="none" w="med" len="med"/>
            <a:tailEnd type="none" w="med" len="med"/>
          </a:ln>
        </p:spPr>
      </p:cxnSp>
      <p:cxnSp>
        <p:nvCxnSpPr>
          <p:cNvPr id="77" name="Shape 77"/>
          <p:cNvCxnSpPr/>
          <p:nvPr/>
        </p:nvCxnSpPr>
        <p:spPr>
          <a:xfrm>
            <a:off x="4366800" y="5019233"/>
            <a:ext cx="23200" cy="151200"/>
          </a:xfrm>
          <a:prstGeom prst="straightConnector1">
            <a:avLst/>
          </a:prstGeom>
          <a:noFill/>
          <a:ln w="9525" cap="flat" cmpd="sng">
            <a:solidFill>
              <a:schemeClr val="dk2"/>
            </a:solidFill>
            <a:prstDash val="solid"/>
            <a:round/>
            <a:headEnd type="none" w="med" len="med"/>
            <a:tailEnd type="none" w="med" len="med"/>
          </a:ln>
        </p:spPr>
      </p:cxnSp>
      <p:cxnSp>
        <p:nvCxnSpPr>
          <p:cNvPr id="78" name="Shape 78"/>
          <p:cNvCxnSpPr/>
          <p:nvPr/>
        </p:nvCxnSpPr>
        <p:spPr>
          <a:xfrm>
            <a:off x="5170300" y="5403500"/>
            <a:ext cx="454000" cy="396000"/>
          </a:xfrm>
          <a:prstGeom prst="straightConnector1">
            <a:avLst/>
          </a:prstGeom>
          <a:noFill/>
          <a:ln w="9525" cap="flat" cmpd="sng">
            <a:solidFill>
              <a:schemeClr val="dk2"/>
            </a:solidFill>
            <a:prstDash val="solid"/>
            <a:round/>
            <a:headEnd type="none" w="med" len="med"/>
            <a:tailEnd type="none" w="med" len="med"/>
          </a:ln>
        </p:spPr>
      </p:cxnSp>
      <p:cxnSp>
        <p:nvCxnSpPr>
          <p:cNvPr id="79" name="Shape 79"/>
          <p:cNvCxnSpPr/>
          <p:nvPr/>
        </p:nvCxnSpPr>
        <p:spPr>
          <a:xfrm rot="10800000">
            <a:off x="7091467" y="1852000"/>
            <a:ext cx="780400" cy="1280800"/>
          </a:xfrm>
          <a:prstGeom prst="straightConnector1">
            <a:avLst/>
          </a:prstGeom>
          <a:noFill/>
          <a:ln w="9525" cap="flat" cmpd="sng">
            <a:solidFill>
              <a:schemeClr val="dk2"/>
            </a:solidFill>
            <a:prstDash val="solid"/>
            <a:round/>
            <a:headEnd type="none" w="med" len="med"/>
            <a:tailEnd type="none" w="med" len="med"/>
          </a:ln>
        </p:spPr>
      </p:cxnSp>
      <p:cxnSp>
        <p:nvCxnSpPr>
          <p:cNvPr id="80" name="Shape 80"/>
          <p:cNvCxnSpPr/>
          <p:nvPr/>
        </p:nvCxnSpPr>
        <p:spPr>
          <a:xfrm rot="10800000" flipH="1">
            <a:off x="8442467" y="2632167"/>
            <a:ext cx="174800" cy="442400"/>
          </a:xfrm>
          <a:prstGeom prst="straightConnector1">
            <a:avLst/>
          </a:prstGeom>
          <a:noFill/>
          <a:ln w="9525" cap="flat" cmpd="sng">
            <a:solidFill>
              <a:schemeClr val="dk2"/>
            </a:solidFill>
            <a:prstDash val="solid"/>
            <a:round/>
            <a:headEnd type="none" w="med" len="med"/>
            <a:tailEnd type="none" w="med" len="med"/>
          </a:ln>
        </p:spPr>
      </p:cxnSp>
      <p:cxnSp>
        <p:nvCxnSpPr>
          <p:cNvPr id="81" name="Shape 81"/>
          <p:cNvCxnSpPr>
            <a:stCxn id="75" idx="3"/>
            <a:endCxn id="71" idx="1"/>
          </p:cNvCxnSpPr>
          <p:nvPr/>
        </p:nvCxnSpPr>
        <p:spPr>
          <a:xfrm rot="10800000" flipH="1">
            <a:off x="8926333" y="3365933"/>
            <a:ext cx="799200" cy="204000"/>
          </a:xfrm>
          <a:prstGeom prst="straightConnector1">
            <a:avLst/>
          </a:prstGeom>
          <a:noFill/>
          <a:ln w="9525" cap="flat" cmpd="sng">
            <a:solidFill>
              <a:schemeClr val="dk2"/>
            </a:solidFill>
            <a:prstDash val="solid"/>
            <a:round/>
            <a:headEnd type="none" w="med" len="med"/>
            <a:tailEnd type="none" w="med" len="med"/>
          </a:ln>
        </p:spPr>
      </p:cxnSp>
      <p:cxnSp>
        <p:nvCxnSpPr>
          <p:cNvPr id="82" name="Shape 82"/>
          <p:cNvCxnSpPr>
            <a:stCxn id="75" idx="3"/>
          </p:cNvCxnSpPr>
          <p:nvPr/>
        </p:nvCxnSpPr>
        <p:spPr>
          <a:xfrm>
            <a:off x="8926333" y="3569933"/>
            <a:ext cx="1064800" cy="832000"/>
          </a:xfrm>
          <a:prstGeom prst="straightConnector1">
            <a:avLst/>
          </a:prstGeom>
          <a:noFill/>
          <a:ln w="9525" cap="flat" cmpd="sng">
            <a:solidFill>
              <a:schemeClr val="dk2"/>
            </a:solidFill>
            <a:prstDash val="solid"/>
            <a:round/>
            <a:headEnd type="none" w="med" len="med"/>
            <a:tailEnd type="none" w="med" len="med"/>
          </a:ln>
        </p:spPr>
      </p:cxnSp>
      <p:cxnSp>
        <p:nvCxnSpPr>
          <p:cNvPr id="83" name="Shape 83"/>
          <p:cNvCxnSpPr>
            <a:stCxn id="75" idx="2"/>
          </p:cNvCxnSpPr>
          <p:nvPr/>
        </p:nvCxnSpPr>
        <p:spPr>
          <a:xfrm>
            <a:off x="8099533" y="3910733"/>
            <a:ext cx="482800" cy="794000"/>
          </a:xfrm>
          <a:prstGeom prst="straightConnector1">
            <a:avLst/>
          </a:prstGeom>
          <a:noFill/>
          <a:ln w="9525" cap="flat" cmpd="sng">
            <a:solidFill>
              <a:schemeClr val="dk2"/>
            </a:solidFill>
            <a:prstDash val="solid"/>
            <a:round/>
            <a:headEnd type="none" w="med" len="med"/>
            <a:tailEnd type="none" w="med" len="med"/>
          </a:ln>
        </p:spPr>
      </p:cxnSp>
      <p:cxnSp>
        <p:nvCxnSpPr>
          <p:cNvPr id="84" name="Shape 84"/>
          <p:cNvCxnSpPr>
            <a:endCxn id="57" idx="3"/>
          </p:cNvCxnSpPr>
          <p:nvPr/>
        </p:nvCxnSpPr>
        <p:spPr>
          <a:xfrm flipH="1">
            <a:off x="3487967" y="5240467"/>
            <a:ext cx="389600" cy="3400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374268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s"/>
              <a:t>Referencias</a:t>
            </a:r>
            <a:endParaRPr/>
          </a:p>
        </p:txBody>
      </p:sp>
      <p:sp>
        <p:nvSpPr>
          <p:cNvPr id="90" name="Shape 9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buNone/>
            </a:pPr>
            <a:r>
              <a:rPr lang="es"/>
              <a:t>*</a:t>
            </a:r>
            <a:r>
              <a:rPr lang="es">
                <a:solidFill>
                  <a:srgbClr val="000000"/>
                </a:solidFill>
              </a:rPr>
              <a:t>Díaz Barriga, F;Hernández Rojas, G (2010). Constructivismo y Evaluación Educativa. en </a:t>
            </a:r>
            <a:r>
              <a:rPr lang="es" i="1">
                <a:solidFill>
                  <a:schemeClr val="dk1"/>
                </a:solidFill>
              </a:rPr>
              <a:t>Tipos de evaluación</a:t>
            </a:r>
            <a:r>
              <a:rPr lang="es">
                <a:solidFill>
                  <a:schemeClr val="dk1"/>
                </a:solidFill>
              </a:rPr>
              <a:t>, en </a:t>
            </a:r>
            <a:r>
              <a:rPr lang="es" i="1">
                <a:solidFill>
                  <a:schemeClr val="dk1"/>
                </a:solidFill>
              </a:rPr>
              <a:t>Estrategias Docentes para un Aprendizaje Significativo: una interpretación constructivista  </a:t>
            </a:r>
            <a:r>
              <a:rPr lang="es">
                <a:solidFill>
                  <a:schemeClr val="dk1"/>
                </a:solidFill>
              </a:rPr>
              <a:t>pg. 320-329 (3era ed) México:Mc Graw Hill</a:t>
            </a:r>
            <a:endParaRPr>
              <a:solidFill>
                <a:schemeClr val="dk1"/>
              </a:solidFill>
            </a:endParaRPr>
          </a:p>
          <a:p>
            <a:pPr marL="0" indent="0">
              <a:spcBef>
                <a:spcPts val="2133"/>
              </a:spcBef>
              <a:buNone/>
            </a:pPr>
            <a:r>
              <a:rPr lang="es">
                <a:solidFill>
                  <a:schemeClr val="dk1"/>
                </a:solidFill>
              </a:rPr>
              <a:t>*Agencia de Estados Unidos para el Desarrollo Internacional. (s.a.). </a:t>
            </a:r>
            <a:r>
              <a:rPr lang="es" i="1">
                <a:solidFill>
                  <a:schemeClr val="dk1"/>
                </a:solidFill>
              </a:rPr>
              <a:t>Herramientas de evaluación en el aula</a:t>
            </a:r>
            <a:r>
              <a:rPr lang="es">
                <a:solidFill>
                  <a:schemeClr val="dk1"/>
                </a:solidFill>
              </a:rPr>
              <a:t>. Recuperado de </a:t>
            </a:r>
            <a:r>
              <a:rPr lang="es" u="sng">
                <a:solidFill>
                  <a:schemeClr val="hlink"/>
                </a:solidFill>
                <a:hlinkClick r:id="rId3"/>
              </a:rPr>
              <a:t>http://uvg.edu.gt/educacion/maestros-innovadores/documentos/evaluacion/Herramientas_Evaluacion.pdf</a:t>
            </a:r>
            <a:endParaRPr u="sng">
              <a:solidFill>
                <a:schemeClr val="hlink"/>
              </a:solidFill>
              <a:hlinkClick r:id="rId3"/>
            </a:endParaRPr>
          </a:p>
          <a:p>
            <a:pPr marL="0" indent="0">
              <a:spcBef>
                <a:spcPts val="2133"/>
              </a:spcBef>
              <a:spcAft>
                <a:spcPts val="2133"/>
              </a:spcAft>
              <a:buNone/>
            </a:pPr>
            <a:endParaRPr>
              <a:solidFill>
                <a:schemeClr val="dk1"/>
              </a:solidFill>
            </a:endParaRPr>
          </a:p>
        </p:txBody>
      </p:sp>
    </p:spTree>
    <p:extLst>
      <p:ext uri="{BB962C8B-B14F-4D97-AF65-F5344CB8AC3E}">
        <p14:creationId xmlns:p14="http://schemas.microsoft.com/office/powerpoint/2010/main" val="459162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s"/>
              <a:t>Por:</a:t>
            </a:r>
            <a:endParaRPr/>
          </a:p>
        </p:txBody>
      </p:sp>
      <p:sp>
        <p:nvSpPr>
          <p:cNvPr id="96" name="Shape 9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buNone/>
            </a:pPr>
            <a:r>
              <a:rPr lang="es"/>
              <a:t>Maria Teresa Barroso Rodríguez</a:t>
            </a:r>
            <a:endParaRPr/>
          </a:p>
          <a:p>
            <a:pPr marL="0" indent="0">
              <a:spcBef>
                <a:spcPts val="2133"/>
              </a:spcBef>
              <a:buNone/>
            </a:pPr>
            <a:r>
              <a:rPr lang="es"/>
              <a:t>Maria del Pilar Fernández Abascal</a:t>
            </a:r>
            <a:endParaRPr/>
          </a:p>
          <a:p>
            <a:pPr marL="0" indent="0">
              <a:spcBef>
                <a:spcPts val="2133"/>
              </a:spcBef>
              <a:spcAft>
                <a:spcPts val="2133"/>
              </a:spcAft>
              <a:buNone/>
            </a:pPr>
            <a:r>
              <a:rPr lang="es"/>
              <a:t>Cassandra García-López Madrazo</a:t>
            </a:r>
            <a:endParaRPr/>
          </a:p>
        </p:txBody>
      </p:sp>
    </p:spTree>
    <p:extLst>
      <p:ext uri="{BB962C8B-B14F-4D97-AF65-F5344CB8AC3E}">
        <p14:creationId xmlns:p14="http://schemas.microsoft.com/office/powerpoint/2010/main" val="2117215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sp>
        <p:nvSpPr>
          <p:cNvPr id="6" name="Título 1"/>
          <p:cNvSpPr txBox="1">
            <a:spLocks/>
          </p:cNvSpPr>
          <p:nvPr/>
        </p:nvSpPr>
        <p:spPr>
          <a:xfrm>
            <a:off x="1075765" y="15801"/>
            <a:ext cx="9525000" cy="1362914"/>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b="1" dirty="0" smtClean="0"/>
              <a:t/>
            </a:r>
            <a:br>
              <a:rPr lang="es-ES" b="1" dirty="0" smtClean="0"/>
            </a:br>
            <a:r>
              <a:rPr lang="es-ES" dirty="0" smtClean="0"/>
              <a:t>DATOS DEL PROYECTO:</a:t>
            </a:r>
            <a:endParaRPr lang="es-ES_tradnl" dirty="0"/>
          </a:p>
        </p:txBody>
      </p:sp>
      <p:sp>
        <p:nvSpPr>
          <p:cNvPr id="7" name="Título 1"/>
          <p:cNvSpPr txBox="1">
            <a:spLocks/>
          </p:cNvSpPr>
          <p:nvPr/>
        </p:nvSpPr>
        <p:spPr>
          <a:xfrm>
            <a:off x="3891803" y="836286"/>
            <a:ext cx="9525000" cy="13629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3600" b="1" dirty="0" smtClean="0"/>
              <a:t>CURSO 2018 - 2019</a:t>
            </a:r>
            <a:endParaRPr lang="es-ES" sz="3600" dirty="0" smtClean="0"/>
          </a:p>
        </p:txBody>
      </p:sp>
      <p:sp>
        <p:nvSpPr>
          <p:cNvPr id="14" name="Título 1"/>
          <p:cNvSpPr txBox="1">
            <a:spLocks/>
          </p:cNvSpPr>
          <p:nvPr/>
        </p:nvSpPr>
        <p:spPr>
          <a:xfrm>
            <a:off x="0" y="6057729"/>
            <a:ext cx="12417239" cy="12722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b="1" dirty="0">
                <a:solidFill>
                  <a:schemeClr val="accent5">
                    <a:lumMod val="75000"/>
                  </a:schemeClr>
                </a:solidFill>
              </a:rPr>
              <a:t>¿Por qué el aumento de CO2 modifica los ecosistemas marítimos?</a:t>
            </a:r>
          </a:p>
          <a:p>
            <a:endParaRPr lang="es-ES" sz="2400" dirty="0" smtClean="0">
              <a:solidFill>
                <a:schemeClr val="accent5">
                  <a:lumMod val="75000"/>
                </a:schemeClr>
              </a:solidFill>
            </a:endParaRPr>
          </a:p>
          <a:p>
            <a:r>
              <a:rPr lang="es-ES_tradnl" sz="3600" dirty="0"/>
              <a:t>Fecha de inicio: Agosto de 2018</a:t>
            </a:r>
          </a:p>
          <a:p>
            <a:r>
              <a:rPr lang="es-ES_tradnl" sz="3600" dirty="0"/>
              <a:t>Fecha de t</a:t>
            </a:r>
            <a:r>
              <a:rPr lang="es-ES" sz="3600" dirty="0"/>
              <a:t>érmino: Mayo de 2021</a:t>
            </a:r>
            <a:r>
              <a:rPr lang="es-ES_tradnl" sz="8000" dirty="0"/>
              <a:t> </a:t>
            </a:r>
          </a:p>
          <a:p>
            <a:pPr algn="l"/>
            <a:endParaRPr lang="es-ES_tradnl" sz="8000" dirty="0"/>
          </a:p>
        </p:txBody>
      </p:sp>
    </p:spTree>
    <p:extLst>
      <p:ext uri="{BB962C8B-B14F-4D97-AF65-F5344CB8AC3E}">
        <p14:creationId xmlns:p14="http://schemas.microsoft.com/office/powerpoint/2010/main" val="1688603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nvPr>
        </p:nvGraphicFramePr>
        <p:xfrm>
          <a:off x="342900" y="601480"/>
          <a:ext cx="11506199" cy="4241168"/>
        </p:xfrm>
        <a:graphic>
          <a:graphicData uri="http://schemas.openxmlformats.org/drawingml/2006/table">
            <a:tbl>
              <a:tblPr>
                <a:tableStyleId>{5C22544A-7EE6-4342-B048-85BDC9FD1C3A}</a:tableStyleId>
              </a:tblPr>
              <a:tblGrid>
                <a:gridCol w="11506199">
                  <a:extLst>
                    <a:ext uri="{9D8B030D-6E8A-4147-A177-3AD203B41FA5}">
                      <a16:colId xmlns="" xmlns:a16="http://schemas.microsoft.com/office/drawing/2014/main" val="3930028358"/>
                    </a:ext>
                  </a:extLst>
                </a:gridCol>
              </a:tblGrid>
              <a:tr h="502078">
                <a:tc>
                  <a:txBody>
                    <a:bodyPr/>
                    <a:lstStyle/>
                    <a:p>
                      <a:pPr algn="ctr">
                        <a:lnSpc>
                          <a:spcPct val="115000"/>
                        </a:lnSpc>
                        <a:spcAft>
                          <a:spcPts val="0"/>
                        </a:spcAft>
                      </a:pPr>
                      <a:r>
                        <a:rPr lang="es-ES" sz="2000">
                          <a:effectLst/>
                        </a:rPr>
                        <a:t>Evaluación Diagnóstica</a:t>
                      </a:r>
                      <a:endParaRPr lang="es-MX" sz="900">
                        <a:effectLst/>
                      </a:endParaRPr>
                    </a:p>
                    <a:p>
                      <a:pPr algn="ctr">
                        <a:lnSpc>
                          <a:spcPct val="115000"/>
                        </a:lnSpc>
                        <a:spcAft>
                          <a:spcPts val="0"/>
                        </a:spcAft>
                      </a:pPr>
                      <a:r>
                        <a:rPr lang="es-ES" sz="900">
                          <a:effectLst/>
                        </a:rPr>
                        <a:t> </a:t>
                      </a:r>
                      <a:endParaRPr lang="es-MX" sz="900">
                        <a:solidFill>
                          <a:srgbClr val="000000"/>
                        </a:solidFill>
                        <a:effectLst/>
                        <a:latin typeface="Arial" panose="020B0604020202020204" pitchFamily="34" charset="0"/>
                        <a:ea typeface="Arial" panose="020B0604020202020204" pitchFamily="34" charset="0"/>
                      </a:endParaRPr>
                    </a:p>
                  </a:txBody>
                  <a:tcPr marL="51731" marR="51731" marT="51731" marB="51731"/>
                </a:tc>
                <a:extLst>
                  <a:ext uri="{0D108BD9-81ED-4DB2-BD59-A6C34878D82A}">
                    <a16:rowId xmlns="" xmlns:a16="http://schemas.microsoft.com/office/drawing/2014/main" val="2577391182"/>
                  </a:ext>
                </a:extLst>
              </a:tr>
              <a:tr h="482271">
                <a:tc>
                  <a:txBody>
                    <a:bodyPr/>
                    <a:lstStyle/>
                    <a:p>
                      <a:pPr algn="ctr">
                        <a:lnSpc>
                          <a:spcPct val="107000"/>
                        </a:lnSpc>
                        <a:spcAft>
                          <a:spcPts val="0"/>
                        </a:spcAft>
                      </a:pPr>
                      <a:r>
                        <a:rPr lang="es-ES" sz="1000" dirty="0">
                          <a:effectLst/>
                        </a:rPr>
                        <a:t>¿Qué es?</a:t>
                      </a:r>
                      <a:endParaRPr lang="es-MX" sz="900" dirty="0">
                        <a:effectLst/>
                      </a:endParaRPr>
                    </a:p>
                    <a:p>
                      <a:pPr algn="ctr">
                        <a:lnSpc>
                          <a:spcPct val="107000"/>
                        </a:lnSpc>
                        <a:spcAft>
                          <a:spcPts val="0"/>
                        </a:spcAft>
                      </a:pPr>
                      <a:r>
                        <a:rPr lang="es-ES" sz="1000" dirty="0">
                          <a:effectLst/>
                        </a:rPr>
                        <a:t>Evaluación Previa</a:t>
                      </a:r>
                      <a:endParaRPr lang="es-MX" sz="900" dirty="0">
                        <a:effectLst/>
                      </a:endParaRPr>
                    </a:p>
                    <a:p>
                      <a:pPr algn="ctr">
                        <a:lnSpc>
                          <a:spcPct val="115000"/>
                        </a:lnSpc>
                        <a:spcAft>
                          <a:spcPts val="0"/>
                        </a:spcAft>
                      </a:pPr>
                      <a:r>
                        <a:rPr lang="es-ES" sz="900" dirty="0">
                          <a:effectLst/>
                        </a:rPr>
                        <a:t>Con la intención de explorar los conocimientos que ya poseen los alumnos. </a:t>
                      </a:r>
                      <a:endParaRPr lang="es-MX" sz="900" dirty="0">
                        <a:solidFill>
                          <a:srgbClr val="000000"/>
                        </a:solidFill>
                        <a:effectLst/>
                        <a:latin typeface="Arial" panose="020B0604020202020204" pitchFamily="34" charset="0"/>
                        <a:ea typeface="Arial" panose="020B0604020202020204" pitchFamily="34" charset="0"/>
                      </a:endParaRPr>
                    </a:p>
                  </a:txBody>
                  <a:tcPr marL="51731" marR="51731" marT="51731" marB="51731"/>
                </a:tc>
                <a:extLst>
                  <a:ext uri="{0D108BD9-81ED-4DB2-BD59-A6C34878D82A}">
                    <a16:rowId xmlns="" xmlns:a16="http://schemas.microsoft.com/office/drawing/2014/main" val="68312948"/>
                  </a:ext>
                </a:extLst>
              </a:tr>
              <a:tr h="595021">
                <a:tc>
                  <a:txBody>
                    <a:bodyPr/>
                    <a:lstStyle/>
                    <a:p>
                      <a:pPr algn="ctr">
                        <a:lnSpc>
                          <a:spcPct val="107000"/>
                        </a:lnSpc>
                        <a:spcAft>
                          <a:spcPts val="0"/>
                        </a:spcAft>
                      </a:pPr>
                      <a:r>
                        <a:rPr lang="es-ES" sz="1000">
                          <a:effectLst/>
                        </a:rPr>
                        <a:t>Características:</a:t>
                      </a:r>
                      <a:endParaRPr lang="es-MX" sz="900">
                        <a:effectLst/>
                      </a:endParaRPr>
                    </a:p>
                    <a:p>
                      <a:pPr algn="just">
                        <a:lnSpc>
                          <a:spcPct val="107000"/>
                        </a:lnSpc>
                        <a:spcAft>
                          <a:spcPts val="0"/>
                        </a:spcAft>
                      </a:pPr>
                      <a:r>
                        <a:rPr lang="es-ES" sz="900">
                          <a:effectLst/>
                        </a:rPr>
                        <a:t>Corta</a:t>
                      </a:r>
                      <a:endParaRPr lang="es-MX" sz="900">
                        <a:effectLst/>
                      </a:endParaRPr>
                    </a:p>
                    <a:p>
                      <a:pPr algn="just">
                        <a:lnSpc>
                          <a:spcPct val="107000"/>
                        </a:lnSpc>
                        <a:spcAft>
                          <a:spcPts val="0"/>
                        </a:spcAft>
                      </a:pPr>
                      <a:r>
                        <a:rPr lang="es-ES" sz="900">
                          <a:effectLst/>
                        </a:rPr>
                        <a:t>Al inicio..</a:t>
                      </a:r>
                      <a:endParaRPr lang="es-MX" sz="900">
                        <a:effectLst/>
                      </a:endParaRPr>
                    </a:p>
                    <a:p>
                      <a:pPr algn="just">
                        <a:lnSpc>
                          <a:spcPct val="107000"/>
                        </a:lnSpc>
                        <a:spcAft>
                          <a:spcPts val="0"/>
                        </a:spcAft>
                      </a:pPr>
                      <a:r>
                        <a:rPr lang="es-ES" sz="900">
                          <a:effectLst/>
                        </a:rPr>
                        <a:t>Sirve para dar un parámetro  </a:t>
                      </a:r>
                      <a:r>
                        <a:rPr lang="es-ES" sz="1000">
                          <a:effectLst/>
                        </a:rPr>
                        <a:t> </a:t>
                      </a:r>
                      <a:endParaRPr lang="es-MX" sz="900">
                        <a:solidFill>
                          <a:srgbClr val="000000"/>
                        </a:solidFill>
                        <a:effectLst/>
                        <a:latin typeface="Arial" panose="020B0604020202020204" pitchFamily="34" charset="0"/>
                        <a:ea typeface="Arial" panose="020B0604020202020204" pitchFamily="34" charset="0"/>
                      </a:endParaRPr>
                    </a:p>
                  </a:txBody>
                  <a:tcPr marL="51731" marR="51731" marT="51731" marB="51731"/>
                </a:tc>
                <a:extLst>
                  <a:ext uri="{0D108BD9-81ED-4DB2-BD59-A6C34878D82A}">
                    <a16:rowId xmlns="" xmlns:a16="http://schemas.microsoft.com/office/drawing/2014/main" val="2002809970"/>
                  </a:ext>
                </a:extLst>
              </a:tr>
              <a:tr h="340475">
                <a:tc>
                  <a:txBody>
                    <a:bodyPr/>
                    <a:lstStyle/>
                    <a:p>
                      <a:pPr algn="ctr">
                        <a:lnSpc>
                          <a:spcPct val="107000"/>
                        </a:lnSpc>
                        <a:spcAft>
                          <a:spcPts val="0"/>
                        </a:spcAft>
                      </a:pPr>
                      <a:r>
                        <a:rPr lang="es-ES" sz="1000" dirty="0">
                          <a:effectLst/>
                        </a:rPr>
                        <a:t>¿Quién la puede llevar a cabo o implementar?</a:t>
                      </a:r>
                      <a:endParaRPr lang="es-MX" sz="900" dirty="0">
                        <a:effectLst/>
                      </a:endParaRPr>
                    </a:p>
                    <a:p>
                      <a:pPr>
                        <a:lnSpc>
                          <a:spcPct val="107000"/>
                        </a:lnSpc>
                        <a:spcAft>
                          <a:spcPts val="0"/>
                        </a:spcAft>
                      </a:pPr>
                      <a:r>
                        <a:rPr lang="es-ES" sz="900" dirty="0">
                          <a:effectLst/>
                        </a:rPr>
                        <a:t>Docentes</a:t>
                      </a:r>
                      <a:endParaRPr lang="es-MX" sz="900" dirty="0">
                        <a:solidFill>
                          <a:srgbClr val="000000"/>
                        </a:solidFill>
                        <a:effectLst/>
                        <a:latin typeface="Arial" panose="020B0604020202020204" pitchFamily="34" charset="0"/>
                        <a:ea typeface="Arial" panose="020B0604020202020204" pitchFamily="34" charset="0"/>
                      </a:endParaRPr>
                    </a:p>
                  </a:txBody>
                  <a:tcPr marL="51731" marR="51731" marT="51731" marB="51731"/>
                </a:tc>
                <a:extLst>
                  <a:ext uri="{0D108BD9-81ED-4DB2-BD59-A6C34878D82A}">
                    <a16:rowId xmlns="" xmlns:a16="http://schemas.microsoft.com/office/drawing/2014/main" val="1615592205"/>
                  </a:ext>
                </a:extLst>
              </a:tr>
              <a:tr h="349560">
                <a:tc>
                  <a:txBody>
                    <a:bodyPr/>
                    <a:lstStyle/>
                    <a:p>
                      <a:pPr algn="ctr">
                        <a:lnSpc>
                          <a:spcPct val="107000"/>
                        </a:lnSpc>
                        <a:spcAft>
                          <a:spcPts val="0"/>
                        </a:spcAft>
                      </a:pPr>
                      <a:r>
                        <a:rPr lang="es-ES" sz="1000">
                          <a:effectLst/>
                        </a:rPr>
                        <a:t>¿En qué momento/s se utiliza?</a:t>
                      </a:r>
                      <a:endParaRPr lang="es-MX" sz="900">
                        <a:effectLst/>
                      </a:endParaRPr>
                    </a:p>
                    <a:p>
                      <a:pPr>
                        <a:lnSpc>
                          <a:spcPct val="115000"/>
                        </a:lnSpc>
                        <a:spcAft>
                          <a:spcPts val="0"/>
                        </a:spcAft>
                      </a:pPr>
                      <a:r>
                        <a:rPr lang="es-ES" sz="900">
                          <a:effectLst/>
                        </a:rPr>
                        <a:t>Al inicio del ciclo escolar, un nuevo tema o una unidad. </a:t>
                      </a:r>
                      <a:endParaRPr lang="es-MX" sz="900">
                        <a:solidFill>
                          <a:srgbClr val="000000"/>
                        </a:solidFill>
                        <a:effectLst/>
                        <a:latin typeface="Arial" panose="020B0604020202020204" pitchFamily="34" charset="0"/>
                        <a:ea typeface="Arial" panose="020B0604020202020204" pitchFamily="34" charset="0"/>
                      </a:endParaRPr>
                    </a:p>
                  </a:txBody>
                  <a:tcPr marL="51731" marR="51731" marT="51731" marB="51731"/>
                </a:tc>
                <a:extLst>
                  <a:ext uri="{0D108BD9-81ED-4DB2-BD59-A6C34878D82A}">
                    <a16:rowId xmlns="" xmlns:a16="http://schemas.microsoft.com/office/drawing/2014/main" val="1693430696"/>
                  </a:ext>
                </a:extLst>
              </a:tr>
              <a:tr h="741750">
                <a:tc>
                  <a:txBody>
                    <a:bodyPr/>
                    <a:lstStyle/>
                    <a:p>
                      <a:pPr algn="ctr">
                        <a:lnSpc>
                          <a:spcPct val="107000"/>
                        </a:lnSpc>
                        <a:spcAft>
                          <a:spcPts val="0"/>
                        </a:spcAft>
                      </a:pPr>
                      <a:r>
                        <a:rPr lang="es-ES" sz="1000">
                          <a:effectLst/>
                        </a:rPr>
                        <a:t>¿Para qué diferentes fines se utiliza?</a:t>
                      </a:r>
                      <a:endParaRPr lang="es-MX" sz="900">
                        <a:effectLst/>
                      </a:endParaRPr>
                    </a:p>
                    <a:p>
                      <a:pPr>
                        <a:lnSpc>
                          <a:spcPct val="115000"/>
                        </a:lnSpc>
                        <a:spcAft>
                          <a:spcPts val="0"/>
                        </a:spcAft>
                      </a:pPr>
                      <a:r>
                        <a:rPr lang="es-ES" sz="900">
                          <a:effectLst/>
                        </a:rPr>
                        <a:t>Para determinar cuáles son las principales fortalezas que sus estudiantes poseen.</a:t>
                      </a:r>
                      <a:endParaRPr lang="es-MX" sz="900">
                        <a:effectLst/>
                      </a:endParaRPr>
                    </a:p>
                    <a:p>
                      <a:pPr>
                        <a:lnSpc>
                          <a:spcPct val="115000"/>
                        </a:lnSpc>
                        <a:spcAft>
                          <a:spcPts val="0"/>
                        </a:spcAft>
                      </a:pPr>
                      <a:r>
                        <a:rPr lang="es-ES" sz="900">
                          <a:effectLst/>
                        </a:rPr>
                        <a:t> </a:t>
                      </a:r>
                      <a:endParaRPr lang="es-MX" sz="900">
                        <a:effectLst/>
                      </a:endParaRPr>
                    </a:p>
                    <a:p>
                      <a:pPr>
                        <a:lnSpc>
                          <a:spcPct val="115000"/>
                        </a:lnSpc>
                        <a:spcAft>
                          <a:spcPts val="0"/>
                        </a:spcAft>
                      </a:pPr>
                      <a:r>
                        <a:rPr lang="es-ES" sz="900">
                          <a:effectLst/>
                        </a:rPr>
                        <a:t>Para establecer una línea base de aprendizajes comunes para diseñar las estrategias de intervención docente y saber que requiere de mayor trabajo.</a:t>
                      </a:r>
                      <a:endParaRPr lang="es-MX" sz="900">
                        <a:solidFill>
                          <a:srgbClr val="000000"/>
                        </a:solidFill>
                        <a:effectLst/>
                        <a:latin typeface="Arial" panose="020B0604020202020204" pitchFamily="34" charset="0"/>
                        <a:ea typeface="Arial" panose="020B0604020202020204" pitchFamily="34" charset="0"/>
                      </a:endParaRPr>
                    </a:p>
                  </a:txBody>
                  <a:tcPr marL="51731" marR="51731" marT="51731" marB="51731"/>
                </a:tc>
                <a:extLst>
                  <a:ext uri="{0D108BD9-81ED-4DB2-BD59-A6C34878D82A}">
                    <a16:rowId xmlns="" xmlns:a16="http://schemas.microsoft.com/office/drawing/2014/main" val="875387137"/>
                  </a:ext>
                </a:extLst>
              </a:tr>
              <a:tr h="611020">
                <a:tc>
                  <a:txBody>
                    <a:bodyPr/>
                    <a:lstStyle/>
                    <a:p>
                      <a:pPr algn="ctr">
                        <a:lnSpc>
                          <a:spcPct val="107000"/>
                        </a:lnSpc>
                        <a:spcAft>
                          <a:spcPts val="0"/>
                        </a:spcAft>
                      </a:pPr>
                      <a:r>
                        <a:rPr lang="es-ES" sz="1000" dirty="0">
                          <a:effectLst/>
                        </a:rPr>
                        <a:t>¿Con qué Técnicas e instrumentos de evaluación cuenta y cómo son éstos?. </a:t>
                      </a:r>
                      <a:endParaRPr lang="es-MX" sz="900" dirty="0">
                        <a:effectLst/>
                      </a:endParaRPr>
                    </a:p>
                    <a:p>
                      <a:pPr algn="just">
                        <a:lnSpc>
                          <a:spcPct val="115000"/>
                        </a:lnSpc>
                        <a:spcAft>
                          <a:spcPts val="0"/>
                        </a:spcAft>
                      </a:pPr>
                      <a:r>
                        <a:rPr lang="es-ES" sz="900" dirty="0">
                          <a:effectLst/>
                        </a:rPr>
                        <a:t>Examen de conocimientos previos que debe de tener el alumno.</a:t>
                      </a:r>
                      <a:endParaRPr lang="es-MX" sz="900" dirty="0">
                        <a:effectLst/>
                      </a:endParaRPr>
                    </a:p>
                    <a:p>
                      <a:pPr algn="just">
                        <a:lnSpc>
                          <a:spcPct val="115000"/>
                        </a:lnSpc>
                        <a:spcAft>
                          <a:spcPts val="0"/>
                        </a:spcAft>
                      </a:pPr>
                      <a:r>
                        <a:rPr lang="es-ES" sz="900" dirty="0">
                          <a:effectLst/>
                        </a:rPr>
                        <a:t>SQA</a:t>
                      </a:r>
                      <a:endParaRPr lang="es-MX" sz="900" dirty="0">
                        <a:effectLst/>
                      </a:endParaRPr>
                    </a:p>
                    <a:p>
                      <a:pPr algn="just">
                        <a:lnSpc>
                          <a:spcPct val="115000"/>
                        </a:lnSpc>
                        <a:spcAft>
                          <a:spcPts val="0"/>
                        </a:spcAft>
                      </a:pPr>
                      <a:r>
                        <a:rPr lang="es-ES" sz="900" dirty="0">
                          <a:effectLst/>
                        </a:rPr>
                        <a:t>Que el alumno diga qué espera del curso escolar (expectativas)</a:t>
                      </a:r>
                      <a:endParaRPr lang="es-MX" sz="900" dirty="0">
                        <a:solidFill>
                          <a:srgbClr val="000000"/>
                        </a:solidFill>
                        <a:effectLst/>
                        <a:latin typeface="Arial" panose="020B0604020202020204" pitchFamily="34" charset="0"/>
                        <a:ea typeface="Arial" panose="020B0604020202020204" pitchFamily="34" charset="0"/>
                      </a:endParaRPr>
                    </a:p>
                  </a:txBody>
                  <a:tcPr marL="51731" marR="51731" marT="51731" marB="51731"/>
                </a:tc>
                <a:extLst>
                  <a:ext uri="{0D108BD9-81ED-4DB2-BD59-A6C34878D82A}">
                    <a16:rowId xmlns="" xmlns:a16="http://schemas.microsoft.com/office/drawing/2014/main" val="308524689"/>
                  </a:ext>
                </a:extLst>
              </a:tr>
            </a:tbl>
          </a:graphicData>
        </a:graphic>
      </p:graphicFrame>
      <p:sp>
        <p:nvSpPr>
          <p:cNvPr id="5" name="Rectangle 1"/>
          <p:cNvSpPr>
            <a:spLocks noChangeArrowheads="1"/>
          </p:cNvSpPr>
          <p:nvPr/>
        </p:nvSpPr>
        <p:spPr bwMode="auto">
          <a:xfrm>
            <a:off x="342900" y="4921775"/>
            <a:ext cx="115061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1100" b="0"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Equipo: Segundo, German y Katya</a:t>
            </a:r>
            <a:endParaRPr kumimoji="0" lang="es-MX" altLang="es-MX" sz="10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1100" b="0"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Bibliografía: </a:t>
            </a:r>
            <a:endParaRPr kumimoji="0" lang="es-MX" altLang="es-MX" sz="10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1100" b="0"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1.- </a:t>
            </a:r>
            <a:r>
              <a:rPr kumimoji="0" lang="es-ES" altLang="es-MX" sz="1200" b="0" i="0" u="none" strike="noStrike" cap="none" normalizeH="0" baseline="0" dirty="0" smtClean="0">
                <a:ln>
                  <a:noFill/>
                </a:ln>
                <a:solidFill>
                  <a:srgbClr val="000000"/>
                </a:solidFill>
                <a:effectLst/>
                <a:latin typeface="Arial" panose="020B0604020202020204" pitchFamily="34" charset="0"/>
                <a:ea typeface="Arial Unicode MS"/>
                <a:cs typeface="Arial Unicode MS"/>
              </a:rPr>
              <a:t>❖</a:t>
            </a:r>
            <a:r>
              <a:rPr kumimoji="0" lang="es-ES" altLang="es-MX" sz="1200" b="0"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 Dirección General de Desarrollo Curricular. (2012). </a:t>
            </a:r>
            <a:r>
              <a:rPr kumimoji="0" lang="es-ES" altLang="es-MX" sz="1200" b="0" i="1"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El enfoque formativo de la evaluación, </a:t>
            </a:r>
            <a:r>
              <a:rPr kumimoji="0" lang="es-ES" altLang="es-MX" sz="1200" b="0"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en </a:t>
            </a:r>
            <a:r>
              <a:rPr kumimoji="0" lang="es-ES" altLang="es-MX" sz="1200" b="0" i="1"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Herramientas para la evaluación en educación básica. </a:t>
            </a:r>
            <a:endParaRPr kumimoji="0" lang="es-MX" altLang="es-MX" sz="10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1200" b="0"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México, SEP. Recuperado de </a:t>
            </a:r>
            <a:endParaRPr kumimoji="0" lang="es-MX" altLang="es-MX" sz="10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1200" b="0" i="0" u="none" strike="noStrike" cap="none" normalizeH="0" baseline="0" dirty="0" smtClean="0">
                <a:ln>
                  <a:noFill/>
                </a:ln>
                <a:solidFill>
                  <a:srgbClr val="0563C1"/>
                </a:solidFill>
                <a:effectLst/>
                <a:latin typeface="Arial" panose="020B0604020202020204" pitchFamily="34" charset="0"/>
                <a:ea typeface="Arial" panose="020B0604020202020204" pitchFamily="34" charset="0"/>
                <a:hlinkClick r:id="rId2"/>
              </a:rPr>
              <a:t>http://www.seslp.gob.mx/consejostecnicosescolares/PRIMARIA/6-DOCUMENTOSDEAPOYO/LIBROSDEEVALUACION2013/1-ELENFOQUEFORMATIVODELAEVALUACION.pdf</a:t>
            </a:r>
            <a:r>
              <a:rPr kumimoji="0" lang="es-ES" altLang="es-MX" sz="1200" b="0"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  </a:t>
            </a:r>
            <a:endParaRPr kumimoji="0" lang="es-MX" altLang="es-MX" sz="10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1100" b="0"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2.- </a:t>
            </a:r>
            <a:r>
              <a:rPr kumimoji="0" lang="es-ES" altLang="es-MX" sz="1200" b="0" i="0" u="none" strike="noStrike" cap="none" normalizeH="0" baseline="0" dirty="0" smtClean="0">
                <a:ln>
                  <a:noFill/>
                </a:ln>
                <a:solidFill>
                  <a:srgbClr val="000000"/>
                </a:solidFill>
                <a:effectLst/>
                <a:latin typeface="Arial" panose="020B0604020202020204" pitchFamily="34" charset="0"/>
                <a:ea typeface="Arial Unicode MS"/>
                <a:cs typeface="Arial Unicode MS"/>
              </a:rPr>
              <a:t>❖</a:t>
            </a:r>
            <a:r>
              <a:rPr kumimoji="0" lang="es-ES" altLang="es-MX" sz="1200" b="0"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 Dirección General de Desarrollo Curricular. (2013). </a:t>
            </a:r>
            <a:r>
              <a:rPr kumimoji="0" lang="es-ES" altLang="es-MX" sz="1200" b="0" i="1"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Las estrategias y los instrumentos de evaluación desde el enfoque formativo</a:t>
            </a:r>
            <a:r>
              <a:rPr kumimoji="0" lang="es-ES" altLang="es-MX" sz="1200" b="0"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 en </a:t>
            </a:r>
            <a:r>
              <a:rPr kumimoji="0" lang="es-ES" altLang="es-MX" sz="1200" b="0" i="1"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Herramientas para la evaluación en educación básica. </a:t>
            </a:r>
            <a:r>
              <a:rPr kumimoji="0" lang="es-ES" altLang="es-MX" sz="1200" b="0"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México, SEP. Recuperado de </a:t>
            </a:r>
            <a:r>
              <a:rPr kumimoji="0" lang="es-ES" altLang="es-MX" sz="1200" b="0" i="0" u="none" strike="noStrike" cap="none" normalizeH="0" baseline="0" dirty="0" smtClean="0">
                <a:ln>
                  <a:noFill/>
                </a:ln>
                <a:solidFill>
                  <a:srgbClr val="0563C1"/>
                </a:solidFill>
                <a:effectLst/>
                <a:latin typeface="Arial" panose="020B0604020202020204" pitchFamily="34" charset="0"/>
                <a:ea typeface="Arial" panose="020B0604020202020204" pitchFamily="34" charset="0"/>
                <a:hlinkClick r:id="rId3"/>
              </a:rPr>
              <a:t>http://www.educacionespecial.sep.gob.mx/pdf/doctos/2Academicos/h_4_Estrategias_instrumentos_evaluacion.pdf</a:t>
            </a:r>
            <a:r>
              <a:rPr kumimoji="0" lang="es-ES" altLang="es-MX" sz="1200" b="0"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  </a:t>
            </a:r>
            <a:endParaRPr kumimoji="0" lang="es-ES" altLang="es-MX"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2671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520152" y="135713"/>
            <a:ext cx="8755961" cy="6586574"/>
          </a:xfrm>
          <a:prstGeom prst="rect">
            <a:avLst/>
          </a:prstGeom>
        </p:spPr>
      </p:pic>
    </p:spTree>
    <p:extLst>
      <p:ext uri="{BB962C8B-B14F-4D97-AF65-F5344CB8AC3E}">
        <p14:creationId xmlns:p14="http://schemas.microsoft.com/office/powerpoint/2010/main" val="1545960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334867" y="80740"/>
            <a:ext cx="8616162" cy="6696520"/>
          </a:xfrm>
          <a:prstGeom prst="rect">
            <a:avLst/>
          </a:prstGeom>
        </p:spPr>
      </p:pic>
    </p:spTree>
    <p:extLst>
      <p:ext uri="{BB962C8B-B14F-4D97-AF65-F5344CB8AC3E}">
        <p14:creationId xmlns:p14="http://schemas.microsoft.com/office/powerpoint/2010/main" val="556033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58130" y="633046"/>
            <a:ext cx="5279587" cy="584775"/>
          </a:xfrm>
          <a:prstGeom prst="rect">
            <a:avLst/>
          </a:prstGeom>
          <a:noFill/>
        </p:spPr>
        <p:txBody>
          <a:bodyPr wrap="none" rtlCol="0">
            <a:spAutoFit/>
          </a:bodyPr>
          <a:lstStyle/>
          <a:p>
            <a:r>
              <a:rPr lang="es-ES_tradnl" sz="3200" b="1"/>
              <a:t>REFLEXI</a:t>
            </a:r>
            <a:r>
              <a:rPr lang="es-ES" sz="3200" b="1"/>
              <a:t>ÓN – DOCUMENTO ISI</a:t>
            </a:r>
            <a:endParaRPr lang="es-ES_tradnl" sz="3200" b="1"/>
          </a:p>
        </p:txBody>
      </p:sp>
      <p:graphicFrame>
        <p:nvGraphicFramePr>
          <p:cNvPr id="4" name="Objeto 3"/>
          <p:cNvGraphicFramePr>
            <a:graphicFrameLocks noChangeAspect="1"/>
          </p:cNvGraphicFramePr>
          <p:nvPr>
            <p:extLst>
              <p:ext uri="{D42A27DB-BD31-4B8C-83A1-F6EECF244321}">
                <p14:modId xmlns:p14="http://schemas.microsoft.com/office/powerpoint/2010/main" val="37555684"/>
              </p:ext>
            </p:extLst>
          </p:nvPr>
        </p:nvGraphicFramePr>
        <p:xfrm>
          <a:off x="2260481" y="1452283"/>
          <a:ext cx="7754471" cy="4943288"/>
        </p:xfrm>
        <a:graphic>
          <a:graphicData uri="http://schemas.openxmlformats.org/presentationml/2006/ole">
            <mc:AlternateContent xmlns:mc="http://schemas.openxmlformats.org/markup-compatibility/2006">
              <mc:Choice xmlns:v="urn:schemas-microsoft-com:vml" Requires="v">
                <p:oleObj spid="_x0000_s13317" name="Documento" r:id="rId3" imgW="9144000" imgH="6121400" progId="Word.Document.12">
                  <p:embed/>
                </p:oleObj>
              </mc:Choice>
              <mc:Fallback>
                <p:oleObj name="Documento" r:id="rId3" imgW="9144000" imgH="6121400" progId="Word.Document.12">
                  <p:embed/>
                  <p:pic>
                    <p:nvPicPr>
                      <p:cNvPr id="0" name=""/>
                      <p:cNvPicPr/>
                      <p:nvPr/>
                    </p:nvPicPr>
                    <p:blipFill>
                      <a:blip r:embed="rId4"/>
                      <a:stretch>
                        <a:fillRect/>
                      </a:stretch>
                    </p:blipFill>
                    <p:spPr>
                      <a:xfrm>
                        <a:off x="2260481" y="1452283"/>
                        <a:ext cx="7754471" cy="4943288"/>
                      </a:xfrm>
                      <a:prstGeom prst="rect">
                        <a:avLst/>
                      </a:prstGeom>
                    </p:spPr>
                  </p:pic>
                </p:oleObj>
              </mc:Fallback>
            </mc:AlternateContent>
          </a:graphicData>
        </a:graphic>
      </p:graphicFrame>
    </p:spTree>
    <p:extLst>
      <p:ext uri="{BB962C8B-B14F-4D97-AF65-F5344CB8AC3E}">
        <p14:creationId xmlns:p14="http://schemas.microsoft.com/office/powerpoint/2010/main" val="96202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58130" y="633046"/>
            <a:ext cx="5710859" cy="584775"/>
          </a:xfrm>
          <a:prstGeom prst="rect">
            <a:avLst/>
          </a:prstGeom>
          <a:noFill/>
        </p:spPr>
        <p:txBody>
          <a:bodyPr wrap="none" rtlCol="0">
            <a:spAutoFit/>
          </a:bodyPr>
          <a:lstStyle/>
          <a:p>
            <a:r>
              <a:rPr lang="es-ES_tradnl" sz="3200" b="1"/>
              <a:t>REFLEXI</a:t>
            </a:r>
            <a:r>
              <a:rPr lang="es-ES" sz="3200" b="1"/>
              <a:t>ÓN – REUNIÓN DE ZONA</a:t>
            </a:r>
            <a:endParaRPr lang="es-ES_tradnl" sz="3200" b="1"/>
          </a:p>
        </p:txBody>
      </p:sp>
      <p:graphicFrame>
        <p:nvGraphicFramePr>
          <p:cNvPr id="3" name="Objeto 2"/>
          <p:cNvGraphicFramePr>
            <a:graphicFrameLocks noChangeAspect="1"/>
          </p:cNvGraphicFramePr>
          <p:nvPr>
            <p:extLst>
              <p:ext uri="{D42A27DB-BD31-4B8C-83A1-F6EECF244321}">
                <p14:modId xmlns:p14="http://schemas.microsoft.com/office/powerpoint/2010/main" val="1775077978"/>
              </p:ext>
            </p:extLst>
          </p:nvPr>
        </p:nvGraphicFramePr>
        <p:xfrm>
          <a:off x="2497211" y="1357280"/>
          <a:ext cx="7448648" cy="4917008"/>
        </p:xfrm>
        <a:graphic>
          <a:graphicData uri="http://schemas.openxmlformats.org/presentationml/2006/ole">
            <mc:AlternateContent xmlns:mc="http://schemas.openxmlformats.org/markup-compatibility/2006">
              <mc:Choice xmlns:v="urn:schemas-microsoft-com:vml" Requires="v">
                <p:oleObj spid="_x0000_s5141" name="Documento" r:id="rId3" imgW="8407400" imgH="5549900" progId="Word.Document.12">
                  <p:embed/>
                </p:oleObj>
              </mc:Choice>
              <mc:Fallback>
                <p:oleObj name="Documento" r:id="rId3" imgW="8407400" imgH="5549900" progId="Word.Document.12">
                  <p:embed/>
                  <p:pic>
                    <p:nvPicPr>
                      <p:cNvPr id="0" name=""/>
                      <p:cNvPicPr/>
                      <p:nvPr/>
                    </p:nvPicPr>
                    <p:blipFill>
                      <a:blip r:embed="rId4"/>
                      <a:stretch>
                        <a:fillRect/>
                      </a:stretch>
                    </p:blipFill>
                    <p:spPr>
                      <a:xfrm>
                        <a:off x="2497211" y="1357280"/>
                        <a:ext cx="7448648" cy="4917008"/>
                      </a:xfrm>
                      <a:prstGeom prst="rect">
                        <a:avLst/>
                      </a:prstGeom>
                    </p:spPr>
                  </p:pic>
                </p:oleObj>
              </mc:Fallback>
            </mc:AlternateContent>
          </a:graphicData>
        </a:graphic>
      </p:graphicFrame>
    </p:spTree>
    <p:extLst>
      <p:ext uri="{BB962C8B-B14F-4D97-AF65-F5344CB8AC3E}">
        <p14:creationId xmlns:p14="http://schemas.microsoft.com/office/powerpoint/2010/main" val="428134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96594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134432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527850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71568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149163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sp>
        <p:nvSpPr>
          <p:cNvPr id="6" name="Título 1"/>
          <p:cNvSpPr txBox="1">
            <a:spLocks/>
          </p:cNvSpPr>
          <p:nvPr/>
        </p:nvSpPr>
        <p:spPr>
          <a:xfrm>
            <a:off x="1315607" y="315625"/>
            <a:ext cx="4425626" cy="808278"/>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b="1" dirty="0" smtClean="0"/>
              <a:t/>
            </a:r>
            <a:br>
              <a:rPr lang="es-ES" b="1" dirty="0" smtClean="0"/>
            </a:br>
            <a:r>
              <a:rPr lang="es-ES" b="1" dirty="0" smtClean="0"/>
              <a:t>C.A.I.A.C (PLENARIA)</a:t>
            </a:r>
            <a:endParaRPr lang="es-ES_tradnl" b="1" dirty="0"/>
          </a:p>
        </p:txBody>
      </p:sp>
      <p:sp>
        <p:nvSpPr>
          <p:cNvPr id="7" name="Título 1"/>
          <p:cNvSpPr txBox="1">
            <a:spLocks/>
          </p:cNvSpPr>
          <p:nvPr/>
        </p:nvSpPr>
        <p:spPr>
          <a:xfrm>
            <a:off x="3891803" y="836286"/>
            <a:ext cx="9525000" cy="13629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s-ES" sz="3600" dirty="0" smtClean="0"/>
          </a:p>
        </p:txBody>
      </p:sp>
      <p:graphicFrame>
        <p:nvGraphicFramePr>
          <p:cNvPr id="3" name="Objeto 2"/>
          <p:cNvGraphicFramePr>
            <a:graphicFrameLocks noChangeAspect="1"/>
          </p:cNvGraphicFramePr>
          <p:nvPr>
            <p:extLst>
              <p:ext uri="{D42A27DB-BD31-4B8C-83A1-F6EECF244321}">
                <p14:modId xmlns:p14="http://schemas.microsoft.com/office/powerpoint/2010/main" val="20093009"/>
              </p:ext>
            </p:extLst>
          </p:nvPr>
        </p:nvGraphicFramePr>
        <p:xfrm>
          <a:off x="1492250" y="1433015"/>
          <a:ext cx="9207500" cy="4776716"/>
        </p:xfrm>
        <a:graphic>
          <a:graphicData uri="http://schemas.openxmlformats.org/presentationml/2006/ole">
            <mc:AlternateContent xmlns:mc="http://schemas.openxmlformats.org/markup-compatibility/2006">
              <mc:Choice xmlns:v="urn:schemas-microsoft-com:vml" Requires="v">
                <p:oleObj spid="_x0000_s8207" name="Documento" r:id="rId4" imgW="9207500" imgH="4914900" progId="Word.Document.12">
                  <p:embed/>
                </p:oleObj>
              </mc:Choice>
              <mc:Fallback>
                <p:oleObj name="Documento" r:id="rId4" imgW="9207500" imgH="4914900" progId="Word.Document.12">
                  <p:embed/>
                  <p:pic>
                    <p:nvPicPr>
                      <p:cNvPr id="0" name=""/>
                      <p:cNvPicPr/>
                      <p:nvPr/>
                    </p:nvPicPr>
                    <p:blipFill>
                      <a:blip r:embed="rId5"/>
                      <a:stretch>
                        <a:fillRect/>
                      </a:stretch>
                    </p:blipFill>
                    <p:spPr>
                      <a:xfrm>
                        <a:off x="1492250" y="1433015"/>
                        <a:ext cx="9207500" cy="4776716"/>
                      </a:xfrm>
                      <a:prstGeom prst="rect">
                        <a:avLst/>
                      </a:prstGeom>
                    </p:spPr>
                  </p:pic>
                </p:oleObj>
              </mc:Fallback>
            </mc:AlternateContent>
          </a:graphicData>
        </a:graphic>
      </p:graphicFrame>
    </p:spTree>
    <p:extLst>
      <p:ext uri="{BB962C8B-B14F-4D97-AF65-F5344CB8AC3E}">
        <p14:creationId xmlns:p14="http://schemas.microsoft.com/office/powerpoint/2010/main" val="680424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578744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sp>
        <p:nvSpPr>
          <p:cNvPr id="3" name="CuadroTexto 2"/>
          <p:cNvSpPr txBox="1"/>
          <p:nvPr/>
        </p:nvSpPr>
        <p:spPr>
          <a:xfrm>
            <a:off x="7672388" y="297955"/>
            <a:ext cx="4305218" cy="369332"/>
          </a:xfrm>
          <a:prstGeom prst="rect">
            <a:avLst/>
          </a:prstGeom>
          <a:noFill/>
        </p:spPr>
        <p:txBody>
          <a:bodyPr wrap="none" rtlCol="0">
            <a:spAutoFit/>
          </a:bodyPr>
          <a:lstStyle/>
          <a:p>
            <a:r>
              <a:rPr lang="es-ES_tradnl" b="1" cap="small"/>
              <a:t>Formatos e instrumentos para la planeaci</a:t>
            </a:r>
            <a:r>
              <a:rPr lang="es-ES" b="1" cap="small"/>
              <a:t>ón</a:t>
            </a:r>
            <a:endParaRPr lang="es-ES_tradnl" b="1" cap="small"/>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8989" y="2604654"/>
            <a:ext cx="5338616" cy="4003963"/>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0765" y="297955"/>
            <a:ext cx="5181490" cy="3886118"/>
          </a:xfrm>
          <a:prstGeom prst="rect">
            <a:avLst/>
          </a:prstGeom>
        </p:spPr>
      </p:pic>
    </p:spTree>
    <p:extLst>
      <p:ext uri="{BB962C8B-B14F-4D97-AF65-F5344CB8AC3E}">
        <p14:creationId xmlns:p14="http://schemas.microsoft.com/office/powerpoint/2010/main" val="616132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sp>
        <p:nvSpPr>
          <p:cNvPr id="3" name="CuadroTexto 2"/>
          <p:cNvSpPr txBox="1"/>
          <p:nvPr/>
        </p:nvSpPr>
        <p:spPr>
          <a:xfrm>
            <a:off x="7672388" y="297955"/>
            <a:ext cx="4305218" cy="369332"/>
          </a:xfrm>
          <a:prstGeom prst="rect">
            <a:avLst/>
          </a:prstGeom>
          <a:noFill/>
        </p:spPr>
        <p:txBody>
          <a:bodyPr wrap="none" rtlCol="0">
            <a:spAutoFit/>
          </a:bodyPr>
          <a:lstStyle/>
          <a:p>
            <a:r>
              <a:rPr lang="es-ES_tradnl" b="1" cap="small"/>
              <a:t>Formatos e instrumentos para la planeaci</a:t>
            </a:r>
            <a:r>
              <a:rPr lang="es-ES" b="1" cap="small"/>
              <a:t>ón</a:t>
            </a:r>
            <a:endParaRPr lang="es-ES_tradnl" b="1" cap="small"/>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2482" y="667287"/>
            <a:ext cx="4551218" cy="6068291"/>
          </a:xfrm>
          <a:prstGeom prst="rect">
            <a:avLst/>
          </a:prstGeom>
        </p:spPr>
      </p:pic>
    </p:spTree>
    <p:extLst>
      <p:ext uri="{BB962C8B-B14F-4D97-AF65-F5344CB8AC3E}">
        <p14:creationId xmlns:p14="http://schemas.microsoft.com/office/powerpoint/2010/main" val="848538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sp>
        <p:nvSpPr>
          <p:cNvPr id="3" name="CuadroTexto 2"/>
          <p:cNvSpPr txBox="1"/>
          <p:nvPr/>
        </p:nvSpPr>
        <p:spPr>
          <a:xfrm>
            <a:off x="7672388" y="297955"/>
            <a:ext cx="4305218" cy="369332"/>
          </a:xfrm>
          <a:prstGeom prst="rect">
            <a:avLst/>
          </a:prstGeom>
          <a:noFill/>
        </p:spPr>
        <p:txBody>
          <a:bodyPr wrap="none" rtlCol="0">
            <a:spAutoFit/>
          </a:bodyPr>
          <a:lstStyle/>
          <a:p>
            <a:r>
              <a:rPr lang="es-ES_tradnl" b="1" cap="small"/>
              <a:t>Formatos e instrumentos para la planeaci</a:t>
            </a:r>
            <a:r>
              <a:rPr lang="es-ES" b="1" cap="small"/>
              <a:t>ón</a:t>
            </a:r>
            <a:endParaRPr lang="es-ES_tradnl" b="1" cap="small"/>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9491" y="2760518"/>
            <a:ext cx="4872181" cy="3654136"/>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765" y="210671"/>
            <a:ext cx="5024580" cy="3768435"/>
          </a:xfrm>
          <a:prstGeom prst="rect">
            <a:avLst/>
          </a:prstGeom>
        </p:spPr>
      </p:pic>
    </p:spTree>
    <p:extLst>
      <p:ext uri="{BB962C8B-B14F-4D97-AF65-F5344CB8AC3E}">
        <p14:creationId xmlns:p14="http://schemas.microsoft.com/office/powerpoint/2010/main" val="760501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sp>
        <p:nvSpPr>
          <p:cNvPr id="3" name="CuadroTexto 2"/>
          <p:cNvSpPr txBox="1"/>
          <p:nvPr/>
        </p:nvSpPr>
        <p:spPr>
          <a:xfrm>
            <a:off x="9001125" y="297955"/>
            <a:ext cx="2529860" cy="369332"/>
          </a:xfrm>
          <a:prstGeom prst="rect">
            <a:avLst/>
          </a:prstGeom>
          <a:noFill/>
        </p:spPr>
        <p:txBody>
          <a:bodyPr wrap="none" rtlCol="0">
            <a:spAutoFit/>
          </a:bodyPr>
          <a:lstStyle/>
          <a:p>
            <a:r>
              <a:rPr lang="es-ES" b="1" cap="small"/>
              <a:t>Elaboración del proyecto</a:t>
            </a:r>
            <a:endParaRPr lang="es-ES_tradnl" b="1" cap="small"/>
          </a:p>
        </p:txBody>
      </p:sp>
      <p:graphicFrame>
        <p:nvGraphicFramePr>
          <p:cNvPr id="5" name="Objeto 4"/>
          <p:cNvGraphicFramePr>
            <a:graphicFrameLocks noChangeAspect="1"/>
          </p:cNvGraphicFramePr>
          <p:nvPr>
            <p:extLst>
              <p:ext uri="{D42A27DB-BD31-4B8C-83A1-F6EECF244321}">
                <p14:modId xmlns:p14="http://schemas.microsoft.com/office/powerpoint/2010/main" val="2051480014"/>
              </p:ext>
            </p:extLst>
          </p:nvPr>
        </p:nvGraphicFramePr>
        <p:xfrm>
          <a:off x="1733550" y="872836"/>
          <a:ext cx="8724900" cy="5680364"/>
        </p:xfrm>
        <a:graphic>
          <a:graphicData uri="http://schemas.openxmlformats.org/presentationml/2006/ole">
            <mc:AlternateContent xmlns:mc="http://schemas.openxmlformats.org/markup-compatibility/2006">
              <mc:Choice xmlns:v="urn:schemas-microsoft-com:vml" Requires="v">
                <p:oleObj spid="_x0000_s3096" name="Documento" r:id="rId4" imgW="8724900" imgH="6248400" progId="Word.Document.12">
                  <p:embed/>
                </p:oleObj>
              </mc:Choice>
              <mc:Fallback>
                <p:oleObj name="Documento" r:id="rId4" imgW="8724900" imgH="6248400" progId="Word.Document.12">
                  <p:embed/>
                  <p:pic>
                    <p:nvPicPr>
                      <p:cNvPr id="0" name=""/>
                      <p:cNvPicPr/>
                      <p:nvPr/>
                    </p:nvPicPr>
                    <p:blipFill>
                      <a:blip r:embed="rId5"/>
                      <a:stretch>
                        <a:fillRect/>
                      </a:stretch>
                    </p:blipFill>
                    <p:spPr>
                      <a:xfrm>
                        <a:off x="1733550" y="872836"/>
                        <a:ext cx="8724900" cy="5680364"/>
                      </a:xfrm>
                      <a:prstGeom prst="rect">
                        <a:avLst/>
                      </a:prstGeom>
                    </p:spPr>
                  </p:pic>
                </p:oleObj>
              </mc:Fallback>
            </mc:AlternateContent>
          </a:graphicData>
        </a:graphic>
      </p:graphicFrame>
    </p:spTree>
    <p:extLst>
      <p:ext uri="{BB962C8B-B14F-4D97-AF65-F5344CB8AC3E}">
        <p14:creationId xmlns:p14="http://schemas.microsoft.com/office/powerpoint/2010/main" val="3835658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26942" y="548639"/>
            <a:ext cx="6446188" cy="584775"/>
          </a:xfrm>
          <a:prstGeom prst="rect">
            <a:avLst/>
          </a:prstGeom>
          <a:noFill/>
        </p:spPr>
        <p:txBody>
          <a:bodyPr wrap="none" rtlCol="0">
            <a:spAutoFit/>
          </a:bodyPr>
          <a:lstStyle/>
          <a:p>
            <a:r>
              <a:rPr lang="es-ES_tradnl" sz="3200" b="1"/>
              <a:t>FORMATOS FINALES DE EVALUACI</a:t>
            </a:r>
            <a:r>
              <a:rPr lang="es-ES" sz="3200" b="1"/>
              <a:t>ÓN</a:t>
            </a:r>
            <a:endParaRPr lang="es-ES_tradnl" sz="3200" b="1"/>
          </a:p>
        </p:txBody>
      </p:sp>
      <p:graphicFrame>
        <p:nvGraphicFramePr>
          <p:cNvPr id="3" name="Objeto 2"/>
          <p:cNvGraphicFramePr>
            <a:graphicFrameLocks noChangeAspect="1"/>
          </p:cNvGraphicFramePr>
          <p:nvPr>
            <p:extLst>
              <p:ext uri="{D42A27DB-BD31-4B8C-83A1-F6EECF244321}">
                <p14:modId xmlns:p14="http://schemas.microsoft.com/office/powerpoint/2010/main" val="751281376"/>
              </p:ext>
            </p:extLst>
          </p:nvPr>
        </p:nvGraphicFramePr>
        <p:xfrm>
          <a:off x="3060211" y="1606233"/>
          <a:ext cx="5930900" cy="1447800"/>
        </p:xfrm>
        <a:graphic>
          <a:graphicData uri="http://schemas.openxmlformats.org/presentationml/2006/ole">
            <mc:AlternateContent xmlns:mc="http://schemas.openxmlformats.org/markup-compatibility/2006">
              <mc:Choice xmlns:v="urn:schemas-microsoft-com:vml" Requires="v">
                <p:oleObj spid="_x0000_s4136" name="Documento" r:id="rId3" imgW="5930900" imgH="1447800" progId="Word.Document.12">
                  <p:embed/>
                </p:oleObj>
              </mc:Choice>
              <mc:Fallback>
                <p:oleObj name="Documento" r:id="rId3" imgW="5930900" imgH="1447800" progId="Word.Document.12">
                  <p:embed/>
                  <p:pic>
                    <p:nvPicPr>
                      <p:cNvPr id="0" name=""/>
                      <p:cNvPicPr/>
                      <p:nvPr/>
                    </p:nvPicPr>
                    <p:blipFill>
                      <a:blip r:embed="rId4"/>
                      <a:stretch>
                        <a:fillRect/>
                      </a:stretch>
                    </p:blipFill>
                    <p:spPr>
                      <a:xfrm>
                        <a:off x="3060211" y="1606233"/>
                        <a:ext cx="5930900" cy="1447800"/>
                      </a:xfrm>
                      <a:prstGeom prst="rect">
                        <a:avLst/>
                      </a:prstGeom>
                    </p:spPr>
                  </p:pic>
                </p:oleObj>
              </mc:Fallback>
            </mc:AlternateContent>
          </a:graphicData>
        </a:graphic>
      </p:graphicFrame>
      <p:graphicFrame>
        <p:nvGraphicFramePr>
          <p:cNvPr id="4" name="Objeto 3"/>
          <p:cNvGraphicFramePr>
            <a:graphicFrameLocks noChangeAspect="1"/>
          </p:cNvGraphicFramePr>
          <p:nvPr>
            <p:extLst>
              <p:ext uri="{D42A27DB-BD31-4B8C-83A1-F6EECF244321}">
                <p14:modId xmlns:p14="http://schemas.microsoft.com/office/powerpoint/2010/main" val="452546039"/>
              </p:ext>
            </p:extLst>
          </p:nvPr>
        </p:nvGraphicFramePr>
        <p:xfrm>
          <a:off x="3060211" y="3719024"/>
          <a:ext cx="6019800" cy="1104900"/>
        </p:xfrm>
        <a:graphic>
          <a:graphicData uri="http://schemas.openxmlformats.org/presentationml/2006/ole">
            <mc:AlternateContent xmlns:mc="http://schemas.openxmlformats.org/markup-compatibility/2006">
              <mc:Choice xmlns:v="urn:schemas-microsoft-com:vml" Requires="v">
                <p:oleObj spid="_x0000_s4137" name="Documento" r:id="rId5" imgW="6019800" imgH="1104900" progId="Word.Document.12">
                  <p:embed/>
                </p:oleObj>
              </mc:Choice>
              <mc:Fallback>
                <p:oleObj name="Documento" r:id="rId5" imgW="6019800" imgH="1104900" progId="Word.Document.12">
                  <p:embed/>
                  <p:pic>
                    <p:nvPicPr>
                      <p:cNvPr id="0" name=""/>
                      <p:cNvPicPr/>
                      <p:nvPr/>
                    </p:nvPicPr>
                    <p:blipFill>
                      <a:blip r:embed="rId6"/>
                      <a:stretch>
                        <a:fillRect/>
                      </a:stretch>
                    </p:blipFill>
                    <p:spPr>
                      <a:xfrm>
                        <a:off x="3060211" y="3719024"/>
                        <a:ext cx="6019800" cy="1104900"/>
                      </a:xfrm>
                      <a:prstGeom prst="rect">
                        <a:avLst/>
                      </a:prstGeom>
                    </p:spPr>
                  </p:pic>
                </p:oleObj>
              </mc:Fallback>
            </mc:AlternateContent>
          </a:graphicData>
        </a:graphic>
      </p:graphicFrame>
    </p:spTree>
    <p:extLst>
      <p:ext uri="{BB962C8B-B14F-4D97-AF65-F5344CB8AC3E}">
        <p14:creationId xmlns:p14="http://schemas.microsoft.com/office/powerpoint/2010/main" val="1722456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26942" y="548639"/>
            <a:ext cx="7337073" cy="584775"/>
          </a:xfrm>
          <a:prstGeom prst="rect">
            <a:avLst/>
          </a:prstGeom>
          <a:noFill/>
        </p:spPr>
        <p:txBody>
          <a:bodyPr wrap="none" rtlCol="0">
            <a:spAutoFit/>
          </a:bodyPr>
          <a:lstStyle/>
          <a:p>
            <a:pPr algn="ctr"/>
            <a:r>
              <a:rPr lang="es-ES_tradnl" sz="3200" b="1"/>
              <a:t>PASOS PARA ELABORAR UNA INFOGRAF</a:t>
            </a:r>
            <a:r>
              <a:rPr lang="es-ES" sz="3200" b="1"/>
              <a:t>ÍA</a:t>
            </a:r>
            <a:endParaRPr lang="es-ES_tradnl" sz="3200" b="1"/>
          </a:p>
        </p:txBody>
      </p:sp>
      <p:graphicFrame>
        <p:nvGraphicFramePr>
          <p:cNvPr id="5" name="Objeto 4"/>
          <p:cNvGraphicFramePr>
            <a:graphicFrameLocks noChangeAspect="1"/>
          </p:cNvGraphicFramePr>
          <p:nvPr>
            <p:extLst>
              <p:ext uri="{D42A27DB-BD31-4B8C-83A1-F6EECF244321}">
                <p14:modId xmlns:p14="http://schemas.microsoft.com/office/powerpoint/2010/main" val="1407488109"/>
              </p:ext>
            </p:extLst>
          </p:nvPr>
        </p:nvGraphicFramePr>
        <p:xfrm>
          <a:off x="3965574" y="1210984"/>
          <a:ext cx="4081297" cy="5189816"/>
        </p:xfrm>
        <a:graphic>
          <a:graphicData uri="http://schemas.openxmlformats.org/presentationml/2006/ole">
            <mc:AlternateContent xmlns:mc="http://schemas.openxmlformats.org/markup-compatibility/2006">
              <mc:Choice xmlns:v="urn:schemas-microsoft-com:vml" Requires="v">
                <p:oleObj spid="_x0000_s9227" name="Documento" r:id="rId3" imgW="5613400" imgH="7137400" progId="Word.Document.12">
                  <p:embed/>
                </p:oleObj>
              </mc:Choice>
              <mc:Fallback>
                <p:oleObj name="Documento" r:id="rId3" imgW="5613400" imgH="7137400" progId="Word.Document.12">
                  <p:embed/>
                  <p:pic>
                    <p:nvPicPr>
                      <p:cNvPr id="0" name=""/>
                      <p:cNvPicPr/>
                      <p:nvPr/>
                    </p:nvPicPr>
                    <p:blipFill>
                      <a:blip r:embed="rId4"/>
                      <a:stretch>
                        <a:fillRect/>
                      </a:stretch>
                    </p:blipFill>
                    <p:spPr>
                      <a:xfrm>
                        <a:off x="3965574" y="1210984"/>
                        <a:ext cx="4081297" cy="5189816"/>
                      </a:xfrm>
                      <a:prstGeom prst="rect">
                        <a:avLst/>
                      </a:prstGeom>
                    </p:spPr>
                  </p:pic>
                </p:oleObj>
              </mc:Fallback>
            </mc:AlternateContent>
          </a:graphicData>
        </a:graphic>
      </p:graphicFrame>
    </p:spTree>
    <p:extLst>
      <p:ext uri="{BB962C8B-B14F-4D97-AF65-F5344CB8AC3E}">
        <p14:creationId xmlns:p14="http://schemas.microsoft.com/office/powerpoint/2010/main" val="1134114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26942" y="548639"/>
            <a:ext cx="3774623" cy="584775"/>
          </a:xfrm>
          <a:prstGeom prst="rect">
            <a:avLst/>
          </a:prstGeom>
          <a:noFill/>
        </p:spPr>
        <p:txBody>
          <a:bodyPr wrap="none" rtlCol="0">
            <a:spAutoFit/>
          </a:bodyPr>
          <a:lstStyle/>
          <a:p>
            <a:r>
              <a:rPr lang="es-ES_tradnl" sz="3200" b="1"/>
              <a:t>LISTA DE COTEJO PVE</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646" y="1889483"/>
            <a:ext cx="2626399" cy="3501865"/>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1024" y="1905032"/>
            <a:ext cx="2687544" cy="3583392"/>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2235" y="1905032"/>
            <a:ext cx="2687544" cy="3583392"/>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0290" y="1889482"/>
            <a:ext cx="2626399" cy="3501865"/>
          </a:xfrm>
          <a:prstGeom prst="rect">
            <a:avLst/>
          </a:prstGeom>
        </p:spPr>
      </p:pic>
    </p:spTree>
    <p:extLst>
      <p:ext uri="{BB962C8B-B14F-4D97-AF65-F5344CB8AC3E}">
        <p14:creationId xmlns:p14="http://schemas.microsoft.com/office/powerpoint/2010/main" val="1188349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sp>
        <p:nvSpPr>
          <p:cNvPr id="3" name="CuadroTexto 2"/>
          <p:cNvSpPr txBox="1"/>
          <p:nvPr/>
        </p:nvSpPr>
        <p:spPr>
          <a:xfrm>
            <a:off x="9887815" y="297955"/>
            <a:ext cx="1156407" cy="369332"/>
          </a:xfrm>
          <a:prstGeom prst="rect">
            <a:avLst/>
          </a:prstGeom>
          <a:noFill/>
        </p:spPr>
        <p:txBody>
          <a:bodyPr wrap="none" rtlCol="0">
            <a:spAutoFit/>
          </a:bodyPr>
          <a:lstStyle/>
          <a:p>
            <a:r>
              <a:rPr lang="es-ES" b="1" cap="small"/>
              <a:t>Infografía</a:t>
            </a:r>
            <a:endParaRPr lang="es-ES_tradnl" b="1" cap="small"/>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000" y="0"/>
            <a:ext cx="4821271" cy="6858000"/>
          </a:xfrm>
          <a:prstGeom prst="rect">
            <a:avLst/>
          </a:prstGeom>
        </p:spPr>
      </p:pic>
    </p:spTree>
    <p:extLst>
      <p:ext uri="{BB962C8B-B14F-4D97-AF65-F5344CB8AC3E}">
        <p14:creationId xmlns:p14="http://schemas.microsoft.com/office/powerpoint/2010/main" val="4678201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sp>
        <p:nvSpPr>
          <p:cNvPr id="3" name="CuadroTexto 2"/>
          <p:cNvSpPr txBox="1"/>
          <p:nvPr/>
        </p:nvSpPr>
        <p:spPr>
          <a:xfrm>
            <a:off x="3574473" y="2052158"/>
            <a:ext cx="5680363" cy="2554545"/>
          </a:xfrm>
          <a:prstGeom prst="rect">
            <a:avLst/>
          </a:prstGeom>
          <a:noFill/>
        </p:spPr>
        <p:txBody>
          <a:bodyPr wrap="square" rtlCol="0">
            <a:spAutoFit/>
          </a:bodyPr>
          <a:lstStyle/>
          <a:p>
            <a:r>
              <a:rPr lang="es-ES" sz="8000" b="1" cap="small"/>
              <a:t>Reflexiones</a:t>
            </a:r>
          </a:p>
          <a:p>
            <a:r>
              <a:rPr lang="es-ES" sz="8000" b="1" cap="small"/>
              <a:t>individuales</a:t>
            </a:r>
            <a:endParaRPr lang="es-ES_tradnl" sz="8000" b="1" cap="small"/>
          </a:p>
        </p:txBody>
      </p:sp>
    </p:spTree>
    <p:extLst>
      <p:ext uri="{BB962C8B-B14F-4D97-AF65-F5344CB8AC3E}">
        <p14:creationId xmlns:p14="http://schemas.microsoft.com/office/powerpoint/2010/main" val="1233446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sp>
        <p:nvSpPr>
          <p:cNvPr id="14" name="Título 1"/>
          <p:cNvSpPr txBox="1">
            <a:spLocks/>
          </p:cNvSpPr>
          <p:nvPr/>
        </p:nvSpPr>
        <p:spPr>
          <a:xfrm>
            <a:off x="-864714" y="1123903"/>
            <a:ext cx="12417239" cy="12722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b="1" dirty="0">
                <a:solidFill>
                  <a:schemeClr val="accent5">
                    <a:lumMod val="75000"/>
                  </a:schemeClr>
                </a:solidFill>
              </a:rPr>
              <a:t>ORGANIZADOR GRÁFICO:</a:t>
            </a:r>
            <a:endParaRPr lang="es-ES" dirty="0" smtClean="0">
              <a:solidFill>
                <a:schemeClr val="accent5">
                  <a:lumMod val="75000"/>
                </a:schemeClr>
              </a:solidFill>
            </a:endParaRPr>
          </a:p>
          <a:p>
            <a:pPr algn="l"/>
            <a:endParaRPr lang="es-ES_tradnl" sz="8000"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962688" y="665599"/>
            <a:ext cx="4678269" cy="6237691"/>
          </a:xfrm>
          <a:prstGeom prst="rect">
            <a:avLst/>
          </a:prstGeom>
        </p:spPr>
      </p:pic>
    </p:spTree>
    <p:extLst>
      <p:ext uri="{BB962C8B-B14F-4D97-AF65-F5344CB8AC3E}">
        <p14:creationId xmlns:p14="http://schemas.microsoft.com/office/powerpoint/2010/main" val="1801113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3029" y="1041400"/>
            <a:ext cx="9144000" cy="2387600"/>
          </a:xfrm>
        </p:spPr>
        <p:txBody>
          <a:bodyPr>
            <a:noAutofit/>
          </a:bodyPr>
          <a:lstStyle/>
          <a:p>
            <a:pPr algn="l"/>
            <a:r>
              <a:rPr lang="es-MX" sz="2000" dirty="0"/>
              <a:t>Katya (maestra de Orientación Escolar)</a:t>
            </a:r>
            <a:br>
              <a:rPr lang="es-MX" sz="2000" dirty="0"/>
            </a:br>
            <a:r>
              <a:rPr lang="es-MX" sz="2000" dirty="0"/>
              <a:t> </a:t>
            </a:r>
            <a:br>
              <a:rPr lang="es-MX" sz="2000" dirty="0"/>
            </a:br>
            <a:r>
              <a:rPr lang="es-MX" sz="2000" dirty="0"/>
              <a:t>Durante el proceso del proyecto nos dimos cuenta de la importancia de tener trabajos interdisciplinarios, principalmente por la ganancia que tienen los alumnos. Con estos proyectos pueden ven otra perspectiva y le dan sentido a los temas de las diferentes materias. </a:t>
            </a:r>
            <a:br>
              <a:rPr lang="es-MX" sz="2000" dirty="0"/>
            </a:br>
            <a:r>
              <a:rPr lang="es-MX" sz="2000" dirty="0"/>
              <a:t> También la ganancia que tienen los maestros es el trabajo colaborativo y poder obtener herramientas e ideas de los compañeros. </a:t>
            </a:r>
            <a:br>
              <a:rPr lang="es-MX" sz="2000" dirty="0"/>
            </a:br>
            <a:r>
              <a:rPr lang="es-MX" sz="2000" dirty="0"/>
              <a:t> </a:t>
            </a:r>
            <a:r>
              <a:rPr lang="es-MX" sz="2000" dirty="0" smtClean="0"/>
              <a:t>Cómo </a:t>
            </a:r>
            <a:r>
              <a:rPr lang="es-MX" sz="2000" dirty="0"/>
              <a:t>siempre la principal dificultad es el poco tiempo que pueden tener los maestros para juntarse, planear y poder presentar un proyecto que sea significativo, de calidad y poder llegar a los objetivos planteados.</a:t>
            </a:r>
            <a:br>
              <a:rPr lang="es-MX" sz="2000" dirty="0"/>
            </a:br>
            <a:endParaRPr lang="es-MX" sz="2000" dirty="0"/>
          </a:p>
        </p:txBody>
      </p:sp>
      <p:sp>
        <p:nvSpPr>
          <p:cNvPr id="3" name="Subtítulo 2"/>
          <p:cNvSpPr>
            <a:spLocks noGrp="1"/>
          </p:cNvSpPr>
          <p:nvPr>
            <p:ph type="subTitle" idx="1"/>
          </p:nvPr>
        </p:nvSpPr>
        <p:spPr>
          <a:xfrm>
            <a:off x="1110343" y="3978048"/>
            <a:ext cx="10820400" cy="2662237"/>
          </a:xfrm>
        </p:spPr>
        <p:txBody>
          <a:bodyPr>
            <a:normAutofit fontScale="32500" lnSpcReduction="20000"/>
          </a:bodyPr>
          <a:lstStyle/>
          <a:p>
            <a:pPr algn="r"/>
            <a:r>
              <a:rPr lang="es-MX" sz="6200" dirty="0">
                <a:latin typeface="+mj-lt"/>
              </a:rPr>
              <a:t>Ale García (maestra Administración)</a:t>
            </a:r>
          </a:p>
          <a:p>
            <a:pPr algn="r"/>
            <a:r>
              <a:rPr lang="es-MX" sz="8000" dirty="0">
                <a:latin typeface="+mj-lt"/>
              </a:rPr>
              <a:t>La construcción del proyecto fue enriquecedora. Los principales problemas con los que yo me enfrenté fueron el tiempo destinado al proyecto porque colaboro en otras secciones pero pude incorporarme y participar sin problema.</a:t>
            </a:r>
            <a:br>
              <a:rPr lang="es-MX" sz="8000" dirty="0">
                <a:latin typeface="+mj-lt"/>
              </a:rPr>
            </a:br>
            <a:r>
              <a:rPr lang="es-MX" sz="8000" dirty="0">
                <a:latin typeface="+mj-lt"/>
              </a:rPr>
              <a:t>Me parece que ver algún problema en el que se puede trabajar de manera interdisciplinaria, si bien es muy complicado, también es una fuente importante de trabajo colaborativo y de experiencias nuevas y originales. La forma en la que enriquece mis sesiones cotidianas es el tratar de ver diferentes temáticas que puedan abordarse desde mi materia y no estancarse en las más obvias.</a:t>
            </a:r>
          </a:p>
          <a:p>
            <a:pPr algn="r"/>
            <a:endParaRPr lang="es-MX" sz="2900" dirty="0">
              <a:latin typeface="+mj-lt"/>
            </a:endParaRPr>
          </a:p>
        </p:txBody>
      </p:sp>
    </p:spTree>
    <p:extLst>
      <p:ext uri="{BB962C8B-B14F-4D97-AF65-F5344CB8AC3E}">
        <p14:creationId xmlns:p14="http://schemas.microsoft.com/office/powerpoint/2010/main" val="7109764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045028" y="335845"/>
            <a:ext cx="8831713" cy="6186309"/>
          </a:xfrm>
          <a:prstGeom prst="rect">
            <a:avLst/>
          </a:prstGeom>
          <a:noFill/>
        </p:spPr>
        <p:txBody>
          <a:bodyPr wrap="none" rtlCol="0">
            <a:spAutoFit/>
          </a:bodyPr>
          <a:lstStyle/>
          <a:p>
            <a:r>
              <a:rPr lang="es-MX" dirty="0">
                <a:latin typeface="+mj-lt"/>
              </a:rPr>
              <a:t>María del Pilar Fernández </a:t>
            </a:r>
            <a:r>
              <a:rPr lang="es-MX" dirty="0" smtClean="0">
                <a:latin typeface="+mj-lt"/>
              </a:rPr>
              <a:t>Abascal (Química)</a:t>
            </a:r>
            <a:endParaRPr lang="es-MX" dirty="0">
              <a:latin typeface="+mj-lt"/>
            </a:endParaRPr>
          </a:p>
          <a:p>
            <a:r>
              <a:rPr lang="es-MX" dirty="0">
                <a:latin typeface="+mj-lt"/>
              </a:rPr>
              <a:t> </a:t>
            </a:r>
          </a:p>
          <a:p>
            <a:r>
              <a:rPr lang="es-MX" dirty="0">
                <a:latin typeface="+mj-lt"/>
              </a:rPr>
              <a:t>● ¿Cuáles fueron las tres principales dificultades propias para la construcción del proyecto</a:t>
            </a:r>
          </a:p>
          <a:p>
            <a:r>
              <a:rPr lang="es-MX" dirty="0">
                <a:latin typeface="+mj-lt"/>
              </a:rPr>
              <a:t>interdisciplinario?</a:t>
            </a:r>
          </a:p>
          <a:p>
            <a:r>
              <a:rPr lang="es-MX" dirty="0">
                <a:latin typeface="+mj-lt"/>
              </a:rPr>
              <a:t> </a:t>
            </a:r>
          </a:p>
          <a:p>
            <a:r>
              <a:rPr lang="es-MX" dirty="0">
                <a:latin typeface="+mj-lt"/>
              </a:rPr>
              <a:t>La primera dificultad fue proponer entre mis compañeros el tema para el proyecto porque</a:t>
            </a:r>
          </a:p>
          <a:p>
            <a:r>
              <a:rPr lang="es-MX" dirty="0">
                <a:latin typeface="+mj-lt"/>
              </a:rPr>
              <a:t>teníamos que encontrar un punto en común para poder desarrollarlo. De hecho solo</a:t>
            </a:r>
          </a:p>
          <a:p>
            <a:r>
              <a:rPr lang="es-MX" dirty="0">
                <a:latin typeface="+mj-lt"/>
              </a:rPr>
              <a:t>empatamos la materia de Redacción con la de Química, el profesor de Física y el de</a:t>
            </a:r>
          </a:p>
          <a:p>
            <a:r>
              <a:rPr lang="es-MX" dirty="0">
                <a:latin typeface="+mj-lt"/>
              </a:rPr>
              <a:t>Cibernética propusieron que el proyecto fuera a largo plazo y que su duración fuera hasta</a:t>
            </a:r>
          </a:p>
          <a:p>
            <a:r>
              <a:rPr lang="es-MX" dirty="0">
                <a:latin typeface="+mj-lt"/>
              </a:rPr>
              <a:t>concluir los dos años que restaban de CCH.</a:t>
            </a:r>
          </a:p>
          <a:p>
            <a:r>
              <a:rPr lang="es-MX" dirty="0">
                <a:latin typeface="+mj-lt"/>
              </a:rPr>
              <a:t> </a:t>
            </a:r>
          </a:p>
          <a:p>
            <a:r>
              <a:rPr lang="es-MX" dirty="0">
                <a:latin typeface="+mj-lt"/>
              </a:rPr>
              <a:t>La segunda dificultad fue calendarizar el proyecto para trabajarlo con los alumnos. El tiempo</a:t>
            </a:r>
          </a:p>
          <a:p>
            <a:r>
              <a:rPr lang="es-MX" dirty="0">
                <a:latin typeface="+mj-lt"/>
              </a:rPr>
              <a:t>es muy duro pues corre a ritmo acelerado y siempre gana. Esto todavía no puedo</a:t>
            </a:r>
          </a:p>
          <a:p>
            <a:r>
              <a:rPr lang="es-MX" dirty="0">
                <a:latin typeface="+mj-lt"/>
              </a:rPr>
              <a:t>comentarlo pues tendrá que ser cuando haya comenzado el curso y ya trabajemos con los</a:t>
            </a:r>
          </a:p>
          <a:p>
            <a:r>
              <a:rPr lang="es-MX" dirty="0">
                <a:latin typeface="+mj-lt"/>
              </a:rPr>
              <a:t>alumnos.</a:t>
            </a:r>
          </a:p>
          <a:p>
            <a:r>
              <a:rPr lang="es-MX" dirty="0">
                <a:latin typeface="+mj-lt"/>
              </a:rPr>
              <a:t> </a:t>
            </a:r>
          </a:p>
          <a:p>
            <a:r>
              <a:rPr lang="es-MX" dirty="0">
                <a:latin typeface="+mj-lt"/>
              </a:rPr>
              <a:t>La tercera dificultad es encontrar realmente las herramientas de evaluación que permitan</a:t>
            </a:r>
          </a:p>
          <a:p>
            <a:r>
              <a:rPr lang="es-MX" dirty="0">
                <a:latin typeface="+mj-lt"/>
              </a:rPr>
              <a:t>que los alumnos desarrollen realmente un trabajo colaborativo.</a:t>
            </a:r>
          </a:p>
          <a:p>
            <a:r>
              <a:rPr lang="es-MX" dirty="0">
                <a:latin typeface="+mj-lt"/>
              </a:rPr>
              <a:t> </a:t>
            </a:r>
          </a:p>
          <a:p>
            <a:r>
              <a:rPr lang="es-MX" dirty="0">
                <a:latin typeface="+mj-lt"/>
              </a:rPr>
              <a:t>●Durante estas sesiones aprendí mucho de mis compañeros profesores pues cada uno tiene</a:t>
            </a:r>
          </a:p>
          <a:p>
            <a:r>
              <a:rPr lang="es-MX" dirty="0">
                <a:latin typeface="+mj-lt"/>
              </a:rPr>
              <a:t>estructuras de pensamiento diferentes que enriquecen al grupo.</a:t>
            </a:r>
          </a:p>
          <a:p>
            <a:endParaRPr lang="es-MX" dirty="0">
              <a:latin typeface="+mj-lt"/>
            </a:endParaRPr>
          </a:p>
        </p:txBody>
      </p:sp>
    </p:spTree>
    <p:extLst>
      <p:ext uri="{BB962C8B-B14F-4D97-AF65-F5344CB8AC3E}">
        <p14:creationId xmlns:p14="http://schemas.microsoft.com/office/powerpoint/2010/main" val="7819815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611087" y="982176"/>
            <a:ext cx="8447313" cy="4524315"/>
          </a:xfrm>
          <a:prstGeom prst="rect">
            <a:avLst/>
          </a:prstGeom>
          <a:noFill/>
        </p:spPr>
        <p:txBody>
          <a:bodyPr wrap="square" rtlCol="0">
            <a:spAutoFit/>
          </a:bodyPr>
          <a:lstStyle/>
          <a:p>
            <a:r>
              <a:rPr lang="es-MX" sz="2400" dirty="0">
                <a:latin typeface="+mj-lt"/>
              </a:rPr>
              <a:t>CHRISTIAN GONZÁLEZ (Cibernética y computación) </a:t>
            </a:r>
          </a:p>
          <a:p>
            <a:r>
              <a:rPr lang="es-MX" sz="2400" dirty="0">
                <a:latin typeface="+mj-lt"/>
              </a:rPr>
              <a:t> </a:t>
            </a:r>
          </a:p>
          <a:p>
            <a:r>
              <a:rPr lang="es-MX" sz="2400" dirty="0">
                <a:latin typeface="+mj-lt"/>
              </a:rPr>
              <a:t>PARA MÍ, EL PROCESO DE CONSTRUCCIÓN DEL PROYECTO </a:t>
            </a:r>
            <a:r>
              <a:rPr lang="es-MX" sz="2400" dirty="0" smtClean="0">
                <a:latin typeface="+mj-lt"/>
              </a:rPr>
              <a:t>INTERDISCIPLONARIO </a:t>
            </a:r>
            <a:r>
              <a:rPr lang="es-MX" sz="2400" dirty="0">
                <a:latin typeface="+mj-lt"/>
              </a:rPr>
              <a:t>FUE MUY VALIOSO </a:t>
            </a:r>
            <a:r>
              <a:rPr lang="es-MX" sz="2400" dirty="0" smtClean="0">
                <a:latin typeface="+mj-lt"/>
              </a:rPr>
              <a:t>PORQUE GENERÓ </a:t>
            </a:r>
            <a:r>
              <a:rPr lang="es-MX" sz="2400" dirty="0">
                <a:latin typeface="+mj-lt"/>
              </a:rPr>
              <a:t>UN DIÁLOGO MUY PRODUCTIVO ENTRE ESPECIALISTAS DE DIFERENTES MATERIAS RESPECTO A </a:t>
            </a:r>
            <a:r>
              <a:rPr lang="es-MX" sz="2400" dirty="0" smtClean="0">
                <a:latin typeface="+mj-lt"/>
              </a:rPr>
              <a:t>TEMAS ESENCIALES </a:t>
            </a:r>
            <a:r>
              <a:rPr lang="es-MX" sz="2400" dirty="0">
                <a:latin typeface="+mj-lt"/>
              </a:rPr>
              <a:t>DE NUESTRA LABOR DOCENTE. UNA DE LAS PRINCIPALES DIFICULTADES CON QUE NOS</a:t>
            </a:r>
          </a:p>
          <a:p>
            <a:r>
              <a:rPr lang="es-MX" sz="2400" dirty="0">
                <a:latin typeface="+mj-lt"/>
              </a:rPr>
              <a:t>ENCONTRAMOS FUE EL ÉNFASIS EN LA FORMA (MÁS QUE EN EL FONDO) QUE HABÍA EN ALGUNAS PARTES </a:t>
            </a:r>
            <a:r>
              <a:rPr lang="es-MX" sz="2400" dirty="0" smtClean="0">
                <a:latin typeface="+mj-lt"/>
              </a:rPr>
              <a:t>DEL PROCESO</a:t>
            </a:r>
            <a:r>
              <a:rPr lang="es-MX" sz="2400" dirty="0">
                <a:latin typeface="+mj-lt"/>
              </a:rPr>
              <a:t>. LO RESOLVIMOS EN CONJUNTO ENFOCÁNDONOS SIEMPRE A LA CONSTRUCCIÓN DE </a:t>
            </a:r>
            <a:r>
              <a:rPr lang="es-MX" sz="2400" dirty="0" smtClean="0">
                <a:latin typeface="+mj-lt"/>
              </a:rPr>
              <a:t>ELEMENTOS SUSTANTIVOS </a:t>
            </a:r>
            <a:r>
              <a:rPr lang="es-MX" sz="2400" dirty="0">
                <a:latin typeface="+mj-lt"/>
              </a:rPr>
              <a:t>DE LA PLANEACIÓN DE NUESTRO PROYECTO.</a:t>
            </a:r>
          </a:p>
        </p:txBody>
      </p:sp>
    </p:spTree>
    <p:extLst>
      <p:ext uri="{BB962C8B-B14F-4D97-AF65-F5344CB8AC3E}">
        <p14:creationId xmlns:p14="http://schemas.microsoft.com/office/powerpoint/2010/main" val="1641256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70113" y="435429"/>
            <a:ext cx="6161315" cy="6863417"/>
          </a:xfrm>
          <a:prstGeom prst="rect">
            <a:avLst/>
          </a:prstGeom>
          <a:noFill/>
        </p:spPr>
        <p:txBody>
          <a:bodyPr wrap="square" rtlCol="0">
            <a:spAutoFit/>
          </a:bodyPr>
          <a:lstStyle/>
          <a:p>
            <a:r>
              <a:rPr lang="es-MX" sz="2000" dirty="0">
                <a:latin typeface="+mj-lt"/>
              </a:rPr>
              <a:t>Profesora: María Teresa Barroso</a:t>
            </a:r>
          </a:p>
          <a:p>
            <a:r>
              <a:rPr lang="es-MX" sz="2000" dirty="0" smtClean="0">
                <a:latin typeface="+mj-lt"/>
              </a:rPr>
              <a:t>Rodríguez (TALLER DE LECTURA, REDACCIÓN E INICIACIÓN A LA INVESTIGACIÓN DOCUMENTAL)</a:t>
            </a:r>
            <a:endParaRPr lang="es-MX" sz="2000" dirty="0">
              <a:latin typeface="+mj-lt"/>
            </a:endParaRPr>
          </a:p>
          <a:p>
            <a:r>
              <a:rPr lang="es-MX" sz="2000" dirty="0">
                <a:latin typeface="+mj-lt"/>
              </a:rPr>
              <a:t> </a:t>
            </a:r>
          </a:p>
          <a:p>
            <a:r>
              <a:rPr lang="es-MX" sz="2000" dirty="0">
                <a:latin typeface="+mj-lt"/>
              </a:rPr>
              <a:t>Principales dificultades :</a:t>
            </a:r>
          </a:p>
          <a:p>
            <a:r>
              <a:rPr lang="es-MX" sz="2000" dirty="0">
                <a:latin typeface="+mj-lt"/>
              </a:rPr>
              <a:t> </a:t>
            </a:r>
            <a:r>
              <a:rPr lang="es-MX" sz="2000" dirty="0" smtClean="0">
                <a:latin typeface="+mj-lt"/>
              </a:rPr>
              <a:t>Coincidir </a:t>
            </a:r>
            <a:r>
              <a:rPr lang="es-MX" sz="2000" dirty="0">
                <a:latin typeface="+mj-lt"/>
              </a:rPr>
              <a:t>en los tiempos, con otros </a:t>
            </a:r>
            <a:r>
              <a:rPr lang="es-MX" sz="2000" dirty="0" smtClean="0">
                <a:latin typeface="+mj-lt"/>
              </a:rPr>
              <a:t>profesores</a:t>
            </a:r>
            <a:r>
              <a:rPr lang="es-MX" sz="2000" dirty="0">
                <a:latin typeface="+mj-lt"/>
              </a:rPr>
              <a:t> </a:t>
            </a:r>
          </a:p>
          <a:p>
            <a:r>
              <a:rPr lang="es-MX" sz="2000" dirty="0">
                <a:latin typeface="+mj-lt"/>
              </a:rPr>
              <a:t>Encontrar temas en común para </a:t>
            </a:r>
            <a:r>
              <a:rPr lang="es-MX" sz="2000" dirty="0" smtClean="0">
                <a:latin typeface="+mj-lt"/>
              </a:rPr>
              <a:t>trabajar</a:t>
            </a:r>
            <a:r>
              <a:rPr lang="es-MX" sz="2000" dirty="0">
                <a:latin typeface="+mj-lt"/>
              </a:rPr>
              <a:t> </a:t>
            </a:r>
          </a:p>
          <a:p>
            <a:r>
              <a:rPr lang="es-MX" sz="2000" dirty="0">
                <a:latin typeface="+mj-lt"/>
              </a:rPr>
              <a:t>Pensar en un proyecto compartido por</a:t>
            </a:r>
          </a:p>
          <a:p>
            <a:r>
              <a:rPr lang="es-MX" sz="2000" dirty="0">
                <a:latin typeface="+mj-lt"/>
              </a:rPr>
              <a:t>maestros de distintas materias</a:t>
            </a:r>
          </a:p>
          <a:p>
            <a:r>
              <a:rPr lang="es-MX" sz="2000" dirty="0">
                <a:latin typeface="+mj-lt"/>
              </a:rPr>
              <a:t> </a:t>
            </a:r>
          </a:p>
          <a:p>
            <a:r>
              <a:rPr lang="es-MX" sz="2000" dirty="0">
                <a:latin typeface="+mj-lt"/>
              </a:rPr>
              <a:t>Reflexiones personales</a:t>
            </a:r>
          </a:p>
          <a:p>
            <a:r>
              <a:rPr lang="es-MX" sz="2000" dirty="0">
                <a:latin typeface="+mj-lt"/>
              </a:rPr>
              <a:t> </a:t>
            </a:r>
            <a:r>
              <a:rPr lang="es-MX" sz="2000" dirty="0" smtClean="0">
                <a:latin typeface="+mj-lt"/>
              </a:rPr>
              <a:t>Forma </a:t>
            </a:r>
            <a:r>
              <a:rPr lang="es-MX" sz="2000" dirty="0">
                <a:latin typeface="+mj-lt"/>
              </a:rPr>
              <a:t>de resolver las dificultades:</a:t>
            </a:r>
          </a:p>
          <a:p>
            <a:r>
              <a:rPr lang="es-MX" sz="2000" dirty="0">
                <a:latin typeface="+mj-lt"/>
              </a:rPr>
              <a:t> </a:t>
            </a:r>
            <a:r>
              <a:rPr lang="es-MX" sz="2000" dirty="0" smtClean="0">
                <a:latin typeface="+mj-lt"/>
              </a:rPr>
              <a:t>Sesiones </a:t>
            </a:r>
            <a:r>
              <a:rPr lang="es-MX" sz="2000" dirty="0">
                <a:latin typeface="+mj-lt"/>
              </a:rPr>
              <a:t>de trabajo realizadas durante en los</a:t>
            </a:r>
          </a:p>
          <a:p>
            <a:r>
              <a:rPr lang="es-MX" sz="2000" dirty="0">
                <a:latin typeface="+mj-lt"/>
              </a:rPr>
              <a:t>tiempos correspondientes a la formación docente</a:t>
            </a:r>
          </a:p>
          <a:p>
            <a:r>
              <a:rPr lang="es-MX" sz="2000" dirty="0">
                <a:latin typeface="+mj-lt"/>
              </a:rPr>
              <a:t>que se imparte en el colegio.</a:t>
            </a:r>
          </a:p>
          <a:p>
            <a:r>
              <a:rPr lang="es-MX" sz="2000" dirty="0">
                <a:latin typeface="+mj-lt"/>
              </a:rPr>
              <a:t> </a:t>
            </a:r>
            <a:r>
              <a:rPr lang="es-MX" sz="2000" dirty="0" smtClean="0">
                <a:latin typeface="+mj-lt"/>
              </a:rPr>
              <a:t>Trabajar </a:t>
            </a:r>
            <a:r>
              <a:rPr lang="es-MX" sz="2000" dirty="0">
                <a:latin typeface="+mj-lt"/>
              </a:rPr>
              <a:t>de forma colaborativa para encontrar</a:t>
            </a:r>
          </a:p>
          <a:p>
            <a:r>
              <a:rPr lang="es-MX" sz="2000" dirty="0">
                <a:latin typeface="+mj-lt"/>
              </a:rPr>
              <a:t>acuerdos.</a:t>
            </a:r>
          </a:p>
          <a:p>
            <a:r>
              <a:rPr lang="es-MX" sz="2000" dirty="0">
                <a:latin typeface="+mj-lt"/>
              </a:rPr>
              <a:t> </a:t>
            </a:r>
            <a:r>
              <a:rPr lang="es-MX" sz="2000" dirty="0" smtClean="0">
                <a:latin typeface="+mj-lt"/>
              </a:rPr>
              <a:t>Participación</a:t>
            </a:r>
            <a:r>
              <a:rPr lang="es-MX" sz="2000" dirty="0">
                <a:latin typeface="+mj-lt"/>
              </a:rPr>
              <a:t>, comunicación y flexibilidad entre los</a:t>
            </a:r>
          </a:p>
          <a:p>
            <a:r>
              <a:rPr lang="es-MX" sz="2000" dirty="0">
                <a:latin typeface="+mj-lt"/>
              </a:rPr>
              <a:t>profesores de las materias involucradas en el</a:t>
            </a:r>
          </a:p>
          <a:p>
            <a:r>
              <a:rPr lang="es-MX" sz="2000" dirty="0">
                <a:latin typeface="+mj-lt"/>
              </a:rPr>
              <a:t>proyecto</a:t>
            </a:r>
          </a:p>
          <a:p>
            <a:r>
              <a:rPr lang="es-MX" sz="2000" dirty="0">
                <a:latin typeface="+mj-lt"/>
              </a:rPr>
              <a:t> </a:t>
            </a:r>
          </a:p>
          <a:p>
            <a:r>
              <a:rPr lang="es-MX" sz="2000" dirty="0">
                <a:latin typeface="+mj-lt"/>
              </a:rPr>
              <a:t> </a:t>
            </a:r>
          </a:p>
        </p:txBody>
      </p:sp>
      <p:sp>
        <p:nvSpPr>
          <p:cNvPr id="6" name="CuadroTexto 5"/>
          <p:cNvSpPr txBox="1"/>
          <p:nvPr/>
        </p:nvSpPr>
        <p:spPr>
          <a:xfrm>
            <a:off x="6143671" y="712428"/>
            <a:ext cx="6466303" cy="6555641"/>
          </a:xfrm>
          <a:prstGeom prst="rect">
            <a:avLst/>
          </a:prstGeom>
          <a:noFill/>
        </p:spPr>
        <p:txBody>
          <a:bodyPr wrap="square" rtlCol="0">
            <a:spAutoFit/>
          </a:bodyPr>
          <a:lstStyle/>
          <a:p>
            <a:endParaRPr lang="es-MX" sz="2000" dirty="0" smtClean="0">
              <a:latin typeface="+mj-lt"/>
            </a:endParaRPr>
          </a:p>
          <a:p>
            <a:r>
              <a:rPr lang="es-MX" sz="2000" dirty="0" smtClean="0">
                <a:latin typeface="+mj-lt"/>
              </a:rPr>
              <a:t>Resultados obtenidos:</a:t>
            </a:r>
          </a:p>
          <a:p>
            <a:r>
              <a:rPr lang="es-MX" sz="2000" dirty="0" smtClean="0">
                <a:latin typeface="+mj-lt"/>
              </a:rPr>
              <a:t> Poder arrancar un proyecto interdisciplinario</a:t>
            </a:r>
          </a:p>
          <a:p>
            <a:r>
              <a:rPr lang="es-MX" sz="2000" dirty="0" smtClean="0">
                <a:latin typeface="+mj-lt"/>
              </a:rPr>
              <a:t> Elaborar diversos productos en cada una de</a:t>
            </a:r>
          </a:p>
          <a:p>
            <a:r>
              <a:rPr lang="es-MX" sz="2000" dirty="0" smtClean="0">
                <a:latin typeface="+mj-lt"/>
              </a:rPr>
              <a:t>las sesiones de trabajo</a:t>
            </a:r>
          </a:p>
          <a:p>
            <a:r>
              <a:rPr lang="es-MX" sz="2000" dirty="0" smtClean="0">
                <a:latin typeface="+mj-lt"/>
              </a:rPr>
              <a:t>Aspectos para seguir trabajando y obtener</a:t>
            </a:r>
          </a:p>
          <a:p>
            <a:r>
              <a:rPr lang="es-MX" sz="2000" dirty="0" smtClean="0">
                <a:latin typeface="+mj-lt"/>
              </a:rPr>
              <a:t>mejores resultados:</a:t>
            </a:r>
          </a:p>
          <a:p>
            <a:r>
              <a:rPr lang="es-MX" sz="2000" dirty="0" smtClean="0">
                <a:latin typeface="+mj-lt"/>
              </a:rPr>
              <a:t> Participar de forma activa y comprometida en</a:t>
            </a:r>
          </a:p>
          <a:p>
            <a:r>
              <a:rPr lang="es-MX" sz="2000" dirty="0" smtClean="0">
                <a:latin typeface="+mj-lt"/>
              </a:rPr>
              <a:t>la implementación del proyecto</a:t>
            </a:r>
          </a:p>
          <a:p>
            <a:r>
              <a:rPr lang="es-MX" sz="2000" dirty="0" smtClean="0">
                <a:latin typeface="+mj-lt"/>
              </a:rPr>
              <a:t> Aportar experiencias y puntos de vista.</a:t>
            </a:r>
          </a:p>
          <a:p>
            <a:r>
              <a:rPr lang="es-MX" sz="2000" dirty="0" smtClean="0">
                <a:latin typeface="+mj-lt"/>
              </a:rPr>
              <a:t> Tener apertura para escuchar a los</a:t>
            </a:r>
          </a:p>
          <a:p>
            <a:r>
              <a:rPr lang="es-MX" sz="2000" dirty="0" smtClean="0">
                <a:latin typeface="+mj-lt"/>
              </a:rPr>
              <a:t>compañeros</a:t>
            </a:r>
          </a:p>
          <a:p>
            <a:r>
              <a:rPr lang="es-MX" sz="2000" dirty="0" smtClean="0">
                <a:latin typeface="+mj-lt"/>
              </a:rPr>
              <a:t> </a:t>
            </a:r>
          </a:p>
          <a:p>
            <a:r>
              <a:rPr lang="es-MX" sz="2000" dirty="0" smtClean="0">
                <a:latin typeface="+mj-lt"/>
              </a:rPr>
              <a:t>Repercusión positiva de lo aprendido, en las</a:t>
            </a:r>
          </a:p>
          <a:p>
            <a:r>
              <a:rPr lang="es-MX" sz="2000" dirty="0" smtClean="0">
                <a:latin typeface="+mj-lt"/>
              </a:rPr>
              <a:t>sesiones cotidianas de trabajo:</a:t>
            </a:r>
          </a:p>
          <a:p>
            <a:r>
              <a:rPr lang="es-MX" sz="2000" dirty="0" smtClean="0">
                <a:latin typeface="+mj-lt"/>
              </a:rPr>
              <a:t> Poder integrar conocimientos.</a:t>
            </a:r>
          </a:p>
          <a:p>
            <a:r>
              <a:rPr lang="es-MX" sz="2000" dirty="0" smtClean="0">
                <a:latin typeface="+mj-lt"/>
              </a:rPr>
              <a:t> Motivar a los alumnos para lograr su interés</a:t>
            </a:r>
          </a:p>
          <a:p>
            <a:r>
              <a:rPr lang="es-MX" sz="2000" dirty="0" smtClean="0">
                <a:latin typeface="+mj-lt"/>
              </a:rPr>
              <a:t>en el aprendizaje.</a:t>
            </a:r>
          </a:p>
          <a:p>
            <a:r>
              <a:rPr lang="es-MX" sz="2000" dirty="0" smtClean="0">
                <a:latin typeface="+mj-lt"/>
              </a:rPr>
              <a:t> Identificar la importancia del trabajo</a:t>
            </a:r>
          </a:p>
          <a:p>
            <a:r>
              <a:rPr lang="es-MX" sz="2000" dirty="0" smtClean="0">
                <a:latin typeface="+mj-lt"/>
              </a:rPr>
              <a:t>colaborativo e implementarlo en clase.</a:t>
            </a:r>
          </a:p>
          <a:p>
            <a:endParaRPr lang="es-MX" sz="2000" dirty="0">
              <a:latin typeface="+mj-lt"/>
            </a:endParaRPr>
          </a:p>
        </p:txBody>
      </p:sp>
    </p:spTree>
    <p:extLst>
      <p:ext uri="{BB962C8B-B14F-4D97-AF65-F5344CB8AC3E}">
        <p14:creationId xmlns:p14="http://schemas.microsoft.com/office/powerpoint/2010/main" val="1091065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sp>
        <p:nvSpPr>
          <p:cNvPr id="7" name="Título 1"/>
          <p:cNvSpPr txBox="1">
            <a:spLocks/>
          </p:cNvSpPr>
          <p:nvPr/>
        </p:nvSpPr>
        <p:spPr>
          <a:xfrm>
            <a:off x="1462928" y="4371570"/>
            <a:ext cx="9525000" cy="13629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3600"/>
              <a:t>El aumento de emisiones de CO2 en el ambiente genera que éste se disuelva en el agua de los océanos, modificando su pH. Esto implica que se modifique la temperatura del agua y se alteren las corrientes y los ecosistemas marítimos.</a:t>
            </a:r>
            <a:endParaRPr lang="es-ES_tradnl" sz="3600"/>
          </a:p>
          <a:p>
            <a:pPr algn="l"/>
            <a:r>
              <a:rPr lang="es-ES" sz="3600"/>
              <a:t>Es importante que los alumnos comprendan que la alteración de estas variables tiene consecuencias negativas en el mundo que les rodea.</a:t>
            </a:r>
            <a:endParaRPr lang="es-ES" sz="3600" dirty="0" smtClean="0"/>
          </a:p>
        </p:txBody>
      </p:sp>
      <p:sp>
        <p:nvSpPr>
          <p:cNvPr id="14" name="Título 1"/>
          <p:cNvSpPr txBox="1">
            <a:spLocks/>
          </p:cNvSpPr>
          <p:nvPr/>
        </p:nvSpPr>
        <p:spPr>
          <a:xfrm>
            <a:off x="-2243138" y="1299757"/>
            <a:ext cx="12417239" cy="12722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b="1" dirty="0">
                <a:solidFill>
                  <a:schemeClr val="accent5">
                    <a:lumMod val="75000"/>
                  </a:schemeClr>
                </a:solidFill>
              </a:rPr>
              <a:t>INTRODUCCIÓN:</a:t>
            </a:r>
            <a:endParaRPr lang="es-ES" dirty="0" smtClean="0">
              <a:solidFill>
                <a:schemeClr val="accent5">
                  <a:lumMod val="75000"/>
                </a:schemeClr>
              </a:solidFill>
            </a:endParaRPr>
          </a:p>
          <a:p>
            <a:pPr algn="l"/>
            <a:endParaRPr lang="es-ES_tradnl" sz="8000" dirty="0"/>
          </a:p>
        </p:txBody>
      </p:sp>
    </p:spTree>
    <p:extLst>
      <p:ext uri="{BB962C8B-B14F-4D97-AF65-F5344CB8AC3E}">
        <p14:creationId xmlns:p14="http://schemas.microsoft.com/office/powerpoint/2010/main" val="2098257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sp>
        <p:nvSpPr>
          <p:cNvPr id="7" name="Título 1"/>
          <p:cNvSpPr txBox="1">
            <a:spLocks/>
          </p:cNvSpPr>
          <p:nvPr/>
        </p:nvSpPr>
        <p:spPr>
          <a:xfrm>
            <a:off x="1434353" y="3957232"/>
            <a:ext cx="9525000" cy="13629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3600"/>
              <a:t>A partir de la lectura de diversos artículos de divulgación científica y de la realización de simulaciones informáticas, comprender cómo el aumento de CO2 en el aire modifica la acidez en los océanos, generando un cambio en la temperatura y corrientes marinas y modificando el ecosistema.</a:t>
            </a:r>
            <a:endParaRPr lang="es-ES" sz="3600" dirty="0" smtClean="0"/>
          </a:p>
        </p:txBody>
      </p:sp>
      <p:sp>
        <p:nvSpPr>
          <p:cNvPr id="14" name="Título 1"/>
          <p:cNvSpPr txBox="1">
            <a:spLocks/>
          </p:cNvSpPr>
          <p:nvPr/>
        </p:nvSpPr>
        <p:spPr>
          <a:xfrm>
            <a:off x="-1657351" y="1266778"/>
            <a:ext cx="12417239" cy="12722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b="1" dirty="0">
                <a:solidFill>
                  <a:schemeClr val="accent5">
                    <a:lumMod val="75000"/>
                  </a:schemeClr>
                </a:solidFill>
              </a:rPr>
              <a:t>OBJETIVO GENERAL:</a:t>
            </a:r>
            <a:endParaRPr lang="es-ES" dirty="0" smtClean="0">
              <a:solidFill>
                <a:schemeClr val="accent5">
                  <a:lumMod val="75000"/>
                </a:schemeClr>
              </a:solidFill>
            </a:endParaRPr>
          </a:p>
          <a:p>
            <a:pPr algn="l"/>
            <a:endParaRPr lang="es-ES_tradnl" sz="8000" dirty="0"/>
          </a:p>
        </p:txBody>
      </p:sp>
    </p:spTree>
    <p:extLst>
      <p:ext uri="{BB962C8B-B14F-4D97-AF65-F5344CB8AC3E}">
        <p14:creationId xmlns:p14="http://schemas.microsoft.com/office/powerpoint/2010/main" val="1972717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sp>
        <p:nvSpPr>
          <p:cNvPr id="7" name="Título 1"/>
          <p:cNvSpPr txBox="1">
            <a:spLocks/>
          </p:cNvSpPr>
          <p:nvPr/>
        </p:nvSpPr>
        <p:spPr>
          <a:xfrm>
            <a:off x="1377203" y="3400020"/>
            <a:ext cx="9525000" cy="13629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3600"/>
              <a:t>¿Cómo afecta el CO2 del aire en el pH del agua? ¿Cómo afecta la temperatura del agua a las corrientes marinas? ¿Qué otros factores influyen en el fenómeno estudiado?</a:t>
            </a:r>
            <a:endParaRPr lang="es-ES_tradnl" sz="3600"/>
          </a:p>
          <a:p>
            <a:pPr algn="l"/>
            <a:endParaRPr lang="es-ES" sz="3600" dirty="0" smtClean="0"/>
          </a:p>
        </p:txBody>
      </p:sp>
      <p:sp>
        <p:nvSpPr>
          <p:cNvPr id="14" name="Título 1"/>
          <p:cNvSpPr txBox="1">
            <a:spLocks/>
          </p:cNvSpPr>
          <p:nvPr/>
        </p:nvSpPr>
        <p:spPr>
          <a:xfrm>
            <a:off x="-757239" y="1438228"/>
            <a:ext cx="12417239" cy="12722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b="1" dirty="0">
                <a:solidFill>
                  <a:schemeClr val="accent5">
                    <a:lumMod val="75000"/>
                  </a:schemeClr>
                </a:solidFill>
              </a:rPr>
              <a:t>PREGUNTA GENERADORA:</a:t>
            </a:r>
            <a:endParaRPr lang="es-ES" dirty="0" smtClean="0">
              <a:solidFill>
                <a:schemeClr val="accent5">
                  <a:lumMod val="75000"/>
                </a:schemeClr>
              </a:solidFill>
            </a:endParaRPr>
          </a:p>
          <a:p>
            <a:pPr algn="l"/>
            <a:endParaRPr lang="es-ES_tradnl" sz="8000" dirty="0"/>
          </a:p>
        </p:txBody>
      </p:sp>
    </p:spTree>
    <p:extLst>
      <p:ext uri="{BB962C8B-B14F-4D97-AF65-F5344CB8AC3E}">
        <p14:creationId xmlns:p14="http://schemas.microsoft.com/office/powerpoint/2010/main" val="4254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5" y="210671"/>
            <a:ext cx="876300" cy="913232"/>
          </a:xfrm>
          <a:prstGeom prst="rect">
            <a:avLst/>
          </a:prstGeom>
        </p:spPr>
      </p:pic>
      <p:sp>
        <p:nvSpPr>
          <p:cNvPr id="7" name="Título 1"/>
          <p:cNvSpPr txBox="1">
            <a:spLocks/>
          </p:cNvSpPr>
          <p:nvPr/>
        </p:nvSpPr>
        <p:spPr>
          <a:xfrm>
            <a:off x="1075765" y="5314546"/>
            <a:ext cx="9525000" cy="13629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71500" indent="-571500" algn="l">
              <a:buFontTx/>
              <a:buChar char="-"/>
            </a:pPr>
            <a:r>
              <a:rPr lang="es-ES" sz="3600"/>
              <a:t>Termodinámica, ley cero, calor específico y convección.</a:t>
            </a:r>
          </a:p>
          <a:p>
            <a:pPr marL="571500" indent="-571500" algn="l">
              <a:buFontTx/>
              <a:buChar char="-"/>
            </a:pPr>
            <a:r>
              <a:rPr lang="es-ES" sz="3600"/>
              <a:t>Composición del aire, concepto de pH.</a:t>
            </a:r>
            <a:r>
              <a:rPr lang="es-ES_tradnl" sz="3600">
                <a:effectLst/>
              </a:rPr>
              <a:t> </a:t>
            </a:r>
          </a:p>
          <a:p>
            <a:pPr marL="571500" indent="-571500" algn="l">
              <a:buFontTx/>
              <a:buChar char="-"/>
            </a:pPr>
            <a:r>
              <a:rPr lang="es-ES" sz="3600"/>
              <a:t>Lectura exploratoria y analítica, elaboración de paráfrasis y resúmenes, elaboración de reseña descriptiva. </a:t>
            </a:r>
          </a:p>
          <a:p>
            <a:pPr marL="571500" indent="-571500" algn="l">
              <a:buFontTx/>
              <a:buChar char="-"/>
            </a:pPr>
            <a:r>
              <a:rPr lang="es-ES" sz="3600"/>
              <a:t>Sistemas naturales, programación modular, estructuras de datos definidos por el usuario.</a:t>
            </a:r>
            <a:r>
              <a:rPr lang="es-ES_tradnl" sz="3600">
                <a:effectLst/>
              </a:rPr>
              <a:t> </a:t>
            </a:r>
            <a:endParaRPr lang="es-ES_tradnl" sz="3600"/>
          </a:p>
          <a:p>
            <a:pPr algn="l"/>
            <a:endParaRPr lang="es-ES_tradnl" sz="3600"/>
          </a:p>
          <a:p>
            <a:pPr algn="l"/>
            <a:endParaRPr lang="es-ES" sz="3600" dirty="0" smtClean="0"/>
          </a:p>
        </p:txBody>
      </p:sp>
      <p:sp>
        <p:nvSpPr>
          <p:cNvPr id="14" name="Título 1"/>
          <p:cNvSpPr txBox="1">
            <a:spLocks/>
          </p:cNvSpPr>
          <p:nvPr/>
        </p:nvSpPr>
        <p:spPr>
          <a:xfrm>
            <a:off x="-2786064" y="1366791"/>
            <a:ext cx="12417239" cy="12722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b="1" dirty="0">
                <a:solidFill>
                  <a:schemeClr val="accent5">
                    <a:lumMod val="75000"/>
                  </a:schemeClr>
                </a:solidFill>
              </a:rPr>
              <a:t>CONTENIDO:</a:t>
            </a:r>
            <a:endParaRPr lang="es-ES" dirty="0" smtClean="0">
              <a:solidFill>
                <a:schemeClr val="accent5">
                  <a:lumMod val="75000"/>
                </a:schemeClr>
              </a:solidFill>
            </a:endParaRPr>
          </a:p>
          <a:p>
            <a:pPr algn="l"/>
            <a:endParaRPr lang="es-ES_tradnl" sz="8000" dirty="0"/>
          </a:p>
        </p:txBody>
      </p:sp>
    </p:spTree>
    <p:extLst>
      <p:ext uri="{BB962C8B-B14F-4D97-AF65-F5344CB8AC3E}">
        <p14:creationId xmlns:p14="http://schemas.microsoft.com/office/powerpoint/2010/main" val="167350202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202</TotalTime>
  <Words>935</Words>
  <Application>Microsoft Macintosh PowerPoint</Application>
  <PresentationFormat>Panorámica</PresentationFormat>
  <Paragraphs>186</Paragraphs>
  <Slides>53</Slides>
  <Notes>3</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53</vt:i4>
      </vt:variant>
    </vt:vector>
  </HeadingPairs>
  <TitlesOfParts>
    <vt:vector size="59" baseType="lpstr">
      <vt:lpstr>Arial Unicode MS</vt:lpstr>
      <vt:lpstr>Calibri</vt:lpstr>
      <vt:lpstr>Calibri Light</vt:lpstr>
      <vt:lpstr>Arial</vt:lpstr>
      <vt:lpstr>Tema de Office</vt:lpstr>
      <vt:lpstr>Documento</vt:lpstr>
      <vt:lpstr>CENTRO EDUCATIVO TOMÁS MORO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Producto 10. Evaluación. Tipos, herramientas y productos de Aprendizaje. </vt:lpstr>
      <vt:lpstr>Presentación de PowerPoint</vt:lpstr>
      <vt:lpstr>Referencias</vt:lpstr>
      <vt:lpstr>Por: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Katya (maestra de Orientación Escolar)   Durante el proceso del proyecto nos dimos cuenta de la importancia de tener trabajos interdisciplinarios, principalmente por la ganancia que tienen los alumnos. Con estos proyectos pueden ven otra perspectiva y le dan sentido a los temas de las diferentes materias.   También la ganancia que tienen los maestros es el trabajo colaborativo y poder obtener herramientas e ideas de los compañeros.   Cómo siempre la principal dificultad es el poco tiempo que pueden tener los maestros para juntarse, planear y poder presentar un proyecto que sea significativo, de calidad y poder llegar a los objetivos planteados. </vt:lpstr>
      <vt:lpstr>Presentación de PowerPoint</vt:lpstr>
      <vt:lpstr>Presentación de PowerPoint</vt:lpstr>
      <vt:lpstr>Presentación de PowerPoint</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COMUNIDAD EDUCATIVA TOMÁS MORO</dc:title>
  <dc:creator>Christian Gonzalez</dc:creator>
  <cp:lastModifiedBy>Christian Gonzalez</cp:lastModifiedBy>
  <cp:revision>30</cp:revision>
  <dcterms:created xsi:type="dcterms:W3CDTF">2017-10-20T17:39:20Z</dcterms:created>
  <dcterms:modified xsi:type="dcterms:W3CDTF">2018-06-19T03:16:35Z</dcterms:modified>
</cp:coreProperties>
</file>