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258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5" r:id="rId48"/>
    <p:sldId id="312" r:id="rId49"/>
    <p:sldId id="319" r:id="rId50"/>
    <p:sldId id="313" r:id="rId51"/>
    <p:sldId id="31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061A8-535D-422A-8FBA-BDC0E01AACAC}" type="datetimeFigureOut">
              <a:rPr lang="es-MX" smtClean="0"/>
              <a:t>03/07/2018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8F25-FE82-42AB-8C40-CE9F4FCC0C29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28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77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62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191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77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8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647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69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90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39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16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BAB98A-9A11-424B-A13F-597D15A79F4D}" type="datetimeFigureOut">
              <a:rPr lang="es-MX" smtClean="0"/>
              <a:pPr/>
              <a:t>03/07/2018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169D23-59A2-465F-9B9F-131232F7BB7B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962AC-3C2F-4255-87DF-835FFF0FF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148" y="758952"/>
            <a:ext cx="10254532" cy="1560178"/>
          </a:xfrm>
        </p:spPr>
        <p:txBody>
          <a:bodyPr>
            <a:normAutofit fontScale="90000"/>
          </a:bodyPr>
          <a:lstStyle/>
          <a:p>
            <a:r>
              <a:rPr lang="es-MX" sz="4400" dirty="0">
                <a:latin typeface="Arial Black" panose="020B0A04020102020204" pitchFamily="34" charset="0"/>
              </a:rPr>
              <a:t>Tecnológico Universitario de México</a:t>
            </a:r>
            <a:br>
              <a:rPr lang="es-MX" sz="4400" dirty="0">
                <a:latin typeface="Arial Black" panose="020B0A04020102020204" pitchFamily="34" charset="0"/>
              </a:rPr>
            </a:br>
            <a:r>
              <a:rPr lang="es-MX" sz="3600" dirty="0">
                <a:latin typeface="Arial Black" panose="020B0A04020102020204" pitchFamily="34" charset="0"/>
              </a:rPr>
              <a:t/>
            </a:r>
            <a:br>
              <a:rPr lang="es-MX" sz="3600" dirty="0">
                <a:latin typeface="Arial Black" panose="020B0A04020102020204" pitchFamily="34" charset="0"/>
              </a:rPr>
            </a:b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Grupo-1">
            <a:extLst>
              <a:ext uri="{FF2B5EF4-FFF2-40B4-BE49-F238E27FC236}">
                <a16:creationId xmlns:a16="http://schemas.microsoft.com/office/drawing/2014/main" id="{1DDB49F2-C1BF-411A-A5A6-E169BD93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87" y="1539041"/>
            <a:ext cx="6255026" cy="432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93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30C5DA-D30E-4E4B-B365-04B610D46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2" y="397564"/>
            <a:ext cx="7779026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8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9BF446-AA4C-4936-95E4-E5793D75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/>
          <a:stretch/>
        </p:blipFill>
        <p:spPr>
          <a:xfrm>
            <a:off x="3086927" y="424069"/>
            <a:ext cx="5420967" cy="57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66C45B-2021-4C60-979E-B93D865E8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90" y="483703"/>
            <a:ext cx="7951305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7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6E69A-032C-4A8F-A431-B65BDE97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15" y="159026"/>
            <a:ext cx="10058400" cy="902473"/>
          </a:xfrm>
        </p:spPr>
        <p:txBody>
          <a:bodyPr>
            <a:normAutofit/>
          </a:bodyPr>
          <a:lstStyle/>
          <a:p>
            <a:r>
              <a:rPr lang="es-MX" sz="3200" dirty="0"/>
              <a:t>3) ORGANIZADOR GRÁFICO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CB9575-AAD2-43BF-98BC-356C26AB9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12" y="1061499"/>
            <a:ext cx="3934405" cy="52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0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CE41B-EE5D-4169-B3D4-E733850A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rgbClr val="002060"/>
                </a:solidFill>
              </a:rPr>
              <a:t>2ª REUNIÓN DE TRABAJO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AC8538-E34C-4021-B156-FE5A913D9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ÍNDICE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5.c Introducción o justificación y descripción del proyecto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5.d Objetivo general del proyecto y de cada asignatura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5.e Pregunta generadora, pregunta guía, problema a abordar, asunto a resolver o a probar, propuesta, etc. del proyecto a realizar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5.f Contenido. Temas y productos propuestos, organizados por etapas y en forma cronológica. Integrar diferentes tipos de evidencias o evidencias. </a:t>
            </a:r>
          </a:p>
          <a:p>
            <a:pPr algn="ctr"/>
            <a:endParaRPr lang="es-MX" b="1" dirty="0">
              <a:solidFill>
                <a:srgbClr val="002060"/>
              </a:solidFill>
            </a:endParaRPr>
          </a:p>
          <a:p>
            <a:pPr algn="ctr"/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330745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3DC70-09CC-4B96-B0C5-BDD721F4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5.C Introducción o justificación y descripción del proyecto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CE9435-CFC8-4A2A-B76C-194D69A25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56452"/>
            <a:ext cx="10058400" cy="3112642"/>
          </a:xfrm>
        </p:spPr>
        <p:txBody>
          <a:bodyPr>
            <a:normAutofit/>
          </a:bodyPr>
          <a:lstStyle/>
          <a:p>
            <a:pPr algn="just"/>
            <a:r>
              <a:rPr lang="es-MX" sz="1800" dirty="0"/>
              <a:t>El presente proyecto sobre el </a:t>
            </a:r>
            <a:r>
              <a:rPr lang="es-MX" sz="1800" b="1" i="1" dirty="0"/>
              <a:t>Graffiti y los valores </a:t>
            </a:r>
            <a:r>
              <a:rPr lang="es-MX" sz="1800" dirty="0"/>
              <a:t>surge por la inquietud de conocer los motivos por los cuales los jóvenes eligen este medio de expresión gráfica, esto es, si lo eligen como una forma de expresión artística-cultural, o bien si corresponde también a una manifestación de malestar social como la discriminación, la marginación o la falta de oportunidades de desarrollo académico o laboral, para poner sólo unos ejemplos. </a:t>
            </a:r>
            <a:endParaRPr lang="es-MX" sz="1800" i="1" dirty="0"/>
          </a:p>
        </p:txBody>
      </p:sp>
    </p:spTree>
    <p:extLst>
      <p:ext uri="{BB962C8B-B14F-4D97-AF65-F5344CB8AC3E}">
        <p14:creationId xmlns:p14="http://schemas.microsoft.com/office/powerpoint/2010/main" val="371660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AD74-9EF4-47E1-A359-1C3179B8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045" y="2531166"/>
            <a:ext cx="10058400" cy="748454"/>
          </a:xfrm>
        </p:spPr>
        <p:txBody>
          <a:bodyPr>
            <a:normAutofit/>
          </a:bodyPr>
          <a:lstStyle/>
          <a:p>
            <a:r>
              <a:rPr lang="es-MX" sz="1800" dirty="0"/>
              <a:t>Identificar los motivos que originan al graffiti como una forma de expresión en los jóvenes bachilleres.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D1D0B92-0EDB-426B-8A3B-2BFFC899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5.D Objetivo general del proyecto y de cada asignatura involucrada  </a:t>
            </a:r>
          </a:p>
        </p:txBody>
      </p:sp>
    </p:spTree>
    <p:extLst>
      <p:ext uri="{BB962C8B-B14F-4D97-AF65-F5344CB8AC3E}">
        <p14:creationId xmlns:p14="http://schemas.microsoft.com/office/powerpoint/2010/main" val="107597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89F8AF-E4A1-49B0-8204-6E96DC4A9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09460"/>
            <a:ext cx="10058400" cy="3059633"/>
          </a:xfrm>
        </p:spPr>
        <p:txBody>
          <a:bodyPr/>
          <a:lstStyle/>
          <a:p>
            <a:r>
              <a:rPr lang="es-MX" dirty="0"/>
              <a:t>El graffiti es sólo una expresión artística-cultural o tiene matices políticos, sociales, económicos y psicológicos</a:t>
            </a:r>
          </a:p>
          <a:p>
            <a:r>
              <a:rPr lang="es-MX" dirty="0"/>
              <a:t>Los </a:t>
            </a:r>
            <a:r>
              <a:rPr lang="es-MX" dirty="0" err="1"/>
              <a:t>graffiteros</a:t>
            </a:r>
            <a:r>
              <a:rPr lang="es-MX" dirty="0"/>
              <a:t> pertenecen a una clase social en específico</a:t>
            </a:r>
          </a:p>
          <a:p>
            <a:r>
              <a:rPr lang="es-MX" dirty="0"/>
              <a:t>El graffiti representa un reclamo social ante problemáticas como la marginación, la exclusión, la falta de oportunidades, entre otras.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F672089-2361-4529-B6FD-78AD5188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E Pregunta Generadora  </a:t>
            </a:r>
          </a:p>
        </p:txBody>
      </p:sp>
    </p:spTree>
    <p:extLst>
      <p:ext uri="{BB962C8B-B14F-4D97-AF65-F5344CB8AC3E}">
        <p14:creationId xmlns:p14="http://schemas.microsoft.com/office/powerpoint/2010/main" val="50971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AC8538-E34C-4021-B156-FE5A913D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43200"/>
            <a:ext cx="10058400" cy="3125894"/>
          </a:xfrm>
        </p:spPr>
        <p:txBody>
          <a:bodyPr/>
          <a:lstStyle/>
          <a:p>
            <a:pPr algn="just"/>
            <a:r>
              <a:rPr lang="es-MX" dirty="0"/>
              <a:t>Se tomaran en cuenta las investigaciones bibliográficas, hemerográficas, de medios electrónicos (videos, presentaciones) y de campo (visita a lugares específicos donde ya existan grafitis).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De igual manera se tomarán en cuenta los aportes de las diversas disciplinas implicadas en el proyecto para realizar análisis sociológicos, históricos, psicológicos, de materiales y tener una mayor uso de los mismos con la finalidad de tener una mayor compresión del graffiti y los valores representados en esta forma de expresión.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4AC1342-52E5-4843-A105-70906552E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F Contenido  </a:t>
            </a:r>
          </a:p>
        </p:txBody>
      </p:sp>
    </p:spTree>
    <p:extLst>
      <p:ext uri="{BB962C8B-B14F-4D97-AF65-F5344CB8AC3E}">
        <p14:creationId xmlns:p14="http://schemas.microsoft.com/office/powerpoint/2010/main" val="1307048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3DC70-09CC-4B96-B0C5-BDD721F4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16690"/>
            <a:ext cx="10058400" cy="702303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Evidencias de proceso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CE9435-CFC8-4A2A-B76C-194D69A25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85390"/>
            <a:ext cx="10058400" cy="3205407"/>
          </a:xfrm>
        </p:spPr>
        <p:txBody>
          <a:bodyPr/>
          <a:lstStyle/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4 </a:t>
            </a:r>
            <a:r>
              <a:rPr lang="es-MX" b="1" dirty="0"/>
              <a:t>– </a:t>
            </a:r>
            <a:r>
              <a:rPr lang="es-MX" dirty="0"/>
              <a:t>Organizador gráfico. Preguntas esenciales</a:t>
            </a:r>
          </a:p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5 </a:t>
            </a:r>
            <a:r>
              <a:rPr lang="es-MX" b="1" dirty="0"/>
              <a:t>– </a:t>
            </a:r>
            <a:r>
              <a:rPr lang="es-MX" dirty="0"/>
              <a:t>Organizador gráfico. Proceso de indagación</a:t>
            </a:r>
          </a:p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6 </a:t>
            </a:r>
            <a:r>
              <a:rPr lang="es-MX" b="1" dirty="0"/>
              <a:t>– </a:t>
            </a:r>
            <a:r>
              <a:rPr lang="es-MX" dirty="0"/>
              <a:t>e) A.M.E. General</a:t>
            </a:r>
          </a:p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7- </a:t>
            </a:r>
            <a:r>
              <a:rPr lang="es-MX" dirty="0"/>
              <a:t>g) E.I.P. Resumen (tres proyectos) </a:t>
            </a:r>
          </a:p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8 </a:t>
            </a:r>
            <a:r>
              <a:rPr lang="es-MX" b="1" dirty="0"/>
              <a:t>– </a:t>
            </a:r>
            <a:r>
              <a:rPr lang="es-MX" dirty="0"/>
              <a:t>h) E.I.P. Elaboración de proyecto</a:t>
            </a:r>
          </a:p>
          <a:p>
            <a:pPr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C00000"/>
                </a:solidFill>
              </a:rPr>
              <a:t>Producto 9 </a:t>
            </a:r>
            <a:r>
              <a:rPr lang="es-MX" b="1" dirty="0"/>
              <a:t>– </a:t>
            </a:r>
            <a:r>
              <a:rPr lang="es-MX" dirty="0"/>
              <a:t>Fotografías 2ª R.T. </a:t>
            </a:r>
          </a:p>
          <a:p>
            <a:pPr algn="ctr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382101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49B2E-CA75-473E-A55F-7C79F347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86823"/>
          </a:xfrm>
        </p:spPr>
        <p:txBody>
          <a:bodyPr/>
          <a:lstStyle/>
          <a:p>
            <a:r>
              <a:rPr lang="es-MX" dirty="0"/>
              <a:t>Equipo 2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D6A585A-22F4-4A36-ACF0-AA151B45C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155836"/>
              </p:ext>
            </p:extLst>
          </p:nvPr>
        </p:nvGraphicFramePr>
        <p:xfrm>
          <a:off x="1890202" y="1073426"/>
          <a:ext cx="8128000" cy="519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3991875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44891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PROFESOR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ASIGNATURA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80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Marco Antonio Guevara Santisteban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Física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656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J. Javier Mundo González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Inglés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53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Norma Pérez Saldaña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Literatura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Jesús Antonio Rocha Morales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Historia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896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María Teresa Cárdenas Galán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Inglés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44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Ma. Del Carmen Anaya Rocha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Educación para la Salud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285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Ricardo Palacios Corona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Orientación 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054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Lorena Cortés García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Matemáticas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433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Gonzalo Villalobos Martínez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Derecho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218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José Millán </a:t>
                      </a:r>
                      <a:r>
                        <a:rPr lang="es-MX" dirty="0" err="1"/>
                        <a:t>Martinez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Matemáticas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79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Patricia Arriaga Gómez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Geografía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294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Juan Carlos González Santos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Psicología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7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María Catalina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Literatura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922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042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374" y="988906"/>
            <a:ext cx="2780306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9E4CB3-E17E-4AAD-A4FF-B04F8E0F7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7484" y="1172853"/>
            <a:ext cx="4025347" cy="53671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D93F60-CDFF-4339-95E7-95C989D5B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7621" y="1172855"/>
            <a:ext cx="4025348" cy="53671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7114044-FC4E-4C38-A690-124EEDFD25B9}"/>
              </a:ext>
            </a:extLst>
          </p:cNvPr>
          <p:cNvSpPr txBox="1"/>
          <p:nvPr/>
        </p:nvSpPr>
        <p:spPr>
          <a:xfrm>
            <a:off x="1272207" y="1272208"/>
            <a:ext cx="470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Organizador Gráfico – Preguntas esenciales</a:t>
            </a:r>
          </a:p>
        </p:txBody>
      </p:sp>
    </p:spTree>
    <p:extLst>
      <p:ext uri="{BB962C8B-B14F-4D97-AF65-F5344CB8AC3E}">
        <p14:creationId xmlns:p14="http://schemas.microsoft.com/office/powerpoint/2010/main" val="2095708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4DBADD-9EDC-417D-8D4A-2D6B5858F929}"/>
              </a:ext>
            </a:extLst>
          </p:cNvPr>
          <p:cNvSpPr txBox="1"/>
          <p:nvPr/>
        </p:nvSpPr>
        <p:spPr>
          <a:xfrm>
            <a:off x="1272207" y="1272208"/>
            <a:ext cx="638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Organizador Gráfico – Organizador Gráfico. Proceso de Indagación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CBBDBA-0C7D-4B8A-902E-A22AAA3EA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16" y="1771301"/>
            <a:ext cx="3353628" cy="44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1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32CD5-B88C-4ED6-B179-B1885BF45413}"/>
              </a:ext>
            </a:extLst>
          </p:cNvPr>
          <p:cNvSpPr txBox="1"/>
          <p:nvPr/>
        </p:nvSpPr>
        <p:spPr>
          <a:xfrm>
            <a:off x="1272207" y="1272208"/>
            <a:ext cx="19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e) A.M.E. General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B76EE6-2C23-4833-835F-CBE3A05CD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2143" r="3205" b="9074"/>
          <a:stretch/>
        </p:blipFill>
        <p:spPr>
          <a:xfrm>
            <a:off x="689112" y="2020662"/>
            <a:ext cx="5406888" cy="39693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36B233-3439-4624-8A36-DB8A5F142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2765" r="3618" b="8136"/>
          <a:stretch/>
        </p:blipFill>
        <p:spPr>
          <a:xfrm>
            <a:off x="6096000" y="1777360"/>
            <a:ext cx="5579165" cy="42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2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1ED695-04B7-410B-997B-7762EB74DAAE}"/>
              </a:ext>
            </a:extLst>
          </p:cNvPr>
          <p:cNvSpPr txBox="1"/>
          <p:nvPr/>
        </p:nvSpPr>
        <p:spPr>
          <a:xfrm>
            <a:off x="1272207" y="1272208"/>
            <a:ext cx="19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e) A.M.E. General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99CD5B-247B-48D1-A7AD-29477B85F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r="2987" b="36074"/>
          <a:stretch/>
        </p:blipFill>
        <p:spPr>
          <a:xfrm>
            <a:off x="2643879" y="1859810"/>
            <a:ext cx="6965202" cy="37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53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80D0A3-6E91-40F1-BEBC-22CA0182FC2F}"/>
              </a:ext>
            </a:extLst>
          </p:cNvPr>
          <p:cNvSpPr txBox="1"/>
          <p:nvPr/>
        </p:nvSpPr>
        <p:spPr>
          <a:xfrm>
            <a:off x="1272207" y="1272208"/>
            <a:ext cx="19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g) E.I.P. Resumen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495352-E87F-4987-9307-C806AECA0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992" r="5726" b="20977"/>
          <a:stretch/>
        </p:blipFill>
        <p:spPr>
          <a:xfrm>
            <a:off x="563216" y="2204726"/>
            <a:ext cx="5287619" cy="36643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11FDF6-D7A9-4EE4-8CFE-6FFD49889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3219" r="5463" b="12996"/>
          <a:stretch/>
        </p:blipFill>
        <p:spPr>
          <a:xfrm>
            <a:off x="6122503" y="1879681"/>
            <a:ext cx="5499652" cy="39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9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9A005B-F708-4C8D-9AEB-ECB79185DBB5}"/>
              </a:ext>
            </a:extLst>
          </p:cNvPr>
          <p:cNvSpPr txBox="1"/>
          <p:nvPr/>
        </p:nvSpPr>
        <p:spPr>
          <a:xfrm>
            <a:off x="1272207" y="1272208"/>
            <a:ext cx="19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g) E.I.P. Resumen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9B9DD0-3DC1-4774-B9E8-801584263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3674" r="5374" b="8136"/>
          <a:stretch/>
        </p:blipFill>
        <p:spPr>
          <a:xfrm>
            <a:off x="768626" y="2020662"/>
            <a:ext cx="4876800" cy="36945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12B3A10-9AD1-492E-B7A4-68E087DE9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3219" r="5374" b="10776"/>
          <a:stretch/>
        </p:blipFill>
        <p:spPr>
          <a:xfrm>
            <a:off x="5775297" y="1880420"/>
            <a:ext cx="5380383" cy="39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4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9A005B-F708-4C8D-9AEB-ECB79185DBB5}"/>
              </a:ext>
            </a:extLst>
          </p:cNvPr>
          <p:cNvSpPr txBox="1"/>
          <p:nvPr/>
        </p:nvSpPr>
        <p:spPr>
          <a:xfrm>
            <a:off x="1272207" y="1272208"/>
            <a:ext cx="19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g) E.I.P. Resumen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0031D8-D0ED-40B9-9E15-B86431C5E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4355" r="5726" b="8136"/>
          <a:stretch/>
        </p:blipFill>
        <p:spPr>
          <a:xfrm>
            <a:off x="675860" y="2041238"/>
            <a:ext cx="5062331" cy="38278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9B350B8-ECE2-4AAD-AF12-C4E6BA7DC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992" r="5550" b="20977"/>
          <a:stretch/>
        </p:blipFill>
        <p:spPr>
          <a:xfrm>
            <a:off x="5738191" y="1984990"/>
            <a:ext cx="5923722" cy="38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60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9A005B-F708-4C8D-9AEB-ECB79185DBB5}"/>
              </a:ext>
            </a:extLst>
          </p:cNvPr>
          <p:cNvSpPr txBox="1"/>
          <p:nvPr/>
        </p:nvSpPr>
        <p:spPr>
          <a:xfrm>
            <a:off x="1272207" y="1272208"/>
            <a:ext cx="367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h) E.I.P. Elaboración de Proyecto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AFBBEE-120B-40F5-A87D-A82D10298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1855" r="6428" b="10836"/>
          <a:stretch/>
        </p:blipFill>
        <p:spPr>
          <a:xfrm>
            <a:off x="583095" y="1891731"/>
            <a:ext cx="5269157" cy="40386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429116-E437-401D-9FFC-079462BB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1628" r="6604" b="25388"/>
          <a:stretch/>
        </p:blipFill>
        <p:spPr>
          <a:xfrm>
            <a:off x="5852252" y="1891731"/>
            <a:ext cx="5828307" cy="37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6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4F3CB7-55E4-4137-92A5-DE046AA9D9F6}"/>
              </a:ext>
            </a:extLst>
          </p:cNvPr>
          <p:cNvSpPr txBox="1"/>
          <p:nvPr/>
        </p:nvSpPr>
        <p:spPr>
          <a:xfrm>
            <a:off x="1272207" y="1272208"/>
            <a:ext cx="367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h) E.I.P. Elaboración de Proyecto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B546E9-F6F3-4A11-8427-6D13938F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538" r="4848" b="24023"/>
          <a:stretch/>
        </p:blipFill>
        <p:spPr>
          <a:xfrm>
            <a:off x="530087" y="2020662"/>
            <a:ext cx="5784719" cy="36708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C1B96A-B535-4994-AFCE-AB2FC413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310" r="5550" b="12997"/>
          <a:stretch/>
        </p:blipFill>
        <p:spPr>
          <a:xfrm>
            <a:off x="6314806" y="1872786"/>
            <a:ext cx="5417814" cy="38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2D551-2C24-4E49-9C10-6E9482157B23}"/>
              </a:ext>
            </a:extLst>
          </p:cNvPr>
          <p:cNvSpPr txBox="1"/>
          <p:nvPr/>
        </p:nvSpPr>
        <p:spPr>
          <a:xfrm>
            <a:off x="1272207" y="1272208"/>
            <a:ext cx="367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h) E.I.P. Elaboración de Proyecto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6B5963-B84D-4638-8CDF-4BC228B30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310" r="5726" b="8136"/>
          <a:stretch/>
        </p:blipFill>
        <p:spPr>
          <a:xfrm>
            <a:off x="706233" y="1924842"/>
            <a:ext cx="5420247" cy="42275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62C139-A84E-430A-BD12-16E18F0F3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1401" r="5023" b="8135"/>
          <a:stretch/>
        </p:blipFill>
        <p:spPr>
          <a:xfrm>
            <a:off x="6126480" y="1832076"/>
            <a:ext cx="5128591" cy="42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8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14760BD-B2CE-4C62-B0A0-BD31913C7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80773"/>
              </p:ext>
            </p:extLst>
          </p:nvPr>
        </p:nvGraphicFramePr>
        <p:xfrm>
          <a:off x="1850446" y="2213113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3991875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44891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PROFESOR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ASIGNATURA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80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Ana Silvia Galindo López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Biología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656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Leticia Rivera Sánchez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Etimología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53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Abundio </a:t>
                      </a:r>
                      <a:r>
                        <a:rPr lang="es-MX" dirty="0" err="1"/>
                        <a:t>Jardón</a:t>
                      </a:r>
                      <a:r>
                        <a:rPr lang="es-MX" dirty="0"/>
                        <a:t> B.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Química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01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547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2D551-2C24-4E49-9C10-6E9482157B23}"/>
              </a:ext>
            </a:extLst>
          </p:cNvPr>
          <p:cNvSpPr txBox="1"/>
          <p:nvPr/>
        </p:nvSpPr>
        <p:spPr>
          <a:xfrm>
            <a:off x="1272207" y="1272208"/>
            <a:ext cx="367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h) E.I.P. Elaboración de Proyecto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360224-57CF-460F-AB42-CDF3D1CC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765" r="4848" b="14929"/>
          <a:stretch/>
        </p:blipFill>
        <p:spPr>
          <a:xfrm>
            <a:off x="3107634" y="2020662"/>
            <a:ext cx="5730241" cy="40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1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4BB47C-EBBA-439B-9158-B56672CA482A}"/>
              </a:ext>
            </a:extLst>
          </p:cNvPr>
          <p:cNvSpPr txBox="1"/>
          <p:nvPr/>
        </p:nvSpPr>
        <p:spPr>
          <a:xfrm>
            <a:off x="1272206" y="1272208"/>
            <a:ext cx="251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Fotografías de la Sesión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C37E5B-82E2-4F97-A200-9016723B9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2020662"/>
            <a:ext cx="5380383" cy="40352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29514F-71D8-403D-8B85-5C73DE4CF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035534"/>
            <a:ext cx="5380383" cy="4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3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4BB47C-EBBA-439B-9158-B56672CA482A}"/>
              </a:ext>
            </a:extLst>
          </p:cNvPr>
          <p:cNvSpPr txBox="1"/>
          <p:nvPr/>
        </p:nvSpPr>
        <p:spPr>
          <a:xfrm>
            <a:off x="1272206" y="1272208"/>
            <a:ext cx="251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Fotografías de la Sesión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D7248A-A92C-40F0-BD55-060824ED4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1924842"/>
            <a:ext cx="5526157" cy="41446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CD4436-1F17-452C-913D-E6BD02AF1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1924842"/>
            <a:ext cx="5526157" cy="41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4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27C0AF8-A724-420F-A3F6-AB277EB6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>
            <a:normAutofit/>
          </a:bodyPr>
          <a:lstStyle/>
          <a:p>
            <a:pPr marL="285750" indent="-285750" algn="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800" b="1" dirty="0">
                <a:solidFill>
                  <a:srgbClr val="002060"/>
                </a:solidFill>
              </a:rPr>
              <a:t>5. i  Evidencias de proceso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4BB47C-EBBA-439B-9158-B56672CA482A}"/>
              </a:ext>
            </a:extLst>
          </p:cNvPr>
          <p:cNvSpPr txBox="1"/>
          <p:nvPr/>
        </p:nvSpPr>
        <p:spPr>
          <a:xfrm>
            <a:off x="1272206" y="1272208"/>
            <a:ext cx="251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Fotografías de la Sesión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513FEEE-6008-4CB2-ABFD-09525FB93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32" y="1895060"/>
            <a:ext cx="3274943" cy="43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23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3ª REUNIÓN DE TRABAJO (B)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ÍNDICE</a:t>
            </a:r>
          </a:p>
          <a:p>
            <a:pPr algn="just">
              <a:buFont typeface="Wingdings" pitchFamily="2" charset="2"/>
              <a:buChar char="Ø"/>
            </a:pPr>
            <a:r>
              <a:rPr lang="es-MX" dirty="0" smtClean="0"/>
              <a:t> </a:t>
            </a:r>
            <a:r>
              <a:rPr lang="es-MX" b="1" dirty="0" smtClean="0">
                <a:solidFill>
                  <a:srgbClr val="002060"/>
                </a:solidFill>
              </a:rPr>
              <a:t>5g - Formatos e instrumentos para la evaluación</a:t>
            </a:r>
          </a:p>
          <a:p>
            <a:pPr algn="just">
              <a:buFont typeface="Wingdings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Producto 10</a:t>
            </a:r>
          </a:p>
          <a:p>
            <a:pPr algn="just">
              <a:buFont typeface="Wingdings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Producto 11</a:t>
            </a:r>
          </a:p>
          <a:p>
            <a:pPr algn="just">
              <a:buFont typeface="Wingdings" pitchFamily="2" charset="2"/>
              <a:buChar char="Ø"/>
            </a:pPr>
            <a:r>
              <a:rPr lang="es-MX" b="1" dirty="0">
                <a:solidFill>
                  <a:srgbClr val="002060"/>
                </a:solidFill>
              </a:rPr>
              <a:t> </a:t>
            </a:r>
            <a:r>
              <a:rPr lang="es-MX" b="1" dirty="0" smtClean="0">
                <a:solidFill>
                  <a:srgbClr val="002060"/>
                </a:solidFill>
              </a:rPr>
              <a:t>Producto 12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296297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532" y="1262130"/>
            <a:ext cx="3982148" cy="475230"/>
          </a:xfrm>
        </p:spPr>
        <p:txBody>
          <a:bodyPr>
            <a:normAutofit/>
          </a:bodyPr>
          <a:lstStyle/>
          <a:p>
            <a:pPr algn="r"/>
            <a:r>
              <a:rPr lang="es-MX" sz="1800" dirty="0" smtClean="0">
                <a:solidFill>
                  <a:schemeClr val="accent2"/>
                </a:solidFill>
              </a:rPr>
              <a:t>Formatos e Instrumentos para la Planeación</a:t>
            </a:r>
            <a:endParaRPr lang="es-MX" sz="1800" dirty="0">
              <a:solidFill>
                <a:schemeClr val="accent2"/>
              </a:solidFill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56B546E9-F6F3-4A11-8427-6D13938F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538" r="4848" b="24023"/>
          <a:stretch/>
        </p:blipFill>
        <p:spPr>
          <a:xfrm>
            <a:off x="530087" y="2020662"/>
            <a:ext cx="5784719" cy="36708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C1B96A-B535-4994-AFCE-AB2FC413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310" r="5550" b="12997"/>
          <a:stretch/>
        </p:blipFill>
        <p:spPr>
          <a:xfrm>
            <a:off x="6314806" y="1872786"/>
            <a:ext cx="5417814" cy="38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532" y="1262130"/>
            <a:ext cx="3982148" cy="475230"/>
          </a:xfrm>
        </p:spPr>
        <p:txBody>
          <a:bodyPr>
            <a:normAutofit/>
          </a:bodyPr>
          <a:lstStyle/>
          <a:p>
            <a:pPr algn="r"/>
            <a:r>
              <a:rPr lang="es-MX" sz="1800" dirty="0" smtClean="0">
                <a:solidFill>
                  <a:schemeClr val="accent2"/>
                </a:solidFill>
              </a:rPr>
              <a:t>Formatos e Instrumentos para la Planeación</a:t>
            </a:r>
            <a:endParaRPr lang="es-MX" sz="1800" dirty="0">
              <a:solidFill>
                <a:schemeClr val="accent2"/>
              </a:solidFill>
            </a:endParaRP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BA6B5963-B84D-4638-8CDF-4BC228B30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310" r="5726" b="8136"/>
          <a:stretch/>
        </p:blipFill>
        <p:spPr>
          <a:xfrm>
            <a:off x="706233" y="1924842"/>
            <a:ext cx="5420247" cy="4227554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2A62C139-A84E-430A-BD12-16E18F0F3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1401" r="5023" b="8135"/>
          <a:stretch/>
        </p:blipFill>
        <p:spPr>
          <a:xfrm>
            <a:off x="6126480" y="1832076"/>
            <a:ext cx="5128591" cy="42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79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532" y="1262130"/>
            <a:ext cx="3982148" cy="475230"/>
          </a:xfrm>
        </p:spPr>
        <p:txBody>
          <a:bodyPr>
            <a:normAutofit/>
          </a:bodyPr>
          <a:lstStyle/>
          <a:p>
            <a:pPr algn="r"/>
            <a:r>
              <a:rPr lang="es-MX" sz="1800" dirty="0" smtClean="0">
                <a:solidFill>
                  <a:schemeClr val="accent2"/>
                </a:solidFill>
              </a:rPr>
              <a:t>Formatos e Instrumentos para la Planeación</a:t>
            </a:r>
            <a:endParaRPr lang="es-MX" sz="1800" dirty="0">
              <a:solidFill>
                <a:schemeClr val="accent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360224-57CF-460F-AB42-CDF3D1CC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2765" r="4848" b="14929"/>
          <a:stretch/>
        </p:blipFill>
        <p:spPr>
          <a:xfrm>
            <a:off x="3107634" y="2020662"/>
            <a:ext cx="5730241" cy="40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9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36372"/>
            <a:ext cx="10095758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10 - </a:t>
            </a:r>
            <a:r>
              <a:rPr lang="es-MX" sz="1800" dirty="0">
                <a:solidFill>
                  <a:schemeClr val="accent2"/>
                </a:solidFill>
              </a:rPr>
              <a:t>Evaluación. Tipos, herramientas y productos de Aprendizaje.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IMG_20180425_1526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" t="10757" r="2341" b="10760"/>
          <a:stretch>
            <a:fillRect/>
          </a:stretch>
        </p:blipFill>
        <p:spPr bwMode="auto">
          <a:xfrm>
            <a:off x="1250996" y="1865301"/>
            <a:ext cx="3964948" cy="414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" name="Picture 3" descr="IMG_20180425_1526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/>
          <a:stretch>
            <a:fillRect/>
          </a:stretch>
        </p:blipFill>
        <p:spPr bwMode="auto">
          <a:xfrm rot="16200000">
            <a:off x="5449543" y="2112760"/>
            <a:ext cx="4225251" cy="37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574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10068703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11 - </a:t>
            </a:r>
            <a:r>
              <a:rPr lang="es-MX" sz="1800" dirty="0">
                <a:solidFill>
                  <a:schemeClr val="accent2"/>
                </a:solidFill>
              </a:rPr>
              <a:t>Evaluación. </a:t>
            </a:r>
            <a:r>
              <a:rPr lang="es-MX" sz="1800" dirty="0" smtClean="0">
                <a:solidFill>
                  <a:schemeClr val="accent2"/>
                </a:solidFill>
              </a:rPr>
              <a:t>Formatos - Prerrequisitos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IMG_20180425_1534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5265" y="1394887"/>
            <a:ext cx="3782721" cy="504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 descr="IMG_20180425_153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03843" y="1394898"/>
            <a:ext cx="3782721" cy="50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66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D1727-24B8-4E39-A92D-F5AA238D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1881809"/>
            <a:ext cx="10360550" cy="1457739"/>
          </a:xfrm>
        </p:spPr>
        <p:txBody>
          <a:bodyPr>
            <a:normAutofit fontScale="90000"/>
          </a:bodyPr>
          <a:lstStyle/>
          <a:p>
            <a:pPr algn="ctr"/>
            <a:r>
              <a:rPr lang="es-MX" sz="6000" b="1" dirty="0"/>
              <a:t>Proyecto: </a:t>
            </a:r>
            <a:br>
              <a:rPr lang="es-MX" sz="6000" b="1" dirty="0"/>
            </a:br>
            <a:r>
              <a:rPr lang="es-MX" sz="6000" b="1" dirty="0"/>
              <a:t>Embarazo en los adolescentes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CB5B04-8D74-4F3D-8750-29406F89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222" y="3754048"/>
            <a:ext cx="6649941" cy="619170"/>
          </a:xfrm>
        </p:spPr>
        <p:txBody>
          <a:bodyPr>
            <a:normAutofit/>
          </a:bodyPr>
          <a:lstStyle/>
          <a:p>
            <a:pPr algn="ctr"/>
            <a:r>
              <a:rPr lang="es-MX" sz="2400" dirty="0"/>
              <a:t>Aplicación del proyecto: Ciclo Escolar 2018- 2019</a:t>
            </a:r>
          </a:p>
        </p:txBody>
      </p:sp>
    </p:spTree>
    <p:extLst>
      <p:ext uri="{BB962C8B-B14F-4D97-AF65-F5344CB8AC3E}">
        <p14:creationId xmlns:p14="http://schemas.microsoft.com/office/powerpoint/2010/main" val="3144382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36372"/>
            <a:ext cx="1710314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11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IMG_20180425_1534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29" y="1933573"/>
            <a:ext cx="5044727" cy="37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5" name="Picture 3" descr="IMG_20180425_153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48" y="1933573"/>
            <a:ext cx="5046962" cy="37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68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36372"/>
            <a:ext cx="1710314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11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 descr="IMG_20180425_153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2152" y="1227960"/>
            <a:ext cx="4112789" cy="548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945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10068703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12- </a:t>
            </a:r>
            <a:r>
              <a:rPr lang="es-MX" sz="1800" dirty="0">
                <a:solidFill>
                  <a:schemeClr val="accent2"/>
                </a:solidFill>
              </a:rPr>
              <a:t>Evaluación. </a:t>
            </a:r>
            <a:r>
              <a:rPr lang="es-MX" sz="1800" dirty="0" smtClean="0">
                <a:solidFill>
                  <a:schemeClr val="accent2"/>
                </a:solidFill>
              </a:rPr>
              <a:t>Formatos Grupo </a:t>
            </a:r>
            <a:r>
              <a:rPr lang="es-MX" sz="1800" dirty="0" err="1" smtClean="0">
                <a:solidFill>
                  <a:schemeClr val="accent2"/>
                </a:solidFill>
              </a:rPr>
              <a:t>Heterogeneo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IMG_20180425_1534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5265" y="1394887"/>
            <a:ext cx="3782721" cy="504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 descr="IMG_20180425_153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03843" y="1394898"/>
            <a:ext cx="3782721" cy="504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446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36372"/>
            <a:ext cx="1710314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12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IMG_20180425_1534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29" y="1933573"/>
            <a:ext cx="5044727" cy="37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5" name="Picture 3" descr="IMG_20180425_153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48" y="1933573"/>
            <a:ext cx="5046962" cy="37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684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36372"/>
            <a:ext cx="1710314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12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 descr="IMG_20180425_153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2152" y="1227960"/>
            <a:ext cx="4112789" cy="548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13 – LISTA DE PASOS PARA INFOGRAFÍA 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1027" name="Picture 3" descr="IMG_20180624_16550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b="10251"/>
          <a:stretch>
            <a:fillRect/>
          </a:stretch>
        </p:blipFill>
        <p:spPr bwMode="auto">
          <a:xfrm>
            <a:off x="3170094" y="1769341"/>
            <a:ext cx="3812597" cy="45614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14 – INFOGRAFÍA 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C:\Users\-JUAN-CARLOS-\Desktop\INFOGRAFÍA\Infografia__Embarazo_Adolescente_001.png"/>
          <p:cNvPicPr>
            <a:picLocks noChangeAspect="1" noChangeArrowheads="1"/>
          </p:cNvPicPr>
          <p:nvPr/>
        </p:nvPicPr>
        <p:blipFill>
          <a:blip r:embed="rId2"/>
          <a:srcRect l="5088" t="5892" r="2035"/>
          <a:stretch>
            <a:fillRect/>
          </a:stretch>
        </p:blipFill>
        <p:spPr bwMode="auto">
          <a:xfrm>
            <a:off x="2937164" y="1814945"/>
            <a:ext cx="6954981" cy="4279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14 – INFOGRAFÍA 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6146" name="Picture 2" descr="Infografia__Embarazo_Adolescente_002"/>
          <p:cNvPicPr>
            <a:picLocks noChangeAspect="1" noChangeArrowheads="1"/>
          </p:cNvPicPr>
          <p:nvPr/>
        </p:nvPicPr>
        <p:blipFill>
          <a:blip r:embed="rId2"/>
          <a:srcRect l="6969" t="20508" r="7532" b="22668"/>
          <a:stretch>
            <a:fillRect/>
          </a:stretch>
        </p:blipFill>
        <p:spPr bwMode="auto">
          <a:xfrm>
            <a:off x="2058843" y="2050184"/>
            <a:ext cx="8207375" cy="33115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15 – REFLEXIONES PERSONALES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/>
        </p:nvSpPr>
        <p:spPr>
          <a:xfrm>
            <a:off x="835195" y="1813793"/>
            <a:ext cx="10262295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 E F L E X I Ó N  - Profesora Lorena Cortés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/>
        </p:nvSpPr>
        <p:spPr>
          <a:xfrm>
            <a:off x="1062877" y="2230582"/>
            <a:ext cx="10145450" cy="4032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Cuáles fueron las principales dificultades propias para la construcción del proyecto interdisciplinario?</a:t>
            </a:r>
          </a:p>
          <a:p>
            <a:pPr marL="0" indent="0" algn="just">
              <a:buNone/>
            </a:pPr>
            <a:endParaRPr lang="es-E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entendimiento de lo que significa interdisciplinario y distinguirlo por ejemplo de multidisciplinario.</a:t>
            </a: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Las lecturas como los videos, no dan “todos los pasos” que deben seguirse para la construcción de un proyecto interdisciplinario y su puesta en marcha.</a:t>
            </a: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Las actividades como los formatos que tenían que llenarse, en ocasiones fueron muy redundantes y poco claros.</a:t>
            </a:r>
          </a:p>
          <a:p>
            <a:pPr marL="0" indent="0" algn="just">
              <a:buNone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qué forma las resolviste? 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Discutiéndolo con los integrantes del equipo en el que estaba.</a:t>
            </a:r>
          </a:p>
          <a:p>
            <a:pPr marL="0" indent="0" algn="just">
              <a:buNone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¿Qué resultados obtuviste y como se evidencian estos?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entregaron las actividades encomendadas. </a:t>
            </a:r>
          </a:p>
          <a:p>
            <a:pPr marL="0" indent="0" algn="just">
              <a:buNone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¿Qué aspectos crees que puedes  seguir trabajando en ti para obtener mejores resultados? </a:t>
            </a: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Continuar documentándome así como la constancia en las reuniones de trabajo.</a:t>
            </a:r>
          </a:p>
          <a:p>
            <a:pPr marL="0" indent="0" algn="just">
              <a:buNone/>
            </a:pP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¿Qué de lo aprendido en el proceso repercute de manera positiva en tu sesión cotidiana de trabajo? </a:t>
            </a:r>
          </a:p>
          <a:p>
            <a:pPr marL="0" indent="0" algn="just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tener una visión más amplia para abordar temas de manera interdisciplinaria.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15 – REFLEXIONES PERSONALES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08117" y="1801090"/>
            <a:ext cx="3031374" cy="404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REFLEXIÓN - MÓNICA SOFÍA SILVA CAMPOS</a:t>
            </a:r>
            <a:endParaRPr kumimoji="0" lang="es-ES" sz="1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Marcador de contenido 4"/>
          <p:cNvSpPr>
            <a:spLocks noGrp="1"/>
          </p:cNvSpPr>
          <p:nvPr>
            <p:ph idx="1"/>
          </p:nvPr>
        </p:nvSpPr>
        <p:spPr>
          <a:xfrm>
            <a:off x="1149927" y="2363354"/>
            <a:ext cx="10113818" cy="3607955"/>
          </a:xfrm>
        </p:spPr>
        <p:txBody>
          <a:bodyPr>
            <a:normAutofit/>
          </a:bodyPr>
          <a:lstStyle/>
          <a:p>
            <a:endParaRPr lang="es-ES" sz="1400" dirty="0" smtClean="0">
              <a:latin typeface="Arial"/>
              <a:cs typeface="Arial"/>
            </a:endParaRPr>
          </a:p>
          <a:p>
            <a:r>
              <a:rPr lang="es-ES" sz="1400" dirty="0" smtClean="0">
                <a:latin typeface="Arial"/>
                <a:cs typeface="Arial"/>
              </a:rPr>
              <a:t>Las tres dificultades fueron: la distancia, darme el tiempo necesario y el uso de la computadora, ya que no estoy familiarizada con su uso cotidiano. </a:t>
            </a:r>
          </a:p>
          <a:p>
            <a:r>
              <a:rPr lang="es-ES" sz="1400" dirty="0" smtClean="0">
                <a:latin typeface="Arial"/>
                <a:cs typeface="Arial"/>
              </a:rPr>
              <a:t>Lo importante es que tengo la disposición necesaria para trabajar en equipo, aunque me gusta más escuchar a las personas y saber cómo piensan. </a:t>
            </a:r>
          </a:p>
          <a:p>
            <a:r>
              <a:rPr lang="es-ES" sz="1400" dirty="0" smtClean="0">
                <a:latin typeface="Arial"/>
                <a:cs typeface="Arial"/>
              </a:rPr>
              <a:t>La relación con mis compañeros es cordial y de respeto, trabajamos bien y pudimos compartir diferentes formas de pensar, lo cuál es enriquecedor para mí. </a:t>
            </a:r>
          </a:p>
          <a:p>
            <a:r>
              <a:rPr lang="es-ES" sz="1400" dirty="0" smtClean="0">
                <a:latin typeface="Arial"/>
                <a:cs typeface="Arial"/>
              </a:rPr>
              <a:t>El uso de las Tecnologías de la Información y la Comunicación  pueden hacer mí practica cómo profesora más dinámica e interesante para mis alumnos, por lo qué voy a profundizar en su uso como una herramienta que puede incluso hacer más fácil mi trabajo.</a:t>
            </a:r>
          </a:p>
          <a:p>
            <a:r>
              <a:rPr lang="es-ES" sz="1400" dirty="0" smtClean="0">
                <a:latin typeface="Arial"/>
                <a:cs typeface="Arial"/>
              </a:rPr>
              <a:t>El ver que tenemos muchos puntos en común dentro de lo que enseñamos y mostrarlo a los alumnos sería muy bueno para ellos; ya que suelen ver cada materia aislada y muchas veces no ven ese punto de encuentro entre todas.</a:t>
            </a:r>
          </a:p>
          <a:p>
            <a:endParaRPr lang="es-E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6E7B8-6DBB-4340-8CDC-CB6C51B0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96348"/>
            <a:ext cx="10058400" cy="836212"/>
          </a:xfrm>
        </p:spPr>
        <p:txBody>
          <a:bodyPr/>
          <a:lstStyle/>
          <a:p>
            <a:pPr algn="ctr"/>
            <a:r>
              <a:rPr lang="es-MX" b="1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854531-2FB5-4F3B-AB7F-8F6395C6A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pPr algn="ctr"/>
            <a:r>
              <a:rPr lang="es-MX" b="1" dirty="0"/>
              <a:t>1) CONCLUSIONES GENERALES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2) EVIDENCIA FOTOGRÁFICA</a:t>
            </a:r>
          </a:p>
          <a:p>
            <a:pPr algn="ctr"/>
            <a:endParaRPr lang="es-MX" b="1" dirty="0"/>
          </a:p>
          <a:p>
            <a:pPr algn="ctr"/>
            <a:r>
              <a:rPr lang="es-MX" b="1" dirty="0"/>
              <a:t>3) ORGANIZADOR GRÁFICO</a:t>
            </a:r>
          </a:p>
        </p:txBody>
      </p:sp>
    </p:spTree>
    <p:extLst>
      <p:ext uri="{BB962C8B-B14F-4D97-AF65-F5344CB8AC3E}">
        <p14:creationId xmlns:p14="http://schemas.microsoft.com/office/powerpoint/2010/main" val="3245310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15 – REFLEXIONES PERSONALES</a:t>
            </a:r>
            <a:endParaRPr lang="es-MX" sz="1800" b="1" dirty="0">
              <a:solidFill>
                <a:schemeClr val="accent2"/>
              </a:solidFill>
            </a:endParaRPr>
          </a:p>
        </p:txBody>
      </p:sp>
      <p:pic>
        <p:nvPicPr>
          <p:cNvPr id="7170" name="Picture 2" descr="IMG_20180624_202423_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4717" y="1752022"/>
            <a:ext cx="7803573" cy="45331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1236372"/>
            <a:ext cx="9127375" cy="500988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accent2"/>
                </a:solidFill>
              </a:rPr>
              <a:t>PRODUCTO  15 – REFLEXIONES PERSONALES</a:t>
            </a:r>
            <a:endParaRPr lang="es-MX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0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C7C1F-D547-4F6B-9FD0-5A12ADA6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25362"/>
          </a:xfrm>
        </p:spPr>
        <p:txBody>
          <a:bodyPr>
            <a:normAutofit/>
          </a:bodyPr>
          <a:lstStyle/>
          <a:p>
            <a:r>
              <a:rPr lang="es-MX" sz="3200" b="1" dirty="0"/>
              <a:t>1) CONCLUSIONES GENERALES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732B8-137F-41C7-B657-B3A6B932C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01" y="1311966"/>
            <a:ext cx="8878957" cy="4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7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CFA402-A772-40D4-BA8E-D8797B1DE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9" y="400878"/>
            <a:ext cx="9210259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5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24E0D2-CA9D-41A2-9B21-7C8F29595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3" y="278296"/>
            <a:ext cx="9011477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949AC-E632-469D-A0C7-08EDDFC9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31304"/>
            <a:ext cx="10058400" cy="834887"/>
          </a:xfrm>
        </p:spPr>
        <p:txBody>
          <a:bodyPr>
            <a:normAutofit/>
          </a:bodyPr>
          <a:lstStyle/>
          <a:p>
            <a:r>
              <a:rPr lang="es-MX" sz="3200" b="1" dirty="0"/>
              <a:t>2) EVIDENCIA FOTOGRÁFICA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2EB918-9047-4BCA-B2C4-0E067EC65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71" y="1364973"/>
            <a:ext cx="6506817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31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ojo n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307</TotalTime>
  <Words>1150</Words>
  <Application>Microsoft Office PowerPoint</Application>
  <PresentationFormat>Panorámica</PresentationFormat>
  <Paragraphs>149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Wingdings</vt:lpstr>
      <vt:lpstr>Retrospección</vt:lpstr>
      <vt:lpstr>Tecnológico Universitario de México  </vt:lpstr>
      <vt:lpstr>Equipo 2 </vt:lpstr>
      <vt:lpstr>Presentación de PowerPoint</vt:lpstr>
      <vt:lpstr>Proyecto:  Embarazo en los adolescentes</vt:lpstr>
      <vt:lpstr>ÍNDICE</vt:lpstr>
      <vt:lpstr>1) CONCLUSIONES GENERALES</vt:lpstr>
      <vt:lpstr>Presentación de PowerPoint</vt:lpstr>
      <vt:lpstr>Presentación de PowerPoint</vt:lpstr>
      <vt:lpstr>2) EVIDENCIA FOTOGRÁFICA </vt:lpstr>
      <vt:lpstr>Presentación de PowerPoint</vt:lpstr>
      <vt:lpstr>Presentación de PowerPoint</vt:lpstr>
      <vt:lpstr>Presentación de PowerPoint</vt:lpstr>
      <vt:lpstr>3) ORGANIZADOR GRÁFICO</vt:lpstr>
      <vt:lpstr>2ª REUNIÓN DE TRABAJO</vt:lpstr>
      <vt:lpstr>5.C Introducción o justificación y descripción del proyecto </vt:lpstr>
      <vt:lpstr>5.D Objetivo general del proyecto y de cada asignatura involucrada  </vt:lpstr>
      <vt:lpstr>5. E Pregunta Generadora  </vt:lpstr>
      <vt:lpstr>5. F Contenido  </vt:lpstr>
      <vt:lpstr>5. i Evidencias de proceso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5. i  Evidencias de proceso  </vt:lpstr>
      <vt:lpstr>3ª REUNIÓN DE TRABAJO (B)</vt:lpstr>
      <vt:lpstr>Formatos e Instrumentos para la Planeación</vt:lpstr>
      <vt:lpstr>Formatos e Instrumentos para la Planeación</vt:lpstr>
      <vt:lpstr>Formatos e Instrumentos para la Planeación</vt:lpstr>
      <vt:lpstr>PRODUCTO 10 - Evaluación. Tipos, herramientas y productos de Aprendizaje.</vt:lpstr>
      <vt:lpstr>PRODUCTO 11 - Evaluación. Formatos - Prerrequisitos</vt:lpstr>
      <vt:lpstr>PRODUCTO 11</vt:lpstr>
      <vt:lpstr>PRODUCTO 11</vt:lpstr>
      <vt:lpstr>PRODUCTO 12- Evaluación. Formatos Grupo Heterogeneo</vt:lpstr>
      <vt:lpstr>PRODUCTO 12</vt:lpstr>
      <vt:lpstr>PRODUCTO 12</vt:lpstr>
      <vt:lpstr>PRODUCTO  13 – LISTA DE PASOS PARA INFOGRAFÍA </vt:lpstr>
      <vt:lpstr>PRODUCTO  14 – INFOGRAFÍA </vt:lpstr>
      <vt:lpstr>PRODUCTO  14 – INFOGRAFÍA </vt:lpstr>
      <vt:lpstr>PRODUCTO  15 – REFLEXIONES PERSONALES</vt:lpstr>
      <vt:lpstr>PRODUCTO  15 – REFLEXIONES PERSONALES</vt:lpstr>
      <vt:lpstr>PRODUCTO  15 – REFLEXIONES PERSONALES</vt:lpstr>
      <vt:lpstr>PRODUCTO  15 – REFLEXIONES PERSONALES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Tecnológico Universitario de México</dc:title>
  <dc:creator>-JUAN-CARLOS-</dc:creator>
  <cp:lastModifiedBy>ADMIN</cp:lastModifiedBy>
  <cp:revision>25</cp:revision>
  <dcterms:created xsi:type="dcterms:W3CDTF">2017-10-29T19:09:09Z</dcterms:created>
  <dcterms:modified xsi:type="dcterms:W3CDTF">2018-07-03T13:02:03Z</dcterms:modified>
</cp:coreProperties>
</file>