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68"/>
  </p:notesMasterIdLst>
  <p:sldIdLst>
    <p:sldId id="256" r:id="rId2"/>
    <p:sldId id="266" r:id="rId3"/>
    <p:sldId id="260" r:id="rId4"/>
    <p:sldId id="268" r:id="rId5"/>
    <p:sldId id="270" r:id="rId6"/>
    <p:sldId id="300" r:id="rId7"/>
    <p:sldId id="301" r:id="rId8"/>
    <p:sldId id="26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23" r:id="rId25"/>
    <p:sldId id="317" r:id="rId26"/>
    <p:sldId id="318" r:id="rId27"/>
    <p:sldId id="320" r:id="rId28"/>
    <p:sldId id="321" r:id="rId29"/>
    <p:sldId id="322" r:id="rId30"/>
    <p:sldId id="272" r:id="rId31"/>
    <p:sldId id="273" r:id="rId32"/>
    <p:sldId id="274" r:id="rId33"/>
    <p:sldId id="275" r:id="rId34"/>
    <p:sldId id="276" r:id="rId35"/>
    <p:sldId id="278" r:id="rId36"/>
    <p:sldId id="279" r:id="rId37"/>
    <p:sldId id="280" r:id="rId38"/>
    <p:sldId id="281" r:id="rId39"/>
    <p:sldId id="282" r:id="rId40"/>
    <p:sldId id="283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24" r:id="rId55"/>
    <p:sldId id="325" r:id="rId56"/>
    <p:sldId id="326" r:id="rId57"/>
    <p:sldId id="327" r:id="rId58"/>
    <p:sldId id="328" r:id="rId59"/>
    <p:sldId id="330" r:id="rId60"/>
    <p:sldId id="331" r:id="rId61"/>
    <p:sldId id="338" r:id="rId62"/>
    <p:sldId id="332" r:id="rId63"/>
    <p:sldId id="333" r:id="rId64"/>
    <p:sldId id="335" r:id="rId65"/>
    <p:sldId id="336" r:id="rId66"/>
    <p:sldId id="337" r:id="rId6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1E4287"/>
        </a:solidFill>
        <a:effectLst/>
        <a:uFillTx/>
        <a:latin typeface="+mj-lt"/>
        <a:ea typeface="+mj-ea"/>
        <a:cs typeface="+mj-cs"/>
        <a:sym typeface="Ubuntu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0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7133" autoAdjust="0"/>
  </p:normalViewPr>
  <p:slideViewPr>
    <p:cSldViewPr>
      <p:cViewPr>
        <p:scale>
          <a:sx n="50" d="100"/>
          <a:sy n="50" d="100"/>
        </p:scale>
        <p:origin x="-1104" y="-83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0377-2D0E-4FCA-87BA-46FFE345E568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A4B97F9-F42C-4FCE-ACCD-B4B193E8B49E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Elegir un temas</a:t>
          </a:r>
        </a:p>
      </dgm:t>
    </dgm:pt>
    <dgm:pt modelId="{991F3B1F-142A-40B8-9E23-DF9A66F2E9A3}" type="parTrans" cxnId="{5EA691E1-35AC-4F19-B3B8-32AC2CECDD6B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A8169885-4AAA-4D9C-8499-A7B9247187B6}" type="sibTrans" cxnId="{5EA691E1-35AC-4F19-B3B8-32AC2CECDD6B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954E22AB-7C2E-42EF-AE95-6F6FB291C742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Recolectar información</a:t>
          </a:r>
        </a:p>
        <a:p>
          <a:r>
            <a:rPr lang="es-MX" sz="1800" b="1" dirty="0" smtClean="0">
              <a:solidFill>
                <a:schemeClr val="bg1"/>
              </a:solidFill>
            </a:rPr>
            <a:t>Recolección de datos, muy importante registrar fuentes de información</a:t>
          </a:r>
          <a:endParaRPr lang="es-MX" sz="1800" b="1" dirty="0">
            <a:solidFill>
              <a:schemeClr val="bg1"/>
            </a:solidFill>
          </a:endParaRPr>
        </a:p>
      </dgm:t>
    </dgm:pt>
    <dgm:pt modelId="{AFE35905-355E-4E50-BBC9-741574524C3A}" type="parTrans" cxnId="{5DAD3538-4A94-48A1-9267-7B074D8C11A0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DF35D21A-E259-41FD-8835-9EE4E57DC285}" type="sibTrans" cxnId="{5DAD3538-4A94-48A1-9267-7B074D8C11A0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9F459647-81CF-4A30-96CD-1C55932CFC8D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Organizar ideas</a:t>
          </a:r>
        </a:p>
        <a:p>
          <a:r>
            <a:rPr lang="es-MX" sz="1800" b="1" dirty="0" smtClean="0">
              <a:solidFill>
                <a:schemeClr val="bg1"/>
              </a:solidFill>
            </a:rPr>
            <a:t>Sintetizar información, descartar ideas poco relevantes</a:t>
          </a:r>
          <a:endParaRPr lang="es-MX" sz="1800" b="1" dirty="0">
            <a:solidFill>
              <a:schemeClr val="bg1"/>
            </a:solidFill>
          </a:endParaRPr>
        </a:p>
      </dgm:t>
    </dgm:pt>
    <dgm:pt modelId="{3BBE3623-DDAF-48D5-BFAD-8FC5AE84EA6C}" type="parTrans" cxnId="{25660AD5-5029-4D13-9180-DC68F861AD57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27F0DF37-5C56-420F-8E4B-02B010889D56}" type="sibTrans" cxnId="{25660AD5-5029-4D13-9180-DC68F861AD57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BAF3BB55-45CF-4F41-BF08-F6B3348DDE3C}">
      <dgm:prSet custT="1"/>
      <dgm:spPr/>
      <dgm:t>
        <a:bodyPr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Jerarquizar información</a:t>
          </a:r>
        </a:p>
        <a:p>
          <a:pPr algn="ctr"/>
          <a:r>
            <a:rPr lang="es-MX" sz="1800" b="1" dirty="0" smtClean="0">
              <a:solidFill>
                <a:schemeClr val="bg1"/>
              </a:solidFill>
            </a:rPr>
            <a:t>Por su relevancia</a:t>
          </a:r>
          <a:endParaRPr lang="es-MX" sz="1800" b="1" dirty="0">
            <a:solidFill>
              <a:schemeClr val="bg1"/>
            </a:solidFill>
          </a:endParaRPr>
        </a:p>
      </dgm:t>
    </dgm:pt>
    <dgm:pt modelId="{B33CA617-7BA3-4F39-A948-11DA4285780A}" type="parTrans" cxnId="{FBA2CC27-FF1E-44EA-8030-9B028B1108AE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B15028A4-5DBF-4A33-B339-F2B36A9CC897}" type="sibTrans" cxnId="{FBA2CC27-FF1E-44EA-8030-9B028B1108AE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2AF1A4BD-6034-4957-9E6E-49D73874AF06}">
      <dgm:prSet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Establecer conexiones</a:t>
          </a:r>
        </a:p>
        <a:p>
          <a:r>
            <a:rPr lang="es-MX" sz="1800" b="1" dirty="0" smtClean="0">
              <a:solidFill>
                <a:schemeClr val="bg1"/>
              </a:solidFill>
            </a:rPr>
            <a:t>Relación con otros elementos</a:t>
          </a:r>
          <a:endParaRPr lang="es-MX" sz="1800" b="1" dirty="0">
            <a:solidFill>
              <a:schemeClr val="bg1"/>
            </a:solidFill>
          </a:endParaRPr>
        </a:p>
      </dgm:t>
    </dgm:pt>
    <dgm:pt modelId="{E96003C8-FA65-4749-8A45-15729B63BE54}" type="parTrans" cxnId="{689F7B51-4FE1-4672-837C-A4D267A28510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2FB48A13-9159-4C42-A2B7-F9B1ED8BB2E5}" type="sibTrans" cxnId="{689F7B51-4FE1-4672-837C-A4D267A28510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E6EB6526-A8D5-4EAF-B271-076DAB156175}">
      <dgm:prSet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Realizar un bosquejo</a:t>
          </a:r>
        </a:p>
        <a:p>
          <a:r>
            <a:rPr lang="es-MX" sz="1800" b="1" dirty="0" smtClean="0">
              <a:solidFill>
                <a:schemeClr val="bg1"/>
              </a:solidFill>
            </a:rPr>
            <a:t>Nos puede apoyar para descartar información.</a:t>
          </a:r>
          <a:endParaRPr lang="es-MX" sz="1800" b="1" dirty="0">
            <a:solidFill>
              <a:schemeClr val="bg1"/>
            </a:solidFill>
          </a:endParaRPr>
        </a:p>
      </dgm:t>
    </dgm:pt>
    <dgm:pt modelId="{D283A256-6C11-421A-AE12-7D9B3C5A81CA}" type="parTrans" cxnId="{B816DFE3-F1A3-427C-96D0-9C0401D4F7EE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3BD72BD9-883C-4E21-9E1F-B6022869DCB3}" type="sibTrans" cxnId="{B816DFE3-F1A3-427C-96D0-9C0401D4F7EE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B41ADE33-DA6E-4BA3-8857-FDAF0713587B}">
      <dgm:prSet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Diseñar la infografía</a:t>
          </a:r>
        </a:p>
        <a:p>
          <a:r>
            <a:rPr lang="es-MX" sz="1800" b="1" dirty="0" smtClean="0">
              <a:solidFill>
                <a:schemeClr val="bg1"/>
              </a:solidFill>
            </a:rPr>
            <a:t>Estilo original, integración, color, fuentes, iconos</a:t>
          </a:r>
          <a:endParaRPr lang="es-MX" sz="1800" b="1" dirty="0">
            <a:solidFill>
              <a:schemeClr val="bg1"/>
            </a:solidFill>
          </a:endParaRPr>
        </a:p>
      </dgm:t>
    </dgm:pt>
    <dgm:pt modelId="{FFDE2909-DAAC-4711-A5C7-CABF12DFEB0F}" type="parTrans" cxnId="{C705BFA0-CE72-48EF-81F9-DA7331D0A984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9992C360-8C2D-4BA1-AE93-A2227FAB712E}" type="sibTrans" cxnId="{C705BFA0-CE72-48EF-81F9-DA7331D0A984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71E325B7-A911-4708-8AD6-2ACA822191FA}">
      <dgm:prSet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Elegir programa adecuado para elaborar la infografía</a:t>
          </a:r>
          <a:endParaRPr lang="es-MX" sz="1800" b="1" dirty="0">
            <a:solidFill>
              <a:schemeClr val="bg1"/>
            </a:solidFill>
          </a:endParaRPr>
        </a:p>
      </dgm:t>
    </dgm:pt>
    <dgm:pt modelId="{05D9739A-62AA-455F-A6B5-E8426B4A5653}" type="parTrans" cxnId="{8579325C-7EFB-4C9E-A800-D4D7DDC384F3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D5DA4A71-7F96-409B-A614-E163CC0B44FC}" type="sibTrans" cxnId="{8579325C-7EFB-4C9E-A800-D4D7DDC384F3}">
      <dgm:prSet custT="1"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9A20B56C-C445-4A2C-8606-B61C11A99DDB}">
      <dgm:prSet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Fuentes de información empleadas para su creación</a:t>
          </a:r>
          <a:endParaRPr lang="es-MX" sz="1800" b="1" dirty="0">
            <a:solidFill>
              <a:schemeClr val="bg1"/>
            </a:solidFill>
          </a:endParaRPr>
        </a:p>
      </dgm:t>
    </dgm:pt>
    <dgm:pt modelId="{E7DAA852-B8D5-4F0F-AC97-1CD50B4B922F}" type="parTrans" cxnId="{D9498263-5354-4BBB-97C4-732E3137836D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A69F96A6-FA96-4AD5-A5B9-A655A25D3F2D}" type="sibTrans" cxnId="{D9498263-5354-4BBB-97C4-732E3137836D}">
      <dgm:prSet/>
      <dgm:spPr/>
      <dgm:t>
        <a:bodyPr/>
        <a:lstStyle/>
        <a:p>
          <a:endParaRPr lang="es-MX" sz="1800" b="1">
            <a:solidFill>
              <a:schemeClr val="bg1"/>
            </a:solidFill>
          </a:endParaRPr>
        </a:p>
      </dgm:t>
    </dgm:pt>
    <dgm:pt modelId="{E42DEB07-271C-4376-A090-FA93BE4622A6}" type="pres">
      <dgm:prSet presAssocID="{77E60377-2D0E-4FCA-87BA-46FFE345E5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5B925F1-E704-48B0-8303-1FA23734E734}" type="pres">
      <dgm:prSet presAssocID="{BA4B97F9-F42C-4FCE-ACCD-B4B193E8B49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A25497-6A26-4BFD-BF10-135E0CF5339A}" type="pres">
      <dgm:prSet presAssocID="{A8169885-4AAA-4D9C-8499-A7B9247187B6}" presName="sibTrans" presStyleLbl="sibTrans2D1" presStyleIdx="0" presStyleCnt="8"/>
      <dgm:spPr/>
      <dgm:t>
        <a:bodyPr/>
        <a:lstStyle/>
        <a:p>
          <a:endParaRPr lang="es-MX"/>
        </a:p>
      </dgm:t>
    </dgm:pt>
    <dgm:pt modelId="{F4FEF8AB-EDAC-4007-9E72-20AC633A50D6}" type="pres">
      <dgm:prSet presAssocID="{A8169885-4AAA-4D9C-8499-A7B9247187B6}" presName="connectorText" presStyleLbl="sibTrans2D1" presStyleIdx="0" presStyleCnt="8"/>
      <dgm:spPr/>
      <dgm:t>
        <a:bodyPr/>
        <a:lstStyle/>
        <a:p>
          <a:endParaRPr lang="es-MX"/>
        </a:p>
      </dgm:t>
    </dgm:pt>
    <dgm:pt modelId="{CA0276EB-773F-44FE-B05C-BFA681E3B969}" type="pres">
      <dgm:prSet presAssocID="{954E22AB-7C2E-42EF-AE95-6F6FB291C74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ED9B3C-AD1F-411A-A083-A121400E729B}" type="pres">
      <dgm:prSet presAssocID="{DF35D21A-E259-41FD-8835-9EE4E57DC285}" presName="sibTrans" presStyleLbl="sibTrans2D1" presStyleIdx="1" presStyleCnt="8"/>
      <dgm:spPr/>
      <dgm:t>
        <a:bodyPr/>
        <a:lstStyle/>
        <a:p>
          <a:endParaRPr lang="es-MX"/>
        </a:p>
      </dgm:t>
    </dgm:pt>
    <dgm:pt modelId="{13182682-00B1-484A-88D8-374AD751F083}" type="pres">
      <dgm:prSet presAssocID="{DF35D21A-E259-41FD-8835-9EE4E57DC285}" presName="connectorText" presStyleLbl="sibTrans2D1" presStyleIdx="1" presStyleCnt="8"/>
      <dgm:spPr/>
      <dgm:t>
        <a:bodyPr/>
        <a:lstStyle/>
        <a:p>
          <a:endParaRPr lang="es-MX"/>
        </a:p>
      </dgm:t>
    </dgm:pt>
    <dgm:pt modelId="{3E3D1D49-2926-4559-A663-A980ADED7192}" type="pres">
      <dgm:prSet presAssocID="{9F459647-81CF-4A30-96CD-1C55932CFC8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FB3A5B-66E7-4D02-A34A-50A562B5E4E4}" type="pres">
      <dgm:prSet presAssocID="{27F0DF37-5C56-420F-8E4B-02B010889D56}" presName="sibTrans" presStyleLbl="sibTrans2D1" presStyleIdx="2" presStyleCnt="8"/>
      <dgm:spPr/>
      <dgm:t>
        <a:bodyPr/>
        <a:lstStyle/>
        <a:p>
          <a:endParaRPr lang="es-MX"/>
        </a:p>
      </dgm:t>
    </dgm:pt>
    <dgm:pt modelId="{6EF9A1F8-AE4F-4ED0-8F5C-0F8FCA353739}" type="pres">
      <dgm:prSet presAssocID="{27F0DF37-5C56-420F-8E4B-02B010889D56}" presName="connectorText" presStyleLbl="sibTrans2D1" presStyleIdx="2" presStyleCnt="8"/>
      <dgm:spPr/>
      <dgm:t>
        <a:bodyPr/>
        <a:lstStyle/>
        <a:p>
          <a:endParaRPr lang="es-MX"/>
        </a:p>
      </dgm:t>
    </dgm:pt>
    <dgm:pt modelId="{D7E10817-F61B-4B02-9DE0-15A19ABAB7C1}" type="pres">
      <dgm:prSet presAssocID="{BAF3BB55-45CF-4F41-BF08-F6B3348DDE3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641622-5306-47C7-9E88-AE9E92AE7BCA}" type="pres">
      <dgm:prSet presAssocID="{B15028A4-5DBF-4A33-B339-F2B36A9CC897}" presName="sibTrans" presStyleLbl="sibTrans2D1" presStyleIdx="3" presStyleCnt="8"/>
      <dgm:spPr/>
      <dgm:t>
        <a:bodyPr/>
        <a:lstStyle/>
        <a:p>
          <a:endParaRPr lang="es-MX"/>
        </a:p>
      </dgm:t>
    </dgm:pt>
    <dgm:pt modelId="{388D99B6-58B3-42C7-AD3C-45D17A7A8B91}" type="pres">
      <dgm:prSet presAssocID="{B15028A4-5DBF-4A33-B339-F2B36A9CC897}" presName="connectorText" presStyleLbl="sibTrans2D1" presStyleIdx="3" presStyleCnt="8"/>
      <dgm:spPr/>
      <dgm:t>
        <a:bodyPr/>
        <a:lstStyle/>
        <a:p>
          <a:endParaRPr lang="es-MX"/>
        </a:p>
      </dgm:t>
    </dgm:pt>
    <dgm:pt modelId="{C6419880-322E-47B7-8015-68D64FFFAC2D}" type="pres">
      <dgm:prSet presAssocID="{2AF1A4BD-6034-4957-9E6E-49D73874AF06}" presName="node" presStyleLbl="node1" presStyleIdx="4" presStyleCnt="9" custLinFactNeighborY="-13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44125E-D427-496B-9F7D-06A353661688}" type="pres">
      <dgm:prSet presAssocID="{2FB48A13-9159-4C42-A2B7-F9B1ED8BB2E5}" presName="sibTrans" presStyleLbl="sibTrans2D1" presStyleIdx="4" presStyleCnt="8"/>
      <dgm:spPr/>
      <dgm:t>
        <a:bodyPr/>
        <a:lstStyle/>
        <a:p>
          <a:endParaRPr lang="es-MX"/>
        </a:p>
      </dgm:t>
    </dgm:pt>
    <dgm:pt modelId="{D1956E29-FC98-4055-ADB9-82D5576FCE7A}" type="pres">
      <dgm:prSet presAssocID="{2FB48A13-9159-4C42-A2B7-F9B1ED8BB2E5}" presName="connectorText" presStyleLbl="sibTrans2D1" presStyleIdx="4" presStyleCnt="8"/>
      <dgm:spPr/>
      <dgm:t>
        <a:bodyPr/>
        <a:lstStyle/>
        <a:p>
          <a:endParaRPr lang="es-MX"/>
        </a:p>
      </dgm:t>
    </dgm:pt>
    <dgm:pt modelId="{90B07516-89DF-4705-8850-46989E630510}" type="pres">
      <dgm:prSet presAssocID="{E6EB6526-A8D5-4EAF-B271-076DAB15617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CCEED0-FB63-4173-9BE6-F9B9973A48EF}" type="pres">
      <dgm:prSet presAssocID="{3BD72BD9-883C-4E21-9E1F-B6022869DCB3}" presName="sibTrans" presStyleLbl="sibTrans2D1" presStyleIdx="5" presStyleCnt="8"/>
      <dgm:spPr/>
      <dgm:t>
        <a:bodyPr/>
        <a:lstStyle/>
        <a:p>
          <a:endParaRPr lang="es-MX"/>
        </a:p>
      </dgm:t>
    </dgm:pt>
    <dgm:pt modelId="{BEAECFC2-5A8E-4C27-B29E-04DD46EC7C7B}" type="pres">
      <dgm:prSet presAssocID="{3BD72BD9-883C-4E21-9E1F-B6022869DCB3}" presName="connectorText" presStyleLbl="sibTrans2D1" presStyleIdx="5" presStyleCnt="8"/>
      <dgm:spPr/>
      <dgm:t>
        <a:bodyPr/>
        <a:lstStyle/>
        <a:p>
          <a:endParaRPr lang="es-MX"/>
        </a:p>
      </dgm:t>
    </dgm:pt>
    <dgm:pt modelId="{8FDE1695-7ABB-4C65-8C8A-27253629BDE7}" type="pres">
      <dgm:prSet presAssocID="{B41ADE33-DA6E-4BA3-8857-FDAF0713587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BF93A7-AF9F-4F18-B8EE-4D33BC6397C6}" type="pres">
      <dgm:prSet presAssocID="{9992C360-8C2D-4BA1-AE93-A2227FAB712E}" presName="sibTrans" presStyleLbl="sibTrans2D1" presStyleIdx="6" presStyleCnt="8"/>
      <dgm:spPr/>
      <dgm:t>
        <a:bodyPr/>
        <a:lstStyle/>
        <a:p>
          <a:endParaRPr lang="es-MX"/>
        </a:p>
      </dgm:t>
    </dgm:pt>
    <dgm:pt modelId="{18C0723F-0886-485C-8AA0-957A4F6B29F3}" type="pres">
      <dgm:prSet presAssocID="{9992C360-8C2D-4BA1-AE93-A2227FAB712E}" presName="connectorText" presStyleLbl="sibTrans2D1" presStyleIdx="6" presStyleCnt="8"/>
      <dgm:spPr/>
      <dgm:t>
        <a:bodyPr/>
        <a:lstStyle/>
        <a:p>
          <a:endParaRPr lang="es-MX"/>
        </a:p>
      </dgm:t>
    </dgm:pt>
    <dgm:pt modelId="{30BB0BBC-1C10-4AB9-8070-0652B6B5015F}" type="pres">
      <dgm:prSet presAssocID="{71E325B7-A911-4708-8AD6-2ACA822191F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75FEE1-877F-4147-86C2-0E1FBCF9BD46}" type="pres">
      <dgm:prSet presAssocID="{D5DA4A71-7F96-409B-A614-E163CC0B44FC}" presName="sibTrans" presStyleLbl="sibTrans2D1" presStyleIdx="7" presStyleCnt="8"/>
      <dgm:spPr/>
      <dgm:t>
        <a:bodyPr/>
        <a:lstStyle/>
        <a:p>
          <a:endParaRPr lang="es-MX"/>
        </a:p>
      </dgm:t>
    </dgm:pt>
    <dgm:pt modelId="{62FC541D-D3EC-4C40-9F20-FD2ACBEE8151}" type="pres">
      <dgm:prSet presAssocID="{D5DA4A71-7F96-409B-A614-E163CC0B44FC}" presName="connectorText" presStyleLbl="sibTrans2D1" presStyleIdx="7" presStyleCnt="8"/>
      <dgm:spPr/>
      <dgm:t>
        <a:bodyPr/>
        <a:lstStyle/>
        <a:p>
          <a:endParaRPr lang="es-MX"/>
        </a:p>
      </dgm:t>
    </dgm:pt>
    <dgm:pt modelId="{CB880BE4-1D00-4EE5-90E8-644D50688E7F}" type="pres">
      <dgm:prSet presAssocID="{9A20B56C-C445-4A2C-8606-B61C11A99D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BB43636-DC26-4D62-B8AC-AD3C334660D0}" type="presOf" srcId="{D5DA4A71-7F96-409B-A614-E163CC0B44FC}" destId="{62FC541D-D3EC-4C40-9F20-FD2ACBEE8151}" srcOrd="1" destOrd="0" presId="urn:microsoft.com/office/officeart/2005/8/layout/process5"/>
    <dgm:cxn modelId="{FBA2CC27-FF1E-44EA-8030-9B028B1108AE}" srcId="{77E60377-2D0E-4FCA-87BA-46FFE345E568}" destId="{BAF3BB55-45CF-4F41-BF08-F6B3348DDE3C}" srcOrd="3" destOrd="0" parTransId="{B33CA617-7BA3-4F39-A948-11DA4285780A}" sibTransId="{B15028A4-5DBF-4A33-B339-F2B36A9CC897}"/>
    <dgm:cxn modelId="{AE6D9A25-2F9A-4078-B603-8163F8592593}" type="presOf" srcId="{B41ADE33-DA6E-4BA3-8857-FDAF0713587B}" destId="{8FDE1695-7ABB-4C65-8C8A-27253629BDE7}" srcOrd="0" destOrd="0" presId="urn:microsoft.com/office/officeart/2005/8/layout/process5"/>
    <dgm:cxn modelId="{07B93478-B7A5-45AC-A873-1019ECCF6B7F}" type="presOf" srcId="{2AF1A4BD-6034-4957-9E6E-49D73874AF06}" destId="{C6419880-322E-47B7-8015-68D64FFFAC2D}" srcOrd="0" destOrd="0" presId="urn:microsoft.com/office/officeart/2005/8/layout/process5"/>
    <dgm:cxn modelId="{32950CBB-15AE-4EDF-99A3-3E878E698B11}" type="presOf" srcId="{954E22AB-7C2E-42EF-AE95-6F6FB291C742}" destId="{CA0276EB-773F-44FE-B05C-BFA681E3B969}" srcOrd="0" destOrd="0" presId="urn:microsoft.com/office/officeart/2005/8/layout/process5"/>
    <dgm:cxn modelId="{B7C76A19-8EAA-4113-A35C-E2F3B574912A}" type="presOf" srcId="{2FB48A13-9159-4C42-A2B7-F9B1ED8BB2E5}" destId="{0044125E-D427-496B-9F7D-06A353661688}" srcOrd="0" destOrd="0" presId="urn:microsoft.com/office/officeart/2005/8/layout/process5"/>
    <dgm:cxn modelId="{16B26628-1752-4281-BDDF-D8DAA421C299}" type="presOf" srcId="{DF35D21A-E259-41FD-8835-9EE4E57DC285}" destId="{13182682-00B1-484A-88D8-374AD751F083}" srcOrd="1" destOrd="0" presId="urn:microsoft.com/office/officeart/2005/8/layout/process5"/>
    <dgm:cxn modelId="{7029A618-EFB4-470D-9170-03046B7F3D9E}" type="presOf" srcId="{9F459647-81CF-4A30-96CD-1C55932CFC8D}" destId="{3E3D1D49-2926-4559-A663-A980ADED7192}" srcOrd="0" destOrd="0" presId="urn:microsoft.com/office/officeart/2005/8/layout/process5"/>
    <dgm:cxn modelId="{2441D7F7-3FFB-4B6C-A5E8-403963FFEA0B}" type="presOf" srcId="{3BD72BD9-883C-4E21-9E1F-B6022869DCB3}" destId="{BEAECFC2-5A8E-4C27-B29E-04DD46EC7C7B}" srcOrd="1" destOrd="0" presId="urn:microsoft.com/office/officeart/2005/8/layout/process5"/>
    <dgm:cxn modelId="{5EA691E1-35AC-4F19-B3B8-32AC2CECDD6B}" srcId="{77E60377-2D0E-4FCA-87BA-46FFE345E568}" destId="{BA4B97F9-F42C-4FCE-ACCD-B4B193E8B49E}" srcOrd="0" destOrd="0" parTransId="{991F3B1F-142A-40B8-9E23-DF9A66F2E9A3}" sibTransId="{A8169885-4AAA-4D9C-8499-A7B9247187B6}"/>
    <dgm:cxn modelId="{1843454F-B529-4BDB-90CE-FED6B4B8758C}" type="presOf" srcId="{3BD72BD9-883C-4E21-9E1F-B6022869DCB3}" destId="{5DCCEED0-FB63-4173-9BE6-F9B9973A48EF}" srcOrd="0" destOrd="0" presId="urn:microsoft.com/office/officeart/2005/8/layout/process5"/>
    <dgm:cxn modelId="{EA575D3D-5E66-4D00-8192-B5B2B3A2DCE6}" type="presOf" srcId="{A8169885-4AAA-4D9C-8499-A7B9247187B6}" destId="{F4FEF8AB-EDAC-4007-9E72-20AC633A50D6}" srcOrd="1" destOrd="0" presId="urn:microsoft.com/office/officeart/2005/8/layout/process5"/>
    <dgm:cxn modelId="{4BA18842-DB2B-4D0B-99A1-E4A38AAA5615}" type="presOf" srcId="{27F0DF37-5C56-420F-8E4B-02B010889D56}" destId="{80FB3A5B-66E7-4D02-A34A-50A562B5E4E4}" srcOrd="0" destOrd="0" presId="urn:microsoft.com/office/officeart/2005/8/layout/process5"/>
    <dgm:cxn modelId="{7D444828-F36E-4A94-BD78-67BE7CD852F0}" type="presOf" srcId="{71E325B7-A911-4708-8AD6-2ACA822191FA}" destId="{30BB0BBC-1C10-4AB9-8070-0652B6B5015F}" srcOrd="0" destOrd="0" presId="urn:microsoft.com/office/officeart/2005/8/layout/process5"/>
    <dgm:cxn modelId="{07D66068-C21F-4B43-A983-5BF4AA1264DA}" type="presOf" srcId="{9992C360-8C2D-4BA1-AE93-A2227FAB712E}" destId="{18C0723F-0886-485C-8AA0-957A4F6B29F3}" srcOrd="1" destOrd="0" presId="urn:microsoft.com/office/officeart/2005/8/layout/process5"/>
    <dgm:cxn modelId="{D9498263-5354-4BBB-97C4-732E3137836D}" srcId="{77E60377-2D0E-4FCA-87BA-46FFE345E568}" destId="{9A20B56C-C445-4A2C-8606-B61C11A99DDB}" srcOrd="8" destOrd="0" parTransId="{E7DAA852-B8D5-4F0F-AC97-1CD50B4B922F}" sibTransId="{A69F96A6-FA96-4AD5-A5B9-A655A25D3F2D}"/>
    <dgm:cxn modelId="{C705BFA0-CE72-48EF-81F9-DA7331D0A984}" srcId="{77E60377-2D0E-4FCA-87BA-46FFE345E568}" destId="{B41ADE33-DA6E-4BA3-8857-FDAF0713587B}" srcOrd="6" destOrd="0" parTransId="{FFDE2909-DAAC-4711-A5C7-CABF12DFEB0F}" sibTransId="{9992C360-8C2D-4BA1-AE93-A2227FAB712E}"/>
    <dgm:cxn modelId="{08F6EFE6-D741-4F2C-9714-2D2FDF087DC7}" type="presOf" srcId="{9992C360-8C2D-4BA1-AE93-A2227FAB712E}" destId="{49BF93A7-AF9F-4F18-B8EE-4D33BC6397C6}" srcOrd="0" destOrd="0" presId="urn:microsoft.com/office/officeart/2005/8/layout/process5"/>
    <dgm:cxn modelId="{8FA8B161-B424-4605-8E12-7B7FD2F60C2B}" type="presOf" srcId="{BA4B97F9-F42C-4FCE-ACCD-B4B193E8B49E}" destId="{25B925F1-E704-48B0-8303-1FA23734E734}" srcOrd="0" destOrd="0" presId="urn:microsoft.com/office/officeart/2005/8/layout/process5"/>
    <dgm:cxn modelId="{25660AD5-5029-4D13-9180-DC68F861AD57}" srcId="{77E60377-2D0E-4FCA-87BA-46FFE345E568}" destId="{9F459647-81CF-4A30-96CD-1C55932CFC8D}" srcOrd="2" destOrd="0" parTransId="{3BBE3623-DDAF-48D5-BFAD-8FC5AE84EA6C}" sibTransId="{27F0DF37-5C56-420F-8E4B-02B010889D56}"/>
    <dgm:cxn modelId="{91A4F8D1-E594-4B22-BC40-E76444FFDFE7}" type="presOf" srcId="{D5DA4A71-7F96-409B-A614-E163CC0B44FC}" destId="{4B75FEE1-877F-4147-86C2-0E1FBCF9BD46}" srcOrd="0" destOrd="0" presId="urn:microsoft.com/office/officeart/2005/8/layout/process5"/>
    <dgm:cxn modelId="{46119F6E-4935-4E8E-B674-3D62D62EE73C}" type="presOf" srcId="{2FB48A13-9159-4C42-A2B7-F9B1ED8BB2E5}" destId="{D1956E29-FC98-4055-ADB9-82D5576FCE7A}" srcOrd="1" destOrd="0" presId="urn:microsoft.com/office/officeart/2005/8/layout/process5"/>
    <dgm:cxn modelId="{F1C3B799-CE2F-4B98-802F-E15826A67487}" type="presOf" srcId="{27F0DF37-5C56-420F-8E4B-02B010889D56}" destId="{6EF9A1F8-AE4F-4ED0-8F5C-0F8FCA353739}" srcOrd="1" destOrd="0" presId="urn:microsoft.com/office/officeart/2005/8/layout/process5"/>
    <dgm:cxn modelId="{99AF4240-FB25-4B33-AED3-E0CE6389FBFD}" type="presOf" srcId="{77E60377-2D0E-4FCA-87BA-46FFE345E568}" destId="{E42DEB07-271C-4376-A090-FA93BE4622A6}" srcOrd="0" destOrd="0" presId="urn:microsoft.com/office/officeart/2005/8/layout/process5"/>
    <dgm:cxn modelId="{3C83D82D-F21E-4C95-87D8-1882BF63E21B}" type="presOf" srcId="{B15028A4-5DBF-4A33-B339-F2B36A9CC897}" destId="{388D99B6-58B3-42C7-AD3C-45D17A7A8B91}" srcOrd="1" destOrd="0" presId="urn:microsoft.com/office/officeart/2005/8/layout/process5"/>
    <dgm:cxn modelId="{689F7B51-4FE1-4672-837C-A4D267A28510}" srcId="{77E60377-2D0E-4FCA-87BA-46FFE345E568}" destId="{2AF1A4BD-6034-4957-9E6E-49D73874AF06}" srcOrd="4" destOrd="0" parTransId="{E96003C8-FA65-4749-8A45-15729B63BE54}" sibTransId="{2FB48A13-9159-4C42-A2B7-F9B1ED8BB2E5}"/>
    <dgm:cxn modelId="{B816DFE3-F1A3-427C-96D0-9C0401D4F7EE}" srcId="{77E60377-2D0E-4FCA-87BA-46FFE345E568}" destId="{E6EB6526-A8D5-4EAF-B271-076DAB156175}" srcOrd="5" destOrd="0" parTransId="{D283A256-6C11-421A-AE12-7D9B3C5A81CA}" sibTransId="{3BD72BD9-883C-4E21-9E1F-B6022869DCB3}"/>
    <dgm:cxn modelId="{8579325C-7EFB-4C9E-A800-D4D7DDC384F3}" srcId="{77E60377-2D0E-4FCA-87BA-46FFE345E568}" destId="{71E325B7-A911-4708-8AD6-2ACA822191FA}" srcOrd="7" destOrd="0" parTransId="{05D9739A-62AA-455F-A6B5-E8426B4A5653}" sibTransId="{D5DA4A71-7F96-409B-A614-E163CC0B44FC}"/>
    <dgm:cxn modelId="{ACBDDA58-F3D4-4042-B2FA-E0385C78D9FA}" type="presOf" srcId="{BAF3BB55-45CF-4F41-BF08-F6B3348DDE3C}" destId="{D7E10817-F61B-4B02-9DE0-15A19ABAB7C1}" srcOrd="0" destOrd="0" presId="urn:microsoft.com/office/officeart/2005/8/layout/process5"/>
    <dgm:cxn modelId="{76AE8C2A-A7E0-4BB0-AD38-6AD90F440382}" type="presOf" srcId="{A8169885-4AAA-4D9C-8499-A7B9247187B6}" destId="{BAA25497-6A26-4BFD-BF10-135E0CF5339A}" srcOrd="0" destOrd="0" presId="urn:microsoft.com/office/officeart/2005/8/layout/process5"/>
    <dgm:cxn modelId="{27BBC87F-0625-4F5C-86AC-52957BC73382}" type="presOf" srcId="{9A20B56C-C445-4A2C-8606-B61C11A99DDB}" destId="{CB880BE4-1D00-4EE5-90E8-644D50688E7F}" srcOrd="0" destOrd="0" presId="urn:microsoft.com/office/officeart/2005/8/layout/process5"/>
    <dgm:cxn modelId="{F0E971D3-E310-4756-A687-055726984197}" type="presOf" srcId="{E6EB6526-A8D5-4EAF-B271-076DAB156175}" destId="{90B07516-89DF-4705-8850-46989E630510}" srcOrd="0" destOrd="0" presId="urn:microsoft.com/office/officeart/2005/8/layout/process5"/>
    <dgm:cxn modelId="{3D60E799-FFA9-41F1-926C-C2DD0E021C5F}" type="presOf" srcId="{B15028A4-5DBF-4A33-B339-F2B36A9CC897}" destId="{DA641622-5306-47C7-9E88-AE9E92AE7BCA}" srcOrd="0" destOrd="0" presId="urn:microsoft.com/office/officeart/2005/8/layout/process5"/>
    <dgm:cxn modelId="{4729A74B-1E1A-428C-B000-A1378865AA3E}" type="presOf" srcId="{DF35D21A-E259-41FD-8835-9EE4E57DC285}" destId="{CDED9B3C-AD1F-411A-A083-A121400E729B}" srcOrd="0" destOrd="0" presId="urn:microsoft.com/office/officeart/2005/8/layout/process5"/>
    <dgm:cxn modelId="{5DAD3538-4A94-48A1-9267-7B074D8C11A0}" srcId="{77E60377-2D0E-4FCA-87BA-46FFE345E568}" destId="{954E22AB-7C2E-42EF-AE95-6F6FB291C742}" srcOrd="1" destOrd="0" parTransId="{AFE35905-355E-4E50-BBC9-741574524C3A}" sibTransId="{DF35D21A-E259-41FD-8835-9EE4E57DC285}"/>
    <dgm:cxn modelId="{EB48C8BC-2C13-4105-9F41-F0739AFF91E0}" type="presParOf" srcId="{E42DEB07-271C-4376-A090-FA93BE4622A6}" destId="{25B925F1-E704-48B0-8303-1FA23734E734}" srcOrd="0" destOrd="0" presId="urn:microsoft.com/office/officeart/2005/8/layout/process5"/>
    <dgm:cxn modelId="{AEED58BF-6065-484E-A782-58CC1ED42BF6}" type="presParOf" srcId="{E42DEB07-271C-4376-A090-FA93BE4622A6}" destId="{BAA25497-6A26-4BFD-BF10-135E0CF5339A}" srcOrd="1" destOrd="0" presId="urn:microsoft.com/office/officeart/2005/8/layout/process5"/>
    <dgm:cxn modelId="{3B04C43A-0F57-4281-820B-455CAA20E68E}" type="presParOf" srcId="{BAA25497-6A26-4BFD-BF10-135E0CF5339A}" destId="{F4FEF8AB-EDAC-4007-9E72-20AC633A50D6}" srcOrd="0" destOrd="0" presId="urn:microsoft.com/office/officeart/2005/8/layout/process5"/>
    <dgm:cxn modelId="{7D5A1A34-1FB8-46CA-BC83-B39C2E8B65CA}" type="presParOf" srcId="{E42DEB07-271C-4376-A090-FA93BE4622A6}" destId="{CA0276EB-773F-44FE-B05C-BFA681E3B969}" srcOrd="2" destOrd="0" presId="urn:microsoft.com/office/officeart/2005/8/layout/process5"/>
    <dgm:cxn modelId="{53CB8AEB-02D2-473B-B952-E8C56AE8EFBD}" type="presParOf" srcId="{E42DEB07-271C-4376-A090-FA93BE4622A6}" destId="{CDED9B3C-AD1F-411A-A083-A121400E729B}" srcOrd="3" destOrd="0" presId="urn:microsoft.com/office/officeart/2005/8/layout/process5"/>
    <dgm:cxn modelId="{46A975E0-78A1-4859-8478-C6FDF5AA5BA7}" type="presParOf" srcId="{CDED9B3C-AD1F-411A-A083-A121400E729B}" destId="{13182682-00B1-484A-88D8-374AD751F083}" srcOrd="0" destOrd="0" presId="urn:microsoft.com/office/officeart/2005/8/layout/process5"/>
    <dgm:cxn modelId="{D7EED19B-D000-463C-B74F-B649443C30DF}" type="presParOf" srcId="{E42DEB07-271C-4376-A090-FA93BE4622A6}" destId="{3E3D1D49-2926-4559-A663-A980ADED7192}" srcOrd="4" destOrd="0" presId="urn:microsoft.com/office/officeart/2005/8/layout/process5"/>
    <dgm:cxn modelId="{28BA322F-97FB-4C81-9F53-1E77F5103B3C}" type="presParOf" srcId="{E42DEB07-271C-4376-A090-FA93BE4622A6}" destId="{80FB3A5B-66E7-4D02-A34A-50A562B5E4E4}" srcOrd="5" destOrd="0" presId="urn:microsoft.com/office/officeart/2005/8/layout/process5"/>
    <dgm:cxn modelId="{08BDDAEF-646E-46A4-AECA-4D7BFE0D2E37}" type="presParOf" srcId="{80FB3A5B-66E7-4D02-A34A-50A562B5E4E4}" destId="{6EF9A1F8-AE4F-4ED0-8F5C-0F8FCA353739}" srcOrd="0" destOrd="0" presId="urn:microsoft.com/office/officeart/2005/8/layout/process5"/>
    <dgm:cxn modelId="{5152222A-DC55-4D92-BA5A-72B02994330E}" type="presParOf" srcId="{E42DEB07-271C-4376-A090-FA93BE4622A6}" destId="{D7E10817-F61B-4B02-9DE0-15A19ABAB7C1}" srcOrd="6" destOrd="0" presId="urn:microsoft.com/office/officeart/2005/8/layout/process5"/>
    <dgm:cxn modelId="{A28BF9CC-CA45-43D6-89AA-EF4835BE013C}" type="presParOf" srcId="{E42DEB07-271C-4376-A090-FA93BE4622A6}" destId="{DA641622-5306-47C7-9E88-AE9E92AE7BCA}" srcOrd="7" destOrd="0" presId="urn:microsoft.com/office/officeart/2005/8/layout/process5"/>
    <dgm:cxn modelId="{F281BFF1-ECCC-47EF-BFA4-7EC5505B3509}" type="presParOf" srcId="{DA641622-5306-47C7-9E88-AE9E92AE7BCA}" destId="{388D99B6-58B3-42C7-AD3C-45D17A7A8B91}" srcOrd="0" destOrd="0" presId="urn:microsoft.com/office/officeart/2005/8/layout/process5"/>
    <dgm:cxn modelId="{A742A743-F921-4A47-8579-C5B65AD91D52}" type="presParOf" srcId="{E42DEB07-271C-4376-A090-FA93BE4622A6}" destId="{C6419880-322E-47B7-8015-68D64FFFAC2D}" srcOrd="8" destOrd="0" presId="urn:microsoft.com/office/officeart/2005/8/layout/process5"/>
    <dgm:cxn modelId="{61C57196-1BB7-4433-8847-FBD9CE989021}" type="presParOf" srcId="{E42DEB07-271C-4376-A090-FA93BE4622A6}" destId="{0044125E-D427-496B-9F7D-06A353661688}" srcOrd="9" destOrd="0" presId="urn:microsoft.com/office/officeart/2005/8/layout/process5"/>
    <dgm:cxn modelId="{23BC0A1B-CBB1-4CEC-A754-187837601D01}" type="presParOf" srcId="{0044125E-D427-496B-9F7D-06A353661688}" destId="{D1956E29-FC98-4055-ADB9-82D5576FCE7A}" srcOrd="0" destOrd="0" presId="urn:microsoft.com/office/officeart/2005/8/layout/process5"/>
    <dgm:cxn modelId="{1C935939-225C-480F-81EE-BC2B57472095}" type="presParOf" srcId="{E42DEB07-271C-4376-A090-FA93BE4622A6}" destId="{90B07516-89DF-4705-8850-46989E630510}" srcOrd="10" destOrd="0" presId="urn:microsoft.com/office/officeart/2005/8/layout/process5"/>
    <dgm:cxn modelId="{16D92455-D66D-4739-AF57-DAC7534C6125}" type="presParOf" srcId="{E42DEB07-271C-4376-A090-FA93BE4622A6}" destId="{5DCCEED0-FB63-4173-9BE6-F9B9973A48EF}" srcOrd="11" destOrd="0" presId="urn:microsoft.com/office/officeart/2005/8/layout/process5"/>
    <dgm:cxn modelId="{60193E7E-C44B-4F9B-9180-0EB449379E3D}" type="presParOf" srcId="{5DCCEED0-FB63-4173-9BE6-F9B9973A48EF}" destId="{BEAECFC2-5A8E-4C27-B29E-04DD46EC7C7B}" srcOrd="0" destOrd="0" presId="urn:microsoft.com/office/officeart/2005/8/layout/process5"/>
    <dgm:cxn modelId="{A709911E-BDE5-40C7-97D6-AEFF42B29C6B}" type="presParOf" srcId="{E42DEB07-271C-4376-A090-FA93BE4622A6}" destId="{8FDE1695-7ABB-4C65-8C8A-27253629BDE7}" srcOrd="12" destOrd="0" presId="urn:microsoft.com/office/officeart/2005/8/layout/process5"/>
    <dgm:cxn modelId="{A83CDBBB-C076-4477-9281-37B6E5A38A42}" type="presParOf" srcId="{E42DEB07-271C-4376-A090-FA93BE4622A6}" destId="{49BF93A7-AF9F-4F18-B8EE-4D33BC6397C6}" srcOrd="13" destOrd="0" presId="urn:microsoft.com/office/officeart/2005/8/layout/process5"/>
    <dgm:cxn modelId="{5E0F66D6-002A-4599-9767-9E1F84DD1C7B}" type="presParOf" srcId="{49BF93A7-AF9F-4F18-B8EE-4D33BC6397C6}" destId="{18C0723F-0886-485C-8AA0-957A4F6B29F3}" srcOrd="0" destOrd="0" presId="urn:microsoft.com/office/officeart/2005/8/layout/process5"/>
    <dgm:cxn modelId="{4B941A2D-AC58-45E7-9E0D-528096A99301}" type="presParOf" srcId="{E42DEB07-271C-4376-A090-FA93BE4622A6}" destId="{30BB0BBC-1C10-4AB9-8070-0652B6B5015F}" srcOrd="14" destOrd="0" presId="urn:microsoft.com/office/officeart/2005/8/layout/process5"/>
    <dgm:cxn modelId="{449179BC-3801-4960-A1FA-6F036BCC608D}" type="presParOf" srcId="{E42DEB07-271C-4376-A090-FA93BE4622A6}" destId="{4B75FEE1-877F-4147-86C2-0E1FBCF9BD46}" srcOrd="15" destOrd="0" presId="urn:microsoft.com/office/officeart/2005/8/layout/process5"/>
    <dgm:cxn modelId="{43EFE88A-A556-4970-93D6-BBE822295929}" type="presParOf" srcId="{4B75FEE1-877F-4147-86C2-0E1FBCF9BD46}" destId="{62FC541D-D3EC-4C40-9F20-FD2ACBEE8151}" srcOrd="0" destOrd="0" presId="urn:microsoft.com/office/officeart/2005/8/layout/process5"/>
    <dgm:cxn modelId="{5E97A522-2E6E-442A-B351-5CBB1052AFA8}" type="presParOf" srcId="{E42DEB07-271C-4376-A090-FA93BE4622A6}" destId="{CB880BE4-1D00-4EE5-90E8-644D50688E7F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925F1-E704-48B0-8303-1FA23734E734}">
      <dsp:nvSpPr>
        <dsp:cNvPr id="0" name=""/>
        <dsp:cNvSpPr/>
      </dsp:nvSpPr>
      <dsp:spPr>
        <a:xfrm>
          <a:off x="7947" y="89220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Elegir un temas</a:t>
          </a:r>
        </a:p>
      </dsp:txBody>
      <dsp:txXfrm>
        <a:off x="7947" y="89220"/>
        <a:ext cx="2375508" cy="1425305"/>
      </dsp:txXfrm>
    </dsp:sp>
    <dsp:sp modelId="{BAA25497-6A26-4BFD-BF10-135E0CF5339A}">
      <dsp:nvSpPr>
        <dsp:cNvPr id="0" name=""/>
        <dsp:cNvSpPr/>
      </dsp:nvSpPr>
      <dsp:spPr>
        <a:xfrm>
          <a:off x="2592501" y="507309"/>
          <a:ext cx="503607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>
        <a:off x="2592501" y="507309"/>
        <a:ext cx="503607" cy="589126"/>
      </dsp:txXfrm>
    </dsp:sp>
    <dsp:sp modelId="{CA0276EB-773F-44FE-B05C-BFA681E3B969}">
      <dsp:nvSpPr>
        <dsp:cNvPr id="0" name=""/>
        <dsp:cNvSpPr/>
      </dsp:nvSpPr>
      <dsp:spPr>
        <a:xfrm>
          <a:off x="3333659" y="89220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20399"/>
            <a:satOff val="-1179"/>
            <a:lumOff val="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Recolectar información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Recolección de datos, muy importante registrar fuentes de información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3333659" y="89220"/>
        <a:ext cx="2375508" cy="1425305"/>
      </dsp:txXfrm>
    </dsp:sp>
    <dsp:sp modelId="{CDED9B3C-AD1F-411A-A083-A121400E729B}">
      <dsp:nvSpPr>
        <dsp:cNvPr id="0" name=""/>
        <dsp:cNvSpPr/>
      </dsp:nvSpPr>
      <dsp:spPr>
        <a:xfrm>
          <a:off x="5918213" y="507309"/>
          <a:ext cx="503607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3313"/>
            <a:satOff val="-1347"/>
            <a:lumOff val="18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>
        <a:off x="5918213" y="507309"/>
        <a:ext cx="503607" cy="589126"/>
      </dsp:txXfrm>
    </dsp:sp>
    <dsp:sp modelId="{3E3D1D49-2926-4559-A663-A980ADED7192}">
      <dsp:nvSpPr>
        <dsp:cNvPr id="0" name=""/>
        <dsp:cNvSpPr/>
      </dsp:nvSpPr>
      <dsp:spPr>
        <a:xfrm>
          <a:off x="6659371" y="89220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40798"/>
            <a:satOff val="-2358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Organizar ideas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Sintetizar información, descartar ideas poco relevantes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6659371" y="89220"/>
        <a:ext cx="2375508" cy="1425305"/>
      </dsp:txXfrm>
    </dsp:sp>
    <dsp:sp modelId="{80FB3A5B-66E7-4D02-A34A-50A562B5E4E4}">
      <dsp:nvSpPr>
        <dsp:cNvPr id="0" name=""/>
        <dsp:cNvSpPr/>
      </dsp:nvSpPr>
      <dsp:spPr>
        <a:xfrm rot="5400000">
          <a:off x="7595322" y="1680811"/>
          <a:ext cx="503607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6626"/>
            <a:satOff val="-2695"/>
            <a:lumOff val="36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 rot="5400000">
        <a:off x="7595322" y="1680811"/>
        <a:ext cx="503607" cy="589126"/>
      </dsp:txXfrm>
    </dsp:sp>
    <dsp:sp modelId="{D7E10817-F61B-4B02-9DE0-15A19ABAB7C1}">
      <dsp:nvSpPr>
        <dsp:cNvPr id="0" name=""/>
        <dsp:cNvSpPr/>
      </dsp:nvSpPr>
      <dsp:spPr>
        <a:xfrm>
          <a:off x="6659371" y="2464728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61197"/>
            <a:satOff val="-3537"/>
            <a:lumOff val="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Jerarquizar información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Por su relevancia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6659371" y="2464728"/>
        <a:ext cx="2375508" cy="1425305"/>
      </dsp:txXfrm>
    </dsp:sp>
    <dsp:sp modelId="{DA641622-5306-47C7-9E88-AE9E92AE7BCA}">
      <dsp:nvSpPr>
        <dsp:cNvPr id="0" name=""/>
        <dsp:cNvSpPr/>
      </dsp:nvSpPr>
      <dsp:spPr>
        <a:xfrm rot="10820066">
          <a:off x="5946714" y="2873195"/>
          <a:ext cx="503616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9939"/>
            <a:satOff val="-4042"/>
            <a:lumOff val="55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 rot="10820066">
        <a:off x="5946714" y="2873195"/>
        <a:ext cx="503616" cy="589126"/>
      </dsp:txXfrm>
    </dsp:sp>
    <dsp:sp modelId="{C6419880-322E-47B7-8015-68D64FFFAC2D}">
      <dsp:nvSpPr>
        <dsp:cNvPr id="0" name=""/>
        <dsp:cNvSpPr/>
      </dsp:nvSpPr>
      <dsp:spPr>
        <a:xfrm>
          <a:off x="3333659" y="2445316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81596"/>
            <a:satOff val="-4716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Establecer conexiones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Relación con otros elementos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3333659" y="2445316"/>
        <a:ext cx="2375508" cy="1425305"/>
      </dsp:txXfrm>
    </dsp:sp>
    <dsp:sp modelId="{0044125E-D427-496B-9F7D-06A353661688}">
      <dsp:nvSpPr>
        <dsp:cNvPr id="0" name=""/>
        <dsp:cNvSpPr/>
      </dsp:nvSpPr>
      <dsp:spPr>
        <a:xfrm rot="10779934">
          <a:off x="2621002" y="2873028"/>
          <a:ext cx="503616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3252"/>
            <a:satOff val="-5390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 rot="10779934">
        <a:off x="2621002" y="2873028"/>
        <a:ext cx="503616" cy="589126"/>
      </dsp:txXfrm>
    </dsp:sp>
    <dsp:sp modelId="{90B07516-89DF-4705-8850-46989E630510}">
      <dsp:nvSpPr>
        <dsp:cNvPr id="0" name=""/>
        <dsp:cNvSpPr/>
      </dsp:nvSpPr>
      <dsp:spPr>
        <a:xfrm>
          <a:off x="7947" y="2464728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101994"/>
            <a:satOff val="-5895"/>
            <a:lumOff val="80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Realizar un bosquejo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Nos puede apoyar para descartar información.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7947" y="2464728"/>
        <a:ext cx="2375508" cy="1425305"/>
      </dsp:txXfrm>
    </dsp:sp>
    <dsp:sp modelId="{5DCCEED0-FB63-4173-9BE6-F9B9973A48EF}">
      <dsp:nvSpPr>
        <dsp:cNvPr id="0" name=""/>
        <dsp:cNvSpPr/>
      </dsp:nvSpPr>
      <dsp:spPr>
        <a:xfrm rot="5400000">
          <a:off x="943898" y="4056319"/>
          <a:ext cx="503607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6565"/>
            <a:satOff val="-6737"/>
            <a:lumOff val="9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 rot="5400000">
        <a:off x="943898" y="4056319"/>
        <a:ext cx="503607" cy="589126"/>
      </dsp:txXfrm>
    </dsp:sp>
    <dsp:sp modelId="{8FDE1695-7ABB-4C65-8C8A-27253629BDE7}">
      <dsp:nvSpPr>
        <dsp:cNvPr id="0" name=""/>
        <dsp:cNvSpPr/>
      </dsp:nvSpPr>
      <dsp:spPr>
        <a:xfrm>
          <a:off x="7947" y="4840237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122393"/>
            <a:satOff val="-7074"/>
            <a:lumOff val="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Diseñar la infografía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Estilo original, integración, color, fuentes, iconos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7947" y="4840237"/>
        <a:ext cx="2375508" cy="1425305"/>
      </dsp:txXfrm>
    </dsp:sp>
    <dsp:sp modelId="{49BF93A7-AF9F-4F18-B8EE-4D33BC6397C6}">
      <dsp:nvSpPr>
        <dsp:cNvPr id="0" name=""/>
        <dsp:cNvSpPr/>
      </dsp:nvSpPr>
      <dsp:spPr>
        <a:xfrm>
          <a:off x="2592501" y="5258326"/>
          <a:ext cx="503607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39878"/>
            <a:satOff val="-8085"/>
            <a:lumOff val="11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>
        <a:off x="2592501" y="5258326"/>
        <a:ext cx="503607" cy="589126"/>
      </dsp:txXfrm>
    </dsp:sp>
    <dsp:sp modelId="{30BB0BBC-1C10-4AB9-8070-0652B6B5015F}">
      <dsp:nvSpPr>
        <dsp:cNvPr id="0" name=""/>
        <dsp:cNvSpPr/>
      </dsp:nvSpPr>
      <dsp:spPr>
        <a:xfrm>
          <a:off x="3333659" y="4840237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142792"/>
            <a:satOff val="-8253"/>
            <a:lumOff val="11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Elegir programa adecuado para elaborar la infografía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3333659" y="4840237"/>
        <a:ext cx="2375508" cy="1425305"/>
      </dsp:txXfrm>
    </dsp:sp>
    <dsp:sp modelId="{4B75FEE1-877F-4147-86C2-0E1FBCF9BD46}">
      <dsp:nvSpPr>
        <dsp:cNvPr id="0" name=""/>
        <dsp:cNvSpPr/>
      </dsp:nvSpPr>
      <dsp:spPr>
        <a:xfrm>
          <a:off x="5918213" y="5258326"/>
          <a:ext cx="503607" cy="589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3191"/>
            <a:satOff val="-9432"/>
            <a:lumOff val="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>
            <a:solidFill>
              <a:schemeClr val="bg1"/>
            </a:solidFill>
          </a:endParaRPr>
        </a:p>
      </dsp:txBody>
      <dsp:txXfrm>
        <a:off x="5918213" y="5258326"/>
        <a:ext cx="503607" cy="589126"/>
      </dsp:txXfrm>
    </dsp:sp>
    <dsp:sp modelId="{CB880BE4-1D00-4EE5-90E8-644D50688E7F}">
      <dsp:nvSpPr>
        <dsp:cNvPr id="0" name=""/>
        <dsp:cNvSpPr/>
      </dsp:nvSpPr>
      <dsp:spPr>
        <a:xfrm>
          <a:off x="6659371" y="4840237"/>
          <a:ext cx="2375508" cy="1425305"/>
        </a:xfrm>
        <a:prstGeom prst="roundRect">
          <a:avLst>
            <a:gd name="adj" fmla="val 10000"/>
          </a:avLst>
        </a:prstGeom>
        <a:solidFill>
          <a:schemeClr val="accent2">
            <a:hueOff val="-163191"/>
            <a:satOff val="-9432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Fuentes de información empleadas para su creación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6659371" y="4840237"/>
        <a:ext cx="2375508" cy="1425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574653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31520" y="7608751"/>
            <a:ext cx="12273280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541867" y="6902631"/>
            <a:ext cx="12029440" cy="1738489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1867" y="5527041"/>
            <a:ext cx="12029440" cy="1300480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704321" y="9207399"/>
            <a:ext cx="1079399" cy="351130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753600" y="781194"/>
            <a:ext cx="2600960" cy="8322169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240" y="781194"/>
            <a:ext cx="8886613" cy="8322169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93548" y="108374"/>
            <a:ext cx="4118187" cy="410916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704321" y="9207399"/>
            <a:ext cx="1079399" cy="351130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31520" y="4899418"/>
            <a:ext cx="12273280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41867" y="2384215"/>
            <a:ext cx="12029440" cy="1733973"/>
          </a:xfrm>
        </p:spPr>
        <p:txBody>
          <a:bodyPr anchor="b"/>
          <a:lstStyle>
            <a:lvl1pPr marL="0" indent="0" algn="r">
              <a:buNone/>
              <a:defRPr sz="28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56676" y="4191412"/>
            <a:ext cx="12354560" cy="168508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29159" y="650240"/>
            <a:ext cx="12354560" cy="119644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33495" y="2275841"/>
            <a:ext cx="5960533" cy="671914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6177280" cy="671914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33493" y="7694508"/>
            <a:ext cx="12246187" cy="125532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00277" y="948268"/>
            <a:ext cx="6102124" cy="90988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6606260" y="948268"/>
            <a:ext cx="6104521" cy="90988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00277" y="1871699"/>
            <a:ext cx="6102124" cy="56060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6611528" y="1871699"/>
            <a:ext cx="6099251" cy="56060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704320" y="9211734"/>
            <a:ext cx="1083733" cy="351130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731520" y="8561494"/>
            <a:ext cx="12273280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429159" y="650240"/>
            <a:ext cx="12354560" cy="119644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731520" y="8318746"/>
            <a:ext cx="12273280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50240" y="7802881"/>
            <a:ext cx="12029440" cy="740551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650240" y="866987"/>
            <a:ext cx="4278491" cy="6827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5084517" y="866987"/>
            <a:ext cx="7595164" cy="682752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4985173" y="876992"/>
            <a:ext cx="7152640" cy="52019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541868" y="7102236"/>
            <a:ext cx="8344747" cy="742810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541868" y="7869466"/>
            <a:ext cx="8344747" cy="1092764"/>
          </a:xfrm>
        </p:spPr>
        <p:txBody>
          <a:bodyPr lIns="156055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31520" y="1494611"/>
            <a:ext cx="12273280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33493" y="2210366"/>
            <a:ext cx="12354560" cy="6436925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9211733" y="108374"/>
            <a:ext cx="3576320" cy="410916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l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6/19/2018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43308" y="108374"/>
            <a:ext cx="4768427" cy="410916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704320" y="9211734"/>
            <a:ext cx="1083733" cy="347698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433493" y="650240"/>
            <a:ext cx="12354560" cy="1192107"/>
          </a:xfrm>
          <a:prstGeom prst="rect">
            <a:avLst/>
          </a:prstGeom>
        </p:spPr>
        <p:txBody>
          <a:bodyPr vert="horz" lIns="130046" tIns="65023" rIns="130046" bIns="65023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731520" y="1494611"/>
            <a:ext cx="12273280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731520" y="1504693"/>
            <a:ext cx="12273280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87672" indent="-48767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600" kern="1200">
          <a:solidFill>
            <a:schemeClr val="tx2"/>
          </a:solidFill>
          <a:latin typeface="+mn-lt"/>
          <a:ea typeface="+mn-ea"/>
          <a:cs typeface="+mn-cs"/>
        </a:defRPr>
      </a:lvl1pPr>
      <a:lvl2pPr marL="1056623" indent="-4063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000" kern="1200">
          <a:solidFill>
            <a:schemeClr val="tx2"/>
          </a:solidFill>
          <a:latin typeface="+mn-lt"/>
          <a:ea typeface="+mn-ea"/>
          <a:cs typeface="+mn-cs"/>
        </a:defRPr>
      </a:lvl2pPr>
      <a:lvl3pPr marL="1625575" indent="-32511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75804" indent="-32511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92603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5pPr>
      <a:lvl6pPr marL="357626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6pPr>
      <a:lvl7pPr marL="422649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7pPr>
      <a:lvl8pPr marL="487672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52695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6qjGN0Et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ahUKEwiPhaXI4KbXAhXL24MKHc5gAc8QjRwIBw&amp;url=http://www.compromisorse.com/rse/2011/10/10/cuales-son-los-paises-mas-contaminados-del-planeta/&amp;psig=AOvVaw3yNE3yFAfWiHR0nkkcEtGw&amp;ust=15099479393440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439434" y="148730"/>
            <a:ext cx="11383301" cy="9456142"/>
          </a:xfrm>
          <a:prstGeom prst="roundRect">
            <a:avLst>
              <a:gd name="adj" fmla="val 4143"/>
            </a:avLst>
          </a:prstGeom>
          <a:noFill/>
          <a:ln/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hape 54"/>
          <p:cNvSpPr txBox="1">
            <a:spLocks/>
          </p:cNvSpPr>
          <p:nvPr/>
        </p:nvSpPr>
        <p:spPr>
          <a:xfrm>
            <a:off x="5854328" y="1348408"/>
            <a:ext cx="5688632" cy="151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25" tIns="91425" rIns="91425" bIns="91425" anchor="b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Ubuntu"/>
              </a:defRPr>
            </a:lvl9pPr>
          </a:lstStyle>
          <a:p>
            <a:pPr hangingPunct="1"/>
            <a:r>
              <a:rPr lang="es" sz="3200" b="1" dirty="0" smtClean="0"/>
              <a:t>Colegio Alejandro Guillo</a:t>
            </a:r>
          </a:p>
          <a:p>
            <a:pPr hangingPunct="1"/>
            <a:r>
              <a:rPr lang="es" sz="3200" b="1" dirty="0" smtClean="0"/>
              <a:t>Clave 1298 </a:t>
            </a:r>
            <a:endParaRPr lang="es" sz="3200" b="1" dirty="0"/>
          </a:p>
        </p:txBody>
      </p:sp>
      <p:sp>
        <p:nvSpPr>
          <p:cNvPr id="6" name="Shape 55"/>
          <p:cNvSpPr txBox="1">
            <a:spLocks/>
          </p:cNvSpPr>
          <p:nvPr/>
        </p:nvSpPr>
        <p:spPr>
          <a:xfrm>
            <a:off x="1533848" y="6532984"/>
            <a:ext cx="9217024" cy="2376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25" tIns="91425" rIns="91425" bIns="91425" anchor="t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/>
            <a:r>
              <a:rPr lang="es-MX" sz="2800" dirty="0" smtClean="0">
                <a:solidFill>
                  <a:schemeClr val="tx1"/>
                </a:solidFill>
              </a:rPr>
              <a:t>Integrantes:</a:t>
            </a:r>
            <a:endParaRPr lang="es-MX" sz="2800" dirty="0" smtClean="0">
              <a:solidFill>
                <a:srgbClr val="85200C"/>
              </a:solidFill>
            </a:endParaRPr>
          </a:p>
          <a:p>
            <a:pPr lvl="0" algn="l"/>
            <a:r>
              <a:rPr lang="es-MX" sz="2800" dirty="0" smtClean="0">
                <a:cs typeface="Arial" panose="020B0604020202020204" pitchFamily="34" charset="0"/>
              </a:rPr>
              <a:t>Lengua Española: Karen Hernández </a:t>
            </a:r>
            <a:r>
              <a:rPr lang="es-MX" sz="2800" dirty="0" err="1" smtClean="0">
                <a:cs typeface="Arial" panose="020B0604020202020204" pitchFamily="34" charset="0"/>
              </a:rPr>
              <a:t>Rahal</a:t>
            </a:r>
            <a:endParaRPr lang="es-MX" sz="2800" dirty="0" smtClean="0">
              <a:cs typeface="Arial" panose="020B0604020202020204" pitchFamily="34" charset="0"/>
            </a:endParaRPr>
          </a:p>
          <a:p>
            <a:pPr lvl="0" algn="l"/>
            <a:r>
              <a:rPr lang="es-MX" sz="2800" dirty="0" smtClean="0">
                <a:cs typeface="Arial" panose="020B0604020202020204" pitchFamily="34" charset="0"/>
              </a:rPr>
              <a:t>Química . Xochitl </a:t>
            </a:r>
            <a:r>
              <a:rPr lang="es-MX" sz="2800" dirty="0" err="1" smtClean="0">
                <a:cs typeface="Arial" panose="020B0604020202020204" pitchFamily="34" charset="0"/>
              </a:rPr>
              <a:t>Equihua</a:t>
            </a:r>
            <a:r>
              <a:rPr lang="es-MX" sz="2800" dirty="0" smtClean="0">
                <a:cs typeface="Arial" panose="020B0604020202020204" pitchFamily="34" charset="0"/>
              </a:rPr>
              <a:t> Pérez</a:t>
            </a:r>
          </a:p>
          <a:p>
            <a:pPr lvl="0" algn="l"/>
            <a:r>
              <a:rPr lang="es-MX" sz="2800" dirty="0" smtClean="0">
                <a:cs typeface="Arial" panose="020B0604020202020204" pitchFamily="34" charset="0"/>
              </a:rPr>
              <a:t>Derecho. Lourdes Luna Rangel</a:t>
            </a:r>
          </a:p>
          <a:p>
            <a:pPr lvl="0" algn="l"/>
            <a:endParaRPr lang="es-MX" sz="2800" dirty="0" smtClean="0">
              <a:cs typeface="Arial" panose="020B0604020202020204" pitchFamily="34" charset="0"/>
            </a:endParaRPr>
          </a:p>
          <a:p>
            <a:pPr lvl="0"/>
            <a:r>
              <a:rPr lang="es-MX" sz="2800" dirty="0" smtClean="0">
                <a:cs typeface="Arial" panose="020B0604020202020204" pitchFamily="34" charset="0"/>
              </a:rPr>
              <a:t>Ciclo escolar 2018 - 2019</a:t>
            </a:r>
          </a:p>
          <a:p>
            <a:pPr hangingPunct="1"/>
            <a:endParaRPr lang="es" sz="2800" dirty="0" smtClean="0">
              <a:latin typeface="+mj-lt"/>
            </a:endParaRPr>
          </a:p>
        </p:txBody>
      </p:sp>
      <p:pic>
        <p:nvPicPr>
          <p:cNvPr id="8" name="7 Imagen" descr="Colegio Alejandro Guillot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69952" y="1132384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259283" y="3364632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1"/>
            <a:r>
              <a:rPr lang="es" sz="2800" dirty="0" smtClean="0"/>
              <a:t>Equipo No. 3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33848" y="3868688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cs typeface="Arial" panose="020B0604020202020204" pitchFamily="34" charset="0"/>
              </a:rPr>
              <a:t>Bitácora interdisciplinaria de “La conservación y destrucción de nuestro planeta</a:t>
            </a:r>
            <a:endParaRPr lang="es-MX" dirty="0"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40988" y="4948808"/>
            <a:ext cx="398378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</a:rPr>
              <a:t>Ciclo escolar 2018-2019</a:t>
            </a:r>
          </a:p>
          <a:p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</a:rPr>
              <a:t>Fechas tentativas</a:t>
            </a:r>
          </a:p>
          <a:p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</a:rPr>
              <a:t>Inicio:18 Febrero 2019</a:t>
            </a:r>
          </a:p>
          <a:p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</a:rPr>
              <a:t>Término: 12 Abril 2019</a:t>
            </a:r>
            <a:endParaRPr lang="es-MX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0" y="628328"/>
            <a:ext cx="8662640" cy="114300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5</a:t>
            </a:r>
            <a:r>
              <a:rPr lang="es-ES" sz="1800" cap="none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.c</a:t>
            </a:r>
            <a:r>
              <a:rPr lang="es-ES" sz="1800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  Descripción del proyecto.</a:t>
            </a:r>
            <a:endParaRPr lang="es-MX" sz="1800" dirty="0">
              <a:solidFill>
                <a:schemeClr val="tx1">
                  <a:lumMod val="75000"/>
                </a:schemeClr>
              </a:solidFill>
              <a:latin typeface="Franklin Gothic Medium" pitchFamily="34" charset="0"/>
              <a:cs typeface="Lucida Sans Unicode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01800" y="2068488"/>
            <a:ext cx="1108923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MX" sz="2400" dirty="0" smtClean="0">
                <a:latin typeface="Lucida Sans Unicode" pitchFamily="34" charset="0"/>
                <a:cs typeface="Lucida Sans Unicode" pitchFamily="34" charset="0"/>
              </a:rPr>
              <a:t>El daño al medio ambiente y sus efectos ecológicos se pueden abordar desde las diferentes asignaturas abordando los siguientes puntos:</a:t>
            </a:r>
          </a:p>
          <a:p>
            <a:pPr algn="just">
              <a:spcBef>
                <a:spcPts val="600"/>
              </a:spcBef>
            </a:pPr>
            <a:r>
              <a:rPr lang="es-MX" sz="2400" dirty="0" smtClean="0">
                <a:latin typeface="Lucida Sans Unicode" pitchFamily="34" charset="0"/>
                <a:cs typeface="Lucida Sans Unicode" pitchFamily="34" charset="0"/>
              </a:rPr>
              <a:t>Química: Investigación científica que aborde las repercusiones a la salud y al medio ambiente.</a:t>
            </a:r>
          </a:p>
          <a:p>
            <a:pPr algn="just">
              <a:spcBef>
                <a:spcPts val="600"/>
              </a:spcBef>
            </a:pPr>
            <a:r>
              <a:rPr lang="es-MX" sz="2400" dirty="0" smtClean="0">
                <a:latin typeface="Lucida Sans Unicode" pitchFamily="34" charset="0"/>
                <a:cs typeface="Lucida Sans Unicode" pitchFamily="34" charset="0"/>
              </a:rPr>
              <a:t>Derecho: El marco jurídico que trata el análisis de las diferentes leyes …..</a:t>
            </a:r>
          </a:p>
          <a:p>
            <a:pPr algn="just">
              <a:spcBef>
                <a:spcPts val="600"/>
              </a:spcBef>
            </a:pPr>
            <a:r>
              <a:rPr lang="es-MX" sz="2400" dirty="0" smtClean="0">
                <a:latin typeface="Lucida Sans Unicode" pitchFamily="34" charset="0"/>
                <a:cs typeface="Lucida Sans Unicode" pitchFamily="34" charset="0"/>
              </a:rPr>
              <a:t>Lengua española Se creará una historieta con 15 viñetas, diálogos, globos, creación de personajes, cuidando el proceso de redacción y ortografía, en esta historieta con el mensaje de conciencia hacia el ser humano y cuidado del planeta.</a:t>
            </a:r>
            <a:endParaRPr lang="es-MX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0" y="628328"/>
            <a:ext cx="8662640" cy="114300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5.</a:t>
            </a:r>
            <a:r>
              <a:rPr lang="es-ES" sz="1800" cap="none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d</a:t>
            </a:r>
            <a:r>
              <a:rPr lang="es-ES" sz="1800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 Objetivo general del proyecto.</a:t>
            </a:r>
            <a:endParaRPr lang="es-MX" sz="1800" dirty="0">
              <a:solidFill>
                <a:schemeClr val="tx1">
                  <a:lumMod val="75000"/>
                </a:schemeClr>
              </a:solidFill>
              <a:latin typeface="Franklin Gothic Medium" pitchFamily="34" charset="0"/>
              <a:cs typeface="Lucida Sans Unicode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25936" y="2932584"/>
            <a:ext cx="7582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Proponer y difundir soluciones para el cuidado del medio ambiente y la conservación del planeta a través de la investigación plasmada en una historieta.</a:t>
            </a:r>
            <a:endParaRPr lang="es-MX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Rectángulo"/>
          <p:cNvSpPr/>
          <p:nvPr/>
        </p:nvSpPr>
        <p:spPr>
          <a:xfrm>
            <a:off x="237704" y="268289"/>
            <a:ext cx="650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800" dirty="0" smtClean="0">
                <a:latin typeface="Franklin Gothic Medium" pitchFamily="34" charset="0"/>
                <a:cs typeface="Lucida Sans Unicode" pitchFamily="34" charset="0"/>
              </a:rPr>
              <a:t>5.d Objetivo o propósitos a alcanzar, de cada asignatura involucrada</a:t>
            </a:r>
            <a:endParaRPr lang="es-MX" sz="1800" dirty="0">
              <a:latin typeface="Franklin Gothic Medium" pitchFamily="34" charset="0"/>
              <a:cs typeface="Lucida Sans Unicode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7744" y="2982134"/>
            <a:ext cx="11377264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Química:</a:t>
            </a:r>
          </a:p>
          <a:p>
            <a:pPr algn="l"/>
            <a:r>
              <a:rPr lang="es-MX" sz="2800" dirty="0" smtClean="0"/>
              <a:t>Comprender las consecuencias sociales y ambientales que nos trae el consumismo.</a:t>
            </a:r>
          </a:p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Crear conciencia de que tenemos la obligación tanto  ética como moral de que es necesario ser consumidores responsables para el cuidado de nuestro planeta.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669752" y="2695262"/>
            <a:ext cx="11377264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Derecho:</a:t>
            </a:r>
          </a:p>
          <a:p>
            <a:pPr algn="l"/>
            <a:r>
              <a:rPr lang="es-MX" sz="2800" dirty="0" smtClean="0"/>
              <a:t>Conocimiento del problema</a:t>
            </a:r>
          </a:p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Crear conciencia del daño causado al medio ambiente y al hombre.</a:t>
            </a:r>
          </a:p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Promover medidas preventivas para evitar que el daño sea irreversible</a:t>
            </a:r>
            <a:endParaRPr kumimoji="0" lang="es-MX" sz="2800" b="1" i="0" u="none" strike="noStrike" cap="none" spc="0" normalizeH="0" baseline="0" dirty="0" smtClean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  <a:p>
            <a:pPr algn="l"/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741760" y="2284514"/>
            <a:ext cx="11377264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Lengua española: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2800" dirty="0" smtClean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1" i="0" u="none" strike="noStrike" cap="none" spc="0" normalizeH="0" baseline="0" dirty="0" smtClean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  <a:p>
            <a:pPr algn="l"/>
            <a:r>
              <a:rPr lang="es-MX" sz="2800" dirty="0" smtClean="0"/>
              <a:t>Crear conciencia por medio de una historieta del cuidado del planeta por parte del ser humano, así mismo, conocer las consecuencias del daño ecológico presenta y futuro.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Rectángulo"/>
          <p:cNvSpPr/>
          <p:nvPr/>
        </p:nvSpPr>
        <p:spPr>
          <a:xfrm>
            <a:off x="309712" y="196280"/>
            <a:ext cx="6502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800" dirty="0" smtClean="0">
                <a:latin typeface="Franklin Gothic Medium" pitchFamily="34" charset="0"/>
              </a:rPr>
              <a:t>5.e Pregunta generadora, pregunta guía, problema a abordar, asunto a resolver o a aprobar, propuesta, etc., del proyecto a realizar</a:t>
            </a:r>
            <a:endParaRPr lang="es-MX" sz="1800" dirty="0">
              <a:latin typeface="Franklin Gothic Medium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5736" y="1976923"/>
            <a:ext cx="11737304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MX" sz="2800" dirty="0" smtClean="0"/>
              <a:t>Disciplina Química: ¿Por qué el hombre no se ha preocupado realmente por el cuidado del medio ambiente?, ¿Por qué hay tanta información y no se ha hecho realimente mucho por esto? ¿Qué podría hacer para que la población comprenda esta situación?</a:t>
            </a:r>
          </a:p>
          <a:p>
            <a:pPr algn="l"/>
            <a:r>
              <a:rPr lang="es-MX" sz="2800" dirty="0" smtClean="0"/>
              <a:t> </a:t>
            </a:r>
          </a:p>
          <a:p>
            <a:pPr algn="l"/>
            <a:r>
              <a:rPr lang="es-MX" sz="2800" dirty="0" smtClean="0"/>
              <a:t>Disciplina Derecho: ¿Cómo se genera?, ¿Qué efectos o consecuencias lo provocan? , ¿Qué daños produce?,  ¿Cuáles son las consecuencias para evitarla o mejorarla?</a:t>
            </a:r>
          </a:p>
          <a:p>
            <a:pPr algn="l"/>
            <a:r>
              <a:rPr lang="es-MX" sz="2800" dirty="0" smtClean="0"/>
              <a:t> </a:t>
            </a:r>
          </a:p>
          <a:p>
            <a:pPr algn="l"/>
            <a:r>
              <a:rPr lang="es-MX" sz="2800" dirty="0" smtClean="0"/>
              <a:t>Disciplina Lengua Española.  ¿Qué tipo de relato podría crear conciencia del cuidado del planeta y de la salud del ser humano?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6108824" cy="1028506"/>
          </a:xfrm>
        </p:spPr>
        <p:txBody>
          <a:bodyPr>
            <a:noAutofit/>
          </a:bodyPr>
          <a:lstStyle/>
          <a:p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5.</a:t>
            </a:r>
            <a:r>
              <a:rPr lang="es-MX" sz="1800" b="1" cap="none" dirty="0" smtClean="0">
                <a:solidFill>
                  <a:schemeClr val="tx1">
                    <a:lumMod val="75000"/>
                  </a:schemeClr>
                </a:solidFill>
              </a:rPr>
              <a:t>f</a:t>
            </a: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 Temas y productos propuestos, organizados en forma cronológica</a:t>
            </a:r>
            <a:endParaRPr lang="es-MX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1760" y="1850722"/>
            <a:ext cx="10945216" cy="6135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MX" sz="2800" dirty="0" smtClean="0"/>
              <a:t>Química: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Consumismo-basura-impacto ambiental.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Reducción, reutilización y reciclaje de basura.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Responsabilidad en la conservación del planeta.</a:t>
            </a:r>
          </a:p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Productos:</a:t>
            </a:r>
          </a:p>
          <a:p>
            <a:pPr algn="l"/>
            <a:r>
              <a:rPr lang="es-MX" sz="2800" dirty="0" smtClean="0"/>
              <a:t>Investigación bibliográfica, hemerográfica, mesográfica, sobre “Consumismo-basura-impacto ambiental.”</a:t>
            </a:r>
          </a:p>
          <a:p>
            <a:pPr algn="l"/>
            <a:r>
              <a:rPr lang="es-MX" sz="2800" dirty="0" smtClean="0"/>
              <a:t>Reducción, reutilización y reciclaje de basura.</a:t>
            </a:r>
          </a:p>
          <a:p>
            <a:pPr algn="l"/>
            <a:r>
              <a:rPr lang="es-MX" sz="2800" dirty="0" smtClean="0"/>
              <a:t>Responsabilidad en la conservación del planeta.</a:t>
            </a:r>
          </a:p>
          <a:p>
            <a:pPr algn="l"/>
            <a:r>
              <a:rPr lang="es-MX" sz="2800" dirty="0" smtClean="0"/>
              <a:t>Elaboración de mapas conceptuales.</a:t>
            </a:r>
          </a:p>
          <a:p>
            <a:pPr algn="l"/>
            <a:r>
              <a:rPr lang="es-MX" sz="2800" dirty="0" smtClean="0"/>
              <a:t>Búsqueda de videos de concientización sobre el cuidado del planeta, </a:t>
            </a:r>
          </a:p>
          <a:p>
            <a:pPr algn="l"/>
            <a:r>
              <a:rPr lang="es-MX" sz="2800" dirty="0" smtClean="0"/>
              <a:t>Trabajar con los equipos de las otras materias para la creación de la historieta con la información recabada.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741760" y="1996481"/>
            <a:ext cx="10945216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MX" sz="2800" dirty="0" smtClean="0"/>
              <a:t>Derecho: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Derecho ecológico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Definición y características de desarrollo ambiental.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Diferencias entre medio ambiente y ecología.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Leyes aplicables a instituciones y autoridades</a:t>
            </a:r>
          </a:p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Productos:</a:t>
            </a:r>
          </a:p>
          <a:p>
            <a:pPr algn="l"/>
            <a:r>
              <a:rPr lang="es-MX" sz="2800" dirty="0" smtClean="0"/>
              <a:t>Videos o documentales.</a:t>
            </a:r>
          </a:p>
          <a:p>
            <a:pPr algn="l"/>
            <a:r>
              <a:rPr lang="es-MX" sz="2800" dirty="0" smtClean="0"/>
              <a:t>Investigación sobre Derecho ecológico.</a:t>
            </a:r>
          </a:p>
          <a:p>
            <a:pPr algn="l"/>
            <a:r>
              <a:rPr lang="es-MX" sz="2800" dirty="0" smtClean="0"/>
              <a:t>Elaboración de mapas mentales.</a:t>
            </a:r>
          </a:p>
          <a:p>
            <a:pPr algn="l"/>
            <a:r>
              <a:rPr lang="es-MX" sz="2800" dirty="0" smtClean="0"/>
              <a:t>Realizar mesas redondas de debate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8" name="7 CuadroTexto"/>
          <p:cNvSpPr txBox="1"/>
          <p:nvPr/>
        </p:nvSpPr>
        <p:spPr>
          <a:xfrm>
            <a:off x="741760" y="1781036"/>
            <a:ext cx="10945216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MX" sz="2800" dirty="0" smtClean="0"/>
              <a:t>Lengua Española: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Formas del discurso: Diálogo, monólogo.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Análisis y creación de personajes.</a:t>
            </a:r>
          </a:p>
          <a:p>
            <a:pPr algn="l">
              <a:buFont typeface="Arial" pitchFamily="34" charset="0"/>
              <a:buChar char="•"/>
            </a:pPr>
            <a:r>
              <a:rPr lang="es-MX" sz="2800" dirty="0" smtClean="0"/>
              <a:t>Ortografía, puntuación y redacción</a:t>
            </a:r>
          </a:p>
          <a:p>
            <a:endParaRPr lang="es-MX" sz="2800" dirty="0" smtClean="0"/>
          </a:p>
          <a:p>
            <a:pPr algn="l"/>
            <a:r>
              <a:rPr lang="es-MX" sz="2800" dirty="0" smtClean="0"/>
              <a:t>Productos:</a:t>
            </a:r>
          </a:p>
          <a:p>
            <a:pPr algn="l"/>
            <a:r>
              <a:rPr lang="es-MX" sz="2800" dirty="0" smtClean="0"/>
              <a:t>Investigación de qué es y cómo se hace una historieta.</a:t>
            </a:r>
          </a:p>
          <a:p>
            <a:pPr algn="l"/>
            <a:r>
              <a:rPr lang="es-MX" sz="2800" dirty="0" smtClean="0"/>
              <a:t>Investigar diferentes tipos de estilos de dibujos y viñetas.</a:t>
            </a:r>
          </a:p>
          <a:p>
            <a:pPr algn="l"/>
            <a:r>
              <a:rPr lang="es-MX" sz="2800" dirty="0" smtClean="0"/>
              <a:t>Crear personajes.</a:t>
            </a:r>
          </a:p>
          <a:p>
            <a:pPr algn="l"/>
            <a:r>
              <a:rPr lang="es-MX" sz="2800" dirty="0" smtClean="0"/>
              <a:t>Redacción de la historia.</a:t>
            </a:r>
          </a:p>
          <a:p>
            <a:pPr algn="l"/>
            <a:r>
              <a:rPr lang="es-MX" sz="2800" dirty="0" smtClean="0"/>
              <a:t>Redactar la historia sin diálogos.</a:t>
            </a:r>
          </a:p>
          <a:p>
            <a:pPr algn="l"/>
            <a:r>
              <a:rPr lang="es-MX" sz="2800" dirty="0" smtClean="0"/>
              <a:t>Crear boceto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53728" y="268288"/>
            <a:ext cx="6552728" cy="1143974"/>
          </a:xfrm>
        </p:spPr>
        <p:txBody>
          <a:bodyPr>
            <a:noAutofit/>
          </a:bodyPr>
          <a:lstStyle/>
          <a:p>
            <a:r>
              <a:rPr lang="es-MX" sz="1800" dirty="0" smtClean="0"/>
              <a:t>5 </a:t>
            </a:r>
            <a:r>
              <a:rPr lang="es-MX" sz="1800" cap="none" dirty="0" smtClean="0"/>
              <a:t>g</a:t>
            </a:r>
            <a:r>
              <a:rPr lang="es-MX" sz="1800" dirty="0" smtClean="0"/>
              <a:t>  Formatos e instrumentos para la planeación</a:t>
            </a:r>
            <a:endParaRPr lang="es-MX" sz="18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1183007" y="1348408"/>
            <a:ext cx="10488873" cy="6641160"/>
            <a:chOff x="1183006" y="1348408"/>
            <a:chExt cx="10488873" cy="664116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6296" y="1348408"/>
              <a:ext cx="6105583" cy="664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Abrir llave"/>
            <p:cNvSpPr/>
            <p:nvPr/>
          </p:nvSpPr>
          <p:spPr>
            <a:xfrm>
              <a:off x="4990232" y="1708448"/>
              <a:ext cx="720080" cy="6264696"/>
            </a:xfrm>
            <a:prstGeom prst="leftBrac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183006" y="4012704"/>
              <a:ext cx="2704266" cy="121058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3600" b="1" i="0" u="none" strike="noStrike" cap="none" spc="0" normalizeH="0" baseline="0" dirty="0" smtClean="0">
                  <a:ln>
                    <a:noFill/>
                  </a:ln>
                  <a:solidFill>
                    <a:srgbClr val="1E4287"/>
                  </a:solidFill>
                  <a:effectLst/>
                  <a:uFillTx/>
                  <a:latin typeface="+mj-lt"/>
                  <a:ea typeface="+mj-ea"/>
                  <a:cs typeface="+mj-cs"/>
                  <a:sym typeface="Ubuntu"/>
                </a:rPr>
                <a:t>PLANEACIÓN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 smtClean="0"/>
                <a:t>GENERAL</a:t>
              </a:r>
              <a:endParaRPr kumimoji="0" lang="es-MX" sz="3600" b="1" i="0" u="none" strike="noStrike" cap="none" spc="0" normalizeH="0" baseline="0" dirty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45817" y="196280"/>
            <a:ext cx="4948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Índice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17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11" name="10 Rectángulo"/>
          <p:cNvSpPr/>
          <p:nvPr/>
        </p:nvSpPr>
        <p:spPr>
          <a:xfrm>
            <a:off x="957784" y="2174752"/>
            <a:ext cx="110172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5.a  Productos generados en la primera sesión de trabajo. Productos: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1. Producto 1. C.A.I.A.C. Conclusiones Generales.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2. Producto 3. Fotografías de la sesión tomadas por los propios grupos y la persona asignada para tal fin.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5.b    Organizador gráfico que muestre los contenidos y conceptos de todas las asignaturas involucradas  en el proyecto y su interrelación.(Producto 2.)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5.c    Introducción o justificación y descripción del proyecto.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5.d    Objetivo general del proyecto y de cada asignatura involucrada.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5.e    Pregunta generadora, pregunta guía, problema a abordar, asunto a resolver o a probar,    propuesta, etcétera, del proyecto(s) a realizar.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5.f    Contenido.  Temas y productos propuestos, organizados en forma cronológica.   Integrar diferentes tipos de evidencias o herramientas, por ejemplo:  Manuscritas, digitales, impresas, físicas, documentos para  planeación y seguimiento, etc.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5.g   Formatos e instrumentos para/con la planeación, seguimiento, evaluación, autoevaluación y </a:t>
            </a:r>
            <a:r>
              <a:rPr lang="es-MX" sz="1800" dirty="0" err="1" smtClean="0">
                <a:latin typeface="Lucida Sans Unicode" pitchFamily="34" charset="0"/>
                <a:cs typeface="Lucida Sans Unicode" pitchFamily="34" charset="0"/>
              </a:rPr>
              <a:t>coevaluación</a:t>
            </a:r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5.h    Reflexión sobre el proceso de planteamiento del proyecto.  Logros alcanzados y aspectos a mejorar, expectativas para su realización.</a:t>
            </a:r>
          </a:p>
          <a:p>
            <a:pPr algn="l"/>
            <a:r>
              <a:rPr lang="es-MX" sz="1800" dirty="0" smtClean="0">
                <a:latin typeface="Lucida Sans Unicode" pitchFamily="34" charset="0"/>
                <a:cs typeface="Lucida Sans Unicode" pitchFamily="34" charset="0"/>
              </a:rPr>
              <a:t>5.i   Productos del 4 en adelante.</a:t>
            </a:r>
            <a:endParaRPr lang="es-MX" sz="18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13" name="4 Título"/>
          <p:cNvSpPr>
            <a:spLocks noGrp="1"/>
          </p:cNvSpPr>
          <p:nvPr>
            <p:ph type="title"/>
          </p:nvPr>
        </p:nvSpPr>
        <p:spPr>
          <a:xfrm>
            <a:off x="381720" y="1"/>
            <a:ext cx="7056784" cy="1143974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/>
              <a:t/>
            </a:r>
            <a:br>
              <a:rPr lang="es-MX" sz="3600" b="1" dirty="0" smtClean="0"/>
            </a:br>
            <a:endParaRPr lang="es-MX" sz="3600" b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25736" y="1276401"/>
          <a:ext cx="11377264" cy="6659880"/>
        </p:xfrm>
        <a:graphic>
          <a:graphicData uri="http://schemas.openxmlformats.org/drawingml/2006/table">
            <a:tbl>
              <a:tblPr/>
              <a:tblGrid>
                <a:gridCol w="5584144"/>
                <a:gridCol w="3200832"/>
                <a:gridCol w="2592288"/>
              </a:tblGrid>
              <a:tr h="4602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CONSERVACIÓN O DESTRUCCIÓN DE NUESTRO PLANETA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Secuencia Didáctica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Subtemas</a:t>
                      </a:r>
                      <a:endParaRPr lang="es-MX" sz="16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Fecha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Programada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045">
                <a:tc>
                  <a:txBody>
                    <a:bodyPr/>
                    <a:lstStyle/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Química: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docente presenta el video </a:t>
                      </a:r>
                      <a:r>
                        <a:rPr lang="es-ES" sz="1600" b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hlinkClick r:id="rId3"/>
                        </a:rPr>
                        <a:t>https://www.youtube.com/watch?v=Kt6qjGN0Etk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(</a:t>
                      </a:r>
                      <a:r>
                        <a:rPr lang="es-ES" sz="1600" b="1" kern="1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Conciencia Ambiental (la destrucción de nuestro planeta)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alumno realiza una reflexión sobre el video.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alumno realiza una investigación sobre el tema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principal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elaborando resúmenes de los mismo.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alumno realiza la búsqueda de videos relacionados con el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tema. Los descarga para su revisión en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equipo.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profesora coordina la elaboración de mapas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conceptuales en los cuadernos de los alumnos.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docente cierra el tema generando un debate sobre el tema por medio de la lectura (voluntaria) de las reflexiones anteriores.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Interdisciplinario. Ejecución del proyecto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Presentación del proyecto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conservación o destrucción de nuestro planeta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 Consumismo-basura-impacto ambiental.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Reducción, reutilización y reciclaje de basura.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Responsabilidad en la conservación del planeta.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4 al 8 de marzo 2019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</a:t>
                      </a: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4 al 8 de marzo 2019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</a:t>
                      </a: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 11 al 15 de marzo 2019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</a:t>
                      </a: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18 al 22 de marzo 2019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18 al 22 de marzo 2019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</a:t>
                      </a: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de marzo al 5 de abril </a:t>
                      </a: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22 al 26 de abril 2019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4 Título"/>
          <p:cNvSpPr txBox="1">
            <a:spLocks/>
          </p:cNvSpPr>
          <p:nvPr/>
        </p:nvSpPr>
        <p:spPr>
          <a:xfrm>
            <a:off x="309712" y="132427"/>
            <a:ext cx="6552728" cy="1143974"/>
          </a:xfrm>
          <a:prstGeom prst="rect">
            <a:avLst/>
          </a:prstGeom>
        </p:spPr>
        <p:txBody>
          <a:bodyPr vert="horz" lIns="130046" tIns="65023" rIns="130046" bIns="65023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Formatos e instrumentos para la planeación,</a:t>
            </a:r>
            <a:b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día</a:t>
            </a:r>
            <a:r>
              <a:rPr kumimoji="0" lang="es-MX" sz="18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a día</a:t>
            </a:r>
            <a:endParaRPr kumimoji="0" lang="es-MX" sz="1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25736" y="1276400"/>
          <a:ext cx="11377264" cy="7146036"/>
        </p:xfrm>
        <a:graphic>
          <a:graphicData uri="http://schemas.openxmlformats.org/drawingml/2006/table">
            <a:tbl>
              <a:tblPr/>
              <a:tblGrid>
                <a:gridCol w="5584144"/>
                <a:gridCol w="3200832"/>
                <a:gridCol w="2592288"/>
              </a:tblGrid>
              <a:tr h="4932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CONSERVACIÓN O DESTRUCCIÓN DE NUESTRO PLANETA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8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Secuencia Didáctica</a:t>
                      </a:r>
                      <a:endParaRPr lang="es-MX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Subtemas</a:t>
                      </a:r>
                      <a:endParaRPr lang="es-MX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Fecha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Programada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026">
                <a:tc>
                  <a:txBody>
                    <a:bodyPr/>
                    <a:lstStyle/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Derecho:</a:t>
                      </a: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El alumno investigará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los conceptos de derecho ambiental y ecológico.</a:t>
                      </a: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El alumno en mapas conceptuales trabajando en equipo investigan los componentes  de cada uno de ellos.</a:t>
                      </a: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El alumno en mesas de debate diferenciarán los conceptos de ambiente y ecología.</a:t>
                      </a: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alumno a través de la investigación descubrirá las leyes, instituciones y autoridades que regulan ambos ,</a:t>
                      </a: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profesora cierra el tema en conjunto con los alumnos.</a:t>
                      </a:r>
                      <a:endParaRPr lang="es-MX" sz="1800" b="1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Interdisciplinario. Ejecución del proyecto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Presentación del proyecto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Derecho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Ecológico:</a:t>
                      </a:r>
                    </a:p>
                    <a:p>
                      <a:pPr marL="34290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Definición y características del derecho ambiental.</a:t>
                      </a:r>
                    </a:p>
                    <a:p>
                      <a:pPr marL="34290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Diferencias entre medio ambiente y ecología: Elementos que los componen</a:t>
                      </a:r>
                    </a:p>
                    <a:p>
                      <a:pPr marL="34290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Leyes aplicables e Instituciones y Autoridades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4 al 8 de marzo 2019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4 al 8 de marzo 2019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 11 al 15 de marzo 2019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18 al 22 de marzo 2019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18 al 22 de marzo 2019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25 de marzo al 5 de abril 2019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22 al 26 de abril 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146736"/>
              </p:ext>
            </p:extLst>
          </p:nvPr>
        </p:nvGraphicFramePr>
        <p:xfrm>
          <a:off x="525736" y="1276401"/>
          <a:ext cx="11377264" cy="7154598"/>
        </p:xfrm>
        <a:graphic>
          <a:graphicData uri="http://schemas.openxmlformats.org/drawingml/2006/table">
            <a:tbl>
              <a:tblPr/>
              <a:tblGrid>
                <a:gridCol w="7128792"/>
                <a:gridCol w="2016224"/>
                <a:gridCol w="2232248"/>
              </a:tblGrid>
              <a:tr h="39261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CONSERVACIÓN O DESTRUCCIÓN DE NUESTRO PLANETA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ES_tradnl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Secuencia Didáctica</a:t>
                      </a:r>
                      <a:endParaRPr lang="es-MX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Subtemas</a:t>
                      </a:r>
                      <a:endParaRPr lang="es-MX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Fecha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Programada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807">
                <a:tc>
                  <a:txBody>
                    <a:bodyPr/>
                    <a:lstStyle/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Lengua Española:</a:t>
                      </a: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alumnos Investigan en las fuentes documentales apropiadas. </a:t>
                      </a:r>
                    </a:p>
                    <a:p>
                      <a:pPr marL="61214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alumnos Elaboran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borrador de un esquema. </a:t>
                      </a:r>
                    </a:p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Los alumnos y la profesora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eleccionan y organizan el material. </a:t>
                      </a:r>
                    </a:p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Los alumnos escribir un borrador.</a:t>
                      </a:r>
                    </a:p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Los alumnos Estructuran el trabajo. </a:t>
                      </a:r>
                    </a:p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Los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alumnos c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onstruyen unidades textuales con distintas oraciones subordinadas, colocadas con el orden lógico imprescindible para que la comunicación , sea coherente y clara;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revisan ortografía y puntuación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 Los alumnos investigan las características de la historieta y su elaboración.</a:t>
                      </a:r>
                    </a:p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 Los alumnos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eproducen la redacción definitiva a historieta.</a:t>
                      </a:r>
                    </a:p>
                    <a:p>
                      <a:pPr marL="2692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monografía.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Oraciones compuestas.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Ortografía.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historieta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como medio de comunicación social.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4 al 8 de marzo 2019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4 al 8 de marzo 2019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 11 al 15 de marzo 2019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18 al 22 de marzo 2019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 del 18 al 22 de marzo 2019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25 de marzo al 5 de abril 2019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22 al 26 de abril 2019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Cierre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del proyecto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Unificar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la información recabada para la realización de una historieta que involucre la problemática ambiental desde el punto de vista científico y legal.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Realizar la conexión de los conceptos de las tres asignaturas con el conocimiento propio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Presentación del proyecto.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  <a:tab pos="4951095" algn="l"/>
                        </a:tabLst>
                      </a:pPr>
                      <a:endParaRPr lang="es-MX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40705" y="1778323"/>
          <a:ext cx="7334105" cy="6568631"/>
        </p:xfrm>
        <a:graphic>
          <a:graphicData uri="http://schemas.openxmlformats.org/drawingml/2006/table">
            <a:tbl>
              <a:tblPr/>
              <a:tblGrid>
                <a:gridCol w="3096344"/>
                <a:gridCol w="1412587"/>
                <a:gridCol w="1412587"/>
                <a:gridCol w="1412587"/>
              </a:tblGrid>
              <a:tr h="5029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ASPECTO </a:t>
                      </a: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A  </a:t>
                      </a:r>
                      <a:r>
                        <a:rPr lang="es-MX" sz="1000" b="1" dirty="0">
                          <a:latin typeface="Arial"/>
                          <a:ea typeface="Calibri"/>
                        </a:rPr>
                        <a:t>EVALUAR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EXCELENTE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3 PUNTOS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BUENO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2.4 </a:t>
                      </a:r>
                      <a:r>
                        <a:rPr lang="es-MX" sz="1000" b="1" dirty="0">
                          <a:latin typeface="Arial"/>
                          <a:ea typeface="Calibri"/>
                        </a:rPr>
                        <a:t>PUNTOS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SUFICIENTE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0.9</a:t>
                      </a:r>
                      <a:r>
                        <a:rPr lang="es-MX" sz="1000" b="1" baseline="0" dirty="0" smtClean="0">
                          <a:latin typeface="Arial"/>
                          <a:ea typeface="Calibri"/>
                        </a:rPr>
                        <a:t> </a:t>
                      </a: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PUNTO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748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QUÍMICA: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Calibri"/>
                        </a:rPr>
                        <a:t>Reflexión sobre el video “La destrucción de nuestro planeta  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Revisión de los resúmenes elaborados en la investigación del tema.  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Calibri"/>
                        </a:rPr>
                        <a:t>Resúmenes de los videos relacionados con el tema. 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Calibri"/>
                        </a:rPr>
                        <a:t>Mapas conceptuales sobre los temas investigados y realizados en hora de clase. 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Cumple con todos los aspectos evaluados.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Falta uno de los aspectos evaluados.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Faltan dos de los aspectos evaluados.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1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1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0.8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748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DERECHO</a:t>
                      </a: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: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Investigación</a:t>
                      </a:r>
                      <a:r>
                        <a:rPr lang="es-MX" sz="1000" b="1" baseline="0" dirty="0" smtClean="0">
                          <a:latin typeface="Arial"/>
                          <a:ea typeface="Calibri"/>
                        </a:rPr>
                        <a:t> de los temas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baseline="0" dirty="0" smtClean="0">
                          <a:latin typeface="Arial"/>
                          <a:ea typeface="Calibri"/>
                        </a:rPr>
                        <a:t>Elaboración de los mapas conceptuales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baseline="0" dirty="0" smtClean="0">
                          <a:latin typeface="Arial"/>
                          <a:ea typeface="Calibri"/>
                        </a:rPr>
                        <a:t>Síntesis de la mesa de debate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Cumple con todos los aspectos evaluados.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Falta uno de los aspectos evaluados.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Faltan dos de los aspectos evaluados.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1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0.8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007"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LENGUA </a:t>
                      </a: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ESPAÑOLA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Unificar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la información recabada para la realización de una historieta que involucre la problemática ambiental desde el punto de vista científico y legal.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Realizar la conexión de los conceptos de las tres asignaturas con el conocimiento propio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Cumple con todos los aspectos evaluados.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Contiene de forma parcial los aspectos evaluados.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Falta uno de los aspectos evaluados</a:t>
                      </a:r>
                      <a:endParaRPr lang="es-MX" sz="1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1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0.8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1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2.4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latin typeface="Arial"/>
                          <a:ea typeface="Calibri"/>
                        </a:rPr>
                        <a:t>0.9</a:t>
                      </a:r>
                      <a:endParaRPr lang="es-MX" sz="1000" b="1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4 Título"/>
          <p:cNvSpPr txBox="1">
            <a:spLocks/>
          </p:cNvSpPr>
          <p:nvPr/>
        </p:nvSpPr>
        <p:spPr>
          <a:xfrm>
            <a:off x="453728" y="268288"/>
            <a:ext cx="6552728" cy="1143974"/>
          </a:xfrm>
          <a:prstGeom prst="rect">
            <a:avLst/>
          </a:prstGeom>
        </p:spPr>
        <p:txBody>
          <a:bodyPr vert="horz" lIns="130046" tIns="65023" rIns="130046" bIns="65023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Formatos e instrumentos para la evaluación</a:t>
            </a:r>
            <a:endParaRPr kumimoji="0" lang="es-MX" sz="1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178" t="27360" r="25673" b="10625"/>
          <a:stretch>
            <a:fillRect/>
          </a:stretch>
        </p:blipFill>
        <p:spPr bwMode="auto">
          <a:xfrm>
            <a:off x="1389832" y="1760591"/>
            <a:ext cx="9001000" cy="651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Título"/>
          <p:cNvSpPr txBox="1">
            <a:spLocks/>
          </p:cNvSpPr>
          <p:nvPr/>
        </p:nvSpPr>
        <p:spPr>
          <a:xfrm>
            <a:off x="165696" y="196281"/>
            <a:ext cx="6552728" cy="1143974"/>
          </a:xfrm>
          <a:prstGeom prst="rect">
            <a:avLst/>
          </a:prstGeom>
        </p:spPr>
        <p:txBody>
          <a:bodyPr vert="horz" lIns="130046" tIns="65023" rIns="130046" bIns="65023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s-MX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Formatos e instrumentos para la, evaluación.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Rúbrica de historieta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5662" t="25391" r="52238" b="9641"/>
          <a:stretch>
            <a:fillRect/>
          </a:stretch>
        </p:blipFill>
        <p:spPr bwMode="auto">
          <a:xfrm>
            <a:off x="3190033" y="1636441"/>
            <a:ext cx="6810211" cy="67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Título"/>
          <p:cNvSpPr>
            <a:spLocks noGrp="1"/>
          </p:cNvSpPr>
          <p:nvPr>
            <p:ph type="title"/>
          </p:nvPr>
        </p:nvSpPr>
        <p:spPr>
          <a:xfrm>
            <a:off x="453728" y="268288"/>
            <a:ext cx="6552728" cy="1143974"/>
          </a:xfrm>
        </p:spPr>
        <p:txBody>
          <a:bodyPr>
            <a:noAutofit/>
          </a:bodyPr>
          <a:lstStyle/>
          <a:p>
            <a:r>
              <a:rPr lang="es-MX" sz="1800" dirty="0" smtClean="0"/>
              <a:t>5 </a:t>
            </a:r>
            <a:r>
              <a:rPr lang="es-MX" sz="1800" cap="none" dirty="0" smtClean="0"/>
              <a:t>g</a:t>
            </a:r>
            <a:r>
              <a:rPr lang="es-MX" sz="1800" dirty="0" smtClean="0"/>
              <a:t>  Formatos e instrumentos para autoevaluación </a:t>
            </a:r>
            <a:endParaRPr lang="es-MX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25315"/>
            <a:ext cx="112082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COEVALUACIÓN</a:t>
            </a:r>
            <a:endParaRPr kumimoji="0" lang="es-MX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5663" t="27360" r="51131" b="11610"/>
          <a:stretch>
            <a:fillRect/>
          </a:stretch>
        </p:blipFill>
        <p:spPr bwMode="auto">
          <a:xfrm>
            <a:off x="2829992" y="1564432"/>
            <a:ext cx="6501627" cy="671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Título"/>
          <p:cNvSpPr>
            <a:spLocks noGrp="1"/>
          </p:cNvSpPr>
          <p:nvPr>
            <p:ph type="title"/>
          </p:nvPr>
        </p:nvSpPr>
        <p:spPr>
          <a:xfrm>
            <a:off x="453728" y="268288"/>
            <a:ext cx="6552728" cy="1143974"/>
          </a:xfrm>
        </p:spPr>
        <p:txBody>
          <a:bodyPr>
            <a:noAutofit/>
          </a:bodyPr>
          <a:lstStyle/>
          <a:p>
            <a:r>
              <a:rPr lang="es-MX" sz="1800" dirty="0" smtClean="0"/>
              <a:t>5 </a:t>
            </a:r>
            <a:r>
              <a:rPr lang="es-MX" sz="1800" cap="none" dirty="0" smtClean="0"/>
              <a:t>g</a:t>
            </a:r>
            <a:r>
              <a:rPr lang="es-MX" sz="1800" dirty="0" smtClean="0"/>
              <a:t>  Formatos e instrumentos para la </a:t>
            </a:r>
            <a:r>
              <a:rPr lang="es-MX" sz="1800" dirty="0" err="1" smtClean="0"/>
              <a:t>coevaluación</a:t>
            </a:r>
            <a:endParaRPr lang="es-MX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1617356"/>
              </p:ext>
            </p:extLst>
          </p:nvPr>
        </p:nvGraphicFramePr>
        <p:xfrm>
          <a:off x="764191" y="2621905"/>
          <a:ext cx="11622624" cy="614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208"/>
                <a:gridCol w="3874208"/>
                <a:gridCol w="3874208"/>
              </a:tblGrid>
              <a:tr h="600777"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AVANCES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TROPIEZOS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SOLUCIONES O PROPUESTAS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84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da el trabajo Cooperativo.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 da la sinergia entre equipos.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maestros se dan cuenta de la relación entre materias.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Apertura y colaboración por parte de los docentes.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 ha fomentado el compañerismo compartiendo ideas y estrategias de trabajo.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profesores están más enfocados en el trabajo interdisciplinario.</a:t>
                      </a:r>
                    </a:p>
                    <a:p>
                      <a:endParaRPr lang="es-E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Romper con paradigmas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 difícil que coincidan en horarios para establecer acuerdos.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hay tiempo para reunirse y ponerse de acuerdo en la logística.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Maestros compartidos con secundaria o que laboran en otras instituciones.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Resistencia al cambio.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Falta de interés en el proyecto, ya que se considera como trabajo extra.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Complicaciones con la plataforma.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Seguir trabajando con los docentes de forma más sistemática y sin carga de trabajo.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Buscar espacios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como el cierre del ciclo escolar para llevar a cabo dicha actividad.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 proyecto por ciclo escolar y por materia.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Reuniones similares a las juntas de consejo de la SEP para el trabajo con docentes.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Uso de la tecnología: Google Drive.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514894"/>
              </p:ext>
            </p:extLst>
          </p:nvPr>
        </p:nvGraphicFramePr>
        <p:xfrm>
          <a:off x="816970" y="1196475"/>
          <a:ext cx="11622623" cy="1364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623"/>
              </a:tblGrid>
              <a:tr h="1364489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REFLEXION</a:t>
                      </a:r>
                    </a:p>
                    <a:p>
                      <a:pPr algn="l"/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Conclusiones de la 3ª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Reunión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Conexiones de la Zona I ENP, llevada a cabo en el Colegio Alejandro Guillot.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65024" marB="65024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62327"/>
              </p:ext>
            </p:extLst>
          </p:nvPr>
        </p:nvGraphicFramePr>
        <p:xfrm>
          <a:off x="799378" y="2064505"/>
          <a:ext cx="11622623" cy="445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623"/>
              </a:tblGrid>
              <a:tr h="445743">
                <a:tc>
                  <a:txBody>
                    <a:bodyPr/>
                    <a:lstStyle/>
                    <a:p>
                      <a:pPr algn="l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 Trabajo Cooperativo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los Maestros</a:t>
                      </a: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65024" marB="65024">
                    <a:noFill/>
                  </a:tcPr>
                </a:tc>
              </a:tr>
            </a:tbl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885776" y="196281"/>
            <a:ext cx="2531029" cy="1017017"/>
          </a:xfrm>
          <a:prstGeom prst="rect">
            <a:avLst/>
          </a:prstGeom>
        </p:spPr>
        <p:txBody>
          <a:bodyPr vert="horz" lIns="109234" tIns="54617" rIns="109234" bIns="54617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MX" sz="1800" dirty="0" smtClean="0"/>
              <a:t>5.h Reflexión de Zona</a:t>
            </a:r>
            <a:endParaRPr lang="es-MX" sz="1800" dirty="0"/>
          </a:p>
        </p:txBody>
      </p:sp>
      <p:sp>
        <p:nvSpPr>
          <p:cNvPr id="7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0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11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11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933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8000576"/>
              </p:ext>
            </p:extLst>
          </p:nvPr>
        </p:nvGraphicFramePr>
        <p:xfrm>
          <a:off x="617501" y="1518935"/>
          <a:ext cx="11622623" cy="74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623"/>
              </a:tblGrid>
              <a:tr h="747269">
                <a:tc>
                  <a:txBody>
                    <a:bodyPr/>
                    <a:lstStyle/>
                    <a:p>
                      <a:pPr algn="l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 Proceso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planeación de las propuestas para proyectos interdisciplinarios.</a:t>
                      </a: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65024" marB="65024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8467915"/>
              </p:ext>
            </p:extLst>
          </p:nvPr>
        </p:nvGraphicFramePr>
        <p:xfrm>
          <a:off x="604992" y="2607073"/>
          <a:ext cx="11622624" cy="729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208"/>
                <a:gridCol w="3874208"/>
                <a:gridCol w="3874208"/>
              </a:tblGrid>
              <a:tr h="685760"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AVANCES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TROPIEZOS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SOLUCIONES O PROPUESTAS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76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Mayor disposición de los docentes.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Conocer programas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otras materias y afinidades.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Habilidad docente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 definió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la metodología y los productos finales del trabajo interdisciplinario.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programas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 llenan de forma individual, ahora es en convergencia con varias materias.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Directrices del proyecto se establecieron ya iniciado el curso y no hubo la planeación adecuada de las actividades.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Sismo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Maestros en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distintos grados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 matrículas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pequeñas dificulta el número de proyectos.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Formatos rígidos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y explicaciones muy rebuscadas.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todos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los grupos trabajan al mismo ritmo.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Existe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incertidumbre de los productos realizados ya que no hay retroalimentación.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través de la DGIRE buscar momentos específicos de trabajo a lo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largo del ciclo escolar, como el indicado el día de la interdisciplinariedad.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Proyecto por grado / materia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 viernes al mes ayuda a organizar y coincidir en tiempos,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al menos durante el tiempo que arranca el proyecto.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Sirvió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mucho ver proyectos exitosos como ejemplos.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E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8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8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011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0878992"/>
              </p:ext>
            </p:extLst>
          </p:nvPr>
        </p:nvGraphicFramePr>
        <p:xfrm>
          <a:off x="635093" y="1636440"/>
          <a:ext cx="11622623" cy="74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623"/>
              </a:tblGrid>
              <a:tr h="747269">
                <a:tc>
                  <a:txBody>
                    <a:bodyPr/>
                    <a:lstStyle/>
                    <a:p>
                      <a:pPr algn="l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Puntos a tomarse en cuenta para la implementación de proyectos interdisciplinarios.</a:t>
                      </a: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65024" marB="65024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9441277"/>
              </p:ext>
            </p:extLst>
          </p:nvPr>
        </p:nvGraphicFramePr>
        <p:xfrm>
          <a:off x="635089" y="2500536"/>
          <a:ext cx="11622624" cy="583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208"/>
                <a:gridCol w="3874208"/>
                <a:gridCol w="3874208"/>
              </a:tblGrid>
              <a:tr h="567989"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AVANCES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TROPIEZOS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SOLUCIONES O PROPUESTAS</a:t>
                      </a:r>
                      <a:endParaRPr lang="es-ES" sz="2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658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Coincidencia de programas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Intereses comunes.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Trabajar colaborativamente con compañeros.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 tienen más opciones metodológicas.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 rompieron paradigmas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E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Tiempos / horarios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Características del alumnado ya que en teoría ya manejan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trabajo por proyectos por modelo educativo de SEP.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hay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madurez por parte de los alumnos para la responsabilidad de proyectos.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Rotación de profesores.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hay calendarios de todo el proyecto y no ha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podido realizarse una planeación real.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s-E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Proyecto por grado o por materia, no por docente.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Delimitar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alcances para que la mayor parte de los proyectos se lleven en clase.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la tecnología.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Establecer estrategias para avanzar en los objetivos de los profesores.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20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E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7536" marR="97536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8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8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085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5736" y="1204393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" dirty="0" smtClean="0">
                <a:latin typeface="Lucida Sans Unicode" pitchFamily="34" charset="0"/>
                <a:cs typeface="Lucida Sans Unicode" pitchFamily="34" charset="0"/>
              </a:rPr>
              <a:t>Producto 1. Conclusiones Generales</a:t>
            </a:r>
            <a:endParaRPr lang="es-MX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1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1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graphicFrame>
        <p:nvGraphicFramePr>
          <p:cNvPr id="11" name="Tabla 6">
            <a:extLst>
              <a:ext uri="{FF2B5EF4-FFF2-40B4-BE49-F238E27FC236}">
                <a16:creationId xmlns="" xmlns:a16="http://schemas.microsoft.com/office/drawing/2014/main" id="{FF7269DC-48FD-4933-8F5F-33B5B2E44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125671"/>
              </p:ext>
            </p:extLst>
          </p:nvPr>
        </p:nvGraphicFramePr>
        <p:xfrm>
          <a:off x="302951" y="2371726"/>
          <a:ext cx="12421916" cy="5178675"/>
        </p:xfrm>
        <a:graphic>
          <a:graphicData uri="http://schemas.openxmlformats.org/drawingml/2006/table">
            <a:tbl>
              <a:tblPr/>
              <a:tblGrid>
                <a:gridCol w="1773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8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 INTERDISCIPLINARIEDAD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1. ¿Qué es?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Resolver una problemática integrando las perspectivas de diferentes especialistas</a:t>
                      </a:r>
                      <a:r>
                        <a:rPr lang="es-ES" sz="1400" b="1" baseline="0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con </a:t>
                      </a: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competencias en su propia disciplina y cierto conocimiento en los otras 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2. ¿Qué</a:t>
                      </a:r>
                      <a:endParaRPr lang="es-MX" sz="1400" b="1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características </a:t>
                      </a:r>
                      <a:endParaRPr lang="es-MX" sz="1400" b="1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tiene ?</a:t>
                      </a:r>
                      <a:endParaRPr lang="es-MX" sz="1400" b="1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 algn="l">
                        <a:buFont typeface="Arial" pitchFamily="34" charset="0"/>
                        <a:buChar char="•"/>
                      </a:pPr>
                      <a:r>
                        <a:rPr lang="es-ES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Implica la intervención de dos o más disciplinas. </a:t>
                      </a:r>
                      <a:endParaRPr lang="es-MX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40404"/>
                        </a:solidFill>
                        <a:uFillTx/>
                        <a:latin typeface="Century Gothic" pitchFamily="34" charset="0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273050" indent="-273050" algn="l">
                        <a:buFont typeface="Arial" pitchFamily="34" charset="0"/>
                        <a:buChar char="•"/>
                      </a:pPr>
                      <a:r>
                        <a:rPr lang="es-ES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Establecer un objetivo en común, asignando funciones entre los docentes.</a:t>
                      </a:r>
                      <a:endParaRPr lang="es-MX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40404"/>
                        </a:solidFill>
                        <a:uFillTx/>
                        <a:latin typeface="Century Gothic" pitchFamily="34" charset="0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Realizar una planeación del proyecto por parte de las diferentes disciplinas.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Establecerán un objetivo en común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Se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debe generar un producto en común.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 ¿Por qué es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importante en la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educación?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Promueve un avance en los saberes (saber, saber hacer y saber ser)</a:t>
                      </a:r>
                      <a:endParaRPr lang="es-ES" sz="1400" b="1" dirty="0" smtClean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Desarrolla  en los alumnos la creatividad, </a:t>
                      </a:r>
                      <a:r>
                        <a:rPr lang="es-ES" sz="1400" b="1" baseline="0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p</a:t>
                      </a: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ensamiento </a:t>
                      </a:r>
                      <a:r>
                        <a:rPr lang="es-ES" sz="1400" b="1" dirty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crítico y toma de decisiones.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Mejora la</a:t>
                      </a:r>
                      <a:r>
                        <a:rPr lang="es-ES" sz="1400" b="1" baseline="0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comunicación </a:t>
                      </a: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interpersonal.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 acuerdo con Mancilla (2017) “Sana </a:t>
                      </a:r>
                      <a:r>
                        <a:rPr lang="es-ES" sz="1400" b="1" dirty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desgarramiento del conocimiento humano</a:t>
                      </a: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”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8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 ¿Cómo motivar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a los alumnos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para el trabajo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interdisciplinario?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 algn="l">
                        <a:buFont typeface="Wingdings" pitchFamily="2" charset="2"/>
                        <a:buChar char="§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Manejando las diferentes perspectivas analizadas (enfoque en proyectos de problemática actual, , conocimientos previos y uso de TIC1s).</a:t>
                      </a:r>
                    </a:p>
                    <a:p>
                      <a:pPr marL="273050" indent="-273050" algn="l">
                        <a:buFont typeface="Wingdings" pitchFamily="2" charset="2"/>
                        <a:buChar char="§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Empleando preguntas generadoras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381720" y="268288"/>
            <a:ext cx="6502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800" dirty="0" smtClean="0">
                <a:solidFill>
                  <a:schemeClr val="tx1">
                    <a:lumMod val="75000"/>
                  </a:schemeClr>
                </a:solidFill>
              </a:rPr>
              <a:t>5.a  Productos generados en la primera sesión de trabajo. </a:t>
            </a:r>
            <a:endParaRPr lang="es-MX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 smtClean="0"/>
              <a:t>5i. Producto 4. Organizador gráfico. </a:t>
            </a:r>
          </a:p>
          <a:p>
            <a:r>
              <a:rPr lang="es" sz="1800" dirty="0" smtClean="0"/>
              <a:t>Preguntas esenciales</a:t>
            </a:r>
            <a:endParaRPr lang="es-MX" sz="1800" dirty="0"/>
          </a:p>
        </p:txBody>
      </p:sp>
      <p:pic>
        <p:nvPicPr>
          <p:cNvPr id="8" name="7 Imagen" descr="Producto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753" y="1564433"/>
            <a:ext cx="12001343" cy="594371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 smtClean="0"/>
              <a:t>5i. Producto 5. Organizador gráfico. </a:t>
            </a:r>
          </a:p>
          <a:p>
            <a:r>
              <a:rPr lang="es" sz="1800" dirty="0" smtClean="0"/>
              <a:t>Proceso de indagación</a:t>
            </a:r>
            <a:endParaRPr lang="es-MX" sz="1800" dirty="0"/>
          </a:p>
        </p:txBody>
      </p:sp>
      <p:pic>
        <p:nvPicPr>
          <p:cNvPr id="8" name="7 Imagen" descr="Producto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913" y="1204392"/>
            <a:ext cx="11806977" cy="712879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6 Rectángulo"/>
          <p:cNvSpPr/>
          <p:nvPr/>
        </p:nvSpPr>
        <p:spPr>
          <a:xfrm>
            <a:off x="669752" y="34029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600" dirty="0" smtClean="0"/>
              <a:t>5i. Producto 6. AME GENERAL</a:t>
            </a:r>
          </a:p>
          <a:p>
            <a:r>
              <a:rPr lang="es" sz="1600" dirty="0" smtClean="0"/>
              <a:t>Análisis de mesa de expertos.</a:t>
            </a:r>
            <a:endParaRPr lang="es-MX" sz="1600" dirty="0"/>
          </a:p>
        </p:txBody>
      </p:sp>
      <p:pic>
        <p:nvPicPr>
          <p:cNvPr id="8" name="7 Imagen" descr="AME GENERAL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498" y="1783336"/>
            <a:ext cx="8923807" cy="618692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7" name="6 Imagen" descr="AME GENERAL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975" y="1749811"/>
            <a:ext cx="8862852" cy="625397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7" name="6 Imagen" descr="AME GENERAL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927" y="1734572"/>
            <a:ext cx="8868947" cy="628445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801" y="1996481"/>
            <a:ext cx="10809799" cy="60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 smtClean="0"/>
              <a:t>5i. Producto 7. E.I.P. RESUMEN</a:t>
            </a:r>
          </a:p>
          <a:p>
            <a:r>
              <a:rPr lang="es" sz="1800" dirty="0" smtClean="0"/>
              <a:t>“Estructura inicial de planeación”</a:t>
            </a:r>
            <a:endParaRPr lang="es-MX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848" y="1060377"/>
            <a:ext cx="9726707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865" y="1204392"/>
            <a:ext cx="8913719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692" y="1348408"/>
            <a:ext cx="9795237" cy="69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378" y="1132385"/>
            <a:ext cx="10227319" cy="71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0183A04C-EC3A-4A3D-A374-028C4ADD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0266575"/>
              </p:ext>
            </p:extLst>
          </p:nvPr>
        </p:nvGraphicFramePr>
        <p:xfrm>
          <a:off x="309712" y="988368"/>
          <a:ext cx="12385376" cy="7056784"/>
        </p:xfrm>
        <a:graphic>
          <a:graphicData uri="http://schemas.openxmlformats.org/drawingml/2006/table">
            <a:tbl>
              <a:tblPr/>
              <a:tblGrid>
                <a:gridCol w="1767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17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0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 ¿Cuáles son los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prerrequisitos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materiales,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organizacionales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y personales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para la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planeación del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trabajo           interdisciplinario?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buFont typeface="Arial" pitchFamily="34" charset="0"/>
                        <a:buNone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Proyectos dirigidos a promover la investigación a partir de una programación que incluya: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Informar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Planificar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Decidir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Realizar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Valorar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Reflexionar 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6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6. ¿Qué papel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juega la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planeación en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el </a:t>
                      </a: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trabajo     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interdisciplinario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y qué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características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debe tener? 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Sin planeación no hay orden.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Es necesaria para saber:</a:t>
                      </a:r>
                    </a:p>
                    <a:p>
                      <a:pPr marL="714375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Organizar</a:t>
                      </a:r>
                    </a:p>
                    <a:p>
                      <a:pPr marL="714375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Ejecutar </a:t>
                      </a:r>
                    </a:p>
                    <a:p>
                      <a:pPr marL="714375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Evaluar.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14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14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031310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896" y="1075536"/>
            <a:ext cx="9721080" cy="675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809" y="1328493"/>
            <a:ext cx="10978169" cy="68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885" y="1564432"/>
            <a:ext cx="1116677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600" dirty="0" smtClean="0"/>
              <a:t>5i. Producto 8. E.I.P. ELABORACIÓN DEL PROYECTO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840" y="1420416"/>
            <a:ext cx="104237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848" y="1061910"/>
            <a:ext cx="10100464" cy="71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874" y="988368"/>
            <a:ext cx="9971495" cy="71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72" y="772345"/>
            <a:ext cx="11472461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7685" y="1069473"/>
            <a:ext cx="10299292" cy="72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865" y="1318986"/>
            <a:ext cx="9736127" cy="701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824" y="1276401"/>
            <a:ext cx="1050444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233811E4-98D5-474F-BD66-708B3E06E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468425"/>
              </p:ext>
            </p:extLst>
          </p:nvPr>
        </p:nvGraphicFramePr>
        <p:xfrm>
          <a:off x="741760" y="916360"/>
          <a:ext cx="11449272" cy="72151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8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985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 COOPERATIVO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480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1. ¿Qué es?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 smtClean="0">
                          <a:solidFill>
                            <a:srgbClr val="040404"/>
                          </a:solidFill>
                          <a:latin typeface="Century Gothic" pitchFamily="34" charset="0"/>
                        </a:rPr>
                        <a:t>Es un proceso de</a:t>
                      </a:r>
                      <a:r>
                        <a:rPr lang="es-MX" sz="1400" b="1" baseline="0" dirty="0" smtClean="0">
                          <a:solidFill>
                            <a:srgbClr val="040404"/>
                          </a:solidFill>
                          <a:latin typeface="Century Gothic" pitchFamily="34" charset="0"/>
                        </a:rPr>
                        <a:t> trabajo en </a:t>
                      </a:r>
                      <a:r>
                        <a:rPr lang="es-MX" sz="1400" b="1" dirty="0" smtClean="0">
                          <a:solidFill>
                            <a:srgbClr val="040404"/>
                          </a:solidFill>
                          <a:latin typeface="Century Gothic" pitchFamily="34" charset="0"/>
                        </a:rPr>
                        <a:t> equipos pequeños, en el cual los miembros se apoyan y confían unos en otros para alcanzar una meta en común</a:t>
                      </a:r>
                    </a:p>
                  </a:txBody>
                  <a:tcPr marL="63500" marR="63500" marT="63500" marB="63500" anchor="ctr"/>
                </a:tc>
              </a:tr>
              <a:tr h="1244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2. ¿Cuáles son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sus 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características?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Responsabilidad personal.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Interacción cara a cara.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 interdependencia positiva.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habilidades sociales,.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Autoevaluación  y </a:t>
                      </a:r>
                      <a:r>
                        <a:rPr lang="es-MX" sz="14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coevaluación</a:t>
                      </a: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.</a:t>
                      </a:r>
                      <a:endParaRPr lang="es-ES" sz="1400" b="1" dirty="0" smtClean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</a:rPr>
                        <a:t>Trabajo </a:t>
                      </a:r>
                      <a:r>
                        <a:rPr lang="es-ES" sz="1400" b="1" dirty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</a:rPr>
                        <a:t>en </a:t>
                      </a: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</a:rPr>
                        <a:t>equipo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3. ¿ Cuáles son sus</a:t>
                      </a:r>
                      <a:endParaRPr lang="es-MX" sz="14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objetivos? </a:t>
                      </a:r>
                      <a:endParaRPr lang="es-MX" sz="14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400" b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Deben de buscar y alcanzar objetivos comunes establecidos en la planeación desde el inicio del proyecto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Manejo de valore, tales como la tolerancia y respeto a las opiniones de todos los integrantes del equipo.</a:t>
                      </a:r>
                      <a:endParaRPr lang="es-ES" sz="1400" b="1" dirty="0" smtClean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2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4. ¿Cuáles son las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acciones de  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planeación y   acompañamiento 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más importantes 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del  profesor, en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éste tipo de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trabajo</a:t>
                      </a:r>
                      <a:r>
                        <a:rPr lang="es-ES" sz="1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?</a:t>
                      </a:r>
                      <a:endParaRPr lang="es-MX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El profesor es un guía, orientador y motivador, para conseguir que los alumnos trabajen adecuadamente, y consigan entre todos, los objetivos propuestos</a:t>
                      </a:r>
                      <a:r>
                        <a:rPr lang="es-ES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 así como e</a:t>
                      </a:r>
                      <a:r>
                        <a:rPr lang="es-ES" sz="1400" b="1" dirty="0" smtClean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</a:rPr>
                        <a:t>valuar </a:t>
                      </a:r>
                      <a:r>
                        <a:rPr lang="es-ES" sz="1400" b="1" dirty="0">
                          <a:solidFill>
                            <a:srgbClr val="040404"/>
                          </a:solidFill>
                          <a:effectLst/>
                          <a:latin typeface="Century Gothic" pitchFamily="34" charset="0"/>
                        </a:rPr>
                        <a:t>procesos y productos finales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7531">
                <a:tc>
                  <a:txBody>
                    <a:bodyPr/>
                    <a:lstStyle/>
                    <a:p>
                      <a:pPr algn="l"/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5. ¿De qué</a:t>
                      </a:r>
                    </a:p>
                    <a:p>
                      <a:pPr algn="l"/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    manera</a:t>
                      </a:r>
                    </a:p>
                    <a:p>
                      <a:pPr algn="l"/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    se  vinculan  el</a:t>
                      </a:r>
                    </a:p>
                    <a:p>
                      <a:pPr algn="l"/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    trabajo     interdisciplinario </a:t>
                      </a:r>
                    </a:p>
                    <a:p>
                      <a:pPr algn="l"/>
                      <a:r>
                        <a:rPr lang="es-MX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uFillTx/>
                          <a:latin typeface="Century Gothic" pitchFamily="34" charset="0"/>
                          <a:ea typeface="+mn-ea"/>
                          <a:cs typeface="+mn-cs"/>
                          <a:sym typeface="Helvetica Neue Light"/>
                        </a:rPr>
                        <a:t>    y el aprendizaje     cooperativo?</a:t>
                      </a:r>
                      <a:endParaRPr lang="es-MX" sz="1400" b="1" dirty="0">
                        <a:solidFill>
                          <a:srgbClr val="040404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Century Gothic"/>
                          <a:ea typeface="Arial"/>
                          <a:cs typeface="Times New Roman"/>
                        </a:rPr>
                        <a:t>El trabajo en equipo permite mantener la  motivación en la ejecución de las tareas, propicia las relaciones sociales, se aprenden nuevas técnicas de aprendizaje.</a:t>
                      </a:r>
                      <a:endParaRPr lang="es-MX" sz="14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14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14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904913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482" y="1061142"/>
            <a:ext cx="9798463" cy="698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832" y="1274102"/>
            <a:ext cx="10434077" cy="67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889" y="1276401"/>
            <a:ext cx="995019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 smtClean="0"/>
              <a:t>5i. Producto 9. Fotografías de la sesión</a:t>
            </a:r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8 Imagen" descr="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976" y="1348408"/>
            <a:ext cx="7920880" cy="67687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 smtClean="0"/>
              <a:t>5i. Producto 10. </a:t>
            </a:r>
            <a:r>
              <a:rPr lang="es-MX" sz="1800" dirty="0" smtClean="0"/>
              <a:t>Evaluación. Tipos, herramientas y productos de Aprendizaje.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Imagen" descr="Ima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808" y="1646187"/>
            <a:ext cx="12203184" cy="64612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/>
              <a:t>Producto </a:t>
            </a:r>
            <a:r>
              <a:rPr lang="es" sz="1800" dirty="0" smtClean="0"/>
              <a:t>10. </a:t>
            </a:r>
            <a:r>
              <a:rPr lang="es-MX" sz="1800" dirty="0" smtClean="0"/>
              <a:t>Evaluación. Tipos, herramientas y productos de Aprendizaje.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10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60" y="988938"/>
            <a:ext cx="11377264" cy="76785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/>
              <a:t>Producto </a:t>
            </a:r>
            <a:r>
              <a:rPr lang="es" sz="1800" dirty="0" smtClean="0"/>
              <a:t>10. </a:t>
            </a:r>
            <a:r>
              <a:rPr lang="es-MX" sz="1800" dirty="0" smtClean="0"/>
              <a:t>Evaluación. Tipos, herramientas y productos de Aprendizaje.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8 Imagen" descr="Image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808" y="1122193"/>
            <a:ext cx="10585176" cy="73819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 smtClean="0"/>
              <a:t>5i. Producto 11. </a:t>
            </a:r>
            <a:r>
              <a:rPr lang="es-MX" sz="1800" dirty="0" smtClean="0"/>
              <a:t>Evaluación. Formatos. </a:t>
            </a:r>
            <a:r>
              <a:rPr lang="es-MX" sz="1800" dirty="0" err="1" smtClean="0"/>
              <a:t>Prerequisitos</a:t>
            </a:r>
            <a:endParaRPr lang="es-MX" sz="1800" dirty="0" smtClean="0"/>
          </a:p>
          <a:p>
            <a:r>
              <a:rPr lang="es-MX" sz="1800" dirty="0" smtClean="0"/>
              <a:t>Planeación general  y sesión por sesión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317826" y="1132384"/>
            <a:ext cx="10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/>
              <a:t>Derecho</a:t>
            </a:r>
            <a:endParaRPr lang="es-MX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197" t="18501" r="24013" b="7672"/>
          <a:stretch>
            <a:fillRect/>
          </a:stretch>
        </p:blipFill>
        <p:spPr bwMode="auto">
          <a:xfrm>
            <a:off x="0" y="1924473"/>
            <a:ext cx="63583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493" t="25391" r="35057" b="7672"/>
          <a:stretch>
            <a:fillRect/>
          </a:stretch>
        </p:blipFill>
        <p:spPr bwMode="auto">
          <a:xfrm>
            <a:off x="6358384" y="1924473"/>
            <a:ext cx="62863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/>
              <a:t>Producto </a:t>
            </a:r>
            <a:r>
              <a:rPr lang="es" sz="1800" dirty="0" smtClean="0"/>
              <a:t>11. </a:t>
            </a:r>
            <a:r>
              <a:rPr lang="es-MX" sz="1800" dirty="0" smtClean="0"/>
              <a:t>Evaluación. Formatos. </a:t>
            </a:r>
            <a:r>
              <a:rPr lang="es-MX" sz="1800" dirty="0" err="1" smtClean="0"/>
              <a:t>Prerequisitos</a:t>
            </a:r>
            <a:endParaRPr lang="es-MX" sz="1800" dirty="0" smtClean="0"/>
          </a:p>
          <a:p>
            <a:r>
              <a:rPr lang="es-MX" sz="1800" dirty="0" smtClean="0"/>
              <a:t>Planeación general  y sesión por sesión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321033" y="113238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/>
              <a:t>Química</a:t>
            </a:r>
            <a:endParaRPr lang="es-MX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022" t="18500" r="35082" b="8657"/>
          <a:stretch>
            <a:fillRect/>
          </a:stretch>
        </p:blipFill>
        <p:spPr bwMode="auto">
          <a:xfrm>
            <a:off x="190997" y="1564432"/>
            <a:ext cx="6239396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9599" t="18500" r="35057" b="19485"/>
          <a:stretch>
            <a:fillRect/>
          </a:stretch>
        </p:blipFill>
        <p:spPr bwMode="auto">
          <a:xfrm>
            <a:off x="6358384" y="1780456"/>
            <a:ext cx="664641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/>
              <a:t>Producto </a:t>
            </a:r>
            <a:r>
              <a:rPr lang="es" sz="1800" dirty="0" smtClean="0"/>
              <a:t>11. </a:t>
            </a:r>
            <a:r>
              <a:rPr lang="es-MX" sz="1800" dirty="0" smtClean="0"/>
              <a:t>Evaluación. Formatos. </a:t>
            </a:r>
            <a:r>
              <a:rPr lang="es-MX" sz="1800" dirty="0" err="1" smtClean="0"/>
              <a:t>Prerequisitos</a:t>
            </a:r>
            <a:endParaRPr lang="es-MX" sz="1800" dirty="0" smtClean="0"/>
          </a:p>
          <a:p>
            <a:r>
              <a:rPr lang="es-MX" sz="1800" dirty="0" smtClean="0"/>
              <a:t>Planeación general  y sesión por sesión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82614" y="113238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/>
              <a:t>Lengua Española</a:t>
            </a:r>
            <a:endParaRPr lang="es-MX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720" t="11812" r="31374" b="9439"/>
          <a:stretch>
            <a:fillRect/>
          </a:stretch>
        </p:blipFill>
        <p:spPr bwMode="auto">
          <a:xfrm>
            <a:off x="1" y="1492425"/>
            <a:ext cx="5882977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8983" t="13579" r="21246" b="8657"/>
          <a:stretch>
            <a:fillRect/>
          </a:stretch>
        </p:blipFill>
        <p:spPr bwMode="auto">
          <a:xfrm>
            <a:off x="5710312" y="1564432"/>
            <a:ext cx="7294488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9753" y="547028"/>
            <a:ext cx="5166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/>
              <a:t>Producto 3. Evidencia Fotográfica</a:t>
            </a:r>
            <a:endParaRPr lang="es-MX" sz="1800" dirty="0"/>
          </a:p>
        </p:txBody>
      </p:sp>
      <p:sp>
        <p:nvSpPr>
          <p:cNvPr id="12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3" name="12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14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14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030" name="Picture 6" descr="C:\Users\Xochitl\Downloads\WhatsApp Image 2017-11-06 at 8.38.11 AM.jpe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 rot="1297111">
            <a:off x="7690714" y="2138006"/>
            <a:ext cx="4546476" cy="3409857"/>
          </a:xfrm>
          <a:prstGeom prst="rect">
            <a:avLst/>
          </a:prstGeom>
          <a:noFill/>
        </p:spPr>
      </p:pic>
      <p:pic>
        <p:nvPicPr>
          <p:cNvPr id="1031" name="Picture 7" descr="C:\Users\Xochitl\Downloads\WhatsApp Image 2017-11-06 at 8.37.22 AM.jpe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4126137" y="4804793"/>
            <a:ext cx="4090425" cy="3067819"/>
          </a:xfrm>
          <a:prstGeom prst="rect">
            <a:avLst/>
          </a:prstGeom>
          <a:noFill/>
        </p:spPr>
      </p:pic>
      <p:pic>
        <p:nvPicPr>
          <p:cNvPr id="16" name="Picture 5" descr="C:\Users\Xochitl\Downloads\WhatsApp Image 2017-11-07 at 3.05.05 PM.jpe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t="3893" b="40306"/>
          <a:stretch>
            <a:fillRect/>
          </a:stretch>
        </p:blipFill>
        <p:spPr bwMode="auto">
          <a:xfrm rot="19883348">
            <a:off x="891113" y="1951713"/>
            <a:ext cx="4965591" cy="36944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/>
              <a:t>Producto </a:t>
            </a:r>
            <a:r>
              <a:rPr lang="es" sz="1800" dirty="0" smtClean="0"/>
              <a:t>12. </a:t>
            </a:r>
            <a:r>
              <a:rPr lang="es-MX" sz="1800" dirty="0" smtClean="0"/>
              <a:t>Evaluación. Formatos. Grupo heterogéneo</a:t>
            </a:r>
          </a:p>
          <a:p>
            <a:r>
              <a:rPr lang="es-MX" sz="1800" dirty="0" smtClean="0"/>
              <a:t>Planeación general  y sesión por sesión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9022" t="18500" r="35082" b="8657"/>
          <a:stretch>
            <a:fillRect/>
          </a:stretch>
        </p:blipFill>
        <p:spPr bwMode="auto">
          <a:xfrm>
            <a:off x="190996" y="1564432"/>
            <a:ext cx="12504091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669752" y="34029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/>
              <a:t>Producto </a:t>
            </a:r>
            <a:r>
              <a:rPr lang="es" sz="1800" dirty="0" smtClean="0"/>
              <a:t>12. </a:t>
            </a:r>
            <a:r>
              <a:rPr lang="es-MX" sz="1800" dirty="0" smtClean="0"/>
              <a:t>Evaluación. Formatos. Grupo heterogéneo</a:t>
            </a:r>
          </a:p>
          <a:p>
            <a:r>
              <a:rPr lang="es-MX" sz="1800" dirty="0" smtClean="0"/>
              <a:t>Planeación general  y sesión por sesión</a:t>
            </a:r>
            <a:endParaRPr lang="es" sz="1800" dirty="0" smtClean="0"/>
          </a:p>
        </p:txBody>
      </p:sp>
      <p:sp>
        <p:nvSpPr>
          <p:cNvPr id="25602" name="AutoShape 2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blob:https://web.whatsapp.com/7c764ecf-13c5-416f-808e-81e19468d1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512" t="26375" r="50554" b="11610"/>
          <a:stretch>
            <a:fillRect/>
          </a:stretch>
        </p:blipFill>
        <p:spPr bwMode="auto">
          <a:xfrm>
            <a:off x="2037904" y="1636440"/>
            <a:ext cx="8856984" cy="672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5776" y="196281"/>
            <a:ext cx="5112568" cy="1017017"/>
          </a:xfrm>
          <a:prstGeom prst="rect">
            <a:avLst/>
          </a:prstGeom>
        </p:spPr>
        <p:txBody>
          <a:bodyPr vert="horz" lIns="109234" tIns="54617" rIns="109234" bIns="54617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s-MX" sz="1800" dirty="0" smtClean="0"/>
              <a:t>5.i  PRODUCTO 13. </a:t>
            </a:r>
          </a:p>
          <a:p>
            <a:pPr algn="l"/>
            <a:r>
              <a:rPr lang="es-MX" sz="1800" dirty="0" smtClean="0"/>
              <a:t>LISTA. PASOS PARA INFOGRAFÍA</a:t>
            </a:r>
            <a:endParaRPr lang="es-MX" sz="1800" dirty="0"/>
          </a:p>
        </p:txBody>
      </p:sp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graphicFrame>
        <p:nvGraphicFramePr>
          <p:cNvPr id="9" name="Diagrama 1"/>
          <p:cNvGraphicFramePr/>
          <p:nvPr>
            <p:extLst>
              <p:ext uri="{D42A27DB-BD31-4B8C-83A1-F6EECF244321}">
                <p14:modId xmlns="" xmlns:p14="http://schemas.microsoft.com/office/powerpoint/2010/main" val="4244738590"/>
              </p:ext>
            </p:extLst>
          </p:nvPr>
        </p:nvGraphicFramePr>
        <p:xfrm>
          <a:off x="1461841" y="1546374"/>
          <a:ext cx="9042828" cy="635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5776" y="196281"/>
            <a:ext cx="5112568" cy="1017017"/>
          </a:xfrm>
          <a:prstGeom prst="rect">
            <a:avLst/>
          </a:prstGeom>
        </p:spPr>
        <p:txBody>
          <a:bodyPr vert="horz" lIns="109234" tIns="54617" rIns="109234" bIns="54617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s-MX" sz="1800" dirty="0" smtClean="0"/>
              <a:t>5.i  PRODUCTO 14.        INFOGRAFÍA</a:t>
            </a:r>
            <a:endParaRPr lang="es-MX" sz="1800" dirty="0"/>
          </a:p>
        </p:txBody>
      </p:sp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24" t="22473" r="85588" b="42881"/>
          <a:stretch>
            <a:fillRect/>
          </a:stretch>
        </p:blipFill>
        <p:spPr bwMode="auto">
          <a:xfrm>
            <a:off x="3567588" y="1564432"/>
            <a:ext cx="4807020" cy="68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5776" y="196281"/>
            <a:ext cx="5112568" cy="1017017"/>
          </a:xfrm>
          <a:prstGeom prst="rect">
            <a:avLst/>
          </a:prstGeom>
        </p:spPr>
        <p:txBody>
          <a:bodyPr vert="horz" lIns="109234" tIns="54617" rIns="109234" bIns="54617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s-MX" sz="1800" dirty="0" smtClean="0"/>
              <a:t>5.i  PRODUCTO 13. </a:t>
            </a:r>
          </a:p>
          <a:p>
            <a:pPr algn="l"/>
            <a:r>
              <a:rPr lang="es-MX" sz="1800" dirty="0" smtClean="0"/>
              <a:t>REFLEXIONES PERSONALES LENGUA ESPAÑOLA</a:t>
            </a:r>
            <a:endParaRPr lang="es-MX" sz="1800" dirty="0"/>
          </a:p>
        </p:txBody>
      </p:sp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11" name="1 Título"/>
          <p:cNvSpPr txBox="1">
            <a:spLocks/>
          </p:cNvSpPr>
          <p:nvPr/>
        </p:nvSpPr>
        <p:spPr>
          <a:xfrm>
            <a:off x="1029792" y="1492424"/>
            <a:ext cx="11449272" cy="5688632"/>
          </a:xfrm>
          <a:prstGeom prst="rect">
            <a:avLst/>
          </a:prstGeom>
          <a:solidFill>
            <a:schemeClr val="bg1"/>
          </a:solidFill>
        </p:spPr>
        <p:txBody>
          <a:bodyPr vert="horz" lIns="130046" tIns="65023" rIns="130046" bIns="65023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1. ¿Cuáles fueron las tres principales dificultades propias, para  la construcción del proyecto interdisciplinario?</a:t>
            </a:r>
            <a:b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Abarcar temas científicos y sociales a la materia de lengua, abarcando las demandas del tema seleccionado.</a:t>
            </a:r>
            <a:b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2.¿De qué forma las resolviste?  Observando y analizando el programa de estudios para decidir la situación lingüística más adecuada.</a:t>
            </a:r>
            <a:b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3.  ¿Qué resultados obtuviste y cómo se evidencian  éstos? Después de un análisis comparativo decidí que un texto iconográfico sería una excelente opción, en especial, por l a demanda visual auditiva del mundo global en la actualidad.</a:t>
            </a:r>
            <a:b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4. ¿Qué aspectos crees que puedes seguir trabajando en ti para obtener mejores resultados? Las dinámicas por equipos y el trabajo en equipo.</a:t>
            </a:r>
            <a:b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5. ¿Qué de lo aprendido en el proceso repercute de forma positiva en tu sesiones cotidianas de trabajo?, ¿De qué manera? </a:t>
            </a:r>
            <a:b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El comprobar que un tema puede trabajarse con otras materias  sin perder la esencia de cada una y enriqueces tu punto de vista.</a:t>
            </a:r>
            <a:endParaRPr kumimoji="0" lang="es-MX" sz="1800" b="0" i="0" u="none" strike="noStrike" kern="1200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5776" y="196281"/>
            <a:ext cx="5112568" cy="1017017"/>
          </a:xfrm>
          <a:prstGeom prst="rect">
            <a:avLst/>
          </a:prstGeom>
        </p:spPr>
        <p:txBody>
          <a:bodyPr vert="horz" lIns="109234" tIns="54617" rIns="109234" bIns="54617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s-MX" sz="1800" dirty="0" smtClean="0"/>
              <a:t>5.i  PRODUCTO 13. </a:t>
            </a:r>
          </a:p>
          <a:p>
            <a:pPr algn="l"/>
            <a:r>
              <a:rPr lang="es-MX" sz="1800" dirty="0" smtClean="0"/>
              <a:t>REFLEXIONES PERSONALES QUÍMICA</a:t>
            </a:r>
            <a:endParaRPr lang="es-MX" sz="1800" dirty="0"/>
          </a:p>
        </p:txBody>
      </p:sp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389832" y="1564432"/>
            <a:ext cx="10297144" cy="5760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30046" tIns="65023" rIns="130046" bIns="65023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1. ¿Cuáles fueron las tres principales dificultades propias, para  la construcción del proyecto interdisciplinario?</a:t>
            </a: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A) la búsqueda del tema en común y como podríamos enlazarlo a las materias involucradas. </a:t>
            </a:r>
            <a:b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B) cómo sería la programación de las sesiones interdisciplinarias para logar los objetivos planteados</a:t>
            </a:r>
            <a:b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C) el tiempo, tanto para la planeación del proyecto como para las sesiones que se llevarán a cabo para realizarlo</a:t>
            </a:r>
            <a:b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60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2.¿De qué forma las resolviste? </a:t>
            </a: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Revisando el programa y platicando con las profesoras de las otras materias.</a:t>
            </a:r>
            <a:b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60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3.  ¿Qué resultados obtuviste y cómo se evidencian  éstos?</a:t>
            </a: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En las reuniones con las otras profesoras, revisamos en que sentido trabajaríamos con los chicos desde la perspectiva de las diferentes materias y lograr un producto único.</a:t>
            </a:r>
            <a:b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60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4. ¿Qué aspectos crees que puedes seguir trabajando en ti para obtener mejores resultados? </a:t>
            </a: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Es muy importante mantener una comunicación asertiva, es crucial para lograr un buen proyecto.</a:t>
            </a:r>
            <a:b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160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5. ¿Qué de lo aprendido en el proceso repercute de forma positiva en tu sesiones cotidianas de trabajo?, ¿De qué manera?  </a:t>
            </a:r>
            <a:r>
              <a:rPr kumimoji="0" lang="es-MX" sz="1600" b="0" i="0" u="none" strike="noStrike" kern="1200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El poder observar que sea que un tema científico puede abordado desde el punto de vista de una disciplina social, complementarlo para enriquecerlo.</a:t>
            </a:r>
            <a:endParaRPr kumimoji="0" lang="es-MX" sz="1600" b="0" i="0" u="none" strike="noStrike" kern="1200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5776" y="196281"/>
            <a:ext cx="5112568" cy="1017017"/>
          </a:xfrm>
          <a:prstGeom prst="rect">
            <a:avLst/>
          </a:prstGeom>
        </p:spPr>
        <p:txBody>
          <a:bodyPr vert="horz" lIns="109234" tIns="54617" rIns="109234" bIns="54617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s-MX" sz="1800" dirty="0" smtClean="0"/>
              <a:t>5.i  PRODUCTO 13. </a:t>
            </a:r>
          </a:p>
          <a:p>
            <a:pPr algn="l"/>
            <a:r>
              <a:rPr lang="es-MX" sz="1800" dirty="0" smtClean="0"/>
              <a:t>REFLEXIONES PERSONALES DERECHO</a:t>
            </a:r>
            <a:endParaRPr lang="es-MX" sz="1800" dirty="0"/>
          </a:p>
        </p:txBody>
      </p:sp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3688" y="1276400"/>
            <a:ext cx="12695088" cy="71558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¿Cuáles fueron las tres principales dificultades propias para la construcción del proyecto interdisciplinario?</a:t>
            </a:r>
            <a:endParaRPr kumimoji="0" lang="es-MX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Los tiempos para coincidir y ejecutar son complicados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uso de la tecnología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Entrelazar los temas con las otras materias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¿De qué forma las resolviste?</a:t>
            </a:r>
            <a:endParaRPr kumimoji="0" lang="es-MX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Busque el apoyo de mis compañeros que con una actitud propositiva me ayudaron a solucionar asertivamente las dificultad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¿Qué resultados obtuviste y como se evidencian éstas?</a:t>
            </a:r>
            <a:endParaRPr kumimoji="0" lang="es-MX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Resultados satisfactorios ya que al ir resolviendo paso a paso los requerimientos logre entender el objetivo del proyecto, además de que con los trabajos  se realizó un portafolio de evidencias.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¿Qué aspectos crees que puedes seguir trabajando para obtener mejores resultados?</a:t>
            </a:r>
            <a:endParaRPr kumimoji="0" lang="es-MX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interacción con las demás materias en tiempos e intercambio de ideas con el fin de lograr una retroalimentación constante.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¿Qué de lo aprendido en el proceso repercute de forma positiva en tus sesiones cotidianas de trabajo?</a:t>
            </a:r>
            <a:endParaRPr kumimoji="0" lang="es-MX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constante aprendizaje consistió en el intercambio de ideas y las propuestas de aplicación en función de las herramientas a utilizar como método de enseñanza a los alumnos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¿De qué manera?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Considero que son áreas de oportunidad que se reflejan en la interacción constante que permite a los profesores el aprendizaje mutuo en función del grado de complejidad que representa cada uno de los grados a donde se aplicara el proyecto.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Xochitl\AppData\Local\Microsoft\Windows\Temporary Internet Files\Content.IE5\DNH7H148\DSC_000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863294">
            <a:off x="7801753" y="1996458"/>
            <a:ext cx="3970243" cy="2232248"/>
          </a:xfrm>
          <a:prstGeom prst="rect">
            <a:avLst/>
          </a:prstGeom>
          <a:noFill/>
        </p:spPr>
      </p:pic>
      <p:sp>
        <p:nvSpPr>
          <p:cNvPr id="5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7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7 Imagen" descr="Colegio Alejandro Guillot"/>
            <p:cNvPicPr/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20482" name="Picture 2" descr="C:\Users\Xochitl\AppData\Local\Microsoft\Windows\Temporary Internet Files\Content.IE5\KB6NH1OW\DSC_0002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 rot="20510385">
            <a:off x="1797180" y="2015974"/>
            <a:ext cx="4198953" cy="2360840"/>
          </a:xfrm>
          <a:prstGeom prst="rect">
            <a:avLst/>
          </a:prstGeom>
          <a:noFill/>
        </p:spPr>
      </p:pic>
      <p:pic>
        <p:nvPicPr>
          <p:cNvPr id="20483" name="Picture 3" descr="C:\Users\Xochitl\AppData\Local\Microsoft\Windows\Temporary Internet Files\Content.IE5\DNH7H148\DSC_0003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4126136" y="4660776"/>
            <a:ext cx="5206256" cy="29271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5737" y="475020"/>
            <a:ext cx="610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smtClean="0"/>
              <a:t>5.b       </a:t>
            </a:r>
            <a:r>
              <a:rPr lang="es" sz="1800" dirty="0" smtClean="0"/>
              <a:t>Producto </a:t>
            </a:r>
            <a:r>
              <a:rPr lang="es" sz="1800" dirty="0"/>
              <a:t>2. Organizador Gráfico</a:t>
            </a:r>
            <a:endParaRPr lang="es-MX" sz="1800" dirty="0"/>
          </a:p>
        </p:txBody>
      </p:sp>
      <p:sp>
        <p:nvSpPr>
          <p:cNvPr id="12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14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14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pic>
        <p:nvPicPr>
          <p:cNvPr id="8" name="Picture 2" descr="Resultado de imagen para planeta contaminad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4169" y="1996480"/>
            <a:ext cx="3354723" cy="259228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37704" y="2068489"/>
            <a:ext cx="3535063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Derecho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dirty="0" smtClean="0"/>
              <a:t>Derecho Ecológico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s-MX" sz="16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Definición y características del derecho ambiental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s-MX" sz="1600" dirty="0" smtClean="0"/>
              <a:t>Diferencias entre medio ambiente y ecología: elementos que lo componen.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s-MX" sz="16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Leyes</a:t>
            </a:r>
            <a:r>
              <a:rPr kumimoji="0" lang="es-MX" sz="1600" b="1" i="0" u="none" strike="noStrike" cap="none" spc="0" normalizeH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 aplicables e instituciones y autoridades</a:t>
            </a:r>
            <a:endParaRPr kumimoji="0" lang="es-MX" sz="1600" b="1" i="0" u="none" strike="noStrike" cap="none" spc="0" normalizeH="0" baseline="0" dirty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662641" y="1615535"/>
            <a:ext cx="3535063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Química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dirty="0" smtClean="0"/>
              <a:t>Conservación o destrucción de nuestro planeta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s-MX" sz="16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Consumismo – basura, impacto ambiental.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s-MX" sz="1600" dirty="0" smtClean="0"/>
              <a:t>Reducción, reutilización y reciclaje de basura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s-MX" sz="16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Responsabilidad en la conservación de nuestro planeta.</a:t>
            </a:r>
            <a:endParaRPr kumimoji="0" lang="es-MX" sz="1600" b="1" i="0" u="none" strike="noStrike" cap="none" spc="0" normalizeH="0" baseline="0" dirty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</p:txBody>
      </p:sp>
      <p:sp>
        <p:nvSpPr>
          <p:cNvPr id="17" name="16 Flecha derecha"/>
          <p:cNvSpPr/>
          <p:nvPr/>
        </p:nvSpPr>
        <p:spPr>
          <a:xfrm rot="10800000">
            <a:off x="3478064" y="2818461"/>
            <a:ext cx="936104" cy="87632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798544" y="2818461"/>
            <a:ext cx="792088" cy="87632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18 Flecha derecha"/>
          <p:cNvSpPr/>
          <p:nvPr/>
        </p:nvSpPr>
        <p:spPr>
          <a:xfrm rot="5400000">
            <a:off x="5854329" y="4330628"/>
            <a:ext cx="792088" cy="87632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74208" y="5380857"/>
            <a:ext cx="353506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Lengua Española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dirty="0" smtClean="0"/>
              <a:t>Historieta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s-MX" sz="16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Definición.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s-MX" sz="1600" dirty="0" smtClean="0"/>
              <a:t>Características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s-MX" sz="1600" b="1" i="0" u="none" strike="noStrike" cap="none" spc="0" normalizeH="0" baseline="0" dirty="0" smtClean="0">
                <a:ln>
                  <a:noFill/>
                </a:ln>
                <a:solidFill>
                  <a:srgbClr val="1E4287"/>
                </a:solidFill>
                <a:effectLst/>
                <a:uFillTx/>
                <a:latin typeface="+mj-lt"/>
                <a:ea typeface="+mj-ea"/>
                <a:cs typeface="+mj-cs"/>
                <a:sym typeface="Ubuntu"/>
              </a:rPr>
              <a:t>Elementos.</a:t>
            </a:r>
            <a:endParaRPr kumimoji="0" lang="es-MX" sz="1600" b="1" i="0" u="none" strike="noStrike" cap="none" spc="0" normalizeH="0" baseline="0" dirty="0">
              <a:ln>
                <a:noFill/>
              </a:ln>
              <a:solidFill>
                <a:srgbClr val="1E4287"/>
              </a:solidFill>
              <a:effectLst/>
              <a:uFillTx/>
              <a:latin typeface="+mj-lt"/>
              <a:ea typeface="+mj-ea"/>
              <a:cs typeface="+mj-cs"/>
              <a:sym typeface="Ubuntu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"/>
          <p:cNvSpPr/>
          <p:nvPr/>
        </p:nvSpPr>
        <p:spPr>
          <a:xfrm>
            <a:off x="6860969" y="116003"/>
            <a:ext cx="5782536" cy="800805"/>
          </a:xfrm>
          <a:prstGeom prst="roundRect">
            <a:avLst>
              <a:gd name="adj" fmla="val 25154"/>
            </a:avLst>
          </a:prstGeom>
          <a:noFill/>
          <a:ln w="12700">
            <a:solidFill>
              <a:srgbClr val="04040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La conservación o destrucción de nuestro planeta</a:t>
            </a:r>
            <a:endParaRPr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-6880" y="8426664"/>
            <a:ext cx="13018560" cy="1231504"/>
            <a:chOff x="-6880" y="8426664"/>
            <a:chExt cx="13018560" cy="1231504"/>
          </a:xfrm>
          <a:noFill/>
        </p:grpSpPr>
        <p:sp>
          <p:nvSpPr>
            <p:cNvPr id="5" name="Shape 177"/>
            <p:cNvSpPr/>
            <p:nvPr/>
          </p:nvSpPr>
          <p:spPr>
            <a:xfrm>
              <a:off x="-6880" y="8426664"/>
              <a:ext cx="13018560" cy="1231504"/>
            </a:xfrm>
            <a:prstGeom prst="roundRect">
              <a:avLst>
                <a:gd name="adj" fmla="val 31201"/>
              </a:avLst>
            </a:prstGeom>
            <a:grpFill/>
            <a:ln w="12700">
              <a:solidFill>
                <a:srgbClr val="040404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MX" dirty="0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Colegio Alejandro </a:t>
              </a:r>
              <a:r>
                <a:rPr lang="es-MX" dirty="0" err="1" smtClean="0">
                  <a:solidFill>
                    <a:srgbClr val="040404"/>
                  </a:solidFill>
                  <a:latin typeface="Arial" pitchFamily="34" charset="0"/>
                  <a:cs typeface="Arial" pitchFamily="34" charset="0"/>
                </a:rPr>
                <a:t>Guillot</a:t>
              </a:r>
              <a:endParaRPr dirty="0">
                <a:solidFill>
                  <a:srgbClr val="0404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5 Imagen" descr="Colegio Alejandro Guillot"/>
            <p:cNvPicPr/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1326936" y="8545223"/>
              <a:ext cx="1008112" cy="940089"/>
            </a:xfrm>
            <a:prstGeom prst="rect">
              <a:avLst/>
            </a:prstGeom>
            <a:grpFill/>
            <a:ln w="9525">
              <a:solidFill>
                <a:srgbClr val="040404"/>
              </a:solidFill>
              <a:miter lim="800000"/>
              <a:headEnd/>
              <a:tailEnd/>
            </a:ln>
          </p:spPr>
        </p:pic>
      </p:grp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0" y="628328"/>
            <a:ext cx="8662640" cy="114300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5.</a:t>
            </a:r>
            <a:r>
              <a:rPr lang="es-ES" sz="1800" cap="none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c</a:t>
            </a:r>
            <a:r>
              <a:rPr lang="es-ES" sz="1800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  <a:cs typeface="Lucida Sans Unicode" pitchFamily="34" charset="0"/>
              </a:rPr>
              <a:t> Introducción o Justificación</a:t>
            </a:r>
            <a:endParaRPr lang="es-MX" sz="1800" dirty="0">
              <a:solidFill>
                <a:schemeClr val="tx1">
                  <a:lumMod val="75000"/>
                </a:schemeClr>
              </a:solidFill>
              <a:latin typeface="Franklin Gothic Medium" pitchFamily="34" charset="0"/>
              <a:cs typeface="Lucida Sans Unicode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037905" y="1780456"/>
          <a:ext cx="8669867" cy="5832648"/>
        </p:xfrm>
        <a:graphic>
          <a:graphicData uri="http://schemas.openxmlformats.org/drawingml/2006/table">
            <a:tbl>
              <a:tblPr/>
              <a:tblGrid>
                <a:gridCol w="8669867"/>
              </a:tblGrid>
              <a:tr h="5832648">
                <a:tc>
                  <a:txBody>
                    <a:bodyPr/>
                    <a:lstStyle/>
                    <a:p>
                      <a:pPr marR="114300" algn="just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El tema ecológico y el cuidado del medio ambiente se han convertido en uno de los diálogos más importantes del ámbito jurídico, científico y artístico. </a:t>
                      </a:r>
                      <a:r>
                        <a:rPr lang="es-MX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El medio ambiente es el lugar</a:t>
                      </a:r>
                      <a:r>
                        <a:rPr lang="es-MX" sz="20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 donde vivimos, nos provee de todo lo necesario para nuestro desarrollo y sin embargo lo hemos dañado tanto.</a:t>
                      </a:r>
                    </a:p>
                    <a:p>
                      <a:pPr marR="114300" algn="just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Sabemos </a:t>
                      </a:r>
                      <a:r>
                        <a:rPr lang="es-MX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que existen países principalmente los industrializados que tienen hoy en día graves problemas ambientales y por consiguiente daños en la salud de sus ciudadanos. </a:t>
                      </a:r>
                      <a:endParaRPr lang="es-MX" sz="20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Lucida Sans Unicode" pitchFamily="34" charset="0"/>
                        <a:ea typeface="Century Gothic"/>
                        <a:cs typeface="Lucida Sans Unicode" pitchFamily="34" charset="0"/>
                      </a:endParaRPr>
                    </a:p>
                    <a:p>
                      <a:pPr marR="114300" algn="just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Históricamente </a:t>
                      </a:r>
                      <a:r>
                        <a:rPr lang="es-MX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siempre ha existido una relación entre el hombre y la naturaleza que ahora queremos resaltar a través de una historieta</a:t>
                      </a:r>
                      <a:r>
                        <a:rPr lang="es-MX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Century Gothic"/>
                          <a:cs typeface="Lucida Sans Unicode" pitchFamily="34" charset="0"/>
                        </a:rPr>
                        <a:t>. </a:t>
                      </a:r>
                    </a:p>
                    <a:p>
                      <a:pPr marR="114300" algn="just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Arial"/>
                          <a:cs typeface="Lucida Sans Unicode" pitchFamily="34" charset="0"/>
                        </a:rPr>
                        <a:t>Trataremos los conceptos básicos, los diferentes contaminantes, las</a:t>
                      </a:r>
                      <a:r>
                        <a:rPr lang="es-MX" sz="20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ucida Sans Unicode" pitchFamily="34" charset="0"/>
                          <a:ea typeface="Arial"/>
                          <a:cs typeface="Lucida Sans Unicode" pitchFamily="34" charset="0"/>
                        </a:rPr>
                        <a:t> repercusiones en la salud, la legislación ambiental y propuestas para su cuidado.</a:t>
                      </a:r>
                      <a:endParaRPr lang="es-MX" sz="20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Lucida Sans Unicode" pitchFamily="34" charset="0"/>
                        <a:ea typeface="Arial"/>
                        <a:cs typeface="Lucida Sans Unicode" pitchFamily="34" charset="0"/>
                      </a:endParaRPr>
                    </a:p>
                  </a:txBody>
                  <a:tcPr marL="63239" marR="63239" marT="63238" marB="63238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Ubuntu"/>
        <a:ea typeface="Ubuntu"/>
        <a:cs typeface="Ubuntu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1E4287"/>
            </a:solidFill>
            <a:effectLst/>
            <a:uFillTx/>
            <a:latin typeface="+mj-lt"/>
            <a:ea typeface="+mj-ea"/>
            <a:cs typeface="+mj-cs"/>
            <a:sym typeface="Ubuntu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1412</TotalTime>
  <Words>3886</Words>
  <Application>Microsoft Office PowerPoint</Application>
  <PresentationFormat>Personalizado</PresentationFormat>
  <Paragraphs>608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5.c Introducción o Justificación</vt:lpstr>
      <vt:lpstr>5.c  Descripción del proyecto.</vt:lpstr>
      <vt:lpstr>5.d Objetivo general del proyecto.</vt:lpstr>
      <vt:lpstr>Diapositiva 12</vt:lpstr>
      <vt:lpstr>Diapositiva 13</vt:lpstr>
      <vt:lpstr>Diapositiva 14</vt:lpstr>
      <vt:lpstr>Diapositiva 15</vt:lpstr>
      <vt:lpstr>5.f Temas y productos propuestos, organizados en forma cronológica</vt:lpstr>
      <vt:lpstr>Diapositiva 17</vt:lpstr>
      <vt:lpstr>Diapositiva 18</vt:lpstr>
      <vt:lpstr>5 g  Formatos e instrumentos para la planeación</vt:lpstr>
      <vt:lpstr> </vt:lpstr>
      <vt:lpstr>Diapositiva 21</vt:lpstr>
      <vt:lpstr>Diapositiva 22</vt:lpstr>
      <vt:lpstr>Diapositiva 23</vt:lpstr>
      <vt:lpstr>Diapositiva 24</vt:lpstr>
      <vt:lpstr>5 g  Formatos e instrumentos para autoevaluación </vt:lpstr>
      <vt:lpstr>5 g  Formatos e instrumentos para la coevaluación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OWNER</dc:creator>
  <cp:lastModifiedBy>Maq-01</cp:lastModifiedBy>
  <cp:revision>56</cp:revision>
  <dcterms:modified xsi:type="dcterms:W3CDTF">2018-06-19T11:57:59Z</dcterms:modified>
</cp:coreProperties>
</file>