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17" r:id="rId65"/>
    <p:sldId id="320"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113" name="Título 1"/>
          <p:cNvSpPr txBox="1">
            <a:spLocks noGrp="1"/>
          </p:cNvSpPr>
          <p:nvPr>
            <p:ph type="ctrTitle"/>
          </p:nvPr>
        </p:nvSpPr>
        <p:spPr>
          <a:prstGeom prst="rect">
            <a:avLst/>
          </a:prstGeom>
        </p:spPr>
        <p:txBody>
          <a:bodyPr/>
          <a:lstStyle/>
          <a:p>
            <a:pPr>
              <a:lnSpc>
                <a:spcPct val="50000"/>
              </a:lnSpc>
              <a:defRPr sz="3200"/>
            </a:pPr>
            <a:r>
              <a:rPr dirty="0"/>
              <a:t>COLEGIO ALEJANDRO GUILLOT</a:t>
            </a:r>
            <a:br>
              <a:rPr dirty="0"/>
            </a:br>
            <a:r>
              <a:rPr sz="2000" dirty="0"/>
              <a:t>(Clave de </a:t>
            </a:r>
            <a:r>
              <a:rPr sz="2000" dirty="0" err="1"/>
              <a:t>Incorporación</a:t>
            </a:r>
            <a:r>
              <a:rPr sz="2000" dirty="0"/>
              <a:t> UNAM 1298 )</a:t>
            </a:r>
            <a:br>
              <a:rPr sz="2000" dirty="0"/>
            </a:br>
            <a:r>
              <a:rPr sz="2000" dirty="0"/>
              <a:t/>
            </a:r>
            <a:br>
              <a:rPr sz="2000" dirty="0"/>
            </a:br>
            <a:r>
              <a:rPr sz="2000" dirty="0"/>
              <a:t>CONEXIONES</a:t>
            </a:r>
            <a:br>
              <a:rPr sz="2000" dirty="0"/>
            </a:br>
            <a:r>
              <a:rPr sz="2000" dirty="0"/>
              <a:t/>
            </a:r>
            <a:br>
              <a:rPr sz="2000" dirty="0"/>
            </a:br>
            <a:endParaRPr sz="2000" dirty="0"/>
          </a:p>
        </p:txBody>
      </p:sp>
      <p:sp>
        <p:nvSpPr>
          <p:cNvPr id="114" name="Subtítulo 2"/>
          <p:cNvSpPr txBox="1">
            <a:spLocks noGrp="1"/>
          </p:cNvSpPr>
          <p:nvPr>
            <p:ph type="subTitle" sz="half" idx="1"/>
          </p:nvPr>
        </p:nvSpPr>
        <p:spPr>
          <a:xfrm>
            <a:off x="1275007" y="3113557"/>
            <a:ext cx="9144001" cy="3138872"/>
          </a:xfrm>
          <a:prstGeom prst="rect">
            <a:avLst/>
          </a:prstGeom>
        </p:spPr>
        <p:txBody>
          <a:bodyPr>
            <a:normAutofit lnSpcReduction="10000"/>
          </a:bodyPr>
          <a:lstStyle/>
          <a:p>
            <a:pPr defTabSz="850391">
              <a:spcBef>
                <a:spcPts val="900"/>
              </a:spcBef>
              <a:defRPr sz="3720"/>
            </a:pPr>
            <a:r>
              <a:rPr dirty="0"/>
              <a:t>“HISTORIA DE LA HEMOFILIA”</a:t>
            </a:r>
          </a:p>
          <a:p>
            <a:pPr algn="l" defTabSz="850391">
              <a:spcBef>
                <a:spcPts val="900"/>
              </a:spcBef>
              <a:defRPr sz="1860"/>
            </a:pPr>
            <a:r>
              <a:rPr dirty="0"/>
              <a:t>EQUIPO 2</a:t>
            </a:r>
          </a:p>
          <a:p>
            <a:pPr algn="l" defTabSz="850391">
              <a:spcBef>
                <a:spcPts val="900"/>
              </a:spcBef>
              <a:defRPr sz="1860"/>
            </a:pPr>
            <a:r>
              <a:rPr dirty="0"/>
              <a:t>Domínguez Ruiz Mariana - </a:t>
            </a:r>
            <a:r>
              <a:rPr dirty="0" err="1"/>
              <a:t>Inglés</a:t>
            </a:r>
            <a:endParaRPr dirty="0"/>
          </a:p>
          <a:p>
            <a:pPr algn="l" defTabSz="850391">
              <a:spcBef>
                <a:spcPts val="900"/>
              </a:spcBef>
              <a:defRPr sz="1860"/>
            </a:pPr>
            <a:r>
              <a:rPr dirty="0"/>
              <a:t>Méndez </a:t>
            </a:r>
            <a:r>
              <a:rPr dirty="0" err="1"/>
              <a:t>Omaña</a:t>
            </a:r>
            <a:r>
              <a:rPr dirty="0"/>
              <a:t> Ma. Elodia - </a:t>
            </a:r>
            <a:r>
              <a:rPr dirty="0" err="1"/>
              <a:t>Biología</a:t>
            </a:r>
            <a:endParaRPr dirty="0"/>
          </a:p>
          <a:p>
            <a:pPr algn="l" defTabSz="850391">
              <a:spcBef>
                <a:spcPts val="900"/>
              </a:spcBef>
              <a:defRPr sz="1860"/>
            </a:pPr>
            <a:r>
              <a:rPr dirty="0"/>
              <a:t>Ruiz Díaz </a:t>
            </a:r>
            <a:r>
              <a:rPr dirty="0" err="1"/>
              <a:t>Sucel</a:t>
            </a:r>
            <a:r>
              <a:rPr dirty="0"/>
              <a:t> – </a:t>
            </a:r>
            <a:r>
              <a:rPr dirty="0" err="1"/>
              <a:t>Informática</a:t>
            </a:r>
            <a:endParaRPr dirty="0"/>
          </a:p>
          <a:p>
            <a:pPr defTabSz="850391">
              <a:spcBef>
                <a:spcPts val="900"/>
              </a:spcBef>
              <a:defRPr sz="1860"/>
            </a:pPr>
            <a:r>
              <a:rPr dirty="0" err="1"/>
              <a:t>Ciclo</a:t>
            </a:r>
            <a:r>
              <a:rPr dirty="0"/>
              <a:t> Escolar 2017-2018</a:t>
            </a:r>
          </a:p>
          <a:p>
            <a:pPr defTabSz="850391">
              <a:spcBef>
                <a:spcPts val="900"/>
              </a:spcBef>
              <a:defRPr sz="1860"/>
            </a:pPr>
            <a:r>
              <a:rPr dirty="0" err="1"/>
              <a:t>Septiembre</a:t>
            </a:r>
            <a:r>
              <a:rPr dirty="0"/>
              <a:t> 2017 a </a:t>
            </a:r>
            <a:r>
              <a:rPr dirty="0" err="1"/>
              <a:t>marzo</a:t>
            </a:r>
            <a:r>
              <a:rPr dirty="0"/>
              <a:t> 2018</a:t>
            </a:r>
          </a:p>
          <a:p>
            <a:pPr algn="l" defTabSz="850391">
              <a:spcBef>
                <a:spcPts val="900"/>
              </a:spcBef>
              <a:defRPr sz="1860"/>
            </a:pPr>
            <a:r>
              <a:rPr dirty="0"/>
              <a:t>								</a:t>
            </a:r>
          </a:p>
        </p:txBody>
      </p:sp>
      <p:pic>
        <p:nvPicPr>
          <p:cNvPr id="115" name="4 Imagen" descr="4 Imagen"/>
          <p:cNvPicPr>
            <a:picLocks noChangeAspect="1"/>
          </p:cNvPicPr>
          <p:nvPr/>
        </p:nvPicPr>
        <p:blipFill>
          <a:blip r:embed="rId3" cstate="print">
            <a:extLst/>
          </a:blip>
          <a:srcRect t="128" r="52240"/>
          <a:stretch>
            <a:fillRect/>
          </a:stretch>
        </p:blipFill>
        <p:spPr>
          <a:xfrm>
            <a:off x="4945486" y="269605"/>
            <a:ext cx="1803044" cy="170551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ítulo 1"/>
          <p:cNvSpPr txBox="1">
            <a:spLocks noGrp="1"/>
          </p:cNvSpPr>
          <p:nvPr>
            <p:ph type="title"/>
          </p:nvPr>
        </p:nvSpPr>
        <p:spPr>
          <a:xfrm>
            <a:off x="838200" y="365124"/>
            <a:ext cx="10515600" cy="734807"/>
          </a:xfrm>
          <a:prstGeom prst="rect">
            <a:avLst/>
          </a:prstGeom>
        </p:spPr>
        <p:txBody>
          <a:bodyPr/>
          <a:lstStyle>
            <a:lvl1pPr>
              <a:defRPr sz="3200" b="1">
                <a:latin typeface="+mj-lt"/>
                <a:ea typeface="+mj-ea"/>
                <a:cs typeface="+mj-cs"/>
                <a:sym typeface="Calibri"/>
              </a:defRPr>
            </a:lvl1pPr>
          </a:lstStyle>
          <a:p>
            <a:r>
              <a:t>5.c DESCRIPCIÓN DEL PROYECTO</a:t>
            </a:r>
          </a:p>
        </p:txBody>
      </p:sp>
      <p:sp>
        <p:nvSpPr>
          <p:cNvPr id="181" name="Marcador de contenido 2"/>
          <p:cNvSpPr txBox="1">
            <a:spLocks noGrp="1"/>
          </p:cNvSpPr>
          <p:nvPr>
            <p:ph type="body" idx="1"/>
          </p:nvPr>
        </p:nvSpPr>
        <p:spPr>
          <a:xfrm>
            <a:off x="838200" y="1825625"/>
            <a:ext cx="10515600" cy="4351338"/>
          </a:xfrm>
          <a:prstGeom prst="rect">
            <a:avLst/>
          </a:prstGeom>
        </p:spPr>
        <p:txBody>
          <a:bodyPr/>
          <a:lstStyle>
            <a:lvl1pPr algn="just"/>
          </a:lstStyle>
          <a:p>
            <a:r>
              <a:t>Mediante la realización de una infografía en clase de informática, se aprende el uso de técnicas en photoshop e illustrator para lograr una imagen de calidad y textos llamativos; se lleva a cabo en ambos idiomas (español e inglés) en donde se analiza la línea que siguió la propagación de la hemofilia debido a la costumbre de solo contraer matrimonio entre familias reales; lo anterior analizado en la clase de biología.</a:t>
            </a:r>
          </a:p>
        </p:txBody>
      </p:sp>
      <p:sp>
        <p:nvSpPr>
          <p:cNvPr id="18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pic>
        <p:nvPicPr>
          <p:cNvPr id="183"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ítulo 1"/>
          <p:cNvSpPr txBox="1">
            <a:spLocks noGrp="1"/>
          </p:cNvSpPr>
          <p:nvPr>
            <p:ph type="title"/>
          </p:nvPr>
        </p:nvSpPr>
        <p:spPr>
          <a:xfrm>
            <a:off x="838200" y="365125"/>
            <a:ext cx="10515600" cy="1325563"/>
          </a:xfrm>
          <a:prstGeom prst="rect">
            <a:avLst/>
          </a:prstGeom>
        </p:spPr>
        <p:txBody>
          <a:bodyPr/>
          <a:lstStyle/>
          <a:p>
            <a:pPr>
              <a:defRPr sz="3200" b="1" cap="all">
                <a:latin typeface="+mj-lt"/>
                <a:ea typeface="+mj-ea"/>
                <a:cs typeface="+mj-cs"/>
                <a:sym typeface="Calibri"/>
              </a:defRPr>
            </a:pPr>
            <a:r>
              <a:t>5.</a:t>
            </a:r>
            <a:r>
              <a:rPr cap="none"/>
              <a:t>d</a:t>
            </a:r>
            <a:r>
              <a:t> Objetivo general del proyecto.</a:t>
            </a:r>
          </a:p>
        </p:txBody>
      </p:sp>
      <p:sp>
        <p:nvSpPr>
          <p:cNvPr id="186" name="Marcador de contenido 2"/>
          <p:cNvSpPr txBox="1">
            <a:spLocks noGrp="1"/>
          </p:cNvSpPr>
          <p:nvPr>
            <p:ph type="body" idx="1"/>
          </p:nvPr>
        </p:nvSpPr>
        <p:spPr>
          <a:xfrm>
            <a:off x="838200" y="1825625"/>
            <a:ext cx="10515600" cy="4351338"/>
          </a:xfrm>
          <a:prstGeom prst="rect">
            <a:avLst/>
          </a:prstGeom>
        </p:spPr>
        <p:txBody>
          <a:bodyPr/>
          <a:lstStyle/>
          <a:p>
            <a:r>
              <a:t>Analizar qué es la hemofilia desde el punto de vista de la herencia genética y mediante una infografía, cómo se fue transmitiendo en las familias reales. Obtener información en el idioma original del país donde se inicia la hemofilia.</a:t>
            </a:r>
          </a:p>
        </p:txBody>
      </p:sp>
      <p:sp>
        <p:nvSpPr>
          <p:cNvPr id="18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11</a:t>
            </a:fld>
            <a:endParaRPr/>
          </a:p>
        </p:txBody>
      </p:sp>
      <p:pic>
        <p:nvPicPr>
          <p:cNvPr id="188"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ítulo 1"/>
          <p:cNvSpPr txBox="1">
            <a:spLocks noGrp="1"/>
          </p:cNvSpPr>
          <p:nvPr>
            <p:ph type="title"/>
          </p:nvPr>
        </p:nvSpPr>
        <p:spPr>
          <a:xfrm>
            <a:off x="838200" y="365125"/>
            <a:ext cx="10515600" cy="1325563"/>
          </a:xfrm>
          <a:prstGeom prst="rect">
            <a:avLst/>
          </a:prstGeom>
        </p:spPr>
        <p:txBody>
          <a:bodyPr/>
          <a:lstStyle/>
          <a:p>
            <a:pPr>
              <a:defRPr sz="3200" b="1" cap="all">
                <a:latin typeface="+mj-lt"/>
                <a:ea typeface="+mj-ea"/>
                <a:cs typeface="+mj-cs"/>
                <a:sym typeface="Calibri"/>
              </a:defRPr>
            </a:pPr>
            <a:r>
              <a:t>5.</a:t>
            </a:r>
            <a:r>
              <a:rPr cap="none"/>
              <a:t>d</a:t>
            </a:r>
            <a:r>
              <a:t> Objetivo o propósitos a alcanzar, de cada asignatura involucrada</a:t>
            </a:r>
          </a:p>
        </p:txBody>
      </p:sp>
      <p:sp>
        <p:nvSpPr>
          <p:cNvPr id="191" name="Marcador de contenido 2"/>
          <p:cNvSpPr txBox="1">
            <a:spLocks noGrp="1"/>
          </p:cNvSpPr>
          <p:nvPr>
            <p:ph type="body" idx="1"/>
          </p:nvPr>
        </p:nvSpPr>
        <p:spPr>
          <a:xfrm>
            <a:off x="838200" y="1825625"/>
            <a:ext cx="10515600" cy="4351338"/>
          </a:xfrm>
          <a:prstGeom prst="rect">
            <a:avLst/>
          </a:prstGeom>
        </p:spPr>
        <p:txBody>
          <a:bodyPr/>
          <a:lstStyle/>
          <a:p>
            <a:pPr>
              <a:defRPr b="1" i="1"/>
            </a:pPr>
            <a:r>
              <a:t>INFORMÁTICA:</a:t>
            </a:r>
          </a:p>
          <a:p>
            <a:endParaRPr/>
          </a:p>
          <a:p>
            <a:pPr algn="just"/>
            <a:r>
              <a:t>Utilizando la información sobre la Hemofilia en español-inglés, realizar una infografía en photoshop (imagen) e illustrator (textos), logrando un trabajo de calidad para exponerlo dentro del Colegio.</a:t>
            </a:r>
          </a:p>
        </p:txBody>
      </p:sp>
      <p:sp>
        <p:nvSpPr>
          <p:cNvPr id="19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12</a:t>
            </a:fld>
            <a:endParaRPr/>
          </a:p>
        </p:txBody>
      </p:sp>
      <p:pic>
        <p:nvPicPr>
          <p:cNvPr id="193"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Marcador de contenido 2"/>
          <p:cNvSpPr txBox="1">
            <a:spLocks noGrp="1"/>
          </p:cNvSpPr>
          <p:nvPr>
            <p:ph type="body" idx="1"/>
          </p:nvPr>
        </p:nvSpPr>
        <p:spPr>
          <a:xfrm>
            <a:off x="838200" y="1825625"/>
            <a:ext cx="10515600" cy="4351338"/>
          </a:xfrm>
          <a:prstGeom prst="rect">
            <a:avLst/>
          </a:prstGeom>
        </p:spPr>
        <p:txBody>
          <a:bodyPr/>
          <a:lstStyle/>
          <a:p>
            <a:pPr>
              <a:defRPr b="1" i="1"/>
            </a:pPr>
            <a:r>
              <a:t>BIOLOGÍA</a:t>
            </a:r>
          </a:p>
          <a:p>
            <a:pPr>
              <a:defRPr b="1" i="1"/>
            </a:pPr>
            <a:endParaRPr/>
          </a:p>
          <a:p>
            <a:r>
              <a:t>Analizar los factores genéticos que determinan la presencia de la Hemofilia como una enfermedad ligada al sexo.</a:t>
            </a:r>
          </a:p>
        </p:txBody>
      </p:sp>
      <p:sp>
        <p:nvSpPr>
          <p:cNvPr id="196"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13</a:t>
            </a:fld>
            <a:endParaRPr/>
          </a:p>
        </p:txBody>
      </p:sp>
      <p:pic>
        <p:nvPicPr>
          <p:cNvPr id="197"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Marcador de contenido 2"/>
          <p:cNvSpPr txBox="1">
            <a:spLocks noGrp="1"/>
          </p:cNvSpPr>
          <p:nvPr>
            <p:ph type="body" idx="1"/>
          </p:nvPr>
        </p:nvSpPr>
        <p:spPr>
          <a:xfrm>
            <a:off x="838200" y="1825625"/>
            <a:ext cx="10515600" cy="4351338"/>
          </a:xfrm>
          <a:prstGeom prst="rect">
            <a:avLst/>
          </a:prstGeom>
        </p:spPr>
        <p:txBody>
          <a:bodyPr/>
          <a:lstStyle/>
          <a:p>
            <a:pPr>
              <a:defRPr b="1" i="1"/>
            </a:pPr>
            <a:r>
              <a:t>INGLÉS:</a:t>
            </a:r>
          </a:p>
          <a:p>
            <a:pPr>
              <a:defRPr b="1" i="1"/>
            </a:pPr>
            <a:endParaRPr/>
          </a:p>
          <a:p>
            <a:r>
              <a:t>Utilizar el pasado simple para expresar acciones terminadas en un momento específico pasado.</a:t>
            </a:r>
          </a:p>
        </p:txBody>
      </p:sp>
      <p:sp>
        <p:nvSpPr>
          <p:cNvPr id="200"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pic>
        <p:nvPicPr>
          <p:cNvPr id="201"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ítulo 1"/>
          <p:cNvSpPr txBox="1">
            <a:spLocks noGrp="1"/>
          </p:cNvSpPr>
          <p:nvPr>
            <p:ph type="title"/>
          </p:nvPr>
        </p:nvSpPr>
        <p:spPr>
          <a:xfrm>
            <a:off x="838200" y="365125"/>
            <a:ext cx="10515600" cy="1325563"/>
          </a:xfrm>
          <a:prstGeom prst="rect">
            <a:avLst/>
          </a:prstGeom>
        </p:spPr>
        <p:txBody>
          <a:bodyPr/>
          <a:lstStyle/>
          <a:p>
            <a:pPr defTabSz="832104">
              <a:defRPr sz="2912" b="1" cap="all">
                <a:latin typeface="+mj-lt"/>
                <a:ea typeface="+mj-ea"/>
                <a:cs typeface="+mj-cs"/>
                <a:sym typeface="Calibri"/>
              </a:defRPr>
            </a:pPr>
            <a:r>
              <a:t>5.</a:t>
            </a:r>
            <a:r>
              <a:rPr cap="none"/>
              <a:t>e</a:t>
            </a:r>
            <a:r>
              <a:t> Pregunta generadora, pregunta guía, problema a abordar, asunto a resolver o a aprobar, propuesta, etc., del proyecto a realizar</a:t>
            </a:r>
          </a:p>
        </p:txBody>
      </p:sp>
      <p:sp>
        <p:nvSpPr>
          <p:cNvPr id="204" name="Marcador de contenido 2"/>
          <p:cNvSpPr txBox="1">
            <a:spLocks noGrp="1"/>
          </p:cNvSpPr>
          <p:nvPr>
            <p:ph type="body" idx="1"/>
          </p:nvPr>
        </p:nvSpPr>
        <p:spPr>
          <a:xfrm>
            <a:off x="838200" y="1825625"/>
            <a:ext cx="10515600" cy="4351338"/>
          </a:xfrm>
          <a:prstGeom prst="rect">
            <a:avLst/>
          </a:prstGeom>
        </p:spPr>
        <p:txBody>
          <a:bodyPr/>
          <a:lstStyle/>
          <a:p>
            <a:endParaRPr/>
          </a:p>
          <a:p>
            <a:r>
              <a:t>¿Cómo una costumbre de la realeza terminó siendo un problema de salud muy extendido?</a:t>
            </a:r>
          </a:p>
          <a:p>
            <a:r>
              <a:t>¿Qué es la hemofilia?</a:t>
            </a:r>
          </a:p>
          <a:p>
            <a:r>
              <a:t>¿Cómo se transmitió? </a:t>
            </a:r>
          </a:p>
          <a:p>
            <a:r>
              <a:t>¿Cuál es el diagrama de flujo de la descendencia con hemofilia, en castellano y en inglés?</a:t>
            </a:r>
          </a:p>
          <a:p>
            <a:r>
              <a:t>¿Cómo se realiza una infografía, de qué secciones se conforma y cuál es la técnica y/o programa para realizarla?</a:t>
            </a:r>
          </a:p>
        </p:txBody>
      </p:sp>
      <p:sp>
        <p:nvSpPr>
          <p:cNvPr id="205"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pic>
        <p:nvPicPr>
          <p:cNvPr id="206"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ítulo 1"/>
          <p:cNvSpPr txBox="1">
            <a:spLocks noGrp="1"/>
          </p:cNvSpPr>
          <p:nvPr>
            <p:ph type="title"/>
          </p:nvPr>
        </p:nvSpPr>
        <p:spPr>
          <a:xfrm>
            <a:off x="838200" y="365125"/>
            <a:ext cx="10515600" cy="1325563"/>
          </a:xfrm>
          <a:prstGeom prst="rect">
            <a:avLst/>
          </a:prstGeom>
        </p:spPr>
        <p:txBody>
          <a:bodyPr/>
          <a:lstStyle/>
          <a:p>
            <a:pPr>
              <a:defRPr sz="3200" b="1" cap="all">
                <a:latin typeface="+mj-lt"/>
                <a:ea typeface="+mj-ea"/>
                <a:cs typeface="+mj-cs"/>
                <a:sym typeface="Calibri"/>
              </a:defRPr>
            </a:pPr>
            <a:r>
              <a:t>5.</a:t>
            </a:r>
            <a:r>
              <a:rPr cap="none"/>
              <a:t>f </a:t>
            </a:r>
            <a:r>
              <a:t>Temas y productos propuestos, organizados en forma cronológica</a:t>
            </a:r>
          </a:p>
        </p:txBody>
      </p:sp>
      <p:sp>
        <p:nvSpPr>
          <p:cNvPr id="209" name="Marcador de contenido 2"/>
          <p:cNvSpPr txBox="1">
            <a:spLocks noGrp="1"/>
          </p:cNvSpPr>
          <p:nvPr>
            <p:ph type="body" idx="1"/>
          </p:nvPr>
        </p:nvSpPr>
        <p:spPr>
          <a:xfrm>
            <a:off x="838200" y="1587085"/>
            <a:ext cx="8721436" cy="4905789"/>
          </a:xfrm>
          <a:prstGeom prst="rect">
            <a:avLst/>
          </a:prstGeom>
        </p:spPr>
        <p:txBody>
          <a:bodyPr>
            <a:normAutofit lnSpcReduction="10000"/>
          </a:bodyPr>
          <a:lstStyle/>
          <a:p>
            <a:pPr>
              <a:lnSpc>
                <a:spcPct val="72000"/>
              </a:lnSpc>
              <a:defRPr sz="2300" b="1" i="1"/>
            </a:pPr>
            <a:r>
              <a:t>INFORMÁTICA:</a:t>
            </a:r>
          </a:p>
          <a:p>
            <a:pPr>
              <a:lnSpc>
                <a:spcPct val="72000"/>
              </a:lnSpc>
              <a:defRPr sz="500" b="1" i="1"/>
            </a:pPr>
            <a:endParaRPr/>
          </a:p>
          <a:p>
            <a:pPr>
              <a:lnSpc>
                <a:spcPct val="72000"/>
              </a:lnSpc>
              <a:buFontTx/>
              <a:buChar char="➢"/>
              <a:defRPr sz="2000" b="1" i="1" u="sng"/>
            </a:pPr>
            <a:r>
              <a:t>Photoshop e Illustrator Básico</a:t>
            </a:r>
            <a:endParaRPr sz="2300"/>
          </a:p>
          <a:p>
            <a:pPr marL="623887">
              <a:lnSpc>
                <a:spcPct val="72000"/>
              </a:lnSpc>
              <a:buFontTx/>
              <a:buChar char="✓"/>
              <a:defRPr sz="1800"/>
            </a:pPr>
            <a:r>
              <a:t>Entorno de trabajo en Photoshop.</a:t>
            </a:r>
            <a:endParaRPr sz="2300"/>
          </a:p>
          <a:p>
            <a:pPr marL="623887">
              <a:lnSpc>
                <a:spcPct val="72000"/>
              </a:lnSpc>
              <a:buFontTx/>
              <a:buChar char="✓"/>
              <a:defRPr sz="1800"/>
            </a:pPr>
            <a:r>
              <a:t>Manejo de imagen.</a:t>
            </a:r>
            <a:endParaRPr sz="2300"/>
          </a:p>
          <a:p>
            <a:pPr marL="623887">
              <a:lnSpc>
                <a:spcPct val="72000"/>
              </a:lnSpc>
              <a:buFontTx/>
              <a:buChar char="✓"/>
              <a:defRPr sz="1800"/>
            </a:pPr>
            <a:r>
              <a:t>Aplicación de color.</a:t>
            </a:r>
            <a:endParaRPr sz="2300"/>
          </a:p>
          <a:p>
            <a:pPr marL="623887">
              <a:lnSpc>
                <a:spcPct val="72000"/>
              </a:lnSpc>
              <a:buFontTx/>
              <a:buChar char="✓"/>
              <a:defRPr sz="1800"/>
            </a:pPr>
            <a:r>
              <a:t>Creación de nuevas imágenes.</a:t>
            </a:r>
            <a:endParaRPr sz="2300"/>
          </a:p>
          <a:p>
            <a:pPr marL="623887">
              <a:lnSpc>
                <a:spcPct val="72000"/>
              </a:lnSpc>
              <a:buFontTx/>
              <a:buChar char="✓"/>
              <a:defRPr sz="1800"/>
            </a:pPr>
            <a:r>
              <a:t>Cambio de tamaño de imágenes.</a:t>
            </a:r>
            <a:endParaRPr sz="2300"/>
          </a:p>
          <a:p>
            <a:pPr marL="623887">
              <a:lnSpc>
                <a:spcPct val="72000"/>
              </a:lnSpc>
              <a:buFontTx/>
              <a:buChar char="✓"/>
              <a:defRPr sz="1800"/>
            </a:pPr>
            <a:r>
              <a:t>Manejo de textos</a:t>
            </a:r>
            <a:endParaRPr sz="2300"/>
          </a:p>
          <a:p>
            <a:pPr marL="623887">
              <a:lnSpc>
                <a:spcPct val="72000"/>
              </a:lnSpc>
              <a:buFontTx/>
              <a:buChar char="✓"/>
              <a:defRPr sz="500"/>
            </a:pPr>
            <a:endParaRPr sz="2300"/>
          </a:p>
          <a:p>
            <a:pPr>
              <a:lnSpc>
                <a:spcPct val="72000"/>
              </a:lnSpc>
              <a:buFontTx/>
              <a:buChar char="➢"/>
              <a:defRPr sz="2000" b="1" i="1" u="sng"/>
            </a:pPr>
            <a:r>
              <a:t>Producto</a:t>
            </a:r>
            <a:endParaRPr sz="2300"/>
          </a:p>
          <a:p>
            <a:pPr marL="623887">
              <a:lnSpc>
                <a:spcPct val="72000"/>
              </a:lnSpc>
              <a:buFontTx/>
              <a:buChar char="✓"/>
              <a:defRPr sz="1800"/>
            </a:pPr>
            <a:r>
              <a:t>Diseño de Infografía</a:t>
            </a:r>
            <a:endParaRPr sz="2200"/>
          </a:p>
          <a:p>
            <a:pPr marL="623887">
              <a:lnSpc>
                <a:spcPct val="72000"/>
              </a:lnSpc>
              <a:buFontTx/>
              <a:buChar char="✓"/>
              <a:defRPr sz="1800"/>
            </a:pPr>
            <a:r>
              <a:t>Elaboración de un resumen del tema Hemofilia en castellano.</a:t>
            </a:r>
            <a:endParaRPr sz="2200"/>
          </a:p>
          <a:p>
            <a:pPr marL="623887">
              <a:lnSpc>
                <a:spcPct val="72000"/>
              </a:lnSpc>
              <a:buFontTx/>
              <a:buChar char="✓"/>
              <a:defRPr sz="1800"/>
            </a:pPr>
            <a:r>
              <a:t>Sintetizar la información obtenida y traducirla al inglés.</a:t>
            </a:r>
            <a:endParaRPr sz="2300"/>
          </a:p>
          <a:p>
            <a:pPr marL="623887">
              <a:lnSpc>
                <a:spcPct val="72000"/>
              </a:lnSpc>
              <a:buFontTx/>
              <a:buChar char="✓"/>
              <a:defRPr sz="1800"/>
            </a:pPr>
            <a:r>
              <a:t>Crear una imagen con estos elementos para elaborar una infografía, en conjunto con las materias Biología e Inglés.</a:t>
            </a:r>
          </a:p>
        </p:txBody>
      </p:sp>
      <p:sp>
        <p:nvSpPr>
          <p:cNvPr id="210"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16</a:t>
            </a:fld>
            <a:endParaRPr/>
          </a:p>
        </p:txBody>
      </p:sp>
      <p:pic>
        <p:nvPicPr>
          <p:cNvPr id="211"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sp>
        <p:nvSpPr>
          <p:cNvPr id="214" name="Marcador de contenido 2"/>
          <p:cNvSpPr txBox="1">
            <a:spLocks noGrp="1"/>
          </p:cNvSpPr>
          <p:nvPr>
            <p:ph type="body" idx="1"/>
          </p:nvPr>
        </p:nvSpPr>
        <p:spPr>
          <a:xfrm>
            <a:off x="838200" y="1587085"/>
            <a:ext cx="10515600" cy="4905789"/>
          </a:xfrm>
          <a:prstGeom prst="rect">
            <a:avLst/>
          </a:prstGeom>
        </p:spPr>
        <p:txBody>
          <a:bodyPr/>
          <a:lstStyle/>
          <a:p>
            <a:pPr>
              <a:defRPr b="1" i="1"/>
            </a:pPr>
            <a:r>
              <a:t>BIOLOGÍA:</a:t>
            </a:r>
          </a:p>
          <a:p>
            <a:pPr>
              <a:defRPr sz="500" b="1" i="1"/>
            </a:pPr>
            <a:endParaRPr/>
          </a:p>
          <a:p>
            <a:pPr>
              <a:buFontTx/>
              <a:buChar char="➢"/>
              <a:defRPr sz="2400" b="1" i="1" u="sng"/>
            </a:pPr>
            <a:r>
              <a:t>Desarrollo e importancia de la genética</a:t>
            </a:r>
          </a:p>
          <a:p>
            <a:pPr marL="623887">
              <a:buFontTx/>
              <a:buChar char="✓"/>
              <a:defRPr sz="2200"/>
            </a:pPr>
            <a:r>
              <a:t>Herencia ligada al sexo</a:t>
            </a:r>
          </a:p>
          <a:p>
            <a:pPr marL="623887">
              <a:buFontTx/>
              <a:buChar char="✓"/>
              <a:defRPr sz="2200"/>
            </a:pPr>
            <a:r>
              <a:t>Hemofilia.</a:t>
            </a:r>
          </a:p>
          <a:p>
            <a:pPr marL="623887">
              <a:buFontTx/>
              <a:buChar char="✓"/>
              <a:defRPr sz="500"/>
            </a:pPr>
            <a:endParaRPr/>
          </a:p>
          <a:p>
            <a:pPr>
              <a:buFontTx/>
              <a:buChar char="➢"/>
              <a:defRPr sz="2400" b="1" i="1" u="sng"/>
            </a:pPr>
            <a:r>
              <a:t>Producto</a:t>
            </a:r>
          </a:p>
          <a:p>
            <a:pPr marL="623887">
              <a:buFontTx/>
              <a:buChar char="✓"/>
              <a:defRPr sz="2200"/>
            </a:pPr>
            <a:r>
              <a:t>Resumen de la Información sobre la hemofilia y su origen</a:t>
            </a:r>
          </a:p>
          <a:p>
            <a:pPr marL="623887">
              <a:buFontTx/>
              <a:buChar char="✓"/>
              <a:defRPr sz="2200"/>
            </a:pPr>
            <a:r>
              <a:t>Diseño de Infografía.</a:t>
            </a:r>
          </a:p>
          <a:p>
            <a:pPr marL="623887">
              <a:buFontTx/>
              <a:buChar char="✓"/>
              <a:defRPr sz="2200"/>
            </a:pPr>
            <a:r>
              <a:t>Sintetizar la información obtenida y traducirla al inglés.</a:t>
            </a:r>
          </a:p>
          <a:p>
            <a:pPr marL="623887">
              <a:buFontTx/>
              <a:buChar char="✓"/>
              <a:defRPr sz="2200"/>
            </a:pPr>
            <a:r>
              <a:t>Crear una imagen con estos elementos para elaborar una infografía, en conjunto con las asignaturas de Informática e Inglés.</a:t>
            </a:r>
          </a:p>
        </p:txBody>
      </p:sp>
      <p:pic>
        <p:nvPicPr>
          <p:cNvPr id="215"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sp>
        <p:nvSpPr>
          <p:cNvPr id="218" name="Marcador de contenido 2"/>
          <p:cNvSpPr txBox="1">
            <a:spLocks noGrp="1"/>
          </p:cNvSpPr>
          <p:nvPr>
            <p:ph type="body" idx="1"/>
          </p:nvPr>
        </p:nvSpPr>
        <p:spPr>
          <a:xfrm>
            <a:off x="838200" y="1587085"/>
            <a:ext cx="10515600" cy="4905789"/>
          </a:xfrm>
          <a:prstGeom prst="rect">
            <a:avLst/>
          </a:prstGeom>
        </p:spPr>
        <p:txBody>
          <a:bodyPr/>
          <a:lstStyle/>
          <a:p>
            <a:pPr>
              <a:defRPr b="1" i="1"/>
            </a:pPr>
            <a:r>
              <a:t>INGLÉS:</a:t>
            </a:r>
          </a:p>
          <a:p>
            <a:pPr>
              <a:defRPr sz="500" b="1" i="1"/>
            </a:pPr>
            <a:endParaRPr/>
          </a:p>
          <a:p>
            <a:pPr>
              <a:buFontTx/>
              <a:buChar char="➢"/>
              <a:defRPr sz="2400" b="1" i="1" u="sng"/>
            </a:pPr>
            <a:r>
              <a:t>Past Simple</a:t>
            </a:r>
          </a:p>
          <a:p>
            <a:pPr marL="623887">
              <a:buFontTx/>
              <a:buChar char="✓"/>
              <a:defRPr sz="2200"/>
            </a:pPr>
            <a:r>
              <a:t>Past simple to talk about finished actions in the past.</a:t>
            </a:r>
          </a:p>
          <a:p>
            <a:pPr marL="623887">
              <a:buFontTx/>
              <a:buChar char="✓"/>
              <a:defRPr sz="500"/>
            </a:pPr>
            <a:endParaRPr/>
          </a:p>
          <a:p>
            <a:pPr>
              <a:buFontTx/>
              <a:buChar char="➢"/>
              <a:defRPr sz="2400" b="1" i="1" u="sng"/>
            </a:pPr>
            <a:r>
              <a:t>Producto</a:t>
            </a:r>
          </a:p>
          <a:p>
            <a:pPr marL="623887">
              <a:buFontTx/>
              <a:buChar char="✓"/>
              <a:defRPr sz="2200"/>
            </a:pPr>
            <a:r>
              <a:t>Diseño de Infografía.</a:t>
            </a:r>
          </a:p>
        </p:txBody>
      </p:sp>
      <p:pic>
        <p:nvPicPr>
          <p:cNvPr id="219"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19</a:t>
            </a:fld>
            <a:endParaRPr/>
          </a:p>
        </p:txBody>
      </p:sp>
      <p:sp>
        <p:nvSpPr>
          <p:cNvPr id="222" name="1 Marcador de contenido"/>
          <p:cNvSpPr txBox="1">
            <a:spLocks noGrp="1"/>
          </p:cNvSpPr>
          <p:nvPr>
            <p:ph type="body" sz="quarter" idx="1"/>
          </p:nvPr>
        </p:nvSpPr>
        <p:spPr>
          <a:xfrm>
            <a:off x="772894" y="3211720"/>
            <a:ext cx="2413653" cy="1351522"/>
          </a:xfrm>
          <a:prstGeom prst="rect">
            <a:avLst/>
          </a:prstGeom>
        </p:spPr>
        <p:txBody>
          <a:bodyPr/>
          <a:lstStyle>
            <a:lvl1pPr>
              <a:defRPr sz="3200"/>
            </a:lvl1pPr>
          </a:lstStyle>
          <a:p>
            <a:r>
              <a:t>Planeación General </a:t>
            </a:r>
          </a:p>
        </p:txBody>
      </p:sp>
      <p:sp>
        <p:nvSpPr>
          <p:cNvPr id="223" name="4 Título"/>
          <p:cNvSpPr txBox="1">
            <a:spLocks noGrp="1"/>
          </p:cNvSpPr>
          <p:nvPr>
            <p:ph type="title"/>
          </p:nvPr>
        </p:nvSpPr>
        <p:spPr>
          <a:xfrm>
            <a:off x="609600" y="274638"/>
            <a:ext cx="10972800" cy="1143974"/>
          </a:xfrm>
          <a:prstGeom prst="rect">
            <a:avLst/>
          </a:prstGeom>
        </p:spPr>
        <p:txBody>
          <a:bodyPr/>
          <a:lstStyle/>
          <a:p>
            <a:pPr>
              <a:defRPr sz="3200" b="1" cap="all">
                <a:latin typeface="+mj-lt"/>
                <a:ea typeface="+mj-ea"/>
                <a:cs typeface="+mj-cs"/>
                <a:sym typeface="Calibri"/>
              </a:defRPr>
            </a:pPr>
            <a:r>
              <a:t>5.</a:t>
            </a:r>
            <a:r>
              <a:rPr cap="none"/>
              <a:t>g</a:t>
            </a:r>
            <a:r>
              <a:t> Formatos e instrumentos </a:t>
            </a:r>
          </a:p>
        </p:txBody>
      </p:sp>
      <p:pic>
        <p:nvPicPr>
          <p:cNvPr id="224" name="Imagen 16" descr="Imagen 16"/>
          <p:cNvPicPr>
            <a:picLocks noChangeAspect="1"/>
          </p:cNvPicPr>
          <p:nvPr/>
        </p:nvPicPr>
        <p:blipFill>
          <a:blip r:embed="rId2" cstate="print">
            <a:extLst/>
          </a:blip>
          <a:srcRect l="13158" t="15668" r="57348" b="7639"/>
          <a:stretch>
            <a:fillRect/>
          </a:stretch>
        </p:blipFill>
        <p:spPr>
          <a:xfrm>
            <a:off x="3061855" y="909060"/>
            <a:ext cx="623455" cy="5812416"/>
          </a:xfrm>
          <a:prstGeom prst="rect">
            <a:avLst/>
          </a:prstGeom>
          <a:ln w="12700">
            <a:miter lim="400000"/>
          </a:ln>
        </p:spPr>
      </p:pic>
      <p:pic>
        <p:nvPicPr>
          <p:cNvPr id="225" name="Imagen 1" descr="Imagen 1"/>
          <p:cNvPicPr>
            <a:picLocks noChangeAspect="1"/>
          </p:cNvPicPr>
          <p:nvPr/>
        </p:nvPicPr>
        <p:blipFill>
          <a:blip r:embed="rId3" cstate="print">
            <a:extLst/>
          </a:blip>
          <a:srcRect l="60139" t="71521" r="2212" b="11667"/>
          <a:stretch>
            <a:fillRect/>
          </a:stretch>
        </p:blipFill>
        <p:spPr>
          <a:xfrm>
            <a:off x="9810092" y="5869275"/>
            <a:ext cx="2124224" cy="731522"/>
          </a:xfrm>
          <a:prstGeom prst="rect">
            <a:avLst/>
          </a:prstGeom>
          <a:ln w="12700">
            <a:miter lim="400000"/>
          </a:ln>
        </p:spPr>
      </p:pic>
      <p:pic>
        <p:nvPicPr>
          <p:cNvPr id="226" name="Imagen 1" descr="Imagen 1"/>
          <p:cNvPicPr>
            <a:picLocks noChangeAspect="1"/>
          </p:cNvPicPr>
          <p:nvPr/>
        </p:nvPicPr>
        <p:blipFill>
          <a:blip r:embed="rId4" cstate="print">
            <a:extLst/>
          </a:blip>
          <a:srcRect l="31591" t="24432" r="31135" b="9070"/>
          <a:stretch>
            <a:fillRect/>
          </a:stretch>
        </p:blipFill>
        <p:spPr>
          <a:xfrm>
            <a:off x="3851563" y="909060"/>
            <a:ext cx="5794747" cy="581241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118" name="Marcador de número de diapositiva 2"/>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
        <p:nvSpPr>
          <p:cNvPr id="119" name="Título 1"/>
          <p:cNvSpPr txBox="1">
            <a:spLocks noGrp="1"/>
          </p:cNvSpPr>
          <p:nvPr>
            <p:ph type="title"/>
          </p:nvPr>
        </p:nvSpPr>
        <p:spPr>
          <a:xfrm>
            <a:off x="838200" y="365125"/>
            <a:ext cx="10515600" cy="1325563"/>
          </a:xfrm>
          <a:prstGeom prst="rect">
            <a:avLst/>
          </a:prstGeom>
        </p:spPr>
        <p:txBody>
          <a:bodyPr/>
          <a:lstStyle>
            <a:lvl1pPr>
              <a:defRPr sz="3200" b="1">
                <a:latin typeface="+mj-lt"/>
                <a:ea typeface="+mj-ea"/>
                <a:cs typeface="+mj-cs"/>
                <a:sym typeface="Calibri"/>
              </a:defRPr>
            </a:lvl1pPr>
          </a:lstStyle>
          <a:p>
            <a:r>
              <a:t>ÍNDICE</a:t>
            </a:r>
          </a:p>
        </p:txBody>
      </p:sp>
      <p:sp>
        <p:nvSpPr>
          <p:cNvPr id="120" name="1 Marcador de contenido"/>
          <p:cNvSpPr txBox="1"/>
          <p:nvPr/>
        </p:nvSpPr>
        <p:spPr>
          <a:xfrm>
            <a:off x="609600" y="1412469"/>
            <a:ext cx="10972800" cy="48072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1500" b="1">
                <a:latin typeface="Arial"/>
                <a:ea typeface="Arial"/>
                <a:cs typeface="Arial"/>
                <a:sym typeface="Arial"/>
              </a:defRPr>
            </a:pPr>
            <a:r>
              <a:t>5.a</a:t>
            </a:r>
            <a:r>
              <a:rPr b="0"/>
              <a:t>  Productos generados en la primera sesión de trabajo. Productos:</a:t>
            </a:r>
            <a:endParaRPr sz="2800"/>
          </a:p>
          <a:p>
            <a:pPr marL="228600" indent="-228600">
              <a:lnSpc>
                <a:spcPct val="90000"/>
              </a:lnSpc>
              <a:spcBef>
                <a:spcPts val="1000"/>
              </a:spcBef>
              <a:buSzPct val="100000"/>
              <a:buFont typeface="Arial"/>
              <a:buChar char="•"/>
              <a:defRPr sz="1500">
                <a:latin typeface="Arial"/>
                <a:ea typeface="Arial"/>
                <a:cs typeface="Arial"/>
                <a:sym typeface="Arial"/>
              </a:defRPr>
            </a:pPr>
            <a:r>
              <a:t>1.</a:t>
            </a:r>
            <a:r>
              <a:rPr b="1"/>
              <a:t> Producto 1. C.A.I.A.C. Conclusiones Generales.</a:t>
            </a:r>
          </a:p>
          <a:p>
            <a:pPr marL="228600" indent="-228600">
              <a:lnSpc>
                <a:spcPct val="90000"/>
              </a:lnSpc>
              <a:spcBef>
                <a:spcPts val="1000"/>
              </a:spcBef>
              <a:buSzPct val="100000"/>
              <a:buFont typeface="Arial"/>
              <a:buChar char="•"/>
              <a:defRPr sz="1500">
                <a:latin typeface="Arial"/>
                <a:ea typeface="Arial"/>
                <a:cs typeface="Arial"/>
                <a:sym typeface="Arial"/>
              </a:defRPr>
            </a:pPr>
            <a:r>
              <a:t>2.</a:t>
            </a:r>
            <a:r>
              <a:rPr b="1"/>
              <a:t> Producto 3.</a:t>
            </a:r>
            <a:r>
              <a:t> Fotografías de la sesión tomadas por los propios grupos y la persona asignada para tal fin.</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5.b</a:t>
            </a:r>
            <a:r>
              <a:rPr b="0"/>
              <a:t>    Organizador gráfico que muestre los contenidos y conceptos de todas las asignaturas involucradas  en el proyecto y su interrelación.</a:t>
            </a:r>
            <a:r>
              <a:t>(Producto 2.)</a:t>
            </a:r>
          </a:p>
          <a:p>
            <a:pPr marL="228600" indent="-228600">
              <a:lnSpc>
                <a:spcPct val="90000"/>
              </a:lnSpc>
              <a:spcBef>
                <a:spcPts val="1000"/>
              </a:spcBef>
              <a:buSzPct val="100000"/>
              <a:buFont typeface="Arial"/>
              <a:buChar char="•"/>
              <a:defRPr sz="1500" b="1">
                <a:latin typeface="Arial"/>
                <a:ea typeface="Arial"/>
                <a:cs typeface="Arial"/>
                <a:sym typeface="Arial"/>
              </a:defRPr>
            </a:pPr>
            <a:r>
              <a:t>5.c</a:t>
            </a:r>
            <a:r>
              <a:rPr b="0"/>
              <a:t>    Introducción o justificación y descripción del proyecto.</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5.d </a:t>
            </a:r>
            <a:r>
              <a:rPr b="0"/>
              <a:t>   Objetivo general del proyecto y de cada asignatura involucrada.</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5.e</a:t>
            </a:r>
            <a:r>
              <a:rPr b="0"/>
              <a:t>    Pregunta generadora, pregunta guía, problema a abordar, asunto a resolver o a probar,    propuesta, etcétera, del proyecto(s) a realizar.</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5.f</a:t>
            </a:r>
            <a:r>
              <a:rPr b="0"/>
              <a:t>    Contenido.  Temas y productos propuestos, organizados en forma cronológica.   Integrar diferentes tipos de evidencias o herramientas, por ejemplo:  Manuscritas, digitales, impresas, físicas, documentos para  planeación y seguimiento, etc.</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5.g   </a:t>
            </a:r>
            <a:r>
              <a:rPr b="0"/>
              <a:t>Formatos e instrumentos para/con la planeación, seguimiento, evaluación, autoevaluación y coevaluación.</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5.h</a:t>
            </a:r>
            <a:r>
              <a:rPr b="0"/>
              <a:t>    Reflexión sobre el proceso de planteamiento del proyecto.  Logros alcanzados y aspectos a mejorar, expectativas para su realización.</a:t>
            </a:r>
            <a:endParaRPr sz="2800"/>
          </a:p>
          <a:p>
            <a:pPr marL="228600" indent="-228600">
              <a:lnSpc>
                <a:spcPct val="90000"/>
              </a:lnSpc>
              <a:spcBef>
                <a:spcPts val="1000"/>
              </a:spcBef>
              <a:buSzPct val="100000"/>
              <a:buFont typeface="Arial"/>
              <a:buChar char="•"/>
              <a:defRPr sz="1500" b="1">
                <a:latin typeface="Arial"/>
                <a:ea typeface="Arial"/>
                <a:cs typeface="Arial"/>
                <a:sym typeface="Arial"/>
              </a:defRPr>
            </a:pPr>
            <a:r>
              <a:t>5.i</a:t>
            </a:r>
            <a:r>
              <a:rPr b="0"/>
              <a:t>   Productos del 4 en adelante.</a:t>
            </a:r>
            <a:endParaRPr sz="280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ítulo 1"/>
          <p:cNvSpPr txBox="1">
            <a:spLocks noGrp="1"/>
          </p:cNvSpPr>
          <p:nvPr>
            <p:ph type="title"/>
          </p:nvPr>
        </p:nvSpPr>
        <p:spPr>
          <a:xfrm>
            <a:off x="838200" y="365125"/>
            <a:ext cx="10515600" cy="1325563"/>
          </a:xfrm>
          <a:prstGeom prst="rect">
            <a:avLst/>
          </a:prstGeom>
        </p:spPr>
        <p:txBody>
          <a:bodyPr/>
          <a:lstStyle>
            <a:lvl1pPr defTabSz="868680">
              <a:defRPr sz="3040" b="1" cap="all">
                <a:latin typeface="+mj-lt"/>
                <a:ea typeface="+mj-ea"/>
                <a:cs typeface="+mj-cs"/>
                <a:sym typeface="Calibri"/>
              </a:defRPr>
            </a:lvl1pPr>
          </a:lstStyle>
          <a:p>
            <a:r>
              <a:t>Elaboración de formato para producto final de la actividad interdisciplinaria (planeación general)</a:t>
            </a:r>
          </a:p>
        </p:txBody>
      </p:sp>
      <p:sp>
        <p:nvSpPr>
          <p:cNvPr id="229"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20</a:t>
            </a:fld>
            <a:endParaRPr/>
          </a:p>
        </p:txBody>
      </p:sp>
      <p:pic>
        <p:nvPicPr>
          <p:cNvPr id="230"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graphicFrame>
        <p:nvGraphicFramePr>
          <p:cNvPr id="231" name="Tabla 2"/>
          <p:cNvGraphicFramePr/>
          <p:nvPr/>
        </p:nvGraphicFramePr>
        <p:xfrm>
          <a:off x="3048000" y="2475389"/>
          <a:ext cx="6076123" cy="3495920"/>
        </p:xfrm>
        <a:graphic>
          <a:graphicData uri="http://schemas.openxmlformats.org/drawingml/2006/table">
            <a:tbl>
              <a:tblPr firstRow="1" lastRow="1">
                <a:tableStyleId>{4C3C2611-4C71-4FC5-86AE-919BDF0F9419}</a:tableStyleId>
              </a:tblPr>
              <a:tblGrid>
                <a:gridCol w="1055726">
                  <a:extLst>
                    <a:ext uri="{9D8B030D-6E8A-4147-A177-3AD203B41FA5}">
                      <a16:colId xmlns:a16="http://schemas.microsoft.com/office/drawing/2014/main" xmlns="" val="20000"/>
                    </a:ext>
                  </a:extLst>
                </a:gridCol>
                <a:gridCol w="986736">
                  <a:extLst>
                    <a:ext uri="{9D8B030D-6E8A-4147-A177-3AD203B41FA5}">
                      <a16:colId xmlns:a16="http://schemas.microsoft.com/office/drawing/2014/main" xmlns="" val="20001"/>
                    </a:ext>
                  </a:extLst>
                </a:gridCol>
                <a:gridCol w="268995">
                  <a:extLst>
                    <a:ext uri="{9D8B030D-6E8A-4147-A177-3AD203B41FA5}">
                      <a16:colId xmlns:a16="http://schemas.microsoft.com/office/drawing/2014/main" xmlns="" val="20002"/>
                    </a:ext>
                  </a:extLst>
                </a:gridCol>
                <a:gridCol w="897493">
                  <a:extLst>
                    <a:ext uri="{9D8B030D-6E8A-4147-A177-3AD203B41FA5}">
                      <a16:colId xmlns:a16="http://schemas.microsoft.com/office/drawing/2014/main" xmlns="" val="20003"/>
                    </a:ext>
                  </a:extLst>
                </a:gridCol>
                <a:gridCol w="268995">
                  <a:extLst>
                    <a:ext uri="{9D8B030D-6E8A-4147-A177-3AD203B41FA5}">
                      <a16:colId xmlns:a16="http://schemas.microsoft.com/office/drawing/2014/main" xmlns="" val="20004"/>
                    </a:ext>
                  </a:extLst>
                </a:gridCol>
                <a:gridCol w="986736">
                  <a:extLst>
                    <a:ext uri="{9D8B030D-6E8A-4147-A177-3AD203B41FA5}">
                      <a16:colId xmlns:a16="http://schemas.microsoft.com/office/drawing/2014/main" xmlns="" val="20005"/>
                    </a:ext>
                  </a:extLst>
                </a:gridCol>
                <a:gridCol w="268995">
                  <a:extLst>
                    <a:ext uri="{9D8B030D-6E8A-4147-A177-3AD203B41FA5}">
                      <a16:colId xmlns:a16="http://schemas.microsoft.com/office/drawing/2014/main" xmlns="" val="20006"/>
                    </a:ext>
                  </a:extLst>
                </a:gridCol>
                <a:gridCol w="1072815">
                  <a:extLst>
                    <a:ext uri="{9D8B030D-6E8A-4147-A177-3AD203B41FA5}">
                      <a16:colId xmlns:a16="http://schemas.microsoft.com/office/drawing/2014/main" xmlns="" val="20007"/>
                    </a:ext>
                  </a:extLst>
                </a:gridCol>
                <a:gridCol w="269628">
                  <a:extLst>
                    <a:ext uri="{9D8B030D-6E8A-4147-A177-3AD203B41FA5}">
                      <a16:colId xmlns:a16="http://schemas.microsoft.com/office/drawing/2014/main" xmlns="" val="20008"/>
                    </a:ext>
                  </a:extLst>
                </a:gridCol>
              </a:tblGrid>
              <a:tr h="586032">
                <a:tc gridSpan="9">
                  <a:txBody>
                    <a:bodyPr/>
                    <a:lstStyle/>
                    <a:p>
                      <a:pPr algn="ctr">
                        <a:defRPr sz="1800" b="0">
                          <a:solidFill>
                            <a:srgbClr val="000000"/>
                          </a:solidFill>
                        </a:defRPr>
                      </a:pPr>
                      <a:r>
                        <a:rPr sz="1600" cap="small">
                          <a:solidFill>
                            <a:srgbClr val="FFFFFF"/>
                          </a:solidFill>
                          <a:latin typeface="Comic Sans MS"/>
                          <a:ea typeface="Comic Sans MS"/>
                          <a:cs typeface="Comic Sans MS"/>
                          <a:sym typeface="Comic Sans MS"/>
                        </a:rPr>
                        <a:t> </a:t>
                      </a:r>
                    </a:p>
                  </a:txBody>
                  <a:tcPr marL="0" marR="0" marT="0" marB="0" horzOverflow="overflow">
                    <a:lnL w="12700">
                      <a:solidFill>
                        <a:srgbClr val="000080"/>
                      </a:solidFill>
                    </a:lnL>
                    <a:lnR w="12700">
                      <a:solidFill>
                        <a:srgbClr val="000080"/>
                      </a:solidFill>
                    </a:lnR>
                    <a:lnT w="12700">
                      <a:solidFill>
                        <a:srgbClr val="000080"/>
                      </a:solidFill>
                    </a:lnT>
                    <a:lnB w="12700">
                      <a:solidFill>
                        <a:srgbClr val="000080"/>
                      </a:solid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586032">
                <a:tc>
                  <a:txBody>
                    <a:bodyPr/>
                    <a:lstStyle/>
                    <a:p>
                      <a:pPr algn="ctr">
                        <a:defRPr sz="1800"/>
                      </a:pPr>
                      <a:r>
                        <a:rPr sz="1000" b="1" cap="small">
                          <a:latin typeface="Comic Sans MS"/>
                          <a:ea typeface="Comic Sans MS"/>
                          <a:cs typeface="Comic Sans MS"/>
                          <a:sym typeface="Comic Sans MS"/>
                        </a:rPr>
                        <a:t>Criterio a evaluar</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ctr">
                        <a:defRPr sz="1800"/>
                      </a:pPr>
                      <a:r>
                        <a:rPr sz="1000" b="1">
                          <a:latin typeface="Comic Sans MS"/>
                          <a:ea typeface="Comic Sans MS"/>
                          <a:cs typeface="Comic Sans MS"/>
                          <a:sym typeface="Comic Sans MS"/>
                        </a:rPr>
                        <a:t>Deficiente en presentación</a:t>
                      </a:r>
                    </a:p>
                  </a:txBody>
                  <a:tcPr marL="0" marR="0" marT="0" marB="0"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ctr">
                        <a:defRPr sz="1000" b="1">
                          <a:latin typeface="Comic Sans MS"/>
                          <a:ea typeface="Comic Sans MS"/>
                          <a:cs typeface="Comic Sans MS"/>
                          <a:sym typeface="Comic Sans MS"/>
                        </a:defRPr>
                      </a:pPr>
                      <a:r>
                        <a:t> </a:t>
                      </a:r>
                      <a:endParaRPr sz="1200">
                        <a:latin typeface="Times New Roman"/>
                        <a:ea typeface="Times New Roman"/>
                        <a:cs typeface="Times New Roman"/>
                        <a:sym typeface="Times New Roman"/>
                      </a:endParaRPr>
                    </a:p>
                    <a:p>
                      <a:pPr algn="ctr">
                        <a:defRPr sz="1000" b="1">
                          <a:latin typeface="Comic Sans MS"/>
                          <a:ea typeface="Comic Sans MS"/>
                          <a:cs typeface="Comic Sans MS"/>
                          <a:sym typeface="Comic Sans MS"/>
                        </a:defRPr>
                      </a:pPr>
                      <a:r>
                        <a:t> </a:t>
                      </a:r>
                    </a:p>
                  </a:txBody>
                  <a:tcPr marL="0" marR="0" marT="0" marB="0"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ctr">
                        <a:defRPr sz="1000" b="1">
                          <a:latin typeface="Comic Sans MS"/>
                          <a:ea typeface="Comic Sans MS"/>
                          <a:cs typeface="Comic Sans MS"/>
                          <a:sym typeface="Comic Sans MS"/>
                        </a:defRPr>
                      </a:pPr>
                      <a:r>
                        <a:t>Regular en </a:t>
                      </a:r>
                      <a:r>
                        <a:rPr sz="900"/>
                        <a:t>presentación</a:t>
                      </a:r>
                    </a:p>
                  </a:txBody>
                  <a:tcPr marL="0" marR="0" marT="0" marB="0"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ctr">
                        <a:defRPr sz="1000" b="1">
                          <a:latin typeface="Comic Sans MS"/>
                          <a:ea typeface="Comic Sans MS"/>
                          <a:cs typeface="Comic Sans MS"/>
                          <a:sym typeface="Comic Sans MS"/>
                        </a:defRPr>
                      </a:pPr>
                      <a:r>
                        <a:t> </a:t>
                      </a:r>
                      <a:endParaRPr sz="1200">
                        <a:latin typeface="Times New Roman"/>
                        <a:ea typeface="Times New Roman"/>
                        <a:cs typeface="Times New Roman"/>
                        <a:sym typeface="Times New Roman"/>
                      </a:endParaRPr>
                    </a:p>
                    <a:p>
                      <a:pPr algn="ctr">
                        <a:defRPr sz="1000" b="1">
                          <a:latin typeface="Comic Sans MS"/>
                          <a:ea typeface="Comic Sans MS"/>
                          <a:cs typeface="Comic Sans MS"/>
                          <a:sym typeface="Comic Sans MS"/>
                        </a:defRPr>
                      </a:pPr>
                      <a:r>
                        <a:t> </a:t>
                      </a:r>
                    </a:p>
                  </a:txBody>
                  <a:tcPr marL="0" marR="0" marT="0" marB="0"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ctr">
                        <a:defRPr sz="1800"/>
                      </a:pPr>
                      <a:r>
                        <a:rPr sz="1000" b="1">
                          <a:latin typeface="Comic Sans MS"/>
                          <a:ea typeface="Comic Sans MS"/>
                          <a:cs typeface="Comic Sans MS"/>
                          <a:sym typeface="Comic Sans MS"/>
                        </a:rPr>
                        <a:t>Bueno en presentación</a:t>
                      </a:r>
                    </a:p>
                  </a:txBody>
                  <a:tcPr marL="0" marR="0" marT="0" marB="0"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ctr">
                        <a:defRPr sz="1000" b="1">
                          <a:latin typeface="Comic Sans MS"/>
                          <a:ea typeface="Comic Sans MS"/>
                          <a:cs typeface="Comic Sans MS"/>
                          <a:sym typeface="Comic Sans MS"/>
                        </a:defRPr>
                      </a:pPr>
                      <a:r>
                        <a:t> </a:t>
                      </a:r>
                      <a:endParaRPr sz="1200">
                        <a:latin typeface="Times New Roman"/>
                        <a:ea typeface="Times New Roman"/>
                        <a:cs typeface="Times New Roman"/>
                        <a:sym typeface="Times New Roman"/>
                      </a:endParaRPr>
                    </a:p>
                    <a:p>
                      <a:pPr algn="ctr">
                        <a:defRPr sz="1000" b="1">
                          <a:latin typeface="Comic Sans MS"/>
                          <a:ea typeface="Comic Sans MS"/>
                          <a:cs typeface="Comic Sans MS"/>
                          <a:sym typeface="Comic Sans MS"/>
                        </a:defRPr>
                      </a:pPr>
                      <a:r>
                        <a:t> </a:t>
                      </a:r>
                    </a:p>
                  </a:txBody>
                  <a:tcPr marL="0" marR="0" marT="0" marB="0"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ctr">
                        <a:defRPr sz="1800"/>
                      </a:pPr>
                      <a:r>
                        <a:rPr sz="1000" b="1">
                          <a:latin typeface="Comic Sans MS"/>
                          <a:ea typeface="Comic Sans MS"/>
                          <a:cs typeface="Comic Sans MS"/>
                          <a:sym typeface="Comic Sans MS"/>
                        </a:rPr>
                        <a:t>Excelente en presentación</a:t>
                      </a:r>
                    </a:p>
                  </a:txBody>
                  <a:tcPr marL="0" marR="0" marT="0" marB="0"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000">
                          <a:latin typeface="Comic Sans MS"/>
                          <a:ea typeface="Comic Sans MS"/>
                          <a:cs typeface="Comic Sans MS"/>
                          <a:sym typeface="Comic Sans MS"/>
                        </a:defRPr>
                      </a:pPr>
                      <a:r>
                        <a:t> </a:t>
                      </a:r>
                      <a:endParaRPr sz="1200">
                        <a:latin typeface="Times New Roman"/>
                        <a:ea typeface="Times New Roman"/>
                        <a:cs typeface="Times New Roman"/>
                        <a:sym typeface="Times New Roman"/>
                      </a:endParaRPr>
                    </a:p>
                    <a:p>
                      <a:pPr algn="l">
                        <a:defRPr sz="1000">
                          <a:latin typeface="Comic Sans MS"/>
                          <a:ea typeface="Comic Sans MS"/>
                          <a:cs typeface="Comic Sans MS"/>
                          <a:sym typeface="Comic Sans MS"/>
                        </a:defRPr>
                      </a:pPr>
                      <a:r>
                        <a:t> </a:t>
                      </a:r>
                    </a:p>
                  </a:txBody>
                  <a:tcPr marL="0" marR="0" marT="0" marB="0"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1"/>
                  </a:ext>
                </a:extLst>
              </a:tr>
              <a:tr h="363103">
                <a:tc>
                  <a:txBody>
                    <a:bodyPr/>
                    <a:lstStyle/>
                    <a:p>
                      <a:pPr algn="ctr">
                        <a:defRPr sz="1000" b="1">
                          <a:latin typeface="Comic Sans MS"/>
                          <a:ea typeface="Comic Sans MS"/>
                          <a:cs typeface="Comic Sans MS"/>
                          <a:sym typeface="Comic Sans MS"/>
                        </a:defRPr>
                      </a:pPr>
                      <a:r>
                        <a:t>Entrega</a:t>
                      </a:r>
                      <a:endParaRPr sz="1200">
                        <a:latin typeface="Times New Roman"/>
                        <a:ea typeface="Times New Roman"/>
                        <a:cs typeface="Times New Roman"/>
                        <a:sym typeface="Times New Roman"/>
                      </a:endParaRPr>
                    </a:p>
                    <a:p>
                      <a:pPr algn="ctr">
                        <a:defRPr sz="1000" b="1">
                          <a:latin typeface="Comic Sans MS"/>
                          <a:ea typeface="Comic Sans MS"/>
                          <a:cs typeface="Comic Sans MS"/>
                          <a:sym typeface="Comic Sans MS"/>
                        </a:defRPr>
                      </a:pPr>
                      <a:r>
                        <a:t> </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l">
                        <a:defRPr sz="900">
                          <a:latin typeface="Comic Sans MS"/>
                          <a:ea typeface="Comic Sans MS"/>
                          <a:cs typeface="Comic Sans MS"/>
                          <a:sym typeface="Comic Sans MS"/>
                        </a:defRPr>
                      </a:pPr>
                      <a:r>
                        <a:t>No entrego</a:t>
                      </a:r>
                      <a:endParaRPr sz="1200">
                        <a:latin typeface="Times New Roman"/>
                        <a:ea typeface="Times New Roman"/>
                        <a:cs typeface="Times New Roman"/>
                        <a:sym typeface="Times New Roman"/>
                      </a:endParaRPr>
                    </a:p>
                    <a:p>
                      <a:pPr algn="l">
                        <a:defRPr sz="900">
                          <a:latin typeface="Comic Sans MS"/>
                          <a:ea typeface="Comic Sans MS"/>
                          <a:cs typeface="Comic Sans MS"/>
                          <a:sym typeface="Comic Sans MS"/>
                        </a:defRPr>
                      </a:pPr>
                      <a:r>
                        <a:t>en fecha</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0</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Incompleto y sucio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.5</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Sucio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1</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Completo y limpio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2</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2"/>
                  </a:ext>
                </a:extLst>
              </a:tr>
              <a:tr h="653585">
                <a:tc>
                  <a:txBody>
                    <a:bodyPr/>
                    <a:lstStyle/>
                    <a:p>
                      <a:pPr algn="ctr">
                        <a:defRPr sz="1800"/>
                      </a:pPr>
                      <a:r>
                        <a:rPr sz="1000" b="1">
                          <a:latin typeface="Comic Sans MS"/>
                          <a:ea typeface="Comic Sans MS"/>
                          <a:cs typeface="Comic Sans MS"/>
                          <a:sym typeface="Comic Sans MS"/>
                        </a:rPr>
                        <a:t>Información</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Falto parte de la información o la información no corresponde</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0</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La información esta incompleta</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.5</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Se aproxima en un 60%</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1</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Cumple con la información y es clara</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2</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3"/>
                  </a:ext>
                </a:extLst>
              </a:tr>
              <a:tr h="490188">
                <a:tc>
                  <a:txBody>
                    <a:bodyPr/>
                    <a:lstStyle/>
                    <a:p>
                      <a:pPr algn="ctr">
                        <a:defRPr sz="1800"/>
                      </a:pPr>
                      <a:r>
                        <a:rPr sz="1000" b="1">
                          <a:latin typeface="Comic Sans MS"/>
                          <a:ea typeface="Comic Sans MS"/>
                          <a:cs typeface="Comic Sans MS"/>
                          <a:sym typeface="Comic Sans MS"/>
                        </a:rPr>
                        <a:t>Elementos del cartel</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Gráfica, imagen y color incorrecto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0</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Gráfica e imagen  incorrecto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.5</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Imagen Incorrecto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1</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Sus tres elementos son armónicos</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2</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4"/>
                  </a:ext>
                </a:extLst>
              </a:tr>
              <a:tr h="490188">
                <a:tc>
                  <a:txBody>
                    <a:bodyPr/>
                    <a:lstStyle/>
                    <a:p>
                      <a:pPr algn="ctr">
                        <a:defRPr sz="1800"/>
                      </a:pPr>
                      <a:r>
                        <a:rPr sz="1000" b="1">
                          <a:latin typeface="Comic Sans MS"/>
                          <a:ea typeface="Comic Sans MS"/>
                          <a:cs typeface="Comic Sans MS"/>
                          <a:sym typeface="Comic Sans MS"/>
                        </a:rPr>
                        <a:t>Composición del cartel</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No tiene</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0</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Copia de otro proyecto (elementos)</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.5</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Carece de originalidad y armonía</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1</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900">
                          <a:latin typeface="Comic Sans MS"/>
                          <a:ea typeface="Comic Sans MS"/>
                          <a:cs typeface="Comic Sans MS"/>
                          <a:sym typeface="Comic Sans MS"/>
                        </a:defRPr>
                      </a:pPr>
                      <a:r>
                        <a:t>Buena armonía </a:t>
                      </a:r>
                      <a:endParaRPr sz="1200">
                        <a:latin typeface="Times New Roman"/>
                        <a:ea typeface="Times New Roman"/>
                        <a:cs typeface="Times New Roman"/>
                        <a:sym typeface="Times New Roman"/>
                      </a:endParaRPr>
                    </a:p>
                    <a:p>
                      <a:pPr algn="l">
                        <a:defRPr sz="900">
                          <a:latin typeface="Comic Sans MS"/>
                          <a:ea typeface="Comic Sans MS"/>
                          <a:cs typeface="Comic Sans MS"/>
                          <a:sym typeface="Comic Sans MS"/>
                        </a:defRPr>
                      </a:pPr>
                      <a:r>
                        <a:t>Y original</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a:pPr>
                      <a:r>
                        <a:rPr sz="900">
                          <a:latin typeface="Comic Sans MS"/>
                          <a:ea typeface="Comic Sans MS"/>
                          <a:cs typeface="Comic Sans MS"/>
                          <a:sym typeface="Comic Sans MS"/>
                        </a:rPr>
                        <a:t>2</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5"/>
                  </a:ext>
                </a:extLst>
              </a:tr>
              <a:tr h="326792">
                <a:tc>
                  <a:txBody>
                    <a:bodyPr/>
                    <a:lstStyle/>
                    <a:p>
                      <a:pPr algn="ctr">
                        <a:defRPr sz="1800" b="0">
                          <a:solidFill>
                            <a:srgbClr val="000000"/>
                          </a:solidFill>
                        </a:defRPr>
                      </a:pPr>
                      <a:r>
                        <a:rPr sz="1000" b="1">
                          <a:latin typeface="Comic Sans MS"/>
                          <a:ea typeface="Comic Sans MS"/>
                          <a:cs typeface="Comic Sans MS"/>
                          <a:sym typeface="Comic Sans MS"/>
                        </a:rPr>
                        <a:t>Cartel impreso</a:t>
                      </a:r>
                    </a:p>
                  </a:txBody>
                  <a:tcPr marL="0" marR="0" marT="0" marB="0" anchor="ctr" horzOverflow="overflow">
                    <a:lnL w="12700">
                      <a:solidFill>
                        <a:srgbClr val="000080"/>
                      </a:solidFill>
                    </a:lnL>
                    <a:lnR w="12700">
                      <a:solidFill>
                        <a:srgbClr val="00008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No entrego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0</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900" b="0">
                          <a:solidFill>
                            <a:srgbClr val="000000"/>
                          </a:solidFill>
                          <a:latin typeface="Comic Sans MS"/>
                          <a:ea typeface="Comic Sans MS"/>
                          <a:cs typeface="Comic Sans MS"/>
                          <a:sym typeface="Comic Sans MS"/>
                        </a:defRPr>
                      </a:pPr>
                      <a:r>
                        <a:t>Tamaño, papel </a:t>
                      </a:r>
                      <a:endParaRPr sz="1200">
                        <a:latin typeface="Times New Roman"/>
                        <a:ea typeface="Times New Roman"/>
                        <a:cs typeface="Times New Roman"/>
                        <a:sym typeface="Times New Roman"/>
                      </a:endParaRPr>
                    </a:p>
                    <a:p>
                      <a:pPr algn="l">
                        <a:defRPr sz="900" b="0">
                          <a:solidFill>
                            <a:srgbClr val="000000"/>
                          </a:solidFill>
                          <a:latin typeface="Comic Sans MS"/>
                          <a:ea typeface="Comic Sans MS"/>
                          <a:cs typeface="Comic Sans MS"/>
                          <a:sym typeface="Comic Sans MS"/>
                        </a:defRPr>
                      </a:pPr>
                      <a:r>
                        <a:t>incorrecto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.5</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Papel incorrecto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1</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Papel y tamaño correcto</a:t>
                      </a:r>
                    </a:p>
                  </a:txBody>
                  <a:tcPr marL="0" marR="0" marT="0" marB="0" anchor="ctr" horzOverflow="overflow">
                    <a:lnL w="12700">
                      <a:solidFill>
                        <a:srgbClr val="000080"/>
                      </a:solidFill>
                    </a:lnL>
                    <a:lnR w="12700">
                      <a:solidFill>
                        <a:srgbClr val="000000"/>
                      </a:solidFill>
                    </a:lnR>
                    <a:lnT w="12700">
                      <a:solidFill>
                        <a:srgbClr val="000080"/>
                      </a:solidFill>
                    </a:lnT>
                    <a:lnB w="12700">
                      <a:solidFill>
                        <a:srgbClr val="000080"/>
                      </a:solidFill>
                    </a:lnB>
                    <a:noFill/>
                  </a:tcPr>
                </a:tc>
                <a:tc>
                  <a:txBody>
                    <a:bodyPr/>
                    <a:lstStyle/>
                    <a:p>
                      <a:pPr algn="l">
                        <a:defRPr sz="1800" b="0">
                          <a:solidFill>
                            <a:srgbClr val="000000"/>
                          </a:solidFill>
                        </a:defRPr>
                      </a:pPr>
                      <a:r>
                        <a:rPr sz="900">
                          <a:latin typeface="Comic Sans MS"/>
                          <a:ea typeface="Comic Sans MS"/>
                          <a:cs typeface="Comic Sans MS"/>
                          <a:sym typeface="Comic Sans MS"/>
                        </a:rPr>
                        <a:t>2</a:t>
                      </a:r>
                    </a:p>
                  </a:txBody>
                  <a:tcPr marL="0" marR="0" marT="0" marB="0" anchor="ctr" horzOverflow="overflow">
                    <a:lnL w="12700">
                      <a:solidFill>
                        <a:srgbClr val="000000"/>
                      </a:solidFill>
                    </a:lnL>
                    <a:lnR w="12700">
                      <a:solidFill>
                        <a:srgbClr val="000080"/>
                      </a:solidFill>
                    </a:lnR>
                    <a:lnT w="12700">
                      <a:solidFill>
                        <a:srgbClr val="000080"/>
                      </a:solidFill>
                    </a:lnT>
                    <a:lnB w="12700">
                      <a:solidFill>
                        <a:srgbClr val="000080"/>
                      </a:solidFill>
                    </a:lnB>
                    <a:noFill/>
                  </a:tcPr>
                </a:tc>
                <a:extLst>
                  <a:ext uri="{0D108BD9-81ED-4DB2-BD59-A6C34878D82A}">
                    <a16:rowId xmlns:a16="http://schemas.microsoft.com/office/drawing/2014/main" xmlns="" val="10006"/>
                  </a:ext>
                </a:extLst>
              </a:tr>
            </a:tbl>
          </a:graphicData>
        </a:graphic>
      </p:graphicFrame>
      <p:sp>
        <p:nvSpPr>
          <p:cNvPr id="232" name="Rectangle 1"/>
          <p:cNvSpPr txBox="1"/>
          <p:nvPr/>
        </p:nvSpPr>
        <p:spPr>
          <a:xfrm>
            <a:off x="3047999" y="2479008"/>
            <a:ext cx="12152245" cy="39167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1100" b="1">
                <a:latin typeface="Arial"/>
                <a:ea typeface="Arial"/>
                <a:cs typeface="Arial"/>
                <a:sym typeface="Arial"/>
              </a:defRPr>
            </a:lvl1pPr>
          </a:lstStyle>
          <a:p>
            <a:r>
              <a:t>                                             Rúbrica para Evaluación de Cartel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ítulo 1"/>
          <p:cNvSpPr txBox="1">
            <a:spLocks noGrp="1"/>
          </p:cNvSpPr>
          <p:nvPr>
            <p:ph type="title"/>
          </p:nvPr>
        </p:nvSpPr>
        <p:spPr>
          <a:xfrm>
            <a:off x="838200" y="365125"/>
            <a:ext cx="10515600" cy="964911"/>
          </a:xfrm>
          <a:prstGeom prst="rect">
            <a:avLst/>
          </a:prstGeom>
        </p:spPr>
        <p:txBody>
          <a:bodyPr/>
          <a:lstStyle/>
          <a:p>
            <a:pPr>
              <a:defRPr sz="2800" b="1" cap="all">
                <a:latin typeface="+mj-lt"/>
                <a:ea typeface="+mj-ea"/>
                <a:cs typeface="+mj-cs"/>
                <a:sym typeface="Calibri"/>
              </a:defRPr>
            </a:pPr>
            <a:r>
              <a:t>PLANEACIÓN DÍA A DÍA Y SEGUIMIENTO</a:t>
            </a:r>
            <a:br/>
            <a:r>
              <a:t>INFORMÁTICA</a:t>
            </a:r>
          </a:p>
        </p:txBody>
      </p:sp>
      <p:sp>
        <p:nvSpPr>
          <p:cNvPr id="235"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21</a:t>
            </a:fld>
            <a:endParaRPr/>
          </a:p>
        </p:txBody>
      </p:sp>
      <p:pic>
        <p:nvPicPr>
          <p:cNvPr id="236" name="Imagen 4" descr="Imagen 4"/>
          <p:cNvPicPr>
            <a:picLocks noChangeAspect="1"/>
          </p:cNvPicPr>
          <p:nvPr/>
        </p:nvPicPr>
        <p:blipFill>
          <a:blip r:embed="rId2" cstate="print">
            <a:extLst/>
          </a:blip>
          <a:srcRect l="17046" t="23219" r="35341" b="32905"/>
          <a:stretch>
            <a:fillRect/>
          </a:stretch>
        </p:blipFill>
        <p:spPr>
          <a:xfrm>
            <a:off x="2327563" y="1563947"/>
            <a:ext cx="6525491" cy="3380820"/>
          </a:xfrm>
          <a:prstGeom prst="rect">
            <a:avLst/>
          </a:prstGeom>
          <a:ln w="12700">
            <a:miter lim="400000"/>
          </a:ln>
        </p:spPr>
      </p:pic>
      <p:pic>
        <p:nvPicPr>
          <p:cNvPr id="237" name="Imagen 1" descr="Imagen 1"/>
          <p:cNvPicPr>
            <a:picLocks noChangeAspect="1"/>
          </p:cNvPicPr>
          <p:nvPr/>
        </p:nvPicPr>
        <p:blipFill>
          <a:blip r:embed="rId3"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pic>
        <p:nvPicPr>
          <p:cNvPr id="240"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pic>
        <p:nvPicPr>
          <p:cNvPr id="241" name="Imagen 6" descr="Imagen 6"/>
          <p:cNvPicPr>
            <a:picLocks noChangeAspect="1"/>
          </p:cNvPicPr>
          <p:nvPr/>
        </p:nvPicPr>
        <p:blipFill>
          <a:blip r:embed="rId3" cstate="print">
            <a:extLst/>
          </a:blip>
          <a:srcRect l="20114" t="23421" r="36705" b="58516"/>
          <a:stretch>
            <a:fillRect/>
          </a:stretch>
        </p:blipFill>
        <p:spPr>
          <a:xfrm>
            <a:off x="2367376" y="1212415"/>
            <a:ext cx="6626885" cy="1558494"/>
          </a:xfrm>
          <a:prstGeom prst="rect">
            <a:avLst/>
          </a:prstGeom>
          <a:ln w="12700">
            <a:miter lim="400000"/>
          </a:ln>
        </p:spPr>
      </p:pic>
      <p:pic>
        <p:nvPicPr>
          <p:cNvPr id="242" name="Imagen 7" descr="Imagen 7"/>
          <p:cNvPicPr>
            <a:picLocks noChangeAspect="1"/>
          </p:cNvPicPr>
          <p:nvPr/>
        </p:nvPicPr>
        <p:blipFill>
          <a:blip r:embed="rId3" cstate="print">
            <a:extLst/>
          </a:blip>
          <a:srcRect l="20114" t="61481" r="36705" b="9214"/>
          <a:stretch>
            <a:fillRect/>
          </a:stretch>
        </p:blipFill>
        <p:spPr>
          <a:xfrm>
            <a:off x="2367376" y="2770908"/>
            <a:ext cx="6626885" cy="2528446"/>
          </a:xfrm>
          <a:prstGeom prst="rect">
            <a:avLst/>
          </a:prstGeom>
          <a:ln w="12700">
            <a:miter lim="400000"/>
          </a:ln>
        </p:spPr>
      </p:pic>
      <p:pic>
        <p:nvPicPr>
          <p:cNvPr id="243" name="Imagen 8" descr="Imagen 8"/>
          <p:cNvPicPr>
            <a:picLocks noChangeAspect="1"/>
          </p:cNvPicPr>
          <p:nvPr/>
        </p:nvPicPr>
        <p:blipFill>
          <a:blip r:embed="rId3" cstate="print">
            <a:extLst/>
          </a:blip>
          <a:srcRect l="32896" t="51445" r="49861" b="24034"/>
          <a:stretch>
            <a:fillRect/>
          </a:stretch>
        </p:blipFill>
        <p:spPr>
          <a:xfrm>
            <a:off x="4329998" y="2770172"/>
            <a:ext cx="2638839" cy="2115739"/>
          </a:xfrm>
          <a:prstGeom prst="rect">
            <a:avLst/>
          </a:prstGeom>
          <a:ln w="12700">
            <a:miter lim="400000"/>
          </a:ln>
        </p:spPr>
      </p:pic>
      <p:pic>
        <p:nvPicPr>
          <p:cNvPr id="244" name="Imagen 9" descr="Imagen 9"/>
          <p:cNvPicPr>
            <a:picLocks noChangeAspect="1"/>
          </p:cNvPicPr>
          <p:nvPr/>
        </p:nvPicPr>
        <p:blipFill>
          <a:blip r:embed="rId3" cstate="print">
            <a:extLst/>
          </a:blip>
          <a:srcRect l="20114" t="51445" r="66694" b="21739"/>
          <a:stretch>
            <a:fillRect/>
          </a:stretch>
        </p:blipFill>
        <p:spPr>
          <a:xfrm>
            <a:off x="2367377" y="2770172"/>
            <a:ext cx="2024515" cy="231371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23</a:t>
            </a:fld>
            <a:endParaRPr/>
          </a:p>
        </p:txBody>
      </p:sp>
      <p:sp>
        <p:nvSpPr>
          <p:cNvPr id="247" name="Título 1"/>
          <p:cNvSpPr txBox="1">
            <a:spLocks noGrp="1"/>
          </p:cNvSpPr>
          <p:nvPr>
            <p:ph type="title"/>
          </p:nvPr>
        </p:nvSpPr>
        <p:spPr>
          <a:xfrm>
            <a:off x="838200" y="365125"/>
            <a:ext cx="10515600" cy="964911"/>
          </a:xfrm>
          <a:prstGeom prst="rect">
            <a:avLst/>
          </a:prstGeom>
        </p:spPr>
        <p:txBody>
          <a:bodyPr/>
          <a:lstStyle/>
          <a:p>
            <a:pPr>
              <a:defRPr sz="2800" b="1" cap="all">
                <a:latin typeface="+mj-lt"/>
                <a:ea typeface="+mj-ea"/>
                <a:cs typeface="+mj-cs"/>
                <a:sym typeface="Calibri"/>
              </a:defRPr>
            </a:pPr>
            <a:r>
              <a:t>PLANEACIÓN DÍA A DÍA Y SEGUIMIENTO</a:t>
            </a:r>
            <a:br/>
            <a:r>
              <a:t>BIOLOGÍA</a:t>
            </a:r>
          </a:p>
        </p:txBody>
      </p:sp>
      <p:pic>
        <p:nvPicPr>
          <p:cNvPr id="248"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graphicFrame>
        <p:nvGraphicFramePr>
          <p:cNvPr id="249" name="Tabla 1"/>
          <p:cNvGraphicFramePr/>
          <p:nvPr/>
        </p:nvGraphicFramePr>
        <p:xfrm>
          <a:off x="2670462" y="1312731"/>
          <a:ext cx="6851075" cy="5060925"/>
        </p:xfrm>
        <a:graphic>
          <a:graphicData uri="http://schemas.openxmlformats.org/drawingml/2006/table">
            <a:tbl>
              <a:tblPr firstRow="1" firstCol="1">
                <a:tableStyleId>{4C3C2611-4C71-4FC5-86AE-919BDF0F9419}</a:tableStyleId>
              </a:tblPr>
              <a:tblGrid>
                <a:gridCol w="2302763">
                  <a:extLst>
                    <a:ext uri="{9D8B030D-6E8A-4147-A177-3AD203B41FA5}">
                      <a16:colId xmlns:a16="http://schemas.microsoft.com/office/drawing/2014/main" xmlns="" val="20000"/>
                    </a:ext>
                  </a:extLst>
                </a:gridCol>
                <a:gridCol w="1499183">
                  <a:extLst>
                    <a:ext uri="{9D8B030D-6E8A-4147-A177-3AD203B41FA5}">
                      <a16:colId xmlns:a16="http://schemas.microsoft.com/office/drawing/2014/main" xmlns="" val="20001"/>
                    </a:ext>
                  </a:extLst>
                </a:gridCol>
                <a:gridCol w="696894">
                  <a:extLst>
                    <a:ext uri="{9D8B030D-6E8A-4147-A177-3AD203B41FA5}">
                      <a16:colId xmlns:a16="http://schemas.microsoft.com/office/drawing/2014/main" xmlns="" val="20002"/>
                    </a:ext>
                  </a:extLst>
                </a:gridCol>
                <a:gridCol w="696894">
                  <a:extLst>
                    <a:ext uri="{9D8B030D-6E8A-4147-A177-3AD203B41FA5}">
                      <a16:colId xmlns:a16="http://schemas.microsoft.com/office/drawing/2014/main" xmlns="" val="20003"/>
                    </a:ext>
                  </a:extLst>
                </a:gridCol>
                <a:gridCol w="542029">
                  <a:extLst>
                    <a:ext uri="{9D8B030D-6E8A-4147-A177-3AD203B41FA5}">
                      <a16:colId xmlns:a16="http://schemas.microsoft.com/office/drawing/2014/main" xmlns="" val="20004"/>
                    </a:ext>
                  </a:extLst>
                </a:gridCol>
                <a:gridCol w="556655">
                  <a:extLst>
                    <a:ext uri="{9D8B030D-6E8A-4147-A177-3AD203B41FA5}">
                      <a16:colId xmlns:a16="http://schemas.microsoft.com/office/drawing/2014/main" xmlns="" val="20005"/>
                    </a:ext>
                  </a:extLst>
                </a:gridCol>
                <a:gridCol w="556655">
                  <a:extLst>
                    <a:ext uri="{9D8B030D-6E8A-4147-A177-3AD203B41FA5}">
                      <a16:colId xmlns:a16="http://schemas.microsoft.com/office/drawing/2014/main" xmlns="" val="20006"/>
                    </a:ext>
                  </a:extLst>
                </a:gridCol>
              </a:tblGrid>
              <a:tr h="371041">
                <a:tc>
                  <a:txBody>
                    <a:bodyPr/>
                    <a:lstStyle/>
                    <a:p>
                      <a:pPr algn="ctr">
                        <a:tabLst>
                          <a:tab pos="1346200" algn="l"/>
                          <a:tab pos="4940300" algn="l"/>
                        </a:tabLst>
                        <a:defRPr sz="700" b="0">
                          <a:solidFill>
                            <a:srgbClr val="000000"/>
                          </a:solidFill>
                          <a:latin typeface="Arial Narrow"/>
                          <a:ea typeface="Arial Narrow"/>
                          <a:cs typeface="Arial Narrow"/>
                          <a:sym typeface="Arial Narrow"/>
                        </a:defRPr>
                      </a:pPr>
                      <a:r>
                        <a:t>Actividades para  </a:t>
                      </a:r>
                      <a:endParaRPr>
                        <a:latin typeface="Times New Roman"/>
                        <a:ea typeface="Times New Roman"/>
                        <a:cs typeface="Times New Roman"/>
                        <a:sym typeface="Times New Roman"/>
                      </a:endParaRPr>
                    </a:p>
                    <a:p>
                      <a:pPr algn="ctr">
                        <a:tabLst>
                          <a:tab pos="1346200" algn="l"/>
                          <a:tab pos="4940300" algn="l"/>
                        </a:tabLst>
                        <a:defRPr sz="700" b="0">
                          <a:solidFill>
                            <a:srgbClr val="000000"/>
                          </a:solidFill>
                          <a:latin typeface="Arial Narrow"/>
                          <a:ea typeface="Arial Narrow"/>
                          <a:cs typeface="Arial Narrow"/>
                          <a:sym typeface="Arial Narrow"/>
                        </a:defRPr>
                      </a:pPr>
                      <a:r>
                        <a:t>enseñanza -aprendizaje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1346200" algn="l"/>
                          <a:tab pos="4940300" algn="l"/>
                        </a:tabLst>
                        <a:defRPr sz="1800" b="0">
                          <a:solidFill>
                            <a:srgbClr val="000000"/>
                          </a:solidFill>
                        </a:defRPr>
                      </a:pPr>
                      <a:r>
                        <a:rPr sz="700">
                          <a:latin typeface="Arial Narrow"/>
                          <a:ea typeface="Arial Narrow"/>
                          <a:cs typeface="Arial Narrow"/>
                          <a:sym typeface="Arial Narrow"/>
                        </a:rPr>
                        <a:t>subtema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1346200" algn="l"/>
                          <a:tab pos="4940300" algn="l"/>
                        </a:tabLst>
                        <a:defRPr sz="1800" b="0">
                          <a:solidFill>
                            <a:srgbClr val="000000"/>
                          </a:solidFill>
                        </a:defRPr>
                      </a:pPr>
                      <a:r>
                        <a:rPr sz="700">
                          <a:latin typeface="Arial Narrow"/>
                          <a:ea typeface="Arial Narrow"/>
                          <a:cs typeface="Arial Narrow"/>
                          <a:sym typeface="Arial Narrow"/>
                        </a:rPr>
                        <a:t># clase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1346200" algn="l"/>
                          <a:tab pos="4940300" algn="l"/>
                        </a:tabLst>
                        <a:defRPr sz="700" b="0">
                          <a:solidFill>
                            <a:srgbClr val="000000"/>
                          </a:solidFill>
                          <a:latin typeface="Arial Narrow"/>
                          <a:ea typeface="Arial Narrow"/>
                          <a:cs typeface="Arial Narrow"/>
                          <a:sym typeface="Arial Narrow"/>
                        </a:defRPr>
                      </a:pPr>
                      <a:r>
                        <a:t>Fecha</a:t>
                      </a:r>
                      <a:endParaRPr>
                        <a:latin typeface="Times New Roman"/>
                        <a:ea typeface="Times New Roman"/>
                        <a:cs typeface="Times New Roman"/>
                        <a:sym typeface="Times New Roman"/>
                      </a:endParaRPr>
                    </a:p>
                    <a:p>
                      <a:pPr algn="ctr">
                        <a:tabLst>
                          <a:tab pos="1346200" algn="l"/>
                          <a:tab pos="4940300" algn="l"/>
                        </a:tabLst>
                        <a:defRPr sz="700" b="0">
                          <a:solidFill>
                            <a:srgbClr val="000000"/>
                          </a:solidFill>
                          <a:latin typeface="Arial Narrow"/>
                          <a:ea typeface="Arial Narrow"/>
                          <a:cs typeface="Arial Narrow"/>
                          <a:sym typeface="Arial Narrow"/>
                        </a:defRPr>
                      </a:pPr>
                      <a:r>
                        <a:t>programada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1346200" algn="l"/>
                          <a:tab pos="4940300" algn="l"/>
                        </a:tabLst>
                        <a:defRPr sz="700" b="0">
                          <a:solidFill>
                            <a:srgbClr val="000000"/>
                          </a:solidFill>
                          <a:latin typeface="Arial Narrow"/>
                          <a:ea typeface="Arial Narrow"/>
                          <a:cs typeface="Arial Narrow"/>
                          <a:sym typeface="Arial Narrow"/>
                        </a:defRPr>
                      </a:pPr>
                      <a:r>
                        <a:t>Fecha</a:t>
                      </a:r>
                      <a:endParaRPr>
                        <a:latin typeface="Times New Roman"/>
                        <a:ea typeface="Times New Roman"/>
                        <a:cs typeface="Times New Roman"/>
                        <a:sym typeface="Times New Roman"/>
                      </a:endParaRPr>
                    </a:p>
                    <a:p>
                      <a:pPr algn="ctr">
                        <a:tabLst>
                          <a:tab pos="1346200" algn="l"/>
                          <a:tab pos="4940300" algn="l"/>
                        </a:tabLst>
                        <a:defRPr sz="700" b="0">
                          <a:solidFill>
                            <a:srgbClr val="000000"/>
                          </a:solidFill>
                          <a:latin typeface="Arial Narrow"/>
                          <a:ea typeface="Arial Narrow"/>
                          <a:cs typeface="Arial Narrow"/>
                          <a:sym typeface="Arial Narrow"/>
                        </a:defRPr>
                      </a:pPr>
                      <a:r>
                        <a:t>real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4940300" algn="l"/>
                        </a:tabLst>
                        <a:defRPr sz="700" b="0">
                          <a:solidFill>
                            <a:srgbClr val="000000"/>
                          </a:solidFill>
                          <a:latin typeface="Arial Narrow"/>
                          <a:ea typeface="Arial Narrow"/>
                          <a:cs typeface="Arial Narrow"/>
                          <a:sym typeface="Arial Narrow"/>
                        </a:defRPr>
                      </a:pPr>
                      <a:r>
                        <a:t>Rubrica del</a:t>
                      </a:r>
                      <a:endParaRPr>
                        <a:latin typeface="Times New Roman"/>
                        <a:ea typeface="Times New Roman"/>
                        <a:cs typeface="Times New Roman"/>
                        <a:sym typeface="Times New Roman"/>
                      </a:endParaRPr>
                    </a:p>
                    <a:p>
                      <a:pPr algn="ctr">
                        <a:tabLst>
                          <a:tab pos="4940300" algn="l"/>
                        </a:tabLst>
                        <a:defRPr sz="700" b="0">
                          <a:solidFill>
                            <a:srgbClr val="000000"/>
                          </a:solidFill>
                          <a:latin typeface="Arial Narrow"/>
                          <a:ea typeface="Arial Narrow"/>
                          <a:cs typeface="Arial Narrow"/>
                          <a:sym typeface="Arial Narrow"/>
                        </a:defRPr>
                      </a:pPr>
                      <a:r>
                        <a:t>profesor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tabLst>
                          <a:tab pos="4940300" algn="l"/>
                        </a:tabLst>
                        <a:defRPr sz="1800" b="0">
                          <a:solidFill>
                            <a:srgbClr val="000000"/>
                          </a:solidFill>
                        </a:defRPr>
                      </a:pPr>
                      <a:r>
                        <a:rPr sz="700">
                          <a:latin typeface="Arial Narrow"/>
                          <a:ea typeface="Arial Narrow"/>
                          <a:cs typeface="Arial Narrow"/>
                          <a:sym typeface="Arial Narrow"/>
                        </a:rPr>
                        <a:t>Revisión fecha y firma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xmlns="" val="10000"/>
                  </a:ext>
                </a:extLst>
              </a:tr>
              <a:tr h="329006">
                <a:tc rowSpan="10">
                  <a:txBody>
                    <a:bodyPr/>
                    <a:lstStyle/>
                    <a:p>
                      <a:pPr algn="l">
                        <a:defRPr sz="600">
                          <a:solidFill>
                            <a:srgbClr val="000000"/>
                          </a:solidFill>
                          <a:latin typeface="Arial Narrow"/>
                          <a:ea typeface="Arial Narrow"/>
                          <a:cs typeface="Arial Narrow"/>
                          <a:sym typeface="Arial Narrow"/>
                        </a:defRPr>
                      </a:pPr>
                      <a:r>
                        <a:t>El docente</a:t>
                      </a:r>
                      <a:r>
                        <a:rPr b="0"/>
                        <a:t> dirige una lluvia de ideas de  la reproducción de los organismos y la herencia.</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lee, analiza y comprende los procesos de mitosis y meiosis, para elaborar un resumen esquematizando cada uno de los procesos.</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investiga y elabora  por equipo  un cuadro comparativo de las formas de reproducción asexual, cada equipo explica su cuadro. ante el grupo.</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investiga, analiza y categoriza el desarrollo embrionario con el apoyo de imágenes del mismo.</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realiza en su casa un trabajo de investigación de las Leyes de Mendel</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expone ante el grupo su investigación con el apoyo de imágenes.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a:t>
                      </a:r>
                      <a:r>
                        <a:rPr b="0"/>
                        <a:t> sintetiza y explica la teoría cromosómica de la herencia.</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docente</a:t>
                      </a:r>
                      <a:r>
                        <a:rPr b="0"/>
                        <a:t> aborda el tema de la determinación del sexo y la herencia ligada al sexo.</a:t>
                      </a:r>
                      <a:endParaRPr sz="700">
                        <a:latin typeface="Times New Roman"/>
                        <a:ea typeface="Times New Roman"/>
                        <a:cs typeface="Times New Roman"/>
                        <a:sym typeface="Times New Roman"/>
                      </a:endParaRPr>
                    </a:p>
                    <a:p>
                      <a:pPr algn="l">
                        <a:defRPr sz="600">
                          <a:solidFill>
                            <a:srgbClr val="000000"/>
                          </a:solidFill>
                          <a:latin typeface="Arial Narrow"/>
                          <a:ea typeface="Arial Narrow"/>
                          <a:cs typeface="Arial Narrow"/>
                          <a:sym typeface="Arial Narrow"/>
                        </a:defRPr>
                      </a:pPr>
                      <a:r>
                        <a:t>El alumno investiga en internet la historia de la hemofilia que se originó con la reina de Inglaterra. Después de la investigación realiza  una paráfrasis de esta historia para platicarla.</a:t>
                      </a:r>
                      <a:endParaRPr sz="700">
                        <a:latin typeface="Times New Roman"/>
                        <a:ea typeface="Times New Roman"/>
                        <a:cs typeface="Times New Roman"/>
                        <a:sym typeface="Times New Roman"/>
                      </a:endParaRPr>
                    </a:p>
                    <a:p>
                      <a:pPr algn="just">
                        <a:defRPr sz="600" b="0">
                          <a:solidFill>
                            <a:srgbClr val="000000"/>
                          </a:solidFill>
                          <a:latin typeface="Arial"/>
                          <a:ea typeface="Arial"/>
                          <a:cs typeface="Arial"/>
                          <a:sym typeface="Arial"/>
                        </a:defRPr>
                      </a:pPr>
                      <a:r>
                        <a:t> </a:t>
                      </a:r>
                      <a:endParaRPr sz="700">
                        <a:latin typeface="Times New Roman"/>
                        <a:ea typeface="Times New Roman"/>
                        <a:cs typeface="Times New Roman"/>
                        <a:sym typeface="Times New Roman"/>
                      </a:endParaRPr>
                    </a:p>
                    <a:p>
                      <a:pPr algn="just">
                        <a:defRPr sz="600" b="0">
                          <a:solidFill>
                            <a:srgbClr val="000000"/>
                          </a:solidFill>
                          <a:latin typeface="Arial"/>
                          <a:ea typeface="Arial"/>
                          <a:cs typeface="Arial"/>
                          <a:sym typeface="Arial"/>
                        </a:defRPr>
                      </a:pPr>
                      <a:r>
                        <a:t> </a:t>
                      </a:r>
                      <a:endParaRPr sz="700">
                        <a:latin typeface="Times New Roman"/>
                        <a:ea typeface="Times New Roman"/>
                        <a:cs typeface="Times New Roman"/>
                        <a:sym typeface="Times New Roman"/>
                      </a:endParaRPr>
                    </a:p>
                    <a:p>
                      <a:pPr algn="just">
                        <a:defRPr sz="600">
                          <a:solidFill>
                            <a:srgbClr val="000000"/>
                          </a:solidFill>
                          <a:latin typeface="Arial Narrow"/>
                          <a:ea typeface="Arial Narrow"/>
                          <a:cs typeface="Arial Narrow"/>
                          <a:sym typeface="Arial Narrow"/>
                        </a:defRPr>
                      </a:pPr>
                      <a:r>
                        <a:t>El alumno</a:t>
                      </a:r>
                      <a:r>
                        <a:rPr b="0"/>
                        <a:t> analiza y describe la herencia molecular.</a:t>
                      </a:r>
                      <a:endParaRPr sz="700">
                        <a:latin typeface="Times New Roman"/>
                        <a:ea typeface="Times New Roman"/>
                        <a:cs typeface="Times New Roman"/>
                        <a:sym typeface="Times New Roman"/>
                      </a:endParaRPr>
                    </a:p>
                    <a:p>
                      <a:pPr algn="just">
                        <a:defRPr sz="600" b="0">
                          <a:solidFill>
                            <a:srgbClr val="000000"/>
                          </a:solidFill>
                          <a:latin typeface="Arial Narrow"/>
                          <a:ea typeface="Arial Narrow"/>
                          <a:cs typeface="Arial Narrow"/>
                          <a:sym typeface="Arial Narrow"/>
                        </a:defRPr>
                      </a:pPr>
                      <a:r>
                        <a:t>El estudiante elabora un resumen de la molécula de herencia y su relación con el ARN.</a:t>
                      </a:r>
                      <a:endParaRPr sz="700">
                        <a:latin typeface="Times New Roman"/>
                        <a:ea typeface="Times New Roman"/>
                        <a:cs typeface="Times New Roman"/>
                        <a:sym typeface="Times New Roman"/>
                      </a:endParaRPr>
                    </a:p>
                    <a:p>
                      <a:pPr algn="just">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just">
                        <a:defRPr sz="600" b="0">
                          <a:solidFill>
                            <a:srgbClr val="000000"/>
                          </a:solidFill>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just">
                        <a:defRPr sz="600">
                          <a:solidFill>
                            <a:srgbClr val="000000"/>
                          </a:solidFill>
                          <a:latin typeface="Arial Narrow"/>
                          <a:ea typeface="Arial Narrow"/>
                          <a:cs typeface="Arial Narrow"/>
                          <a:sym typeface="Arial Narrow"/>
                        </a:defRPr>
                      </a:pPr>
                      <a:r>
                        <a:t>El docente y los alumnos</a:t>
                      </a:r>
                      <a:r>
                        <a:rPr b="0"/>
                        <a:t> mediante una lluvia de ideas integran los conocimientos de la unidad.</a:t>
                      </a:r>
                      <a:endParaRPr sz="700">
                        <a:latin typeface="Times New Roman"/>
                        <a:ea typeface="Times New Roman"/>
                        <a:cs typeface="Times New Roman"/>
                        <a:sym typeface="Times New Roman"/>
                      </a:endParaRPr>
                    </a:p>
                    <a:p>
                      <a:pPr algn="just">
                        <a:defRPr sz="600">
                          <a:solidFill>
                            <a:srgbClr val="000000"/>
                          </a:solidFill>
                          <a:latin typeface="Arial"/>
                          <a:ea typeface="Arial"/>
                          <a:cs typeface="Arial"/>
                          <a:sym typeface="Arial"/>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600">
                          <a:latin typeface="Arial Narrow"/>
                          <a:ea typeface="Arial Narrow"/>
                          <a:cs typeface="Arial Narrow"/>
                          <a:sym typeface="Arial Narrow"/>
                        </a:rPr>
                        <a:t>Introducción a la unidad: reproducción y herencia  como principios de unidad y diversidad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47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Oct 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548344">
                <a:tc vMerge="1">
                  <a:txBody>
                    <a:bodyPr/>
                    <a:lstStyle/>
                    <a:p>
                      <a:endParaRPr lang="es-MX"/>
                    </a:p>
                  </a:txBody>
                  <a:tcPr/>
                </a:tc>
                <a:tc>
                  <a:txBody>
                    <a:bodyPr/>
                    <a:lstStyle/>
                    <a:p>
                      <a:pPr algn="l">
                        <a:defRPr sz="600">
                          <a:latin typeface="Arial Narrow"/>
                          <a:ea typeface="Arial Narrow"/>
                          <a:cs typeface="Arial Narrow"/>
                          <a:sym typeface="Arial Narrow"/>
                        </a:defRPr>
                      </a:pPr>
                      <a:r>
                        <a:t>Reproducción: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Celular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Ciclo Celular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Mitosis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Meiosis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600">
                          <a:latin typeface="Arial Narrow"/>
                          <a:ea typeface="Arial Narrow"/>
                          <a:cs typeface="Arial Narrow"/>
                          <a:sym typeface="Arial Narrow"/>
                        </a:defRPr>
                      </a:pPr>
                      <a:r>
                        <a:t>48, 49,50,51,52, 53</a:t>
                      </a:r>
                      <a:endParaRPr sz="700">
                        <a:latin typeface="Times New Roman"/>
                        <a:ea typeface="Times New Roman"/>
                        <a:cs typeface="Times New Roman"/>
                        <a:sym typeface="Times New Roman"/>
                      </a:endParaRPr>
                    </a:p>
                    <a:p>
                      <a:pPr algn="l">
                        <a:tabLst>
                          <a:tab pos="1346200" algn="l"/>
                          <a:tab pos="4940300" algn="l"/>
                        </a:tabLst>
                        <a:defRPr sz="6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1346200" algn="l"/>
                          <a:tab pos="4940300" algn="l"/>
                        </a:tabLst>
                        <a:defRPr sz="1800"/>
                      </a:pPr>
                      <a:r>
                        <a:rPr sz="600">
                          <a:latin typeface="Arial Narrow"/>
                          <a:ea typeface="Arial Narrow"/>
                          <a:cs typeface="Arial Narrow"/>
                          <a:sym typeface="Arial Narrow"/>
                        </a:rPr>
                        <a:t>Nov 1,6,6, 8,13,13,15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123680">
                <a:tc vMerge="1">
                  <a:txBody>
                    <a:bodyPr/>
                    <a:lstStyle/>
                    <a:p>
                      <a:endParaRPr lang="es-MX"/>
                    </a:p>
                  </a:txBody>
                  <a:tcPr/>
                </a:tc>
                <a:tc>
                  <a:txBody>
                    <a:bodyPr/>
                    <a:lstStyle/>
                    <a:p>
                      <a:pPr algn="l">
                        <a:defRPr sz="1800"/>
                      </a:pPr>
                      <a:r>
                        <a:rPr sz="600">
                          <a:solidFill>
                            <a:srgbClr val="FF0000"/>
                          </a:solidFill>
                          <a:latin typeface="Arial Narrow"/>
                          <a:ea typeface="Arial Narrow"/>
                          <a:cs typeface="Arial Narrow"/>
                          <a:sym typeface="Arial Narrow"/>
                        </a:rPr>
                        <a:t>Práctica  5 Mitosis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solidFill>
                            <a:srgbClr val="FF0000"/>
                          </a:solidFill>
                          <a:latin typeface="Arial Narrow"/>
                          <a:ea typeface="Arial Narrow"/>
                          <a:cs typeface="Arial Narrow"/>
                          <a:sym typeface="Arial Narrow"/>
                        </a:rPr>
                        <a:t>54, 55, 56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solidFill>
                            <a:srgbClr val="FF0000"/>
                          </a:solidFill>
                          <a:latin typeface="Arial Narrow"/>
                          <a:ea typeface="Arial Narrow"/>
                          <a:cs typeface="Arial Narrow"/>
                          <a:sym typeface="Arial Narrow"/>
                        </a:rPr>
                        <a:t>Nov 15, 22,29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r h="767680">
                <a:tc vMerge="1">
                  <a:txBody>
                    <a:bodyPr/>
                    <a:lstStyle/>
                    <a:p>
                      <a:endParaRPr lang="es-MX"/>
                    </a:p>
                  </a:txBody>
                  <a:tcPr/>
                </a:tc>
                <a:tc>
                  <a:txBody>
                    <a:bodyPr/>
                    <a:lstStyle/>
                    <a:p>
                      <a:pPr algn="l">
                        <a:defRPr sz="600">
                          <a:latin typeface="Arial Narrow"/>
                          <a:ea typeface="Arial Narrow"/>
                          <a:cs typeface="Arial Narrow"/>
                          <a:sym typeface="Arial Narrow"/>
                        </a:defRPr>
                      </a:pPr>
                      <a:r>
                        <a:t>Tipos de reproducción</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Asexual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Sexual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Fecundación y desarrollo embrionario</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57, 58,59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Nov 15, 22, 27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4"/>
                  </a:ext>
                </a:extLst>
              </a:tr>
              <a:tr h="658012">
                <a:tc vMerge="1">
                  <a:txBody>
                    <a:bodyPr/>
                    <a:lstStyle/>
                    <a:p>
                      <a:endParaRPr lang="es-MX"/>
                    </a:p>
                  </a:txBody>
                  <a:tcPr/>
                </a:tc>
                <a:tc>
                  <a:txBody>
                    <a:bodyPr/>
                    <a:lstStyle/>
                    <a:p>
                      <a:pPr algn="l">
                        <a:defRPr sz="600">
                          <a:latin typeface="Arial Narrow"/>
                          <a:ea typeface="Arial Narrow"/>
                          <a:cs typeface="Arial Narrow"/>
                          <a:sym typeface="Arial Narrow"/>
                        </a:defRPr>
                      </a:pPr>
                      <a:r>
                        <a:t>Desarrollo e importancia de la genética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Herencia mendeliana y teoría cromosómica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Primera y segunda leyes de Mendel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.Teoría cromosómica de la Herencia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60. 61,62, 63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1346200" algn="l"/>
                          <a:tab pos="4940300" algn="l"/>
                        </a:tabLst>
                        <a:defRPr sz="1800"/>
                      </a:pPr>
                      <a:r>
                        <a:rPr sz="600">
                          <a:latin typeface="Arial Narrow"/>
                          <a:ea typeface="Arial Narrow"/>
                          <a:cs typeface="Arial Narrow"/>
                          <a:sym typeface="Arial Narrow"/>
                        </a:rPr>
                        <a:t>Nov 27,29 Dic 4, 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5"/>
                  </a:ext>
                </a:extLst>
              </a:tr>
              <a:tr h="199813">
                <a:tc vMerge="1">
                  <a:txBody>
                    <a:bodyPr/>
                    <a:lstStyle/>
                    <a:p>
                      <a:endParaRPr lang="es-MX"/>
                    </a:p>
                  </a:txBody>
                  <a:tcPr/>
                </a:tc>
                <a:tc>
                  <a:txBody>
                    <a:bodyPr/>
                    <a:lstStyle/>
                    <a:p>
                      <a:pPr algn="l">
                        <a:defRPr sz="1800"/>
                      </a:pPr>
                      <a:r>
                        <a:rPr sz="600">
                          <a:solidFill>
                            <a:srgbClr val="FF0000"/>
                          </a:solidFill>
                          <a:latin typeface="Arial Narrow"/>
                          <a:ea typeface="Arial Narrow"/>
                          <a:cs typeface="Arial Narrow"/>
                          <a:sym typeface="Arial Narrow"/>
                        </a:rPr>
                        <a:t>Imprevistos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solidFill>
                            <a:srgbClr val="FF0000"/>
                          </a:solidFill>
                          <a:latin typeface="Arial Narrow"/>
                          <a:ea typeface="Arial Narrow"/>
                          <a:cs typeface="Arial Narrow"/>
                          <a:sym typeface="Arial Narrow"/>
                        </a:rPr>
                        <a:t>64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solidFill>
                            <a:srgbClr val="FF0000"/>
                          </a:solidFill>
                          <a:latin typeface="Arial Narrow"/>
                          <a:ea typeface="Arial Narrow"/>
                          <a:cs typeface="Arial Narrow"/>
                          <a:sym typeface="Arial Narrow"/>
                        </a:rPr>
                        <a:t>Dic 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6"/>
                  </a:ext>
                </a:extLst>
              </a:tr>
              <a:tr h="284972">
                <a:tc vMerge="1">
                  <a:txBody>
                    <a:bodyPr/>
                    <a:lstStyle/>
                    <a:p>
                      <a:endParaRPr lang="es-MX"/>
                    </a:p>
                  </a:txBody>
                  <a:tcPr/>
                </a:tc>
                <a:tc>
                  <a:txBody>
                    <a:bodyPr/>
                    <a:lstStyle/>
                    <a:p>
                      <a:pPr algn="l">
                        <a:defRPr sz="600">
                          <a:solidFill>
                            <a:srgbClr val="FF0000"/>
                          </a:solidFill>
                          <a:latin typeface="Arial Narrow"/>
                          <a:ea typeface="Arial Narrow"/>
                          <a:cs typeface="Arial Narrow"/>
                          <a:sym typeface="Arial Narrow"/>
                        </a:defRPr>
                      </a:pPr>
                      <a:r>
                        <a:t>Práctica 6  Reproducción asexual</a:t>
                      </a:r>
                      <a:r>
                        <a:rPr i="1">
                          <a:solidFill>
                            <a:srgbClr val="0000FF"/>
                          </a:solidFill>
                        </a:rPr>
                        <a:t>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600">
                          <a:solidFill>
                            <a:srgbClr val="FF0000"/>
                          </a:solidFill>
                          <a:latin typeface="Arial Narrow"/>
                          <a:ea typeface="Arial Narrow"/>
                          <a:cs typeface="Arial Narrow"/>
                          <a:sym typeface="Arial Narrow"/>
                        </a:defRPr>
                      </a:pPr>
                      <a:r>
                        <a:t>65, 66 67</a:t>
                      </a:r>
                      <a:endParaRPr sz="700">
                        <a:latin typeface="Times New Roman"/>
                        <a:ea typeface="Times New Roman"/>
                        <a:cs typeface="Times New Roman"/>
                        <a:sym typeface="Times New Roman"/>
                      </a:endParaRPr>
                    </a:p>
                    <a:p>
                      <a:pPr algn="ctr">
                        <a:tabLst>
                          <a:tab pos="1346200" algn="l"/>
                          <a:tab pos="4940300" algn="l"/>
                        </a:tabLst>
                        <a:defRPr sz="6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600">
                          <a:solidFill>
                            <a:srgbClr val="FF0000"/>
                          </a:solidFill>
                          <a:latin typeface="Arial Narrow"/>
                          <a:ea typeface="Arial Narrow"/>
                          <a:cs typeface="Arial Narrow"/>
                          <a:sym typeface="Arial Narrow"/>
                        </a:defRPr>
                      </a:pPr>
                      <a:r>
                        <a:t>Dic 13</a:t>
                      </a:r>
                      <a:endParaRPr sz="700">
                        <a:latin typeface="Times New Roman"/>
                        <a:ea typeface="Times New Roman"/>
                        <a:cs typeface="Times New Roman"/>
                        <a:sym typeface="Times New Roman"/>
                      </a:endParaRPr>
                    </a:p>
                    <a:p>
                      <a:pPr algn="ctr">
                        <a:tabLst>
                          <a:tab pos="1346200" algn="l"/>
                          <a:tab pos="4940300" algn="l"/>
                        </a:tabLst>
                        <a:defRPr sz="600">
                          <a:solidFill>
                            <a:srgbClr val="FF0000"/>
                          </a:solidFill>
                          <a:latin typeface="Arial Narrow"/>
                          <a:ea typeface="Arial Narrow"/>
                          <a:cs typeface="Arial Narrow"/>
                          <a:sym typeface="Arial Narrow"/>
                        </a:defRPr>
                      </a:pPr>
                      <a:r>
                        <a:t>Enero 10, 17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7"/>
                  </a:ext>
                </a:extLst>
              </a:tr>
              <a:tr h="767680">
                <a:tc vMerge="1">
                  <a:txBody>
                    <a:bodyPr/>
                    <a:lstStyle/>
                    <a:p>
                      <a:endParaRPr lang="es-MX"/>
                    </a:p>
                  </a:txBody>
                  <a:tcPr/>
                </a:tc>
                <a:tc>
                  <a:txBody>
                    <a:bodyPr/>
                    <a:lstStyle/>
                    <a:p>
                      <a:pPr algn="l">
                        <a:defRPr sz="600">
                          <a:latin typeface="Arial Narrow"/>
                          <a:ea typeface="Arial Narrow"/>
                          <a:cs typeface="Arial Narrow"/>
                          <a:sym typeface="Arial Narrow"/>
                        </a:defRPr>
                      </a:pPr>
                      <a:r>
                        <a:t>Determinación del sexo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Herencia ligada al sexo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Daltonismo, Hemofilia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Alteraciones genéticas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Aberraciones cromosómicas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68, 69 70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Dic 6,11,11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8"/>
                  </a:ext>
                </a:extLst>
              </a:tr>
              <a:tr h="548344">
                <a:tc vMerge="1">
                  <a:txBody>
                    <a:bodyPr/>
                    <a:lstStyle/>
                    <a:p>
                      <a:endParaRPr lang="es-MX"/>
                    </a:p>
                  </a:txBody>
                  <a:tcPr/>
                </a:tc>
                <a:tc>
                  <a:txBody>
                    <a:bodyPr/>
                    <a:lstStyle/>
                    <a:p>
                      <a:pPr algn="l">
                        <a:defRPr sz="600">
                          <a:latin typeface="Arial Narrow"/>
                          <a:ea typeface="Arial Narrow"/>
                          <a:cs typeface="Arial Narrow"/>
                          <a:sym typeface="Arial Narrow"/>
                        </a:defRPr>
                      </a:pPr>
                      <a:r>
                        <a:t>Herencia Molecular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Moléculas de la herencia: estructura y función del ADN y ARN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Genes y cromosomas </a:t>
                      </a:r>
                      <a:endParaRPr sz="700">
                        <a:latin typeface="Times New Roman"/>
                        <a:ea typeface="Times New Roman"/>
                        <a:cs typeface="Times New Roman"/>
                        <a:sym typeface="Times New Roman"/>
                      </a:endParaRPr>
                    </a:p>
                    <a:p>
                      <a:pPr algn="l">
                        <a:defRPr sz="600">
                          <a:latin typeface="Arial Narrow"/>
                          <a:ea typeface="Arial Narrow"/>
                          <a:cs typeface="Arial Narrow"/>
                          <a:sym typeface="Arial Narrow"/>
                        </a:defRPr>
                      </a:pPr>
                      <a:r>
                        <a:t>.  Cambios en el material genético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71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Dic 13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9"/>
                  </a:ext>
                </a:extLst>
              </a:tr>
              <a:tr h="462352">
                <a:tc vMerge="1">
                  <a:txBody>
                    <a:bodyPr/>
                    <a:lstStyle/>
                    <a:p>
                      <a:endParaRPr lang="es-MX"/>
                    </a:p>
                  </a:txBody>
                  <a:tcPr/>
                </a:tc>
                <a:tc>
                  <a:txBody>
                    <a:bodyPr/>
                    <a:lstStyle/>
                    <a:p>
                      <a:pPr algn="l">
                        <a:defRPr sz="600">
                          <a:latin typeface="Arial Narrow"/>
                          <a:ea typeface="Arial Narrow"/>
                          <a:cs typeface="Arial Narrow"/>
                          <a:sym typeface="Arial Narrow"/>
                        </a:defRPr>
                      </a:pPr>
                      <a:r>
                        <a:t>Concepto de continuidad: integración de los conocimientos de la unidad. </a:t>
                      </a:r>
                      <a:endParaRPr sz="700">
                        <a:latin typeface="Times New Roman"/>
                        <a:ea typeface="Times New Roman"/>
                        <a:cs typeface="Times New Roman"/>
                        <a:sym typeface="Times New Roman"/>
                      </a:endParaRPr>
                    </a:p>
                    <a:p>
                      <a:pPr algn="l">
                        <a:defRPr sz="600">
                          <a:solidFill>
                            <a:srgbClr val="FF0000"/>
                          </a:solidFill>
                          <a:latin typeface="Arial"/>
                          <a:ea typeface="Arial"/>
                          <a:cs typeface="Arial"/>
                          <a:sym typeface="Arial"/>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tabLst>
                          <a:tab pos="1346200" algn="l"/>
                          <a:tab pos="4940300" algn="l"/>
                        </a:tabLst>
                        <a:defRPr sz="1800"/>
                      </a:pPr>
                      <a:r>
                        <a:rPr sz="600">
                          <a:latin typeface="Arial Narrow"/>
                          <a:ea typeface="Arial Narrow"/>
                          <a:cs typeface="Arial Narrow"/>
                          <a:sym typeface="Arial Narrow"/>
                        </a:rPr>
                        <a:t>    72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600">
                          <a:latin typeface="Arial Narrow"/>
                          <a:ea typeface="Arial Narrow"/>
                          <a:cs typeface="Arial Narrow"/>
                          <a:sym typeface="Arial Narrow"/>
                        </a:rPr>
                        <a:t>Dic 13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tabLst>
                          <a:tab pos="1346200" algn="l"/>
                          <a:tab pos="4940300" algn="l"/>
                        </a:tabLst>
                        <a:defRPr sz="1800"/>
                      </a:pPr>
                      <a:r>
                        <a:rPr sz="700">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10"/>
                  </a:ext>
                </a:extLst>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24</a:t>
            </a:fld>
            <a:endParaRPr/>
          </a:p>
        </p:txBody>
      </p:sp>
      <p:sp>
        <p:nvSpPr>
          <p:cNvPr id="252" name="Título 1"/>
          <p:cNvSpPr txBox="1">
            <a:spLocks noGrp="1"/>
          </p:cNvSpPr>
          <p:nvPr>
            <p:ph type="title"/>
          </p:nvPr>
        </p:nvSpPr>
        <p:spPr>
          <a:xfrm>
            <a:off x="838200" y="365125"/>
            <a:ext cx="10515600" cy="964911"/>
          </a:xfrm>
          <a:prstGeom prst="rect">
            <a:avLst/>
          </a:prstGeom>
        </p:spPr>
        <p:txBody>
          <a:bodyPr/>
          <a:lstStyle/>
          <a:p>
            <a:pPr>
              <a:defRPr sz="2800" b="1" cap="all">
                <a:latin typeface="+mj-lt"/>
                <a:ea typeface="+mj-ea"/>
                <a:cs typeface="+mj-cs"/>
                <a:sym typeface="Calibri"/>
              </a:defRPr>
            </a:pPr>
            <a:r>
              <a:t>PLANEACIÓN DÍA A DÍA Y SEGUIMIENTO</a:t>
            </a:r>
            <a:br/>
            <a:r>
              <a:t>INGLÉS</a:t>
            </a:r>
          </a:p>
        </p:txBody>
      </p:sp>
      <p:pic>
        <p:nvPicPr>
          <p:cNvPr id="253"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pic>
        <p:nvPicPr>
          <p:cNvPr id="254" name="Imagen 1" descr="Imagen 1"/>
          <p:cNvPicPr>
            <a:picLocks noChangeAspect="1"/>
          </p:cNvPicPr>
          <p:nvPr/>
        </p:nvPicPr>
        <p:blipFill>
          <a:blip r:embed="rId3" cstate="print">
            <a:extLst/>
          </a:blip>
          <a:srcRect l="5935" t="23809" r="26407" b="7314"/>
          <a:stretch>
            <a:fillRect/>
          </a:stretch>
        </p:blipFill>
        <p:spPr>
          <a:xfrm>
            <a:off x="1340327" y="1389319"/>
            <a:ext cx="8216538" cy="472349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ítulo 1"/>
          <p:cNvSpPr txBox="1">
            <a:spLocks noGrp="1"/>
          </p:cNvSpPr>
          <p:nvPr>
            <p:ph type="title"/>
          </p:nvPr>
        </p:nvSpPr>
        <p:spPr>
          <a:xfrm>
            <a:off x="838200" y="365124"/>
            <a:ext cx="10515600" cy="798659"/>
          </a:xfrm>
          <a:prstGeom prst="rect">
            <a:avLst/>
          </a:prstGeom>
        </p:spPr>
        <p:txBody>
          <a:bodyPr/>
          <a:lstStyle/>
          <a:p>
            <a:pPr>
              <a:defRPr sz="2900" b="1" cap="all">
                <a:latin typeface="+mj-lt"/>
                <a:ea typeface="+mj-ea"/>
                <a:cs typeface="+mj-cs"/>
                <a:sym typeface="Calibri"/>
              </a:defRPr>
            </a:pPr>
            <a:r>
              <a:t>5.</a:t>
            </a:r>
            <a:r>
              <a:rPr cap="none"/>
              <a:t>h</a:t>
            </a:r>
            <a:r>
              <a:t> Reflexión de Zona</a:t>
            </a:r>
          </a:p>
        </p:txBody>
      </p:sp>
      <p:sp>
        <p:nvSpPr>
          <p:cNvPr id="25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25</a:t>
            </a:fld>
            <a:endParaRPr/>
          </a:p>
        </p:txBody>
      </p:sp>
      <p:graphicFrame>
        <p:nvGraphicFramePr>
          <p:cNvPr id="258" name="Tabla 4"/>
          <p:cNvGraphicFramePr/>
          <p:nvPr/>
        </p:nvGraphicFramePr>
        <p:xfrm>
          <a:off x="765906" y="2767272"/>
          <a:ext cx="10896211" cy="1332005"/>
        </p:xfrm>
        <a:graphic>
          <a:graphicData uri="http://schemas.openxmlformats.org/drawingml/2006/table">
            <a:tbl>
              <a:tblPr firstRow="1" bandRow="1">
                <a:tableStyleId>{4C3C2611-4C71-4FC5-86AE-919BDF0F9419}</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419817">
                <a:tc>
                  <a:txBody>
                    <a:bodyPr/>
                    <a:lstStyle/>
                    <a:p>
                      <a:pPr algn="ctr">
                        <a:defRPr sz="1800" b="0">
                          <a:solidFill>
                            <a:srgbClr val="000000"/>
                          </a:solidFill>
                        </a:defRPr>
                      </a:pPr>
                      <a:r>
                        <a:rPr sz="1600" b="1">
                          <a:latin typeface="Century Gothic"/>
                          <a:ea typeface="Century Gothic"/>
                          <a:cs typeface="Century Gothic"/>
                          <a:sym typeface="Century Gothic"/>
                        </a:rPr>
                        <a:t>AVANCES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TROPIEZOS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SOLUCIONES O PROPUESTAS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912186">
                <a:tc>
                  <a:txBody>
                    <a:bodyPr/>
                    <a:lstStyle/>
                    <a:p>
                      <a:pPr marL="285750" indent="-285750" algn="l">
                        <a:buSzPct val="100000"/>
                        <a:buChar char="➢"/>
                        <a:defRPr sz="1400">
                          <a:latin typeface="Century Gothic"/>
                          <a:ea typeface="Century Gothic"/>
                          <a:cs typeface="Century Gothic"/>
                          <a:sym typeface="Century Gothic"/>
                        </a:defRPr>
                      </a:pPr>
                      <a:r>
                        <a:t>Se da el trabajo Cooperativo.</a:t>
                      </a:r>
                    </a:p>
                    <a:p>
                      <a:pPr marL="285750" indent="-285750" algn="l">
                        <a:buSzPct val="100000"/>
                        <a:buChar char="➢"/>
                        <a:defRPr sz="1400">
                          <a:latin typeface="Century Gothic"/>
                          <a:ea typeface="Century Gothic"/>
                          <a:cs typeface="Century Gothic"/>
                          <a:sym typeface="Century Gothic"/>
                        </a:defRPr>
                      </a:pPr>
                      <a:r>
                        <a:t>Se da la sinergia entre equipos.</a:t>
                      </a:r>
                    </a:p>
                    <a:p>
                      <a:pPr marL="285750" indent="-285750" algn="l">
                        <a:buSzPct val="100000"/>
                        <a:buChar char="➢"/>
                        <a:defRPr sz="1400">
                          <a:latin typeface="Century Gothic"/>
                          <a:ea typeface="Century Gothic"/>
                          <a:cs typeface="Century Gothic"/>
                          <a:sym typeface="Century Gothic"/>
                        </a:defRPr>
                      </a:pPr>
                      <a:r>
                        <a:t>Los maestros se dan cuenta de la relación entre materias.</a:t>
                      </a:r>
                    </a:p>
                    <a:p>
                      <a:pPr marL="285750" indent="-285750" algn="l">
                        <a:buSzPct val="100000"/>
                        <a:buChar char="➢"/>
                        <a:defRPr sz="1400">
                          <a:latin typeface="Century Gothic"/>
                          <a:ea typeface="Century Gothic"/>
                          <a:cs typeface="Century Gothic"/>
                          <a:sym typeface="Century Gothic"/>
                        </a:defRPr>
                      </a:pPr>
                      <a:r>
                        <a:t>Apertura y colaboración por parte de los docentes.</a:t>
                      </a:r>
                    </a:p>
                    <a:p>
                      <a:pPr marL="285750" indent="-285750" algn="l">
                        <a:buSzPct val="100000"/>
                        <a:buChar char="➢"/>
                        <a:defRPr sz="1400">
                          <a:latin typeface="Century Gothic"/>
                          <a:ea typeface="Century Gothic"/>
                          <a:cs typeface="Century Gothic"/>
                          <a:sym typeface="Century Gothic"/>
                        </a:defRPr>
                      </a:pPr>
                      <a:r>
                        <a:t>Se ha fomentado el compañerismo compartiendo ideas y estrategias de trabajo.</a:t>
                      </a:r>
                    </a:p>
                    <a:p>
                      <a:pPr marL="285750" indent="-285750" algn="l">
                        <a:buSzPct val="100000"/>
                        <a:buChar char="➢"/>
                        <a:defRPr sz="1400">
                          <a:latin typeface="Century Gothic"/>
                          <a:ea typeface="Century Gothic"/>
                          <a:cs typeface="Century Gothic"/>
                          <a:sym typeface="Century Gothic"/>
                        </a:defRPr>
                      </a:pPr>
                      <a:r>
                        <a:t>Los profesores están más enfocados en el trabajo interdisciplinario.</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Font typeface="Arial"/>
                        <a:buChar char="•"/>
                        <a:defRPr sz="1400">
                          <a:latin typeface="Century Gothic"/>
                          <a:ea typeface="Century Gothic"/>
                          <a:cs typeface="Century Gothic"/>
                          <a:sym typeface="Century Gothic"/>
                        </a:defRPr>
                      </a:pPr>
                      <a:r>
                        <a:t>Romper con paradigmas.</a:t>
                      </a:r>
                    </a:p>
                    <a:p>
                      <a:pPr marL="285750" indent="-285750" algn="l">
                        <a:buSzPct val="100000"/>
                        <a:buFont typeface="Arial"/>
                        <a:buChar char="•"/>
                        <a:defRPr sz="1400">
                          <a:latin typeface="Century Gothic"/>
                          <a:ea typeface="Century Gothic"/>
                          <a:cs typeface="Century Gothic"/>
                          <a:sym typeface="Century Gothic"/>
                        </a:defRPr>
                      </a:pPr>
                      <a:r>
                        <a:t>Es difícil que coincidan en horarios para establecer acuerdos.</a:t>
                      </a:r>
                    </a:p>
                    <a:p>
                      <a:pPr marL="285750" indent="-285750" algn="l">
                        <a:buSzPct val="100000"/>
                        <a:buFont typeface="Arial"/>
                        <a:buChar char="•"/>
                        <a:defRPr sz="1400">
                          <a:latin typeface="Century Gothic"/>
                          <a:ea typeface="Century Gothic"/>
                          <a:cs typeface="Century Gothic"/>
                          <a:sym typeface="Century Gothic"/>
                        </a:defRPr>
                      </a:pPr>
                      <a:r>
                        <a:t>No hay tiempo para reunirse y ponerse de acuerdo en la logística.</a:t>
                      </a:r>
                    </a:p>
                    <a:p>
                      <a:pPr marL="285750" indent="-285750" algn="l">
                        <a:buSzPct val="100000"/>
                        <a:buFont typeface="Arial"/>
                        <a:buChar char="•"/>
                        <a:defRPr sz="1400">
                          <a:latin typeface="Century Gothic"/>
                          <a:ea typeface="Century Gothic"/>
                          <a:cs typeface="Century Gothic"/>
                          <a:sym typeface="Century Gothic"/>
                        </a:defRPr>
                      </a:pPr>
                      <a:r>
                        <a:t>Maestros compartidos con secundaria o que laboran en otras instituciones.</a:t>
                      </a:r>
                    </a:p>
                    <a:p>
                      <a:pPr marL="285750" indent="-285750" algn="l">
                        <a:buSzPct val="100000"/>
                        <a:buFont typeface="Arial"/>
                        <a:buChar char="•"/>
                        <a:defRPr sz="1400">
                          <a:latin typeface="Century Gothic"/>
                          <a:ea typeface="Century Gothic"/>
                          <a:cs typeface="Century Gothic"/>
                          <a:sym typeface="Century Gothic"/>
                        </a:defRPr>
                      </a:pPr>
                      <a:r>
                        <a:t>Resistencia al cambio.</a:t>
                      </a:r>
                    </a:p>
                    <a:p>
                      <a:pPr marL="285750" indent="-285750" algn="l">
                        <a:buSzPct val="100000"/>
                        <a:buFont typeface="Arial"/>
                        <a:buChar char="•"/>
                        <a:defRPr sz="1400">
                          <a:latin typeface="Century Gothic"/>
                          <a:ea typeface="Century Gothic"/>
                          <a:cs typeface="Century Gothic"/>
                          <a:sym typeface="Century Gothic"/>
                        </a:defRPr>
                      </a:pPr>
                      <a:r>
                        <a:t>Falta de interés en el proyecto, ya que se considera como trabajo extra.</a:t>
                      </a:r>
                    </a:p>
                    <a:p>
                      <a:pPr marL="285750" indent="-285750" algn="l">
                        <a:buSzPct val="100000"/>
                        <a:buFont typeface="Arial"/>
                        <a:buChar char="•"/>
                        <a:defRPr sz="1400">
                          <a:latin typeface="Century Gothic"/>
                          <a:ea typeface="Century Gothic"/>
                          <a:cs typeface="Century Gothic"/>
                          <a:sym typeface="Century Gothic"/>
                        </a:defRPr>
                      </a:pPr>
                      <a:r>
                        <a:t>Complicaciones con la plataforma.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Char char="✓"/>
                        <a:defRPr sz="1400">
                          <a:latin typeface="Century Gothic"/>
                          <a:ea typeface="Century Gothic"/>
                          <a:cs typeface="Century Gothic"/>
                          <a:sym typeface="Century Gothic"/>
                        </a:defRPr>
                      </a:pPr>
                      <a:r>
                        <a:t>Seguir trabajando con los docentes de forma más sistemática y sin carga de trabajo.</a:t>
                      </a:r>
                    </a:p>
                    <a:p>
                      <a:pPr marL="285750" indent="-285750" algn="l">
                        <a:buSzPct val="100000"/>
                        <a:buChar char="✓"/>
                        <a:defRPr sz="1400">
                          <a:latin typeface="Century Gothic"/>
                          <a:ea typeface="Century Gothic"/>
                          <a:cs typeface="Century Gothic"/>
                          <a:sym typeface="Century Gothic"/>
                        </a:defRPr>
                      </a:pPr>
                      <a:r>
                        <a:t>Buscar espacios como el cierre del ciclo escolar para llevar a cabo dicha actividad.</a:t>
                      </a:r>
                    </a:p>
                    <a:p>
                      <a:pPr marL="285750" indent="-285750" algn="l">
                        <a:buSzPct val="100000"/>
                        <a:buChar char="✓"/>
                        <a:defRPr sz="1400">
                          <a:latin typeface="Century Gothic"/>
                          <a:ea typeface="Century Gothic"/>
                          <a:cs typeface="Century Gothic"/>
                          <a:sym typeface="Century Gothic"/>
                        </a:defRPr>
                      </a:pPr>
                      <a:r>
                        <a:t>Un proyecto por ciclo escolar y por materia.</a:t>
                      </a:r>
                    </a:p>
                    <a:p>
                      <a:pPr marL="285750" indent="-285750" algn="l">
                        <a:buSzPct val="100000"/>
                        <a:buChar char="✓"/>
                        <a:defRPr sz="1400">
                          <a:latin typeface="Century Gothic"/>
                          <a:ea typeface="Century Gothic"/>
                          <a:cs typeface="Century Gothic"/>
                          <a:sym typeface="Century Gothic"/>
                        </a:defRPr>
                      </a:pPr>
                      <a:r>
                        <a:t>Reuniones similares a las juntas de consejo de la SEP para el trabajo con docentes.</a:t>
                      </a:r>
                    </a:p>
                    <a:p>
                      <a:pPr marL="285750" indent="-285750" algn="l">
                        <a:buSzPct val="100000"/>
                        <a:buChar char="✓"/>
                        <a:defRPr sz="1400">
                          <a:latin typeface="Century Gothic"/>
                          <a:ea typeface="Century Gothic"/>
                          <a:cs typeface="Century Gothic"/>
                          <a:sym typeface="Century Gothic"/>
                        </a:defRPr>
                      </a:pPr>
                      <a:r>
                        <a:t>Uso de la tecnología: Google Drive.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graphicFrame>
        <p:nvGraphicFramePr>
          <p:cNvPr id="259" name="Tabla 5"/>
          <p:cNvGraphicFramePr/>
          <p:nvPr/>
        </p:nvGraphicFramePr>
        <p:xfrm>
          <a:off x="765907" y="1153550"/>
          <a:ext cx="10896211" cy="685603"/>
        </p:xfrm>
        <a:graphic>
          <a:graphicData uri="http://schemas.openxmlformats.org/drawingml/2006/table">
            <a:tbl>
              <a:tblPr bandRow="1">
                <a:tableStyleId>{4C3C2611-4C71-4FC5-86AE-919BDF0F9419}</a:tableStyleId>
              </a:tblPr>
              <a:tblGrid>
                <a:gridCol w="10896209">
                  <a:extLst>
                    <a:ext uri="{9D8B030D-6E8A-4147-A177-3AD203B41FA5}">
                      <a16:colId xmlns:a16="http://schemas.microsoft.com/office/drawing/2014/main" xmlns="" val="20000"/>
                    </a:ext>
                  </a:extLst>
                </a:gridCol>
              </a:tblGrid>
              <a:tr h="685602">
                <a:tc>
                  <a:txBody>
                    <a:bodyPr/>
                    <a:lstStyle/>
                    <a:p>
                      <a:pPr algn="ctr">
                        <a:defRPr sz="1400" b="1">
                          <a:latin typeface="Century Gothic"/>
                          <a:ea typeface="Century Gothic"/>
                          <a:cs typeface="Century Gothic"/>
                          <a:sym typeface="Century Gothic"/>
                        </a:defRPr>
                      </a:pPr>
                      <a:r>
                        <a:t>REFLEXION</a:t>
                      </a:r>
                      <a:endParaRPr>
                        <a:solidFill>
                          <a:srgbClr val="FFFFFF"/>
                        </a:solidFill>
                        <a:latin typeface="+mj-lt"/>
                        <a:ea typeface="+mj-ea"/>
                        <a:cs typeface="+mj-cs"/>
                        <a:sym typeface="Calibri"/>
                      </a:endParaRPr>
                    </a:p>
                    <a:p>
                      <a:pPr algn="l">
                        <a:defRPr sz="1400">
                          <a:latin typeface="Century Gothic"/>
                          <a:ea typeface="Century Gothic"/>
                          <a:cs typeface="Century Gothic"/>
                          <a:sym typeface="Century Gothic"/>
                        </a:defRPr>
                      </a:pPr>
                      <a:r>
                        <a:t>Conclusiones de la 3ª Reunión de Conexiones de la Zona I ENP, llevada a cabo en el Colegio Alejandro Guillot.</a:t>
                      </a:r>
                    </a:p>
                  </a:txBody>
                  <a:tcPr marL="45720" marR="45720" horzOverflow="overflow">
                    <a:lnB w="38100">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60" name="Tabla 6"/>
          <p:cNvGraphicFramePr/>
          <p:nvPr/>
        </p:nvGraphicFramePr>
        <p:xfrm>
          <a:off x="765906" y="2173770"/>
          <a:ext cx="10896211" cy="298430"/>
        </p:xfrm>
        <a:graphic>
          <a:graphicData uri="http://schemas.openxmlformats.org/drawingml/2006/table">
            <a:tbl>
              <a:tblPr bandRow="1">
                <a:tableStyleId>{4C3C2611-4C71-4FC5-86AE-919BDF0F9419}</a:tableStyleId>
              </a:tblPr>
              <a:tblGrid>
                <a:gridCol w="10896209">
                  <a:extLst>
                    <a:ext uri="{9D8B030D-6E8A-4147-A177-3AD203B41FA5}">
                      <a16:colId xmlns:a16="http://schemas.microsoft.com/office/drawing/2014/main" xmlns="" val="20000"/>
                    </a:ext>
                  </a:extLst>
                </a:gridCol>
              </a:tblGrid>
              <a:tr h="298428">
                <a:tc>
                  <a:txBody>
                    <a:bodyPr/>
                    <a:lstStyle/>
                    <a:p>
                      <a:pPr algn="l">
                        <a:defRPr sz="1800"/>
                      </a:pPr>
                      <a:r>
                        <a:rPr sz="1400" b="1">
                          <a:latin typeface="Century Gothic"/>
                          <a:ea typeface="Century Gothic"/>
                          <a:cs typeface="Century Gothic"/>
                          <a:sym typeface="Century Gothic"/>
                        </a:rPr>
                        <a:t>1. Trabajo Cooperativo de los Maestros</a:t>
                      </a:r>
                    </a:p>
                  </a:txBody>
                  <a:tcPr marL="45720" marR="45720" horzOverflow="overflow">
                    <a:lnB w="38100">
                      <a:solidFill>
                        <a:srgbClr val="FFFFFF"/>
                      </a:solidFill>
                    </a:lnB>
                    <a:noFill/>
                  </a:tcPr>
                </a:tc>
                <a:extLst>
                  <a:ext uri="{0D108BD9-81ED-4DB2-BD59-A6C34878D82A}">
                    <a16:rowId xmlns:a16="http://schemas.microsoft.com/office/drawing/2014/main" xmlns="" val="10000"/>
                  </a:ext>
                </a:extLst>
              </a:tr>
            </a:tbl>
          </a:graphicData>
        </a:graphic>
      </p:graphicFrame>
      <p:pic>
        <p:nvPicPr>
          <p:cNvPr id="261"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26</a:t>
            </a:fld>
            <a:endParaRPr/>
          </a:p>
        </p:txBody>
      </p:sp>
      <p:graphicFrame>
        <p:nvGraphicFramePr>
          <p:cNvPr id="264" name="Tabla 4"/>
          <p:cNvGraphicFramePr/>
          <p:nvPr/>
        </p:nvGraphicFramePr>
        <p:xfrm>
          <a:off x="595396" y="1628847"/>
          <a:ext cx="10896211" cy="298429"/>
        </p:xfrm>
        <a:graphic>
          <a:graphicData uri="http://schemas.openxmlformats.org/drawingml/2006/table">
            <a:tbl>
              <a:tblPr bandRow="1">
                <a:tableStyleId>{4C3C2611-4C71-4FC5-86AE-919BDF0F9419}</a:tableStyleId>
              </a:tblPr>
              <a:tblGrid>
                <a:gridCol w="10896209">
                  <a:extLst>
                    <a:ext uri="{9D8B030D-6E8A-4147-A177-3AD203B41FA5}">
                      <a16:colId xmlns:a16="http://schemas.microsoft.com/office/drawing/2014/main" xmlns="" val="20000"/>
                    </a:ext>
                  </a:extLst>
                </a:gridCol>
              </a:tblGrid>
              <a:tr h="298428">
                <a:tc>
                  <a:txBody>
                    <a:bodyPr/>
                    <a:lstStyle/>
                    <a:p>
                      <a:pPr algn="l">
                        <a:defRPr sz="1800"/>
                      </a:pPr>
                      <a:r>
                        <a:rPr sz="1400" b="1">
                          <a:latin typeface="Century Gothic"/>
                          <a:ea typeface="Century Gothic"/>
                          <a:cs typeface="Century Gothic"/>
                          <a:sym typeface="Century Gothic"/>
                        </a:rPr>
                        <a:t>2. Proceso de planeación de las propuestas para proyectos interdisciplinarios.</a:t>
                      </a:r>
                    </a:p>
                  </a:txBody>
                  <a:tcPr marL="45720" marR="45720" horzOverflow="overflow">
                    <a:lnB w="38100">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65" name="Tabla 5"/>
          <p:cNvGraphicFramePr/>
          <p:nvPr/>
        </p:nvGraphicFramePr>
        <p:xfrm>
          <a:off x="583671" y="2113520"/>
          <a:ext cx="10896212" cy="3677680"/>
        </p:xfrm>
        <a:graphic>
          <a:graphicData uri="http://schemas.openxmlformats.org/drawingml/2006/table">
            <a:tbl>
              <a:tblPr firstRow="1" bandRow="1">
                <a:tableStyleId>{4C3C2611-4C71-4FC5-86AE-919BDF0F9419}</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329200">
                <a:tc>
                  <a:txBody>
                    <a:bodyPr/>
                    <a:lstStyle/>
                    <a:p>
                      <a:pPr algn="ctr">
                        <a:defRPr sz="1800" b="0">
                          <a:solidFill>
                            <a:srgbClr val="000000"/>
                          </a:solidFill>
                        </a:defRPr>
                      </a:pPr>
                      <a:r>
                        <a:rPr sz="1600" b="1">
                          <a:latin typeface="Century Gothic"/>
                          <a:ea typeface="Century Gothic"/>
                          <a:cs typeface="Century Gothic"/>
                          <a:sym typeface="Century Gothic"/>
                        </a:rPr>
                        <a:t>AVANCES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TROPIEZOS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SOLUCIONES O PROPUESTAS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3348479">
                <a:tc>
                  <a:txBody>
                    <a:bodyPr/>
                    <a:lstStyle/>
                    <a:p>
                      <a:pPr marL="285750" indent="-285750" algn="l">
                        <a:buSzPct val="100000"/>
                        <a:buChar char="➢"/>
                        <a:defRPr sz="1400">
                          <a:latin typeface="Century Gothic"/>
                          <a:ea typeface="Century Gothic"/>
                          <a:cs typeface="Century Gothic"/>
                          <a:sym typeface="Century Gothic"/>
                        </a:defRPr>
                      </a:pPr>
                      <a:r>
                        <a:t>Mayor disposición de los docentes.</a:t>
                      </a:r>
                    </a:p>
                    <a:p>
                      <a:pPr marL="285750" indent="-285750" algn="l">
                        <a:buSzPct val="100000"/>
                        <a:buChar char="➢"/>
                        <a:defRPr sz="1400">
                          <a:latin typeface="Century Gothic"/>
                          <a:ea typeface="Century Gothic"/>
                          <a:cs typeface="Century Gothic"/>
                          <a:sym typeface="Century Gothic"/>
                        </a:defRPr>
                      </a:pPr>
                      <a:r>
                        <a:t>Conocer programas de otras materias y afinidades.</a:t>
                      </a:r>
                    </a:p>
                    <a:p>
                      <a:pPr marL="285750" indent="-285750" algn="l">
                        <a:buSzPct val="100000"/>
                        <a:buChar char="➢"/>
                        <a:defRPr sz="1400">
                          <a:latin typeface="Century Gothic"/>
                          <a:ea typeface="Century Gothic"/>
                          <a:cs typeface="Century Gothic"/>
                          <a:sym typeface="Century Gothic"/>
                        </a:defRPr>
                      </a:pPr>
                      <a:r>
                        <a:t>Habilidad docente</a:t>
                      </a:r>
                    </a:p>
                    <a:p>
                      <a:pPr marL="285750" indent="-285750" algn="l">
                        <a:buSzPct val="100000"/>
                        <a:buChar char="➢"/>
                        <a:defRPr sz="1400">
                          <a:latin typeface="Century Gothic"/>
                          <a:ea typeface="Century Gothic"/>
                          <a:cs typeface="Century Gothic"/>
                          <a:sym typeface="Century Gothic"/>
                        </a:defRPr>
                      </a:pPr>
                      <a:r>
                        <a:t>Se definió la metodología y los productos finales del trabajo interdisciplinario.</a:t>
                      </a:r>
                    </a:p>
                    <a:p>
                      <a:pPr marL="285750" indent="-285750" algn="l">
                        <a:buSzPct val="100000"/>
                        <a:buChar char="➢"/>
                        <a:defRPr sz="1400">
                          <a:latin typeface="Century Gothic"/>
                          <a:ea typeface="Century Gothic"/>
                          <a:cs typeface="Century Gothic"/>
                          <a:sym typeface="Century Gothic"/>
                        </a:defRPr>
                      </a:pPr>
                      <a:r>
                        <a:t>Los programas se llenan de forma individual, ahora es en convergencia con varias materias.</a:t>
                      </a: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Font typeface="Arial"/>
                        <a:buChar char="•"/>
                        <a:defRPr sz="1400">
                          <a:latin typeface="Century Gothic"/>
                          <a:ea typeface="Century Gothic"/>
                          <a:cs typeface="Century Gothic"/>
                          <a:sym typeface="Century Gothic"/>
                        </a:defRPr>
                      </a:pPr>
                      <a:r>
                        <a:t>Directrices del proyecto se establecieron ya iniciado el curso y no hubo la planeación adecuada de las actividades.</a:t>
                      </a:r>
                    </a:p>
                    <a:p>
                      <a:pPr marL="285750" indent="-285750" algn="l">
                        <a:buSzPct val="100000"/>
                        <a:buFont typeface="Arial"/>
                        <a:buChar char="•"/>
                        <a:defRPr sz="1400">
                          <a:latin typeface="Century Gothic"/>
                          <a:ea typeface="Century Gothic"/>
                          <a:cs typeface="Century Gothic"/>
                          <a:sym typeface="Century Gothic"/>
                        </a:defRPr>
                      </a:pPr>
                      <a:r>
                        <a:t>Sismo</a:t>
                      </a:r>
                    </a:p>
                    <a:p>
                      <a:pPr marL="285750" indent="-285750" algn="l">
                        <a:buSzPct val="100000"/>
                        <a:buFont typeface="Arial"/>
                        <a:buChar char="•"/>
                        <a:defRPr sz="1400">
                          <a:latin typeface="Century Gothic"/>
                          <a:ea typeface="Century Gothic"/>
                          <a:cs typeface="Century Gothic"/>
                          <a:sym typeface="Century Gothic"/>
                        </a:defRPr>
                      </a:pPr>
                      <a:r>
                        <a:t>Maestros en distintos grados</a:t>
                      </a:r>
                    </a:p>
                    <a:p>
                      <a:pPr marL="285750" indent="-285750" algn="l">
                        <a:buSzPct val="100000"/>
                        <a:buFont typeface="Arial"/>
                        <a:buChar char="•"/>
                        <a:defRPr sz="1400">
                          <a:latin typeface="Century Gothic"/>
                          <a:ea typeface="Century Gothic"/>
                          <a:cs typeface="Century Gothic"/>
                          <a:sym typeface="Century Gothic"/>
                        </a:defRPr>
                      </a:pPr>
                      <a:r>
                        <a:t>En matrículas pequeñas dificulta el número de proyectos.</a:t>
                      </a:r>
                    </a:p>
                    <a:p>
                      <a:pPr marL="285750" indent="-285750" algn="l">
                        <a:buSzPct val="100000"/>
                        <a:buFont typeface="Arial"/>
                        <a:buChar char="•"/>
                        <a:defRPr sz="1400">
                          <a:latin typeface="Century Gothic"/>
                          <a:ea typeface="Century Gothic"/>
                          <a:cs typeface="Century Gothic"/>
                          <a:sym typeface="Century Gothic"/>
                        </a:defRPr>
                      </a:pPr>
                      <a:r>
                        <a:t>Formatos rígidos y explicaciones muy rebuscadas.</a:t>
                      </a:r>
                    </a:p>
                    <a:p>
                      <a:pPr marL="285750" indent="-285750" algn="l">
                        <a:buSzPct val="100000"/>
                        <a:buFont typeface="Arial"/>
                        <a:buChar char="•"/>
                        <a:defRPr sz="1400">
                          <a:latin typeface="Century Gothic"/>
                          <a:ea typeface="Century Gothic"/>
                          <a:cs typeface="Century Gothic"/>
                          <a:sym typeface="Century Gothic"/>
                        </a:defRPr>
                      </a:pPr>
                      <a:r>
                        <a:t>No todos los grupos trabajan al mismo ritmo.</a:t>
                      </a:r>
                    </a:p>
                    <a:p>
                      <a:pPr marL="285750" indent="-285750" algn="l">
                        <a:buSzPct val="100000"/>
                        <a:buFont typeface="Arial"/>
                        <a:buChar char="•"/>
                        <a:defRPr sz="1400">
                          <a:latin typeface="Century Gothic"/>
                          <a:ea typeface="Century Gothic"/>
                          <a:cs typeface="Century Gothic"/>
                          <a:sym typeface="Century Gothic"/>
                        </a:defRPr>
                      </a:pPr>
                      <a:r>
                        <a:t>Existe incertidumbre de los productos realizados ya que no hay retroalimentación.</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Char char="✓"/>
                        <a:defRPr sz="1400">
                          <a:latin typeface="Century Gothic"/>
                          <a:ea typeface="Century Gothic"/>
                          <a:cs typeface="Century Gothic"/>
                          <a:sym typeface="Century Gothic"/>
                        </a:defRPr>
                      </a:pPr>
                      <a:r>
                        <a:t>A través de la DGIRE buscar momentos específicos de trabajo a lo largo del ciclo escolar, como el indicado el día de la interdisciplinariedad.</a:t>
                      </a:r>
                    </a:p>
                    <a:p>
                      <a:pPr marL="285750" indent="-285750" algn="l">
                        <a:buSzPct val="100000"/>
                        <a:buChar char="✓"/>
                        <a:defRPr sz="1400">
                          <a:latin typeface="Century Gothic"/>
                          <a:ea typeface="Century Gothic"/>
                          <a:cs typeface="Century Gothic"/>
                          <a:sym typeface="Century Gothic"/>
                        </a:defRPr>
                      </a:pPr>
                      <a:r>
                        <a:t>Proyecto por grado / materia</a:t>
                      </a:r>
                    </a:p>
                    <a:p>
                      <a:pPr marL="285750" indent="-285750" algn="l">
                        <a:buSzPct val="100000"/>
                        <a:buChar char="✓"/>
                        <a:defRPr sz="1400">
                          <a:latin typeface="Century Gothic"/>
                          <a:ea typeface="Century Gothic"/>
                          <a:cs typeface="Century Gothic"/>
                          <a:sym typeface="Century Gothic"/>
                        </a:defRPr>
                      </a:pPr>
                      <a:r>
                        <a:t>Un viernes al mes ayuda a organizar y coincidir en tiempos, al menos durante el tiempo que arranca el proyecto.</a:t>
                      </a:r>
                    </a:p>
                    <a:p>
                      <a:pPr marL="285750" indent="-285750" algn="l">
                        <a:buSzPct val="100000"/>
                        <a:buChar char="✓"/>
                        <a:defRPr sz="1400">
                          <a:latin typeface="Century Gothic"/>
                          <a:ea typeface="Century Gothic"/>
                          <a:cs typeface="Century Gothic"/>
                          <a:sym typeface="Century Gothic"/>
                        </a:defRPr>
                      </a:pPr>
                      <a:r>
                        <a:t>Sirvió mucho ver proyectos exitosos como ejemplos.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pic>
        <p:nvPicPr>
          <p:cNvPr id="266"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27</a:t>
            </a:fld>
            <a:endParaRPr/>
          </a:p>
        </p:txBody>
      </p:sp>
      <p:graphicFrame>
        <p:nvGraphicFramePr>
          <p:cNvPr id="269" name="Tabla 4"/>
          <p:cNvGraphicFramePr/>
          <p:nvPr/>
        </p:nvGraphicFramePr>
        <p:xfrm>
          <a:off x="595396" y="1699185"/>
          <a:ext cx="10896211" cy="298429"/>
        </p:xfrm>
        <a:graphic>
          <a:graphicData uri="http://schemas.openxmlformats.org/drawingml/2006/table">
            <a:tbl>
              <a:tblPr bandRow="1">
                <a:tableStyleId>{4C3C2611-4C71-4FC5-86AE-919BDF0F9419}</a:tableStyleId>
              </a:tblPr>
              <a:tblGrid>
                <a:gridCol w="10896209">
                  <a:extLst>
                    <a:ext uri="{9D8B030D-6E8A-4147-A177-3AD203B41FA5}">
                      <a16:colId xmlns:a16="http://schemas.microsoft.com/office/drawing/2014/main" xmlns="" val="20000"/>
                    </a:ext>
                  </a:extLst>
                </a:gridCol>
              </a:tblGrid>
              <a:tr h="298428">
                <a:tc>
                  <a:txBody>
                    <a:bodyPr/>
                    <a:lstStyle/>
                    <a:p>
                      <a:pPr algn="l">
                        <a:defRPr sz="1800"/>
                      </a:pPr>
                      <a:r>
                        <a:rPr sz="1400" b="1">
                          <a:latin typeface="Century Gothic"/>
                          <a:ea typeface="Century Gothic"/>
                          <a:cs typeface="Century Gothic"/>
                          <a:sym typeface="Century Gothic"/>
                        </a:rPr>
                        <a:t>3. Puntos a tomarse en cuenta para la implementación de proyectos interdisciplinarios.</a:t>
                      </a:r>
                    </a:p>
                  </a:txBody>
                  <a:tcPr marL="45720" marR="45720" horzOverflow="overflow">
                    <a:lnB w="38100">
                      <a:solidFill>
                        <a:srgbClr val="FFFFFF"/>
                      </a:solidFill>
                    </a:lnB>
                    <a:noFill/>
                  </a:tcPr>
                </a:tc>
                <a:extLst>
                  <a:ext uri="{0D108BD9-81ED-4DB2-BD59-A6C34878D82A}">
                    <a16:rowId xmlns:a16="http://schemas.microsoft.com/office/drawing/2014/main" xmlns="" val="10000"/>
                  </a:ext>
                </a:extLst>
              </a:tr>
            </a:tbl>
          </a:graphicData>
        </a:graphic>
      </p:graphicFrame>
      <p:graphicFrame>
        <p:nvGraphicFramePr>
          <p:cNvPr id="270" name="Tabla 5"/>
          <p:cNvGraphicFramePr/>
          <p:nvPr/>
        </p:nvGraphicFramePr>
        <p:xfrm>
          <a:off x="595396" y="2408941"/>
          <a:ext cx="10896211" cy="1332005"/>
        </p:xfrm>
        <a:graphic>
          <a:graphicData uri="http://schemas.openxmlformats.org/drawingml/2006/table">
            <a:tbl>
              <a:tblPr firstRow="1" bandRow="1">
                <a:tableStyleId>{4C3C2611-4C71-4FC5-86AE-919BDF0F9419}</a:tableStyleId>
              </a:tblPr>
              <a:tblGrid>
                <a:gridCol w="3632070">
                  <a:extLst>
                    <a:ext uri="{9D8B030D-6E8A-4147-A177-3AD203B41FA5}">
                      <a16:colId xmlns:a16="http://schemas.microsoft.com/office/drawing/2014/main" xmlns="" val="20000"/>
                    </a:ext>
                  </a:extLst>
                </a:gridCol>
                <a:gridCol w="3632070">
                  <a:extLst>
                    <a:ext uri="{9D8B030D-6E8A-4147-A177-3AD203B41FA5}">
                      <a16:colId xmlns:a16="http://schemas.microsoft.com/office/drawing/2014/main" xmlns="" val="20001"/>
                    </a:ext>
                  </a:extLst>
                </a:gridCol>
                <a:gridCol w="3632070">
                  <a:extLst>
                    <a:ext uri="{9D8B030D-6E8A-4147-A177-3AD203B41FA5}">
                      <a16:colId xmlns:a16="http://schemas.microsoft.com/office/drawing/2014/main" xmlns="" val="20002"/>
                    </a:ext>
                  </a:extLst>
                </a:gridCol>
              </a:tblGrid>
              <a:tr h="419817">
                <a:tc>
                  <a:txBody>
                    <a:bodyPr/>
                    <a:lstStyle/>
                    <a:p>
                      <a:pPr algn="ctr">
                        <a:defRPr sz="1800" b="0">
                          <a:solidFill>
                            <a:srgbClr val="000000"/>
                          </a:solidFill>
                        </a:defRPr>
                      </a:pPr>
                      <a:r>
                        <a:rPr sz="1600" b="1">
                          <a:latin typeface="Century Gothic"/>
                          <a:ea typeface="Century Gothic"/>
                          <a:cs typeface="Century Gothic"/>
                          <a:sym typeface="Century Gothic"/>
                        </a:rPr>
                        <a:t>AVANCES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TROPIEZOS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b="0">
                          <a:solidFill>
                            <a:srgbClr val="000000"/>
                          </a:solidFill>
                        </a:defRPr>
                      </a:pPr>
                      <a:r>
                        <a:rPr sz="1600" b="1">
                          <a:latin typeface="Century Gothic"/>
                          <a:ea typeface="Century Gothic"/>
                          <a:cs typeface="Century Gothic"/>
                          <a:sym typeface="Century Gothic"/>
                        </a:rPr>
                        <a:t>SOLUCIONES O PROPUESTAS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912186">
                <a:tc>
                  <a:txBody>
                    <a:bodyPr/>
                    <a:lstStyle/>
                    <a:p>
                      <a:pPr marL="285750" indent="-285750" algn="l">
                        <a:buSzPct val="100000"/>
                        <a:buChar char="➢"/>
                        <a:defRPr sz="1400">
                          <a:latin typeface="Century Gothic"/>
                          <a:ea typeface="Century Gothic"/>
                          <a:cs typeface="Century Gothic"/>
                          <a:sym typeface="Century Gothic"/>
                        </a:defRPr>
                      </a:pPr>
                      <a:r>
                        <a:t>Coincidencia de programas</a:t>
                      </a:r>
                    </a:p>
                    <a:p>
                      <a:pPr marL="285750" indent="-285750" algn="l">
                        <a:buSzPct val="100000"/>
                        <a:buChar char="➢"/>
                        <a:defRPr sz="1400">
                          <a:latin typeface="Century Gothic"/>
                          <a:ea typeface="Century Gothic"/>
                          <a:cs typeface="Century Gothic"/>
                          <a:sym typeface="Century Gothic"/>
                        </a:defRPr>
                      </a:pPr>
                      <a:r>
                        <a:t>Intereses comunes.</a:t>
                      </a:r>
                    </a:p>
                    <a:p>
                      <a:pPr marL="285750" indent="-285750" algn="l">
                        <a:buSzPct val="100000"/>
                        <a:buChar char="➢"/>
                        <a:defRPr sz="1400">
                          <a:latin typeface="Century Gothic"/>
                          <a:ea typeface="Century Gothic"/>
                          <a:cs typeface="Century Gothic"/>
                          <a:sym typeface="Century Gothic"/>
                        </a:defRPr>
                      </a:pPr>
                      <a:r>
                        <a:t>Trabajar colaborativamente con compañeros.</a:t>
                      </a:r>
                    </a:p>
                    <a:p>
                      <a:pPr marL="285750" indent="-285750" algn="l">
                        <a:buSzPct val="100000"/>
                        <a:buChar char="➢"/>
                        <a:defRPr sz="1400">
                          <a:latin typeface="Century Gothic"/>
                          <a:ea typeface="Century Gothic"/>
                          <a:cs typeface="Century Gothic"/>
                          <a:sym typeface="Century Gothic"/>
                        </a:defRPr>
                      </a:pPr>
                      <a:r>
                        <a:t>Se tienen más opciones metodológicas.</a:t>
                      </a:r>
                    </a:p>
                    <a:p>
                      <a:pPr marL="285750" indent="-285750" algn="l">
                        <a:buSzPct val="100000"/>
                        <a:buChar char="➢"/>
                        <a:defRPr sz="1400">
                          <a:latin typeface="Century Gothic"/>
                          <a:ea typeface="Century Gothic"/>
                          <a:cs typeface="Century Gothic"/>
                          <a:sym typeface="Century Gothic"/>
                        </a:defRPr>
                      </a:pPr>
                      <a:r>
                        <a:t>Se rompieron paradigmas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Font typeface="Arial"/>
                        <a:buChar char="•"/>
                        <a:defRPr sz="1400">
                          <a:latin typeface="Century Gothic"/>
                          <a:ea typeface="Century Gothic"/>
                          <a:cs typeface="Century Gothic"/>
                          <a:sym typeface="Century Gothic"/>
                        </a:defRPr>
                      </a:pPr>
                      <a:r>
                        <a:t>Tiempos / horarios</a:t>
                      </a:r>
                    </a:p>
                    <a:p>
                      <a:pPr marL="285750" indent="-285750" algn="l">
                        <a:buSzPct val="100000"/>
                        <a:buFont typeface="Arial"/>
                        <a:buChar char="•"/>
                        <a:defRPr sz="1400">
                          <a:latin typeface="Century Gothic"/>
                          <a:ea typeface="Century Gothic"/>
                          <a:cs typeface="Century Gothic"/>
                          <a:sym typeface="Century Gothic"/>
                        </a:defRPr>
                      </a:pPr>
                      <a:r>
                        <a:t>Características del alumnado ya que en teoría ya manejan trabajo por proyectos por modelo educativo de SEP.</a:t>
                      </a:r>
                    </a:p>
                    <a:p>
                      <a:pPr marL="285750" indent="-285750" algn="l">
                        <a:buSzPct val="100000"/>
                        <a:buFont typeface="Arial"/>
                        <a:buChar char="•"/>
                        <a:defRPr sz="1400">
                          <a:latin typeface="Century Gothic"/>
                          <a:ea typeface="Century Gothic"/>
                          <a:cs typeface="Century Gothic"/>
                          <a:sym typeface="Century Gothic"/>
                        </a:defRPr>
                      </a:pPr>
                      <a:r>
                        <a:t>No hay madurez por parte de los alumnos para la responsabilidad de proyectos.</a:t>
                      </a:r>
                    </a:p>
                    <a:p>
                      <a:pPr marL="285750" indent="-285750" algn="l">
                        <a:buSzPct val="100000"/>
                        <a:buFont typeface="Arial"/>
                        <a:buChar char="•"/>
                        <a:defRPr sz="1400">
                          <a:latin typeface="Century Gothic"/>
                          <a:ea typeface="Century Gothic"/>
                          <a:cs typeface="Century Gothic"/>
                          <a:sym typeface="Century Gothic"/>
                        </a:defRPr>
                      </a:pPr>
                      <a:r>
                        <a:t>Rotación de profesores.</a:t>
                      </a:r>
                    </a:p>
                    <a:p>
                      <a:pPr marL="285750" indent="-285750" algn="l">
                        <a:buSzPct val="100000"/>
                        <a:buFont typeface="Arial"/>
                        <a:buChar char="•"/>
                        <a:defRPr sz="1400">
                          <a:latin typeface="Century Gothic"/>
                          <a:ea typeface="Century Gothic"/>
                          <a:cs typeface="Century Gothic"/>
                          <a:sym typeface="Century Gothic"/>
                        </a:defRPr>
                      </a:pPr>
                      <a:r>
                        <a:t>No hay calendarios de todo el proyecto y no ha podido realizarse una planeación real.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285750" indent="-285750" algn="l">
                        <a:buSzPct val="100000"/>
                        <a:buChar char="✓"/>
                        <a:defRPr sz="1400">
                          <a:latin typeface="Century Gothic"/>
                          <a:ea typeface="Century Gothic"/>
                          <a:cs typeface="Century Gothic"/>
                          <a:sym typeface="Century Gothic"/>
                        </a:defRPr>
                      </a:pPr>
                      <a:r>
                        <a:t>Proyecto por grado o por materia, no por docente.</a:t>
                      </a:r>
                    </a:p>
                    <a:p>
                      <a:pPr marL="285750" indent="-285750" algn="l">
                        <a:buSzPct val="100000"/>
                        <a:buChar char="✓"/>
                        <a:defRPr sz="1400">
                          <a:latin typeface="Century Gothic"/>
                          <a:ea typeface="Century Gothic"/>
                          <a:cs typeface="Century Gothic"/>
                          <a:sym typeface="Century Gothic"/>
                        </a:defRPr>
                      </a:pPr>
                      <a:r>
                        <a:t>Delimitar alcances para que la mayor parte de los proyectos se lleven en clase.</a:t>
                      </a:r>
                    </a:p>
                    <a:p>
                      <a:pPr marL="285750" indent="-285750" algn="l">
                        <a:buSzPct val="100000"/>
                        <a:buChar char="✓"/>
                        <a:defRPr sz="1400">
                          <a:latin typeface="Century Gothic"/>
                          <a:ea typeface="Century Gothic"/>
                          <a:cs typeface="Century Gothic"/>
                          <a:sym typeface="Century Gothic"/>
                        </a:defRPr>
                      </a:pPr>
                      <a:r>
                        <a:t>Uso de la tecnología.</a:t>
                      </a:r>
                    </a:p>
                    <a:p>
                      <a:pPr marL="285750" indent="-285750" algn="l">
                        <a:buSzPct val="100000"/>
                        <a:buChar char="✓"/>
                        <a:defRPr sz="1400">
                          <a:latin typeface="Century Gothic"/>
                          <a:ea typeface="Century Gothic"/>
                          <a:cs typeface="Century Gothic"/>
                          <a:sym typeface="Century Gothic"/>
                        </a:defRPr>
                      </a:pPr>
                      <a:r>
                        <a:t>Establecer estrategias para avanzar en los objetivos de los profesores.</a:t>
                      </a: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p>
                      <a:pPr marL="285750" indent="-285750" algn="l">
                        <a:buSzPct val="100000"/>
                        <a:buChar char="✓"/>
                        <a:defRPr sz="1400">
                          <a:latin typeface="Century Gothic"/>
                          <a:ea typeface="Century Gothic"/>
                          <a:cs typeface="Century Gothic"/>
                          <a:sym typeface="Century Gothic"/>
                        </a:defRPr>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pic>
        <p:nvPicPr>
          <p:cNvPr id="271"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ítulo 1"/>
          <p:cNvSpPr txBox="1">
            <a:spLocks noGrp="1"/>
          </p:cNvSpPr>
          <p:nvPr>
            <p:ph type="title"/>
          </p:nvPr>
        </p:nvSpPr>
        <p:spPr>
          <a:xfrm>
            <a:off x="566670" y="87688"/>
            <a:ext cx="10800010" cy="1137858"/>
          </a:xfrm>
          <a:prstGeom prst="rect">
            <a:avLst/>
          </a:prstGeom>
        </p:spPr>
        <p:txBody>
          <a:bodyPr/>
          <a:lstStyle/>
          <a:p>
            <a:pPr>
              <a:defRPr sz="3200" b="1">
                <a:latin typeface="+mj-lt"/>
                <a:ea typeface="+mj-ea"/>
                <a:cs typeface="+mj-cs"/>
                <a:sym typeface="Calibri"/>
              </a:defRPr>
            </a:pPr>
            <a:r>
              <a:t>5.i PRODUCTOS</a:t>
            </a:r>
            <a:br/>
            <a:r>
              <a:t> </a:t>
            </a:r>
            <a:r>
              <a:rPr sz="2000"/>
              <a:t>PRODUCTO 4 PREGUNTAS ESENCIALES</a:t>
            </a:r>
          </a:p>
        </p:txBody>
      </p:sp>
      <p:sp>
        <p:nvSpPr>
          <p:cNvPr id="274" name="CuadroTexto 39"/>
          <p:cNvSpPr txBox="1"/>
          <p:nvPr/>
        </p:nvSpPr>
        <p:spPr>
          <a:xfrm>
            <a:off x="4764080" y="683226"/>
            <a:ext cx="3004458" cy="5454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1200" b="1"/>
            </a:pPr>
            <a:r>
              <a:t>LA INDAGACIÓN EN LAS CIENCIAS Y EN LAS AULAS DE CLASE </a:t>
            </a:r>
            <a:r>
              <a:rPr sz="1800"/>
              <a:t> </a:t>
            </a:r>
          </a:p>
        </p:txBody>
      </p:sp>
      <p:sp>
        <p:nvSpPr>
          <p:cNvPr id="275" name="CuadroTexto 40"/>
          <p:cNvSpPr txBox="1"/>
          <p:nvPr/>
        </p:nvSpPr>
        <p:spPr>
          <a:xfrm>
            <a:off x="642129" y="1144892"/>
            <a:ext cx="1492469" cy="4565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lvl1pPr>
              <a:defRPr sz="1200"/>
            </a:lvl1pPr>
          </a:lstStyle>
          <a:p>
            <a:r>
              <a:t>EJEMPLO DEL GEÓLOGO</a:t>
            </a:r>
          </a:p>
        </p:txBody>
      </p:sp>
      <p:sp>
        <p:nvSpPr>
          <p:cNvPr id="276" name="CuadroTexto 41"/>
          <p:cNvSpPr txBox="1"/>
          <p:nvPr/>
        </p:nvSpPr>
        <p:spPr>
          <a:xfrm>
            <a:off x="572554" y="1952839"/>
            <a:ext cx="3706497" cy="17773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marL="228600" indent="-228600" algn="just">
              <a:buSzPct val="100000"/>
              <a:buAutoNum type="arabicPeriod"/>
              <a:defRPr sz="1000"/>
            </a:pPr>
            <a:r>
              <a:t>Notó  un fenómeno que le  despertó  curiosidad, y se planteó preguntas.</a:t>
            </a:r>
          </a:p>
          <a:p>
            <a:pPr marL="228600" indent="-228600" algn="just">
              <a:buSzPct val="100000"/>
              <a:buAutoNum type="arabicPeriod"/>
              <a:defRPr sz="1000"/>
            </a:pPr>
            <a:r>
              <a:t>Desarrolló una explicación y encontró las conexiones </a:t>
            </a:r>
          </a:p>
          <a:p>
            <a:pPr marL="228600" indent="-228600" algn="just">
              <a:buSzPct val="100000"/>
              <a:buAutoNum type="arabicPeriod"/>
              <a:defRPr sz="1000"/>
            </a:pPr>
            <a:r>
              <a:t>Uso de Métodos y recopilación de información </a:t>
            </a:r>
          </a:p>
          <a:p>
            <a:pPr marL="228600" indent="-228600" algn="just">
              <a:buSzPct val="100000"/>
              <a:buAutoNum type="arabicPeriod"/>
              <a:defRPr sz="1000"/>
            </a:pPr>
            <a:r>
              <a:t>Baso su clarificación en una problematización preliminar y recopilo más evidencia para comprobar su explicación.</a:t>
            </a:r>
          </a:p>
          <a:p>
            <a:pPr marL="228600" indent="-228600" algn="just">
              <a:buSzPct val="100000"/>
              <a:buAutoNum type="arabicPeriod"/>
              <a:defRPr sz="1000"/>
            </a:pPr>
            <a:r>
              <a:t>Publicó  artículos en los que consideró la relación entre la evidencia que se obtuvo y la explicación que propuso </a:t>
            </a:r>
          </a:p>
          <a:p>
            <a:pPr marL="228600" indent="-228600" algn="just">
              <a:buSzPct val="100000"/>
              <a:buAutoNum type="arabicPeriod"/>
              <a:defRPr sz="1000"/>
            </a:pPr>
            <a:r>
              <a:t>Lenguaje generalizado que permitió a otros científicos comparar sus hallazgos.</a:t>
            </a:r>
          </a:p>
          <a:p>
            <a:pPr marL="228600" indent="-228600" algn="just">
              <a:buSzPct val="100000"/>
              <a:buAutoNum type="arabicPeriod"/>
              <a:defRPr sz="1000"/>
            </a:pPr>
            <a:r>
              <a:t>Esto permitió que existiera una evidencia separada lo cuál  dio soporte a la hipótesis. </a:t>
            </a:r>
          </a:p>
        </p:txBody>
      </p:sp>
      <p:sp>
        <p:nvSpPr>
          <p:cNvPr id="277" name="CuadroTexto 42"/>
          <p:cNvSpPr txBox="1"/>
          <p:nvPr/>
        </p:nvSpPr>
        <p:spPr>
          <a:xfrm>
            <a:off x="4764080" y="1351892"/>
            <a:ext cx="3004458" cy="9391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1000"/>
            </a:pPr>
            <a:r>
              <a:t>OBJETIVO </a:t>
            </a:r>
          </a:p>
          <a:p>
            <a:pPr algn="just">
              <a:defRPr sz="1000"/>
            </a:pPr>
            <a:endParaRPr/>
          </a:p>
          <a:p>
            <a:pPr algn="just">
              <a:defRPr sz="1000"/>
            </a:pPr>
            <a:r>
              <a:t>Demostrar la forma en la que los estudiantes y profesores pueden usar la indagación para aprender a hacer Ciencia y aprender sobre la naturaleza de la ciencia. </a:t>
            </a:r>
          </a:p>
        </p:txBody>
      </p:sp>
      <p:sp>
        <p:nvSpPr>
          <p:cNvPr id="278" name="CuadroTexto 43"/>
          <p:cNvSpPr txBox="1"/>
          <p:nvPr/>
        </p:nvSpPr>
        <p:spPr>
          <a:xfrm>
            <a:off x="4764080" y="2482224"/>
            <a:ext cx="3004458" cy="20567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1000"/>
            </a:pPr>
            <a:r>
              <a:t>LA NATURALEZA DE LA INDAGACIÓN HUMANA</a:t>
            </a:r>
          </a:p>
          <a:p>
            <a:pPr algn="just">
              <a:defRPr sz="1000"/>
            </a:pPr>
            <a:r>
              <a:t>Reflexionar sobre el mundo: </a:t>
            </a:r>
          </a:p>
          <a:p>
            <a:pPr marL="171450" indent="-171450" algn="just">
              <a:buSzPct val="100000"/>
              <a:buFont typeface="Arial"/>
              <a:buChar char="•"/>
              <a:defRPr sz="1000"/>
            </a:pPr>
            <a:r>
              <a:t>Observación </a:t>
            </a:r>
          </a:p>
          <a:p>
            <a:pPr marL="171450" indent="-171450" algn="just">
              <a:buSzPct val="100000"/>
              <a:buFont typeface="Arial"/>
              <a:buChar char="•"/>
              <a:defRPr sz="1000"/>
            </a:pPr>
            <a:r>
              <a:t>Recopilación </a:t>
            </a:r>
          </a:p>
          <a:p>
            <a:pPr marL="171450" indent="-171450" algn="just">
              <a:buSzPct val="100000"/>
              <a:buFont typeface="Arial"/>
              <a:buChar char="•"/>
              <a:defRPr sz="1000"/>
            </a:pPr>
            <a:r>
              <a:t>Organización </a:t>
            </a:r>
          </a:p>
          <a:p>
            <a:pPr marL="171450" indent="-171450" algn="just">
              <a:buSzPct val="100000"/>
              <a:buFont typeface="Arial"/>
              <a:buChar char="•"/>
              <a:defRPr sz="1000"/>
            </a:pPr>
            <a:r>
              <a:t> Síntesis de información.                                           </a:t>
            </a:r>
          </a:p>
          <a:p>
            <a:pPr marL="171450" indent="-171450" algn="just">
              <a:buSzPct val="100000"/>
              <a:buFont typeface="Arial"/>
              <a:buChar char="•"/>
              <a:defRPr sz="1000"/>
            </a:pPr>
            <a:r>
              <a:t>La indagación en las aulas asume también formas variadas, su papel en la educación es principalmente el centro de la atención.  </a:t>
            </a:r>
          </a:p>
          <a:p>
            <a:pPr marL="171450" indent="-171450" algn="just">
              <a:buSzPct val="100000"/>
              <a:buFont typeface="Arial"/>
              <a:buChar char="•"/>
              <a:defRPr sz="1000"/>
            </a:pPr>
            <a:r>
              <a:t>El énfasis de la indagación  exige pensar sobre lo que sabemos, por qué lo sabemos y como llegamos a saberlo. </a:t>
            </a:r>
          </a:p>
          <a:p>
            <a:pPr marL="171450" indent="-171450" algn="just">
              <a:buSzPct val="100000"/>
              <a:buFont typeface="Arial"/>
              <a:buChar char="•"/>
              <a:defRPr sz="1000"/>
            </a:pPr>
            <a:r>
              <a:t>Esto permite que los estándares promuevan modelos de currículo. </a:t>
            </a:r>
          </a:p>
        </p:txBody>
      </p:sp>
      <p:sp>
        <p:nvSpPr>
          <p:cNvPr id="279" name="CuadroTexto 44"/>
          <p:cNvSpPr txBox="1"/>
          <p:nvPr/>
        </p:nvSpPr>
        <p:spPr>
          <a:xfrm>
            <a:off x="8234595" y="683227"/>
            <a:ext cx="3132084" cy="240665"/>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lvl1pPr algn="ctr">
              <a:defRPr sz="1000"/>
            </a:lvl1pPr>
          </a:lstStyle>
          <a:p>
            <a:r>
              <a:t>LA INDAGACIÓN EN LAS CIENCIAS </a:t>
            </a:r>
          </a:p>
        </p:txBody>
      </p:sp>
      <p:sp>
        <p:nvSpPr>
          <p:cNvPr id="280" name="CuadroTexto 45"/>
          <p:cNvSpPr txBox="1"/>
          <p:nvPr/>
        </p:nvSpPr>
        <p:spPr>
          <a:xfrm>
            <a:off x="8234595" y="1062387"/>
            <a:ext cx="3132084" cy="30219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900"/>
            </a:pPr>
            <a:r>
              <a:t>EJEMPLO DE LA PROFESORA GRAHAM</a:t>
            </a:r>
          </a:p>
          <a:p>
            <a:pPr marL="228600" indent="-228600" algn="just">
              <a:buSzPct val="100000"/>
              <a:buAutoNum type="arabicPeriod"/>
              <a:defRPr sz="900"/>
            </a:pPr>
            <a:r>
              <a:t>Partió de preguntas que los alumnos se habían formulado.</a:t>
            </a:r>
          </a:p>
          <a:p>
            <a:pPr marL="228600" indent="-228600" algn="just">
              <a:buSzPct val="100000"/>
              <a:buAutoNum type="arabicPeriod"/>
              <a:defRPr sz="900"/>
            </a:pPr>
            <a:r>
              <a:t>Bajo su orientación se enfocan a la investigación . LA PROFESORA fijo una actividad donde los alumnos pudieran ver el proceso. Hicieron una lista de ideas para explicar lo que estaba sucediendo. </a:t>
            </a:r>
          </a:p>
          <a:p>
            <a:pPr marL="228600" indent="-228600" algn="just">
              <a:buSzPct val="100000"/>
              <a:buAutoNum type="arabicPeriod"/>
              <a:defRPr sz="900"/>
            </a:pPr>
            <a:r>
              <a:t>Esto permitió  que se originaran posibles explicaciones.</a:t>
            </a:r>
          </a:p>
          <a:p>
            <a:pPr marL="228600" indent="-228600" algn="just">
              <a:buSzPct val="100000"/>
              <a:buAutoNum type="arabicPeriod"/>
              <a:defRPr sz="900"/>
            </a:pPr>
            <a:r>
              <a:t>Dilucidaron una explicación que a su juicio pudiera ser una respuesta.  LA PROFESORA: los agrupo según la respuesta. Además visitaba cada grupo de estudiantes y escuchaba sus formulaciones. </a:t>
            </a:r>
          </a:p>
          <a:p>
            <a:pPr marL="228600" indent="-228600" algn="just">
              <a:buSzPct val="100000"/>
              <a:buAutoNum type="arabicPeriod"/>
              <a:defRPr sz="900"/>
            </a:pPr>
            <a:r>
              <a:t>Esto constituyo una evaluación rápida y abierta del punto donde se encontraba.</a:t>
            </a:r>
          </a:p>
          <a:p>
            <a:pPr marL="228600" indent="-228600" algn="just">
              <a:buSzPct val="100000"/>
              <a:buAutoNum type="arabicPeriod"/>
              <a:defRPr sz="900"/>
            </a:pPr>
            <a:r>
              <a:t>Se logro la Vinculación o Conexión </a:t>
            </a:r>
          </a:p>
          <a:p>
            <a:pPr marL="228600" indent="-228600" algn="just">
              <a:buSzPct val="100000"/>
              <a:buAutoNum type="arabicPeriod"/>
              <a:defRPr sz="900"/>
            </a:pPr>
            <a:r>
              <a:t>Se recopiló la evidencia a partir de la observación (folleto).</a:t>
            </a:r>
          </a:p>
          <a:p>
            <a:pPr marL="228600" indent="-228600" algn="just">
              <a:buSzPct val="100000"/>
              <a:buAutoNum type="arabicPeriod"/>
              <a:defRPr sz="900"/>
            </a:pPr>
            <a:r>
              <a:t>Se auxilio y complemento de otras investigaciones que respaldan en la observación y resultados a la investigación que justifica la respuesta. </a:t>
            </a:r>
          </a:p>
          <a:p>
            <a:pPr marL="228600" indent="-228600" algn="just">
              <a:buSzPct val="100000"/>
              <a:buAutoNum type="arabicPeriod"/>
              <a:defRPr sz="900"/>
            </a:pPr>
            <a:r>
              <a:t>Dio como resultado una respuesta razonable a las preguntas. </a:t>
            </a:r>
          </a:p>
        </p:txBody>
      </p:sp>
      <p:sp>
        <p:nvSpPr>
          <p:cNvPr id="281" name="CuadroTexto 46"/>
          <p:cNvSpPr txBox="1"/>
          <p:nvPr/>
        </p:nvSpPr>
        <p:spPr>
          <a:xfrm>
            <a:off x="4669487" y="5405273"/>
            <a:ext cx="6697193" cy="9391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1000"/>
            </a:pPr>
            <a:r>
              <a:t>PARALELOS ENRE LA EDUCACIÓN Y LA INDAGACIÓN EN LA EDUCACIÓN Y LA INVESTIGACION DE LA CIENCIA </a:t>
            </a:r>
          </a:p>
          <a:p>
            <a:pPr algn="just">
              <a:defRPr sz="1000"/>
            </a:pPr>
            <a:r>
              <a:t>Confluencia entre el ejercicio ejecutado por el geólogo y la profesora: </a:t>
            </a:r>
          </a:p>
          <a:p>
            <a:pPr marL="171450" indent="-171450" algn="just">
              <a:buSzPct val="100000"/>
              <a:buFont typeface="Arial"/>
              <a:buChar char="•"/>
              <a:defRPr sz="1000"/>
            </a:pPr>
            <a:r>
              <a:t>Preguntas sobre  una observación de la naturaleza poco usual o fascinante.</a:t>
            </a:r>
          </a:p>
          <a:p>
            <a:pPr marL="171450" indent="-171450" algn="just">
              <a:buSzPct val="100000"/>
              <a:buFont typeface="Arial"/>
              <a:buChar char="•"/>
              <a:defRPr sz="1000"/>
            </a:pPr>
            <a:r>
              <a:t>Efectuar un examen más detallado del entorno. </a:t>
            </a:r>
          </a:p>
          <a:p>
            <a:pPr marL="171450" indent="-171450" algn="just">
              <a:buSzPct val="100000"/>
              <a:buFont typeface="Arial"/>
              <a:buChar char="•"/>
              <a:defRPr sz="1000"/>
            </a:pPr>
            <a:r>
              <a:t>Explicación para la observación y nuevas preguntas.</a:t>
            </a:r>
          </a:p>
          <a:p>
            <a:pPr marL="171450" indent="-171450" algn="just">
              <a:buSzPct val="100000"/>
              <a:buFont typeface="Arial"/>
              <a:buChar char="•"/>
              <a:defRPr sz="1000"/>
            </a:pPr>
            <a:r>
              <a:t>Conocer otras investigaciones. </a:t>
            </a:r>
          </a:p>
        </p:txBody>
      </p:sp>
      <p:sp>
        <p:nvSpPr>
          <p:cNvPr id="282" name="CuadroTexto 47"/>
          <p:cNvSpPr txBox="1"/>
          <p:nvPr/>
        </p:nvSpPr>
        <p:spPr>
          <a:xfrm>
            <a:off x="357092" y="5517441"/>
            <a:ext cx="2743201" cy="659766"/>
          </a:xfrm>
          <a:prstGeom prst="rect">
            <a:avLst/>
          </a:prstGeom>
          <a:ln>
            <a:solidFill>
              <a:srgbClr val="7030A0"/>
            </a:solidFill>
          </a:ln>
          <a:extLst>
            <a:ext uri="{C572A759-6A51-4108-AA02-DFA0A04FC94B}">
              <ma14:wrappingTextBoxFlag xmlns="" xmlns:ma14="http://schemas.microsoft.com/office/mac/drawingml/2011/main" val="1"/>
            </a:ext>
          </a:extLst>
        </p:spPr>
        <p:txBody>
          <a:bodyPr lIns="45719" rIns="45719">
            <a:spAutoFit/>
          </a:bodyPr>
          <a:lstStyle/>
          <a:p>
            <a:pPr algn="ctr">
              <a:defRPr sz="1000" b="1"/>
            </a:pPr>
            <a:r>
              <a:t>CONCLUSIONES</a:t>
            </a:r>
          </a:p>
          <a:p>
            <a:pPr algn="just">
              <a:defRPr sz="1000"/>
            </a:pPr>
            <a:r>
              <a:t>La forma  de indagación depende de los objetivos educativos que se quieren alcanzar con los estudiantes. </a:t>
            </a:r>
          </a:p>
        </p:txBody>
      </p:sp>
      <p:sp>
        <p:nvSpPr>
          <p:cNvPr id="283" name="Flecha abajo 25"/>
          <p:cNvSpPr/>
          <p:nvPr/>
        </p:nvSpPr>
        <p:spPr>
          <a:xfrm>
            <a:off x="1627016" y="1774338"/>
            <a:ext cx="231228" cy="853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12700">
            <a:solidFill>
              <a:srgbClr val="7030A0"/>
            </a:solidFill>
            <a:miter/>
          </a:ln>
        </p:spPr>
        <p:txBody>
          <a:bodyPr lIns="45719" rIns="45719" anchor="ctr"/>
          <a:lstStyle/>
          <a:p>
            <a:pPr algn="ctr"/>
            <a:endParaRPr/>
          </a:p>
        </p:txBody>
      </p:sp>
      <p:sp>
        <p:nvSpPr>
          <p:cNvPr id="284" name="Flecha abajo 26"/>
          <p:cNvSpPr/>
          <p:nvPr/>
        </p:nvSpPr>
        <p:spPr>
          <a:xfrm>
            <a:off x="9632471" y="880713"/>
            <a:ext cx="168166" cy="191614"/>
          </a:xfrm>
          <a:custGeom>
            <a:avLst/>
            <a:gdLst/>
            <a:ahLst/>
            <a:cxnLst>
              <a:cxn ang="0">
                <a:pos x="wd2" y="hd2"/>
              </a:cxn>
              <a:cxn ang="5400000">
                <a:pos x="wd2" y="hd2"/>
              </a:cxn>
              <a:cxn ang="10800000">
                <a:pos x="wd2" y="hd2"/>
              </a:cxn>
              <a:cxn ang="16200000">
                <a:pos x="wd2" y="hd2"/>
              </a:cxn>
            </a:cxnLst>
            <a:rect l="0" t="0" r="r" b="b"/>
            <a:pathLst>
              <a:path w="21600" h="21600" extrusionOk="0">
                <a:moveTo>
                  <a:pt x="0" y="12122"/>
                </a:moveTo>
                <a:lnTo>
                  <a:pt x="5400" y="12122"/>
                </a:lnTo>
                <a:lnTo>
                  <a:pt x="5400" y="0"/>
                </a:lnTo>
                <a:lnTo>
                  <a:pt x="16200" y="0"/>
                </a:lnTo>
                <a:lnTo>
                  <a:pt x="16200" y="12122"/>
                </a:lnTo>
                <a:lnTo>
                  <a:pt x="21600" y="12122"/>
                </a:lnTo>
                <a:lnTo>
                  <a:pt x="10800" y="21600"/>
                </a:lnTo>
                <a:close/>
              </a:path>
            </a:pathLst>
          </a:custGeom>
          <a:solidFill>
            <a:schemeClr val="accent1"/>
          </a:solidFill>
          <a:ln w="12700">
            <a:solidFill>
              <a:srgbClr val="7030A0"/>
            </a:solidFill>
            <a:miter/>
          </a:ln>
        </p:spPr>
        <p:txBody>
          <a:bodyPr lIns="45719" rIns="45719" anchor="ctr"/>
          <a:lstStyle/>
          <a:p>
            <a:pPr algn="ctr"/>
            <a:endParaRPr/>
          </a:p>
        </p:txBody>
      </p:sp>
      <p:sp>
        <p:nvSpPr>
          <p:cNvPr id="285" name="Flecha abajo 27"/>
          <p:cNvSpPr/>
          <p:nvPr/>
        </p:nvSpPr>
        <p:spPr>
          <a:xfrm>
            <a:off x="6122015" y="1194532"/>
            <a:ext cx="144293" cy="157362"/>
          </a:xfrm>
          <a:custGeom>
            <a:avLst/>
            <a:gdLst/>
            <a:ahLst/>
            <a:cxnLst>
              <a:cxn ang="0">
                <a:pos x="wd2" y="hd2"/>
              </a:cxn>
              <a:cxn ang="5400000">
                <a:pos x="wd2" y="hd2"/>
              </a:cxn>
              <a:cxn ang="10800000">
                <a:pos x="wd2" y="hd2"/>
              </a:cxn>
              <a:cxn ang="16200000">
                <a:pos x="wd2" y="hd2"/>
              </a:cxn>
            </a:cxnLst>
            <a:rect l="0" t="0" r="r" b="b"/>
            <a:pathLst>
              <a:path w="21600" h="21600" extrusionOk="0">
                <a:moveTo>
                  <a:pt x="0" y="11697"/>
                </a:moveTo>
                <a:lnTo>
                  <a:pt x="5400" y="11697"/>
                </a:lnTo>
                <a:lnTo>
                  <a:pt x="5400" y="0"/>
                </a:lnTo>
                <a:lnTo>
                  <a:pt x="16200" y="0"/>
                </a:lnTo>
                <a:lnTo>
                  <a:pt x="16200" y="11697"/>
                </a:lnTo>
                <a:lnTo>
                  <a:pt x="21600" y="11697"/>
                </a:lnTo>
                <a:lnTo>
                  <a:pt x="10800" y="21600"/>
                </a:lnTo>
                <a:close/>
              </a:path>
            </a:pathLst>
          </a:custGeom>
          <a:solidFill>
            <a:schemeClr val="accent1"/>
          </a:solidFill>
          <a:ln w="12700">
            <a:solidFill>
              <a:srgbClr val="42719B"/>
            </a:solidFill>
            <a:miter/>
          </a:ln>
        </p:spPr>
        <p:txBody>
          <a:bodyPr lIns="45719" rIns="45719" anchor="ctr"/>
          <a:lstStyle/>
          <a:p>
            <a:pPr algn="ctr"/>
            <a:endParaRPr/>
          </a:p>
        </p:txBody>
      </p:sp>
      <p:sp>
        <p:nvSpPr>
          <p:cNvPr id="286" name="Flecha abajo 28"/>
          <p:cNvSpPr/>
          <p:nvPr/>
        </p:nvSpPr>
        <p:spPr>
          <a:xfrm>
            <a:off x="6194161" y="2367556"/>
            <a:ext cx="190614" cy="1146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12700">
            <a:solidFill>
              <a:srgbClr val="42719B"/>
            </a:solidFill>
            <a:miter/>
          </a:ln>
        </p:spPr>
        <p:txBody>
          <a:bodyPr lIns="45719" rIns="45719" anchor="ctr"/>
          <a:lstStyle/>
          <a:p>
            <a:pPr algn="ctr"/>
            <a:endParaRPr/>
          </a:p>
        </p:txBody>
      </p:sp>
      <p:sp>
        <p:nvSpPr>
          <p:cNvPr id="287" name="Flecha izquierda 33"/>
          <p:cNvSpPr/>
          <p:nvPr/>
        </p:nvSpPr>
        <p:spPr>
          <a:xfrm>
            <a:off x="3100291" y="5813100"/>
            <a:ext cx="1569196" cy="255190"/>
          </a:xfrm>
          <a:prstGeom prst="leftArrow">
            <a:avLst>
              <a:gd name="adj1" fmla="val 50000"/>
              <a:gd name="adj2" fmla="val 50000"/>
            </a:avLst>
          </a:prstGeom>
          <a:solidFill>
            <a:schemeClr val="accent1"/>
          </a:solidFill>
          <a:ln w="12700">
            <a:solidFill>
              <a:srgbClr val="7030A0"/>
            </a:solidFill>
            <a:miter/>
          </a:ln>
        </p:spPr>
        <p:txBody>
          <a:bodyPr lIns="45719" rIns="45719" anchor="ctr"/>
          <a:lstStyle/>
          <a:p>
            <a:pPr algn="ctr"/>
            <a:endParaRPr/>
          </a:p>
        </p:txBody>
      </p:sp>
      <p:sp>
        <p:nvSpPr>
          <p:cNvPr id="288" name="Conector curvado 35"/>
          <p:cNvSpPr/>
          <p:nvPr/>
        </p:nvSpPr>
        <p:spPr>
          <a:xfrm>
            <a:off x="2134597" y="3891831"/>
            <a:ext cx="2534891" cy="1655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7030A0"/>
            </a:solidFill>
            <a:miter/>
            <a:tailEnd type="triangle"/>
          </a:ln>
        </p:spPr>
        <p:txBody>
          <a:bodyPr lIns="45719" rIns="45719" anchor="ctr"/>
          <a:lstStyle/>
          <a:p>
            <a:endParaRPr/>
          </a:p>
        </p:txBody>
      </p:sp>
      <p:sp>
        <p:nvSpPr>
          <p:cNvPr id="289" name="Conector curvado 37"/>
          <p:cNvSpPr/>
          <p:nvPr/>
        </p:nvSpPr>
        <p:spPr>
          <a:xfrm rot="5400000">
            <a:off x="9155982" y="4485285"/>
            <a:ext cx="1461995" cy="3408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7030A0"/>
            </a:solidFill>
            <a:miter/>
            <a:tailEnd type="triangle"/>
          </a:ln>
        </p:spPr>
        <p:txBody>
          <a:bodyPr lIns="45719" rIns="45719" anchor="ctr"/>
          <a:lstStyle/>
          <a:p>
            <a:endParaRPr/>
          </a:p>
        </p:txBody>
      </p:sp>
      <p:pic>
        <p:nvPicPr>
          <p:cNvPr id="290"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
        <p:nvSpPr>
          <p:cNvPr id="291"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29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29</a:t>
            </a:fld>
            <a:endParaRPr/>
          </a:p>
        </p:txBody>
      </p:sp>
      <p:sp>
        <p:nvSpPr>
          <p:cNvPr id="295" name="Título 1"/>
          <p:cNvSpPr txBox="1">
            <a:spLocks noGrp="1"/>
          </p:cNvSpPr>
          <p:nvPr>
            <p:ph type="title"/>
          </p:nvPr>
        </p:nvSpPr>
        <p:spPr>
          <a:xfrm>
            <a:off x="566670" y="67409"/>
            <a:ext cx="10800010" cy="1325563"/>
          </a:xfrm>
          <a:prstGeom prst="rect">
            <a:avLst/>
          </a:prstGeom>
        </p:spPr>
        <p:txBody>
          <a:bodyPr/>
          <a:lstStyle>
            <a:lvl1pPr>
              <a:defRPr sz="2000" b="1">
                <a:latin typeface="+mj-lt"/>
                <a:ea typeface="+mj-ea"/>
                <a:cs typeface="+mj-cs"/>
                <a:sym typeface="Calibri"/>
              </a:defRPr>
            </a:lvl1pPr>
          </a:lstStyle>
          <a:p>
            <a:r>
              <a:t>PRODUCTO 5   PROCESO DE INDAGACIÓN</a:t>
            </a:r>
          </a:p>
        </p:txBody>
      </p:sp>
      <p:pic>
        <p:nvPicPr>
          <p:cNvPr id="296" name="Imagen 54" descr="Imagen 54"/>
          <p:cNvPicPr>
            <a:picLocks noChangeAspect="1"/>
          </p:cNvPicPr>
          <p:nvPr/>
        </p:nvPicPr>
        <p:blipFill>
          <a:blip r:embed="rId3" cstate="print">
            <a:extLst/>
          </a:blip>
          <a:srcRect l="29789" t="13407" r="14753" b="18295"/>
          <a:stretch>
            <a:fillRect/>
          </a:stretch>
        </p:blipFill>
        <p:spPr>
          <a:xfrm>
            <a:off x="2036619" y="651163"/>
            <a:ext cx="8549816" cy="607031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2.png" descr="image2.png"/>
          <p:cNvPicPr>
            <a:picLocks noChangeAspect="1"/>
          </p:cNvPicPr>
          <p:nvPr/>
        </p:nvPicPr>
        <p:blipFill>
          <a:blip r:embed="rId2" cstate="print">
            <a:extLst/>
          </a:blip>
          <a:srcRect t="13124"/>
          <a:stretch>
            <a:fillRect/>
          </a:stretch>
        </p:blipFill>
        <p:spPr>
          <a:xfrm>
            <a:off x="988254" y="662780"/>
            <a:ext cx="9625820" cy="992177"/>
          </a:xfrm>
          <a:prstGeom prst="rect">
            <a:avLst/>
          </a:prstGeom>
          <a:ln w="12700">
            <a:miter lim="400000"/>
          </a:ln>
        </p:spPr>
      </p:pic>
      <p:pic>
        <p:nvPicPr>
          <p:cNvPr id="123"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
        <p:nvSpPr>
          <p:cNvPr id="124" name="Título 1"/>
          <p:cNvSpPr txBox="1">
            <a:spLocks noGrp="1"/>
          </p:cNvSpPr>
          <p:nvPr>
            <p:ph type="title"/>
          </p:nvPr>
        </p:nvSpPr>
        <p:spPr>
          <a:xfrm>
            <a:off x="838200" y="0"/>
            <a:ext cx="10515600" cy="1325563"/>
          </a:xfrm>
          <a:prstGeom prst="rect">
            <a:avLst/>
          </a:prstGeom>
        </p:spPr>
        <p:txBody>
          <a:bodyPr/>
          <a:lstStyle>
            <a:lvl1pPr>
              <a:defRPr sz="3200" b="1">
                <a:latin typeface="+mj-lt"/>
                <a:ea typeface="+mj-ea"/>
                <a:cs typeface="+mj-cs"/>
                <a:sym typeface="Calibri"/>
              </a:defRPr>
            </a:lvl1pPr>
          </a:lstStyle>
          <a:p>
            <a:r>
              <a:t>PRODUCTO 1</a:t>
            </a:r>
          </a:p>
        </p:txBody>
      </p:sp>
      <p:graphicFrame>
        <p:nvGraphicFramePr>
          <p:cNvPr id="125" name="Tabla 7"/>
          <p:cNvGraphicFramePr/>
          <p:nvPr/>
        </p:nvGraphicFramePr>
        <p:xfrm>
          <a:off x="1573237" y="2264899"/>
          <a:ext cx="8736037" cy="4390096"/>
        </p:xfrm>
        <a:graphic>
          <a:graphicData uri="http://schemas.openxmlformats.org/drawingml/2006/table">
            <a:tbl>
              <a:tblPr>
                <a:tableStyleId>{4C3C2611-4C71-4FC5-86AE-919BDF0F9419}</a:tableStyleId>
              </a:tblPr>
              <a:tblGrid>
                <a:gridCol w="943135">
                  <a:extLst>
                    <a:ext uri="{9D8B030D-6E8A-4147-A177-3AD203B41FA5}">
                      <a16:colId xmlns:a16="http://schemas.microsoft.com/office/drawing/2014/main" xmlns="" val="20000"/>
                    </a:ext>
                  </a:extLst>
                </a:gridCol>
                <a:gridCol w="7792902">
                  <a:extLst>
                    <a:ext uri="{9D8B030D-6E8A-4147-A177-3AD203B41FA5}">
                      <a16:colId xmlns:a16="http://schemas.microsoft.com/office/drawing/2014/main" xmlns="" val="20001"/>
                    </a:ext>
                  </a:extLst>
                </a:gridCol>
              </a:tblGrid>
              <a:tr h="285712">
                <a:tc gridSpan="2">
                  <a:txBody>
                    <a:bodyPr/>
                    <a:lstStyle/>
                    <a:p>
                      <a:pPr algn="ctr">
                        <a:lnSpc>
                          <a:spcPct val="115000"/>
                        </a:lnSpc>
                        <a:defRPr sz="1800"/>
                      </a:pPr>
                      <a:r>
                        <a:rPr sz="1200" b="1">
                          <a:latin typeface="Century Gothic"/>
                          <a:ea typeface="Century Gothic"/>
                          <a:cs typeface="Century Gothic"/>
                          <a:sym typeface="Century Gothic"/>
                        </a:rPr>
                        <a:t>LA INTERDISCIPLINARIEDAD</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noFill/>
                  </a:tcPr>
                </a:tc>
                <a:tc hMerge="1">
                  <a:txBody>
                    <a:bodyPr/>
                    <a:lstStyle/>
                    <a:p>
                      <a:endParaRPr lang="es-MX"/>
                    </a:p>
                  </a:txBody>
                  <a:tcPr/>
                </a:tc>
                <a:extLst>
                  <a:ext uri="{0D108BD9-81ED-4DB2-BD59-A6C34878D82A}">
                    <a16:rowId xmlns:a16="http://schemas.microsoft.com/office/drawing/2014/main" xmlns="" val="10000"/>
                  </a:ext>
                </a:extLst>
              </a:tr>
              <a:tr h="491304">
                <a:tc>
                  <a:txBody>
                    <a:bodyPr/>
                    <a:lstStyle/>
                    <a:p>
                      <a:pPr algn="l">
                        <a:lnSpc>
                          <a:spcPct val="115000"/>
                        </a:lnSpc>
                        <a:defRPr sz="600" b="1">
                          <a:latin typeface="Century Gothic"/>
                          <a:ea typeface="Century Gothic"/>
                          <a:cs typeface="Century Gothic"/>
                          <a:sym typeface="Century Gothic"/>
                        </a:defRPr>
                      </a:pPr>
                      <a:r>
                        <a:t>1.</a:t>
                      </a:r>
                      <a:r>
                        <a:rPr b="0"/>
                        <a:t> ¿Qué es?</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200">
                          <a:latin typeface="Century Gothic"/>
                          <a:ea typeface="Century Gothic"/>
                          <a:cs typeface="Century Gothic"/>
                          <a:sym typeface="Century Gothic"/>
                        </a:rPr>
                        <a:t>Es un conocimiento que evidencia la intersección entre disciplinas diferentes para un proyecto en común. Establece conexiones curriculares</a:t>
                      </a: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1"/>
                  </a:ext>
                </a:extLst>
              </a:tr>
              <a:tr h="448668">
                <a:tc>
                  <a:txBody>
                    <a:bodyPr/>
                    <a:lstStyle/>
                    <a:p>
                      <a:pPr algn="l">
                        <a:lnSpc>
                          <a:spcPct val="115000"/>
                        </a:lnSpc>
                        <a:defRPr sz="600" b="1">
                          <a:latin typeface="Century Gothic"/>
                          <a:ea typeface="Century Gothic"/>
                          <a:cs typeface="Century Gothic"/>
                          <a:sym typeface="Century Gothic"/>
                        </a:defRPr>
                      </a:pPr>
                      <a:r>
                        <a:t>2.</a:t>
                      </a:r>
                      <a:r>
                        <a:rPr b="0"/>
                        <a:t> ¿Qué características tiene la?</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200">
                          <a:latin typeface="Century Gothic"/>
                          <a:ea typeface="Century Gothic"/>
                          <a:cs typeface="Century Gothic"/>
                          <a:sym typeface="Century Gothic"/>
                        </a:rPr>
                        <a:t>Promueve  la correlación, creativo, innovador, cooperativo</a:t>
                      </a: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2"/>
                  </a:ext>
                </a:extLst>
              </a:tr>
              <a:tr h="491304">
                <a:tc>
                  <a:txBody>
                    <a:bodyPr/>
                    <a:lstStyle/>
                    <a:p>
                      <a:pPr algn="l">
                        <a:lnSpc>
                          <a:spcPct val="115000"/>
                        </a:lnSpc>
                        <a:defRPr sz="600" b="1">
                          <a:latin typeface="Century Gothic"/>
                          <a:ea typeface="Century Gothic"/>
                          <a:cs typeface="Century Gothic"/>
                          <a:sym typeface="Century Gothic"/>
                        </a:defRPr>
                      </a:pPr>
                      <a:r>
                        <a:t>3.</a:t>
                      </a:r>
                      <a:r>
                        <a:rPr b="0"/>
                        <a:t> ¿Por qué es importante en la educación?</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200">
                          <a:latin typeface="Century Gothic"/>
                          <a:ea typeface="Century Gothic"/>
                          <a:cs typeface="Century Gothic"/>
                          <a:sym typeface="Century Gothic"/>
                        </a:rPr>
                        <a:t>Porque revela la forma de integrar las diferentes disciplinas en la resolución de un proyecto favoreciendo en el alumno el desarrollo de un pensamiento integrador.</a:t>
                      </a: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3"/>
                  </a:ext>
                </a:extLst>
              </a:tr>
              <a:tr h="677169">
                <a:tc>
                  <a:txBody>
                    <a:bodyPr/>
                    <a:lstStyle/>
                    <a:p>
                      <a:pPr algn="l">
                        <a:lnSpc>
                          <a:spcPct val="115000"/>
                        </a:lnSpc>
                        <a:defRPr sz="600" b="1">
                          <a:latin typeface="Century Gothic"/>
                          <a:ea typeface="Century Gothic"/>
                          <a:cs typeface="Century Gothic"/>
                          <a:sym typeface="Century Gothic"/>
                        </a:defRPr>
                      </a:pPr>
                      <a:r>
                        <a:t>4.</a:t>
                      </a:r>
                      <a:r>
                        <a:rPr b="0"/>
                        <a:t> ¿Cómo motivar  a los alumnos para el trabajo interdisciplinario?</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200">
                          <a:latin typeface="Century Gothic"/>
                          <a:ea typeface="Century Gothic"/>
                          <a:cs typeface="Century Gothic"/>
                          <a:sym typeface="Century Gothic"/>
                        </a:rPr>
                        <a:t>Mostrándole como las asignaturas de su ciclo escolar tienen puntos de confluencia</a:t>
                      </a: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4"/>
                  </a:ext>
                </a:extLst>
              </a:tr>
              <a:tr h="1090640">
                <a:tc>
                  <a:txBody>
                    <a:bodyPr/>
                    <a:lstStyle/>
                    <a:p>
                      <a:pPr algn="l">
                        <a:lnSpc>
                          <a:spcPct val="115000"/>
                        </a:lnSpc>
                        <a:defRPr sz="600" b="1">
                          <a:latin typeface="Century Gothic"/>
                          <a:ea typeface="Century Gothic"/>
                          <a:cs typeface="Century Gothic"/>
                          <a:sym typeface="Century Gothic"/>
                        </a:defRPr>
                      </a:pPr>
                      <a:r>
                        <a:t>5.</a:t>
                      </a:r>
                      <a:r>
                        <a:rPr b="0"/>
                        <a:t> ¿Cuáles son los prerrequisitos materiales, organizacionales y personales para la planeación del trabajo interdisciplinario?</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a:latin typeface="Century Gothic"/>
                          <a:ea typeface="Century Gothic"/>
                          <a:cs typeface="Century Gothic"/>
                          <a:sym typeface="Century Gothic"/>
                        </a:defRPr>
                      </a:pPr>
                      <a:r>
                        <a:t>Disposición de alumnos y profesores para el trabajo cooperativo e interdisciplinar.</a:t>
                      </a:r>
                      <a:endParaRPr>
                        <a:latin typeface="Arial"/>
                        <a:ea typeface="Arial"/>
                        <a:cs typeface="Arial"/>
                        <a:sym typeface="Arial"/>
                      </a:endParaRPr>
                    </a:p>
                    <a:p>
                      <a:pPr algn="l">
                        <a:lnSpc>
                          <a:spcPct val="115000"/>
                        </a:lnSpc>
                        <a:defRPr>
                          <a:latin typeface="Century Gothic"/>
                          <a:ea typeface="Century Gothic"/>
                          <a:cs typeface="Century Gothic"/>
                          <a:sym typeface="Century Gothic"/>
                        </a:defRPr>
                      </a:pPr>
                      <a:r>
                        <a:t>Ambiente escolar propicio para el trabajo</a:t>
                      </a:r>
                      <a:endParaRPr>
                        <a:latin typeface="Arial"/>
                        <a:ea typeface="Arial"/>
                        <a:cs typeface="Arial"/>
                        <a:sym typeface="Arial"/>
                      </a:endParaRPr>
                    </a:p>
                    <a:p>
                      <a:pPr algn="l">
                        <a:lnSpc>
                          <a:spcPct val="115000"/>
                        </a:lnSpc>
                        <a:defRPr>
                          <a:latin typeface="Century Gothic"/>
                          <a:ea typeface="Century Gothic"/>
                          <a:cs typeface="Century Gothic"/>
                          <a:sym typeface="Century Gothic"/>
                        </a:defRPr>
                      </a:pPr>
                      <a:r>
                        <a:t>Investigación</a:t>
                      </a:r>
                      <a:endParaRPr>
                        <a:latin typeface="Arial"/>
                        <a:ea typeface="Arial"/>
                        <a:cs typeface="Arial"/>
                        <a:sym typeface="Arial"/>
                      </a:endParaRPr>
                    </a:p>
                    <a:p>
                      <a:pPr algn="l">
                        <a:lnSpc>
                          <a:spcPct val="115000"/>
                        </a:lnSpc>
                        <a:defRPr>
                          <a:latin typeface="Century Gothic"/>
                          <a:ea typeface="Century Gothic"/>
                          <a:cs typeface="Century Gothic"/>
                          <a:sym typeface="Century Gothic"/>
                        </a:defRPr>
                      </a:pPr>
                      <a:r>
                        <a:t>Manejo de comprensión de lecturas en inglés</a:t>
                      </a:r>
                      <a:endParaRPr>
                        <a:latin typeface="Arial"/>
                        <a:ea typeface="Arial"/>
                        <a:cs typeface="Arial"/>
                        <a:sym typeface="Arial"/>
                      </a:endParaRP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5"/>
                  </a:ext>
                </a:extLst>
              </a:tr>
              <a:tr h="876185">
                <a:tc>
                  <a:txBody>
                    <a:bodyPr/>
                    <a:lstStyle/>
                    <a:p>
                      <a:pPr algn="l">
                        <a:lnSpc>
                          <a:spcPct val="115000"/>
                        </a:lnSpc>
                        <a:defRPr sz="600" b="1">
                          <a:latin typeface="Century Gothic"/>
                          <a:ea typeface="Century Gothic"/>
                          <a:cs typeface="Century Gothic"/>
                          <a:sym typeface="Century Gothic"/>
                        </a:defRPr>
                      </a:pPr>
                      <a:r>
                        <a:t>6.</a:t>
                      </a:r>
                      <a:r>
                        <a:rPr b="0"/>
                        <a:t> ¿Qué papel juega la planeación en el trabajo interdisciplinario y qué características debe tener? </a:t>
                      </a:r>
                    </a:p>
                  </a:txBody>
                  <a:tcPr marL="40979" marR="40979" marT="40979" marB="40979"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200">
                          <a:latin typeface="Century Gothic"/>
                          <a:ea typeface="Century Gothic"/>
                          <a:cs typeface="Century Gothic"/>
                          <a:sym typeface="Century Gothic"/>
                        </a:rPr>
                        <a:t>Es fundamental ya que permitirá integrar un trabajo interdisciplinar de un tema que forma parte de la curricula del 5° año de preparatoria</a:t>
                      </a:r>
                    </a:p>
                  </a:txBody>
                  <a:tcPr marL="40979" marR="40979" marT="40979" marB="40979"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6"/>
                  </a:ext>
                </a:extLst>
              </a:tr>
            </a:tbl>
          </a:graphicData>
        </a:graphic>
      </p:graphicFrame>
      <p:sp>
        <p:nvSpPr>
          <p:cNvPr id="126" name="Marcador de número de diapositiva 2"/>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sp>
        <p:nvSpPr>
          <p:cNvPr id="127" name="CuadroTexto 9"/>
          <p:cNvSpPr txBox="1"/>
          <p:nvPr/>
        </p:nvSpPr>
        <p:spPr>
          <a:xfrm>
            <a:off x="278391" y="1480261"/>
            <a:ext cx="11325728"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400" b="1"/>
            </a:pPr>
            <a:r>
              <a:t>Cuadro de análisis de la interdisciplinariedad y el aprendizaje cooperativo.</a:t>
            </a:r>
          </a:p>
          <a:p>
            <a:pPr algn="ctr">
              <a:defRPr sz="2400" b="1"/>
            </a:pPr>
            <a:r>
              <a:t>Conclusiones Generales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299"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30</a:t>
            </a:fld>
            <a:endParaRPr/>
          </a:p>
        </p:txBody>
      </p:sp>
      <p:sp>
        <p:nvSpPr>
          <p:cNvPr id="300" name="Título 1"/>
          <p:cNvSpPr txBox="1">
            <a:spLocks noGrp="1"/>
          </p:cNvSpPr>
          <p:nvPr>
            <p:ph type="title"/>
          </p:nvPr>
        </p:nvSpPr>
        <p:spPr>
          <a:xfrm>
            <a:off x="566670" y="67408"/>
            <a:ext cx="10800010" cy="731522"/>
          </a:xfrm>
          <a:prstGeom prst="rect">
            <a:avLst/>
          </a:prstGeom>
        </p:spPr>
        <p:txBody>
          <a:bodyPr/>
          <a:lstStyle>
            <a:lvl1pPr>
              <a:defRPr sz="2400" b="1">
                <a:latin typeface="+mj-lt"/>
                <a:ea typeface="+mj-ea"/>
                <a:cs typeface="+mj-cs"/>
                <a:sym typeface="Calibri"/>
              </a:defRPr>
            </a:lvl1pPr>
          </a:lstStyle>
          <a:p>
            <a:r>
              <a:t>PRODUCTO 6     ANÁLISIS DE MESA DE EXPERTOS</a:t>
            </a:r>
          </a:p>
        </p:txBody>
      </p:sp>
      <p:pic>
        <p:nvPicPr>
          <p:cNvPr id="301" name="Imagen 5" descr="Imagen 5"/>
          <p:cNvPicPr>
            <a:picLocks noChangeAspect="1"/>
          </p:cNvPicPr>
          <p:nvPr/>
        </p:nvPicPr>
        <p:blipFill>
          <a:blip r:embed="rId3" cstate="print">
            <a:extLst/>
          </a:blip>
          <a:srcRect l="29260" t="9746" r="14516" b="15851"/>
          <a:stretch>
            <a:fillRect/>
          </a:stretch>
        </p:blipFill>
        <p:spPr>
          <a:xfrm>
            <a:off x="566671" y="361134"/>
            <a:ext cx="9525000" cy="6429458"/>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0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pic>
        <p:nvPicPr>
          <p:cNvPr id="305" name="Imagen 4" descr="Imagen 4"/>
          <p:cNvPicPr>
            <a:picLocks noChangeAspect="1"/>
          </p:cNvPicPr>
          <p:nvPr/>
        </p:nvPicPr>
        <p:blipFill>
          <a:blip r:embed="rId3" cstate="print">
            <a:extLst/>
          </a:blip>
          <a:srcRect l="29472" t="9934" r="14542" b="16227"/>
          <a:stretch>
            <a:fillRect/>
          </a:stretch>
        </p:blipFill>
        <p:spPr>
          <a:xfrm>
            <a:off x="838199" y="335815"/>
            <a:ext cx="9192492" cy="632331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08"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pic>
        <p:nvPicPr>
          <p:cNvPr id="309" name="Imagen 4" descr="Imagen 4"/>
          <p:cNvPicPr>
            <a:picLocks noChangeAspect="1"/>
          </p:cNvPicPr>
          <p:nvPr/>
        </p:nvPicPr>
        <p:blipFill>
          <a:blip r:embed="rId3" cstate="print">
            <a:extLst/>
          </a:blip>
          <a:srcRect l="29472" t="9745" r="14542" b="16604"/>
          <a:stretch>
            <a:fillRect/>
          </a:stretch>
        </p:blipFill>
        <p:spPr>
          <a:xfrm>
            <a:off x="893616" y="282231"/>
            <a:ext cx="9095511" cy="6439245"/>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12" name="Título 1"/>
          <p:cNvSpPr txBox="1">
            <a:spLocks noGrp="1"/>
          </p:cNvSpPr>
          <p:nvPr>
            <p:ph type="title"/>
          </p:nvPr>
        </p:nvSpPr>
        <p:spPr>
          <a:xfrm>
            <a:off x="566670" y="67409"/>
            <a:ext cx="10800010" cy="731524"/>
          </a:xfrm>
          <a:prstGeom prst="rect">
            <a:avLst/>
          </a:prstGeom>
        </p:spPr>
        <p:txBody>
          <a:bodyPr/>
          <a:lstStyle>
            <a:lvl1pPr>
              <a:defRPr sz="2400" b="1">
                <a:latin typeface="+mj-lt"/>
                <a:ea typeface="+mj-ea"/>
                <a:cs typeface="+mj-cs"/>
                <a:sym typeface="Calibri"/>
              </a:defRPr>
            </a:lvl1pPr>
          </a:lstStyle>
          <a:p>
            <a:r>
              <a:t>PRODUCTO 7      ESTRUCTURA INICIAL DE PLANEACIÓN</a:t>
            </a:r>
          </a:p>
        </p:txBody>
      </p:sp>
      <p:sp>
        <p:nvSpPr>
          <p:cNvPr id="313"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pic>
        <p:nvPicPr>
          <p:cNvPr id="314" name="Imagen 8" descr="Imagen 8"/>
          <p:cNvPicPr>
            <a:picLocks noChangeAspect="1"/>
          </p:cNvPicPr>
          <p:nvPr/>
        </p:nvPicPr>
        <p:blipFill>
          <a:blip r:embed="rId3" cstate="print">
            <a:extLst/>
          </a:blip>
          <a:srcRect l="19964" t="11061" r="19189" b="24860"/>
          <a:stretch>
            <a:fillRect/>
          </a:stretch>
        </p:blipFill>
        <p:spPr>
          <a:xfrm>
            <a:off x="257684" y="708337"/>
            <a:ext cx="10450094" cy="5648014"/>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1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pic>
        <p:nvPicPr>
          <p:cNvPr id="318" name="Imagen 6" descr="Imagen 6"/>
          <p:cNvPicPr>
            <a:picLocks noChangeAspect="1"/>
          </p:cNvPicPr>
          <p:nvPr/>
        </p:nvPicPr>
        <p:blipFill>
          <a:blip r:embed="rId3" cstate="print">
            <a:extLst/>
          </a:blip>
          <a:srcRect l="19754" t="12751" r="19402" b="22674"/>
          <a:stretch>
            <a:fillRect/>
          </a:stretch>
        </p:blipFill>
        <p:spPr>
          <a:xfrm>
            <a:off x="540328" y="427885"/>
            <a:ext cx="10095046" cy="615966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21"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pic>
        <p:nvPicPr>
          <p:cNvPr id="322" name="Imagen 6" descr="Imagen 6"/>
          <p:cNvPicPr>
            <a:picLocks noChangeAspect="1"/>
          </p:cNvPicPr>
          <p:nvPr/>
        </p:nvPicPr>
        <p:blipFill>
          <a:blip r:embed="rId3" cstate="print">
            <a:extLst/>
          </a:blip>
          <a:srcRect l="19964" t="11061" r="19507" b="21675"/>
          <a:stretch>
            <a:fillRect/>
          </a:stretch>
        </p:blipFill>
        <p:spPr>
          <a:xfrm>
            <a:off x="110836" y="136524"/>
            <a:ext cx="10553139" cy="645102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25" name="Marcador de número de diapositiva 1"/>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pic>
        <p:nvPicPr>
          <p:cNvPr id="326" name="Imagen 3" descr="Imagen 3"/>
          <p:cNvPicPr>
            <a:picLocks noChangeAspect="1"/>
          </p:cNvPicPr>
          <p:nvPr/>
        </p:nvPicPr>
        <p:blipFill>
          <a:blip r:embed="rId3" cstate="print">
            <a:extLst/>
          </a:blip>
          <a:srcRect l="20070" t="12189" r="19295" b="14535"/>
          <a:stretch>
            <a:fillRect/>
          </a:stretch>
        </p:blipFill>
        <p:spPr>
          <a:xfrm>
            <a:off x="257683" y="136524"/>
            <a:ext cx="10212842" cy="6584952"/>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29" name="Marcador de número de diapositiva 1"/>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pic>
        <p:nvPicPr>
          <p:cNvPr id="330" name="Imagen 3" descr="Imagen 3"/>
          <p:cNvPicPr>
            <a:picLocks noChangeAspect="1"/>
          </p:cNvPicPr>
          <p:nvPr/>
        </p:nvPicPr>
        <p:blipFill>
          <a:blip r:embed="rId3" cstate="print">
            <a:extLst/>
          </a:blip>
          <a:srcRect l="20387" t="11061" r="19718" b="13222"/>
          <a:stretch>
            <a:fillRect/>
          </a:stretch>
        </p:blipFill>
        <p:spPr>
          <a:xfrm>
            <a:off x="1" y="136524"/>
            <a:ext cx="10529454" cy="645102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33" name="Marcador de número de diapositiva 1"/>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pic>
        <p:nvPicPr>
          <p:cNvPr id="334" name="Imagen 3" descr="Imagen 3"/>
          <p:cNvPicPr>
            <a:picLocks noChangeAspect="1"/>
          </p:cNvPicPr>
          <p:nvPr/>
        </p:nvPicPr>
        <p:blipFill>
          <a:blip r:embed="rId3" cstate="print">
            <a:extLst/>
          </a:blip>
          <a:srcRect l="20494" t="12564" r="19611" b="14348"/>
          <a:stretch>
            <a:fillRect/>
          </a:stretch>
        </p:blipFill>
        <p:spPr>
          <a:xfrm>
            <a:off x="0" y="136524"/>
            <a:ext cx="10834255" cy="6451021"/>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37" name="Marcador de número de diapositiva 1"/>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pic>
        <p:nvPicPr>
          <p:cNvPr id="338" name="Imagen 3" descr="Imagen 3"/>
          <p:cNvPicPr>
            <a:picLocks noChangeAspect="1"/>
          </p:cNvPicPr>
          <p:nvPr/>
        </p:nvPicPr>
        <p:blipFill>
          <a:blip r:embed="rId3" cstate="print">
            <a:extLst/>
          </a:blip>
          <a:srcRect l="20282" t="14631" r="19823" b="16603"/>
          <a:stretch>
            <a:fillRect/>
          </a:stretch>
        </p:blipFill>
        <p:spPr>
          <a:xfrm>
            <a:off x="257684" y="136524"/>
            <a:ext cx="10614521" cy="621982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graphicFrame>
        <p:nvGraphicFramePr>
          <p:cNvPr id="130" name="Marcador de contenido 3"/>
          <p:cNvGraphicFramePr/>
          <p:nvPr/>
        </p:nvGraphicFramePr>
        <p:xfrm>
          <a:off x="1322362" y="1561513"/>
          <a:ext cx="9365957" cy="4550837"/>
        </p:xfrm>
        <a:graphic>
          <a:graphicData uri="http://schemas.openxmlformats.org/drawingml/2006/table">
            <a:tbl>
              <a:tblPr>
                <a:tableStyleId>{4C3C2611-4C71-4FC5-86AE-919BDF0F9419}</a:tableStyleId>
              </a:tblPr>
              <a:tblGrid>
                <a:gridCol w="2341489">
                  <a:extLst>
                    <a:ext uri="{9D8B030D-6E8A-4147-A177-3AD203B41FA5}">
                      <a16:colId xmlns:a16="http://schemas.microsoft.com/office/drawing/2014/main" xmlns="" val="20000"/>
                    </a:ext>
                  </a:extLst>
                </a:gridCol>
                <a:gridCol w="7024468">
                  <a:extLst>
                    <a:ext uri="{9D8B030D-6E8A-4147-A177-3AD203B41FA5}">
                      <a16:colId xmlns:a16="http://schemas.microsoft.com/office/drawing/2014/main" xmlns="" val="20001"/>
                    </a:ext>
                  </a:extLst>
                </a:gridCol>
              </a:tblGrid>
              <a:tr h="325793">
                <a:tc gridSpan="2">
                  <a:txBody>
                    <a:bodyPr/>
                    <a:lstStyle/>
                    <a:p>
                      <a:pPr algn="ctr">
                        <a:lnSpc>
                          <a:spcPct val="115000"/>
                        </a:lnSpc>
                        <a:defRPr sz="1800"/>
                      </a:pPr>
                      <a:r>
                        <a:rPr sz="1000" b="1">
                          <a:latin typeface="Century Gothic"/>
                          <a:ea typeface="Century Gothic"/>
                          <a:cs typeface="Century Gothic"/>
                          <a:sym typeface="Century Gothic"/>
                        </a:rPr>
                        <a:t> El aprendizaje cooperativo</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noFill/>
                  </a:tcPr>
                </a:tc>
                <a:tc hMerge="1">
                  <a:txBody>
                    <a:bodyPr/>
                    <a:lstStyle/>
                    <a:p>
                      <a:endParaRPr lang="es-MX"/>
                    </a:p>
                  </a:txBody>
                  <a:tcPr/>
                </a:tc>
                <a:extLst>
                  <a:ext uri="{0D108BD9-81ED-4DB2-BD59-A6C34878D82A}">
                    <a16:rowId xmlns:a16="http://schemas.microsoft.com/office/drawing/2014/main" xmlns="" val="10000"/>
                  </a:ext>
                </a:extLst>
              </a:tr>
              <a:tr h="655008">
                <a:tc>
                  <a:txBody>
                    <a:bodyPr/>
                    <a:lstStyle/>
                    <a:p>
                      <a:pPr algn="l">
                        <a:lnSpc>
                          <a:spcPct val="115000"/>
                        </a:lnSpc>
                        <a:defRPr sz="1000" b="1">
                          <a:latin typeface="Century Gothic"/>
                          <a:ea typeface="Century Gothic"/>
                          <a:cs typeface="Century Gothic"/>
                          <a:sym typeface="Century Gothic"/>
                        </a:defRPr>
                      </a:pPr>
                      <a:r>
                        <a:t>1.</a:t>
                      </a:r>
                      <a:r>
                        <a:rPr b="0"/>
                        <a:t> ¿Qué es?</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800"/>
                      </a:pPr>
                      <a:r>
                        <a:rPr sz="1000">
                          <a:latin typeface="Century Gothic"/>
                          <a:ea typeface="Century Gothic"/>
                          <a:cs typeface="Century Gothic"/>
                          <a:sym typeface="Century Gothic"/>
                        </a:rPr>
                        <a:t>Es una forma de aprendizaje integrando los estilos, habilidades y conocimientos de un grupo</a:t>
                      </a:r>
                    </a:p>
                  </a:txBody>
                  <a:tcPr marL="63500" marR="63500" marT="63500" marB="63500"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1"/>
                  </a:ext>
                </a:extLst>
              </a:tr>
              <a:tr h="703604">
                <a:tc>
                  <a:txBody>
                    <a:bodyPr/>
                    <a:lstStyle/>
                    <a:p>
                      <a:pPr algn="l">
                        <a:lnSpc>
                          <a:spcPct val="115000"/>
                        </a:lnSpc>
                        <a:defRPr sz="1000" b="1">
                          <a:latin typeface="Century Gothic"/>
                          <a:ea typeface="Century Gothic"/>
                          <a:cs typeface="Century Gothic"/>
                          <a:sym typeface="Century Gothic"/>
                        </a:defRPr>
                      </a:pPr>
                      <a:r>
                        <a:t>2.</a:t>
                      </a:r>
                      <a:r>
                        <a:rPr b="0"/>
                        <a:t> ¿Cuáles son sus características?</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000">
                          <a:latin typeface="Century Gothic"/>
                          <a:ea typeface="Century Gothic"/>
                          <a:cs typeface="Century Gothic"/>
                          <a:sym typeface="Century Gothic"/>
                        </a:defRPr>
                      </a:pPr>
                      <a:r>
                        <a:t>Forma grupos de aprendizaje cooperativo con integración de un trabajo en común</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Genera productos</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Fomenta el respeto para la convivencia</a:t>
                      </a:r>
                    </a:p>
                  </a:txBody>
                  <a:tcPr marL="63500" marR="63500" marT="63500" marB="63500"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2"/>
                  </a:ext>
                </a:extLst>
              </a:tr>
              <a:tr h="892509">
                <a:tc>
                  <a:txBody>
                    <a:bodyPr/>
                    <a:lstStyle/>
                    <a:p>
                      <a:pPr algn="l">
                        <a:lnSpc>
                          <a:spcPct val="115000"/>
                        </a:lnSpc>
                        <a:defRPr sz="1000" b="1">
                          <a:latin typeface="Century Gothic"/>
                          <a:ea typeface="Century Gothic"/>
                          <a:cs typeface="Century Gothic"/>
                          <a:sym typeface="Century Gothic"/>
                        </a:defRPr>
                      </a:pPr>
                      <a:r>
                        <a:t>3.</a:t>
                      </a:r>
                      <a:r>
                        <a:rPr b="0"/>
                        <a:t> ¿Cuáles son sus objetivos?</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000">
                          <a:latin typeface="Century Gothic"/>
                          <a:ea typeface="Century Gothic"/>
                          <a:cs typeface="Century Gothic"/>
                          <a:sym typeface="Century Gothic"/>
                        </a:defRPr>
                      </a:pPr>
                      <a:r>
                        <a:t>Fomentar las interacciones exitosas entre un grupo  con un fin común</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Innovar formas de aprendizaje</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Propiciar la autoevaluación </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Fomentar la crítica constructiva</a:t>
                      </a:r>
                    </a:p>
                  </a:txBody>
                  <a:tcPr marL="63500" marR="63500" marT="63500" marB="63500"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3"/>
                  </a:ext>
                </a:extLst>
              </a:tr>
              <a:tr h="1270319">
                <a:tc>
                  <a:txBody>
                    <a:bodyPr/>
                    <a:lstStyle/>
                    <a:p>
                      <a:pPr algn="l">
                        <a:lnSpc>
                          <a:spcPct val="115000"/>
                        </a:lnSpc>
                        <a:defRPr sz="1000" b="1">
                          <a:latin typeface="Century Gothic"/>
                          <a:ea typeface="Century Gothic"/>
                          <a:cs typeface="Century Gothic"/>
                          <a:sym typeface="Century Gothic"/>
                        </a:defRPr>
                      </a:pPr>
                      <a:r>
                        <a:t>4</a:t>
                      </a:r>
                      <a:r>
                        <a:rPr b="0"/>
                        <a:t>. ¿Cuáles son las acciones de planeación y acompañamiento más importantes del  profesor, en este tipo de trabajo?</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000">
                          <a:latin typeface="Century Gothic"/>
                          <a:ea typeface="Century Gothic"/>
                          <a:cs typeface="Century Gothic"/>
                          <a:sym typeface="Century Gothic"/>
                        </a:defRPr>
                      </a:pPr>
                      <a:r>
                        <a:t>Formación de grupos heterogéneos</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Clarificación de funciones de cada uno de los integrantes y del grupo</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Desarrollar roles de liderazgo</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Organización de equipos</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Delimitar objetivos</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Supervición y seguimiento</a:t>
                      </a:r>
                    </a:p>
                  </a:txBody>
                  <a:tcPr marL="63500" marR="63500" marT="63500" marB="63500"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4"/>
                  </a:ext>
                </a:extLst>
              </a:tr>
              <a:tr h="703604">
                <a:tc>
                  <a:txBody>
                    <a:bodyPr/>
                    <a:lstStyle/>
                    <a:p>
                      <a:pPr algn="l">
                        <a:lnSpc>
                          <a:spcPct val="115000"/>
                        </a:lnSpc>
                        <a:defRPr sz="1000" b="1">
                          <a:latin typeface="Century Gothic"/>
                          <a:ea typeface="Century Gothic"/>
                          <a:cs typeface="Century Gothic"/>
                          <a:sym typeface="Century Gothic"/>
                        </a:defRPr>
                      </a:pPr>
                      <a:r>
                        <a:t>5</a:t>
                      </a:r>
                      <a:r>
                        <a:rPr b="0"/>
                        <a:t>. ¿De qué manera se  vinculan  el</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trabajo interdisciplinario y el aprendizaje cooperativo?</a:t>
                      </a:r>
                    </a:p>
                  </a:txBody>
                  <a:tcPr marL="63500" marR="63500" marT="63500" marB="63500" anchor="ctr" horzOverflow="overflow">
                    <a:lnL w="12700">
                      <a:solidFill>
                        <a:srgbClr val="F1592A"/>
                      </a:solidFill>
                    </a:lnL>
                    <a:lnR w="12700">
                      <a:solidFill>
                        <a:srgbClr val="F1592A"/>
                      </a:solidFill>
                    </a:lnR>
                    <a:lnT w="12700">
                      <a:solidFill>
                        <a:srgbClr val="F1592A"/>
                      </a:solidFill>
                    </a:lnT>
                    <a:lnB w="12700">
                      <a:solidFill>
                        <a:srgbClr val="F1592A"/>
                      </a:solidFill>
                    </a:lnB>
                    <a:solidFill>
                      <a:srgbClr val="C6D9F1"/>
                    </a:solidFill>
                  </a:tcPr>
                </a:tc>
                <a:tc>
                  <a:txBody>
                    <a:bodyPr/>
                    <a:lstStyle/>
                    <a:p>
                      <a:pPr algn="l">
                        <a:lnSpc>
                          <a:spcPct val="115000"/>
                        </a:lnSpc>
                        <a:defRPr sz="1000">
                          <a:latin typeface="Century Gothic"/>
                          <a:ea typeface="Century Gothic"/>
                          <a:cs typeface="Century Gothic"/>
                          <a:sym typeface="Century Gothic"/>
                        </a:defRPr>
                      </a:pPr>
                      <a:r>
                        <a:t>Formando grupos heterogéneos para cumplir con un objetivo en común y lograr aprendizajes significativos.</a:t>
                      </a:r>
                      <a:endParaRPr sz="1100">
                        <a:latin typeface="Arial"/>
                        <a:ea typeface="Arial"/>
                        <a:cs typeface="Arial"/>
                        <a:sym typeface="Arial"/>
                      </a:endParaRPr>
                    </a:p>
                    <a:p>
                      <a:pPr algn="l">
                        <a:lnSpc>
                          <a:spcPct val="115000"/>
                        </a:lnSpc>
                        <a:defRPr sz="1000">
                          <a:latin typeface="Century Gothic"/>
                          <a:ea typeface="Century Gothic"/>
                          <a:cs typeface="Century Gothic"/>
                          <a:sym typeface="Century Gothic"/>
                        </a:defRPr>
                      </a:pPr>
                      <a:r>
                        <a:t>Vincula diferentes disciplinas.</a:t>
                      </a:r>
                    </a:p>
                  </a:txBody>
                  <a:tcPr marL="63500" marR="63500" marT="63500" marB="63500" horzOverflow="overflow">
                    <a:lnL w="12700">
                      <a:solidFill>
                        <a:srgbClr val="F1592A"/>
                      </a:solidFill>
                    </a:lnL>
                    <a:lnR w="12700">
                      <a:solidFill>
                        <a:srgbClr val="F1592A"/>
                      </a:solidFill>
                    </a:lnR>
                    <a:lnT w="12700">
                      <a:solidFill>
                        <a:srgbClr val="F1592A"/>
                      </a:solidFill>
                    </a:lnT>
                    <a:lnB w="12700">
                      <a:solidFill>
                        <a:srgbClr val="F1592A"/>
                      </a:solidFill>
                    </a:lnB>
                    <a:noFill/>
                  </a:tcPr>
                </a:tc>
                <a:extLst>
                  <a:ext uri="{0D108BD9-81ED-4DB2-BD59-A6C34878D82A}">
                    <a16:rowId xmlns:a16="http://schemas.microsoft.com/office/drawing/2014/main" xmlns="" val="10005"/>
                  </a:ext>
                </a:extLst>
              </a:tr>
            </a:tbl>
          </a:graphicData>
        </a:graphic>
      </p:graphicFrame>
      <p:sp>
        <p:nvSpPr>
          <p:cNvPr id="131" name="Marcador de número de diapositiva 1"/>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pic>
        <p:nvPicPr>
          <p:cNvPr id="132" name="image2.png" descr="image2.png"/>
          <p:cNvPicPr>
            <a:picLocks noChangeAspect="1"/>
          </p:cNvPicPr>
          <p:nvPr/>
        </p:nvPicPr>
        <p:blipFill>
          <a:blip r:embed="rId3" cstate="print">
            <a:extLst/>
          </a:blip>
          <a:srcRect t="13124"/>
          <a:stretch>
            <a:fillRect/>
          </a:stretch>
        </p:blipFill>
        <p:spPr>
          <a:xfrm>
            <a:off x="988254" y="662780"/>
            <a:ext cx="9625820" cy="992177"/>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41" name="Marcador de número de diapositiva 1"/>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40</a:t>
            </a:fld>
            <a:endParaRPr/>
          </a:p>
        </p:txBody>
      </p:sp>
      <p:pic>
        <p:nvPicPr>
          <p:cNvPr id="342" name="Imagen 3" descr="Imagen 3"/>
          <p:cNvPicPr>
            <a:picLocks noChangeAspect="1"/>
          </p:cNvPicPr>
          <p:nvPr/>
        </p:nvPicPr>
        <p:blipFill>
          <a:blip r:embed="rId3" cstate="print">
            <a:extLst/>
          </a:blip>
          <a:srcRect l="20493" t="11812" r="19717" b="44223"/>
          <a:stretch>
            <a:fillRect/>
          </a:stretch>
        </p:blipFill>
        <p:spPr>
          <a:xfrm>
            <a:off x="318654" y="901521"/>
            <a:ext cx="10834342" cy="4363206"/>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45"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41</a:t>
            </a:fld>
            <a:endParaRPr/>
          </a:p>
        </p:txBody>
      </p:sp>
      <p:sp>
        <p:nvSpPr>
          <p:cNvPr id="346" name="Título 1"/>
          <p:cNvSpPr txBox="1">
            <a:spLocks noGrp="1"/>
          </p:cNvSpPr>
          <p:nvPr>
            <p:ph type="title"/>
          </p:nvPr>
        </p:nvSpPr>
        <p:spPr>
          <a:xfrm>
            <a:off x="566670" y="67409"/>
            <a:ext cx="10800010" cy="888555"/>
          </a:xfrm>
          <a:prstGeom prst="rect">
            <a:avLst/>
          </a:prstGeom>
        </p:spPr>
        <p:txBody>
          <a:bodyPr/>
          <a:lstStyle>
            <a:lvl1pPr>
              <a:defRPr sz="2400" b="1">
                <a:latin typeface="+mj-lt"/>
                <a:ea typeface="+mj-ea"/>
                <a:cs typeface="+mj-cs"/>
                <a:sym typeface="Calibri"/>
              </a:defRPr>
            </a:lvl1pPr>
          </a:lstStyle>
          <a:p>
            <a:r>
              <a:t>PRODUCTO 8     ELABORACIÓN DE PROYECTO</a:t>
            </a:r>
          </a:p>
        </p:txBody>
      </p:sp>
      <p:pic>
        <p:nvPicPr>
          <p:cNvPr id="347" name="Imagen 6" descr="Imagen 6"/>
          <p:cNvPicPr>
            <a:picLocks noChangeAspect="1"/>
          </p:cNvPicPr>
          <p:nvPr/>
        </p:nvPicPr>
        <p:blipFill>
          <a:blip r:embed="rId3" cstate="print">
            <a:extLst/>
          </a:blip>
          <a:srcRect l="20387" t="12376" r="19296" b="12282"/>
          <a:stretch>
            <a:fillRect/>
          </a:stretch>
        </p:blipFill>
        <p:spPr>
          <a:xfrm>
            <a:off x="429490" y="270455"/>
            <a:ext cx="10800007" cy="6085896"/>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50"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42</a:t>
            </a:fld>
            <a:endParaRPr/>
          </a:p>
        </p:txBody>
      </p:sp>
      <p:pic>
        <p:nvPicPr>
          <p:cNvPr id="351" name="Imagen 5" descr="Imagen 5"/>
          <p:cNvPicPr>
            <a:picLocks noChangeAspect="1"/>
          </p:cNvPicPr>
          <p:nvPr/>
        </p:nvPicPr>
        <p:blipFill>
          <a:blip r:embed="rId3" cstate="print">
            <a:extLst/>
          </a:blip>
          <a:srcRect l="20388" t="11625" r="19401" b="12470"/>
          <a:stretch>
            <a:fillRect/>
          </a:stretch>
        </p:blipFill>
        <p:spPr>
          <a:xfrm>
            <a:off x="257683" y="168645"/>
            <a:ext cx="11096117" cy="64189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5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43</a:t>
            </a:fld>
            <a:endParaRPr/>
          </a:p>
        </p:txBody>
      </p:sp>
      <p:pic>
        <p:nvPicPr>
          <p:cNvPr id="355" name="Imagen 5" descr="Imagen 5"/>
          <p:cNvPicPr>
            <a:picLocks noChangeAspect="1"/>
          </p:cNvPicPr>
          <p:nvPr/>
        </p:nvPicPr>
        <p:blipFill>
          <a:blip r:embed="rId3" cstate="print">
            <a:extLst/>
          </a:blip>
          <a:srcRect l="20176" t="10497" r="19190" b="12845"/>
          <a:stretch>
            <a:fillRect/>
          </a:stretch>
        </p:blipFill>
        <p:spPr>
          <a:xfrm>
            <a:off x="257683" y="198897"/>
            <a:ext cx="10978354" cy="6340016"/>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58"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44</a:t>
            </a:fld>
            <a:endParaRPr/>
          </a:p>
        </p:txBody>
      </p:sp>
      <p:pic>
        <p:nvPicPr>
          <p:cNvPr id="359" name="Imagen 5" descr="Imagen 5"/>
          <p:cNvPicPr>
            <a:picLocks noChangeAspect="1"/>
          </p:cNvPicPr>
          <p:nvPr/>
        </p:nvPicPr>
        <p:blipFill>
          <a:blip r:embed="rId3" cstate="print">
            <a:extLst/>
          </a:blip>
          <a:srcRect l="19965" t="12939" r="19401" b="30695"/>
          <a:stretch>
            <a:fillRect/>
          </a:stretch>
        </p:blipFill>
        <p:spPr>
          <a:xfrm>
            <a:off x="235528" y="721216"/>
            <a:ext cx="11118272" cy="4862166"/>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6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45</a:t>
            </a:fld>
            <a:endParaRPr/>
          </a:p>
        </p:txBody>
      </p:sp>
      <p:pic>
        <p:nvPicPr>
          <p:cNvPr id="363" name="Imagen 6" descr="Imagen 6"/>
          <p:cNvPicPr>
            <a:picLocks noChangeAspect="1"/>
          </p:cNvPicPr>
          <p:nvPr/>
        </p:nvPicPr>
        <p:blipFill>
          <a:blip r:embed="rId3" cstate="print">
            <a:extLst/>
          </a:blip>
          <a:srcRect l="20387" t="14631" r="19507" b="10591"/>
          <a:stretch>
            <a:fillRect/>
          </a:stretch>
        </p:blipFill>
        <p:spPr>
          <a:xfrm>
            <a:off x="257684" y="317681"/>
            <a:ext cx="11096116" cy="6038669"/>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66"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46</a:t>
            </a:fld>
            <a:endParaRPr/>
          </a:p>
        </p:txBody>
      </p:sp>
      <p:pic>
        <p:nvPicPr>
          <p:cNvPr id="367" name="Imagen 5" descr="Imagen 5"/>
          <p:cNvPicPr>
            <a:picLocks noChangeAspect="1"/>
          </p:cNvPicPr>
          <p:nvPr/>
        </p:nvPicPr>
        <p:blipFill>
          <a:blip r:embed="rId3" cstate="print">
            <a:extLst/>
          </a:blip>
          <a:srcRect l="19754" t="12564" r="19190" b="11530"/>
          <a:stretch>
            <a:fillRect/>
          </a:stretch>
        </p:blipFill>
        <p:spPr>
          <a:xfrm>
            <a:off x="257685" y="246624"/>
            <a:ext cx="11096116" cy="6292288"/>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70"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47</a:t>
            </a:fld>
            <a:endParaRPr/>
          </a:p>
        </p:txBody>
      </p:sp>
      <p:pic>
        <p:nvPicPr>
          <p:cNvPr id="371" name="Imagen 5" descr="Imagen 5"/>
          <p:cNvPicPr>
            <a:picLocks noChangeAspect="1"/>
          </p:cNvPicPr>
          <p:nvPr/>
        </p:nvPicPr>
        <p:blipFill>
          <a:blip r:embed="rId3" cstate="print">
            <a:extLst/>
          </a:blip>
          <a:srcRect l="20493" t="11812" r="19717" b="11530"/>
          <a:stretch>
            <a:fillRect/>
          </a:stretch>
        </p:blipFill>
        <p:spPr>
          <a:xfrm>
            <a:off x="257683" y="237487"/>
            <a:ext cx="11096117" cy="6350058"/>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7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48</a:t>
            </a:fld>
            <a:endParaRPr/>
          </a:p>
        </p:txBody>
      </p:sp>
      <p:pic>
        <p:nvPicPr>
          <p:cNvPr id="375" name="Imagen 5" descr="Imagen 5"/>
          <p:cNvPicPr>
            <a:picLocks noChangeAspect="1"/>
          </p:cNvPicPr>
          <p:nvPr/>
        </p:nvPicPr>
        <p:blipFill>
          <a:blip r:embed="rId3" cstate="print">
            <a:extLst/>
          </a:blip>
          <a:srcRect l="19964" t="20080" r="19718" b="31257"/>
          <a:stretch>
            <a:fillRect/>
          </a:stretch>
        </p:blipFill>
        <p:spPr>
          <a:xfrm>
            <a:off x="235527" y="1089863"/>
            <a:ext cx="11118273" cy="422911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78"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49</a:t>
            </a:fld>
            <a:endParaRPr/>
          </a:p>
        </p:txBody>
      </p:sp>
      <p:sp>
        <p:nvSpPr>
          <p:cNvPr id="379" name="Título 1"/>
          <p:cNvSpPr txBox="1">
            <a:spLocks noGrp="1"/>
          </p:cNvSpPr>
          <p:nvPr>
            <p:ph type="title"/>
          </p:nvPr>
        </p:nvSpPr>
        <p:spPr>
          <a:xfrm>
            <a:off x="566670" y="67409"/>
            <a:ext cx="10800010" cy="1325563"/>
          </a:xfrm>
          <a:prstGeom prst="rect">
            <a:avLst/>
          </a:prstGeom>
        </p:spPr>
        <p:txBody>
          <a:bodyPr/>
          <a:lstStyle/>
          <a:p>
            <a:pPr>
              <a:defRPr sz="2800" b="1">
                <a:latin typeface="+mj-lt"/>
                <a:ea typeface="+mj-ea"/>
                <a:cs typeface="+mj-cs"/>
                <a:sym typeface="Calibri"/>
              </a:defRPr>
            </a:pPr>
            <a:r>
              <a:t>PRODUCTO 9</a:t>
            </a:r>
            <a:br/>
            <a:r>
              <a:t>EVIDENCIAS   FOTOS DE TRABAJO EN EQUIPO    2ª REUNIÓN</a:t>
            </a:r>
          </a:p>
        </p:txBody>
      </p:sp>
      <p:pic>
        <p:nvPicPr>
          <p:cNvPr id="380" name="Imagen 5" descr="Imagen 5"/>
          <p:cNvPicPr>
            <a:picLocks noChangeAspect="1"/>
          </p:cNvPicPr>
          <p:nvPr/>
        </p:nvPicPr>
        <p:blipFill>
          <a:blip r:embed="rId3" cstate="print">
            <a:extLst/>
          </a:blip>
          <a:stretch>
            <a:fillRect/>
          </a:stretch>
        </p:blipFill>
        <p:spPr>
          <a:xfrm>
            <a:off x="2048376" y="1300746"/>
            <a:ext cx="3662614" cy="4883486"/>
          </a:xfrm>
          <a:prstGeom prst="rect">
            <a:avLst/>
          </a:prstGeom>
          <a:ln w="12700">
            <a:miter lim="400000"/>
          </a:ln>
        </p:spPr>
      </p:pic>
      <p:pic>
        <p:nvPicPr>
          <p:cNvPr id="381" name="Imagen 6" descr="Imagen 6"/>
          <p:cNvPicPr>
            <a:picLocks noChangeAspect="1"/>
          </p:cNvPicPr>
          <p:nvPr/>
        </p:nvPicPr>
        <p:blipFill>
          <a:blip r:embed="rId4" cstate="print">
            <a:extLst/>
          </a:blip>
          <a:srcRect/>
          <a:stretch>
            <a:fillRect/>
          </a:stretch>
        </p:blipFill>
        <p:spPr>
          <a:xfrm rot="341393">
            <a:off x="6668504" y="1118936"/>
            <a:ext cx="3935331" cy="52470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1"/>
                </a:cubicBezTo>
                <a:cubicBezTo>
                  <a:pt x="0" y="16766"/>
                  <a:pt x="4835" y="21600"/>
                  <a:pt x="10800" y="21600"/>
                </a:cubicBezTo>
                <a:cubicBezTo>
                  <a:pt x="16765" y="21600"/>
                  <a:pt x="21600" y="16766"/>
                  <a:pt x="21600" y="10801"/>
                </a:cubicBezTo>
                <a:cubicBezTo>
                  <a:pt x="21600" y="4836"/>
                  <a:pt x="16765" y="0"/>
                  <a:pt x="10800" y="0"/>
                </a:cubicBezTo>
                <a:close/>
              </a:path>
            </a:pathLst>
          </a:cu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135" name="Título 1"/>
          <p:cNvSpPr txBox="1">
            <a:spLocks noGrp="1"/>
          </p:cNvSpPr>
          <p:nvPr>
            <p:ph type="title"/>
          </p:nvPr>
        </p:nvSpPr>
        <p:spPr>
          <a:xfrm>
            <a:off x="838200" y="365125"/>
            <a:ext cx="10515600" cy="602286"/>
          </a:xfrm>
          <a:prstGeom prst="rect">
            <a:avLst/>
          </a:prstGeom>
        </p:spPr>
        <p:txBody>
          <a:bodyPr/>
          <a:lstStyle>
            <a:lvl1pPr>
              <a:defRPr sz="3200" b="1">
                <a:latin typeface="+mj-lt"/>
                <a:ea typeface="+mj-ea"/>
                <a:cs typeface="+mj-cs"/>
                <a:sym typeface="Calibri"/>
              </a:defRPr>
            </a:lvl1pPr>
          </a:lstStyle>
          <a:p>
            <a:r>
              <a:t>FOTOGRAFÍAS</a:t>
            </a:r>
          </a:p>
        </p:txBody>
      </p:sp>
      <p:pic>
        <p:nvPicPr>
          <p:cNvPr id="136" name="Imagen 10" descr="Imagen 10"/>
          <p:cNvPicPr>
            <a:picLocks noChangeAspect="1"/>
          </p:cNvPicPr>
          <p:nvPr/>
        </p:nvPicPr>
        <p:blipFill>
          <a:blip r:embed="rId3" cstate="print">
            <a:extLst/>
          </a:blip>
          <a:srcRect l="5715" t="6056" r="3027"/>
          <a:stretch>
            <a:fillRect/>
          </a:stretch>
        </p:blipFill>
        <p:spPr>
          <a:xfrm>
            <a:off x="1086632" y="1575153"/>
            <a:ext cx="3768017" cy="2181919"/>
          </a:xfrm>
          <a:prstGeom prst="rect">
            <a:avLst/>
          </a:prstGeom>
          <a:ln w="12700">
            <a:miter lim="400000"/>
          </a:ln>
          <a:effectLst>
            <a:reflection stA="30000" endPos="40000" dir="5400000" sy="-100000" algn="bl" rotWithShape="0"/>
          </a:effectLst>
        </p:spPr>
      </p:pic>
      <p:pic>
        <p:nvPicPr>
          <p:cNvPr id="137" name="Imagen 11" descr="Imagen 11"/>
          <p:cNvPicPr>
            <a:picLocks noChangeAspect="1"/>
          </p:cNvPicPr>
          <p:nvPr/>
        </p:nvPicPr>
        <p:blipFill>
          <a:blip r:embed="rId4" cstate="print">
            <a:extLst/>
          </a:blip>
          <a:srcRect l="5397" t="2303" r="14465" b="10852"/>
          <a:stretch>
            <a:fillRect/>
          </a:stretch>
        </p:blipFill>
        <p:spPr>
          <a:xfrm rot="653922">
            <a:off x="4575542" y="949015"/>
            <a:ext cx="3911601" cy="2384426"/>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cubicBezTo>
                  <a:pt x="982" y="0"/>
                  <a:pt x="0" y="1611"/>
                  <a:pt x="0" y="3599"/>
                </a:cubicBezTo>
                <a:lnTo>
                  <a:pt x="0" y="17998"/>
                </a:lnTo>
                <a:cubicBezTo>
                  <a:pt x="0" y="19986"/>
                  <a:pt x="982" y="21600"/>
                  <a:pt x="2194" y="21600"/>
                </a:cubicBezTo>
                <a:lnTo>
                  <a:pt x="19406" y="21600"/>
                </a:lnTo>
                <a:cubicBezTo>
                  <a:pt x="20618" y="21600"/>
                  <a:pt x="21600" y="19986"/>
                  <a:pt x="21600" y="17998"/>
                </a:cubicBezTo>
                <a:lnTo>
                  <a:pt x="21600" y="3599"/>
                </a:lnTo>
                <a:cubicBezTo>
                  <a:pt x="21600" y="1611"/>
                  <a:pt x="20618" y="0"/>
                  <a:pt x="19406" y="0"/>
                </a:cubicBezTo>
                <a:lnTo>
                  <a:pt x="2194" y="0"/>
                </a:lnTo>
                <a:close/>
              </a:path>
            </a:pathLst>
          </a:custGeom>
          <a:ln w="12700">
            <a:miter lim="400000"/>
          </a:ln>
          <a:effectLst>
            <a:outerShdw blurRad="152400" dist="12000" dir="900000" rotWithShape="0">
              <a:srgbClr val="000000">
                <a:alpha val="30000"/>
              </a:srgbClr>
            </a:outerShdw>
          </a:effectLst>
        </p:spPr>
      </p:pic>
      <p:pic>
        <p:nvPicPr>
          <p:cNvPr id="138" name="Imagen 12" descr="Imagen 12"/>
          <p:cNvPicPr>
            <a:picLocks noChangeAspect="1"/>
          </p:cNvPicPr>
          <p:nvPr/>
        </p:nvPicPr>
        <p:blipFill>
          <a:blip r:embed="rId5" cstate="print">
            <a:extLst/>
          </a:blip>
          <a:stretch>
            <a:fillRect/>
          </a:stretch>
        </p:blipFill>
        <p:spPr>
          <a:xfrm>
            <a:off x="3596399" y="3780406"/>
            <a:ext cx="3241184" cy="2430888"/>
          </a:xfrm>
          <a:prstGeom prst="rect">
            <a:avLst/>
          </a:prstGeom>
          <a:ln w="127000" cap="rnd">
            <a:solidFill>
              <a:srgbClr val="FFFFFF"/>
            </a:solidFill>
          </a:ln>
          <a:effectLst>
            <a:outerShdw blurRad="76200" dist="95250" dir="10500000" rotWithShape="0">
              <a:srgbClr val="000000">
                <a:alpha val="20000"/>
              </a:srgbClr>
            </a:outerShdw>
          </a:effectLst>
        </p:spPr>
      </p:pic>
      <p:pic>
        <p:nvPicPr>
          <p:cNvPr id="139" name="Marcador de contenido 3" descr="Marcador de contenido 3"/>
          <p:cNvPicPr>
            <a:picLocks noChangeAspect="1"/>
          </p:cNvPicPr>
          <p:nvPr/>
        </p:nvPicPr>
        <p:blipFill>
          <a:blip r:embed="rId6" cstate="print">
            <a:extLst/>
          </a:blip>
          <a:srcRect/>
          <a:stretch>
            <a:fillRect/>
          </a:stretch>
        </p:blipFill>
        <p:spPr>
          <a:xfrm rot="888891">
            <a:off x="8633025" y="2180285"/>
            <a:ext cx="2761854" cy="3682475"/>
          </a:xfrm>
          <a:custGeom>
            <a:avLst/>
            <a:gdLst/>
            <a:ahLst/>
            <a:cxnLst>
              <a:cxn ang="0">
                <a:pos x="wd2" y="hd2"/>
              </a:cxn>
              <a:cxn ang="5400000">
                <a:pos x="wd2" y="hd2"/>
              </a:cxn>
              <a:cxn ang="10800000">
                <a:pos x="wd2" y="hd2"/>
              </a:cxn>
              <a:cxn ang="16200000">
                <a:pos x="wd2" y="hd2"/>
              </a:cxn>
            </a:cxnLst>
            <a:rect l="0" t="0" r="r" b="b"/>
            <a:pathLst>
              <a:path w="21600" h="21600" extrusionOk="0">
                <a:moveTo>
                  <a:pt x="3601" y="0"/>
                </a:moveTo>
                <a:cubicBezTo>
                  <a:pt x="1612" y="0"/>
                  <a:pt x="0" y="1209"/>
                  <a:pt x="0" y="2700"/>
                </a:cubicBezTo>
                <a:lnTo>
                  <a:pt x="0" y="18900"/>
                </a:lnTo>
                <a:cubicBezTo>
                  <a:pt x="0" y="20391"/>
                  <a:pt x="1612" y="21600"/>
                  <a:pt x="3601" y="21600"/>
                </a:cubicBezTo>
                <a:lnTo>
                  <a:pt x="17999" y="21600"/>
                </a:lnTo>
                <a:cubicBezTo>
                  <a:pt x="19988" y="21600"/>
                  <a:pt x="21600" y="20391"/>
                  <a:pt x="21600" y="18900"/>
                </a:cubicBezTo>
                <a:lnTo>
                  <a:pt x="21600" y="2700"/>
                </a:lnTo>
                <a:cubicBezTo>
                  <a:pt x="21600" y="1209"/>
                  <a:pt x="19988" y="0"/>
                  <a:pt x="17999" y="0"/>
                </a:cubicBezTo>
                <a:lnTo>
                  <a:pt x="3601" y="0"/>
                </a:lnTo>
                <a:close/>
              </a:path>
            </a:pathLst>
          </a:custGeom>
          <a:ln w="12700">
            <a:miter lim="400000"/>
          </a:ln>
          <a:effectLst>
            <a:outerShdw blurRad="76200" dist="38100" dir="7800000" rotWithShape="0">
              <a:srgbClr val="000000">
                <a:alpha val="40000"/>
              </a:srgbClr>
            </a:outerShdw>
          </a:effectLst>
        </p:spPr>
      </p:pic>
      <p:sp>
        <p:nvSpPr>
          <p:cNvPr id="140" name="Marcador de número de diapositiva 2"/>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sp>
        <p:nvSpPr>
          <p:cNvPr id="38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50</a:t>
            </a:fld>
            <a:endParaRPr/>
          </a:p>
        </p:txBody>
      </p:sp>
      <p:grpSp>
        <p:nvGrpSpPr>
          <p:cNvPr id="387" name="Imagen 4"/>
          <p:cNvGrpSpPr/>
          <p:nvPr/>
        </p:nvGrpSpPr>
        <p:grpSpPr>
          <a:xfrm>
            <a:off x="1271586" y="223742"/>
            <a:ext cx="4652030" cy="5448326"/>
            <a:chOff x="0" y="0"/>
            <a:chExt cx="4652028" cy="5448325"/>
          </a:xfrm>
        </p:grpSpPr>
        <p:sp>
          <p:nvSpPr>
            <p:cNvPr id="385" name="Shape"/>
            <p:cNvSpPr/>
            <p:nvPr/>
          </p:nvSpPr>
          <p:spPr>
            <a:xfrm rot="966422">
              <a:off x="577992" y="393467"/>
              <a:ext cx="3496045" cy="4661392"/>
            </a:xfrm>
            <a:custGeom>
              <a:avLst/>
              <a:gdLst/>
              <a:ahLst/>
              <a:cxnLst>
                <a:cxn ang="0">
                  <a:pos x="wd2" y="hd2"/>
                </a:cxn>
                <a:cxn ang="5400000">
                  <a:pos x="wd2" y="hd2"/>
                </a:cxn>
                <a:cxn ang="10800000">
                  <a:pos x="wd2" y="hd2"/>
                </a:cxn>
                <a:cxn ang="16200000">
                  <a:pos x="wd2" y="hd2"/>
                </a:cxn>
              </a:cxnLst>
              <a:rect l="0" t="0" r="r" b="b"/>
              <a:pathLst>
                <a:path w="21600" h="21600"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86" name="image41.jpeg" descr="image41.jpeg"/>
            <p:cNvPicPr>
              <a:picLocks noChangeAspect="1"/>
            </p:cNvPicPr>
            <p:nvPr/>
          </p:nvPicPr>
          <p:blipFill>
            <a:blip r:embed="rId3" cstate="print">
              <a:extLst/>
            </a:blip>
            <a:srcRect b="2"/>
            <a:stretch>
              <a:fillRect/>
            </a:stretch>
          </p:blipFill>
          <p:spPr>
            <a:xfrm rot="966422">
              <a:off x="578005" y="393468"/>
              <a:ext cx="3496045" cy="4661298"/>
            </a:xfrm>
            <a:custGeom>
              <a:avLst/>
              <a:gdLst/>
              <a:ahLst/>
              <a:cxnLst>
                <a:cxn ang="0">
                  <a:pos x="wd2" y="hd2"/>
                </a:cxn>
                <a:cxn ang="5400000">
                  <a:pos x="wd2" y="hd2"/>
                </a:cxn>
                <a:cxn ang="10800000">
                  <a:pos x="wd2" y="hd2"/>
                </a:cxn>
                <a:cxn ang="16200000">
                  <a:pos x="wd2" y="hd2"/>
                </a:cxn>
              </a:cxnLst>
              <a:rect l="0" t="0" r="r" b="b"/>
              <a:pathLst>
                <a:path w="21600" h="21600" extrusionOk="0">
                  <a:moveTo>
                    <a:pt x="1856" y="0"/>
                  </a:moveTo>
                  <a:cubicBezTo>
                    <a:pt x="831" y="0"/>
                    <a:pt x="0" y="623"/>
                    <a:pt x="0" y="1392"/>
                  </a:cubicBezTo>
                  <a:lnTo>
                    <a:pt x="0" y="20208"/>
                  </a:lnTo>
                  <a:cubicBezTo>
                    <a:pt x="0" y="20977"/>
                    <a:pt x="831" y="21600"/>
                    <a:pt x="1856" y="21600"/>
                  </a:cubicBezTo>
                  <a:lnTo>
                    <a:pt x="19744" y="21600"/>
                  </a:lnTo>
                  <a:cubicBezTo>
                    <a:pt x="20769" y="21600"/>
                    <a:pt x="21600" y="20977"/>
                    <a:pt x="21600" y="20208"/>
                  </a:cubicBezTo>
                  <a:lnTo>
                    <a:pt x="21600" y="1392"/>
                  </a:lnTo>
                  <a:cubicBezTo>
                    <a:pt x="21600" y="623"/>
                    <a:pt x="20769" y="0"/>
                    <a:pt x="19744" y="0"/>
                  </a:cubicBezTo>
                  <a:lnTo>
                    <a:pt x="1856" y="0"/>
                  </a:lnTo>
                  <a:close/>
                </a:path>
              </a:pathLst>
            </a:custGeom>
            <a:ln w="12700" cap="flat">
              <a:noFill/>
              <a:miter lim="400000"/>
            </a:ln>
            <a:effectLst>
              <a:reflection stA="38000" endPos="40000" dir="5400000" sy="-100000" algn="bl" rotWithShape="0"/>
            </a:effectLst>
          </p:spPr>
        </p:pic>
      </p:grpSp>
      <p:grpSp>
        <p:nvGrpSpPr>
          <p:cNvPr id="390" name="Imagen 5"/>
          <p:cNvGrpSpPr/>
          <p:nvPr/>
        </p:nvGrpSpPr>
        <p:grpSpPr>
          <a:xfrm>
            <a:off x="6563681" y="1292895"/>
            <a:ext cx="4454444" cy="3490323"/>
            <a:chOff x="0" y="0"/>
            <a:chExt cx="4454442" cy="3490322"/>
          </a:xfrm>
        </p:grpSpPr>
        <p:sp>
          <p:nvSpPr>
            <p:cNvPr id="388" name="Shape"/>
            <p:cNvSpPr/>
            <p:nvPr/>
          </p:nvSpPr>
          <p:spPr>
            <a:xfrm rot="21320815">
              <a:off x="121193" y="165639"/>
              <a:ext cx="4212057" cy="3159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00" y="0"/>
                  </a:lnTo>
                  <a:lnTo>
                    <a:pt x="21600" y="3600"/>
                  </a:lnTo>
                  <a:lnTo>
                    <a:pt x="21600" y="21600"/>
                  </a:lnTo>
                  <a:lnTo>
                    <a:pt x="21600" y="21600"/>
                  </a:lnTo>
                  <a:lnTo>
                    <a:pt x="2700" y="21600"/>
                  </a:lnTo>
                  <a:lnTo>
                    <a:pt x="0" y="180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89" name="image42.jpeg" descr="image42.jpeg"/>
            <p:cNvPicPr>
              <a:picLocks noChangeAspect="1"/>
            </p:cNvPicPr>
            <p:nvPr/>
          </p:nvPicPr>
          <p:blipFill>
            <a:blip r:embed="rId4" cstate="print">
              <a:extLst/>
            </a:blip>
            <a:srcRect/>
            <a:stretch>
              <a:fillRect/>
            </a:stretch>
          </p:blipFill>
          <p:spPr>
            <a:xfrm rot="21320815">
              <a:off x="121193" y="165640"/>
              <a:ext cx="4212035" cy="3159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999"/>
                  </a:lnTo>
                  <a:lnTo>
                    <a:pt x="2701" y="21600"/>
                  </a:lnTo>
                  <a:lnTo>
                    <a:pt x="21600" y="21600"/>
                  </a:lnTo>
                  <a:lnTo>
                    <a:pt x="21600" y="3601"/>
                  </a:lnTo>
                  <a:lnTo>
                    <a:pt x="18899" y="0"/>
                  </a:lnTo>
                  <a:lnTo>
                    <a:pt x="0" y="0"/>
                  </a:lnTo>
                  <a:close/>
                </a:path>
              </a:pathLst>
            </a:custGeom>
            <a:ln w="88900" cap="sq">
              <a:solidFill>
                <a:srgbClr val="FFFFFF"/>
              </a:solidFill>
              <a:prstDash val="solid"/>
              <a:miter lim="800000"/>
            </a:ln>
            <a:effectLst>
              <a:outerShdw blurRad="88900" rotWithShape="0">
                <a:srgbClr val="000000">
                  <a:alpha val="45000"/>
                </a:srgbClr>
              </a:outerShdw>
            </a:effectLst>
          </p:spPr>
        </p:pic>
      </p:gr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51</a:t>
            </a:fld>
            <a:endParaRPr/>
          </a:p>
        </p:txBody>
      </p:sp>
      <p:pic>
        <p:nvPicPr>
          <p:cNvPr id="393" name="Imagen 4" descr="Imagen 4"/>
          <p:cNvPicPr>
            <a:picLocks noChangeAspect="1"/>
          </p:cNvPicPr>
          <p:nvPr/>
        </p:nvPicPr>
        <p:blipFill>
          <a:blip r:embed="rId2" cstate="print">
            <a:extLst/>
          </a:blip>
          <a:srcRect b="3"/>
          <a:stretch>
            <a:fillRect/>
          </a:stretch>
        </p:blipFill>
        <p:spPr>
          <a:xfrm rot="20791005">
            <a:off x="1100167" y="1210439"/>
            <a:ext cx="4650464" cy="3487738"/>
          </a:xfrm>
          <a:custGeom>
            <a:avLst/>
            <a:gdLst/>
            <a:ahLst/>
            <a:cxnLst>
              <a:cxn ang="0">
                <a:pos x="wd2" y="hd2"/>
              </a:cxn>
              <a:cxn ang="5400000">
                <a:pos x="wd2" y="hd2"/>
              </a:cxn>
              <a:cxn ang="10800000">
                <a:pos x="wd2" y="hd2"/>
              </a:cxn>
              <a:cxn ang="16200000">
                <a:pos x="wd2" y="hd2"/>
              </a:cxn>
            </a:cxnLst>
            <a:rect l="0" t="0" r="r" b="b"/>
            <a:pathLst>
              <a:path w="21600" h="21600" extrusionOk="0">
                <a:moveTo>
                  <a:pt x="2700" y="0"/>
                </a:moveTo>
                <a:cubicBezTo>
                  <a:pt x="1209" y="0"/>
                  <a:pt x="0" y="1612"/>
                  <a:pt x="0" y="3601"/>
                </a:cubicBezTo>
                <a:lnTo>
                  <a:pt x="0" y="18002"/>
                </a:lnTo>
                <a:cubicBezTo>
                  <a:pt x="0" y="19990"/>
                  <a:pt x="1209" y="21600"/>
                  <a:pt x="2700" y="21600"/>
                </a:cubicBezTo>
                <a:lnTo>
                  <a:pt x="18900" y="21600"/>
                </a:lnTo>
                <a:cubicBezTo>
                  <a:pt x="20391" y="21600"/>
                  <a:pt x="21600" y="19990"/>
                  <a:pt x="21600" y="18002"/>
                </a:cubicBezTo>
                <a:lnTo>
                  <a:pt x="21600" y="3601"/>
                </a:lnTo>
                <a:cubicBezTo>
                  <a:pt x="21600" y="1612"/>
                  <a:pt x="20391" y="0"/>
                  <a:pt x="18900" y="0"/>
                </a:cubicBezTo>
                <a:lnTo>
                  <a:pt x="2700" y="0"/>
                </a:lnTo>
                <a:close/>
              </a:path>
            </a:pathLst>
          </a:custGeom>
          <a:ln w="12700">
            <a:miter lim="400000"/>
          </a:ln>
          <a:effectLst>
            <a:outerShdw blurRad="152400" dist="12000" dir="900000" rotWithShape="0">
              <a:srgbClr val="000000">
                <a:alpha val="30000"/>
              </a:srgbClr>
            </a:outerShdw>
          </a:effectLst>
        </p:spPr>
      </p:pic>
      <p:pic>
        <p:nvPicPr>
          <p:cNvPr id="394" name="Imagen 5" descr="Imagen 5"/>
          <p:cNvPicPr>
            <a:picLocks noChangeAspect="1"/>
          </p:cNvPicPr>
          <p:nvPr/>
        </p:nvPicPr>
        <p:blipFill>
          <a:blip r:embed="rId3" cstate="print">
            <a:extLst/>
          </a:blip>
          <a:stretch>
            <a:fillRect/>
          </a:stretch>
        </p:blipFill>
        <p:spPr>
          <a:xfrm rot="1187684">
            <a:off x="6565289" y="1617993"/>
            <a:ext cx="4844717" cy="3633538"/>
          </a:xfrm>
          <a:prstGeom prst="rect">
            <a:avLst/>
          </a:prstGeom>
          <a:ln w="12700">
            <a:miter lim="400000"/>
          </a:ln>
        </p:spPr>
      </p:pic>
      <p:pic>
        <p:nvPicPr>
          <p:cNvPr id="395" name="Imagen 1" descr="Imagen 1"/>
          <p:cNvPicPr>
            <a:picLocks noChangeAspect="1"/>
          </p:cNvPicPr>
          <p:nvPr/>
        </p:nvPicPr>
        <p:blipFill>
          <a:blip r:embed="rId4"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52</a:t>
            </a:fld>
            <a:endParaRPr/>
          </a:p>
        </p:txBody>
      </p:sp>
      <p:sp>
        <p:nvSpPr>
          <p:cNvPr id="398" name="Título 1"/>
          <p:cNvSpPr txBox="1">
            <a:spLocks noGrp="1"/>
          </p:cNvSpPr>
          <p:nvPr>
            <p:ph type="title"/>
          </p:nvPr>
        </p:nvSpPr>
        <p:spPr>
          <a:xfrm>
            <a:off x="838200" y="365124"/>
            <a:ext cx="10515600" cy="798659"/>
          </a:xfrm>
          <a:prstGeom prst="rect">
            <a:avLst/>
          </a:prstGeom>
        </p:spPr>
        <p:txBody>
          <a:bodyPr/>
          <a:lstStyle/>
          <a:p>
            <a:pPr defTabSz="877823">
              <a:defRPr sz="2496" b="1" cap="all">
                <a:latin typeface="+mj-lt"/>
                <a:ea typeface="+mj-ea"/>
                <a:cs typeface="+mj-cs"/>
                <a:sym typeface="Calibri"/>
              </a:defRPr>
            </a:pPr>
            <a:r>
              <a:t>PRODUCTO 10</a:t>
            </a:r>
            <a:br/>
            <a:r>
              <a:t>Evaluación. Tipos, herramientas y productos de Aprendizaje</a:t>
            </a:r>
          </a:p>
        </p:txBody>
      </p:sp>
      <p:pic>
        <p:nvPicPr>
          <p:cNvPr id="399" name="Imagen 1" descr="Imagen 1"/>
          <p:cNvPicPr>
            <a:picLocks noChangeAspect="1"/>
          </p:cNvPicPr>
          <p:nvPr/>
        </p:nvPicPr>
        <p:blipFill>
          <a:blip r:embed="rId2" cstate="print">
            <a:extLst/>
          </a:blip>
          <a:srcRect r="2024"/>
          <a:stretch>
            <a:fillRect/>
          </a:stretch>
        </p:blipFill>
        <p:spPr>
          <a:xfrm>
            <a:off x="1475509" y="1297358"/>
            <a:ext cx="9053946" cy="5195517"/>
          </a:xfrm>
          <a:prstGeom prst="rect">
            <a:avLst/>
          </a:prstGeom>
          <a:ln w="12700">
            <a:miter lim="400000"/>
          </a:ln>
        </p:spPr>
      </p:pic>
      <p:pic>
        <p:nvPicPr>
          <p:cNvPr id="400"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53</a:t>
            </a:fld>
            <a:endParaRPr/>
          </a:p>
        </p:txBody>
      </p:sp>
      <p:pic>
        <p:nvPicPr>
          <p:cNvPr id="403" name="Imagen 5" descr="Imagen 5"/>
          <p:cNvPicPr>
            <a:picLocks noChangeAspect="1"/>
          </p:cNvPicPr>
          <p:nvPr/>
        </p:nvPicPr>
        <p:blipFill>
          <a:blip r:embed="rId2" cstate="print">
            <a:extLst/>
          </a:blip>
          <a:stretch>
            <a:fillRect/>
          </a:stretch>
        </p:blipFill>
        <p:spPr>
          <a:xfrm>
            <a:off x="998287" y="595959"/>
            <a:ext cx="9630070" cy="5416914"/>
          </a:xfrm>
          <a:prstGeom prst="rect">
            <a:avLst/>
          </a:prstGeom>
          <a:ln w="12700">
            <a:miter lim="400000"/>
          </a:ln>
        </p:spPr>
      </p:pic>
      <p:pic>
        <p:nvPicPr>
          <p:cNvPr id="404"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54</a:t>
            </a:fld>
            <a:endParaRPr/>
          </a:p>
        </p:txBody>
      </p:sp>
      <p:pic>
        <p:nvPicPr>
          <p:cNvPr id="407" name="Imagen 4" descr="Imagen 4"/>
          <p:cNvPicPr>
            <a:picLocks noChangeAspect="1"/>
          </p:cNvPicPr>
          <p:nvPr/>
        </p:nvPicPr>
        <p:blipFill>
          <a:blip r:embed="rId2" cstate="print">
            <a:extLst/>
          </a:blip>
          <a:srcRect l="24774" t="31505" r="22272" b="14528"/>
          <a:stretch>
            <a:fillRect/>
          </a:stretch>
        </p:blipFill>
        <p:spPr>
          <a:xfrm>
            <a:off x="4551217" y="501649"/>
            <a:ext cx="6456220" cy="3699167"/>
          </a:xfrm>
          <a:prstGeom prst="rect">
            <a:avLst/>
          </a:prstGeom>
          <a:ln w="12700">
            <a:miter lim="400000"/>
          </a:ln>
        </p:spPr>
      </p:pic>
      <p:pic>
        <p:nvPicPr>
          <p:cNvPr id="408" name="Imagen 5" descr="Imagen 5"/>
          <p:cNvPicPr>
            <a:picLocks noChangeAspect="1"/>
          </p:cNvPicPr>
          <p:nvPr/>
        </p:nvPicPr>
        <p:blipFill>
          <a:blip r:embed="rId3" cstate="print">
            <a:extLst/>
          </a:blip>
          <a:srcRect l="27273" t="30697" r="27159" b="25039"/>
          <a:stretch>
            <a:fillRect/>
          </a:stretch>
        </p:blipFill>
        <p:spPr>
          <a:xfrm>
            <a:off x="1101435" y="3322204"/>
            <a:ext cx="5555675" cy="3034146"/>
          </a:xfrm>
          <a:prstGeom prst="rect">
            <a:avLst/>
          </a:prstGeom>
          <a:ln w="12700">
            <a:miter lim="400000"/>
          </a:ln>
        </p:spPr>
      </p:pic>
      <p:pic>
        <p:nvPicPr>
          <p:cNvPr id="409" name="Imagen 1" descr="Imagen 1"/>
          <p:cNvPicPr>
            <a:picLocks noChangeAspect="1"/>
          </p:cNvPicPr>
          <p:nvPr/>
        </p:nvPicPr>
        <p:blipFill>
          <a:blip r:embed="rId4"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55</a:t>
            </a:fld>
            <a:endParaRPr/>
          </a:p>
        </p:txBody>
      </p:sp>
      <p:sp>
        <p:nvSpPr>
          <p:cNvPr id="412" name="Título 1"/>
          <p:cNvSpPr txBox="1">
            <a:spLocks noGrp="1"/>
          </p:cNvSpPr>
          <p:nvPr>
            <p:ph type="title"/>
          </p:nvPr>
        </p:nvSpPr>
        <p:spPr>
          <a:xfrm>
            <a:off x="838200" y="365124"/>
            <a:ext cx="10515600" cy="798659"/>
          </a:xfrm>
          <a:prstGeom prst="rect">
            <a:avLst/>
          </a:prstGeom>
        </p:spPr>
        <p:txBody>
          <a:bodyPr>
            <a:normAutofit fontScale="90000"/>
          </a:bodyPr>
          <a:lstStyle/>
          <a:p>
            <a:pPr defTabSz="612648">
              <a:defRPr sz="1742" b="1" cap="all">
                <a:latin typeface="+mj-lt"/>
                <a:ea typeface="+mj-ea"/>
                <a:cs typeface="+mj-cs"/>
                <a:sym typeface="Calibri"/>
              </a:defRPr>
            </a:pPr>
            <a:r>
              <a:t>PRODUCTO 11</a:t>
            </a:r>
            <a:br/>
            <a:r>
              <a:t>Evaluación. Formatos. Prerrequisitos. Producto </a:t>
            </a:r>
            <a:br/>
            <a:endParaRPr/>
          </a:p>
        </p:txBody>
      </p:sp>
      <p:pic>
        <p:nvPicPr>
          <p:cNvPr id="413"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pic>
        <p:nvPicPr>
          <p:cNvPr id="414" name="Imagen 7" descr="Imagen 7"/>
          <p:cNvPicPr>
            <a:picLocks noChangeAspect="1"/>
          </p:cNvPicPr>
          <p:nvPr/>
        </p:nvPicPr>
        <p:blipFill>
          <a:blip r:embed="rId3" cstate="print">
            <a:extLst/>
          </a:blip>
          <a:srcRect l="3750" t="27464" r="51449" b="11901"/>
          <a:stretch>
            <a:fillRect/>
          </a:stretch>
        </p:blipFill>
        <p:spPr>
          <a:xfrm>
            <a:off x="1870363" y="880099"/>
            <a:ext cx="7676494" cy="5841376"/>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56</a:t>
            </a:fld>
            <a:endParaRPr/>
          </a:p>
        </p:txBody>
      </p:sp>
      <p:pic>
        <p:nvPicPr>
          <p:cNvPr id="417" name="Imagen 4" descr="Imagen 4"/>
          <p:cNvPicPr>
            <a:picLocks noChangeAspect="1"/>
          </p:cNvPicPr>
          <p:nvPr/>
        </p:nvPicPr>
        <p:blipFill>
          <a:blip r:embed="rId2" cstate="print">
            <a:extLst/>
          </a:blip>
          <a:srcRect l="28523" t="27666" r="26818" b="13315"/>
          <a:stretch>
            <a:fillRect/>
          </a:stretch>
        </p:blipFill>
        <p:spPr>
          <a:xfrm>
            <a:off x="2272144" y="918932"/>
            <a:ext cx="7647711" cy="5682268"/>
          </a:xfrm>
          <a:prstGeom prst="rect">
            <a:avLst/>
          </a:prstGeom>
          <a:ln w="12700">
            <a:miter lim="400000"/>
          </a:ln>
        </p:spPr>
      </p:pic>
      <p:pic>
        <p:nvPicPr>
          <p:cNvPr id="418"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57</a:t>
            </a:fld>
            <a:endParaRPr/>
          </a:p>
        </p:txBody>
      </p:sp>
      <p:pic>
        <p:nvPicPr>
          <p:cNvPr id="421" name="Imagen 4" descr="Imagen 4"/>
          <p:cNvPicPr>
            <a:picLocks noChangeAspect="1"/>
          </p:cNvPicPr>
          <p:nvPr/>
        </p:nvPicPr>
        <p:blipFill>
          <a:blip r:embed="rId2" cstate="print">
            <a:extLst/>
          </a:blip>
          <a:srcRect l="4319" t="28474" r="3523" b="11697"/>
          <a:stretch>
            <a:fillRect/>
          </a:stretch>
        </p:blipFill>
        <p:spPr>
          <a:xfrm>
            <a:off x="526472" y="1052944"/>
            <a:ext cx="11236037" cy="5001492"/>
          </a:xfrm>
          <a:prstGeom prst="rect">
            <a:avLst/>
          </a:prstGeom>
          <a:ln w="12700">
            <a:miter lim="400000"/>
          </a:ln>
        </p:spPr>
      </p:pic>
      <p:pic>
        <p:nvPicPr>
          <p:cNvPr id="422"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58</a:t>
            </a:fld>
            <a:endParaRPr/>
          </a:p>
        </p:txBody>
      </p:sp>
      <p:pic>
        <p:nvPicPr>
          <p:cNvPr id="425"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pic>
        <p:nvPicPr>
          <p:cNvPr id="426" name="Imagen 5" descr="Imagen 5"/>
          <p:cNvPicPr>
            <a:picLocks noChangeAspect="1"/>
          </p:cNvPicPr>
          <p:nvPr/>
        </p:nvPicPr>
        <p:blipFill>
          <a:blip r:embed="rId3" cstate="print">
            <a:extLst/>
          </a:blip>
          <a:srcRect l="23865" t="24230" r="24297" b="10082"/>
          <a:stretch>
            <a:fillRect/>
          </a:stretch>
        </p:blipFill>
        <p:spPr>
          <a:xfrm>
            <a:off x="1551709" y="603678"/>
            <a:ext cx="8700654" cy="561810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59</a:t>
            </a:fld>
            <a:endParaRPr/>
          </a:p>
        </p:txBody>
      </p:sp>
      <p:pic>
        <p:nvPicPr>
          <p:cNvPr id="429"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pic>
        <p:nvPicPr>
          <p:cNvPr id="430" name="Imagen 6" descr="Imagen 6"/>
          <p:cNvPicPr>
            <a:picLocks noChangeAspect="1"/>
          </p:cNvPicPr>
          <p:nvPr/>
        </p:nvPicPr>
        <p:blipFill>
          <a:blip r:embed="rId3" cstate="print">
            <a:extLst/>
          </a:blip>
          <a:srcRect l="24318" t="24837" r="23523" b="9475"/>
          <a:stretch>
            <a:fillRect/>
          </a:stretch>
        </p:blipFill>
        <p:spPr>
          <a:xfrm>
            <a:off x="1747590" y="422741"/>
            <a:ext cx="8380083" cy="593361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n 1" descr="Imagen 1"/>
          <p:cNvPicPr>
            <a:picLocks noChangeAspect="1"/>
          </p:cNvPicPr>
          <p:nvPr/>
        </p:nvPicPr>
        <p:blipFill>
          <a:blip r:embed="rId2" cstate="print">
            <a:extLst/>
          </a:blip>
          <a:srcRect l="60139" t="71521" r="2212" b="11667"/>
          <a:stretch>
            <a:fillRect/>
          </a:stretch>
        </p:blipFill>
        <p:spPr>
          <a:xfrm>
            <a:off x="9810092" y="5856023"/>
            <a:ext cx="2124224" cy="731522"/>
          </a:xfrm>
          <a:prstGeom prst="rect">
            <a:avLst/>
          </a:prstGeom>
          <a:ln w="12700">
            <a:miter lim="400000"/>
          </a:ln>
        </p:spPr>
      </p:pic>
      <p:pic>
        <p:nvPicPr>
          <p:cNvPr id="143" name="Imagen 4" descr="Imagen 4"/>
          <p:cNvPicPr>
            <a:picLocks noChangeAspect="1"/>
          </p:cNvPicPr>
          <p:nvPr/>
        </p:nvPicPr>
        <p:blipFill>
          <a:blip r:embed="rId3" cstate="print">
            <a:extLst/>
          </a:blip>
          <a:srcRect r="1" b="1"/>
          <a:stretch>
            <a:fillRect/>
          </a:stretch>
        </p:blipFill>
        <p:spPr>
          <a:xfrm rot="305531">
            <a:off x="5299173" y="3797173"/>
            <a:ext cx="3279776" cy="245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144" name="Marcador de contenido 4" descr="Marcador de contenido 4"/>
          <p:cNvPicPr>
            <a:picLocks noChangeAspect="1"/>
          </p:cNvPicPr>
          <p:nvPr/>
        </p:nvPicPr>
        <p:blipFill>
          <a:blip r:embed="rId4" cstate="print">
            <a:extLst/>
          </a:blip>
          <a:stretch>
            <a:fillRect/>
          </a:stretch>
        </p:blipFill>
        <p:spPr>
          <a:xfrm rot="1020376">
            <a:off x="6429042" y="688814"/>
            <a:ext cx="3793133" cy="2844851"/>
          </a:xfrm>
          <a:prstGeom prst="rect">
            <a:avLst/>
          </a:prstGeom>
          <a:ln w="12700">
            <a:miter lim="400000"/>
          </a:ln>
        </p:spPr>
      </p:pic>
      <p:pic>
        <p:nvPicPr>
          <p:cNvPr id="145" name="Marcador de contenido 9" descr="Marcador de contenido 9"/>
          <p:cNvPicPr>
            <a:picLocks noChangeAspect="1"/>
          </p:cNvPicPr>
          <p:nvPr/>
        </p:nvPicPr>
        <p:blipFill>
          <a:blip r:embed="rId5" cstate="print">
            <a:extLst/>
          </a:blip>
          <a:stretch>
            <a:fillRect/>
          </a:stretch>
        </p:blipFill>
        <p:spPr>
          <a:xfrm rot="20835154">
            <a:off x="891054" y="711059"/>
            <a:ext cx="3263504" cy="4351338"/>
          </a:xfrm>
          <a:prstGeom prst="rect">
            <a:avLst/>
          </a:prstGeom>
          <a:ln w="12700">
            <a:miter lim="400000"/>
          </a:ln>
          <a:effectLst>
            <a:outerShdw blurRad="292100" dist="139700" dir="2700000" rotWithShape="0">
              <a:srgbClr val="333333">
                <a:alpha val="64999"/>
              </a:srgbClr>
            </a:outerShdw>
          </a:effectLst>
        </p:spPr>
      </p:pic>
      <p:sp>
        <p:nvSpPr>
          <p:cNvPr id="146" name="Marcador de número de diapositiva 1"/>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60</a:t>
            </a:fld>
            <a:endParaRPr/>
          </a:p>
        </p:txBody>
      </p:sp>
      <p:sp>
        <p:nvSpPr>
          <p:cNvPr id="433" name="Título 1"/>
          <p:cNvSpPr txBox="1">
            <a:spLocks noGrp="1"/>
          </p:cNvSpPr>
          <p:nvPr>
            <p:ph type="title"/>
          </p:nvPr>
        </p:nvSpPr>
        <p:spPr>
          <a:xfrm>
            <a:off x="838200" y="365124"/>
            <a:ext cx="10515600" cy="798659"/>
          </a:xfrm>
          <a:prstGeom prst="rect">
            <a:avLst/>
          </a:prstGeom>
        </p:spPr>
        <p:txBody>
          <a:bodyPr>
            <a:normAutofit fontScale="90000"/>
          </a:bodyPr>
          <a:lstStyle/>
          <a:p>
            <a:pPr defTabSz="612648">
              <a:defRPr sz="1742" b="1" cap="all">
                <a:latin typeface="+mj-lt"/>
                <a:ea typeface="+mj-ea"/>
                <a:cs typeface="+mj-cs"/>
                <a:sym typeface="Calibri"/>
              </a:defRPr>
            </a:pPr>
            <a:r>
              <a:t>PRODUCTO 12</a:t>
            </a:r>
            <a:br/>
            <a:r>
              <a:t>Evaluación. Formatos. Grupo heterogéneo</a:t>
            </a:r>
            <a:br/>
            <a:endParaRPr/>
          </a:p>
        </p:txBody>
      </p:sp>
      <p:pic>
        <p:nvPicPr>
          <p:cNvPr id="434" name="Imagen 5" descr="Imagen 5"/>
          <p:cNvPicPr>
            <a:picLocks noChangeAspect="1"/>
          </p:cNvPicPr>
          <p:nvPr/>
        </p:nvPicPr>
        <p:blipFill>
          <a:blip r:embed="rId2" cstate="print">
            <a:extLst/>
          </a:blip>
          <a:srcRect l="28523" t="27666" r="26818" b="13315"/>
          <a:stretch>
            <a:fillRect/>
          </a:stretch>
        </p:blipFill>
        <p:spPr>
          <a:xfrm>
            <a:off x="2272144" y="918932"/>
            <a:ext cx="7647711" cy="5682268"/>
          </a:xfrm>
          <a:prstGeom prst="rect">
            <a:avLst/>
          </a:prstGeom>
          <a:ln w="12700">
            <a:miter lim="400000"/>
          </a:ln>
        </p:spPr>
      </p:pic>
      <p:pic>
        <p:nvPicPr>
          <p:cNvPr id="435"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Marcador de número de diapositiva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61</a:t>
            </a:fld>
            <a:endParaRPr/>
          </a:p>
        </p:txBody>
      </p:sp>
      <p:pic>
        <p:nvPicPr>
          <p:cNvPr id="438" name="Imagen 4" descr="Imagen 4"/>
          <p:cNvPicPr>
            <a:picLocks noChangeAspect="1"/>
          </p:cNvPicPr>
          <p:nvPr/>
        </p:nvPicPr>
        <p:blipFill>
          <a:blip r:embed="rId2" cstate="print">
            <a:extLst/>
          </a:blip>
          <a:srcRect l="3750" t="27464" r="51449" b="11901"/>
          <a:stretch>
            <a:fillRect/>
          </a:stretch>
        </p:blipFill>
        <p:spPr>
          <a:xfrm>
            <a:off x="2133599" y="697536"/>
            <a:ext cx="7676494" cy="5841376"/>
          </a:xfrm>
          <a:prstGeom prst="rect">
            <a:avLst/>
          </a:prstGeom>
          <a:ln w="12700">
            <a:miter lim="400000"/>
          </a:ln>
        </p:spPr>
      </p:pic>
      <p:pic>
        <p:nvPicPr>
          <p:cNvPr id="439" name="Imagen 1" descr="Imagen 1"/>
          <p:cNvPicPr>
            <a:picLocks noChangeAspect="1"/>
          </p:cNvPicPr>
          <p:nvPr/>
        </p:nvPicPr>
        <p:blipFill>
          <a:blip r:embed="rId3" cstate="print">
            <a:extLst/>
          </a:blip>
          <a:srcRect l="60139" t="71521" r="2212" b="11667"/>
          <a:stretch>
            <a:fillRect/>
          </a:stretch>
        </p:blipFill>
        <p:spPr>
          <a:xfrm>
            <a:off x="9810092" y="5856023"/>
            <a:ext cx="2124224" cy="731522"/>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9D4AFD-77E6-4B74-8A74-5411ECFDF2BE}"/>
              </a:ext>
            </a:extLst>
          </p:cNvPr>
          <p:cNvSpPr>
            <a:spLocks noGrp="1"/>
          </p:cNvSpPr>
          <p:nvPr>
            <p:ph type="title"/>
          </p:nvPr>
        </p:nvSpPr>
        <p:spPr/>
        <p:txBody>
          <a:bodyPr/>
          <a:lstStyle/>
          <a:p>
            <a:r>
              <a:rPr lang="es-MX" dirty="0"/>
              <a:t>PRODUCTO 13</a:t>
            </a:r>
          </a:p>
        </p:txBody>
      </p:sp>
      <p:sp>
        <p:nvSpPr>
          <p:cNvPr id="3" name="Marcador de texto 2">
            <a:extLst>
              <a:ext uri="{FF2B5EF4-FFF2-40B4-BE49-F238E27FC236}">
                <a16:creationId xmlns:a16="http://schemas.microsoft.com/office/drawing/2014/main" xmlns="" id="{C3381C59-759A-461A-9DF6-0F56A53027AB}"/>
              </a:ext>
            </a:extLst>
          </p:cNvPr>
          <p:cNvSpPr>
            <a:spLocks noGrp="1"/>
          </p:cNvSpPr>
          <p:nvPr>
            <p:ph type="body" idx="1"/>
          </p:nvPr>
        </p:nvSpPr>
        <p:spPr/>
        <p:txBody>
          <a:bodyPr>
            <a:normAutofit fontScale="85000" lnSpcReduction="20000"/>
          </a:bodyPr>
          <a:lstStyle/>
          <a:p>
            <a:pPr marL="0" indent="0">
              <a:buNone/>
            </a:pPr>
            <a:r>
              <a:rPr lang="es-MX" dirty="0"/>
              <a:t>PASOS INFOGRAFÍA</a:t>
            </a:r>
          </a:p>
          <a:p>
            <a:pPr marL="0" indent="0">
              <a:buNone/>
            </a:pPr>
            <a:endParaRPr lang="es-MX" dirty="0"/>
          </a:p>
          <a:p>
            <a:pPr lvl="0"/>
            <a:r>
              <a:rPr lang="es-MX" dirty="0"/>
              <a:t>Elegir el título y tema principal </a:t>
            </a:r>
          </a:p>
          <a:p>
            <a:pPr lvl="0"/>
            <a:r>
              <a:rPr lang="es-MX" dirty="0"/>
              <a:t>Plantear el objetivo de la infografía</a:t>
            </a:r>
          </a:p>
          <a:p>
            <a:pPr lvl="0"/>
            <a:r>
              <a:rPr lang="es-MX" dirty="0"/>
              <a:t>Identificar y seleccionar las fuentes de información</a:t>
            </a:r>
          </a:p>
          <a:p>
            <a:pPr lvl="0"/>
            <a:r>
              <a:rPr lang="es-MX" dirty="0"/>
              <a:t>Seleccionar textos</a:t>
            </a:r>
          </a:p>
          <a:p>
            <a:pPr lvl="0"/>
            <a:r>
              <a:rPr lang="es-MX" dirty="0"/>
              <a:t>Organizar las ideas</a:t>
            </a:r>
          </a:p>
          <a:p>
            <a:pPr lvl="0"/>
            <a:r>
              <a:rPr lang="es-MX" dirty="0"/>
              <a:t>Seleccionar los gráficos a utilizar </a:t>
            </a:r>
          </a:p>
          <a:p>
            <a:pPr lvl="0"/>
            <a:r>
              <a:rPr lang="es-MX" dirty="0"/>
              <a:t>Combinar el texto con los gráficos</a:t>
            </a:r>
          </a:p>
          <a:p>
            <a:pPr lvl="0"/>
            <a:r>
              <a:rPr lang="es-MX" dirty="0"/>
              <a:t>Visualizar la información</a:t>
            </a:r>
          </a:p>
          <a:p>
            <a:r>
              <a:rPr lang="es-MX" dirty="0"/>
              <a:t>Diseñar la infografía estableciendo una secuencia de textos e imágenes</a:t>
            </a:r>
          </a:p>
        </p:txBody>
      </p:sp>
    </p:spTree>
    <p:extLst>
      <p:ext uri="{BB962C8B-B14F-4D97-AF65-F5344CB8AC3E}">
        <p14:creationId xmlns:p14="http://schemas.microsoft.com/office/powerpoint/2010/main" xmlns="" val="428940348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2F75C1-F675-4663-B958-35D7050163CC}"/>
              </a:ext>
            </a:extLst>
          </p:cNvPr>
          <p:cNvSpPr>
            <a:spLocks noGrp="1"/>
          </p:cNvSpPr>
          <p:nvPr>
            <p:ph type="title"/>
          </p:nvPr>
        </p:nvSpPr>
        <p:spPr/>
        <p:txBody>
          <a:bodyPr>
            <a:normAutofit/>
          </a:bodyPr>
          <a:lstStyle/>
          <a:p>
            <a:pPr algn="ctr"/>
            <a:r>
              <a:rPr lang="es-MX" dirty="0"/>
              <a:t>PRODUCTO 14</a:t>
            </a:r>
            <a:br>
              <a:rPr lang="es-MX" dirty="0"/>
            </a:br>
            <a:r>
              <a:rPr lang="es-MX" dirty="0"/>
              <a:t>LA INFOGRAFÍA</a:t>
            </a:r>
          </a:p>
        </p:txBody>
      </p:sp>
      <p:pic>
        <p:nvPicPr>
          <p:cNvPr id="4" name="Imagen 3">
            <a:extLst>
              <a:ext uri="{FF2B5EF4-FFF2-40B4-BE49-F238E27FC236}">
                <a16:creationId xmlns:a16="http://schemas.microsoft.com/office/drawing/2014/main" xmlns="" id="{F450FFEA-9232-4FDF-AA7B-F3A202206656}"/>
              </a:ext>
            </a:extLst>
          </p:cNvPr>
          <p:cNvPicPr>
            <a:picLocks noChangeAspect="1"/>
          </p:cNvPicPr>
          <p:nvPr/>
        </p:nvPicPr>
        <p:blipFill rotWithShape="1">
          <a:blip r:embed="rId2" cstate="print"/>
          <a:srcRect l="34787" t="14154" r="34748" b="5324"/>
          <a:stretch/>
        </p:blipFill>
        <p:spPr>
          <a:xfrm>
            <a:off x="4248443" y="970670"/>
            <a:ext cx="3699804" cy="5522205"/>
          </a:xfrm>
          <a:prstGeom prst="rect">
            <a:avLst/>
          </a:prstGeom>
        </p:spPr>
      </p:pic>
    </p:spTree>
    <p:extLst>
      <p:ext uri="{BB962C8B-B14F-4D97-AF65-F5344CB8AC3E}">
        <p14:creationId xmlns:p14="http://schemas.microsoft.com/office/powerpoint/2010/main" xmlns="" val="116262940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roducto 15"/>
          <p:cNvSpPr txBox="1">
            <a:spLocks noGrp="1"/>
          </p:cNvSpPr>
          <p:nvPr>
            <p:ph type="title"/>
          </p:nvPr>
        </p:nvSpPr>
        <p:spPr>
          <a:prstGeom prst="rect">
            <a:avLst/>
          </a:prstGeom>
        </p:spPr>
        <p:txBody>
          <a:bodyPr>
            <a:normAutofit fontScale="90000"/>
          </a:bodyPr>
          <a:lstStyle/>
          <a:p>
            <a:r>
              <a:rPr lang="es-MX" dirty="0"/>
              <a:t>PRODUCTO 15</a:t>
            </a:r>
            <a:br>
              <a:rPr lang="es-MX" dirty="0"/>
            </a:br>
            <a:r>
              <a:rPr lang="es-MX" dirty="0"/>
              <a:t>REDACCIÓN SOBRE PROCESO DE CONSTRUCCIÓN DE UN PROYECTO INTERDISCIPLINARIO</a:t>
            </a:r>
            <a:endParaRPr dirty="0"/>
          </a:p>
        </p:txBody>
      </p:sp>
      <p:sp>
        <p:nvSpPr>
          <p:cNvPr id="442" name="Punto 5.i…"/>
          <p:cNvSpPr txBox="1">
            <a:spLocks noGrp="1"/>
          </p:cNvSpPr>
          <p:nvPr>
            <p:ph type="body" sz="half" idx="1"/>
          </p:nvPr>
        </p:nvSpPr>
        <p:spPr>
          <a:xfrm>
            <a:off x="838200" y="1825624"/>
            <a:ext cx="5181600" cy="4578667"/>
          </a:xfrm>
          <a:prstGeom prst="rect">
            <a:avLst/>
          </a:prstGeom>
        </p:spPr>
        <p:txBody>
          <a:bodyPr>
            <a:noAutofit/>
          </a:bodyPr>
          <a:lstStyle/>
          <a:p>
            <a:pPr marL="0" indent="0" algn="just" defTabSz="457200">
              <a:lnSpc>
                <a:spcPct val="100000"/>
              </a:lnSpc>
              <a:spcBef>
                <a:spcPts val="0"/>
              </a:spcBef>
              <a:buSzTx/>
              <a:buFontTx/>
              <a:buNone/>
              <a:defRPr sz="1100">
                <a:latin typeface="Helvetica Neue"/>
                <a:ea typeface="Helvetica Neue"/>
                <a:cs typeface="Helvetica Neue"/>
                <a:sym typeface="Helvetica Neue"/>
              </a:defRPr>
            </a:pPr>
            <a:r>
              <a:rPr sz="1600" dirty="0"/>
              <a:t>Punto 5.i</a:t>
            </a:r>
          </a:p>
          <a:p>
            <a:pPr marL="0" indent="0" algn="just" defTabSz="457200">
              <a:lnSpc>
                <a:spcPct val="100000"/>
              </a:lnSpc>
              <a:spcBef>
                <a:spcPts val="0"/>
              </a:spcBef>
              <a:buSzTx/>
              <a:buFontTx/>
              <a:buNone/>
              <a:defRPr sz="1100">
                <a:latin typeface="Helvetica Neue"/>
                <a:ea typeface="Helvetica Neue"/>
                <a:cs typeface="Helvetica Neue"/>
                <a:sym typeface="Helvetica Neue"/>
              </a:defRPr>
            </a:pPr>
            <a:endParaRPr sz="1600" dirty="0"/>
          </a:p>
          <a:p>
            <a:pPr marL="0" indent="0" algn="just" hangingPunct="0">
              <a:lnSpc>
                <a:spcPct val="100000"/>
              </a:lnSpc>
              <a:spcBef>
                <a:spcPts val="0"/>
              </a:spcBef>
              <a:buSzTx/>
              <a:buNone/>
              <a:defRPr sz="1100">
                <a:latin typeface="Helvetica Neue"/>
                <a:ea typeface="Helvetica Neue"/>
                <a:cs typeface="Helvetica Neue"/>
                <a:sym typeface="Helvetica Neue"/>
              </a:defRPr>
            </a:pPr>
            <a:r>
              <a:rPr lang="es-MX" sz="1600" dirty="0"/>
              <a:t>REFLEXIÓN DE INGLÉS 5</a:t>
            </a:r>
            <a:endParaRPr sz="1600" dirty="0"/>
          </a:p>
          <a:p>
            <a:pPr marL="0" indent="0" algn="just" hangingPunct="0">
              <a:lnSpc>
                <a:spcPct val="100000"/>
              </a:lnSpc>
              <a:spcBef>
                <a:spcPts val="0"/>
              </a:spcBef>
              <a:buSzTx/>
              <a:buNone/>
              <a:defRPr sz="1200">
                <a:latin typeface="Arial"/>
                <a:ea typeface="Arial"/>
                <a:cs typeface="Arial"/>
                <a:sym typeface="Arial"/>
              </a:defRPr>
            </a:pPr>
            <a:r>
              <a:rPr sz="1600" dirty="0"/>
              <a:t>Con </a:t>
            </a:r>
            <a:r>
              <a:rPr sz="1600" dirty="0" err="1"/>
              <a:t>respecto</a:t>
            </a:r>
            <a:r>
              <a:rPr sz="1600" dirty="0"/>
              <a:t> de las </a:t>
            </a:r>
            <a:r>
              <a:rPr sz="1600" dirty="0" err="1"/>
              <a:t>dificultades</a:t>
            </a:r>
            <a:r>
              <a:rPr sz="1600" dirty="0"/>
              <a:t> para </a:t>
            </a:r>
            <a:r>
              <a:rPr sz="1600" dirty="0" err="1"/>
              <a:t>construir</a:t>
            </a:r>
            <a:r>
              <a:rPr sz="1600" dirty="0"/>
              <a:t> el </a:t>
            </a:r>
            <a:r>
              <a:rPr sz="1600" dirty="0" err="1"/>
              <a:t>proyecto</a:t>
            </a:r>
            <a:r>
              <a:rPr sz="1600" dirty="0"/>
              <a:t> </a:t>
            </a:r>
            <a:r>
              <a:rPr sz="1600" dirty="0" err="1"/>
              <a:t>interdisciplinario</a:t>
            </a:r>
            <a:r>
              <a:rPr sz="1600" dirty="0"/>
              <a:t> es que los </a:t>
            </a:r>
            <a:r>
              <a:rPr lang="es-MX" sz="1600" dirty="0"/>
              <a:t>tiempos de ejecución fueron limitados. Algunos </a:t>
            </a:r>
            <a:r>
              <a:rPr sz="1600" dirty="0" err="1"/>
              <a:t>alumnos</a:t>
            </a:r>
            <a:r>
              <a:rPr sz="1600" dirty="0"/>
              <a:t> no </a:t>
            </a:r>
            <a:r>
              <a:rPr sz="1600" dirty="0" err="1"/>
              <a:t>contaban</a:t>
            </a:r>
            <a:r>
              <a:rPr sz="1600" dirty="0"/>
              <a:t> con el </a:t>
            </a:r>
            <a:r>
              <a:rPr sz="1600" dirty="0" err="1"/>
              <a:t>vocabulario</a:t>
            </a:r>
            <a:r>
              <a:rPr sz="1600" dirty="0"/>
              <a:t> </a:t>
            </a:r>
            <a:r>
              <a:rPr sz="1600" dirty="0" err="1"/>
              <a:t>específico</a:t>
            </a:r>
            <a:r>
              <a:rPr sz="1600" dirty="0"/>
              <a:t> </a:t>
            </a:r>
            <a:r>
              <a:rPr sz="1600" dirty="0" err="1"/>
              <a:t>ya</a:t>
            </a:r>
            <a:r>
              <a:rPr sz="1600" dirty="0"/>
              <a:t> que no forma </a:t>
            </a:r>
            <a:r>
              <a:rPr sz="1600" dirty="0" err="1"/>
              <a:t>parte</a:t>
            </a:r>
            <a:r>
              <a:rPr sz="1600" dirty="0"/>
              <a:t> del </a:t>
            </a:r>
            <a:r>
              <a:rPr sz="1600" dirty="0" err="1"/>
              <a:t>programa</a:t>
            </a:r>
            <a:r>
              <a:rPr sz="1600" dirty="0"/>
              <a:t> de </a:t>
            </a:r>
            <a:r>
              <a:rPr sz="1600" dirty="0" err="1"/>
              <a:t>inglés</a:t>
            </a:r>
            <a:r>
              <a:rPr sz="1600" dirty="0"/>
              <a:t> V, y la </a:t>
            </a:r>
            <a:r>
              <a:rPr sz="1600" dirty="0" err="1"/>
              <a:t>manera</a:t>
            </a:r>
            <a:r>
              <a:rPr sz="1600" dirty="0"/>
              <a:t> </a:t>
            </a:r>
            <a:r>
              <a:rPr sz="1600" dirty="0" err="1"/>
              <a:t>en</a:t>
            </a:r>
            <a:r>
              <a:rPr sz="1600" dirty="0"/>
              <a:t> que se </a:t>
            </a:r>
            <a:r>
              <a:rPr sz="1600" dirty="0" err="1"/>
              <a:t>resolvió</a:t>
            </a:r>
            <a:r>
              <a:rPr sz="1600" dirty="0"/>
              <a:t> </a:t>
            </a:r>
            <a:r>
              <a:rPr sz="1600" dirty="0" err="1"/>
              <a:t>fue</a:t>
            </a:r>
            <a:r>
              <a:rPr sz="1600" dirty="0"/>
              <a:t> </a:t>
            </a:r>
            <a:r>
              <a:rPr sz="1600" dirty="0" err="1"/>
              <a:t>diseñar</a:t>
            </a:r>
            <a:r>
              <a:rPr sz="1600" dirty="0"/>
              <a:t> un plan para que los </a:t>
            </a:r>
            <a:r>
              <a:rPr sz="1600" dirty="0" err="1"/>
              <a:t>alumnos</a:t>
            </a:r>
            <a:r>
              <a:rPr sz="1600" dirty="0"/>
              <a:t> lo </a:t>
            </a:r>
            <a:r>
              <a:rPr sz="1600" dirty="0" err="1"/>
              <a:t>adquirieran</a:t>
            </a:r>
            <a:r>
              <a:rPr sz="1600" dirty="0"/>
              <a:t>. </a:t>
            </a:r>
            <a:r>
              <a:rPr sz="1600" dirty="0" err="1"/>
              <a:t>Esto</a:t>
            </a:r>
            <a:r>
              <a:rPr sz="1600" dirty="0"/>
              <a:t> se </a:t>
            </a:r>
            <a:r>
              <a:rPr sz="1600" dirty="0" err="1"/>
              <a:t>evidencia</a:t>
            </a:r>
            <a:r>
              <a:rPr sz="1600" dirty="0"/>
              <a:t> </a:t>
            </a:r>
            <a:r>
              <a:rPr sz="1600" dirty="0" err="1"/>
              <a:t>en</a:t>
            </a:r>
            <a:r>
              <a:rPr sz="1600" dirty="0"/>
              <a:t> los posters que </a:t>
            </a:r>
            <a:r>
              <a:rPr sz="1600" dirty="0" err="1"/>
              <a:t>realizaron</a:t>
            </a:r>
            <a:r>
              <a:rPr sz="1600" dirty="0"/>
              <a:t> y la forma </a:t>
            </a:r>
            <a:r>
              <a:rPr sz="1600" dirty="0" err="1"/>
              <a:t>en</a:t>
            </a:r>
            <a:r>
              <a:rPr sz="1600" dirty="0"/>
              <a:t> que se </a:t>
            </a:r>
            <a:r>
              <a:rPr sz="1600" dirty="0" err="1"/>
              <a:t>podría</a:t>
            </a:r>
            <a:r>
              <a:rPr sz="1600" dirty="0"/>
              <a:t> </a:t>
            </a:r>
            <a:r>
              <a:rPr sz="1600" dirty="0" err="1"/>
              <a:t>trabajar</a:t>
            </a:r>
            <a:r>
              <a:rPr sz="1600" dirty="0"/>
              <a:t> </a:t>
            </a:r>
            <a:r>
              <a:rPr sz="1600" dirty="0" err="1"/>
              <a:t>nuevamente</a:t>
            </a:r>
            <a:r>
              <a:rPr sz="1600" dirty="0"/>
              <a:t> </a:t>
            </a:r>
            <a:r>
              <a:rPr sz="1600" dirty="0" err="1"/>
              <a:t>sería</a:t>
            </a:r>
            <a:r>
              <a:rPr sz="1600" dirty="0"/>
              <a:t> </a:t>
            </a:r>
            <a:r>
              <a:rPr sz="1600" dirty="0" err="1"/>
              <a:t>justamente</a:t>
            </a:r>
            <a:r>
              <a:rPr sz="1600" dirty="0"/>
              <a:t> </a:t>
            </a:r>
            <a:r>
              <a:rPr sz="1600" dirty="0" err="1"/>
              <a:t>esa</a:t>
            </a:r>
            <a:r>
              <a:rPr sz="1600" dirty="0"/>
              <a:t>.</a:t>
            </a:r>
          </a:p>
          <a:p>
            <a:pPr marL="0" indent="0" algn="just" hangingPunct="0">
              <a:lnSpc>
                <a:spcPct val="100000"/>
              </a:lnSpc>
              <a:spcBef>
                <a:spcPts val="0"/>
              </a:spcBef>
              <a:buSzTx/>
              <a:buNone/>
              <a:defRPr sz="1200">
                <a:latin typeface="Arial"/>
                <a:ea typeface="Arial"/>
                <a:cs typeface="Arial"/>
                <a:sym typeface="Arial"/>
              </a:defRPr>
            </a:pPr>
            <a:r>
              <a:rPr sz="1600" dirty="0"/>
              <a:t>Las </a:t>
            </a:r>
            <a:r>
              <a:rPr sz="1600" dirty="0" err="1"/>
              <a:t>repercusiones</a:t>
            </a:r>
            <a:r>
              <a:rPr sz="1600" dirty="0"/>
              <a:t> que el </a:t>
            </a:r>
            <a:r>
              <a:rPr sz="1600" dirty="0" err="1"/>
              <a:t>proceso</a:t>
            </a:r>
            <a:r>
              <a:rPr sz="1600" dirty="0"/>
              <a:t> ha </a:t>
            </a:r>
            <a:r>
              <a:rPr sz="1600" dirty="0" err="1"/>
              <a:t>tenido</a:t>
            </a:r>
            <a:r>
              <a:rPr sz="1600" dirty="0"/>
              <a:t> </a:t>
            </a:r>
            <a:r>
              <a:rPr sz="1600" dirty="0" err="1"/>
              <a:t>en</a:t>
            </a:r>
            <a:r>
              <a:rPr sz="1600" dirty="0"/>
              <a:t> mis </a:t>
            </a:r>
            <a:r>
              <a:rPr sz="1600" dirty="0" err="1"/>
              <a:t>sesiones</a:t>
            </a:r>
            <a:r>
              <a:rPr sz="1600" dirty="0"/>
              <a:t> </a:t>
            </a:r>
            <a:r>
              <a:rPr sz="1600" dirty="0" err="1"/>
              <a:t>cotidianas</a:t>
            </a:r>
            <a:r>
              <a:rPr sz="1600" dirty="0"/>
              <a:t> de </a:t>
            </a:r>
            <a:r>
              <a:rPr sz="1600" dirty="0" err="1"/>
              <a:t>trabajo</a:t>
            </a:r>
            <a:r>
              <a:rPr sz="1600" dirty="0"/>
              <a:t> es que se </a:t>
            </a:r>
            <a:r>
              <a:rPr sz="1600" dirty="0" err="1"/>
              <a:t>aprovechan</a:t>
            </a:r>
            <a:r>
              <a:rPr sz="1600" dirty="0"/>
              <a:t> las </a:t>
            </a:r>
            <a:r>
              <a:rPr sz="1600" dirty="0" err="1"/>
              <a:t>oportunidades</a:t>
            </a:r>
            <a:r>
              <a:rPr sz="1600" dirty="0"/>
              <a:t> para que los </a:t>
            </a:r>
            <a:r>
              <a:rPr sz="1600" dirty="0" err="1"/>
              <a:t>alumnos</a:t>
            </a:r>
            <a:r>
              <a:rPr sz="1600" dirty="0"/>
              <a:t> </a:t>
            </a:r>
            <a:r>
              <a:rPr sz="1600" dirty="0" err="1"/>
              <a:t>conecten</a:t>
            </a:r>
            <a:r>
              <a:rPr sz="1600" dirty="0"/>
              <a:t> lo que </a:t>
            </a:r>
            <a:r>
              <a:rPr sz="1600" dirty="0" err="1"/>
              <a:t>aprenden</a:t>
            </a:r>
            <a:r>
              <a:rPr sz="1600" dirty="0"/>
              <a:t> </a:t>
            </a:r>
            <a:r>
              <a:rPr sz="1600" dirty="0" err="1"/>
              <a:t>en</a:t>
            </a:r>
            <a:r>
              <a:rPr sz="1600" dirty="0"/>
              <a:t> mi </a:t>
            </a:r>
            <a:r>
              <a:rPr sz="1600" dirty="0" err="1"/>
              <a:t>asignatura</a:t>
            </a:r>
            <a:r>
              <a:rPr sz="1600" dirty="0"/>
              <a:t> con lo que </a:t>
            </a:r>
            <a:r>
              <a:rPr sz="1600" dirty="0" err="1"/>
              <a:t>aprenden</a:t>
            </a:r>
            <a:r>
              <a:rPr sz="1600" dirty="0"/>
              <a:t> </a:t>
            </a:r>
            <a:r>
              <a:rPr sz="1600" dirty="0" err="1"/>
              <a:t>en</a:t>
            </a:r>
            <a:r>
              <a:rPr sz="1600" dirty="0"/>
              <a:t> </a:t>
            </a:r>
            <a:r>
              <a:rPr sz="1600" dirty="0" err="1"/>
              <a:t>otras</a:t>
            </a:r>
            <a:r>
              <a:rPr sz="1600" dirty="0"/>
              <a:t>, </a:t>
            </a:r>
            <a:r>
              <a:rPr sz="1600" dirty="0" err="1"/>
              <a:t>este</a:t>
            </a:r>
            <a:r>
              <a:rPr sz="1600" dirty="0"/>
              <a:t> </a:t>
            </a:r>
            <a:r>
              <a:rPr sz="1600" dirty="0" err="1"/>
              <a:t>proceso</a:t>
            </a:r>
            <a:r>
              <a:rPr sz="1600" dirty="0"/>
              <a:t> se ha </a:t>
            </a:r>
            <a:r>
              <a:rPr sz="1600" dirty="0" err="1"/>
              <a:t>llevado</a:t>
            </a:r>
            <a:r>
              <a:rPr sz="1600" dirty="0"/>
              <a:t> a </a:t>
            </a:r>
            <a:r>
              <a:rPr sz="1600" dirty="0" err="1"/>
              <a:t>cabo</a:t>
            </a:r>
            <a:r>
              <a:rPr sz="1600" dirty="0"/>
              <a:t> </a:t>
            </a:r>
            <a:r>
              <a:rPr sz="1600" dirty="0" err="1"/>
              <a:t>paulatinamente</a:t>
            </a:r>
            <a:r>
              <a:rPr sz="1600" dirty="0"/>
              <a:t> y </a:t>
            </a:r>
            <a:r>
              <a:rPr sz="1600" dirty="0" err="1"/>
              <a:t>cada</a:t>
            </a:r>
            <a:r>
              <a:rPr sz="1600" dirty="0"/>
              <a:t> </a:t>
            </a:r>
            <a:r>
              <a:rPr sz="1600" dirty="0" err="1"/>
              <a:t>vez</a:t>
            </a:r>
            <a:r>
              <a:rPr sz="1600" dirty="0"/>
              <a:t> de </a:t>
            </a:r>
            <a:r>
              <a:rPr sz="1600" dirty="0" err="1"/>
              <a:t>manera</a:t>
            </a:r>
            <a:r>
              <a:rPr sz="1600" dirty="0"/>
              <a:t> </a:t>
            </a:r>
            <a:r>
              <a:rPr sz="1600" dirty="0" err="1"/>
              <a:t>más</a:t>
            </a:r>
            <a:r>
              <a:rPr sz="1600" dirty="0"/>
              <a:t> </a:t>
            </a:r>
            <a:r>
              <a:rPr sz="1600" dirty="0" err="1"/>
              <a:t>orgánica</a:t>
            </a:r>
            <a:r>
              <a:rPr sz="1600" dirty="0"/>
              <a:t>.</a:t>
            </a:r>
          </a:p>
        </p:txBody>
      </p:sp>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64</a:t>
            </a:fld>
            <a:endParaRPr/>
          </a:p>
        </p:txBody>
      </p:sp>
      <p:sp>
        <p:nvSpPr>
          <p:cNvPr id="2" name="CuadroTexto 1">
            <a:extLst>
              <a:ext uri="{FF2B5EF4-FFF2-40B4-BE49-F238E27FC236}">
                <a16:creationId xmlns:a16="http://schemas.microsoft.com/office/drawing/2014/main" xmlns="" id="{B888D25E-70A2-4677-A719-A170CAAFC1C0}"/>
              </a:ext>
            </a:extLst>
          </p:cNvPr>
          <p:cNvSpPr txBox="1"/>
          <p:nvPr/>
        </p:nvSpPr>
        <p:spPr>
          <a:xfrm>
            <a:off x="6935371" y="1839693"/>
            <a:ext cx="4418428"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s-MX" sz="1600" dirty="0"/>
              <a:t>REFLEXIÓN DE BIOLOGÍA</a:t>
            </a:r>
          </a:p>
          <a:p>
            <a:pPr algn="just"/>
            <a:r>
              <a:rPr lang="es-MX" sz="1600" dirty="0"/>
              <a:t>Al realizar el proyecto interdisciplinario tuvimos ciertas dificultades tales como: coincidir en los tiempos frente a grupo de los maestros de cada una de las disciplinas, el desconocimiento de los alumnos para hacer un trabajo interdisciplinario e integrador y la confusión del orden de las tareas a realizar.</a:t>
            </a:r>
          </a:p>
          <a:p>
            <a:pPr algn="just"/>
            <a:r>
              <a:rPr lang="es-MX" sz="1600" dirty="0"/>
              <a:t>Estos problemas los resolvimos calendarizando cada una de las actividades y llevando a cabo con precisión dicha programación, esto se vio reflejado en que pudimos avanzar asertivamente en nuestro trabajo en tiempo y forma. </a:t>
            </a:r>
          </a:p>
          <a:p>
            <a:pPr algn="just"/>
            <a:r>
              <a:rPr lang="es-MX" sz="1600" dirty="0"/>
              <a:t>Al final de este trabajo considero que he ganado mucho en cuanto al aprendizaje de la logística para llevar a cabo un trabajo multidisciplinario y como identificar los temas integradores con diferentes asignaturas.</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F4241E-24F0-43CC-BB7A-2E76DBB28D38}"/>
              </a:ext>
            </a:extLst>
          </p:cNvPr>
          <p:cNvSpPr>
            <a:spLocks noGrp="1"/>
          </p:cNvSpPr>
          <p:nvPr>
            <p:ph type="title"/>
          </p:nvPr>
        </p:nvSpPr>
        <p:spPr/>
        <p:txBody>
          <a:bodyPr>
            <a:normAutofit fontScale="90000"/>
          </a:bodyPr>
          <a:lstStyle/>
          <a:p>
            <a:r>
              <a:rPr lang="es-MX" dirty="0"/>
              <a:t>PRODUCTO 15</a:t>
            </a:r>
            <a:br>
              <a:rPr lang="es-MX" dirty="0"/>
            </a:br>
            <a:r>
              <a:rPr lang="es-MX" dirty="0"/>
              <a:t>REDACCIÓN SOBRE PROCESO DE CONSTRUCCIÓN DE UN PROYECTO INTERDISCIPLINARIO</a:t>
            </a:r>
          </a:p>
        </p:txBody>
      </p:sp>
      <p:sp>
        <p:nvSpPr>
          <p:cNvPr id="3" name="Marcador de texto 2">
            <a:extLst>
              <a:ext uri="{FF2B5EF4-FFF2-40B4-BE49-F238E27FC236}">
                <a16:creationId xmlns:a16="http://schemas.microsoft.com/office/drawing/2014/main" xmlns="" id="{3C6F353B-85C4-48A3-8FC6-EFE8D7955C93}"/>
              </a:ext>
            </a:extLst>
          </p:cNvPr>
          <p:cNvSpPr>
            <a:spLocks noGrp="1"/>
          </p:cNvSpPr>
          <p:nvPr>
            <p:ph type="body" sz="half" idx="1"/>
          </p:nvPr>
        </p:nvSpPr>
        <p:spPr/>
        <p:txBody>
          <a:bodyPr>
            <a:noAutofit/>
          </a:bodyPr>
          <a:lstStyle/>
          <a:p>
            <a:pPr algn="just"/>
            <a:r>
              <a:rPr lang="es-MX" sz="1500" dirty="0"/>
              <a:t>REFLEXIÓN DE INFORMÁTICA</a:t>
            </a:r>
          </a:p>
          <a:p>
            <a:pPr marL="0" indent="0" algn="just">
              <a:buNone/>
            </a:pPr>
            <a:r>
              <a:rPr lang="es-MX" sz="1500" dirty="0"/>
              <a:t>La realización del proyecto multidisciplinario fue desconcertante al principio dado que la informática es una herramienta para todas las asignaturas al estudiante le costo trabajo enfocarse en un trabajo que integrara tres disciplinas diferentes, además encontrar tiempos en común con las otras asignaturas fue problemático. Otro problema fue que los estudiantes no tienen aún un criterio bien formado para seleccionar la información de la web.</a:t>
            </a:r>
          </a:p>
          <a:p>
            <a:pPr marL="0" indent="0" algn="just">
              <a:buNone/>
            </a:pPr>
            <a:r>
              <a:rPr lang="es-MX" sz="1500" dirty="0"/>
              <a:t>Para enfrentar dichos problemas trabajamos bajo un cronograma de actividades estricto y revisamos en clase sitios formales e informales en la web para que los alumnos pudieran comparar de manera práctica lo que es una información fidedigna.</a:t>
            </a:r>
          </a:p>
          <a:p>
            <a:pPr marL="0" indent="0" algn="just">
              <a:buNone/>
            </a:pPr>
            <a:r>
              <a:rPr lang="es-MX" sz="1500" dirty="0"/>
              <a:t>Este trabajo me fue muy enriquecedor ya que resalta la utilidad de la informática respecto al conocimiento de diferentes programas para su aplicación en cada una de las disciplinas. Desarrolla en los estudiantes la habilidad de búsqueda de información formal en la web. Definitivamente un proyecto interdisciplinario resalta la ampliación de fronteras de la informática.</a:t>
            </a:r>
          </a:p>
          <a:p>
            <a:pPr algn="just"/>
            <a:endParaRPr lang="es-MX" sz="1500" dirty="0"/>
          </a:p>
        </p:txBody>
      </p:sp>
    </p:spTree>
    <p:extLst>
      <p:ext uri="{BB962C8B-B14F-4D97-AF65-F5344CB8AC3E}">
        <p14:creationId xmlns:p14="http://schemas.microsoft.com/office/powerpoint/2010/main" xmlns="" val="22080546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ítulo 1"/>
          <p:cNvSpPr txBox="1">
            <a:spLocks noGrp="1"/>
          </p:cNvSpPr>
          <p:nvPr>
            <p:ph type="title"/>
          </p:nvPr>
        </p:nvSpPr>
        <p:spPr>
          <a:xfrm>
            <a:off x="838200" y="365124"/>
            <a:ext cx="10515600" cy="763145"/>
          </a:xfrm>
          <a:prstGeom prst="rect">
            <a:avLst/>
          </a:prstGeom>
        </p:spPr>
        <p:txBody>
          <a:bodyPr/>
          <a:lstStyle>
            <a:lvl1pPr algn="just">
              <a:defRPr sz="3200" b="1">
                <a:latin typeface="+mj-lt"/>
                <a:ea typeface="+mj-ea"/>
                <a:cs typeface="+mj-cs"/>
                <a:sym typeface="Calibri"/>
              </a:defRPr>
            </a:lvl1pPr>
          </a:lstStyle>
          <a:p>
            <a:r>
              <a:t>PRODUCTO 2                 ORGANIZADOR</a:t>
            </a:r>
          </a:p>
        </p:txBody>
      </p:sp>
      <p:sp>
        <p:nvSpPr>
          <p:cNvPr id="149" name="Marcador de número de diapositiva 2"/>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grpSp>
        <p:nvGrpSpPr>
          <p:cNvPr id="162" name="Marcador de contenido 3"/>
          <p:cNvGrpSpPr/>
          <p:nvPr/>
        </p:nvGrpSpPr>
        <p:grpSpPr>
          <a:xfrm>
            <a:off x="2491446" y="1210787"/>
            <a:ext cx="5765407" cy="5301587"/>
            <a:chOff x="0" y="0"/>
            <a:chExt cx="5765406" cy="5301586"/>
          </a:xfrm>
        </p:grpSpPr>
        <p:grpSp>
          <p:nvGrpSpPr>
            <p:cNvPr id="152" name="Group"/>
            <p:cNvGrpSpPr/>
            <p:nvPr/>
          </p:nvGrpSpPr>
          <p:grpSpPr>
            <a:xfrm>
              <a:off x="1730997" y="0"/>
              <a:ext cx="2303413" cy="2303412"/>
              <a:chOff x="0" y="0"/>
              <a:chExt cx="2303411" cy="2303411"/>
            </a:xfrm>
          </p:grpSpPr>
          <p:sp>
            <p:nvSpPr>
              <p:cNvPr id="150" name="Circle"/>
              <p:cNvSpPr/>
              <p:nvPr/>
            </p:nvSpPr>
            <p:spPr>
              <a:xfrm>
                <a:off x="0" y="0"/>
                <a:ext cx="2303412" cy="2303412"/>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defRPr>
                </a:pPr>
                <a:endParaRPr/>
              </a:p>
            </p:txBody>
          </p:sp>
          <p:sp>
            <p:nvSpPr>
              <p:cNvPr id="151" name="U III Herencia ligada al sexo Hemofilia"/>
              <p:cNvSpPr txBox="1"/>
              <p:nvPr/>
            </p:nvSpPr>
            <p:spPr>
              <a:xfrm>
                <a:off x="337327" y="717365"/>
                <a:ext cx="1628759" cy="868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defTabSz="889000">
                  <a:lnSpc>
                    <a:spcPct val="90000"/>
                  </a:lnSpc>
                  <a:spcBef>
                    <a:spcPts val="800"/>
                  </a:spcBef>
                  <a:defRPr sz="2000">
                    <a:solidFill>
                      <a:srgbClr val="FFFFFF"/>
                    </a:solidFill>
                  </a:defRPr>
                </a:lvl1pPr>
              </a:lstStyle>
              <a:p>
                <a:r>
                  <a:t>U III Herencia ligada al sexo Hemofilia</a:t>
                </a:r>
              </a:p>
            </p:txBody>
          </p:sp>
        </p:grpSp>
        <p:sp>
          <p:nvSpPr>
            <p:cNvPr id="153" name="Arrow"/>
            <p:cNvSpPr/>
            <p:nvPr/>
          </p:nvSpPr>
          <p:spPr>
            <a:xfrm rot="3600000">
              <a:off x="3432488" y="2247042"/>
              <a:ext cx="614049" cy="777402"/>
            </a:xfrm>
            <a:prstGeom prst="rightArrow">
              <a:avLst>
                <a:gd name="adj1" fmla="val 60000"/>
                <a:gd name="adj2" fmla="val 50000"/>
              </a:avLst>
            </a:prstGeom>
            <a:solidFill>
              <a:schemeClr val="accent4"/>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grpSp>
          <p:nvGrpSpPr>
            <p:cNvPr id="156" name="Group"/>
            <p:cNvGrpSpPr/>
            <p:nvPr/>
          </p:nvGrpSpPr>
          <p:grpSpPr>
            <a:xfrm>
              <a:off x="3461994" y="2998174"/>
              <a:ext cx="2303413" cy="2303413"/>
              <a:chOff x="0" y="0"/>
              <a:chExt cx="2303411" cy="2303411"/>
            </a:xfrm>
          </p:grpSpPr>
          <p:sp>
            <p:nvSpPr>
              <p:cNvPr id="154" name="Circle"/>
              <p:cNvSpPr/>
              <p:nvPr/>
            </p:nvSpPr>
            <p:spPr>
              <a:xfrm>
                <a:off x="0" y="0"/>
                <a:ext cx="2303412" cy="2303412"/>
              </a:xfrm>
              <a:prstGeom prst="ellipse">
                <a:avLst/>
              </a:prstGeom>
              <a:solidFill>
                <a:srgbClr val="23E148"/>
              </a:solidFill>
              <a:ln w="12700" cap="flat">
                <a:noFill/>
                <a:miter lim="4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defRPr>
                </a:pPr>
                <a:endParaRPr/>
              </a:p>
            </p:txBody>
          </p:sp>
          <p:sp>
            <p:nvSpPr>
              <p:cNvPr id="155" name="UIII Excel medio Formato de hoja Gráficos y su tratamiento"/>
              <p:cNvSpPr txBox="1"/>
              <p:nvPr/>
            </p:nvSpPr>
            <p:spPr>
              <a:xfrm>
                <a:off x="337327" y="323030"/>
                <a:ext cx="1628759" cy="16573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defTabSz="889000">
                  <a:lnSpc>
                    <a:spcPct val="90000"/>
                  </a:lnSpc>
                  <a:spcBef>
                    <a:spcPts val="800"/>
                  </a:spcBef>
                  <a:defRPr sz="2000">
                    <a:solidFill>
                      <a:srgbClr val="FFFFFF"/>
                    </a:solidFill>
                  </a:defRPr>
                </a:lvl1pPr>
              </a:lstStyle>
              <a:p>
                <a:r>
                  <a:t>UIII Excel medio Formato de hoja Gráficos y su tratamiento</a:t>
                </a:r>
              </a:p>
            </p:txBody>
          </p:sp>
        </p:grpSp>
        <p:sp>
          <p:nvSpPr>
            <p:cNvPr id="157" name="Arrow"/>
            <p:cNvSpPr/>
            <p:nvPr/>
          </p:nvSpPr>
          <p:spPr>
            <a:xfrm rot="10800000">
              <a:off x="2593057" y="3761180"/>
              <a:ext cx="614049" cy="777402"/>
            </a:xfrm>
            <a:prstGeom prst="rightArrow">
              <a:avLst>
                <a:gd name="adj1" fmla="val 60000"/>
                <a:gd name="adj2" fmla="val 50000"/>
              </a:avLst>
            </a:prstGeom>
            <a:solidFill>
              <a:srgbClr val="23E148"/>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grpSp>
          <p:nvGrpSpPr>
            <p:cNvPr id="160" name="Group"/>
            <p:cNvGrpSpPr/>
            <p:nvPr/>
          </p:nvGrpSpPr>
          <p:grpSpPr>
            <a:xfrm>
              <a:off x="0" y="2998174"/>
              <a:ext cx="2303412" cy="2303413"/>
              <a:chOff x="0" y="0"/>
              <a:chExt cx="2303411" cy="2303411"/>
            </a:xfrm>
          </p:grpSpPr>
          <p:sp>
            <p:nvSpPr>
              <p:cNvPr id="158" name="Circle"/>
              <p:cNvSpPr/>
              <p:nvPr/>
            </p:nvSpPr>
            <p:spPr>
              <a:xfrm>
                <a:off x="0" y="0"/>
                <a:ext cx="2303412" cy="2303412"/>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defRPr>
                </a:pPr>
                <a:endParaRPr/>
              </a:p>
            </p:txBody>
          </p:sp>
          <p:sp>
            <p:nvSpPr>
              <p:cNvPr id="159" name="U I Summaries, Reading,simple past  Used questions"/>
              <p:cNvSpPr txBox="1"/>
              <p:nvPr/>
            </p:nvSpPr>
            <p:spPr>
              <a:xfrm>
                <a:off x="337327" y="454475"/>
                <a:ext cx="1628759" cy="1394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defTabSz="889000">
                  <a:lnSpc>
                    <a:spcPct val="90000"/>
                  </a:lnSpc>
                  <a:spcBef>
                    <a:spcPts val="800"/>
                  </a:spcBef>
                  <a:defRPr sz="2000">
                    <a:solidFill>
                      <a:srgbClr val="FFFFFF"/>
                    </a:solidFill>
                  </a:defRPr>
                </a:lvl1pPr>
              </a:lstStyle>
              <a:p>
                <a:r>
                  <a:t>U I Summaries, Reading,simple past  Used questions</a:t>
                </a:r>
              </a:p>
            </p:txBody>
          </p:sp>
        </p:grpSp>
        <p:sp>
          <p:nvSpPr>
            <p:cNvPr id="161" name="Arrow"/>
            <p:cNvSpPr/>
            <p:nvPr/>
          </p:nvSpPr>
          <p:spPr>
            <a:xfrm rot="18000000">
              <a:off x="1701491" y="2277143"/>
              <a:ext cx="614049" cy="777402"/>
            </a:xfrm>
            <a:prstGeom prst="rightArrow">
              <a:avLst>
                <a:gd name="adj1" fmla="val 60000"/>
                <a:gd name="adj2" fmla="val 50000"/>
              </a:avLst>
            </a:prstGeom>
            <a:solidFill>
              <a:schemeClr val="accent5"/>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defRPr>
              </a:pPr>
              <a:endParaRPr/>
            </a:p>
          </p:txBody>
        </p:sp>
      </p:grpSp>
      <p:sp>
        <p:nvSpPr>
          <p:cNvPr id="163" name="Rectángulo 11"/>
          <p:cNvSpPr txBox="1"/>
          <p:nvPr/>
        </p:nvSpPr>
        <p:spPr>
          <a:xfrm>
            <a:off x="8610599" y="3399916"/>
            <a:ext cx="2459184" cy="891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Verde – informática</a:t>
            </a:r>
          </a:p>
          <a:p>
            <a:r>
              <a:t>Amarillo – biología</a:t>
            </a:r>
          </a:p>
          <a:p>
            <a:r>
              <a:t>Azul - inglés</a:t>
            </a:r>
          </a:p>
        </p:txBody>
      </p:sp>
      <p:pic>
        <p:nvPicPr>
          <p:cNvPr id="164"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
        <p:nvSpPr>
          <p:cNvPr id="167" name="Título 1"/>
          <p:cNvSpPr txBox="1">
            <a:spLocks noGrp="1"/>
          </p:cNvSpPr>
          <p:nvPr>
            <p:ph type="title"/>
          </p:nvPr>
        </p:nvSpPr>
        <p:spPr>
          <a:xfrm>
            <a:off x="838200" y="365125"/>
            <a:ext cx="10515600" cy="1325563"/>
          </a:xfrm>
          <a:prstGeom prst="rect">
            <a:avLst/>
          </a:prstGeom>
        </p:spPr>
        <p:txBody>
          <a:bodyPr/>
          <a:lstStyle>
            <a:lvl1pPr>
              <a:defRPr sz="3200" b="1">
                <a:latin typeface="+mj-lt"/>
                <a:ea typeface="+mj-ea"/>
                <a:cs typeface="+mj-cs"/>
                <a:sym typeface="Calibri"/>
              </a:defRPr>
            </a:lvl1pPr>
          </a:lstStyle>
          <a:p>
            <a:r>
              <a:t>ORGANIZADOR                EVIDENCIAS</a:t>
            </a:r>
          </a:p>
        </p:txBody>
      </p:sp>
      <p:pic>
        <p:nvPicPr>
          <p:cNvPr id="168" name="Imagen 5" descr="Imagen 5"/>
          <p:cNvPicPr>
            <a:picLocks noChangeAspect="1"/>
          </p:cNvPicPr>
          <p:nvPr/>
        </p:nvPicPr>
        <p:blipFill>
          <a:blip r:embed="rId3" cstate="print">
            <a:extLst/>
          </a:blip>
          <a:stretch>
            <a:fillRect/>
          </a:stretch>
        </p:blipFill>
        <p:spPr>
          <a:xfrm>
            <a:off x="5519999" y="3710778"/>
            <a:ext cx="1024218" cy="1012025"/>
          </a:xfrm>
          <a:prstGeom prst="rect">
            <a:avLst/>
          </a:prstGeom>
          <a:ln w="12700">
            <a:miter lim="400000"/>
          </a:ln>
        </p:spPr>
      </p:pic>
      <p:sp>
        <p:nvSpPr>
          <p:cNvPr id="169" name="Marcador de número de diapositiva 2"/>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pic>
        <p:nvPicPr>
          <p:cNvPr id="170" name="Imagen 13" descr="Imagen 13"/>
          <p:cNvPicPr>
            <a:picLocks noChangeAspect="1"/>
          </p:cNvPicPr>
          <p:nvPr/>
        </p:nvPicPr>
        <p:blipFill>
          <a:blip r:embed="rId4" cstate="print">
            <a:extLst/>
          </a:blip>
          <a:srcRect l="7317" t="2224" r="7317" b="1"/>
          <a:stretch>
            <a:fillRect/>
          </a:stretch>
        </p:blipFill>
        <p:spPr>
          <a:xfrm>
            <a:off x="5902567" y="2058066"/>
            <a:ext cx="5416064" cy="3489394"/>
          </a:xfrm>
          <a:prstGeom prst="rect">
            <a:avLst/>
          </a:prstGeom>
          <a:ln w="12700">
            <a:miter lim="400000"/>
          </a:ln>
        </p:spPr>
      </p:pic>
      <p:grpSp>
        <p:nvGrpSpPr>
          <p:cNvPr id="173" name="Marcador de contenido 6"/>
          <p:cNvGrpSpPr/>
          <p:nvPr/>
        </p:nvGrpSpPr>
        <p:grpSpPr>
          <a:xfrm>
            <a:off x="630777" y="1751140"/>
            <a:ext cx="3980339" cy="3613609"/>
            <a:chOff x="0" y="0"/>
            <a:chExt cx="3980338" cy="3613607"/>
          </a:xfrm>
        </p:grpSpPr>
        <p:sp>
          <p:nvSpPr>
            <p:cNvPr id="171" name="Shape"/>
            <p:cNvSpPr/>
            <p:nvPr/>
          </p:nvSpPr>
          <p:spPr>
            <a:xfrm rot="20020662">
              <a:off x="370669" y="592178"/>
              <a:ext cx="3239000" cy="2429250"/>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623" y="0"/>
                    <a:pt x="1392" y="0"/>
                  </a:cubicBezTo>
                  <a:lnTo>
                    <a:pt x="20208" y="0"/>
                  </a:lnTo>
                  <a:lnTo>
                    <a:pt x="20208" y="0"/>
                  </a:lnTo>
                  <a:cubicBezTo>
                    <a:pt x="20977" y="0"/>
                    <a:pt x="21600" y="831"/>
                    <a:pt x="21600" y="1856"/>
                  </a:cubicBezTo>
                  <a:lnTo>
                    <a:pt x="21600" y="19744"/>
                  </a:lnTo>
                  <a:lnTo>
                    <a:pt x="21600" y="19744"/>
                  </a:lnTo>
                  <a:cubicBezTo>
                    <a:pt x="21600" y="20769"/>
                    <a:pt x="20977" y="21600"/>
                    <a:pt x="20208" y="21600"/>
                  </a:cubicBezTo>
                  <a:lnTo>
                    <a:pt x="1392" y="21600"/>
                  </a:lnTo>
                  <a:lnTo>
                    <a:pt x="1392" y="21600"/>
                  </a:lnTo>
                  <a:cubicBezTo>
                    <a:pt x="62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72" name="image13.jpeg" descr="image13.jpeg"/>
            <p:cNvPicPr>
              <a:picLocks noChangeAspect="1"/>
            </p:cNvPicPr>
            <p:nvPr/>
          </p:nvPicPr>
          <p:blipFill>
            <a:blip r:embed="rId5" cstate="print">
              <a:extLst/>
            </a:blip>
            <a:srcRect r="3"/>
            <a:stretch>
              <a:fillRect/>
            </a:stretch>
          </p:blipFill>
          <p:spPr>
            <a:xfrm rot="20020662">
              <a:off x="370674" y="592201"/>
              <a:ext cx="3238898" cy="2429250"/>
            </a:xfrm>
            <a:custGeom>
              <a:avLst/>
              <a:gdLst/>
              <a:ahLst/>
              <a:cxnLst>
                <a:cxn ang="0">
                  <a:pos x="wd2" y="hd2"/>
                </a:cxn>
                <a:cxn ang="5400000">
                  <a:pos x="wd2" y="hd2"/>
                </a:cxn>
                <a:cxn ang="10800000">
                  <a:pos x="wd2" y="hd2"/>
                </a:cxn>
                <a:cxn ang="16200000">
                  <a:pos x="wd2" y="hd2"/>
                </a:cxn>
              </a:cxnLst>
              <a:rect l="0" t="0" r="r" b="b"/>
              <a:pathLst>
                <a:path w="21600" h="21600" extrusionOk="0">
                  <a:moveTo>
                    <a:pt x="1392" y="0"/>
                  </a:moveTo>
                  <a:cubicBezTo>
                    <a:pt x="623" y="0"/>
                    <a:pt x="0" y="831"/>
                    <a:pt x="0" y="1856"/>
                  </a:cubicBezTo>
                  <a:lnTo>
                    <a:pt x="0" y="19744"/>
                  </a:lnTo>
                  <a:cubicBezTo>
                    <a:pt x="0" y="20769"/>
                    <a:pt x="623" y="21600"/>
                    <a:pt x="1392" y="21600"/>
                  </a:cubicBezTo>
                  <a:lnTo>
                    <a:pt x="20208" y="21600"/>
                  </a:lnTo>
                  <a:cubicBezTo>
                    <a:pt x="20977" y="21600"/>
                    <a:pt x="21600" y="20769"/>
                    <a:pt x="21600" y="19744"/>
                  </a:cubicBezTo>
                  <a:lnTo>
                    <a:pt x="21600" y="1856"/>
                  </a:lnTo>
                  <a:cubicBezTo>
                    <a:pt x="21600" y="831"/>
                    <a:pt x="20977" y="0"/>
                    <a:pt x="20208" y="0"/>
                  </a:cubicBezTo>
                  <a:lnTo>
                    <a:pt x="1392"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ítulo 1"/>
          <p:cNvSpPr txBox="1">
            <a:spLocks noGrp="1"/>
          </p:cNvSpPr>
          <p:nvPr>
            <p:ph type="title"/>
          </p:nvPr>
        </p:nvSpPr>
        <p:spPr>
          <a:xfrm>
            <a:off x="838200" y="365125"/>
            <a:ext cx="10515600" cy="1325563"/>
          </a:xfrm>
          <a:prstGeom prst="rect">
            <a:avLst/>
          </a:prstGeom>
        </p:spPr>
        <p:txBody>
          <a:bodyPr/>
          <a:lstStyle>
            <a:lvl1pPr>
              <a:defRPr sz="3200" b="1">
                <a:latin typeface="+mj-lt"/>
                <a:ea typeface="+mj-ea"/>
                <a:cs typeface="+mj-cs"/>
                <a:sym typeface="Calibri"/>
              </a:defRPr>
            </a:lvl1pPr>
          </a:lstStyle>
          <a:p>
            <a:r>
              <a:t>5.c INTRODUCCIÓN O JUSTIFICACIÓN</a:t>
            </a:r>
          </a:p>
        </p:txBody>
      </p:sp>
      <p:sp>
        <p:nvSpPr>
          <p:cNvPr id="176" name="Marcador de contenido 2"/>
          <p:cNvSpPr txBox="1">
            <a:spLocks noGrp="1"/>
          </p:cNvSpPr>
          <p:nvPr>
            <p:ph type="body" idx="1"/>
          </p:nvPr>
        </p:nvSpPr>
        <p:spPr>
          <a:xfrm>
            <a:off x="838200" y="1825625"/>
            <a:ext cx="10515600" cy="4351338"/>
          </a:xfrm>
          <a:prstGeom prst="rect">
            <a:avLst/>
          </a:prstGeom>
        </p:spPr>
        <p:txBody>
          <a:bodyPr/>
          <a:lstStyle>
            <a:lvl1pPr algn="just"/>
          </a:lstStyle>
          <a:p>
            <a:r>
              <a:t>Nuestro proyecto nace a partir de la necesidad de hacer conciencia acerca de la propagación de enfermedades, en específico de la hemofilia que se dio en una época donde la costumbre era solo casarse entre individuos de las familias reales Europeas.</a:t>
            </a:r>
          </a:p>
        </p:txBody>
      </p:sp>
      <p:sp>
        <p:nvSpPr>
          <p:cNvPr id="177" name="Marcador de número de diapositiva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9</a:t>
            </a:fld>
            <a:endParaRPr/>
          </a:p>
        </p:txBody>
      </p:sp>
      <p:pic>
        <p:nvPicPr>
          <p:cNvPr id="178" name="Imagen 1" descr="Imagen 1"/>
          <p:cNvPicPr>
            <a:picLocks noChangeAspect="1"/>
          </p:cNvPicPr>
          <p:nvPr/>
        </p:nvPicPr>
        <p:blipFill>
          <a:blip r:embed="rId2" cstate="print">
            <a:extLst/>
          </a:blip>
          <a:srcRect l="60139" t="71521" r="2212" b="11667"/>
          <a:stretch>
            <a:fillRect/>
          </a:stretch>
        </p:blipFill>
        <p:spPr>
          <a:xfrm>
            <a:off x="9810092" y="5869275"/>
            <a:ext cx="2124224" cy="73152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2923</Words>
  <Application>Microsoft Office PowerPoint</Application>
  <PresentationFormat>Personalizado</PresentationFormat>
  <Paragraphs>529</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COLEGIO ALEJANDRO GUILLOT (Clave de Incorporación UNAM 1298 )  CONEXIONES  </vt:lpstr>
      <vt:lpstr>ÍNDICE</vt:lpstr>
      <vt:lpstr>PRODUCTO 1</vt:lpstr>
      <vt:lpstr>Diapositiva 4</vt:lpstr>
      <vt:lpstr>FOTOGRAFÍAS</vt:lpstr>
      <vt:lpstr>Diapositiva 6</vt:lpstr>
      <vt:lpstr>PRODUCTO 2                 ORGANIZADOR</vt:lpstr>
      <vt:lpstr>ORGANIZADOR                EVIDENCIAS</vt:lpstr>
      <vt:lpstr>5.c INTRODUCCIÓN O JUSTIFICACIÓN</vt:lpstr>
      <vt:lpstr>5.c DESCRIPCIÓN DEL PROYECTO</vt:lpstr>
      <vt:lpstr>5.d Objetivo general del proyecto.</vt:lpstr>
      <vt:lpstr>5.d Objetivo o propósitos a alcanzar, de cada asignatura involucrada</vt:lpstr>
      <vt:lpstr>Diapositiva 13</vt:lpstr>
      <vt:lpstr>Diapositiva 14</vt:lpstr>
      <vt:lpstr>5.e Pregunta generadora, pregunta guía, problema a abordar, asunto a resolver o a aprobar, propuesta, etc., del proyecto a realizar</vt:lpstr>
      <vt:lpstr>5.f Temas y productos propuestos, organizados en forma cronológica</vt:lpstr>
      <vt:lpstr>Diapositiva 17</vt:lpstr>
      <vt:lpstr>Diapositiva 18</vt:lpstr>
      <vt:lpstr>5.g Formatos e instrumentos </vt:lpstr>
      <vt:lpstr>Elaboración de formato para producto final de la actividad interdisciplinaria (planeación general)</vt:lpstr>
      <vt:lpstr>PLANEACIÓN DÍA A DÍA Y SEGUIMIENTO INFORMÁTICA</vt:lpstr>
      <vt:lpstr>Diapositiva 22</vt:lpstr>
      <vt:lpstr>PLANEACIÓN DÍA A DÍA Y SEGUIMIENTO BIOLOGÍA</vt:lpstr>
      <vt:lpstr>PLANEACIÓN DÍA A DÍA Y SEGUIMIENTO INGLÉS</vt:lpstr>
      <vt:lpstr>5.h Reflexión de Zona</vt:lpstr>
      <vt:lpstr>Diapositiva 26</vt:lpstr>
      <vt:lpstr>Diapositiva 27</vt:lpstr>
      <vt:lpstr>5.i PRODUCTOS  PRODUCTO 4 PREGUNTAS ESENCIALES</vt:lpstr>
      <vt:lpstr>PRODUCTO 5   PROCESO DE INDAGACIÓN</vt:lpstr>
      <vt:lpstr>PRODUCTO 6     ANÁLISIS DE MESA DE EXPERTOS</vt:lpstr>
      <vt:lpstr>Diapositiva 31</vt:lpstr>
      <vt:lpstr>Diapositiva 32</vt:lpstr>
      <vt:lpstr>PRODUCTO 7      ESTRUCTURA INICIAL DE PLANEACIÓN</vt:lpstr>
      <vt:lpstr>Diapositiva 34</vt:lpstr>
      <vt:lpstr>Diapositiva 35</vt:lpstr>
      <vt:lpstr>Diapositiva 36</vt:lpstr>
      <vt:lpstr>Diapositiva 37</vt:lpstr>
      <vt:lpstr>Diapositiva 38</vt:lpstr>
      <vt:lpstr>Diapositiva 39</vt:lpstr>
      <vt:lpstr>Diapositiva 40</vt:lpstr>
      <vt:lpstr>PRODUCTO 8     ELABORACIÓN DE PROYECTO</vt:lpstr>
      <vt:lpstr>Diapositiva 42</vt:lpstr>
      <vt:lpstr>Diapositiva 43</vt:lpstr>
      <vt:lpstr>Diapositiva 44</vt:lpstr>
      <vt:lpstr>Diapositiva 45</vt:lpstr>
      <vt:lpstr>Diapositiva 46</vt:lpstr>
      <vt:lpstr>Diapositiva 47</vt:lpstr>
      <vt:lpstr>Diapositiva 48</vt:lpstr>
      <vt:lpstr>PRODUCTO 9 EVIDENCIAS   FOTOS DE TRABAJO EN EQUIPO    2ª REUNIÓN</vt:lpstr>
      <vt:lpstr>Diapositiva 50</vt:lpstr>
      <vt:lpstr>Diapositiva 51</vt:lpstr>
      <vt:lpstr>PRODUCTO 10 Evaluación. Tipos, herramientas y productos de Aprendizaje</vt:lpstr>
      <vt:lpstr>Diapositiva 53</vt:lpstr>
      <vt:lpstr>Diapositiva 54</vt:lpstr>
      <vt:lpstr>PRODUCTO 11 Evaluación. Formatos. Prerrequisitos. Producto  </vt:lpstr>
      <vt:lpstr>Diapositiva 56</vt:lpstr>
      <vt:lpstr>Diapositiva 57</vt:lpstr>
      <vt:lpstr>Diapositiva 58</vt:lpstr>
      <vt:lpstr>Diapositiva 59</vt:lpstr>
      <vt:lpstr>PRODUCTO 12 Evaluación. Formatos. Grupo heterogéneo </vt:lpstr>
      <vt:lpstr>Diapositiva 61</vt:lpstr>
      <vt:lpstr>PRODUCTO 13</vt:lpstr>
      <vt:lpstr>PRODUCTO 14 LA INFOGRAFÍA</vt:lpstr>
      <vt:lpstr>PRODUCTO 15 REDACCIÓN SOBRE PROCESO DE CONSTRUCCIÓN DE UN PROYECTO INTERDISCIPLINARIO</vt:lpstr>
      <vt:lpstr>PRODUCTO 15 REDACCIÓN SOBRE PROCESO DE CONSTRUCCIÓN DE UN PROYECTO INTERDISCIPLINARIO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ALEJANDRO GUILLOT (Clave de Incorporación UNAM 1298 )  CONEXIONES</dc:title>
  <dc:creator>Alumno 22</dc:creator>
  <cp:lastModifiedBy>Maq-01</cp:lastModifiedBy>
  <cp:revision>3</cp:revision>
  <dcterms:modified xsi:type="dcterms:W3CDTF">2018-06-18T17:11:05Z</dcterms:modified>
</cp:coreProperties>
</file>