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3" r:id="rId2"/>
    <p:sldId id="414" r:id="rId3"/>
    <p:sldId id="314" r:id="rId4"/>
    <p:sldId id="370" r:id="rId5"/>
    <p:sldId id="415" r:id="rId6"/>
    <p:sldId id="315" r:id="rId7"/>
    <p:sldId id="316" r:id="rId8"/>
    <p:sldId id="277" r:id="rId9"/>
    <p:sldId id="278" r:id="rId10"/>
    <p:sldId id="287" r:id="rId11"/>
    <p:sldId id="288" r:id="rId12"/>
    <p:sldId id="289" r:id="rId1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94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32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B801B-4189-4632-8B88-886FE0F66222}" type="datetimeFigureOut">
              <a:rPr lang="es-MX" smtClean="0"/>
              <a:t>30/11/2018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335B5-C417-41E9-9409-425F7339AC3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1278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04730-C2A3-49FC-BB0F-4BE6E10DF58A}" type="datetimeFigureOut">
              <a:rPr lang="es-MX" smtClean="0"/>
              <a:t>30/11/2018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72145-8914-4C0B-A286-B5F509755E2F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2560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72145-8914-4C0B-A286-B5F509755E2F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8393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72145-8914-4C0B-A286-B5F509755E2F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3758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9F7CC-75C6-4387-8225-AE02501F38CA}" type="datetime1">
              <a:rPr lang="es-MX" smtClean="0"/>
              <a:t>30/11/2018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D8A-9F0C-4D8C-919F-BF13B68D254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6686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BCD5-6672-4D1F-AC17-1E61F2407A32}" type="datetime1">
              <a:rPr lang="es-MX" smtClean="0"/>
              <a:t>30/11/2018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D8A-9F0C-4D8C-919F-BF13B68D254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551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581E-BF2A-4CBB-9C76-4B13B9469312}" type="datetime1">
              <a:rPr lang="es-MX" smtClean="0"/>
              <a:t>30/11/2018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D8A-9F0C-4D8C-919F-BF13B68D254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96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A565-D00B-4B0B-A615-512B4823D41D}" type="datetime1">
              <a:rPr lang="es-MX" smtClean="0"/>
              <a:t>30/11/2018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D8A-9F0C-4D8C-919F-BF13B68D254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45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76F9C-76D7-483F-AC7F-FB5D58ED6B61}" type="datetime1">
              <a:rPr lang="es-MX" smtClean="0"/>
              <a:t>30/11/2018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D8A-9F0C-4D8C-919F-BF13B68D254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35477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4CD80-5B53-4D6C-808F-FA4FCE12FF90}" type="datetime1">
              <a:rPr lang="es-MX" smtClean="0"/>
              <a:t>30/11/2018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D8A-9F0C-4D8C-919F-BF13B68D254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29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13A3-940A-4625-BB46-0F450B20F490}" type="datetime1">
              <a:rPr lang="es-MX" smtClean="0"/>
              <a:t>30/11/2018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D8A-9F0C-4D8C-919F-BF13B68D254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443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98234-1D42-4B73-A31A-A70458EE0500}" type="datetime1">
              <a:rPr lang="es-MX" smtClean="0"/>
              <a:t>30/11/2018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D8A-9F0C-4D8C-919F-BF13B68D254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09980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9ABA3-A6B6-40CE-929C-12CD0010CE68}" type="datetime1">
              <a:rPr lang="es-MX" smtClean="0"/>
              <a:t>30/11/2018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D8A-9F0C-4D8C-919F-BF13B68D254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4754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A7CBC-577B-4F7C-B55A-B2DB3388304E}" type="datetime1">
              <a:rPr lang="es-MX" smtClean="0"/>
              <a:t>30/11/2018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D8A-9F0C-4D8C-919F-BF13B68D254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8896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2845D-E302-4D47-A42E-1842A1ED01B9}" type="datetime1">
              <a:rPr lang="es-MX" smtClean="0"/>
              <a:t>30/11/2018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02D8A-9F0C-4D8C-919F-BF13B68D254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9841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20EA-FC42-4A2A-A410-3FDE676C7B93}" type="datetime1">
              <a:rPr lang="es-MX" smtClean="0"/>
              <a:t>30/11/2018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02D8A-9F0C-4D8C-919F-BF13B68D2544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9330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4" t="1254" r="2750" b="1987"/>
          <a:stretch>
            <a:fillRect/>
          </a:stretch>
        </p:blipFill>
        <p:spPr bwMode="auto">
          <a:xfrm>
            <a:off x="-19050" y="115837"/>
            <a:ext cx="9204325" cy="691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04062" y="476672"/>
            <a:ext cx="84982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Instituto Juventud del Estado de México A.C.</a:t>
            </a:r>
            <a:endParaRPr lang="es-E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2339752" y="5805264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solidFill>
                  <a:schemeClr val="bg1"/>
                </a:solidFill>
              </a:rPr>
              <a:t>Equipo</a:t>
            </a:r>
          </a:p>
        </p:txBody>
      </p:sp>
      <p:sp>
        <p:nvSpPr>
          <p:cNvPr id="5" name="Rectángulo 4"/>
          <p:cNvSpPr/>
          <p:nvPr/>
        </p:nvSpPr>
        <p:spPr>
          <a:xfrm>
            <a:off x="5652120" y="5583143"/>
            <a:ext cx="2158008" cy="1152128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1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6606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85800" y="71438"/>
            <a:ext cx="7772400" cy="8572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s-MX" altLang="es-MX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Objetivo general del proyecto y de cada asignatura</a:t>
            </a:r>
            <a:endParaRPr lang="es-MX" altLang="es-MX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075" name="Agrupar 5"/>
          <p:cNvGrpSpPr>
            <a:grpSpLocks/>
          </p:cNvGrpSpPr>
          <p:nvPr/>
        </p:nvGrpSpPr>
        <p:grpSpPr bwMode="auto">
          <a:xfrm>
            <a:off x="0" y="6143625"/>
            <a:ext cx="7667625" cy="714375"/>
            <a:chOff x="0" y="6021288"/>
            <a:chExt cx="7667625" cy="836712"/>
          </a:xfrm>
        </p:grpSpPr>
        <p:sp>
          <p:nvSpPr>
            <p:cNvPr id="6" name="Rectángulo 6"/>
            <p:cNvSpPr/>
            <p:nvPr/>
          </p:nvSpPr>
          <p:spPr>
            <a:xfrm>
              <a:off x="0" y="6166318"/>
              <a:ext cx="7667625" cy="6916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 smtClean="0">
                <a:solidFill>
                  <a:srgbClr val="FFFFFF"/>
                </a:solidFill>
              </a:endParaRPr>
            </a:p>
          </p:txBody>
        </p:sp>
        <p:sp>
          <p:nvSpPr>
            <p:cNvPr id="7" name="Rectángulo 7"/>
            <p:cNvSpPr/>
            <p:nvPr/>
          </p:nvSpPr>
          <p:spPr>
            <a:xfrm>
              <a:off x="0" y="6021288"/>
              <a:ext cx="7667625" cy="1450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 smtClean="0">
                <a:solidFill>
                  <a:srgbClr val="FFFFFF"/>
                </a:solidFill>
              </a:endParaRPr>
            </a:p>
          </p:txBody>
        </p:sp>
      </p:grpSp>
      <p:pic>
        <p:nvPicPr>
          <p:cNvPr id="3076" name="7 Imagen" descr="logo50aniversari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2975" r="59375" b="11212"/>
          <a:stretch>
            <a:fillRect/>
          </a:stretch>
        </p:blipFill>
        <p:spPr bwMode="auto">
          <a:xfrm>
            <a:off x="7643813" y="5572125"/>
            <a:ext cx="1435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b="1" dirty="0" smtClean="0"/>
              <a:t>Objetivo del proyecto en el área de filosofía </a:t>
            </a:r>
          </a:p>
          <a:p>
            <a:pPr marL="0" indent="0">
              <a:buNone/>
            </a:pPr>
            <a:r>
              <a:rPr lang="es-MX" sz="1800" b="1" dirty="0"/>
              <a:t>El alumno </a:t>
            </a:r>
            <a:r>
              <a:rPr lang="es-MX" sz="1800" b="1" dirty="0" smtClean="0"/>
              <a:t>identifica los elementos constitutivos de la filosofía de Rene Descartes y contextualiza en su contemporaneidad.  </a:t>
            </a:r>
            <a:endParaRPr lang="es-MX" sz="1800" b="1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5.d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4368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85800" y="71438"/>
            <a:ext cx="7772400" cy="8572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s-MX" altLang="es-MX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Objetivo general del proyecto y de cada asignatura</a:t>
            </a:r>
            <a:endParaRPr lang="es-MX" altLang="es-MX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075" name="Agrupar 5"/>
          <p:cNvGrpSpPr>
            <a:grpSpLocks/>
          </p:cNvGrpSpPr>
          <p:nvPr/>
        </p:nvGrpSpPr>
        <p:grpSpPr bwMode="auto">
          <a:xfrm>
            <a:off x="0" y="6143625"/>
            <a:ext cx="7667625" cy="714375"/>
            <a:chOff x="0" y="6021288"/>
            <a:chExt cx="7667625" cy="836712"/>
          </a:xfrm>
        </p:grpSpPr>
        <p:sp>
          <p:nvSpPr>
            <p:cNvPr id="6" name="Rectángulo 6"/>
            <p:cNvSpPr/>
            <p:nvPr/>
          </p:nvSpPr>
          <p:spPr>
            <a:xfrm>
              <a:off x="0" y="6166318"/>
              <a:ext cx="7667625" cy="6916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 smtClean="0">
                <a:solidFill>
                  <a:srgbClr val="FFFFFF"/>
                </a:solidFill>
              </a:endParaRPr>
            </a:p>
          </p:txBody>
        </p:sp>
        <p:sp>
          <p:nvSpPr>
            <p:cNvPr id="7" name="Rectángulo 7"/>
            <p:cNvSpPr/>
            <p:nvPr/>
          </p:nvSpPr>
          <p:spPr>
            <a:xfrm>
              <a:off x="0" y="6021288"/>
              <a:ext cx="7667625" cy="1450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 smtClean="0">
                <a:solidFill>
                  <a:srgbClr val="FFFFFF"/>
                </a:solidFill>
              </a:endParaRPr>
            </a:p>
          </p:txBody>
        </p:sp>
      </p:grpSp>
      <p:pic>
        <p:nvPicPr>
          <p:cNvPr id="3076" name="7 Imagen" descr="logo50aniversari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2975" r="59375" b="11212"/>
          <a:stretch>
            <a:fillRect/>
          </a:stretch>
        </p:blipFill>
        <p:spPr bwMode="auto">
          <a:xfrm>
            <a:off x="7643813" y="5572125"/>
            <a:ext cx="1435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b="1" dirty="0" smtClean="0"/>
              <a:t>Objetivo del proyecto en el área de Matemáticas</a:t>
            </a:r>
          </a:p>
          <a:p>
            <a:pPr marL="0" indent="0">
              <a:buNone/>
            </a:pPr>
            <a:r>
              <a:rPr lang="es-MX" sz="1800" b="1" dirty="0" smtClean="0"/>
              <a:t>Que el estudiante Identifique </a:t>
            </a:r>
            <a:r>
              <a:rPr lang="es-MX" sz="1800" b="1" dirty="0"/>
              <a:t>los tipos </a:t>
            </a:r>
            <a:r>
              <a:rPr lang="es-MX" sz="1800" b="1" dirty="0" smtClean="0"/>
              <a:t>de funciones</a:t>
            </a:r>
            <a:r>
              <a:rPr lang="es-MX" sz="1800" b="1" dirty="0"/>
              <a:t>, </a:t>
            </a:r>
            <a:r>
              <a:rPr lang="es-MX" sz="1800" b="1" dirty="0" smtClean="0"/>
              <a:t>establezca sus características </a:t>
            </a:r>
            <a:r>
              <a:rPr lang="es-MX" sz="1800" b="1" dirty="0"/>
              <a:t>y </a:t>
            </a:r>
            <a:r>
              <a:rPr lang="es-MX" sz="1800" b="1" dirty="0" smtClean="0"/>
              <a:t>los aplique en </a:t>
            </a:r>
            <a:r>
              <a:rPr lang="es-MX" sz="1800" b="1" dirty="0"/>
              <a:t>la solución de </a:t>
            </a:r>
            <a:r>
              <a:rPr lang="es-MX" sz="1800" b="1" dirty="0" smtClean="0"/>
              <a:t>un problema </a:t>
            </a:r>
            <a:r>
              <a:rPr lang="es-MX" sz="1800" b="1" dirty="0"/>
              <a:t>de su </a:t>
            </a:r>
            <a:r>
              <a:rPr lang="es-MX" sz="1800" b="1" dirty="0" smtClean="0"/>
              <a:t>contexto.</a:t>
            </a:r>
            <a:endParaRPr lang="es-MX" sz="1800" b="1" dirty="0"/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5.d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761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85800" y="71438"/>
            <a:ext cx="7772400" cy="8572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s-MX" altLang="es-MX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Objetivo general del proyecto y de cada asignatura</a:t>
            </a:r>
            <a:endParaRPr lang="es-MX" altLang="es-MX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075" name="Agrupar 5"/>
          <p:cNvGrpSpPr>
            <a:grpSpLocks/>
          </p:cNvGrpSpPr>
          <p:nvPr/>
        </p:nvGrpSpPr>
        <p:grpSpPr bwMode="auto">
          <a:xfrm>
            <a:off x="0" y="6143625"/>
            <a:ext cx="7667625" cy="714375"/>
            <a:chOff x="0" y="6021288"/>
            <a:chExt cx="7667625" cy="836712"/>
          </a:xfrm>
        </p:grpSpPr>
        <p:sp>
          <p:nvSpPr>
            <p:cNvPr id="6" name="Rectángulo 6"/>
            <p:cNvSpPr/>
            <p:nvPr/>
          </p:nvSpPr>
          <p:spPr>
            <a:xfrm>
              <a:off x="0" y="6166318"/>
              <a:ext cx="7667625" cy="6916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 smtClean="0">
                <a:solidFill>
                  <a:srgbClr val="FFFFFF"/>
                </a:solidFill>
              </a:endParaRPr>
            </a:p>
          </p:txBody>
        </p:sp>
        <p:sp>
          <p:nvSpPr>
            <p:cNvPr id="7" name="Rectángulo 7"/>
            <p:cNvSpPr/>
            <p:nvPr/>
          </p:nvSpPr>
          <p:spPr>
            <a:xfrm>
              <a:off x="0" y="6021288"/>
              <a:ext cx="7667625" cy="1450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 smtClean="0">
                <a:solidFill>
                  <a:srgbClr val="FFFFFF"/>
                </a:solidFill>
              </a:endParaRPr>
            </a:p>
          </p:txBody>
        </p:sp>
      </p:grpSp>
      <p:pic>
        <p:nvPicPr>
          <p:cNvPr id="3076" name="7 Imagen" descr="logo50aniversari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2975" r="59375" b="11212"/>
          <a:stretch>
            <a:fillRect/>
          </a:stretch>
        </p:blipFill>
        <p:spPr bwMode="auto">
          <a:xfrm>
            <a:off x="7643813" y="5572125"/>
            <a:ext cx="1435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b="1" dirty="0" smtClean="0"/>
              <a:t>Objetivo del proyecto en el área de Inglés </a:t>
            </a:r>
          </a:p>
          <a:p>
            <a:pPr marL="0" indent="0">
              <a:buNone/>
            </a:pPr>
            <a:r>
              <a:rPr lang="es-MX" sz="1800" b="1" dirty="0" smtClean="0"/>
              <a:t>Que el alumno desarrolle </a:t>
            </a:r>
            <a:r>
              <a:rPr lang="es-MX" sz="1800" b="1" dirty="0"/>
              <a:t>un tema </a:t>
            </a:r>
            <a:r>
              <a:rPr lang="es-MX" sz="1800" b="1" dirty="0" smtClean="0"/>
              <a:t>académico por medio inglés </a:t>
            </a:r>
            <a:r>
              <a:rPr lang="es-MX" sz="1800" b="1" dirty="0"/>
              <a:t>académico.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5.d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65276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85800" y="71438"/>
            <a:ext cx="7772400" cy="8572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MX" altLang="es-MX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075" name="Agrupar 5"/>
          <p:cNvGrpSpPr>
            <a:grpSpLocks/>
          </p:cNvGrpSpPr>
          <p:nvPr/>
        </p:nvGrpSpPr>
        <p:grpSpPr bwMode="auto">
          <a:xfrm>
            <a:off x="0" y="6143625"/>
            <a:ext cx="7667625" cy="714375"/>
            <a:chOff x="0" y="6021288"/>
            <a:chExt cx="7667625" cy="836712"/>
          </a:xfrm>
        </p:grpSpPr>
        <p:sp>
          <p:nvSpPr>
            <p:cNvPr id="6" name="Rectángulo 6"/>
            <p:cNvSpPr/>
            <p:nvPr/>
          </p:nvSpPr>
          <p:spPr>
            <a:xfrm>
              <a:off x="0" y="6166318"/>
              <a:ext cx="7667625" cy="6916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>
                <a:solidFill>
                  <a:srgbClr val="FFFFFF"/>
                </a:solidFill>
              </a:endParaRPr>
            </a:p>
          </p:txBody>
        </p:sp>
        <p:sp>
          <p:nvSpPr>
            <p:cNvPr id="7" name="Rectángulo 7"/>
            <p:cNvSpPr/>
            <p:nvPr/>
          </p:nvSpPr>
          <p:spPr>
            <a:xfrm>
              <a:off x="0" y="6021288"/>
              <a:ext cx="7667625" cy="1450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>
                <a:solidFill>
                  <a:srgbClr val="FFFFFF"/>
                </a:solidFill>
              </a:endParaRPr>
            </a:p>
          </p:txBody>
        </p:sp>
      </p:grpSp>
      <p:pic>
        <p:nvPicPr>
          <p:cNvPr id="3076" name="7 Imagen" descr="logo50aniversario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2975" r="59375" b="11212"/>
          <a:stretch>
            <a:fillRect/>
          </a:stretch>
        </p:blipFill>
        <p:spPr bwMode="auto">
          <a:xfrm>
            <a:off x="7643813" y="5572125"/>
            <a:ext cx="1435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57696"/>
            <a:ext cx="8229600" cy="1143000"/>
          </a:xfrm>
        </p:spPr>
        <p:txBody>
          <a:bodyPr/>
          <a:lstStyle/>
          <a:p>
            <a:r>
              <a:rPr lang="es-MX" dirty="0" smtClean="0"/>
              <a:t>Grupo al que va dirigido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1" y="2420889"/>
            <a:ext cx="8899401" cy="2592288"/>
          </a:xfrm>
        </p:spPr>
        <p:txBody>
          <a:bodyPr>
            <a:normAutofit/>
          </a:bodyPr>
          <a:lstStyle/>
          <a:p>
            <a:r>
              <a:rPr lang="es-MX" sz="2300" dirty="0" smtClean="0">
                <a:latin typeface="Elephant" panose="02020904090505020303" pitchFamily="18" charset="0"/>
              </a:rPr>
              <a:t>Grupo :6D</a:t>
            </a:r>
          </a:p>
          <a:p>
            <a:pPr algn="ctr"/>
            <a:r>
              <a:rPr lang="es-MX" sz="2300" dirty="0" smtClean="0">
                <a:latin typeface="Elephant" panose="02020904090505020303" pitchFamily="18" charset="0"/>
              </a:rPr>
              <a:t> </a:t>
            </a:r>
            <a:r>
              <a:rPr lang="es-MX" sz="2300" dirty="0">
                <a:latin typeface="Elephant" panose="02020904090505020303" pitchFamily="18" charset="0"/>
              </a:rPr>
              <a:t>Á</a:t>
            </a:r>
            <a:r>
              <a:rPr lang="es-MX" sz="2300" dirty="0" smtClean="0">
                <a:latin typeface="Elephant" panose="02020904090505020303" pitchFamily="18" charset="0"/>
              </a:rPr>
              <a:t>rea 4 “Humanidades y Artes”</a:t>
            </a:r>
            <a:endParaRPr lang="es-MX" sz="2300" dirty="0">
              <a:latin typeface="Elephant" panose="02020904090505020303" pitchFamily="18" charset="0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52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85800" y="71438"/>
            <a:ext cx="7772400" cy="8572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MX" altLang="es-MX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075" name="Agrupar 5"/>
          <p:cNvGrpSpPr>
            <a:grpSpLocks/>
          </p:cNvGrpSpPr>
          <p:nvPr/>
        </p:nvGrpSpPr>
        <p:grpSpPr bwMode="auto">
          <a:xfrm>
            <a:off x="0" y="6143625"/>
            <a:ext cx="7667625" cy="714375"/>
            <a:chOff x="0" y="6021288"/>
            <a:chExt cx="7667625" cy="836712"/>
          </a:xfrm>
        </p:grpSpPr>
        <p:sp>
          <p:nvSpPr>
            <p:cNvPr id="6" name="Rectángulo 6"/>
            <p:cNvSpPr/>
            <p:nvPr/>
          </p:nvSpPr>
          <p:spPr>
            <a:xfrm>
              <a:off x="0" y="6166318"/>
              <a:ext cx="7667625" cy="6916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>
                <a:solidFill>
                  <a:srgbClr val="FFFFFF"/>
                </a:solidFill>
              </a:endParaRPr>
            </a:p>
          </p:txBody>
        </p:sp>
        <p:sp>
          <p:nvSpPr>
            <p:cNvPr id="7" name="Rectángulo 7"/>
            <p:cNvSpPr/>
            <p:nvPr/>
          </p:nvSpPr>
          <p:spPr>
            <a:xfrm>
              <a:off x="0" y="6021288"/>
              <a:ext cx="7667625" cy="1450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>
                <a:solidFill>
                  <a:srgbClr val="FFFFFF"/>
                </a:solidFill>
              </a:endParaRPr>
            </a:p>
          </p:txBody>
        </p:sp>
      </p:grpSp>
      <p:pic>
        <p:nvPicPr>
          <p:cNvPr id="3076" name="7 Imagen" descr="logo50aniversari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2975" r="59375" b="11212"/>
          <a:stretch>
            <a:fillRect/>
          </a:stretch>
        </p:blipFill>
        <p:spPr bwMode="auto">
          <a:xfrm>
            <a:off x="7643813" y="5572125"/>
            <a:ext cx="1435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57696"/>
            <a:ext cx="8229600" cy="1143000"/>
          </a:xfrm>
        </p:spPr>
        <p:txBody>
          <a:bodyPr/>
          <a:lstStyle/>
          <a:p>
            <a:r>
              <a:rPr lang="es-MX" dirty="0"/>
              <a:t>Participantes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1" y="2420889"/>
            <a:ext cx="8899401" cy="2592288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Pablo Adrian Rivera Juvenal </a:t>
            </a:r>
          </a:p>
          <a:p>
            <a:pPr marL="0" indent="0" algn="ctr">
              <a:buNone/>
            </a:pPr>
            <a:r>
              <a:rPr lang="es-MX" sz="2300" dirty="0">
                <a:latin typeface="Elephant" panose="02020904090505020303" pitchFamily="18" charset="0"/>
              </a:rPr>
              <a:t>Historia de las Doctrinas Filosóficas </a:t>
            </a:r>
          </a:p>
          <a:p>
            <a:r>
              <a:rPr lang="es-MX" dirty="0"/>
              <a:t>Sylvia Esther Arzamendi y </a:t>
            </a:r>
            <a:r>
              <a:rPr lang="es-MX" dirty="0" smtClean="0"/>
              <a:t>Ortega</a:t>
            </a:r>
          </a:p>
          <a:p>
            <a:pPr marL="0" indent="0" algn="ctr">
              <a:buNone/>
            </a:pPr>
            <a:r>
              <a:rPr lang="es-MX" sz="2300" dirty="0">
                <a:latin typeface="Elephant" panose="02020904090505020303" pitchFamily="18" charset="0"/>
              </a:rPr>
              <a:t>Inglés VI</a:t>
            </a:r>
            <a:r>
              <a:rPr lang="es-MX" sz="2300" dirty="0" smtClean="0">
                <a:latin typeface="Elephant" panose="02020904090505020303" pitchFamily="18" charset="0"/>
              </a:rPr>
              <a:t>.</a:t>
            </a:r>
            <a:endParaRPr lang="es-MX" dirty="0" smtClean="0"/>
          </a:p>
          <a:p>
            <a:r>
              <a:rPr lang="es-MX" dirty="0"/>
              <a:t>Mireya Salcedo González </a:t>
            </a:r>
            <a:endParaRPr lang="es-MX" dirty="0"/>
          </a:p>
          <a:p>
            <a:pPr marL="0" indent="0" algn="ctr">
              <a:buNone/>
            </a:pPr>
            <a:r>
              <a:rPr lang="es-MX" sz="1600" dirty="0"/>
              <a:t> </a:t>
            </a:r>
            <a:r>
              <a:rPr lang="es-MX" sz="2400" dirty="0">
                <a:latin typeface="Elephant" panose="02020904090505020303" pitchFamily="18" charset="0"/>
              </a:rPr>
              <a:t>Inglés VI</a:t>
            </a:r>
            <a:r>
              <a:rPr lang="es-MX" sz="2400" dirty="0" smtClean="0">
                <a:latin typeface="Elephant" panose="02020904090505020303" pitchFamily="18" charset="0"/>
              </a:rPr>
              <a:t>.</a:t>
            </a:r>
            <a:endParaRPr lang="es-MX" sz="2300" dirty="0">
              <a:latin typeface="Elephant" panose="02020904090505020303" pitchFamily="18" charset="0"/>
            </a:endParaRPr>
          </a:p>
          <a:p>
            <a:r>
              <a:rPr lang="es-MX" dirty="0" smtClean="0"/>
              <a:t>Berenice </a:t>
            </a:r>
            <a:r>
              <a:rPr lang="es-MX" dirty="0"/>
              <a:t>Miranda Casarrubias </a:t>
            </a:r>
          </a:p>
          <a:p>
            <a:pPr marL="0" indent="0" algn="ctr">
              <a:buNone/>
            </a:pPr>
            <a:r>
              <a:rPr lang="es-MX" sz="2300" dirty="0">
                <a:latin typeface="Elephant" panose="02020904090505020303" pitchFamily="18" charset="0"/>
              </a:rPr>
              <a:t>Matemáticas VI 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2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1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85800" y="71438"/>
            <a:ext cx="7772400" cy="8572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MX" altLang="es-MX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075" name="Agrupar 5"/>
          <p:cNvGrpSpPr>
            <a:grpSpLocks/>
          </p:cNvGrpSpPr>
          <p:nvPr/>
        </p:nvGrpSpPr>
        <p:grpSpPr bwMode="auto">
          <a:xfrm>
            <a:off x="0" y="6143625"/>
            <a:ext cx="7667625" cy="714375"/>
            <a:chOff x="0" y="6021288"/>
            <a:chExt cx="7667625" cy="836712"/>
          </a:xfrm>
        </p:grpSpPr>
        <p:sp>
          <p:nvSpPr>
            <p:cNvPr id="6" name="Rectángulo 6"/>
            <p:cNvSpPr/>
            <p:nvPr/>
          </p:nvSpPr>
          <p:spPr>
            <a:xfrm>
              <a:off x="0" y="6166318"/>
              <a:ext cx="7667625" cy="6916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>
                <a:solidFill>
                  <a:srgbClr val="FFFFFF"/>
                </a:solidFill>
              </a:endParaRPr>
            </a:p>
          </p:txBody>
        </p:sp>
        <p:sp>
          <p:nvSpPr>
            <p:cNvPr id="7" name="Rectángulo 7"/>
            <p:cNvSpPr/>
            <p:nvPr/>
          </p:nvSpPr>
          <p:spPr>
            <a:xfrm>
              <a:off x="0" y="6021288"/>
              <a:ext cx="7667625" cy="1450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>
                <a:solidFill>
                  <a:srgbClr val="FFFFFF"/>
                </a:solidFill>
              </a:endParaRPr>
            </a:p>
          </p:txBody>
        </p:sp>
      </p:grpSp>
      <p:pic>
        <p:nvPicPr>
          <p:cNvPr id="3076" name="7 Imagen" descr="logo50aniversari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2975" r="59375" b="11212"/>
          <a:stretch>
            <a:fillRect/>
          </a:stretch>
        </p:blipFill>
        <p:spPr bwMode="auto">
          <a:xfrm>
            <a:off x="7643813" y="5572125"/>
            <a:ext cx="1435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57696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/>
              <a:t>Aplicación del </a:t>
            </a:r>
            <a:r>
              <a:rPr lang="es-MX" dirty="0" smtClean="0"/>
              <a:t>proyecto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1" y="2420889"/>
            <a:ext cx="8899401" cy="2592288"/>
          </a:xfrm>
        </p:spPr>
        <p:txBody>
          <a:bodyPr>
            <a:normAutofit/>
          </a:bodyPr>
          <a:lstStyle/>
          <a:p>
            <a:pPr algn="ctr"/>
            <a:endParaRPr lang="es-MX" dirty="0" smtClean="0"/>
          </a:p>
          <a:p>
            <a:pPr algn="ctr"/>
            <a:r>
              <a:rPr lang="es-MX" dirty="0" smtClean="0"/>
              <a:t>Ciclo </a:t>
            </a:r>
            <a:r>
              <a:rPr lang="es-MX" dirty="0"/>
              <a:t>Escolar </a:t>
            </a:r>
            <a:r>
              <a:rPr lang="es-MX" dirty="0" smtClean="0"/>
              <a:t>2019 </a:t>
            </a:r>
            <a:r>
              <a:rPr lang="es-MX" dirty="0" smtClean="0"/>
              <a:t>– </a:t>
            </a:r>
            <a:r>
              <a:rPr lang="es-MX" dirty="0" smtClean="0"/>
              <a:t>2020</a:t>
            </a:r>
            <a:endParaRPr lang="es-MX" dirty="0" smtClean="0"/>
          </a:p>
          <a:p>
            <a:r>
              <a:rPr lang="es-MX" dirty="0" smtClean="0"/>
              <a:t>Fecha de inicio      </a:t>
            </a:r>
            <a:r>
              <a:rPr lang="es-MX" dirty="0" smtClean="0"/>
              <a:t>20/10/2019</a:t>
            </a:r>
            <a:endParaRPr lang="es-MX" dirty="0" smtClean="0"/>
          </a:p>
          <a:p>
            <a:r>
              <a:rPr lang="es-MX" dirty="0" smtClean="0"/>
              <a:t>Fecha de término </a:t>
            </a:r>
            <a:r>
              <a:rPr lang="es-MX" dirty="0" smtClean="0"/>
              <a:t>11/12/2019 </a:t>
            </a:r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1062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85800" y="71438"/>
            <a:ext cx="7772400" cy="8572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MX" altLang="es-MX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075" name="Agrupar 5"/>
          <p:cNvGrpSpPr>
            <a:grpSpLocks/>
          </p:cNvGrpSpPr>
          <p:nvPr/>
        </p:nvGrpSpPr>
        <p:grpSpPr bwMode="auto">
          <a:xfrm>
            <a:off x="0" y="6143625"/>
            <a:ext cx="7667625" cy="714375"/>
            <a:chOff x="0" y="6021288"/>
            <a:chExt cx="7667625" cy="836712"/>
          </a:xfrm>
        </p:grpSpPr>
        <p:sp>
          <p:nvSpPr>
            <p:cNvPr id="6" name="Rectángulo 6"/>
            <p:cNvSpPr/>
            <p:nvPr/>
          </p:nvSpPr>
          <p:spPr>
            <a:xfrm>
              <a:off x="0" y="6166318"/>
              <a:ext cx="7667625" cy="6916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>
                <a:solidFill>
                  <a:srgbClr val="FFFFFF"/>
                </a:solidFill>
              </a:endParaRPr>
            </a:p>
          </p:txBody>
        </p:sp>
        <p:sp>
          <p:nvSpPr>
            <p:cNvPr id="7" name="Rectángulo 7"/>
            <p:cNvSpPr/>
            <p:nvPr/>
          </p:nvSpPr>
          <p:spPr>
            <a:xfrm>
              <a:off x="0" y="6021288"/>
              <a:ext cx="7667625" cy="1450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>
                <a:solidFill>
                  <a:srgbClr val="FFFFFF"/>
                </a:solidFill>
              </a:endParaRPr>
            </a:p>
          </p:txBody>
        </p:sp>
      </p:grpSp>
      <p:pic>
        <p:nvPicPr>
          <p:cNvPr id="3076" name="7 Imagen" descr="logo50aniversari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2975" r="59375" b="11212"/>
          <a:stretch>
            <a:fillRect/>
          </a:stretch>
        </p:blipFill>
        <p:spPr bwMode="auto">
          <a:xfrm>
            <a:off x="7643813" y="5572125"/>
            <a:ext cx="1435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57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Portafolio Virtual de Evidencias para el Seguimiento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1" y="2420889"/>
            <a:ext cx="8899401" cy="2592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MX" dirty="0" smtClean="0"/>
          </a:p>
          <a:p>
            <a:pPr marL="0" indent="0" algn="ctr">
              <a:buNone/>
            </a:pPr>
            <a:r>
              <a:rPr lang="es-MX" sz="6600" dirty="0" smtClean="0"/>
              <a:t>(P.V.E.S)</a:t>
            </a:r>
            <a:endParaRPr lang="es-MX" sz="6600" dirty="0" smtClean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3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8128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85800" y="71438"/>
            <a:ext cx="7772400" cy="8572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MX" altLang="es-MX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075" name="Agrupar 5"/>
          <p:cNvGrpSpPr>
            <a:grpSpLocks/>
          </p:cNvGrpSpPr>
          <p:nvPr/>
        </p:nvGrpSpPr>
        <p:grpSpPr bwMode="auto">
          <a:xfrm>
            <a:off x="0" y="6143625"/>
            <a:ext cx="7667625" cy="714375"/>
            <a:chOff x="0" y="6021288"/>
            <a:chExt cx="7667625" cy="836712"/>
          </a:xfrm>
        </p:grpSpPr>
        <p:sp>
          <p:nvSpPr>
            <p:cNvPr id="6" name="Rectángulo 6"/>
            <p:cNvSpPr/>
            <p:nvPr/>
          </p:nvSpPr>
          <p:spPr>
            <a:xfrm>
              <a:off x="0" y="6166318"/>
              <a:ext cx="7667625" cy="6916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>
                <a:solidFill>
                  <a:srgbClr val="FFFFFF"/>
                </a:solidFill>
              </a:endParaRPr>
            </a:p>
          </p:txBody>
        </p:sp>
        <p:sp>
          <p:nvSpPr>
            <p:cNvPr id="7" name="Rectángulo 7"/>
            <p:cNvSpPr/>
            <p:nvPr/>
          </p:nvSpPr>
          <p:spPr>
            <a:xfrm>
              <a:off x="0" y="6021288"/>
              <a:ext cx="7667625" cy="1450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>
                <a:solidFill>
                  <a:srgbClr val="FFFFFF"/>
                </a:solidFill>
              </a:endParaRPr>
            </a:p>
          </p:txBody>
        </p:sp>
      </p:grpSp>
      <p:pic>
        <p:nvPicPr>
          <p:cNvPr id="3076" name="7 Imagen" descr="logo50aniversari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2975" r="59375" b="11212"/>
          <a:stretch>
            <a:fillRect/>
          </a:stretch>
        </p:blipFill>
        <p:spPr bwMode="auto">
          <a:xfrm>
            <a:off x="7643813" y="5572125"/>
            <a:ext cx="1435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57696"/>
            <a:ext cx="8229600" cy="1143000"/>
          </a:xfrm>
        </p:spPr>
        <p:txBody>
          <a:bodyPr>
            <a:normAutofit/>
          </a:bodyPr>
          <a:lstStyle/>
          <a:p>
            <a:r>
              <a:rPr lang="es-MX" dirty="0"/>
              <a:t>Proyecto: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25922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800" dirty="0"/>
              <a:t>René Descartes: el mundo visto a través de las matemáticas </a:t>
            </a:r>
          </a:p>
          <a:p>
            <a:pPr marL="0" indent="0" algn="ctr">
              <a:buNone/>
            </a:pPr>
            <a:r>
              <a:rPr lang="es-MX" sz="2200" dirty="0"/>
              <a:t>(Uso de funciones para la resolución de problemas sociales) </a:t>
            </a: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4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775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85800" y="71438"/>
            <a:ext cx="7772400" cy="8572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s-MX" altLang="es-MX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075" name="Agrupar 5"/>
          <p:cNvGrpSpPr>
            <a:grpSpLocks/>
          </p:cNvGrpSpPr>
          <p:nvPr/>
        </p:nvGrpSpPr>
        <p:grpSpPr bwMode="auto">
          <a:xfrm>
            <a:off x="0" y="6143625"/>
            <a:ext cx="7667625" cy="714375"/>
            <a:chOff x="0" y="6021288"/>
            <a:chExt cx="7667625" cy="836712"/>
          </a:xfrm>
        </p:grpSpPr>
        <p:sp>
          <p:nvSpPr>
            <p:cNvPr id="6" name="Rectángulo 6"/>
            <p:cNvSpPr/>
            <p:nvPr/>
          </p:nvSpPr>
          <p:spPr>
            <a:xfrm>
              <a:off x="0" y="6166318"/>
              <a:ext cx="7667625" cy="6916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>
                <a:solidFill>
                  <a:srgbClr val="FFFFFF"/>
                </a:solidFill>
              </a:endParaRPr>
            </a:p>
          </p:txBody>
        </p:sp>
        <p:sp>
          <p:nvSpPr>
            <p:cNvPr id="7" name="Rectángulo 7"/>
            <p:cNvSpPr/>
            <p:nvPr/>
          </p:nvSpPr>
          <p:spPr>
            <a:xfrm>
              <a:off x="0" y="6021288"/>
              <a:ext cx="7667625" cy="1450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>
                <a:solidFill>
                  <a:srgbClr val="FFFFFF"/>
                </a:solidFill>
              </a:endParaRPr>
            </a:p>
          </p:txBody>
        </p:sp>
      </p:grpSp>
      <p:pic>
        <p:nvPicPr>
          <p:cNvPr id="3076" name="7 Imagen" descr="logo50aniversari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2975" r="59375" b="11212"/>
          <a:stretch>
            <a:fillRect/>
          </a:stretch>
        </p:blipFill>
        <p:spPr bwMode="auto">
          <a:xfrm>
            <a:off x="7643813" y="5572125"/>
            <a:ext cx="1435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Autofit/>
          </a:bodyPr>
          <a:lstStyle/>
          <a:p>
            <a:r>
              <a:rPr lang="es-MX" sz="8000" dirty="0"/>
              <a:t>Productos generados</a:t>
            </a: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7543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85800" y="71438"/>
            <a:ext cx="7772400" cy="8572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s-MX" altLang="es-MX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Introducción</a:t>
            </a:r>
            <a:endParaRPr lang="es-MX" altLang="es-MX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075" name="Agrupar 5"/>
          <p:cNvGrpSpPr>
            <a:grpSpLocks/>
          </p:cNvGrpSpPr>
          <p:nvPr/>
        </p:nvGrpSpPr>
        <p:grpSpPr bwMode="auto">
          <a:xfrm>
            <a:off x="0" y="6143625"/>
            <a:ext cx="7667625" cy="714375"/>
            <a:chOff x="0" y="6021288"/>
            <a:chExt cx="7667625" cy="836712"/>
          </a:xfrm>
        </p:grpSpPr>
        <p:sp>
          <p:nvSpPr>
            <p:cNvPr id="6" name="Rectángulo 6"/>
            <p:cNvSpPr/>
            <p:nvPr/>
          </p:nvSpPr>
          <p:spPr>
            <a:xfrm>
              <a:off x="0" y="6166318"/>
              <a:ext cx="7667625" cy="6916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 smtClean="0">
                <a:solidFill>
                  <a:srgbClr val="FFFFFF"/>
                </a:solidFill>
              </a:endParaRPr>
            </a:p>
          </p:txBody>
        </p:sp>
        <p:sp>
          <p:nvSpPr>
            <p:cNvPr id="7" name="Rectángulo 7"/>
            <p:cNvSpPr/>
            <p:nvPr/>
          </p:nvSpPr>
          <p:spPr>
            <a:xfrm>
              <a:off x="0" y="6021288"/>
              <a:ext cx="7667625" cy="1450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 smtClean="0">
                <a:solidFill>
                  <a:srgbClr val="FFFFFF"/>
                </a:solidFill>
              </a:endParaRPr>
            </a:p>
          </p:txBody>
        </p:sp>
      </p:grpSp>
      <p:pic>
        <p:nvPicPr>
          <p:cNvPr id="3076" name="7 Imagen" descr="logo50aniversari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2975" r="59375" b="11212"/>
          <a:stretch>
            <a:fillRect/>
          </a:stretch>
        </p:blipFill>
        <p:spPr bwMode="auto">
          <a:xfrm>
            <a:off x="7643813" y="5572125"/>
            <a:ext cx="1435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b="1" dirty="0" smtClean="0"/>
              <a:t>El siguiente trabajo interdisciplinario busca que el estudiante comprenda y aplique en su contexto los planteamientos de la filosofía moderna (específicamente la propuesta por René Descartes), el uso del plano cartesiano y el inglés formal.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5.c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931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 bwMode="auto">
          <a:xfrm>
            <a:off x="685800" y="71438"/>
            <a:ext cx="7772400" cy="85725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s-MX" altLang="es-MX" sz="3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Objetivo general del proyecto y de cada asignatura</a:t>
            </a:r>
            <a:endParaRPr lang="es-MX" altLang="es-MX" sz="3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3075" name="Agrupar 5"/>
          <p:cNvGrpSpPr>
            <a:grpSpLocks/>
          </p:cNvGrpSpPr>
          <p:nvPr/>
        </p:nvGrpSpPr>
        <p:grpSpPr bwMode="auto">
          <a:xfrm>
            <a:off x="0" y="6143625"/>
            <a:ext cx="7667625" cy="714375"/>
            <a:chOff x="0" y="6021288"/>
            <a:chExt cx="7667625" cy="836712"/>
          </a:xfrm>
        </p:grpSpPr>
        <p:sp>
          <p:nvSpPr>
            <p:cNvPr id="6" name="Rectángulo 6"/>
            <p:cNvSpPr/>
            <p:nvPr/>
          </p:nvSpPr>
          <p:spPr>
            <a:xfrm>
              <a:off x="0" y="6166318"/>
              <a:ext cx="7667625" cy="69168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 smtClean="0">
                <a:solidFill>
                  <a:srgbClr val="FFFFFF"/>
                </a:solidFill>
              </a:endParaRPr>
            </a:p>
          </p:txBody>
        </p:sp>
        <p:sp>
          <p:nvSpPr>
            <p:cNvPr id="7" name="Rectángulo 7"/>
            <p:cNvSpPr/>
            <p:nvPr/>
          </p:nvSpPr>
          <p:spPr>
            <a:xfrm>
              <a:off x="0" y="6021288"/>
              <a:ext cx="7667625" cy="14503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defRPr/>
              </a:pPr>
              <a:endParaRPr lang="es-ES_tradnl" altLang="es-MX" dirty="0" smtClean="0">
                <a:solidFill>
                  <a:srgbClr val="FFFFFF"/>
                </a:solidFill>
              </a:endParaRPr>
            </a:p>
          </p:txBody>
        </p:sp>
      </p:grpSp>
      <p:pic>
        <p:nvPicPr>
          <p:cNvPr id="3076" name="7 Imagen" descr="logo50aniversari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5" t="12975" r="59375" b="11212"/>
          <a:stretch>
            <a:fillRect/>
          </a:stretch>
        </p:blipFill>
        <p:spPr bwMode="auto">
          <a:xfrm>
            <a:off x="7643813" y="5572125"/>
            <a:ext cx="1435100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9"/>
            <a:ext cx="8229600" cy="2592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b="1" dirty="0" smtClean="0"/>
              <a:t>Objetivo general del proyecto </a:t>
            </a:r>
          </a:p>
          <a:p>
            <a:pPr marL="0" indent="0">
              <a:buNone/>
            </a:pPr>
            <a:r>
              <a:rPr lang="es-MX" sz="1800" b="1" dirty="0" smtClean="0"/>
              <a:t>Que el </a:t>
            </a:r>
            <a:r>
              <a:rPr lang="es-MX" sz="1800" b="1" dirty="0"/>
              <a:t>alumno </a:t>
            </a:r>
            <a:r>
              <a:rPr lang="es-MX" sz="1800" b="1" dirty="0" smtClean="0"/>
              <a:t>proponga </a:t>
            </a:r>
            <a:r>
              <a:rPr lang="es-MX" sz="1800" b="1" dirty="0"/>
              <a:t>y </a:t>
            </a:r>
            <a:r>
              <a:rPr lang="es-MX" sz="1800" b="1" dirty="0" smtClean="0"/>
              <a:t>fundamente </a:t>
            </a:r>
            <a:r>
              <a:rPr lang="es-MX" sz="1800" b="1" dirty="0"/>
              <a:t>epistemológicamente el uso del plano cartesiano en la solución de </a:t>
            </a:r>
            <a:r>
              <a:rPr lang="es-MX" sz="1800" b="1" dirty="0" smtClean="0"/>
              <a:t>problemáticas </a:t>
            </a:r>
            <a:r>
              <a:rPr lang="es-MX" sz="1800" b="1" dirty="0"/>
              <a:t>de </a:t>
            </a:r>
            <a:r>
              <a:rPr lang="es-MX" sz="1800" b="1" dirty="0" smtClean="0"/>
              <a:t>su contexto, </a:t>
            </a:r>
            <a:r>
              <a:rPr lang="es-MX" sz="1800" b="1" dirty="0"/>
              <a:t>utilizando el idioma inglés.</a:t>
            </a:r>
          </a:p>
        </p:txBody>
      </p:sp>
      <p:sp>
        <p:nvSpPr>
          <p:cNvPr id="2" name="Marcador de pie de pá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MX" dirty="0" smtClean="0"/>
              <a:t>5.d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97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302</Words>
  <Application>Microsoft Office PowerPoint</Application>
  <PresentationFormat>Presentación en pantalla (4:3)</PresentationFormat>
  <Paragraphs>55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Grupo al que va dirigido</vt:lpstr>
      <vt:lpstr>Participantes</vt:lpstr>
      <vt:lpstr>Aplicación del proyecto</vt:lpstr>
      <vt:lpstr>Portafolio Virtual de Evidencias para el Seguimiento</vt:lpstr>
      <vt:lpstr>Proyecto:</vt:lpstr>
      <vt:lpstr>Productos generados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aguilar</dc:creator>
  <cp:lastModifiedBy>Fernanda</cp:lastModifiedBy>
  <cp:revision>59</cp:revision>
  <dcterms:created xsi:type="dcterms:W3CDTF">2017-10-21T00:17:54Z</dcterms:created>
  <dcterms:modified xsi:type="dcterms:W3CDTF">2018-12-01T04:41:28Z</dcterms:modified>
</cp:coreProperties>
</file>