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66" r:id="rId5"/>
    <p:sldId id="278" r:id="rId6"/>
    <p:sldId id="279" r:id="rId7"/>
    <p:sldId id="324"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255" autoAdjust="0"/>
  </p:normalViewPr>
  <p:slideViewPr>
    <p:cSldViewPr>
      <p:cViewPr varScale="1">
        <p:scale>
          <a:sx n="70" d="100"/>
          <a:sy n="70" d="100"/>
        </p:scale>
        <p:origin x="135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2066862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3165513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291966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6745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1935477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409297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73443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809980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149475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10889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45141A-B96D-4641-AA05-A3E954FE1B01}" type="datetimeFigureOut">
              <a:rPr lang="es-MX" smtClean="0"/>
              <a:t>29/11/2018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69C02D8A-9F0C-4D8C-919F-BF13B68D2544}" type="slidenum">
              <a:rPr lang="es-MX" smtClean="0"/>
              <a:t>‹Nº›</a:t>
            </a:fld>
            <a:endParaRPr lang="es-MX" dirty="0"/>
          </a:p>
        </p:txBody>
      </p:sp>
    </p:spTree>
    <p:extLst>
      <p:ext uri="{BB962C8B-B14F-4D97-AF65-F5344CB8AC3E}">
        <p14:creationId xmlns:p14="http://schemas.microsoft.com/office/powerpoint/2010/main" val="11984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5141A-B96D-4641-AA05-A3E954FE1B01}" type="datetimeFigureOut">
              <a:rPr lang="es-MX" smtClean="0"/>
              <a:t>29/11/2018</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02D8A-9F0C-4D8C-919F-BF13B68D2544}" type="slidenum">
              <a:rPr lang="es-MX" smtClean="0"/>
              <a:t>‹Nº›</a:t>
            </a:fld>
            <a:endParaRPr lang="es-MX" dirty="0"/>
          </a:p>
        </p:txBody>
      </p:sp>
    </p:spTree>
    <p:extLst>
      <p:ext uri="{BB962C8B-B14F-4D97-AF65-F5344CB8AC3E}">
        <p14:creationId xmlns:p14="http://schemas.microsoft.com/office/powerpoint/2010/main" val="2693305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4"/>
          <p:cNvPicPr>
            <a:picLocks noChangeAspect="1"/>
          </p:cNvPicPr>
          <p:nvPr/>
        </p:nvPicPr>
        <p:blipFill>
          <a:blip r:embed="rId2">
            <a:extLst>
              <a:ext uri="{28A0092B-C50C-407E-A947-70E740481C1C}">
                <a14:useLocalDpi xmlns:a14="http://schemas.microsoft.com/office/drawing/2010/main" val="0"/>
              </a:ext>
            </a:extLst>
          </a:blip>
          <a:srcRect l="1364" t="1254" r="2750" b="1987"/>
          <a:stretch>
            <a:fillRect/>
          </a:stretch>
        </p:blipFill>
        <p:spPr bwMode="auto">
          <a:xfrm>
            <a:off x="-19050" y="0"/>
            <a:ext cx="9204325" cy="691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Rectángulo"/>
          <p:cNvSpPr/>
          <p:nvPr/>
        </p:nvSpPr>
        <p:spPr>
          <a:xfrm>
            <a:off x="304062" y="476672"/>
            <a:ext cx="8498287" cy="646331"/>
          </a:xfrm>
          <a:prstGeom prst="rect">
            <a:avLst/>
          </a:prstGeom>
          <a:noFill/>
        </p:spPr>
        <p:txBody>
          <a:bodyPr wrap="none" lIns="91440" tIns="45720" rIns="91440" bIns="45720">
            <a:spAutoFit/>
          </a:bodyPr>
          <a:lstStyle/>
          <a:p>
            <a:pPr algn="ctr"/>
            <a:r>
              <a:rPr lang="es-E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Instituto Juventud del Estado de México A.C.</a:t>
            </a:r>
            <a:endParaRPr lang="es-ES" sz="3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1 CuadroTexto"/>
          <p:cNvSpPr txBox="1"/>
          <p:nvPr/>
        </p:nvSpPr>
        <p:spPr>
          <a:xfrm>
            <a:off x="1043608" y="5445224"/>
            <a:ext cx="7488832" cy="1323439"/>
          </a:xfrm>
          <a:prstGeom prst="rect">
            <a:avLst/>
          </a:prstGeom>
          <a:noFill/>
        </p:spPr>
        <p:txBody>
          <a:bodyPr wrap="square" rtlCol="0">
            <a:spAutoFit/>
          </a:bodyPr>
          <a:lstStyle/>
          <a:p>
            <a:pPr algn="ctr"/>
            <a:r>
              <a:rPr lang="es-MX" sz="4000" dirty="0" smtClean="0">
                <a:solidFill>
                  <a:schemeClr val="bg1"/>
                </a:solidFill>
              </a:rPr>
              <a:t>Equipo</a:t>
            </a:r>
          </a:p>
          <a:p>
            <a:pPr algn="ctr"/>
            <a:r>
              <a:rPr lang="es-MX" sz="4000" dirty="0" smtClean="0">
                <a:solidFill>
                  <a:schemeClr val="bg1"/>
                </a:solidFill>
              </a:rPr>
              <a:t>Proyecto dirigido al cuarto grado</a:t>
            </a:r>
            <a:endParaRPr lang="es-MX" sz="4000" dirty="0">
              <a:solidFill>
                <a:schemeClr val="bg1"/>
              </a:solidFill>
            </a:endParaRPr>
          </a:p>
        </p:txBody>
      </p:sp>
      <p:sp>
        <p:nvSpPr>
          <p:cNvPr id="5" name="Rectángulo 4"/>
          <p:cNvSpPr/>
          <p:nvPr/>
        </p:nvSpPr>
        <p:spPr>
          <a:xfrm>
            <a:off x="5618497" y="5608984"/>
            <a:ext cx="1728192" cy="49795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solidFill>
                  <a:schemeClr val="tx1"/>
                </a:solidFill>
              </a:rPr>
              <a:t>1</a:t>
            </a:r>
            <a:endParaRPr lang="es-MX" sz="2400" dirty="0">
              <a:solidFill>
                <a:schemeClr val="tx1"/>
              </a:solidFill>
            </a:endParaRPr>
          </a:p>
        </p:txBody>
      </p:sp>
    </p:spTree>
    <p:extLst>
      <p:ext uri="{BB962C8B-B14F-4D97-AF65-F5344CB8AC3E}">
        <p14:creationId xmlns:p14="http://schemas.microsoft.com/office/powerpoint/2010/main" val="2552279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685800" y="71438"/>
            <a:ext cx="7772400" cy="857250"/>
          </a:xfrm>
          <a:prstGeom prst="rect">
            <a:avLst/>
          </a:prstGeom>
          <a:solidFill>
            <a:srgbClr val="002060"/>
          </a:solidFill>
          <a:ln w="9525">
            <a:noFill/>
            <a:miter lim="800000"/>
            <a:headEnd/>
            <a:tailEnd/>
          </a:ln>
        </p:spPr>
        <p:txBody>
          <a:bodyPr anchor="ctr"/>
          <a:lstStyle/>
          <a:p>
            <a:pPr algn="ctr">
              <a:defRPr/>
            </a:pPr>
            <a:endParaRPr lang="es-MX" altLang="es-MX" sz="3200" dirty="0">
              <a:solidFill>
                <a:schemeClr val="bg1"/>
              </a:solidFill>
              <a:latin typeface="+mj-lt"/>
              <a:ea typeface="+mj-ea"/>
              <a:cs typeface="+mj-cs"/>
            </a:endParaRPr>
          </a:p>
        </p:txBody>
      </p:sp>
      <p:grpSp>
        <p:nvGrpSpPr>
          <p:cNvPr id="3075" name="Agrupar 5"/>
          <p:cNvGrpSpPr>
            <a:grpSpLocks/>
          </p:cNvGrpSpPr>
          <p:nvPr/>
        </p:nvGrpSpPr>
        <p:grpSpPr bwMode="auto">
          <a:xfrm>
            <a:off x="0" y="6143625"/>
            <a:ext cx="7667625" cy="714375"/>
            <a:chOff x="0" y="6021288"/>
            <a:chExt cx="7667625" cy="836712"/>
          </a:xfrm>
        </p:grpSpPr>
        <p:sp>
          <p:nvSpPr>
            <p:cNvPr id="6" name="Rectángulo 6"/>
            <p:cNvSpPr/>
            <p:nvPr/>
          </p:nvSpPr>
          <p:spPr>
            <a:xfrm>
              <a:off x="0" y="6166318"/>
              <a:ext cx="7667625" cy="69168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sp>
          <p:nvSpPr>
            <p:cNvPr id="7" name="Rectángulo 7"/>
            <p:cNvSpPr/>
            <p:nvPr/>
          </p:nvSpPr>
          <p:spPr>
            <a:xfrm>
              <a:off x="0" y="6021288"/>
              <a:ext cx="7667625" cy="1450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grpSp>
      <p:pic>
        <p:nvPicPr>
          <p:cNvPr id="3076" name="7 Imagen" descr="logo50aniversario.jpg"/>
          <p:cNvPicPr>
            <a:picLocks noChangeAspect="1"/>
          </p:cNvPicPr>
          <p:nvPr/>
        </p:nvPicPr>
        <p:blipFill>
          <a:blip r:embed="rId2" cstate="print">
            <a:extLst>
              <a:ext uri="{28A0092B-C50C-407E-A947-70E740481C1C}">
                <a14:useLocalDpi xmlns:a14="http://schemas.microsoft.com/office/drawing/2010/main" val="0"/>
              </a:ext>
            </a:extLst>
          </a:blip>
          <a:srcRect l="3125" t="12975" r="59375" b="11212"/>
          <a:stretch>
            <a:fillRect/>
          </a:stretch>
        </p:blipFill>
        <p:spPr bwMode="auto">
          <a:xfrm>
            <a:off x="7643813" y="5572125"/>
            <a:ext cx="14351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457200" y="957696"/>
            <a:ext cx="8229600" cy="1143000"/>
          </a:xfrm>
        </p:spPr>
        <p:txBody>
          <a:bodyPr/>
          <a:lstStyle/>
          <a:p>
            <a:r>
              <a:rPr lang="es-MX" dirty="0" smtClean="0"/>
              <a:t>Participantes</a:t>
            </a:r>
            <a:endParaRPr lang="es-MX" dirty="0"/>
          </a:p>
        </p:txBody>
      </p:sp>
      <p:graphicFrame>
        <p:nvGraphicFramePr>
          <p:cNvPr id="9" name="Tabla 8"/>
          <p:cNvGraphicFramePr>
            <a:graphicFrameLocks noGrp="1"/>
          </p:cNvGraphicFramePr>
          <p:nvPr>
            <p:extLst>
              <p:ext uri="{D42A27DB-BD31-4B8C-83A1-F6EECF244321}">
                <p14:modId xmlns:p14="http://schemas.microsoft.com/office/powerpoint/2010/main" val="3888619557"/>
              </p:ext>
            </p:extLst>
          </p:nvPr>
        </p:nvGraphicFramePr>
        <p:xfrm>
          <a:off x="169108" y="1844824"/>
          <a:ext cx="8909804" cy="2439932"/>
        </p:xfrm>
        <a:graphic>
          <a:graphicData uri="http://schemas.openxmlformats.org/drawingml/2006/table">
            <a:tbl>
              <a:tblPr firstRow="1" bandRow="1">
                <a:tableStyleId>{5C22544A-7EE6-4342-B048-85BDC9FD1C3A}</a:tableStyleId>
              </a:tblPr>
              <a:tblGrid>
                <a:gridCol w="5961264">
                  <a:extLst>
                    <a:ext uri="{9D8B030D-6E8A-4147-A177-3AD203B41FA5}">
                      <a16:colId xmlns:a16="http://schemas.microsoft.com/office/drawing/2014/main" xmlns="" val="20000"/>
                    </a:ext>
                  </a:extLst>
                </a:gridCol>
                <a:gridCol w="2948540">
                  <a:extLst>
                    <a:ext uri="{9D8B030D-6E8A-4147-A177-3AD203B41FA5}">
                      <a16:colId xmlns:a16="http://schemas.microsoft.com/office/drawing/2014/main" xmlns="" val="20001"/>
                    </a:ext>
                  </a:extLst>
                </a:gridCol>
              </a:tblGrid>
              <a:tr h="367292">
                <a:tc>
                  <a:txBody>
                    <a:bodyPr/>
                    <a:lstStyle/>
                    <a:p>
                      <a:pPr algn="ctr"/>
                      <a:r>
                        <a:rPr lang="es-MX" dirty="0" smtClean="0"/>
                        <a:t>Nombre</a:t>
                      </a:r>
                      <a:endParaRPr lang="es-MX" dirty="0"/>
                    </a:p>
                  </a:txBody>
                  <a:tcPr/>
                </a:tc>
                <a:tc>
                  <a:txBody>
                    <a:bodyPr/>
                    <a:lstStyle/>
                    <a:p>
                      <a:pPr algn="ctr"/>
                      <a:r>
                        <a:rPr lang="es-MX" dirty="0" smtClean="0"/>
                        <a:t>Asignatura</a:t>
                      </a:r>
                      <a:endParaRPr lang="es-MX" dirty="0"/>
                    </a:p>
                  </a:txBody>
                  <a:tcPr/>
                </a:tc>
                <a:extLst>
                  <a:ext uri="{0D108BD9-81ED-4DB2-BD59-A6C34878D82A}">
                    <a16:rowId xmlns:a16="http://schemas.microsoft.com/office/drawing/2014/main" xmlns="" val="10000"/>
                  </a:ext>
                </a:extLst>
              </a:tr>
              <a:tr h="51320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MX" sz="2800" b="1" dirty="0" smtClean="0"/>
                        <a:t>José Luis Nieto Soto</a:t>
                      </a:r>
                    </a:p>
                  </a:txBody>
                  <a:tcPr/>
                </a:tc>
                <a:tc>
                  <a:txBody>
                    <a:bodyPr/>
                    <a:lstStyle/>
                    <a:p>
                      <a:pPr algn="ctr"/>
                      <a:r>
                        <a:rPr lang="es-MX" sz="2400" b="1" dirty="0" smtClean="0"/>
                        <a:t>Historia Universal</a:t>
                      </a:r>
                      <a:endParaRPr lang="es-MX" sz="2400" b="1" dirty="0"/>
                    </a:p>
                  </a:txBody>
                  <a:tcPr/>
                </a:tc>
                <a:extLst>
                  <a:ext uri="{0D108BD9-81ED-4DB2-BD59-A6C34878D82A}">
                    <a16:rowId xmlns:a16="http://schemas.microsoft.com/office/drawing/2014/main" xmlns="" val="10001"/>
                  </a:ext>
                </a:extLst>
              </a:tr>
              <a:tr h="51320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MX" sz="2800" b="1" dirty="0" smtClean="0"/>
                        <a:t>Gerardo Soriano Ángel</a:t>
                      </a:r>
                    </a:p>
                  </a:txBody>
                  <a:tcPr/>
                </a:tc>
                <a:tc>
                  <a:txBody>
                    <a:bodyPr/>
                    <a:lstStyle/>
                    <a:p>
                      <a:pPr algn="ctr"/>
                      <a:r>
                        <a:rPr lang="es-MX" sz="2400" b="1" dirty="0" smtClean="0"/>
                        <a:t>Lengua Española</a:t>
                      </a:r>
                      <a:endParaRPr lang="es-MX" sz="2400" b="1" dirty="0"/>
                    </a:p>
                  </a:txBody>
                  <a:tcPr/>
                </a:tc>
                <a:extLst>
                  <a:ext uri="{0D108BD9-81ED-4DB2-BD59-A6C34878D82A}">
                    <a16:rowId xmlns:a16="http://schemas.microsoft.com/office/drawing/2014/main" xmlns="" val="10002"/>
                  </a:ext>
                </a:extLst>
              </a:tr>
              <a:tr h="51320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MX" sz="2800" b="1" dirty="0" smtClean="0"/>
                        <a:t>Luz Virginia </a:t>
                      </a:r>
                      <a:r>
                        <a:rPr lang="es-MX" sz="2800" b="1" dirty="0" err="1" smtClean="0"/>
                        <a:t>Larenas</a:t>
                      </a:r>
                      <a:r>
                        <a:rPr lang="es-MX" sz="2800" b="1" dirty="0" smtClean="0"/>
                        <a:t> Hermida</a:t>
                      </a:r>
                    </a:p>
                  </a:txBody>
                  <a:tcPr/>
                </a:tc>
                <a:tc>
                  <a:txBody>
                    <a:bodyPr/>
                    <a:lstStyle/>
                    <a:p>
                      <a:pPr algn="ctr"/>
                      <a:r>
                        <a:rPr lang="es-MX" sz="2400" b="1" dirty="0" smtClean="0"/>
                        <a:t>Informática</a:t>
                      </a:r>
                      <a:endParaRPr lang="es-MX" sz="2400" b="1" dirty="0"/>
                    </a:p>
                  </a:txBody>
                  <a:tcPr/>
                </a:tc>
                <a:extLst>
                  <a:ext uri="{0D108BD9-81ED-4DB2-BD59-A6C34878D82A}">
                    <a16:rowId xmlns:a16="http://schemas.microsoft.com/office/drawing/2014/main" xmlns="" val="10003"/>
                  </a:ext>
                </a:extLst>
              </a:tr>
              <a:tr h="51320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MX" sz="2800" b="1" dirty="0" smtClean="0"/>
                        <a:t>Mario Murillo Lara</a:t>
                      </a:r>
                    </a:p>
                  </a:txBody>
                  <a:tcPr/>
                </a:tc>
                <a:tc>
                  <a:txBody>
                    <a:bodyPr/>
                    <a:lstStyle/>
                    <a:p>
                      <a:pPr algn="ctr"/>
                      <a:r>
                        <a:rPr lang="es-MX" sz="2400" b="1" dirty="0" smtClean="0"/>
                        <a:t>Matemáticas IV</a:t>
                      </a:r>
                      <a:endParaRPr lang="es-MX" sz="2400" b="1"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903242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685800" y="71438"/>
            <a:ext cx="7772400" cy="857250"/>
          </a:xfrm>
          <a:prstGeom prst="rect">
            <a:avLst/>
          </a:prstGeom>
          <a:solidFill>
            <a:srgbClr val="002060"/>
          </a:solidFill>
          <a:ln w="9525">
            <a:noFill/>
            <a:miter lim="800000"/>
            <a:headEnd/>
            <a:tailEnd/>
          </a:ln>
        </p:spPr>
        <p:txBody>
          <a:bodyPr anchor="ctr"/>
          <a:lstStyle/>
          <a:p>
            <a:pPr algn="ctr">
              <a:defRPr/>
            </a:pPr>
            <a:endParaRPr lang="es-MX" altLang="es-MX" sz="3200" dirty="0">
              <a:solidFill>
                <a:schemeClr val="bg1"/>
              </a:solidFill>
              <a:latin typeface="+mj-lt"/>
              <a:ea typeface="+mj-ea"/>
              <a:cs typeface="+mj-cs"/>
            </a:endParaRPr>
          </a:p>
        </p:txBody>
      </p:sp>
      <p:grpSp>
        <p:nvGrpSpPr>
          <p:cNvPr id="3075" name="Agrupar 5"/>
          <p:cNvGrpSpPr>
            <a:grpSpLocks/>
          </p:cNvGrpSpPr>
          <p:nvPr/>
        </p:nvGrpSpPr>
        <p:grpSpPr bwMode="auto">
          <a:xfrm>
            <a:off x="0" y="6143625"/>
            <a:ext cx="7667625" cy="714375"/>
            <a:chOff x="0" y="6021288"/>
            <a:chExt cx="7667625" cy="836712"/>
          </a:xfrm>
        </p:grpSpPr>
        <p:sp>
          <p:nvSpPr>
            <p:cNvPr id="6" name="Rectángulo 6"/>
            <p:cNvSpPr/>
            <p:nvPr/>
          </p:nvSpPr>
          <p:spPr>
            <a:xfrm>
              <a:off x="0" y="6166318"/>
              <a:ext cx="7667625" cy="69168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sp>
          <p:nvSpPr>
            <p:cNvPr id="7" name="Rectángulo 7"/>
            <p:cNvSpPr/>
            <p:nvPr/>
          </p:nvSpPr>
          <p:spPr>
            <a:xfrm>
              <a:off x="0" y="6021288"/>
              <a:ext cx="7667625" cy="1450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grpSp>
      <p:pic>
        <p:nvPicPr>
          <p:cNvPr id="3076" name="7 Imagen" descr="logo50aniversario.jpg"/>
          <p:cNvPicPr>
            <a:picLocks noChangeAspect="1"/>
          </p:cNvPicPr>
          <p:nvPr/>
        </p:nvPicPr>
        <p:blipFill>
          <a:blip r:embed="rId2" cstate="print">
            <a:extLst>
              <a:ext uri="{28A0092B-C50C-407E-A947-70E740481C1C}">
                <a14:useLocalDpi xmlns:a14="http://schemas.microsoft.com/office/drawing/2010/main" val="0"/>
              </a:ext>
            </a:extLst>
          </a:blip>
          <a:srcRect l="3125" t="12975" r="59375" b="11212"/>
          <a:stretch>
            <a:fillRect/>
          </a:stretch>
        </p:blipFill>
        <p:spPr bwMode="auto">
          <a:xfrm>
            <a:off x="7643813" y="5572125"/>
            <a:ext cx="14351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2 Marcador de contenido"/>
          <p:cNvSpPr>
            <a:spLocks noGrp="1"/>
          </p:cNvSpPr>
          <p:nvPr>
            <p:ph idx="1"/>
          </p:nvPr>
        </p:nvSpPr>
        <p:spPr>
          <a:xfrm>
            <a:off x="122299" y="2484487"/>
            <a:ext cx="8899401" cy="2592288"/>
          </a:xfrm>
        </p:spPr>
        <p:txBody>
          <a:bodyPr>
            <a:normAutofit/>
          </a:bodyPr>
          <a:lstStyle/>
          <a:p>
            <a:pPr marL="0" indent="0" algn="ctr">
              <a:buNone/>
            </a:pPr>
            <a:r>
              <a:rPr lang="es-MX" dirty="0" smtClean="0"/>
              <a:t>Aplicación del proyecto: ciclo escolar 2018 – 2019</a:t>
            </a:r>
          </a:p>
          <a:p>
            <a:pPr marL="0" indent="0" algn="ctr">
              <a:buNone/>
            </a:pPr>
            <a:r>
              <a:rPr lang="es-MX" dirty="0" smtClean="0"/>
              <a:t>Del 7 de enero al 22 de febrero de 2019</a:t>
            </a:r>
            <a:endParaRPr lang="es-MX" dirty="0"/>
          </a:p>
        </p:txBody>
      </p:sp>
    </p:spTree>
    <p:extLst>
      <p:ext uri="{BB962C8B-B14F-4D97-AF65-F5344CB8AC3E}">
        <p14:creationId xmlns:p14="http://schemas.microsoft.com/office/powerpoint/2010/main" val="3501037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685800" y="71438"/>
            <a:ext cx="7772400" cy="857250"/>
          </a:xfrm>
          <a:prstGeom prst="rect">
            <a:avLst/>
          </a:prstGeom>
          <a:solidFill>
            <a:srgbClr val="002060"/>
          </a:solidFill>
          <a:ln w="9525">
            <a:noFill/>
            <a:miter lim="800000"/>
            <a:headEnd/>
            <a:tailEnd/>
          </a:ln>
        </p:spPr>
        <p:txBody>
          <a:bodyPr anchor="ctr"/>
          <a:lstStyle/>
          <a:p>
            <a:pPr algn="ctr">
              <a:defRPr/>
            </a:pPr>
            <a:endParaRPr lang="es-MX" altLang="es-MX" sz="3200" dirty="0">
              <a:solidFill>
                <a:schemeClr val="bg1"/>
              </a:solidFill>
              <a:latin typeface="+mj-lt"/>
              <a:ea typeface="+mj-ea"/>
              <a:cs typeface="+mj-cs"/>
            </a:endParaRPr>
          </a:p>
        </p:txBody>
      </p:sp>
      <p:grpSp>
        <p:nvGrpSpPr>
          <p:cNvPr id="3075" name="Agrupar 5"/>
          <p:cNvGrpSpPr>
            <a:grpSpLocks/>
          </p:cNvGrpSpPr>
          <p:nvPr/>
        </p:nvGrpSpPr>
        <p:grpSpPr bwMode="auto">
          <a:xfrm>
            <a:off x="0" y="6143625"/>
            <a:ext cx="7667625" cy="714375"/>
            <a:chOff x="0" y="6021288"/>
            <a:chExt cx="7667625" cy="836712"/>
          </a:xfrm>
        </p:grpSpPr>
        <p:sp>
          <p:nvSpPr>
            <p:cNvPr id="6" name="Rectángulo 6"/>
            <p:cNvSpPr/>
            <p:nvPr/>
          </p:nvSpPr>
          <p:spPr>
            <a:xfrm>
              <a:off x="0" y="6166318"/>
              <a:ext cx="7667625" cy="69168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sp>
          <p:nvSpPr>
            <p:cNvPr id="7" name="Rectángulo 7"/>
            <p:cNvSpPr/>
            <p:nvPr/>
          </p:nvSpPr>
          <p:spPr>
            <a:xfrm>
              <a:off x="0" y="6021288"/>
              <a:ext cx="7667625" cy="1450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grpSp>
      <p:pic>
        <p:nvPicPr>
          <p:cNvPr id="3076" name="7 Imagen" descr="logo50aniversario.jpg"/>
          <p:cNvPicPr>
            <a:picLocks noChangeAspect="1"/>
          </p:cNvPicPr>
          <p:nvPr/>
        </p:nvPicPr>
        <p:blipFill>
          <a:blip r:embed="rId2" cstate="print">
            <a:extLst>
              <a:ext uri="{28A0092B-C50C-407E-A947-70E740481C1C}">
                <a14:useLocalDpi xmlns:a14="http://schemas.microsoft.com/office/drawing/2010/main" val="0"/>
              </a:ext>
            </a:extLst>
          </a:blip>
          <a:srcRect l="3125" t="12975" r="59375" b="11212"/>
          <a:stretch>
            <a:fillRect/>
          </a:stretch>
        </p:blipFill>
        <p:spPr bwMode="auto">
          <a:xfrm>
            <a:off x="7643813" y="5572125"/>
            <a:ext cx="14351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457200" y="957696"/>
            <a:ext cx="8229600" cy="1143000"/>
          </a:xfrm>
        </p:spPr>
        <p:txBody>
          <a:bodyPr>
            <a:normAutofit/>
          </a:bodyPr>
          <a:lstStyle/>
          <a:p>
            <a:r>
              <a:rPr lang="es-MX" dirty="0" smtClean="0"/>
              <a:t>Proyecto:</a:t>
            </a:r>
            <a:endParaRPr lang="es-MX" dirty="0"/>
          </a:p>
        </p:txBody>
      </p:sp>
      <p:sp>
        <p:nvSpPr>
          <p:cNvPr id="3" name="2 Marcador de contenido"/>
          <p:cNvSpPr>
            <a:spLocks noGrp="1"/>
          </p:cNvSpPr>
          <p:nvPr>
            <p:ph idx="1"/>
          </p:nvPr>
        </p:nvSpPr>
        <p:spPr>
          <a:xfrm>
            <a:off x="457200" y="2420889"/>
            <a:ext cx="8229600" cy="2592288"/>
          </a:xfrm>
        </p:spPr>
        <p:txBody>
          <a:bodyPr>
            <a:normAutofit/>
          </a:bodyPr>
          <a:lstStyle/>
          <a:p>
            <a:pPr marL="0" indent="0" algn="ctr">
              <a:buNone/>
            </a:pPr>
            <a:r>
              <a:rPr lang="es-MX" sz="4800" dirty="0" smtClean="0">
                <a:solidFill>
                  <a:srgbClr val="FF0000"/>
                </a:solidFill>
              </a:rPr>
              <a:t>El impacto del cambio climático en un mundo globalizado</a:t>
            </a:r>
            <a:endParaRPr lang="es-MX" sz="4800" dirty="0">
              <a:solidFill>
                <a:srgbClr val="FF0000"/>
              </a:solidFill>
            </a:endParaRPr>
          </a:p>
        </p:txBody>
      </p:sp>
    </p:spTree>
    <p:extLst>
      <p:ext uri="{BB962C8B-B14F-4D97-AF65-F5344CB8AC3E}">
        <p14:creationId xmlns:p14="http://schemas.microsoft.com/office/powerpoint/2010/main" val="84450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107504" y="71438"/>
            <a:ext cx="8971409" cy="857250"/>
          </a:xfrm>
          <a:prstGeom prst="rect">
            <a:avLst/>
          </a:prstGeom>
          <a:solidFill>
            <a:srgbClr val="002060"/>
          </a:solidFill>
          <a:ln w="9525">
            <a:noFill/>
            <a:miter lim="800000"/>
            <a:headEnd/>
            <a:tailEnd/>
          </a:ln>
        </p:spPr>
        <p:txBody>
          <a:bodyPr anchor="ctr"/>
          <a:lstStyle/>
          <a:p>
            <a:pPr algn="ctr">
              <a:defRPr/>
            </a:pPr>
            <a:endParaRPr lang="es-MX" altLang="es-MX" sz="3200" dirty="0">
              <a:solidFill>
                <a:schemeClr val="bg1"/>
              </a:solidFill>
              <a:latin typeface="+mj-lt"/>
              <a:ea typeface="+mj-ea"/>
              <a:cs typeface="+mj-cs"/>
            </a:endParaRPr>
          </a:p>
        </p:txBody>
      </p:sp>
      <p:grpSp>
        <p:nvGrpSpPr>
          <p:cNvPr id="3075" name="Agrupar 5"/>
          <p:cNvGrpSpPr>
            <a:grpSpLocks/>
          </p:cNvGrpSpPr>
          <p:nvPr/>
        </p:nvGrpSpPr>
        <p:grpSpPr bwMode="auto">
          <a:xfrm>
            <a:off x="0" y="6143625"/>
            <a:ext cx="7667625" cy="714375"/>
            <a:chOff x="0" y="6021288"/>
            <a:chExt cx="7667625" cy="836712"/>
          </a:xfrm>
        </p:grpSpPr>
        <p:sp>
          <p:nvSpPr>
            <p:cNvPr id="6" name="Rectángulo 6"/>
            <p:cNvSpPr/>
            <p:nvPr/>
          </p:nvSpPr>
          <p:spPr>
            <a:xfrm>
              <a:off x="0" y="6166318"/>
              <a:ext cx="7667625" cy="69168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sp>
          <p:nvSpPr>
            <p:cNvPr id="7" name="Rectángulo 7"/>
            <p:cNvSpPr/>
            <p:nvPr/>
          </p:nvSpPr>
          <p:spPr>
            <a:xfrm>
              <a:off x="0" y="6021288"/>
              <a:ext cx="7667625" cy="1450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grpSp>
      <p:pic>
        <p:nvPicPr>
          <p:cNvPr id="3076" name="7 Imagen" descr="logo50aniversario.jpg"/>
          <p:cNvPicPr>
            <a:picLocks noChangeAspect="1"/>
          </p:cNvPicPr>
          <p:nvPr/>
        </p:nvPicPr>
        <p:blipFill>
          <a:blip r:embed="rId2" cstate="print">
            <a:extLst>
              <a:ext uri="{28A0092B-C50C-407E-A947-70E740481C1C}">
                <a14:useLocalDpi xmlns:a14="http://schemas.microsoft.com/office/drawing/2010/main" val="0"/>
              </a:ext>
            </a:extLst>
          </a:blip>
          <a:srcRect l="3125" t="12975" r="59375" b="11212"/>
          <a:stretch>
            <a:fillRect/>
          </a:stretch>
        </p:blipFill>
        <p:spPr bwMode="auto">
          <a:xfrm>
            <a:off x="7643813" y="5572125"/>
            <a:ext cx="14351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a 1"/>
          <p:cNvGraphicFramePr>
            <a:graphicFrameLocks noGrp="1"/>
          </p:cNvGraphicFramePr>
          <p:nvPr>
            <p:extLst>
              <p:ext uri="{D42A27DB-BD31-4B8C-83A1-F6EECF244321}">
                <p14:modId xmlns:p14="http://schemas.microsoft.com/office/powerpoint/2010/main" val="566149174"/>
              </p:ext>
            </p:extLst>
          </p:nvPr>
        </p:nvGraphicFramePr>
        <p:xfrm>
          <a:off x="0" y="1125415"/>
          <a:ext cx="9144000" cy="2286499"/>
        </p:xfrm>
        <a:graphic>
          <a:graphicData uri="http://schemas.openxmlformats.org/drawingml/2006/table">
            <a:tbl>
              <a:tblPr>
                <a:tableStyleId>{5C22544A-7EE6-4342-B048-85BDC9FD1C3A}</a:tableStyleId>
              </a:tblPr>
              <a:tblGrid>
                <a:gridCol w="9144000">
                  <a:extLst>
                    <a:ext uri="{9D8B030D-6E8A-4147-A177-3AD203B41FA5}">
                      <a16:colId xmlns:a16="http://schemas.microsoft.com/office/drawing/2014/main" xmlns="" val="20000"/>
                    </a:ext>
                  </a:extLst>
                </a:gridCol>
              </a:tblGrid>
              <a:tr h="2286499">
                <a:tc>
                  <a:txBody>
                    <a:bodyPr/>
                    <a:lstStyle/>
                    <a:p>
                      <a:pPr marL="342900" marR="114300" lvl="0" indent="-342900">
                        <a:lnSpc>
                          <a:spcPct val="115000"/>
                        </a:lnSpc>
                        <a:spcBef>
                          <a:spcPts val="370"/>
                        </a:spcBef>
                        <a:spcAft>
                          <a:spcPts val="0"/>
                        </a:spcAft>
                        <a:buFont typeface="Symbol" panose="05050102010706020507" pitchFamily="18" charset="2"/>
                        <a:buChar char=""/>
                      </a:pPr>
                      <a:r>
                        <a:rPr lang="es-ES" sz="1600" dirty="0">
                          <a:effectLst/>
                        </a:rPr>
                        <a:t>El mundo de hoy está marcado por la paradoja de la industrialización, que trajo consigo beneficios para la humanidad pero al mismo tiempo la sobreexplotación de los recursos naturales, teniendo como consecuencia el desgaste del planeta, reflejado en un cambio climático, cuyas consecuencias alertan los expertos, de no atenderse puede llevar al exterminio de la humanidad.</a:t>
                      </a:r>
                      <a:endParaRPr lang="es-MX" sz="1600" dirty="0">
                        <a:effectLst/>
                      </a:endParaRPr>
                    </a:p>
                    <a:p>
                      <a:pPr marL="342900" marR="114300" lvl="0" indent="-342900">
                        <a:lnSpc>
                          <a:spcPct val="115000"/>
                        </a:lnSpc>
                        <a:spcBef>
                          <a:spcPts val="370"/>
                        </a:spcBef>
                        <a:spcAft>
                          <a:spcPts val="0"/>
                        </a:spcAft>
                        <a:buFont typeface="Symbol" panose="05050102010706020507" pitchFamily="18" charset="2"/>
                        <a:buChar char=""/>
                      </a:pPr>
                      <a:r>
                        <a:rPr lang="es-ES" sz="1600" dirty="0">
                          <a:effectLst/>
                        </a:rPr>
                        <a:t>Es importante que los alumnos estén conscientes del daño que la forma de vida capitalista le produce a él mismo y al planeta, sacrificando su propio futuro.</a:t>
                      </a:r>
                      <a:endParaRPr lang="es-MX" sz="1600" dirty="0">
                        <a:effectLst/>
                      </a:endParaRPr>
                    </a:p>
                    <a:p>
                      <a:pPr marL="342900" marR="114300" lvl="0" indent="-342900">
                        <a:lnSpc>
                          <a:spcPct val="115000"/>
                        </a:lnSpc>
                        <a:spcBef>
                          <a:spcPts val="370"/>
                        </a:spcBef>
                        <a:spcAft>
                          <a:spcPts val="0"/>
                        </a:spcAft>
                        <a:buFont typeface="Symbol" panose="05050102010706020507" pitchFamily="18" charset="2"/>
                        <a:buChar char=""/>
                      </a:pPr>
                      <a:r>
                        <a:rPr lang="es-ES" sz="1600" dirty="0">
                          <a:effectLst/>
                        </a:rPr>
                        <a:t>Los alumnos deberán comprender la importancia de la necesidad del cambio en su estilo de vida</a:t>
                      </a:r>
                      <a:r>
                        <a:rPr lang="es-ES" sz="1600" dirty="0" smtClean="0">
                          <a:effectLst/>
                        </a:rPr>
                        <a:t>.</a:t>
                      </a:r>
                      <a:endParaRPr lang="es-MX" sz="1600" dirty="0">
                        <a:effectLst/>
                      </a:endParaRPr>
                    </a:p>
                  </a:txBody>
                  <a:tcPr marL="60035" marR="60035" marT="60035" marB="60035"/>
                </a:tc>
                <a:extLst>
                  <a:ext uri="{0D108BD9-81ED-4DB2-BD59-A6C34878D82A}">
                    <a16:rowId xmlns:a16="http://schemas.microsoft.com/office/drawing/2014/main" xmlns="" val="10000"/>
                  </a:ext>
                </a:extLst>
              </a:tr>
            </a:tbl>
          </a:graphicData>
        </a:graphic>
      </p:graphicFrame>
      <p:sp>
        <p:nvSpPr>
          <p:cNvPr id="3" name="Rectangle 1"/>
          <p:cNvSpPr>
            <a:spLocks noChangeArrowheads="1"/>
          </p:cNvSpPr>
          <p:nvPr/>
        </p:nvSpPr>
        <p:spPr bwMode="auto">
          <a:xfrm>
            <a:off x="251520" y="269231"/>
            <a:ext cx="90693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MX" sz="24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5</a:t>
            </a:r>
            <a:r>
              <a:rPr kumimoji="0" lang="es-ES" altLang="es-MX" sz="24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 </a:t>
            </a:r>
            <a:r>
              <a:rPr kumimoji="0" lang="es-ES" altLang="es-MX" sz="24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i </a:t>
            </a:r>
            <a:r>
              <a:rPr kumimoji="0" lang="es-ES" altLang="es-MX" sz="24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Introducción </a:t>
            </a:r>
            <a:r>
              <a:rPr kumimoji="0" lang="es-ES" altLang="es-MX" sz="24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o justificación y descripción </a:t>
            </a:r>
            <a:r>
              <a:rPr kumimoji="0" lang="es-ES" altLang="es-MX" sz="24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del proyecto.</a:t>
            </a:r>
            <a:endParaRPr kumimoji="0" lang="es-ES" altLang="es-MX" sz="4000" b="0" i="0" u="none" strike="noStrike" cap="none" normalizeH="0" baseline="0" dirty="0" smtClean="0">
              <a:ln>
                <a:noFill/>
              </a:ln>
              <a:solidFill>
                <a:schemeClr val="bg1"/>
              </a:solidFill>
              <a:effectLst/>
              <a:latin typeface="Arial" panose="020B0604020202020204" pitchFamily="34" charset="0"/>
            </a:endParaRPr>
          </a:p>
        </p:txBody>
      </p:sp>
      <p:sp>
        <p:nvSpPr>
          <p:cNvPr id="9" name="Rectángulo 8"/>
          <p:cNvSpPr/>
          <p:nvPr/>
        </p:nvSpPr>
        <p:spPr>
          <a:xfrm>
            <a:off x="0" y="3241674"/>
            <a:ext cx="9144000" cy="3139321"/>
          </a:xfrm>
          <a:prstGeom prst="rect">
            <a:avLst/>
          </a:prstGeom>
        </p:spPr>
        <p:txBody>
          <a:bodyPr wrap="square">
            <a:spAutoFit/>
          </a:bodyPr>
          <a:lstStyle/>
          <a:p>
            <a:endParaRPr lang="es-MX" dirty="0" smtClean="0">
              <a:solidFill>
                <a:srgbClr val="000000"/>
              </a:solidFill>
            </a:endParaRPr>
          </a:p>
          <a:p>
            <a:pPr marL="285750" indent="-285750">
              <a:buFont typeface="Arial" panose="020B0604020202020204" pitchFamily="34" charset="0"/>
              <a:buChar char="•"/>
            </a:pPr>
            <a:r>
              <a:rPr lang="es-ES" dirty="0" smtClean="0"/>
              <a:t>Por </a:t>
            </a:r>
            <a:r>
              <a:rPr lang="es-ES" dirty="0"/>
              <a:t>medio de una lluvia de ideas, se sondeará a los grupos para identificar ¿qué tanto saben del tema?</a:t>
            </a:r>
            <a:endParaRPr lang="es-MX" dirty="0"/>
          </a:p>
          <a:p>
            <a:pPr marL="285750" indent="-285750">
              <a:buFont typeface="Arial" panose="020B0604020202020204" pitchFamily="34" charset="0"/>
              <a:buChar char="•"/>
            </a:pPr>
            <a:r>
              <a:rPr lang="es-ES" dirty="0" smtClean="0"/>
              <a:t>Se revisarán los avances y se realzarán entrevistas.</a:t>
            </a:r>
            <a:endParaRPr lang="es-MX" dirty="0"/>
          </a:p>
          <a:p>
            <a:pPr marL="285750" indent="-285750">
              <a:buFont typeface="Arial" panose="020B0604020202020204" pitchFamily="34" charset="0"/>
              <a:buChar char="•"/>
            </a:pPr>
            <a:r>
              <a:rPr lang="es-ES" dirty="0" smtClean="0"/>
              <a:t>Los productos serán: Ensayo</a:t>
            </a:r>
            <a:r>
              <a:rPr lang="es-ES" dirty="0"/>
              <a:t>, video, exposición (con carteles) y debate</a:t>
            </a:r>
            <a:r>
              <a:rPr lang="es-ES" dirty="0" smtClean="0"/>
              <a:t>.</a:t>
            </a:r>
          </a:p>
          <a:p>
            <a:pPr marL="285750" indent="-285750">
              <a:buFont typeface="Arial" panose="020B0604020202020204" pitchFamily="34" charset="0"/>
              <a:buChar char="•"/>
            </a:pPr>
            <a:r>
              <a:rPr lang="es-ES" dirty="0"/>
              <a:t>Se realizará una exposición de los resultados obtenidos al finalizar el cuarto periodo, en una de las aulas de proyecciones, usando los recursos disponibles en la institución (Pizarrón electrónico y proyector).</a:t>
            </a:r>
            <a:endParaRPr lang="es-MX" dirty="0"/>
          </a:p>
          <a:p>
            <a:pPr marL="285750" indent="-285750">
              <a:buFont typeface="Arial" panose="020B0604020202020204" pitchFamily="34" charset="0"/>
              <a:buChar char="•"/>
            </a:pPr>
            <a:r>
              <a:rPr lang="es-ES" dirty="0"/>
              <a:t>Se presentara a la comunidad del Instituto Juventud como evidencia del trabajo realizado y con la finalidad de crear una conciencia colectiva de un problema actual.</a:t>
            </a:r>
            <a:endParaRPr lang="es-MX" dirty="0"/>
          </a:p>
          <a:p>
            <a:endParaRPr lang="es-MX" dirty="0"/>
          </a:p>
        </p:txBody>
      </p:sp>
    </p:spTree>
    <p:extLst>
      <p:ext uri="{BB962C8B-B14F-4D97-AF65-F5344CB8AC3E}">
        <p14:creationId xmlns:p14="http://schemas.microsoft.com/office/powerpoint/2010/main" val="4101351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685800" y="71438"/>
            <a:ext cx="7772400" cy="857250"/>
          </a:xfrm>
          <a:prstGeom prst="rect">
            <a:avLst/>
          </a:prstGeom>
          <a:solidFill>
            <a:srgbClr val="002060"/>
          </a:solidFill>
          <a:ln w="9525">
            <a:noFill/>
            <a:miter lim="800000"/>
            <a:headEnd/>
            <a:tailEnd/>
          </a:ln>
        </p:spPr>
        <p:txBody>
          <a:bodyPr anchor="ctr"/>
          <a:lstStyle/>
          <a:p>
            <a:pPr algn="ctr">
              <a:defRPr/>
            </a:pPr>
            <a:endParaRPr lang="es-MX" altLang="es-MX" sz="3200" dirty="0">
              <a:solidFill>
                <a:schemeClr val="bg1"/>
              </a:solidFill>
              <a:latin typeface="+mj-lt"/>
              <a:ea typeface="+mj-ea"/>
              <a:cs typeface="+mj-cs"/>
            </a:endParaRPr>
          </a:p>
        </p:txBody>
      </p:sp>
      <p:grpSp>
        <p:nvGrpSpPr>
          <p:cNvPr id="3075" name="Agrupar 5"/>
          <p:cNvGrpSpPr>
            <a:grpSpLocks/>
          </p:cNvGrpSpPr>
          <p:nvPr/>
        </p:nvGrpSpPr>
        <p:grpSpPr bwMode="auto">
          <a:xfrm>
            <a:off x="0" y="6143625"/>
            <a:ext cx="7667625" cy="714375"/>
            <a:chOff x="0" y="6021288"/>
            <a:chExt cx="7667625" cy="836712"/>
          </a:xfrm>
        </p:grpSpPr>
        <p:sp>
          <p:nvSpPr>
            <p:cNvPr id="6" name="Rectángulo 6"/>
            <p:cNvSpPr/>
            <p:nvPr/>
          </p:nvSpPr>
          <p:spPr>
            <a:xfrm>
              <a:off x="0" y="6166318"/>
              <a:ext cx="7667625" cy="69168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sp>
          <p:nvSpPr>
            <p:cNvPr id="7" name="Rectángulo 7"/>
            <p:cNvSpPr/>
            <p:nvPr/>
          </p:nvSpPr>
          <p:spPr>
            <a:xfrm>
              <a:off x="0" y="6021288"/>
              <a:ext cx="7667625" cy="1450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grpSp>
      <p:pic>
        <p:nvPicPr>
          <p:cNvPr id="3076" name="7 Imagen" descr="logo50aniversario.jpg"/>
          <p:cNvPicPr>
            <a:picLocks noChangeAspect="1"/>
          </p:cNvPicPr>
          <p:nvPr/>
        </p:nvPicPr>
        <p:blipFill>
          <a:blip r:embed="rId2" cstate="print">
            <a:extLst>
              <a:ext uri="{28A0092B-C50C-407E-A947-70E740481C1C}">
                <a14:useLocalDpi xmlns:a14="http://schemas.microsoft.com/office/drawing/2010/main" val="0"/>
              </a:ext>
            </a:extLst>
          </a:blip>
          <a:srcRect l="3125" t="12975" r="59375" b="11212"/>
          <a:stretch>
            <a:fillRect/>
          </a:stretch>
        </p:blipFill>
        <p:spPr bwMode="auto">
          <a:xfrm>
            <a:off x="7643813" y="5572125"/>
            <a:ext cx="14351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a 4"/>
          <p:cNvGraphicFramePr>
            <a:graphicFrameLocks noGrp="1"/>
          </p:cNvGraphicFramePr>
          <p:nvPr>
            <p:extLst>
              <p:ext uri="{D42A27DB-BD31-4B8C-83A1-F6EECF244321}">
                <p14:modId xmlns:p14="http://schemas.microsoft.com/office/powerpoint/2010/main" val="540250022"/>
              </p:ext>
            </p:extLst>
          </p:nvPr>
        </p:nvGraphicFramePr>
        <p:xfrm>
          <a:off x="457200" y="2267758"/>
          <a:ext cx="8229600" cy="1881321"/>
        </p:xfrm>
        <a:graphic>
          <a:graphicData uri="http://schemas.openxmlformats.org/drawingml/2006/table">
            <a:tbl>
              <a:tblPr>
                <a:tableStyleId>{5C22544A-7EE6-4342-B048-85BDC9FD1C3A}</a:tableStyleId>
              </a:tblPr>
              <a:tblGrid>
                <a:gridCol w="8229600">
                  <a:extLst>
                    <a:ext uri="{9D8B030D-6E8A-4147-A177-3AD203B41FA5}">
                      <a16:colId xmlns:a16="http://schemas.microsoft.com/office/drawing/2014/main" xmlns="" val="20000"/>
                    </a:ext>
                  </a:extLst>
                </a:gridCol>
              </a:tblGrid>
              <a:tr h="1881321">
                <a:tc>
                  <a:txBody>
                    <a:bodyPr/>
                    <a:lstStyle/>
                    <a:p>
                      <a:pPr marR="114300">
                        <a:lnSpc>
                          <a:spcPct val="115000"/>
                        </a:lnSpc>
                        <a:spcBef>
                          <a:spcPts val="370"/>
                        </a:spcBef>
                        <a:spcAft>
                          <a:spcPts val="0"/>
                        </a:spcAft>
                      </a:pPr>
                      <a:r>
                        <a:rPr lang="es-ES" sz="2400" dirty="0">
                          <a:effectLst/>
                        </a:rPr>
                        <a:t>Que el alumno comprenda que su estilo de vida es producto del sistema capitalista que daña el medio ambiente y pone en riesgo el futuro de la humanidad y que sea capaz de proponer acciones que modifiquen su estilo de vida.</a:t>
                      </a:r>
                      <a:endParaRPr lang="es-MX" sz="2400" dirty="0">
                        <a:solidFill>
                          <a:srgbClr val="000000"/>
                        </a:solidFill>
                        <a:effectLst/>
                        <a:latin typeface="Arial" panose="020B0604020202020204" pitchFamily="34" charset="0"/>
                        <a:ea typeface="Arial" panose="020B0604020202020204" pitchFamily="34" charset="0"/>
                      </a:endParaRPr>
                    </a:p>
                  </a:txBody>
                  <a:tcPr marL="60035" marR="60035" marT="60035" marB="60035"/>
                </a:tc>
                <a:extLst>
                  <a:ext uri="{0D108BD9-81ED-4DB2-BD59-A6C34878D82A}">
                    <a16:rowId xmlns:a16="http://schemas.microsoft.com/office/drawing/2014/main" xmlns="" val="10000"/>
                  </a:ext>
                </a:extLst>
              </a:tr>
            </a:tbl>
          </a:graphicData>
        </a:graphic>
      </p:graphicFrame>
      <p:sp>
        <p:nvSpPr>
          <p:cNvPr id="8" name="Rectangle 1"/>
          <p:cNvSpPr>
            <a:spLocks noChangeArrowheads="1"/>
          </p:cNvSpPr>
          <p:nvPr/>
        </p:nvSpPr>
        <p:spPr bwMode="auto">
          <a:xfrm>
            <a:off x="750403" y="229291"/>
            <a:ext cx="7916121"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altLang="es-MX" sz="2800" b="1" dirty="0" smtClean="0">
                <a:solidFill>
                  <a:schemeClr val="bg1"/>
                </a:solidFill>
                <a:latin typeface="Arial" panose="020B0604020202020204" pitchFamily="34" charset="0"/>
                <a:ea typeface="Century Gothic" panose="020B0502020202020204" pitchFamily="34" charset="0"/>
                <a:cs typeface="Century Gothic" panose="020B0502020202020204" pitchFamily="34" charset="0"/>
              </a:rPr>
              <a:t>6</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  j. </a:t>
            </a:r>
            <a:r>
              <a:rPr kumimoji="0" lang="es-ES" altLang="es-MX" sz="24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Objetivo</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 general del </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proyecto.</a:t>
            </a:r>
            <a:endParaRPr kumimoji="0" lang="es-MX" altLang="es-MX" sz="1600" b="1" i="0" u="none" strike="noStrike" cap="none" normalizeH="0" baseline="0" dirty="0" smtClean="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48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027312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bwMode="auto">
          <a:xfrm>
            <a:off x="685800" y="71438"/>
            <a:ext cx="7772400" cy="857250"/>
          </a:xfrm>
          <a:prstGeom prst="rect">
            <a:avLst/>
          </a:prstGeom>
          <a:solidFill>
            <a:srgbClr val="002060"/>
          </a:solidFill>
          <a:ln w="9525">
            <a:noFill/>
            <a:miter lim="800000"/>
            <a:headEnd/>
            <a:tailEnd/>
          </a:ln>
        </p:spPr>
        <p:txBody>
          <a:bodyPr anchor="ctr"/>
          <a:lstStyle/>
          <a:p>
            <a:pPr algn="ctr">
              <a:defRPr/>
            </a:pPr>
            <a:endParaRPr lang="es-MX" altLang="es-MX" sz="3200" dirty="0">
              <a:solidFill>
                <a:schemeClr val="bg1"/>
              </a:solidFill>
              <a:latin typeface="+mj-lt"/>
              <a:ea typeface="+mj-ea"/>
              <a:cs typeface="+mj-cs"/>
            </a:endParaRPr>
          </a:p>
        </p:txBody>
      </p:sp>
      <p:grpSp>
        <p:nvGrpSpPr>
          <p:cNvPr id="3075" name="Agrupar 5"/>
          <p:cNvGrpSpPr>
            <a:grpSpLocks/>
          </p:cNvGrpSpPr>
          <p:nvPr/>
        </p:nvGrpSpPr>
        <p:grpSpPr bwMode="auto">
          <a:xfrm>
            <a:off x="0" y="6143625"/>
            <a:ext cx="7667625" cy="714375"/>
            <a:chOff x="0" y="6021288"/>
            <a:chExt cx="7667625" cy="836712"/>
          </a:xfrm>
        </p:grpSpPr>
        <p:sp>
          <p:nvSpPr>
            <p:cNvPr id="6" name="Rectángulo 6"/>
            <p:cNvSpPr/>
            <p:nvPr/>
          </p:nvSpPr>
          <p:spPr>
            <a:xfrm>
              <a:off x="0" y="6166318"/>
              <a:ext cx="7667625" cy="69168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sp>
          <p:nvSpPr>
            <p:cNvPr id="7" name="Rectángulo 7"/>
            <p:cNvSpPr/>
            <p:nvPr/>
          </p:nvSpPr>
          <p:spPr>
            <a:xfrm>
              <a:off x="0" y="6021288"/>
              <a:ext cx="7667625" cy="1450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endParaRPr lang="es-ES_tradnl" altLang="es-MX" dirty="0" smtClean="0">
                <a:solidFill>
                  <a:srgbClr val="FFFFFF"/>
                </a:solidFill>
              </a:endParaRPr>
            </a:p>
          </p:txBody>
        </p:sp>
      </p:grpSp>
      <p:pic>
        <p:nvPicPr>
          <p:cNvPr id="3076" name="7 Imagen" descr="logo50aniversario.jpg"/>
          <p:cNvPicPr>
            <a:picLocks noChangeAspect="1"/>
          </p:cNvPicPr>
          <p:nvPr/>
        </p:nvPicPr>
        <p:blipFill>
          <a:blip r:embed="rId2" cstate="print">
            <a:extLst>
              <a:ext uri="{28A0092B-C50C-407E-A947-70E740481C1C}">
                <a14:useLocalDpi xmlns:a14="http://schemas.microsoft.com/office/drawing/2010/main" val="0"/>
              </a:ext>
            </a:extLst>
          </a:blip>
          <a:srcRect l="3125" t="12975" r="59375" b="11212"/>
          <a:stretch>
            <a:fillRect/>
          </a:stretch>
        </p:blipFill>
        <p:spPr bwMode="auto">
          <a:xfrm>
            <a:off x="7643813" y="5572125"/>
            <a:ext cx="14351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
          <p:cNvSpPr>
            <a:spLocks noChangeArrowheads="1"/>
          </p:cNvSpPr>
          <p:nvPr/>
        </p:nvSpPr>
        <p:spPr bwMode="auto">
          <a:xfrm>
            <a:off x="750403" y="229291"/>
            <a:ext cx="7916121"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altLang="es-MX" sz="2800" b="1" dirty="0">
                <a:solidFill>
                  <a:schemeClr val="bg1"/>
                </a:solidFill>
                <a:latin typeface="Arial" panose="020B0604020202020204" pitchFamily="34" charset="0"/>
                <a:ea typeface="Century Gothic" panose="020B0502020202020204" pitchFamily="34" charset="0"/>
                <a:cs typeface="Century Gothic" panose="020B0502020202020204" pitchFamily="34" charset="0"/>
              </a:rPr>
              <a:t>7</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  k. </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Objetivo </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de </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cada</a:t>
            </a:r>
            <a:r>
              <a:rPr kumimoji="0" lang="es-ES" altLang="es-MX" sz="2800" b="0"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 </a:t>
            </a:r>
            <a:r>
              <a:rPr kumimoji="0" lang="es-ES" altLang="es-MX" sz="2800" b="1" i="0" u="none" strike="noStrike" cap="none" normalizeH="0" baseline="0" dirty="0" smtClean="0">
                <a:ln>
                  <a:noFill/>
                </a:ln>
                <a:solidFill>
                  <a:schemeClr val="bg1"/>
                </a:solidFill>
                <a:effectLst/>
                <a:latin typeface="Arial" panose="020B0604020202020204" pitchFamily="34" charset="0"/>
                <a:ea typeface="Century Gothic" panose="020B0502020202020204" pitchFamily="34" charset="0"/>
                <a:cs typeface="Century Gothic" panose="020B0502020202020204" pitchFamily="34" charset="0"/>
              </a:rPr>
              <a:t>asignatura.</a:t>
            </a:r>
            <a:endParaRPr kumimoji="0" lang="es-MX" altLang="es-MX" sz="2800" b="1" i="0" u="none" strike="noStrike" cap="none" normalizeH="0" baseline="0" dirty="0" smtClean="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4800" b="0" i="0" u="none" strike="noStrike" cap="none" normalizeH="0" baseline="0" dirty="0" smtClean="0">
              <a:ln>
                <a:noFill/>
              </a:ln>
              <a:solidFill>
                <a:schemeClr val="bg1"/>
              </a:solidFill>
              <a:effectLst/>
              <a:latin typeface="Arial" panose="020B0604020202020204" pitchFamily="34" charset="0"/>
            </a:endParaRPr>
          </a:p>
        </p:txBody>
      </p:sp>
      <p:graphicFrame>
        <p:nvGraphicFramePr>
          <p:cNvPr id="9" name="Tabla 8"/>
          <p:cNvGraphicFramePr>
            <a:graphicFrameLocks noGrp="1"/>
          </p:cNvGraphicFramePr>
          <p:nvPr>
            <p:extLst>
              <p:ext uri="{D42A27DB-BD31-4B8C-83A1-F6EECF244321}">
                <p14:modId xmlns:p14="http://schemas.microsoft.com/office/powerpoint/2010/main" val="2118846693"/>
              </p:ext>
            </p:extLst>
          </p:nvPr>
        </p:nvGraphicFramePr>
        <p:xfrm>
          <a:off x="251519" y="1799669"/>
          <a:ext cx="8415005" cy="2963328"/>
        </p:xfrm>
        <a:graphic>
          <a:graphicData uri="http://schemas.openxmlformats.org/drawingml/2006/table">
            <a:tbl>
              <a:tblPr>
                <a:tableStyleId>{5C22544A-7EE6-4342-B048-85BDC9FD1C3A}</a:tableStyleId>
              </a:tblPr>
              <a:tblGrid>
                <a:gridCol w="1725076">
                  <a:extLst>
                    <a:ext uri="{9D8B030D-6E8A-4147-A177-3AD203B41FA5}">
                      <a16:colId xmlns:a16="http://schemas.microsoft.com/office/drawing/2014/main" xmlns="" val="20000"/>
                    </a:ext>
                  </a:extLst>
                </a:gridCol>
                <a:gridCol w="1672903">
                  <a:extLst>
                    <a:ext uri="{9D8B030D-6E8A-4147-A177-3AD203B41FA5}">
                      <a16:colId xmlns:a16="http://schemas.microsoft.com/office/drawing/2014/main" xmlns="" val="20001"/>
                    </a:ext>
                  </a:extLst>
                </a:gridCol>
                <a:gridCol w="1672903">
                  <a:extLst>
                    <a:ext uri="{9D8B030D-6E8A-4147-A177-3AD203B41FA5}">
                      <a16:colId xmlns:a16="http://schemas.microsoft.com/office/drawing/2014/main" xmlns="" val="20002"/>
                    </a:ext>
                  </a:extLst>
                </a:gridCol>
                <a:gridCol w="1672903">
                  <a:extLst>
                    <a:ext uri="{9D8B030D-6E8A-4147-A177-3AD203B41FA5}">
                      <a16:colId xmlns:a16="http://schemas.microsoft.com/office/drawing/2014/main" xmlns="" val="20003"/>
                    </a:ext>
                  </a:extLst>
                </a:gridCol>
                <a:gridCol w="1671220">
                  <a:extLst>
                    <a:ext uri="{9D8B030D-6E8A-4147-A177-3AD203B41FA5}">
                      <a16:colId xmlns:a16="http://schemas.microsoft.com/office/drawing/2014/main" xmlns="" val="20004"/>
                    </a:ext>
                  </a:extLst>
                </a:gridCol>
              </a:tblGrid>
              <a:tr h="250470">
                <a:tc>
                  <a:txBody>
                    <a:bodyPr/>
                    <a:lstStyle/>
                    <a:p>
                      <a:pPr algn="ctr">
                        <a:lnSpc>
                          <a:spcPct val="115000"/>
                        </a:lnSpc>
                        <a:spcAft>
                          <a:spcPts val="0"/>
                        </a:spcAft>
                      </a:pPr>
                      <a:r>
                        <a:rPr lang="es-ES" sz="1800" dirty="0">
                          <a:effectLst/>
                        </a:rPr>
                        <a:t>Disciplinas:</a:t>
                      </a:r>
                      <a:endParaRPr lang="es-MX" sz="1800" dirty="0">
                        <a:solidFill>
                          <a:srgbClr val="000000"/>
                        </a:solidFill>
                        <a:effectLst/>
                        <a:latin typeface="Arial" panose="020B0604020202020204" pitchFamily="34" charset="0"/>
                        <a:ea typeface="Arial" panose="020B0604020202020204" pitchFamily="34" charset="0"/>
                      </a:endParaRPr>
                    </a:p>
                  </a:txBody>
                  <a:tcPr marL="31029" marR="31029" marT="31029" marB="31029"/>
                </a:tc>
                <a:tc>
                  <a:txBody>
                    <a:bodyPr/>
                    <a:lstStyle/>
                    <a:p>
                      <a:pPr algn="ctr">
                        <a:lnSpc>
                          <a:spcPct val="115000"/>
                        </a:lnSpc>
                        <a:spcAft>
                          <a:spcPts val="0"/>
                        </a:spcAft>
                      </a:pPr>
                      <a:r>
                        <a:rPr lang="es-ES" sz="1800" dirty="0">
                          <a:effectLst/>
                        </a:rPr>
                        <a:t>Disciplina 1. </a:t>
                      </a:r>
                      <a:endParaRPr lang="es-MX" sz="1800" dirty="0">
                        <a:effectLst/>
                      </a:endParaRPr>
                    </a:p>
                    <a:p>
                      <a:pPr algn="ctr">
                        <a:lnSpc>
                          <a:spcPct val="115000"/>
                        </a:lnSpc>
                        <a:spcAft>
                          <a:spcPts val="0"/>
                        </a:spcAft>
                      </a:pPr>
                      <a:r>
                        <a:rPr lang="es-ES" sz="1800" dirty="0">
                          <a:effectLst/>
                        </a:rPr>
                        <a:t>Historia Universal</a:t>
                      </a:r>
                      <a:endParaRPr lang="es-MX" sz="1800" dirty="0">
                        <a:solidFill>
                          <a:srgbClr val="000000"/>
                        </a:solidFill>
                        <a:effectLst/>
                        <a:latin typeface="Arial" panose="020B0604020202020204" pitchFamily="34" charset="0"/>
                        <a:ea typeface="Arial" panose="020B0604020202020204" pitchFamily="34" charset="0"/>
                      </a:endParaRPr>
                    </a:p>
                  </a:txBody>
                  <a:tcPr marL="31029" marR="31029" marT="31029" marB="31029"/>
                </a:tc>
                <a:tc>
                  <a:txBody>
                    <a:bodyPr/>
                    <a:lstStyle/>
                    <a:p>
                      <a:pPr algn="ctr">
                        <a:lnSpc>
                          <a:spcPct val="115000"/>
                        </a:lnSpc>
                        <a:spcAft>
                          <a:spcPts val="0"/>
                        </a:spcAft>
                      </a:pPr>
                      <a:r>
                        <a:rPr lang="es-ES" sz="1800">
                          <a:effectLst/>
                        </a:rPr>
                        <a:t>Disciplina 2. </a:t>
                      </a:r>
                      <a:endParaRPr lang="es-MX" sz="1800">
                        <a:effectLst/>
                      </a:endParaRPr>
                    </a:p>
                    <a:p>
                      <a:pPr algn="ctr">
                        <a:lnSpc>
                          <a:spcPct val="115000"/>
                        </a:lnSpc>
                        <a:spcAft>
                          <a:spcPts val="0"/>
                        </a:spcAft>
                      </a:pPr>
                      <a:r>
                        <a:rPr lang="es-ES" sz="1800">
                          <a:effectLst/>
                        </a:rPr>
                        <a:t>Lengua Española</a:t>
                      </a:r>
                      <a:endParaRPr lang="es-MX" sz="1800">
                        <a:solidFill>
                          <a:srgbClr val="000000"/>
                        </a:solidFill>
                        <a:effectLst/>
                        <a:latin typeface="Arial" panose="020B0604020202020204" pitchFamily="34" charset="0"/>
                        <a:ea typeface="Arial" panose="020B0604020202020204" pitchFamily="34" charset="0"/>
                      </a:endParaRPr>
                    </a:p>
                  </a:txBody>
                  <a:tcPr marL="31029" marR="31029" marT="31029" marB="31029"/>
                </a:tc>
                <a:tc>
                  <a:txBody>
                    <a:bodyPr/>
                    <a:lstStyle/>
                    <a:p>
                      <a:pPr algn="ctr">
                        <a:lnSpc>
                          <a:spcPct val="115000"/>
                        </a:lnSpc>
                        <a:spcAft>
                          <a:spcPts val="0"/>
                        </a:spcAft>
                      </a:pPr>
                      <a:r>
                        <a:rPr lang="es-ES" sz="1800">
                          <a:effectLst/>
                        </a:rPr>
                        <a:t>Disciplina 3.</a:t>
                      </a:r>
                      <a:endParaRPr lang="es-MX" sz="1800">
                        <a:effectLst/>
                      </a:endParaRPr>
                    </a:p>
                    <a:p>
                      <a:pPr algn="ctr">
                        <a:lnSpc>
                          <a:spcPct val="115000"/>
                        </a:lnSpc>
                        <a:spcAft>
                          <a:spcPts val="0"/>
                        </a:spcAft>
                      </a:pPr>
                      <a:r>
                        <a:rPr lang="es-ES" sz="1800">
                          <a:effectLst/>
                        </a:rPr>
                        <a:t> Matemáticas</a:t>
                      </a:r>
                      <a:endParaRPr lang="es-MX" sz="1800">
                        <a:solidFill>
                          <a:srgbClr val="000000"/>
                        </a:solidFill>
                        <a:effectLst/>
                        <a:latin typeface="Arial" panose="020B0604020202020204" pitchFamily="34" charset="0"/>
                        <a:ea typeface="Arial" panose="020B0604020202020204" pitchFamily="34" charset="0"/>
                      </a:endParaRPr>
                    </a:p>
                  </a:txBody>
                  <a:tcPr marL="31029" marR="31029" marT="31029" marB="31029"/>
                </a:tc>
                <a:tc>
                  <a:txBody>
                    <a:bodyPr/>
                    <a:lstStyle/>
                    <a:p>
                      <a:pPr algn="ctr">
                        <a:lnSpc>
                          <a:spcPct val="115000"/>
                        </a:lnSpc>
                        <a:spcAft>
                          <a:spcPts val="0"/>
                        </a:spcAft>
                      </a:pPr>
                      <a:r>
                        <a:rPr lang="es-ES" sz="1800">
                          <a:effectLst/>
                        </a:rPr>
                        <a:t>Disciplina 4.</a:t>
                      </a:r>
                      <a:endParaRPr lang="es-MX" sz="1800">
                        <a:effectLst/>
                      </a:endParaRPr>
                    </a:p>
                    <a:p>
                      <a:pPr algn="ctr">
                        <a:lnSpc>
                          <a:spcPct val="115000"/>
                        </a:lnSpc>
                        <a:spcAft>
                          <a:spcPts val="0"/>
                        </a:spcAft>
                      </a:pPr>
                      <a:r>
                        <a:rPr lang="es-ES" sz="1800">
                          <a:effectLst/>
                        </a:rPr>
                        <a:t> Informática</a:t>
                      </a:r>
                      <a:endParaRPr lang="es-MX" sz="1800">
                        <a:solidFill>
                          <a:srgbClr val="000000"/>
                        </a:solidFill>
                        <a:effectLst/>
                        <a:latin typeface="Arial" panose="020B0604020202020204" pitchFamily="34" charset="0"/>
                        <a:ea typeface="Arial" panose="020B0604020202020204" pitchFamily="34" charset="0"/>
                      </a:endParaRPr>
                    </a:p>
                  </a:txBody>
                  <a:tcPr marL="33512" marR="33512" marT="0" marB="0"/>
                </a:tc>
                <a:extLst>
                  <a:ext uri="{0D108BD9-81ED-4DB2-BD59-A6C34878D82A}">
                    <a16:rowId xmlns:a16="http://schemas.microsoft.com/office/drawing/2014/main" xmlns="" val="10000"/>
                  </a:ext>
                </a:extLst>
              </a:tr>
              <a:tr h="815703">
                <a:tc>
                  <a:txBody>
                    <a:bodyPr/>
                    <a:lstStyle/>
                    <a:p>
                      <a:pPr marL="342900" lvl="0" indent="-342900">
                        <a:lnSpc>
                          <a:spcPct val="115000"/>
                        </a:lnSpc>
                        <a:spcAft>
                          <a:spcPts val="0"/>
                        </a:spcAft>
                        <a:buFont typeface="+mj-lt"/>
                        <a:buAutoNum type="arabicPeriod" startAt="3"/>
                      </a:pPr>
                      <a:r>
                        <a:rPr lang="es-ES" sz="1800" dirty="0">
                          <a:effectLst/>
                        </a:rPr>
                        <a:t>Objetivos o propósitos</a:t>
                      </a:r>
                      <a:endParaRPr lang="es-MX" sz="1800" dirty="0">
                        <a:effectLst/>
                      </a:endParaRPr>
                    </a:p>
                    <a:p>
                      <a:pPr marL="180340">
                        <a:lnSpc>
                          <a:spcPct val="115000"/>
                        </a:lnSpc>
                        <a:spcAft>
                          <a:spcPts val="0"/>
                        </a:spcAft>
                      </a:pPr>
                      <a:r>
                        <a:rPr lang="es-ES" sz="1800" dirty="0">
                          <a:effectLst/>
                        </a:rPr>
                        <a:t>a alcanzar. </a:t>
                      </a:r>
                      <a:endParaRPr lang="es-MX" sz="1800" dirty="0">
                        <a:effectLst/>
                      </a:endParaRPr>
                    </a:p>
                    <a:p>
                      <a:pPr algn="just">
                        <a:lnSpc>
                          <a:spcPct val="115000"/>
                        </a:lnSpc>
                        <a:spcAft>
                          <a:spcPts val="0"/>
                        </a:spcAft>
                      </a:pPr>
                      <a:r>
                        <a:rPr lang="es-ES" sz="1800" dirty="0">
                          <a:effectLst/>
                        </a:rPr>
                        <a:t>   </a:t>
                      </a:r>
                      <a:endParaRPr lang="es-MX" sz="1800" dirty="0">
                        <a:effectLst/>
                      </a:endParaRPr>
                    </a:p>
                    <a:p>
                      <a:pPr algn="just">
                        <a:lnSpc>
                          <a:spcPct val="115000"/>
                        </a:lnSpc>
                        <a:spcAft>
                          <a:spcPts val="0"/>
                        </a:spcAft>
                      </a:pPr>
                      <a:r>
                        <a:rPr lang="es-ES" sz="1800" dirty="0">
                          <a:effectLst/>
                        </a:rPr>
                        <a:t> </a:t>
                      </a:r>
                      <a:endParaRPr lang="es-MX" sz="1800" dirty="0">
                        <a:effectLst/>
                      </a:endParaRPr>
                    </a:p>
                    <a:p>
                      <a:pPr algn="just">
                        <a:lnSpc>
                          <a:spcPct val="115000"/>
                        </a:lnSpc>
                        <a:spcAft>
                          <a:spcPts val="0"/>
                        </a:spcAft>
                      </a:pPr>
                      <a:r>
                        <a:rPr lang="es-ES" sz="1800" dirty="0">
                          <a:effectLst/>
                        </a:rPr>
                        <a:t> </a:t>
                      </a:r>
                      <a:endParaRPr lang="es-MX" sz="1800" dirty="0">
                        <a:solidFill>
                          <a:srgbClr val="000000"/>
                        </a:solidFill>
                        <a:effectLst/>
                        <a:latin typeface="Arial" panose="020B0604020202020204" pitchFamily="34" charset="0"/>
                        <a:ea typeface="Arial" panose="020B0604020202020204" pitchFamily="34" charset="0"/>
                      </a:endParaRPr>
                    </a:p>
                  </a:txBody>
                  <a:tcPr marL="31029" marR="31029" marT="31029" marB="31029"/>
                </a:tc>
                <a:tc>
                  <a:txBody>
                    <a:bodyPr/>
                    <a:lstStyle/>
                    <a:p>
                      <a:pPr>
                        <a:lnSpc>
                          <a:spcPct val="115000"/>
                        </a:lnSpc>
                        <a:spcAft>
                          <a:spcPts val="0"/>
                        </a:spcAft>
                      </a:pPr>
                      <a:r>
                        <a:rPr lang="es-ES" sz="1800" dirty="0">
                          <a:effectLst/>
                        </a:rPr>
                        <a:t>Conciencia histórica.</a:t>
                      </a:r>
                      <a:endParaRPr lang="es-MX" sz="1800" dirty="0">
                        <a:effectLst/>
                      </a:endParaRPr>
                    </a:p>
                    <a:p>
                      <a:pPr>
                        <a:lnSpc>
                          <a:spcPct val="115000"/>
                        </a:lnSpc>
                        <a:spcAft>
                          <a:spcPts val="0"/>
                        </a:spcAft>
                      </a:pPr>
                      <a:r>
                        <a:rPr lang="es-ES" sz="1800" dirty="0">
                          <a:effectLst/>
                        </a:rPr>
                        <a:t>Explicar a través de la historia problemas actuales. </a:t>
                      </a:r>
                      <a:endParaRPr lang="es-MX" sz="1800" dirty="0">
                        <a:effectLst/>
                      </a:endParaRPr>
                    </a:p>
                  </a:txBody>
                  <a:tcPr marL="31029" marR="31029" marT="31029" marB="31029"/>
                </a:tc>
                <a:tc>
                  <a:txBody>
                    <a:bodyPr/>
                    <a:lstStyle/>
                    <a:p>
                      <a:pPr>
                        <a:lnSpc>
                          <a:spcPct val="115000"/>
                        </a:lnSpc>
                        <a:spcAft>
                          <a:spcPts val="0"/>
                        </a:spcAft>
                      </a:pPr>
                      <a:r>
                        <a:rPr lang="es-ES" sz="1800" dirty="0">
                          <a:effectLst/>
                        </a:rPr>
                        <a:t>Redacción de un ensayo.</a:t>
                      </a:r>
                      <a:endParaRPr lang="es-MX" sz="1800" dirty="0">
                        <a:effectLst/>
                      </a:endParaRPr>
                    </a:p>
                    <a:p>
                      <a:pPr>
                        <a:lnSpc>
                          <a:spcPct val="115000"/>
                        </a:lnSpc>
                        <a:spcAft>
                          <a:spcPts val="0"/>
                        </a:spcAft>
                      </a:pPr>
                      <a:r>
                        <a:rPr lang="es-ES" sz="1800" dirty="0">
                          <a:effectLst/>
                        </a:rPr>
                        <a:t>Análisis de textos.</a:t>
                      </a:r>
                      <a:endParaRPr lang="es-MX" sz="1800" dirty="0">
                        <a:solidFill>
                          <a:srgbClr val="000000"/>
                        </a:solidFill>
                        <a:effectLst/>
                        <a:latin typeface="Arial" panose="020B0604020202020204" pitchFamily="34" charset="0"/>
                        <a:ea typeface="Arial" panose="020B0604020202020204" pitchFamily="34" charset="0"/>
                      </a:endParaRPr>
                    </a:p>
                  </a:txBody>
                  <a:tcPr marL="31029" marR="31029" marT="31029" marB="31029"/>
                </a:tc>
                <a:tc>
                  <a:txBody>
                    <a:bodyPr/>
                    <a:lstStyle/>
                    <a:p>
                      <a:pPr>
                        <a:lnSpc>
                          <a:spcPct val="115000"/>
                        </a:lnSpc>
                        <a:spcAft>
                          <a:spcPts val="0"/>
                        </a:spcAft>
                      </a:pPr>
                      <a:r>
                        <a:rPr lang="es-ES" sz="1800">
                          <a:effectLst/>
                        </a:rPr>
                        <a:t>Describir por medio de un modelo matemático un fenómeno social. </a:t>
                      </a:r>
                      <a:endParaRPr lang="es-MX" sz="1800">
                        <a:solidFill>
                          <a:srgbClr val="000000"/>
                        </a:solidFill>
                        <a:effectLst/>
                        <a:latin typeface="Arial" panose="020B0604020202020204" pitchFamily="34" charset="0"/>
                        <a:ea typeface="Arial" panose="020B0604020202020204" pitchFamily="34" charset="0"/>
                      </a:endParaRPr>
                    </a:p>
                  </a:txBody>
                  <a:tcPr marL="31029" marR="31029" marT="31029" marB="31029"/>
                </a:tc>
                <a:tc>
                  <a:txBody>
                    <a:bodyPr/>
                    <a:lstStyle/>
                    <a:p>
                      <a:pPr>
                        <a:lnSpc>
                          <a:spcPct val="115000"/>
                        </a:lnSpc>
                        <a:spcAft>
                          <a:spcPts val="0"/>
                        </a:spcAft>
                      </a:pPr>
                      <a:r>
                        <a:rPr lang="es-ES" sz="1800" dirty="0">
                          <a:effectLst/>
                        </a:rPr>
                        <a:t>Lograr transmitir por medio de las </a:t>
                      </a:r>
                      <a:r>
                        <a:rPr lang="es-ES" sz="1800" dirty="0" err="1">
                          <a:effectLst/>
                        </a:rPr>
                        <a:t>TIC’s</a:t>
                      </a:r>
                      <a:r>
                        <a:rPr lang="es-ES" sz="1800" dirty="0">
                          <a:effectLst/>
                        </a:rPr>
                        <a:t> la problemática planteada.</a:t>
                      </a:r>
                      <a:endParaRPr lang="es-MX" sz="1800" dirty="0">
                        <a:solidFill>
                          <a:srgbClr val="000000"/>
                        </a:solidFill>
                        <a:effectLst/>
                        <a:latin typeface="Arial" panose="020B0604020202020204" pitchFamily="34" charset="0"/>
                        <a:ea typeface="Arial" panose="020B0604020202020204" pitchFamily="34" charset="0"/>
                      </a:endParaRPr>
                    </a:p>
                  </a:txBody>
                  <a:tcPr marL="33512" marR="33512"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52203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427</Words>
  <Application>Microsoft Office PowerPoint</Application>
  <PresentationFormat>Presentación en pantalla (4:3)</PresentationFormat>
  <Paragraphs>52</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Century Gothic</vt:lpstr>
      <vt:lpstr>Symbol</vt:lpstr>
      <vt:lpstr>Tema de Office</vt:lpstr>
      <vt:lpstr>Presentación de PowerPoint</vt:lpstr>
      <vt:lpstr>Participantes</vt:lpstr>
      <vt:lpstr>Presentación de PowerPoint</vt:lpstr>
      <vt:lpstr>Proyecto:</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aguilar</dc:creator>
  <cp:lastModifiedBy>Mario Murillo Lara</cp:lastModifiedBy>
  <cp:revision>69</cp:revision>
  <dcterms:created xsi:type="dcterms:W3CDTF">2017-10-21T00:17:54Z</dcterms:created>
  <dcterms:modified xsi:type="dcterms:W3CDTF">2018-11-29T14:19:58Z</dcterms:modified>
</cp:coreProperties>
</file>