
<file path=[Content_Types].xml><?xml version="1.0" encoding="utf-8"?>
<Types xmlns="http://schemas.openxmlformats.org/package/2006/content-types">
  <Default Extension="png" ContentType="image/png"/>
  <Default Extension="2" ContentType="image/png"/>
  <Default Extension="jpeg" ContentType="image/jpeg"/>
  <Default Extension="emf" ContentType="image/x-emf"/>
  <Default Extension="rels" ContentType="application/vnd.openxmlformats-package.relationships+xml"/>
  <Default Extension="xml" ContentType="application/xml"/>
  <Default Extension="1" ContentType="image/png"/>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84"/>
  </p:notesMasterIdLst>
  <p:handoutMasterIdLst>
    <p:handoutMasterId r:id="rId85"/>
  </p:handoutMasterIdLst>
  <p:sldIdLst>
    <p:sldId id="257" r:id="rId5"/>
    <p:sldId id="271" r:id="rId6"/>
    <p:sldId id="272" r:id="rId7"/>
    <p:sldId id="258" r:id="rId8"/>
    <p:sldId id="331" r:id="rId9"/>
    <p:sldId id="332" r:id="rId10"/>
    <p:sldId id="259" r:id="rId11"/>
    <p:sldId id="264" r:id="rId12"/>
    <p:sldId id="262" r:id="rId13"/>
    <p:sldId id="267" r:id="rId14"/>
    <p:sldId id="268" r:id="rId15"/>
    <p:sldId id="274" r:id="rId16"/>
    <p:sldId id="275" r:id="rId17"/>
    <p:sldId id="269" r:id="rId18"/>
    <p:sldId id="270" r:id="rId19"/>
    <p:sldId id="279" r:id="rId20"/>
    <p:sldId id="346"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300" r:id="rId38"/>
    <p:sldId id="301" r:id="rId39"/>
    <p:sldId id="302" r:id="rId40"/>
    <p:sldId id="303" r:id="rId41"/>
    <p:sldId id="306" r:id="rId42"/>
    <p:sldId id="307" r:id="rId43"/>
    <p:sldId id="308" r:id="rId44"/>
    <p:sldId id="347" r:id="rId45"/>
    <p:sldId id="348" r:id="rId46"/>
    <p:sldId id="350" r:id="rId47"/>
    <p:sldId id="349" r:id="rId48"/>
    <p:sldId id="351" r:id="rId49"/>
    <p:sldId id="352" r:id="rId50"/>
    <p:sldId id="353" r:id="rId51"/>
    <p:sldId id="354" r:id="rId52"/>
    <p:sldId id="309" r:id="rId53"/>
    <p:sldId id="310" r:id="rId54"/>
    <p:sldId id="328" r:id="rId55"/>
    <p:sldId id="329" r:id="rId56"/>
    <p:sldId id="330" r:id="rId57"/>
    <p:sldId id="327" r:id="rId58"/>
    <p:sldId id="314" r:id="rId59"/>
    <p:sldId id="333" r:id="rId60"/>
    <p:sldId id="335" r:id="rId61"/>
    <p:sldId id="318" r:id="rId62"/>
    <p:sldId id="315" r:id="rId63"/>
    <p:sldId id="319" r:id="rId64"/>
    <p:sldId id="320" r:id="rId65"/>
    <p:sldId id="312" r:id="rId66"/>
    <p:sldId id="313" r:id="rId67"/>
    <p:sldId id="321" r:id="rId68"/>
    <p:sldId id="323" r:id="rId69"/>
    <p:sldId id="322" r:id="rId70"/>
    <p:sldId id="325" r:id="rId71"/>
    <p:sldId id="326" r:id="rId72"/>
    <p:sldId id="324" r:id="rId73"/>
    <p:sldId id="336" r:id="rId74"/>
    <p:sldId id="337" r:id="rId75"/>
    <p:sldId id="338" r:id="rId76"/>
    <p:sldId id="339" r:id="rId77"/>
    <p:sldId id="340" r:id="rId78"/>
    <p:sldId id="341" r:id="rId79"/>
    <p:sldId id="342" r:id="rId80"/>
    <p:sldId id="344" r:id="rId81"/>
    <p:sldId id="356" r:id="rId82"/>
    <p:sldId id="357" r:id="rId8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4434" autoAdjust="0"/>
  </p:normalViewPr>
  <p:slideViewPr>
    <p:cSldViewPr snapToGrid="0">
      <p:cViewPr varScale="1">
        <p:scale>
          <a:sx n="69" d="100"/>
          <a:sy n="69" d="100"/>
        </p:scale>
        <p:origin x="864" y="72"/>
      </p:cViewPr>
      <p:guideLst>
        <p:guide orient="horz" pos="2160"/>
        <p:guide pos="3840"/>
      </p:guideLst>
    </p:cSldViewPr>
  </p:slideViewPr>
  <p:notesTextViewPr>
    <p:cViewPr>
      <p:scale>
        <a:sx n="3" d="2"/>
        <a:sy n="3" d="2"/>
      </p:scale>
      <p:origin x="0" y="0"/>
    </p:cViewPr>
  </p:notesTextViewPr>
  <p:notesViewPr>
    <p:cSldViewPr snapToGrid="0" showGuides="1">
      <p:cViewPr varScale="1">
        <p:scale>
          <a:sx n="88" d="100"/>
          <a:sy n="88" d="100"/>
        </p:scale>
        <p:origin x="202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21070-FD0F-46BD-A5A5-6B3A1D502715}" type="doc">
      <dgm:prSet loTypeId="urn:microsoft.com/office/officeart/2005/8/layout/chevron2" loCatId="list" qsTypeId="urn:microsoft.com/office/officeart/2005/8/quickstyle/simple1" qsCatId="simple" csTypeId="urn:microsoft.com/office/officeart/2005/8/colors/accent1_4" csCatId="accent1" phldr="1"/>
      <dgm:spPr/>
      <dgm:t>
        <a:bodyPr/>
        <a:lstStyle/>
        <a:p>
          <a:endParaRPr lang="es-MX"/>
        </a:p>
      </dgm:t>
    </dgm:pt>
    <dgm:pt modelId="{DB4E7D11-6088-4C98-9447-13E1B6BA55CB}">
      <dgm:prSet phldrT="[Texto]" custT="1"/>
      <dgm:spPr/>
      <dgm:t>
        <a:bodyPr/>
        <a:lstStyle/>
        <a:p>
          <a:r>
            <a:rPr lang="es-MX" sz="1000" b="1" dirty="0" smtClean="0"/>
            <a:t>¿Qué es?</a:t>
          </a:r>
          <a:endParaRPr lang="es-MX" sz="1000" dirty="0"/>
        </a:p>
      </dgm:t>
    </dgm:pt>
    <dgm:pt modelId="{DB31DCD3-2DAD-4E2F-8A1F-3EE703690F3B}" type="parTrans" cxnId="{A5C8E81C-8E74-4E8E-98FF-12298A5E4A1F}">
      <dgm:prSet/>
      <dgm:spPr/>
      <dgm:t>
        <a:bodyPr/>
        <a:lstStyle/>
        <a:p>
          <a:endParaRPr lang="es-MX"/>
        </a:p>
      </dgm:t>
    </dgm:pt>
    <dgm:pt modelId="{AA226544-224A-4C98-8BF4-F2D212F61956}" type="sibTrans" cxnId="{A5C8E81C-8E74-4E8E-98FF-12298A5E4A1F}">
      <dgm:prSet/>
      <dgm:spPr/>
      <dgm:t>
        <a:bodyPr/>
        <a:lstStyle/>
        <a:p>
          <a:endParaRPr lang="es-MX"/>
        </a:p>
      </dgm:t>
    </dgm:pt>
    <dgm:pt modelId="{6443667C-B6DC-4F3C-937B-71145FE23FE1}">
      <dgm:prSet phldrT="[Texto]"/>
      <dgm:spPr/>
      <dgm:t>
        <a:bodyPr/>
        <a:lstStyle/>
        <a:p>
          <a:r>
            <a:rPr lang="es-MX" b="0" dirty="0" smtClean="0"/>
            <a:t>Aquella que se realiza previamente al desarrollo de un proceso educativo.</a:t>
          </a:r>
          <a:endParaRPr lang="es-MX" b="0" dirty="0"/>
        </a:p>
      </dgm:t>
    </dgm:pt>
    <dgm:pt modelId="{1EBF2DFF-E51B-4C64-83ED-B103B2343DB7}" type="parTrans" cxnId="{ACAEEABD-7D68-487F-9333-F7AE5BA07818}">
      <dgm:prSet/>
      <dgm:spPr/>
      <dgm:t>
        <a:bodyPr/>
        <a:lstStyle/>
        <a:p>
          <a:endParaRPr lang="es-MX"/>
        </a:p>
      </dgm:t>
    </dgm:pt>
    <dgm:pt modelId="{37398FA0-1E3E-4FDA-A842-F26B015F632D}" type="sibTrans" cxnId="{ACAEEABD-7D68-487F-9333-F7AE5BA07818}">
      <dgm:prSet/>
      <dgm:spPr/>
      <dgm:t>
        <a:bodyPr/>
        <a:lstStyle/>
        <a:p>
          <a:endParaRPr lang="es-MX"/>
        </a:p>
      </dgm:t>
    </dgm:pt>
    <dgm:pt modelId="{3E68A1DA-7A7E-4BDE-B5A0-8D15A8227296}">
      <dgm:prSet phldrT="[Texto]" custT="1"/>
      <dgm:spPr/>
      <dgm:t>
        <a:bodyPr/>
        <a:lstStyle/>
        <a:p>
          <a:r>
            <a:rPr lang="es-MX" sz="1000" dirty="0" smtClean="0"/>
            <a:t>característica</a:t>
          </a:r>
          <a:endParaRPr lang="es-MX" sz="1000" dirty="0"/>
        </a:p>
      </dgm:t>
    </dgm:pt>
    <dgm:pt modelId="{0E2DE391-32DC-4E30-A35F-B6EE9BE72C8C}" type="parTrans" cxnId="{0C7CF147-A135-4506-8649-81CEAD6C80EA}">
      <dgm:prSet/>
      <dgm:spPr/>
      <dgm:t>
        <a:bodyPr/>
        <a:lstStyle/>
        <a:p>
          <a:endParaRPr lang="es-MX"/>
        </a:p>
      </dgm:t>
    </dgm:pt>
    <dgm:pt modelId="{24864135-2163-490B-A44C-56928BE2ABA1}" type="sibTrans" cxnId="{0C7CF147-A135-4506-8649-81CEAD6C80EA}">
      <dgm:prSet/>
      <dgm:spPr/>
      <dgm:t>
        <a:bodyPr/>
        <a:lstStyle/>
        <a:p>
          <a:endParaRPr lang="es-MX"/>
        </a:p>
      </dgm:t>
    </dgm:pt>
    <dgm:pt modelId="{7E84A6B9-63CC-4CF7-B835-07AACEC9BD1D}">
      <dgm:prSet phldrT="[Texto]"/>
      <dgm:spPr/>
      <dgm:t>
        <a:bodyPr/>
        <a:lstStyle/>
        <a:p>
          <a:r>
            <a:rPr lang="es-MX" dirty="0" smtClean="0"/>
            <a:t>Prognosis.- la evaluación de inicio es a un grupo o a un colectivo </a:t>
          </a:r>
          <a:endParaRPr lang="es-MX" dirty="0"/>
        </a:p>
      </dgm:t>
    </dgm:pt>
    <dgm:pt modelId="{1B7861E0-C4BC-466F-A306-4DCDAA98D039}" type="parTrans" cxnId="{FF33CDA1-49D5-4468-A057-085CECA0FA10}">
      <dgm:prSet/>
      <dgm:spPr/>
      <dgm:t>
        <a:bodyPr/>
        <a:lstStyle/>
        <a:p>
          <a:endParaRPr lang="es-MX"/>
        </a:p>
      </dgm:t>
    </dgm:pt>
    <dgm:pt modelId="{4F6E6BAB-5062-49C0-B905-3A1251B7D5E3}" type="sibTrans" cxnId="{FF33CDA1-49D5-4468-A057-085CECA0FA10}">
      <dgm:prSet/>
      <dgm:spPr/>
      <dgm:t>
        <a:bodyPr/>
        <a:lstStyle/>
        <a:p>
          <a:endParaRPr lang="es-MX"/>
        </a:p>
      </dgm:t>
    </dgm:pt>
    <dgm:pt modelId="{07CDA929-43D9-4CC7-8530-022136BCA1ED}">
      <dgm:prSet phldrT="[Texto]" custT="1"/>
      <dgm:spPr/>
      <dgm:t>
        <a:bodyPr/>
        <a:lstStyle/>
        <a:p>
          <a:r>
            <a:rPr lang="es-MX" sz="1000" dirty="0" smtClean="0"/>
            <a:t>La implementa</a:t>
          </a:r>
          <a:endParaRPr lang="es-MX" sz="1000" dirty="0"/>
        </a:p>
      </dgm:t>
    </dgm:pt>
    <dgm:pt modelId="{4BB5E9AB-5E1E-45B9-AC79-937535BAC2FC}" type="parTrans" cxnId="{EE1FC1F3-BEAD-45B8-A41A-B19D6C3DD39E}">
      <dgm:prSet/>
      <dgm:spPr/>
      <dgm:t>
        <a:bodyPr/>
        <a:lstStyle/>
        <a:p>
          <a:endParaRPr lang="es-MX"/>
        </a:p>
      </dgm:t>
    </dgm:pt>
    <dgm:pt modelId="{D78BF7DB-0726-4F39-8B22-6E895F1FB3D5}" type="sibTrans" cxnId="{EE1FC1F3-BEAD-45B8-A41A-B19D6C3DD39E}">
      <dgm:prSet/>
      <dgm:spPr/>
      <dgm:t>
        <a:bodyPr/>
        <a:lstStyle/>
        <a:p>
          <a:endParaRPr lang="es-MX"/>
        </a:p>
      </dgm:t>
    </dgm:pt>
    <dgm:pt modelId="{C9E01EC7-4B74-4AA0-B2A5-8DC1A42A747F}">
      <dgm:prSet phldrT="[Texto]"/>
      <dgm:spPr/>
      <dgm:t>
        <a:bodyPr/>
        <a:lstStyle/>
        <a:p>
          <a:r>
            <a:rPr lang="es-MX" dirty="0" smtClean="0"/>
            <a:t>El docente</a:t>
          </a:r>
          <a:endParaRPr lang="es-MX" dirty="0"/>
        </a:p>
      </dgm:t>
    </dgm:pt>
    <dgm:pt modelId="{13DF96FE-AA58-43A9-A091-7A7E00CB742E}" type="parTrans" cxnId="{77A74DA8-99A9-45B9-B6D6-FA38B81AE284}">
      <dgm:prSet/>
      <dgm:spPr/>
      <dgm:t>
        <a:bodyPr/>
        <a:lstStyle/>
        <a:p>
          <a:endParaRPr lang="es-MX"/>
        </a:p>
      </dgm:t>
    </dgm:pt>
    <dgm:pt modelId="{4EA99093-3E10-4F2F-BAA8-94D2A474D9B1}" type="sibTrans" cxnId="{77A74DA8-99A9-45B9-B6D6-FA38B81AE284}">
      <dgm:prSet/>
      <dgm:spPr/>
      <dgm:t>
        <a:bodyPr/>
        <a:lstStyle/>
        <a:p>
          <a:endParaRPr lang="es-MX"/>
        </a:p>
      </dgm:t>
    </dgm:pt>
    <dgm:pt modelId="{D9EB7358-04C3-4D05-943C-4C6B52EB51DE}">
      <dgm:prSet phldrT="[Texto]"/>
      <dgm:spPr/>
      <dgm:t>
        <a:bodyPr/>
        <a:lstStyle/>
        <a:p>
          <a:r>
            <a:rPr lang="es-MX" dirty="0" smtClean="0"/>
            <a:t>Diagnosis .- cuando es específica y diferenciada para cada alumno</a:t>
          </a:r>
          <a:endParaRPr lang="es-MX" dirty="0"/>
        </a:p>
      </dgm:t>
    </dgm:pt>
    <dgm:pt modelId="{1DD64109-EA88-4EFF-87BA-8748C2843919}" type="parTrans" cxnId="{99324A56-FD36-487A-A603-F4BB59CA1BDF}">
      <dgm:prSet/>
      <dgm:spPr/>
      <dgm:t>
        <a:bodyPr/>
        <a:lstStyle/>
        <a:p>
          <a:endParaRPr lang="es-MX"/>
        </a:p>
      </dgm:t>
    </dgm:pt>
    <dgm:pt modelId="{BAAC25B0-774D-423C-806B-45A909DE0935}" type="sibTrans" cxnId="{99324A56-FD36-487A-A603-F4BB59CA1BDF}">
      <dgm:prSet/>
      <dgm:spPr/>
      <dgm:t>
        <a:bodyPr/>
        <a:lstStyle/>
        <a:p>
          <a:endParaRPr lang="es-MX"/>
        </a:p>
      </dgm:t>
    </dgm:pt>
    <dgm:pt modelId="{D8C3C3B5-8EEB-4960-BF89-096A46D24096}">
      <dgm:prSet phldrT="[Texto]" custT="1"/>
      <dgm:spPr/>
      <dgm:t>
        <a:bodyPr/>
        <a:lstStyle/>
        <a:p>
          <a:r>
            <a:rPr lang="es-MX" sz="1000" dirty="0" smtClean="0"/>
            <a:t>momento/s se utiliza</a:t>
          </a:r>
          <a:endParaRPr lang="es-MX" sz="1000" dirty="0"/>
        </a:p>
      </dgm:t>
    </dgm:pt>
    <dgm:pt modelId="{8C844275-845A-4B90-A5A1-EAAAB916ACA7}" type="parTrans" cxnId="{856C3979-24EA-4AE1-9206-3BDA5306EE4A}">
      <dgm:prSet/>
      <dgm:spPr/>
      <dgm:t>
        <a:bodyPr/>
        <a:lstStyle/>
        <a:p>
          <a:endParaRPr lang="es-MX"/>
        </a:p>
      </dgm:t>
    </dgm:pt>
    <dgm:pt modelId="{29AA2E21-5931-457F-8133-0D05D3937EC5}" type="sibTrans" cxnId="{856C3979-24EA-4AE1-9206-3BDA5306EE4A}">
      <dgm:prSet/>
      <dgm:spPr/>
      <dgm:t>
        <a:bodyPr/>
        <a:lstStyle/>
        <a:p>
          <a:endParaRPr lang="es-MX"/>
        </a:p>
      </dgm:t>
    </dgm:pt>
    <dgm:pt modelId="{4FC8FFC9-D6B4-4234-92EA-5FB99239E6B2}">
      <dgm:prSet phldrT="[Texto]"/>
      <dgm:spPr/>
      <dgm:t>
        <a:bodyPr/>
        <a:lstStyle/>
        <a:p>
          <a:r>
            <a:rPr lang="es-MX" dirty="0" smtClean="0"/>
            <a:t>Inicial.- la que se realiza de manera única y exclusiva antes de algún proceso o ciclo educativo amplio. para la evaluación</a:t>
          </a:r>
          <a:endParaRPr lang="es-MX" dirty="0"/>
        </a:p>
      </dgm:t>
    </dgm:pt>
    <dgm:pt modelId="{545305A1-22CA-4EDD-827A-3ABCA2612749}" type="parTrans" cxnId="{C8C29521-711E-4159-804F-5D5C14CC780D}">
      <dgm:prSet/>
      <dgm:spPr/>
      <dgm:t>
        <a:bodyPr/>
        <a:lstStyle/>
        <a:p>
          <a:endParaRPr lang="es-MX"/>
        </a:p>
      </dgm:t>
    </dgm:pt>
    <dgm:pt modelId="{ADCFB35C-966F-4B3C-BB3F-3725D848BCDA}" type="sibTrans" cxnId="{C8C29521-711E-4159-804F-5D5C14CC780D}">
      <dgm:prSet/>
      <dgm:spPr/>
      <dgm:t>
        <a:bodyPr/>
        <a:lstStyle/>
        <a:p>
          <a:endParaRPr lang="es-MX"/>
        </a:p>
      </dgm:t>
    </dgm:pt>
    <dgm:pt modelId="{01C1EB12-9200-4C48-B6CC-9F3254AD6D75}">
      <dgm:prSet phldrT="[Texto]"/>
      <dgm:spPr/>
      <dgm:t>
        <a:bodyPr/>
        <a:lstStyle/>
        <a:p>
          <a:r>
            <a:rPr lang="es-MX" dirty="0" smtClean="0"/>
            <a:t>Puntual.- evaluación que se realiza en distintos momentos antes de iniciar una secuencia o segmento de enseñanza perteneciente a un determinado curso.</a:t>
          </a:r>
          <a:endParaRPr lang="es-MX" dirty="0"/>
        </a:p>
      </dgm:t>
    </dgm:pt>
    <dgm:pt modelId="{F820EFBC-3C67-4870-A00A-CAF15FADAFD1}" type="parTrans" cxnId="{2F6643EA-9285-4B1E-BE07-AF02003A7D91}">
      <dgm:prSet/>
      <dgm:spPr/>
      <dgm:t>
        <a:bodyPr/>
        <a:lstStyle/>
        <a:p>
          <a:endParaRPr lang="es-MX"/>
        </a:p>
      </dgm:t>
    </dgm:pt>
    <dgm:pt modelId="{8ECABFEA-D8F4-4F38-A174-D094E485BF44}" type="sibTrans" cxnId="{2F6643EA-9285-4B1E-BE07-AF02003A7D91}">
      <dgm:prSet/>
      <dgm:spPr/>
      <dgm:t>
        <a:bodyPr/>
        <a:lstStyle/>
        <a:p>
          <a:endParaRPr lang="es-MX"/>
        </a:p>
      </dgm:t>
    </dgm:pt>
    <dgm:pt modelId="{00058BBD-502E-4C77-99D7-128286F5E5A1}">
      <dgm:prSet custT="1"/>
      <dgm:spPr/>
      <dgm:t>
        <a:bodyPr/>
        <a:lstStyle/>
        <a:p>
          <a:r>
            <a:rPr lang="es-MX" sz="1100" dirty="0" smtClean="0"/>
            <a:t>Fines</a:t>
          </a:r>
          <a:endParaRPr lang="es-MX" sz="1100" dirty="0"/>
        </a:p>
      </dgm:t>
    </dgm:pt>
    <dgm:pt modelId="{9B7DA043-A87F-4B13-A44E-065CEA9140C8}" type="parTrans" cxnId="{7D88D36D-8D7D-49C4-9017-149C883BEBFD}">
      <dgm:prSet/>
      <dgm:spPr/>
      <dgm:t>
        <a:bodyPr/>
        <a:lstStyle/>
        <a:p>
          <a:endParaRPr lang="es-MX"/>
        </a:p>
      </dgm:t>
    </dgm:pt>
    <dgm:pt modelId="{08B1E835-47D3-4378-8B2D-D27AF1170D01}" type="sibTrans" cxnId="{7D88D36D-8D7D-49C4-9017-149C883BEBFD}">
      <dgm:prSet/>
      <dgm:spPr/>
      <dgm:t>
        <a:bodyPr/>
        <a:lstStyle/>
        <a:p>
          <a:endParaRPr lang="es-MX"/>
        </a:p>
      </dgm:t>
    </dgm:pt>
    <dgm:pt modelId="{0EC4893F-95C5-47D4-83FF-8F335FA6335A}">
      <dgm:prSet/>
      <dgm:spPr/>
      <dgm:t>
        <a:bodyPr/>
        <a:lstStyle/>
        <a:p>
          <a:r>
            <a:rPr lang="es-MX" dirty="0" smtClean="0"/>
            <a:t>Identificar y utilizar continuamente los conocimientos previos de los alumnos al inicia una clase, tema, unidad, etc.</a:t>
          </a:r>
          <a:endParaRPr lang="es-MX" dirty="0"/>
        </a:p>
      </dgm:t>
    </dgm:pt>
    <dgm:pt modelId="{A3B413E8-3060-4D88-B26D-2A3608679330}" type="parTrans" cxnId="{C52C6009-88F4-42EC-A6C0-C40C38A35927}">
      <dgm:prSet/>
      <dgm:spPr/>
      <dgm:t>
        <a:bodyPr/>
        <a:lstStyle/>
        <a:p>
          <a:endParaRPr lang="es-MX"/>
        </a:p>
      </dgm:t>
    </dgm:pt>
    <dgm:pt modelId="{9DB707E1-4B95-484A-8BB3-4639C4826696}" type="sibTrans" cxnId="{C52C6009-88F4-42EC-A6C0-C40C38A35927}">
      <dgm:prSet/>
      <dgm:spPr/>
      <dgm:t>
        <a:bodyPr/>
        <a:lstStyle/>
        <a:p>
          <a:endParaRPr lang="es-MX"/>
        </a:p>
      </dgm:t>
    </dgm:pt>
    <dgm:pt modelId="{0491BC00-385F-49DB-9B5E-33DDF8348D39}">
      <dgm:prSet/>
      <dgm:spPr/>
      <dgm:t>
        <a:bodyPr/>
        <a:lstStyle/>
        <a:p>
          <a:r>
            <a:rPr lang="es-MX" dirty="0" smtClean="0"/>
            <a:t>evalúan el aprendizaje, el nivel de desarrollo cognitivo y la disposición para aprender.</a:t>
          </a:r>
          <a:endParaRPr lang="es-MX" dirty="0"/>
        </a:p>
      </dgm:t>
    </dgm:pt>
    <dgm:pt modelId="{97A56657-7D5A-40EB-82FA-344DBF0AC3B4}" type="parTrans" cxnId="{BBF3C071-8444-41A0-B848-27095BDD7E93}">
      <dgm:prSet/>
      <dgm:spPr/>
      <dgm:t>
        <a:bodyPr/>
        <a:lstStyle/>
        <a:p>
          <a:endParaRPr lang="es-MX"/>
        </a:p>
      </dgm:t>
    </dgm:pt>
    <dgm:pt modelId="{E05DC55F-3792-483A-930F-0F5FF5341127}" type="sibTrans" cxnId="{BBF3C071-8444-41A0-B848-27095BDD7E93}">
      <dgm:prSet/>
      <dgm:spPr/>
      <dgm:t>
        <a:bodyPr/>
        <a:lstStyle/>
        <a:p>
          <a:endParaRPr lang="es-MX"/>
        </a:p>
      </dgm:t>
    </dgm:pt>
    <dgm:pt modelId="{F1528479-54BF-445E-9845-8843101602C9}">
      <dgm:prSet custT="1"/>
      <dgm:spPr/>
      <dgm:t>
        <a:bodyPr/>
        <a:lstStyle/>
        <a:p>
          <a:r>
            <a:rPr lang="es-MX" sz="900" dirty="0" smtClean="0"/>
            <a:t>Técnicas e instrumentos de evaluación </a:t>
          </a:r>
          <a:endParaRPr lang="es-MX" sz="900" dirty="0"/>
        </a:p>
      </dgm:t>
    </dgm:pt>
    <dgm:pt modelId="{3C9F1883-0F87-42EB-B3B5-E9882E305965}" type="parTrans" cxnId="{A8E15109-636D-4B59-A58E-75ADA7F7BAAB}">
      <dgm:prSet/>
      <dgm:spPr/>
      <dgm:t>
        <a:bodyPr/>
        <a:lstStyle/>
        <a:p>
          <a:endParaRPr lang="es-MX"/>
        </a:p>
      </dgm:t>
    </dgm:pt>
    <dgm:pt modelId="{27C4714A-64FA-44D0-8A2A-A14A8E2B55D1}" type="sibTrans" cxnId="{A8E15109-636D-4B59-A58E-75ADA7F7BAAB}">
      <dgm:prSet/>
      <dgm:spPr/>
      <dgm:t>
        <a:bodyPr/>
        <a:lstStyle/>
        <a:p>
          <a:endParaRPr lang="es-MX"/>
        </a:p>
      </dgm:t>
    </dgm:pt>
    <dgm:pt modelId="{9D0352D6-1A7D-4780-87E1-8153CE3F5C04}">
      <dgm:prSet/>
      <dgm:spPr/>
      <dgm:t>
        <a:bodyPr/>
        <a:lstStyle/>
        <a:p>
          <a:r>
            <a:rPr lang="es-MX" dirty="0" smtClean="0"/>
            <a:t>Técnicas informales: observación (listas de control), entrevistas, debates, exposición de ideas.</a:t>
          </a:r>
          <a:endParaRPr lang="es-MX" dirty="0"/>
        </a:p>
      </dgm:t>
    </dgm:pt>
    <dgm:pt modelId="{876EBB36-6ECF-4D7E-A82D-278D7ED249FC}" type="parTrans" cxnId="{160728B4-75C2-4B47-B9CD-6415DDD238D1}">
      <dgm:prSet/>
      <dgm:spPr/>
      <dgm:t>
        <a:bodyPr/>
        <a:lstStyle/>
        <a:p>
          <a:endParaRPr lang="es-MX"/>
        </a:p>
      </dgm:t>
    </dgm:pt>
    <dgm:pt modelId="{2DB48563-65A9-4ECA-A1C2-B898BE75732F}" type="sibTrans" cxnId="{160728B4-75C2-4B47-B9CD-6415DDD238D1}">
      <dgm:prSet/>
      <dgm:spPr/>
      <dgm:t>
        <a:bodyPr/>
        <a:lstStyle/>
        <a:p>
          <a:endParaRPr lang="es-MX"/>
        </a:p>
      </dgm:t>
    </dgm:pt>
    <dgm:pt modelId="{7F642F44-89FC-4622-866A-C467DC458DF0}">
      <dgm:prSet/>
      <dgm:spPr/>
      <dgm:t>
        <a:bodyPr/>
        <a:lstStyle/>
        <a:p>
          <a:r>
            <a:rPr lang="es-MX" dirty="0" smtClean="0"/>
            <a:t>Técnicas formales: pruebas objetivas, cuestionarios abiertos y cerrados, mapas conceptuales, pruebas de desempeño, resolución de problemas, informes personales KPS, etc.</a:t>
          </a:r>
          <a:endParaRPr lang="es-MX" dirty="0"/>
        </a:p>
      </dgm:t>
    </dgm:pt>
    <dgm:pt modelId="{C49E8DFE-23CC-45E3-86E4-C1F45545C78F}" type="parTrans" cxnId="{D3A10443-6DBC-4C7B-A73A-E9A28AC01C2D}">
      <dgm:prSet/>
      <dgm:spPr/>
      <dgm:t>
        <a:bodyPr/>
        <a:lstStyle/>
        <a:p>
          <a:endParaRPr lang="es-MX"/>
        </a:p>
      </dgm:t>
    </dgm:pt>
    <dgm:pt modelId="{3E5E6C12-9261-4F0E-9C91-11BB1BB97421}" type="sibTrans" cxnId="{D3A10443-6DBC-4C7B-A73A-E9A28AC01C2D}">
      <dgm:prSet/>
      <dgm:spPr/>
      <dgm:t>
        <a:bodyPr/>
        <a:lstStyle/>
        <a:p>
          <a:endParaRPr lang="es-MX"/>
        </a:p>
      </dgm:t>
    </dgm:pt>
    <dgm:pt modelId="{B1691CAD-626D-4EC5-A56D-2E83A34B2C1A}" type="pres">
      <dgm:prSet presAssocID="{17621070-FD0F-46BD-A5A5-6B3A1D502715}" presName="linearFlow" presStyleCnt="0">
        <dgm:presLayoutVars>
          <dgm:dir/>
          <dgm:animLvl val="lvl"/>
          <dgm:resizeHandles val="exact"/>
        </dgm:presLayoutVars>
      </dgm:prSet>
      <dgm:spPr/>
      <dgm:t>
        <a:bodyPr/>
        <a:lstStyle/>
        <a:p>
          <a:endParaRPr lang="es-MX"/>
        </a:p>
      </dgm:t>
    </dgm:pt>
    <dgm:pt modelId="{10428071-90AA-4044-85C4-65ACE28624A6}" type="pres">
      <dgm:prSet presAssocID="{DB4E7D11-6088-4C98-9447-13E1B6BA55CB}" presName="composite" presStyleCnt="0"/>
      <dgm:spPr/>
      <dgm:t>
        <a:bodyPr/>
        <a:lstStyle/>
        <a:p>
          <a:endParaRPr lang="es-MX"/>
        </a:p>
      </dgm:t>
    </dgm:pt>
    <dgm:pt modelId="{77D831B8-BF1D-43D5-89A4-16ACFE098634}" type="pres">
      <dgm:prSet presAssocID="{DB4E7D11-6088-4C98-9447-13E1B6BA55CB}" presName="parentText" presStyleLbl="alignNode1" presStyleIdx="0" presStyleCnt="6" custScaleX="151024" custScaleY="119015">
        <dgm:presLayoutVars>
          <dgm:chMax val="1"/>
          <dgm:bulletEnabled val="1"/>
        </dgm:presLayoutVars>
      </dgm:prSet>
      <dgm:spPr/>
      <dgm:t>
        <a:bodyPr/>
        <a:lstStyle/>
        <a:p>
          <a:endParaRPr lang="es-MX"/>
        </a:p>
      </dgm:t>
    </dgm:pt>
    <dgm:pt modelId="{BA404823-FEE3-4CCB-B4E5-29A01BA050BE}" type="pres">
      <dgm:prSet presAssocID="{DB4E7D11-6088-4C98-9447-13E1B6BA55CB}" presName="descendantText" presStyleLbl="alignAcc1" presStyleIdx="0" presStyleCnt="6" custScaleX="99780" custLinFactNeighborX="3582" custLinFactNeighborY="6274">
        <dgm:presLayoutVars>
          <dgm:bulletEnabled val="1"/>
        </dgm:presLayoutVars>
      </dgm:prSet>
      <dgm:spPr/>
      <dgm:t>
        <a:bodyPr/>
        <a:lstStyle/>
        <a:p>
          <a:endParaRPr lang="es-MX"/>
        </a:p>
      </dgm:t>
    </dgm:pt>
    <dgm:pt modelId="{FA5043B9-8A1B-4F00-BB8C-3606182C4C5E}" type="pres">
      <dgm:prSet presAssocID="{AA226544-224A-4C98-8BF4-F2D212F61956}" presName="sp" presStyleCnt="0"/>
      <dgm:spPr/>
      <dgm:t>
        <a:bodyPr/>
        <a:lstStyle/>
        <a:p>
          <a:endParaRPr lang="es-MX"/>
        </a:p>
      </dgm:t>
    </dgm:pt>
    <dgm:pt modelId="{035BCF0A-B2D2-4E90-BD0C-ADB4F687466D}" type="pres">
      <dgm:prSet presAssocID="{3E68A1DA-7A7E-4BDE-B5A0-8D15A8227296}" presName="composite" presStyleCnt="0"/>
      <dgm:spPr/>
      <dgm:t>
        <a:bodyPr/>
        <a:lstStyle/>
        <a:p>
          <a:endParaRPr lang="es-MX"/>
        </a:p>
      </dgm:t>
    </dgm:pt>
    <dgm:pt modelId="{17ED9E98-3502-45D5-B6D3-7278581EDA0A}" type="pres">
      <dgm:prSet presAssocID="{3E68A1DA-7A7E-4BDE-B5A0-8D15A8227296}" presName="parentText" presStyleLbl="alignNode1" presStyleIdx="1" presStyleCnt="6" custScaleX="147433" custScaleY="107532">
        <dgm:presLayoutVars>
          <dgm:chMax val="1"/>
          <dgm:bulletEnabled val="1"/>
        </dgm:presLayoutVars>
      </dgm:prSet>
      <dgm:spPr/>
      <dgm:t>
        <a:bodyPr/>
        <a:lstStyle/>
        <a:p>
          <a:endParaRPr lang="es-MX"/>
        </a:p>
      </dgm:t>
    </dgm:pt>
    <dgm:pt modelId="{CB1890BD-2229-487E-9881-246DD59C22D1}" type="pres">
      <dgm:prSet presAssocID="{3E68A1DA-7A7E-4BDE-B5A0-8D15A8227296}" presName="descendantText" presStyleLbl="alignAcc1" presStyleIdx="1" presStyleCnt="6" custScaleX="99909" custLinFactNeighborX="3842" custLinFactNeighborY="-2091">
        <dgm:presLayoutVars>
          <dgm:bulletEnabled val="1"/>
        </dgm:presLayoutVars>
      </dgm:prSet>
      <dgm:spPr/>
      <dgm:t>
        <a:bodyPr/>
        <a:lstStyle/>
        <a:p>
          <a:endParaRPr lang="es-MX"/>
        </a:p>
      </dgm:t>
    </dgm:pt>
    <dgm:pt modelId="{21DED581-F0C1-4974-8958-1191B2D1E9C1}" type="pres">
      <dgm:prSet presAssocID="{24864135-2163-490B-A44C-56928BE2ABA1}" presName="sp" presStyleCnt="0"/>
      <dgm:spPr/>
      <dgm:t>
        <a:bodyPr/>
        <a:lstStyle/>
        <a:p>
          <a:endParaRPr lang="es-MX"/>
        </a:p>
      </dgm:t>
    </dgm:pt>
    <dgm:pt modelId="{DAC6FA5F-65D6-4238-A825-EED588BE1CC6}" type="pres">
      <dgm:prSet presAssocID="{07CDA929-43D9-4CC7-8530-022136BCA1ED}" presName="composite" presStyleCnt="0"/>
      <dgm:spPr/>
      <dgm:t>
        <a:bodyPr/>
        <a:lstStyle/>
        <a:p>
          <a:endParaRPr lang="es-MX"/>
        </a:p>
      </dgm:t>
    </dgm:pt>
    <dgm:pt modelId="{6587DE6C-7EFD-439D-99F5-C425D006BDFE}" type="pres">
      <dgm:prSet presAssocID="{07CDA929-43D9-4CC7-8530-022136BCA1ED}" presName="parentText" presStyleLbl="alignNode1" presStyleIdx="2" presStyleCnt="6" custScaleX="159268">
        <dgm:presLayoutVars>
          <dgm:chMax val="1"/>
          <dgm:bulletEnabled val="1"/>
        </dgm:presLayoutVars>
      </dgm:prSet>
      <dgm:spPr/>
      <dgm:t>
        <a:bodyPr/>
        <a:lstStyle/>
        <a:p>
          <a:endParaRPr lang="es-MX"/>
        </a:p>
      </dgm:t>
    </dgm:pt>
    <dgm:pt modelId="{330E1B11-E4CA-41B2-813C-A44D63F0C0D4}" type="pres">
      <dgm:prSet presAssocID="{07CDA929-43D9-4CC7-8530-022136BCA1ED}" presName="descendantText" presStyleLbl="alignAcc1" presStyleIdx="2" presStyleCnt="6" custScaleX="100000" custLinFactNeighborX="3046" custLinFactNeighborY="0">
        <dgm:presLayoutVars>
          <dgm:bulletEnabled val="1"/>
        </dgm:presLayoutVars>
      </dgm:prSet>
      <dgm:spPr/>
      <dgm:t>
        <a:bodyPr/>
        <a:lstStyle/>
        <a:p>
          <a:endParaRPr lang="es-MX"/>
        </a:p>
      </dgm:t>
    </dgm:pt>
    <dgm:pt modelId="{B2BDC0E1-7EA0-43B3-A358-452A37911751}" type="pres">
      <dgm:prSet presAssocID="{D78BF7DB-0726-4F39-8B22-6E895F1FB3D5}" presName="sp" presStyleCnt="0"/>
      <dgm:spPr/>
      <dgm:t>
        <a:bodyPr/>
        <a:lstStyle/>
        <a:p>
          <a:endParaRPr lang="es-MX"/>
        </a:p>
      </dgm:t>
    </dgm:pt>
    <dgm:pt modelId="{427E55C6-DCA4-4417-82A9-C654617237F8}" type="pres">
      <dgm:prSet presAssocID="{D8C3C3B5-8EEB-4960-BF89-096A46D24096}" presName="composite" presStyleCnt="0"/>
      <dgm:spPr/>
      <dgm:t>
        <a:bodyPr/>
        <a:lstStyle/>
        <a:p>
          <a:endParaRPr lang="es-MX"/>
        </a:p>
      </dgm:t>
    </dgm:pt>
    <dgm:pt modelId="{D8E4107D-4701-4016-821A-07542E631D80}" type="pres">
      <dgm:prSet presAssocID="{D8C3C3B5-8EEB-4960-BF89-096A46D24096}" presName="parentText" presStyleLbl="alignNode1" presStyleIdx="3" presStyleCnt="6" custScaleX="167037">
        <dgm:presLayoutVars>
          <dgm:chMax val="1"/>
          <dgm:bulletEnabled val="1"/>
        </dgm:presLayoutVars>
      </dgm:prSet>
      <dgm:spPr/>
      <dgm:t>
        <a:bodyPr/>
        <a:lstStyle/>
        <a:p>
          <a:endParaRPr lang="es-MX"/>
        </a:p>
      </dgm:t>
    </dgm:pt>
    <dgm:pt modelId="{D628CFBB-AAE8-43A8-86BC-85F2BA599204}" type="pres">
      <dgm:prSet presAssocID="{D8C3C3B5-8EEB-4960-BF89-096A46D24096}" presName="descendantText" presStyleLbl="alignAcc1" presStyleIdx="3" presStyleCnt="6" custScaleX="92543" custLinFactNeighborX="0" custLinFactNeighborY="-2091">
        <dgm:presLayoutVars>
          <dgm:bulletEnabled val="1"/>
        </dgm:presLayoutVars>
      </dgm:prSet>
      <dgm:spPr/>
      <dgm:t>
        <a:bodyPr/>
        <a:lstStyle/>
        <a:p>
          <a:endParaRPr lang="es-MX"/>
        </a:p>
      </dgm:t>
    </dgm:pt>
    <dgm:pt modelId="{8E862C0D-C19D-452B-9484-71F6E1F8F423}" type="pres">
      <dgm:prSet presAssocID="{29AA2E21-5931-457F-8133-0D05D3937EC5}" presName="sp" presStyleCnt="0"/>
      <dgm:spPr/>
      <dgm:t>
        <a:bodyPr/>
        <a:lstStyle/>
        <a:p>
          <a:endParaRPr lang="es-MX"/>
        </a:p>
      </dgm:t>
    </dgm:pt>
    <dgm:pt modelId="{037B4F8C-B5F9-47B1-A474-E5D4AC1A07BF}" type="pres">
      <dgm:prSet presAssocID="{00058BBD-502E-4C77-99D7-128286F5E5A1}" presName="composite" presStyleCnt="0"/>
      <dgm:spPr/>
      <dgm:t>
        <a:bodyPr/>
        <a:lstStyle/>
        <a:p>
          <a:endParaRPr lang="es-MX"/>
        </a:p>
      </dgm:t>
    </dgm:pt>
    <dgm:pt modelId="{D624D060-015B-4EE4-89F1-4DD82FEEFE12}" type="pres">
      <dgm:prSet presAssocID="{00058BBD-502E-4C77-99D7-128286F5E5A1}" presName="parentText" presStyleLbl="alignNode1" presStyleIdx="4" presStyleCnt="6" custScaleX="160225">
        <dgm:presLayoutVars>
          <dgm:chMax val="1"/>
          <dgm:bulletEnabled val="1"/>
        </dgm:presLayoutVars>
      </dgm:prSet>
      <dgm:spPr/>
      <dgm:t>
        <a:bodyPr/>
        <a:lstStyle/>
        <a:p>
          <a:endParaRPr lang="es-MX"/>
        </a:p>
      </dgm:t>
    </dgm:pt>
    <dgm:pt modelId="{C1143AA9-55DD-459D-8775-0AC6548CF220}" type="pres">
      <dgm:prSet presAssocID="{00058BBD-502E-4C77-99D7-128286F5E5A1}" presName="descendantText" presStyleLbl="alignAcc1" presStyleIdx="4" presStyleCnt="6" custScaleX="92246">
        <dgm:presLayoutVars>
          <dgm:bulletEnabled val="1"/>
        </dgm:presLayoutVars>
      </dgm:prSet>
      <dgm:spPr/>
      <dgm:t>
        <a:bodyPr/>
        <a:lstStyle/>
        <a:p>
          <a:endParaRPr lang="es-MX"/>
        </a:p>
      </dgm:t>
    </dgm:pt>
    <dgm:pt modelId="{8B5B7B10-D5D1-4B52-8F26-A66835B84348}" type="pres">
      <dgm:prSet presAssocID="{08B1E835-47D3-4378-8B2D-D27AF1170D01}" presName="sp" presStyleCnt="0"/>
      <dgm:spPr/>
      <dgm:t>
        <a:bodyPr/>
        <a:lstStyle/>
        <a:p>
          <a:endParaRPr lang="es-MX"/>
        </a:p>
      </dgm:t>
    </dgm:pt>
    <dgm:pt modelId="{8FB797A9-BA94-421B-AAC6-CAD96B9C4E18}" type="pres">
      <dgm:prSet presAssocID="{F1528479-54BF-445E-9845-8843101602C9}" presName="composite" presStyleCnt="0"/>
      <dgm:spPr/>
      <dgm:t>
        <a:bodyPr/>
        <a:lstStyle/>
        <a:p>
          <a:endParaRPr lang="es-MX"/>
        </a:p>
      </dgm:t>
    </dgm:pt>
    <dgm:pt modelId="{E4AE0B85-8721-4730-8181-9393E10F683F}" type="pres">
      <dgm:prSet presAssocID="{F1528479-54BF-445E-9845-8843101602C9}" presName="parentText" presStyleLbl="alignNode1" presStyleIdx="5" presStyleCnt="6" custScaleX="162144">
        <dgm:presLayoutVars>
          <dgm:chMax val="1"/>
          <dgm:bulletEnabled val="1"/>
        </dgm:presLayoutVars>
      </dgm:prSet>
      <dgm:spPr/>
      <dgm:t>
        <a:bodyPr/>
        <a:lstStyle/>
        <a:p>
          <a:endParaRPr lang="es-MX"/>
        </a:p>
      </dgm:t>
    </dgm:pt>
    <dgm:pt modelId="{1A36C089-6A12-4568-8A4A-6C8C3D9E9EC0}" type="pres">
      <dgm:prSet presAssocID="{F1528479-54BF-445E-9845-8843101602C9}" presName="descendantText" presStyleLbl="alignAcc1" presStyleIdx="5" presStyleCnt="6" custScaleX="92073" custLinFactNeighborX="49" custLinFactNeighborY="-8366">
        <dgm:presLayoutVars>
          <dgm:bulletEnabled val="1"/>
        </dgm:presLayoutVars>
      </dgm:prSet>
      <dgm:spPr/>
      <dgm:t>
        <a:bodyPr/>
        <a:lstStyle/>
        <a:p>
          <a:endParaRPr lang="es-MX"/>
        </a:p>
      </dgm:t>
    </dgm:pt>
  </dgm:ptLst>
  <dgm:cxnLst>
    <dgm:cxn modelId="{0C7CF147-A135-4506-8649-81CEAD6C80EA}" srcId="{17621070-FD0F-46BD-A5A5-6B3A1D502715}" destId="{3E68A1DA-7A7E-4BDE-B5A0-8D15A8227296}" srcOrd="1" destOrd="0" parTransId="{0E2DE391-32DC-4E30-A35F-B6EE9BE72C8C}" sibTransId="{24864135-2163-490B-A44C-56928BE2ABA1}"/>
    <dgm:cxn modelId="{160728B4-75C2-4B47-B9CD-6415DDD238D1}" srcId="{F1528479-54BF-445E-9845-8843101602C9}" destId="{9D0352D6-1A7D-4780-87E1-8153CE3F5C04}" srcOrd="0" destOrd="0" parTransId="{876EBB36-6ECF-4D7E-A82D-278D7ED249FC}" sibTransId="{2DB48563-65A9-4ECA-A1C2-B898BE75732F}"/>
    <dgm:cxn modelId="{EE1FC1F3-BEAD-45B8-A41A-B19D6C3DD39E}" srcId="{17621070-FD0F-46BD-A5A5-6B3A1D502715}" destId="{07CDA929-43D9-4CC7-8530-022136BCA1ED}" srcOrd="2" destOrd="0" parTransId="{4BB5E9AB-5E1E-45B9-AC79-937535BAC2FC}" sibTransId="{D78BF7DB-0726-4F39-8B22-6E895F1FB3D5}"/>
    <dgm:cxn modelId="{C52C6009-88F4-42EC-A6C0-C40C38A35927}" srcId="{00058BBD-502E-4C77-99D7-128286F5E5A1}" destId="{0EC4893F-95C5-47D4-83FF-8F335FA6335A}" srcOrd="1" destOrd="0" parTransId="{A3B413E8-3060-4D88-B26D-2A3608679330}" sibTransId="{9DB707E1-4B95-484A-8BB3-4639C4826696}"/>
    <dgm:cxn modelId="{FC38777F-ECE5-4AB2-B232-AE50D37EA8A3}" type="presOf" srcId="{0EC4893F-95C5-47D4-83FF-8F335FA6335A}" destId="{C1143AA9-55DD-459D-8775-0AC6548CF220}" srcOrd="0" destOrd="1" presId="urn:microsoft.com/office/officeart/2005/8/layout/chevron2"/>
    <dgm:cxn modelId="{99324A56-FD36-487A-A603-F4BB59CA1BDF}" srcId="{3E68A1DA-7A7E-4BDE-B5A0-8D15A8227296}" destId="{D9EB7358-04C3-4D05-943C-4C6B52EB51DE}" srcOrd="1" destOrd="0" parTransId="{1DD64109-EA88-4EFF-87BA-8748C2843919}" sibTransId="{BAAC25B0-774D-423C-806B-45A909DE0935}"/>
    <dgm:cxn modelId="{A5C8E81C-8E74-4E8E-98FF-12298A5E4A1F}" srcId="{17621070-FD0F-46BD-A5A5-6B3A1D502715}" destId="{DB4E7D11-6088-4C98-9447-13E1B6BA55CB}" srcOrd="0" destOrd="0" parTransId="{DB31DCD3-2DAD-4E2F-8A1F-3EE703690F3B}" sibTransId="{AA226544-224A-4C98-8BF4-F2D212F61956}"/>
    <dgm:cxn modelId="{6A189796-EF23-49E9-BC78-01247905B4FE}" type="presOf" srcId="{F1528479-54BF-445E-9845-8843101602C9}" destId="{E4AE0B85-8721-4730-8181-9393E10F683F}" srcOrd="0" destOrd="0" presId="urn:microsoft.com/office/officeart/2005/8/layout/chevron2"/>
    <dgm:cxn modelId="{7D88D36D-8D7D-49C4-9017-149C883BEBFD}" srcId="{17621070-FD0F-46BD-A5A5-6B3A1D502715}" destId="{00058BBD-502E-4C77-99D7-128286F5E5A1}" srcOrd="4" destOrd="0" parTransId="{9B7DA043-A87F-4B13-A44E-065CEA9140C8}" sibTransId="{08B1E835-47D3-4378-8B2D-D27AF1170D01}"/>
    <dgm:cxn modelId="{73592478-D786-41CD-B02F-8C23F8F41CF6}" type="presOf" srcId="{4FC8FFC9-D6B4-4234-92EA-5FB99239E6B2}" destId="{D628CFBB-AAE8-43A8-86BC-85F2BA599204}" srcOrd="0" destOrd="0" presId="urn:microsoft.com/office/officeart/2005/8/layout/chevron2"/>
    <dgm:cxn modelId="{210DF0A6-C0C7-45CA-B86F-AA89398309ED}" type="presOf" srcId="{D9EB7358-04C3-4D05-943C-4C6B52EB51DE}" destId="{CB1890BD-2229-487E-9881-246DD59C22D1}" srcOrd="0" destOrd="1" presId="urn:microsoft.com/office/officeart/2005/8/layout/chevron2"/>
    <dgm:cxn modelId="{74352CB6-49DB-4004-A3AE-96894F1149FA}" type="presOf" srcId="{3E68A1DA-7A7E-4BDE-B5A0-8D15A8227296}" destId="{17ED9E98-3502-45D5-B6D3-7278581EDA0A}" srcOrd="0" destOrd="0" presId="urn:microsoft.com/office/officeart/2005/8/layout/chevron2"/>
    <dgm:cxn modelId="{ACAEEABD-7D68-487F-9333-F7AE5BA07818}" srcId="{DB4E7D11-6088-4C98-9447-13E1B6BA55CB}" destId="{6443667C-B6DC-4F3C-937B-71145FE23FE1}" srcOrd="0" destOrd="0" parTransId="{1EBF2DFF-E51B-4C64-83ED-B103B2343DB7}" sibTransId="{37398FA0-1E3E-4FDA-A842-F26B015F632D}"/>
    <dgm:cxn modelId="{DEE4CEB2-AF87-4D8E-A5BD-E732B3588932}" type="presOf" srcId="{7F642F44-89FC-4622-866A-C467DC458DF0}" destId="{1A36C089-6A12-4568-8A4A-6C8C3D9E9EC0}" srcOrd="0" destOrd="1" presId="urn:microsoft.com/office/officeart/2005/8/layout/chevron2"/>
    <dgm:cxn modelId="{77A74DA8-99A9-45B9-B6D6-FA38B81AE284}" srcId="{07CDA929-43D9-4CC7-8530-022136BCA1ED}" destId="{C9E01EC7-4B74-4AA0-B2A5-8DC1A42A747F}" srcOrd="0" destOrd="0" parTransId="{13DF96FE-AA58-43A9-A091-7A7E00CB742E}" sibTransId="{4EA99093-3E10-4F2F-BAA8-94D2A474D9B1}"/>
    <dgm:cxn modelId="{C8C29521-711E-4159-804F-5D5C14CC780D}" srcId="{D8C3C3B5-8EEB-4960-BF89-096A46D24096}" destId="{4FC8FFC9-D6B4-4234-92EA-5FB99239E6B2}" srcOrd="0" destOrd="0" parTransId="{545305A1-22CA-4EDD-827A-3ABCA2612749}" sibTransId="{ADCFB35C-966F-4B3C-BB3F-3725D848BCDA}"/>
    <dgm:cxn modelId="{2F251B90-227E-4A62-AD53-6858A231F0B1}" type="presOf" srcId="{00058BBD-502E-4C77-99D7-128286F5E5A1}" destId="{D624D060-015B-4EE4-89F1-4DD82FEEFE12}" srcOrd="0" destOrd="0" presId="urn:microsoft.com/office/officeart/2005/8/layout/chevron2"/>
    <dgm:cxn modelId="{BD0F8345-9364-49E6-8AB5-641A58508584}" type="presOf" srcId="{DB4E7D11-6088-4C98-9447-13E1B6BA55CB}" destId="{77D831B8-BF1D-43D5-89A4-16ACFE098634}" srcOrd="0" destOrd="0" presId="urn:microsoft.com/office/officeart/2005/8/layout/chevron2"/>
    <dgm:cxn modelId="{998D1034-F277-4DF7-82BE-9E420187A1CA}" type="presOf" srcId="{0491BC00-385F-49DB-9B5E-33DDF8348D39}" destId="{C1143AA9-55DD-459D-8775-0AC6548CF220}" srcOrd="0" destOrd="0" presId="urn:microsoft.com/office/officeart/2005/8/layout/chevron2"/>
    <dgm:cxn modelId="{856C3979-24EA-4AE1-9206-3BDA5306EE4A}" srcId="{17621070-FD0F-46BD-A5A5-6B3A1D502715}" destId="{D8C3C3B5-8EEB-4960-BF89-096A46D24096}" srcOrd="3" destOrd="0" parTransId="{8C844275-845A-4B90-A5A1-EAAAB916ACA7}" sibTransId="{29AA2E21-5931-457F-8133-0D05D3937EC5}"/>
    <dgm:cxn modelId="{7850CB98-6856-411C-A307-15160E719AB8}" type="presOf" srcId="{9D0352D6-1A7D-4780-87E1-8153CE3F5C04}" destId="{1A36C089-6A12-4568-8A4A-6C8C3D9E9EC0}" srcOrd="0" destOrd="0" presId="urn:microsoft.com/office/officeart/2005/8/layout/chevron2"/>
    <dgm:cxn modelId="{D3A10443-6DBC-4C7B-A73A-E9A28AC01C2D}" srcId="{F1528479-54BF-445E-9845-8843101602C9}" destId="{7F642F44-89FC-4622-866A-C467DC458DF0}" srcOrd="1" destOrd="0" parTransId="{C49E8DFE-23CC-45E3-86E4-C1F45545C78F}" sibTransId="{3E5E6C12-9261-4F0E-9C91-11BB1BB97421}"/>
    <dgm:cxn modelId="{3D2CC336-7E47-466B-9F53-2A2E080F1BA2}" type="presOf" srcId="{17621070-FD0F-46BD-A5A5-6B3A1D502715}" destId="{B1691CAD-626D-4EC5-A56D-2E83A34B2C1A}" srcOrd="0" destOrd="0" presId="urn:microsoft.com/office/officeart/2005/8/layout/chevron2"/>
    <dgm:cxn modelId="{2F6643EA-9285-4B1E-BE07-AF02003A7D91}" srcId="{D8C3C3B5-8EEB-4960-BF89-096A46D24096}" destId="{01C1EB12-9200-4C48-B6CC-9F3254AD6D75}" srcOrd="1" destOrd="0" parTransId="{F820EFBC-3C67-4870-A00A-CAF15FADAFD1}" sibTransId="{8ECABFEA-D8F4-4F38-A174-D094E485BF44}"/>
    <dgm:cxn modelId="{6B5D6506-6210-41CC-A9A0-805424CBA866}" type="presOf" srcId="{07CDA929-43D9-4CC7-8530-022136BCA1ED}" destId="{6587DE6C-7EFD-439D-99F5-C425D006BDFE}" srcOrd="0" destOrd="0" presId="urn:microsoft.com/office/officeart/2005/8/layout/chevron2"/>
    <dgm:cxn modelId="{8FD1A9BB-30BB-4329-85FB-3714D42AF24E}" type="presOf" srcId="{D8C3C3B5-8EEB-4960-BF89-096A46D24096}" destId="{D8E4107D-4701-4016-821A-07542E631D80}" srcOrd="0" destOrd="0" presId="urn:microsoft.com/office/officeart/2005/8/layout/chevron2"/>
    <dgm:cxn modelId="{CC82861B-437C-4DC3-BF50-A0F262518E22}" type="presOf" srcId="{01C1EB12-9200-4C48-B6CC-9F3254AD6D75}" destId="{D628CFBB-AAE8-43A8-86BC-85F2BA599204}" srcOrd="0" destOrd="1" presId="urn:microsoft.com/office/officeart/2005/8/layout/chevron2"/>
    <dgm:cxn modelId="{933D8191-31E7-4D0B-9980-D4C5DF07B911}" type="presOf" srcId="{6443667C-B6DC-4F3C-937B-71145FE23FE1}" destId="{BA404823-FEE3-4CCB-B4E5-29A01BA050BE}" srcOrd="0" destOrd="0" presId="urn:microsoft.com/office/officeart/2005/8/layout/chevron2"/>
    <dgm:cxn modelId="{2F87BADE-BE76-4105-B4DF-7A662ED60CFC}" type="presOf" srcId="{7E84A6B9-63CC-4CF7-B835-07AACEC9BD1D}" destId="{CB1890BD-2229-487E-9881-246DD59C22D1}" srcOrd="0" destOrd="0" presId="urn:microsoft.com/office/officeart/2005/8/layout/chevron2"/>
    <dgm:cxn modelId="{FF33CDA1-49D5-4468-A057-085CECA0FA10}" srcId="{3E68A1DA-7A7E-4BDE-B5A0-8D15A8227296}" destId="{7E84A6B9-63CC-4CF7-B835-07AACEC9BD1D}" srcOrd="0" destOrd="0" parTransId="{1B7861E0-C4BC-466F-A306-4DCDAA98D039}" sibTransId="{4F6E6BAB-5062-49C0-B905-3A1251B7D5E3}"/>
    <dgm:cxn modelId="{6CFBA7D0-8F4F-414F-990C-D1D7A759A997}" type="presOf" srcId="{C9E01EC7-4B74-4AA0-B2A5-8DC1A42A747F}" destId="{330E1B11-E4CA-41B2-813C-A44D63F0C0D4}" srcOrd="0" destOrd="0" presId="urn:microsoft.com/office/officeart/2005/8/layout/chevron2"/>
    <dgm:cxn modelId="{BBF3C071-8444-41A0-B848-27095BDD7E93}" srcId="{00058BBD-502E-4C77-99D7-128286F5E5A1}" destId="{0491BC00-385F-49DB-9B5E-33DDF8348D39}" srcOrd="0" destOrd="0" parTransId="{97A56657-7D5A-40EB-82FA-344DBF0AC3B4}" sibTransId="{E05DC55F-3792-483A-930F-0F5FF5341127}"/>
    <dgm:cxn modelId="{A8E15109-636D-4B59-A58E-75ADA7F7BAAB}" srcId="{17621070-FD0F-46BD-A5A5-6B3A1D502715}" destId="{F1528479-54BF-445E-9845-8843101602C9}" srcOrd="5" destOrd="0" parTransId="{3C9F1883-0F87-42EB-B3B5-E9882E305965}" sibTransId="{27C4714A-64FA-44D0-8A2A-A14A8E2B55D1}"/>
    <dgm:cxn modelId="{518762B7-D465-4123-9A5E-8BC0C59CC52E}" type="presParOf" srcId="{B1691CAD-626D-4EC5-A56D-2E83A34B2C1A}" destId="{10428071-90AA-4044-85C4-65ACE28624A6}" srcOrd="0" destOrd="0" presId="urn:microsoft.com/office/officeart/2005/8/layout/chevron2"/>
    <dgm:cxn modelId="{B6F98CF1-B447-4774-A9CF-D71C1CDA528E}" type="presParOf" srcId="{10428071-90AA-4044-85C4-65ACE28624A6}" destId="{77D831B8-BF1D-43D5-89A4-16ACFE098634}" srcOrd="0" destOrd="0" presId="urn:microsoft.com/office/officeart/2005/8/layout/chevron2"/>
    <dgm:cxn modelId="{EB0ABB31-F3DB-4222-99EB-BAD1E1571C2D}" type="presParOf" srcId="{10428071-90AA-4044-85C4-65ACE28624A6}" destId="{BA404823-FEE3-4CCB-B4E5-29A01BA050BE}" srcOrd="1" destOrd="0" presId="urn:microsoft.com/office/officeart/2005/8/layout/chevron2"/>
    <dgm:cxn modelId="{6D530528-5809-4B98-9AA1-48BC7BD0ACB6}" type="presParOf" srcId="{B1691CAD-626D-4EC5-A56D-2E83A34B2C1A}" destId="{FA5043B9-8A1B-4F00-BB8C-3606182C4C5E}" srcOrd="1" destOrd="0" presId="urn:microsoft.com/office/officeart/2005/8/layout/chevron2"/>
    <dgm:cxn modelId="{4EF3ACDC-D06F-4AF5-AC23-0370850DE4E9}" type="presParOf" srcId="{B1691CAD-626D-4EC5-A56D-2E83A34B2C1A}" destId="{035BCF0A-B2D2-4E90-BD0C-ADB4F687466D}" srcOrd="2" destOrd="0" presId="urn:microsoft.com/office/officeart/2005/8/layout/chevron2"/>
    <dgm:cxn modelId="{71A8FEAE-A1A4-4EAD-B3A9-50908346B0F0}" type="presParOf" srcId="{035BCF0A-B2D2-4E90-BD0C-ADB4F687466D}" destId="{17ED9E98-3502-45D5-B6D3-7278581EDA0A}" srcOrd="0" destOrd="0" presId="urn:microsoft.com/office/officeart/2005/8/layout/chevron2"/>
    <dgm:cxn modelId="{4701C4DC-A902-4BAF-87E2-3E831A10C5EB}" type="presParOf" srcId="{035BCF0A-B2D2-4E90-BD0C-ADB4F687466D}" destId="{CB1890BD-2229-487E-9881-246DD59C22D1}" srcOrd="1" destOrd="0" presId="urn:microsoft.com/office/officeart/2005/8/layout/chevron2"/>
    <dgm:cxn modelId="{A8EE78A0-EE41-43E9-BDEB-52FD3176980C}" type="presParOf" srcId="{B1691CAD-626D-4EC5-A56D-2E83A34B2C1A}" destId="{21DED581-F0C1-4974-8958-1191B2D1E9C1}" srcOrd="3" destOrd="0" presId="urn:microsoft.com/office/officeart/2005/8/layout/chevron2"/>
    <dgm:cxn modelId="{7BC01E1D-8357-4904-A87B-BE633D03F183}" type="presParOf" srcId="{B1691CAD-626D-4EC5-A56D-2E83A34B2C1A}" destId="{DAC6FA5F-65D6-4238-A825-EED588BE1CC6}" srcOrd="4" destOrd="0" presId="urn:microsoft.com/office/officeart/2005/8/layout/chevron2"/>
    <dgm:cxn modelId="{94FF78A8-D053-4A34-8736-493169585D2B}" type="presParOf" srcId="{DAC6FA5F-65D6-4238-A825-EED588BE1CC6}" destId="{6587DE6C-7EFD-439D-99F5-C425D006BDFE}" srcOrd="0" destOrd="0" presId="urn:microsoft.com/office/officeart/2005/8/layout/chevron2"/>
    <dgm:cxn modelId="{D592E2F7-2582-4742-A564-775C0CFA1BB3}" type="presParOf" srcId="{DAC6FA5F-65D6-4238-A825-EED588BE1CC6}" destId="{330E1B11-E4CA-41B2-813C-A44D63F0C0D4}" srcOrd="1" destOrd="0" presId="urn:microsoft.com/office/officeart/2005/8/layout/chevron2"/>
    <dgm:cxn modelId="{A4DC4CD5-F4C8-4B59-A8E2-C1EC487F0F5F}" type="presParOf" srcId="{B1691CAD-626D-4EC5-A56D-2E83A34B2C1A}" destId="{B2BDC0E1-7EA0-43B3-A358-452A37911751}" srcOrd="5" destOrd="0" presId="urn:microsoft.com/office/officeart/2005/8/layout/chevron2"/>
    <dgm:cxn modelId="{22DDD2CB-0507-4574-91EB-267CE81ABD36}" type="presParOf" srcId="{B1691CAD-626D-4EC5-A56D-2E83A34B2C1A}" destId="{427E55C6-DCA4-4417-82A9-C654617237F8}" srcOrd="6" destOrd="0" presId="urn:microsoft.com/office/officeart/2005/8/layout/chevron2"/>
    <dgm:cxn modelId="{074CC2FD-A4F9-477C-B411-B7D8A39F306E}" type="presParOf" srcId="{427E55C6-DCA4-4417-82A9-C654617237F8}" destId="{D8E4107D-4701-4016-821A-07542E631D80}" srcOrd="0" destOrd="0" presId="urn:microsoft.com/office/officeart/2005/8/layout/chevron2"/>
    <dgm:cxn modelId="{4B077A00-7A28-4E6C-95B4-FE941186CEAD}" type="presParOf" srcId="{427E55C6-DCA4-4417-82A9-C654617237F8}" destId="{D628CFBB-AAE8-43A8-86BC-85F2BA599204}" srcOrd="1" destOrd="0" presId="urn:microsoft.com/office/officeart/2005/8/layout/chevron2"/>
    <dgm:cxn modelId="{16059C0C-DD56-4269-BD49-1DE4E0473638}" type="presParOf" srcId="{B1691CAD-626D-4EC5-A56D-2E83A34B2C1A}" destId="{8E862C0D-C19D-452B-9484-71F6E1F8F423}" srcOrd="7" destOrd="0" presId="urn:microsoft.com/office/officeart/2005/8/layout/chevron2"/>
    <dgm:cxn modelId="{B3D7D56A-B315-47BB-BC93-4AEDD88B3408}" type="presParOf" srcId="{B1691CAD-626D-4EC5-A56D-2E83A34B2C1A}" destId="{037B4F8C-B5F9-47B1-A474-E5D4AC1A07BF}" srcOrd="8" destOrd="0" presId="urn:microsoft.com/office/officeart/2005/8/layout/chevron2"/>
    <dgm:cxn modelId="{47835688-1059-47DA-8A62-DAD8EF974CA6}" type="presParOf" srcId="{037B4F8C-B5F9-47B1-A474-E5D4AC1A07BF}" destId="{D624D060-015B-4EE4-89F1-4DD82FEEFE12}" srcOrd="0" destOrd="0" presId="urn:microsoft.com/office/officeart/2005/8/layout/chevron2"/>
    <dgm:cxn modelId="{67B71440-2334-4710-89EA-01416CF6CB45}" type="presParOf" srcId="{037B4F8C-B5F9-47B1-A474-E5D4AC1A07BF}" destId="{C1143AA9-55DD-459D-8775-0AC6548CF220}" srcOrd="1" destOrd="0" presId="urn:microsoft.com/office/officeart/2005/8/layout/chevron2"/>
    <dgm:cxn modelId="{82E0DD66-D164-4683-9408-28CE3F5A4EA3}" type="presParOf" srcId="{B1691CAD-626D-4EC5-A56D-2E83A34B2C1A}" destId="{8B5B7B10-D5D1-4B52-8F26-A66835B84348}" srcOrd="9" destOrd="0" presId="urn:microsoft.com/office/officeart/2005/8/layout/chevron2"/>
    <dgm:cxn modelId="{2B275EC5-D64F-464A-89DE-68E464EE74C8}" type="presParOf" srcId="{B1691CAD-626D-4EC5-A56D-2E83A34B2C1A}" destId="{8FB797A9-BA94-421B-AAC6-CAD96B9C4E18}" srcOrd="10" destOrd="0" presId="urn:microsoft.com/office/officeart/2005/8/layout/chevron2"/>
    <dgm:cxn modelId="{97E453F3-7EA8-494D-BC64-C8B453947478}" type="presParOf" srcId="{8FB797A9-BA94-421B-AAC6-CAD96B9C4E18}" destId="{E4AE0B85-8721-4730-8181-9393E10F683F}" srcOrd="0" destOrd="0" presId="urn:microsoft.com/office/officeart/2005/8/layout/chevron2"/>
    <dgm:cxn modelId="{8F238532-D469-4CB2-9256-ABF562B9737E}" type="presParOf" srcId="{8FB797A9-BA94-421B-AAC6-CAD96B9C4E18}" destId="{1A36C089-6A12-4568-8A4A-6C8C3D9E9EC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46AA4-525B-4A6E-9D35-010EF0092B05}" type="doc">
      <dgm:prSet loTypeId="urn:microsoft.com/office/officeart/2005/8/layout/radial1" loCatId="cycle" qsTypeId="urn:microsoft.com/office/officeart/2005/8/quickstyle/simple2" qsCatId="simple" csTypeId="urn:microsoft.com/office/officeart/2005/8/colors/accent2_2" csCatId="accent2" phldr="1"/>
      <dgm:spPr/>
      <dgm:t>
        <a:bodyPr rtlCol="0"/>
        <a:lstStyle/>
        <a:p>
          <a:pPr rtl="0"/>
          <a:endParaRPr lang="en-US"/>
        </a:p>
      </dgm:t>
    </dgm:pt>
    <dgm:pt modelId="{B8C0B1C8-B2B9-400F-AABF-8485D682C9BA}">
      <dgm:prSet phldrT="[Text]" custT="1"/>
      <dgm:spPr/>
      <dgm:t>
        <a:bodyPr rtlCol="0"/>
        <a:lstStyle/>
        <a:p>
          <a:pPr algn="ctr" rtl="0"/>
          <a:r>
            <a:rPr lang="es-ES" sz="1600" b="1" noProof="0" dirty="0" smtClean="0">
              <a:latin typeface="Arial" panose="020B0604020202020204" pitchFamily="34" charset="0"/>
              <a:cs typeface="Arial" panose="020B0604020202020204" pitchFamily="34" charset="0"/>
            </a:rPr>
            <a:t>Evaluación </a:t>
          </a:r>
          <a:r>
            <a:rPr lang="es-ES" sz="1600" b="1" noProof="0" dirty="0" err="1" smtClean="0">
              <a:latin typeface="Arial" panose="020B0604020202020204" pitchFamily="34" charset="0"/>
              <a:cs typeface="Arial" panose="020B0604020202020204" pitchFamily="34" charset="0"/>
            </a:rPr>
            <a:t>sumativa</a:t>
          </a:r>
          <a:endParaRPr lang="es-ES" sz="1600" b="1" noProof="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title="Group A, 3 tasks linked to it"/>
        </a:ext>
      </dgm:extLst>
    </dgm:pt>
    <dgm:pt modelId="{51FDB88D-1894-4416-AA70-D9E2693B01FE}" type="parTrans" cxnId="{0E07CB7A-3EE5-4096-BD74-5BA3980334E4}">
      <dgm:prSet/>
      <dgm:spPr/>
      <dgm:t>
        <a:bodyPr rtlCol="0"/>
        <a:lstStyle/>
        <a:p>
          <a:pPr algn="ctr" rtl="0"/>
          <a:endParaRPr lang="en-US"/>
        </a:p>
      </dgm:t>
    </dgm:pt>
    <dgm:pt modelId="{A7B7D98B-4FC8-4C20-A9CD-652C294217C8}" type="sibTrans" cxnId="{0E07CB7A-3EE5-4096-BD74-5BA3980334E4}">
      <dgm:prSet/>
      <dgm:spPr/>
      <dgm:t>
        <a:bodyPr rtlCol="0"/>
        <a:lstStyle/>
        <a:p>
          <a:pPr algn="ctr" rtl="0"/>
          <a:endParaRPr lang="en-US"/>
        </a:p>
      </dgm:t>
    </dgm:pt>
    <dgm:pt modelId="{3424415D-A506-4528-A875-275577C3D636}">
      <dgm:prSet phldrT="[Text]" custT="1"/>
      <dgm:spPr/>
      <dgm:t>
        <a:bodyPr/>
        <a:lstStyle/>
        <a:p>
          <a:pPr algn="ctr" rtl="0"/>
          <a:r>
            <a:rPr lang="es-MX" sz="1200" dirty="0" smtClean="0"/>
            <a:t>¿Qué propósito tiene?</a:t>
          </a:r>
        </a:p>
        <a:p>
          <a:pPr algn="ctr"/>
          <a:r>
            <a:rPr lang="es-MX" sz="1200" dirty="0" smtClean="0"/>
            <a:t>Calificar en función de un rendimiento, otorgar una certificación, determinar e informar sobre el nivel alcanzado a los alumnos, padres, institución, docentes.</a:t>
          </a:r>
        </a:p>
        <a:p>
          <a:pPr algn="ctr" rtl="0"/>
          <a:endParaRPr lang="es-ES" sz="1200" noProof="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title="Group A - Task 3"/>
        </a:ext>
      </dgm:extLst>
    </dgm:pt>
    <dgm:pt modelId="{5FDA453C-1C4A-47CC-BC6E-98D9740634AF}" type="parTrans" cxnId="{848D5712-20C4-4550-90EB-623031F20B5F}">
      <dgm:prSet/>
      <dgm:spPr/>
      <dgm:t>
        <a:bodyPr rtlCol="0"/>
        <a:lstStyle/>
        <a:p>
          <a:pPr algn="ctr" rtl="0"/>
          <a:endParaRPr lang="es-ES" noProof="0" dirty="0"/>
        </a:p>
      </dgm:t>
      <dgm:extLst>
        <a:ext uri="{E40237B7-FDA0-4F09-8148-C483321AD2D9}">
          <dgm14:cNvPr xmlns:dgm14="http://schemas.microsoft.com/office/drawing/2010/diagram" id="0" name="" title="Line connected to Group A and Task 3"/>
        </a:ext>
      </dgm:extLst>
    </dgm:pt>
    <dgm:pt modelId="{498466F1-BB51-48A1-A25E-4E812D0348CD}" type="sibTrans" cxnId="{848D5712-20C4-4550-90EB-623031F20B5F}">
      <dgm:prSet/>
      <dgm:spPr/>
      <dgm:t>
        <a:bodyPr rtlCol="0"/>
        <a:lstStyle/>
        <a:p>
          <a:pPr algn="ctr" rtl="0"/>
          <a:endParaRPr lang="en-US"/>
        </a:p>
      </dgm:t>
    </dgm:pt>
    <dgm:pt modelId="{6939F7AB-09E5-467C-BAA7-FBF976F5EBFC}">
      <dgm:prSet phldrT="[Text]" custT="1"/>
      <dgm:spPr/>
      <dgm:t>
        <a:bodyPr rtlCol="0"/>
        <a:lstStyle/>
        <a:p>
          <a:pPr algn="ctr" rtl="0"/>
          <a:r>
            <a:rPr lang="es-ES" sz="1200" noProof="0" dirty="0" smtClean="0">
              <a:latin typeface="Arial" panose="020B0604020202020204" pitchFamily="34" charset="0"/>
              <a:cs typeface="Arial" panose="020B0604020202020204" pitchFamily="34" charset="0"/>
            </a:rPr>
            <a:t>¿Qué es ?</a:t>
          </a:r>
        </a:p>
        <a:p>
          <a:pPr algn="ctr" rtl="0"/>
          <a:r>
            <a:rPr lang="es-MX" sz="1200" dirty="0" smtClean="0"/>
            <a:t>La evaluación </a:t>
          </a:r>
          <a:r>
            <a:rPr lang="es-MX" sz="1200" dirty="0" err="1" smtClean="0"/>
            <a:t>sumativa</a:t>
          </a:r>
          <a:r>
            <a:rPr lang="es-MX" sz="1200" dirty="0" smtClean="0"/>
            <a:t> es aquella realizada después de un período de aprendizaje, o en la finalización de un programa o curso.</a:t>
          </a:r>
          <a:endParaRPr lang="es-ES" sz="1200" noProof="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title="Group A - Task 1"/>
        </a:ext>
      </dgm:extLst>
    </dgm:pt>
    <dgm:pt modelId="{1E6B548D-51E8-404D-A070-49B5A2AB4EE7}" type="sibTrans" cxnId="{9FD5E9B9-B5C0-440B-8D72-164D9236C435}">
      <dgm:prSet/>
      <dgm:spPr/>
      <dgm:t>
        <a:bodyPr rtlCol="0"/>
        <a:lstStyle/>
        <a:p>
          <a:pPr algn="ctr" rtl="0"/>
          <a:endParaRPr lang="en-US"/>
        </a:p>
      </dgm:t>
    </dgm:pt>
    <dgm:pt modelId="{56AD5051-D072-4F73-8B7F-44EDF0717926}" type="parTrans" cxnId="{9FD5E9B9-B5C0-440B-8D72-164D9236C435}">
      <dgm:prSet/>
      <dgm:spPr/>
      <dgm:t>
        <a:bodyPr rtlCol="0"/>
        <a:lstStyle/>
        <a:p>
          <a:pPr algn="ctr" rtl="0"/>
          <a:endParaRPr lang="es-ES" noProof="0" dirty="0"/>
        </a:p>
      </dgm:t>
      <dgm:extLst>
        <a:ext uri="{E40237B7-FDA0-4F09-8148-C483321AD2D9}">
          <dgm14:cNvPr xmlns:dgm14="http://schemas.microsoft.com/office/drawing/2010/diagram" id="0" name="" title="Line connected to Group A and Task 1"/>
        </a:ext>
      </dgm:extLst>
    </dgm:pt>
    <dgm:pt modelId="{C4BEC09C-F88F-45A2-85CF-D33224940F87}">
      <dgm:prSet custT="1"/>
      <dgm:spPr/>
      <dgm:t>
        <a:bodyPr/>
        <a:lstStyle/>
        <a:p>
          <a:r>
            <a:rPr lang="es-MX" sz="1200" dirty="0" smtClean="0">
              <a:latin typeface="Arial" panose="020B0604020202020204" pitchFamily="34" charset="0"/>
              <a:cs typeface="Arial" panose="020B0604020202020204" pitchFamily="34" charset="0"/>
            </a:rPr>
            <a:t>¿Cuándo se utiliza? Cuando pretendemos averiguar el dominio conseguido por el alumno, con la finalidad de certificar unos resultados o de asignar una calificación de aptitud o inaptitud referente a determinados conocimientos, destrezas o capacidades adquiridos en función de unos objetivos previos.       </a:t>
          </a:r>
          <a:endParaRPr lang="es-MX" sz="1200" dirty="0">
            <a:latin typeface="Arial" panose="020B0604020202020204" pitchFamily="34" charset="0"/>
            <a:cs typeface="Arial" panose="020B0604020202020204" pitchFamily="34" charset="0"/>
          </a:endParaRPr>
        </a:p>
      </dgm:t>
    </dgm:pt>
    <dgm:pt modelId="{83ECEC75-0365-4918-B7FE-037283884C89}" type="parTrans" cxnId="{33AFE044-97CB-415B-9C20-1516289FC92E}">
      <dgm:prSet/>
      <dgm:spPr/>
      <dgm:t>
        <a:bodyPr/>
        <a:lstStyle/>
        <a:p>
          <a:endParaRPr lang="es-MX"/>
        </a:p>
      </dgm:t>
    </dgm:pt>
    <dgm:pt modelId="{7D625A02-016A-473B-AA3F-66BCFA86CDCB}" type="sibTrans" cxnId="{33AFE044-97CB-415B-9C20-1516289FC92E}">
      <dgm:prSet/>
      <dgm:spPr/>
      <dgm:t>
        <a:bodyPr/>
        <a:lstStyle/>
        <a:p>
          <a:endParaRPr lang="es-MX"/>
        </a:p>
      </dgm:t>
    </dgm:pt>
    <dgm:pt modelId="{44C98509-0EEE-4C03-B9C7-18DF70D00B90}">
      <dgm:prSet custT="1"/>
      <dgm:spPr/>
      <dgm:t>
        <a:bodyPr/>
        <a:lstStyle/>
        <a:p>
          <a:r>
            <a:rPr lang="es-MX" sz="1200" dirty="0" smtClean="0">
              <a:sym typeface="Symbol" panose="05050102010706020507" pitchFamily="18" charset="2"/>
            </a:rPr>
            <a:t></a:t>
          </a:r>
          <a:r>
            <a:rPr lang="es-MX" sz="1200" dirty="0" smtClean="0"/>
            <a:t> Asegurar la coherencia entre los objetivos educativos, las actividades desarrolladas para su logro y el contenido de las pruebas. </a:t>
          </a:r>
        </a:p>
        <a:p>
          <a:r>
            <a:rPr lang="es-MX" sz="1200" dirty="0" smtClean="0">
              <a:sym typeface="Symbol" panose="05050102010706020507" pitchFamily="18" charset="2"/>
            </a:rPr>
            <a:t></a:t>
          </a:r>
          <a:r>
            <a:rPr lang="es-MX" sz="1200" dirty="0" smtClean="0"/>
            <a:t> La construcción de una tabla de especificaciones que deberá servir de base en el desarrollo de las actividades del profesor a lo largo del curso </a:t>
          </a:r>
        </a:p>
        <a:p>
          <a:r>
            <a:rPr lang="es-MX" sz="1200" dirty="0" smtClean="0">
              <a:sym typeface="Symbol" panose="05050102010706020507" pitchFamily="18" charset="2"/>
            </a:rPr>
            <a:t></a:t>
          </a:r>
          <a:r>
            <a:rPr lang="es-MX" sz="1200" dirty="0" smtClean="0"/>
            <a:t> Construir </a:t>
          </a:r>
          <a:r>
            <a:rPr lang="es-MX" sz="1200" dirty="0" err="1" smtClean="0"/>
            <a:t>ítemes</a:t>
          </a:r>
          <a:r>
            <a:rPr lang="es-MX" sz="1200" dirty="0" smtClean="0"/>
            <a:t> para apreciar los niveles de logros de los alumnos en los aspectos que cubra la tabla de especificaciones. Tomando en cuenta que la cantidad de objetivo es muy diversa, el profesor debe elegir aquellos que representan niveles de calidad superior, análisis, síntesis, pensamiento crítico, razonamiento, etc.</a:t>
          </a:r>
        </a:p>
        <a:p>
          <a:r>
            <a:rPr lang="es-MX" sz="1200" dirty="0" smtClean="0">
              <a:sym typeface="Symbol" panose="05050102010706020507" pitchFamily="18" charset="2"/>
            </a:rPr>
            <a:t></a:t>
          </a:r>
          <a:r>
            <a:rPr lang="es-MX" sz="1200" dirty="0" smtClean="0"/>
            <a:t> Utilizar algún procedimiento específico para determinar lo que se pretende medir. Los </a:t>
          </a:r>
          <a:r>
            <a:rPr lang="es-MX" sz="1200" dirty="0" err="1" smtClean="0"/>
            <a:t>ítemes</a:t>
          </a:r>
          <a:r>
            <a:rPr lang="es-MX" sz="1200" dirty="0" smtClean="0"/>
            <a:t> se deben someter a prueba con un equipo de docentes para determinar su validez, las coincidencias que se presenten puede ser tomadas como indicio de su valor. </a:t>
          </a:r>
          <a:endParaRPr lang="es-MX" sz="1200" dirty="0"/>
        </a:p>
      </dgm:t>
    </dgm:pt>
    <dgm:pt modelId="{928036A6-B95B-4CFC-A0E7-252913B428BC}" type="parTrans" cxnId="{8E4D3D2A-D6DF-4BC1-8135-EDDD853D437F}">
      <dgm:prSet/>
      <dgm:spPr/>
      <dgm:t>
        <a:bodyPr/>
        <a:lstStyle/>
        <a:p>
          <a:endParaRPr lang="es-MX"/>
        </a:p>
      </dgm:t>
    </dgm:pt>
    <dgm:pt modelId="{5EA00100-3962-498D-9F02-09BF286E2BD1}" type="sibTrans" cxnId="{8E4D3D2A-D6DF-4BC1-8135-EDDD853D437F}">
      <dgm:prSet/>
      <dgm:spPr/>
      <dgm:t>
        <a:bodyPr/>
        <a:lstStyle/>
        <a:p>
          <a:endParaRPr lang="es-MX"/>
        </a:p>
      </dgm:t>
    </dgm:pt>
    <dgm:pt modelId="{843A5684-D7CB-42F3-B88A-2496BD8411C7}" type="pres">
      <dgm:prSet presAssocID="{94D46AA4-525B-4A6E-9D35-010EF0092B05}" presName="cycle" presStyleCnt="0">
        <dgm:presLayoutVars>
          <dgm:chMax val="1"/>
          <dgm:dir/>
          <dgm:animLvl val="ctr"/>
          <dgm:resizeHandles val="exact"/>
        </dgm:presLayoutVars>
      </dgm:prSet>
      <dgm:spPr/>
      <dgm:t>
        <a:bodyPr rtlCol="0"/>
        <a:lstStyle/>
        <a:p>
          <a:pPr rtl="0"/>
          <a:endParaRPr lang="en-US"/>
        </a:p>
      </dgm:t>
    </dgm:pt>
    <dgm:pt modelId="{479392B8-76D1-4A5C-AB86-5DE6B3524CE9}" type="pres">
      <dgm:prSet presAssocID="{B8C0B1C8-B2B9-400F-AABF-8485D682C9BA}" presName="centerShape" presStyleLbl="node0" presStyleIdx="0" presStyleCnt="1" custScaleX="146401" custScaleY="43383" custLinFactNeighborX="4218" custLinFactNeighborY="-4026"/>
      <dgm:spPr/>
      <dgm:t>
        <a:bodyPr rtlCol="0"/>
        <a:lstStyle/>
        <a:p>
          <a:pPr rtl="0"/>
          <a:endParaRPr lang="en-US"/>
        </a:p>
      </dgm:t>
    </dgm:pt>
    <dgm:pt modelId="{B9B7DDC7-2E8F-4126-B340-CFACCA6FC990}" type="pres">
      <dgm:prSet presAssocID="{56AD5051-D072-4F73-8B7F-44EDF0717926}" presName="Name9" presStyleLbl="parChTrans1D2" presStyleIdx="0" presStyleCnt="4"/>
      <dgm:spPr/>
      <dgm:t>
        <a:bodyPr rtlCol="0"/>
        <a:lstStyle/>
        <a:p>
          <a:pPr rtl="0"/>
          <a:endParaRPr lang="en-US"/>
        </a:p>
      </dgm:t>
    </dgm:pt>
    <dgm:pt modelId="{AF5D57E6-B207-479F-85E3-D4246D055A32}" type="pres">
      <dgm:prSet presAssocID="{56AD5051-D072-4F73-8B7F-44EDF0717926}" presName="connTx" presStyleLbl="parChTrans1D2" presStyleIdx="0" presStyleCnt="4"/>
      <dgm:spPr/>
      <dgm:t>
        <a:bodyPr rtlCol="0"/>
        <a:lstStyle/>
        <a:p>
          <a:pPr rtl="0"/>
          <a:endParaRPr lang="en-US"/>
        </a:p>
      </dgm:t>
    </dgm:pt>
    <dgm:pt modelId="{CE9BA46E-22DD-49B7-9054-532344B08733}" type="pres">
      <dgm:prSet presAssocID="{6939F7AB-09E5-467C-BAA7-FBF976F5EBFC}" presName="node" presStyleLbl="node1" presStyleIdx="0" presStyleCnt="4" custScaleX="236350" custScaleY="119175" custRadScaleRad="83005" custRadScaleInc="5884">
        <dgm:presLayoutVars>
          <dgm:bulletEnabled val="1"/>
        </dgm:presLayoutVars>
      </dgm:prSet>
      <dgm:spPr/>
      <dgm:t>
        <a:bodyPr rtlCol="0"/>
        <a:lstStyle/>
        <a:p>
          <a:pPr rtl="0"/>
          <a:endParaRPr lang="en-US"/>
        </a:p>
      </dgm:t>
    </dgm:pt>
    <dgm:pt modelId="{AE82D8E6-5B57-4197-9E8B-2C5DC63C8F27}" type="pres">
      <dgm:prSet presAssocID="{83ECEC75-0365-4918-B7FE-037283884C89}" presName="Name9" presStyleLbl="parChTrans1D2" presStyleIdx="1" presStyleCnt="4"/>
      <dgm:spPr/>
      <dgm:t>
        <a:bodyPr/>
        <a:lstStyle/>
        <a:p>
          <a:endParaRPr lang="es-MX"/>
        </a:p>
      </dgm:t>
    </dgm:pt>
    <dgm:pt modelId="{D279C3E9-7753-4878-AA9D-FE9D425B3E39}" type="pres">
      <dgm:prSet presAssocID="{83ECEC75-0365-4918-B7FE-037283884C89}" presName="connTx" presStyleLbl="parChTrans1D2" presStyleIdx="1" presStyleCnt="4"/>
      <dgm:spPr/>
      <dgm:t>
        <a:bodyPr/>
        <a:lstStyle/>
        <a:p>
          <a:endParaRPr lang="es-MX"/>
        </a:p>
      </dgm:t>
    </dgm:pt>
    <dgm:pt modelId="{C5186972-D35B-4787-A9F3-88539B2600C3}" type="pres">
      <dgm:prSet presAssocID="{C4BEC09C-F88F-45A2-85CF-D33224940F87}" presName="node" presStyleLbl="node1" presStyleIdx="1" presStyleCnt="4" custScaleX="222331" custScaleY="110452" custRadScaleRad="158525" custRadScaleInc="-20256">
        <dgm:presLayoutVars>
          <dgm:bulletEnabled val="1"/>
        </dgm:presLayoutVars>
      </dgm:prSet>
      <dgm:spPr/>
      <dgm:t>
        <a:bodyPr/>
        <a:lstStyle/>
        <a:p>
          <a:endParaRPr lang="es-MX"/>
        </a:p>
      </dgm:t>
    </dgm:pt>
    <dgm:pt modelId="{39E875AE-4E54-4134-876A-FE219B66BBF2}" type="pres">
      <dgm:prSet presAssocID="{928036A6-B95B-4CFC-A0E7-252913B428BC}" presName="Name9" presStyleLbl="parChTrans1D2" presStyleIdx="2" presStyleCnt="4"/>
      <dgm:spPr/>
      <dgm:t>
        <a:bodyPr/>
        <a:lstStyle/>
        <a:p>
          <a:endParaRPr lang="es-MX"/>
        </a:p>
      </dgm:t>
    </dgm:pt>
    <dgm:pt modelId="{5CD969C3-6A16-4162-945D-071918D90A61}" type="pres">
      <dgm:prSet presAssocID="{928036A6-B95B-4CFC-A0E7-252913B428BC}" presName="connTx" presStyleLbl="parChTrans1D2" presStyleIdx="2" presStyleCnt="4"/>
      <dgm:spPr/>
      <dgm:t>
        <a:bodyPr/>
        <a:lstStyle/>
        <a:p>
          <a:endParaRPr lang="es-MX"/>
        </a:p>
      </dgm:t>
    </dgm:pt>
    <dgm:pt modelId="{B1C43850-E46A-48E7-B33E-162960736AC7}" type="pres">
      <dgm:prSet presAssocID="{44C98509-0EEE-4C03-B9C7-18DF70D00B90}" presName="node" presStyleLbl="node1" presStyleIdx="2" presStyleCnt="4" custScaleX="535656" custScaleY="160023" custRadScaleRad="77129" custRadScaleInc="-21493">
        <dgm:presLayoutVars>
          <dgm:bulletEnabled val="1"/>
        </dgm:presLayoutVars>
      </dgm:prSet>
      <dgm:spPr/>
      <dgm:t>
        <a:bodyPr/>
        <a:lstStyle/>
        <a:p>
          <a:endParaRPr lang="es-MX"/>
        </a:p>
      </dgm:t>
    </dgm:pt>
    <dgm:pt modelId="{C32BA6B1-6F2B-4619-99B0-9D1DF20792BD}" type="pres">
      <dgm:prSet presAssocID="{5FDA453C-1C4A-47CC-BC6E-98D9740634AF}" presName="Name9" presStyleLbl="parChTrans1D2" presStyleIdx="3" presStyleCnt="4"/>
      <dgm:spPr/>
      <dgm:t>
        <a:bodyPr rtlCol="0"/>
        <a:lstStyle/>
        <a:p>
          <a:pPr rtl="0"/>
          <a:endParaRPr lang="en-US"/>
        </a:p>
      </dgm:t>
    </dgm:pt>
    <dgm:pt modelId="{56497F68-985F-4670-AF26-6DD4CAEB5DB4}" type="pres">
      <dgm:prSet presAssocID="{5FDA453C-1C4A-47CC-BC6E-98D9740634AF}" presName="connTx" presStyleLbl="parChTrans1D2" presStyleIdx="3" presStyleCnt="4"/>
      <dgm:spPr/>
      <dgm:t>
        <a:bodyPr rtlCol="0"/>
        <a:lstStyle/>
        <a:p>
          <a:pPr rtl="0"/>
          <a:endParaRPr lang="en-US"/>
        </a:p>
      </dgm:t>
    </dgm:pt>
    <dgm:pt modelId="{57BF1041-6235-4146-9B37-1A10286DB56A}" type="pres">
      <dgm:prSet presAssocID="{3424415D-A506-4528-A875-275577C3D636}" presName="node" presStyleLbl="node1" presStyleIdx="3" presStyleCnt="4" custScaleX="229404" custScaleY="101491" custRadScaleRad="137375" custRadScaleInc="21558">
        <dgm:presLayoutVars>
          <dgm:bulletEnabled val="1"/>
        </dgm:presLayoutVars>
      </dgm:prSet>
      <dgm:spPr/>
      <dgm:t>
        <a:bodyPr rtlCol="0"/>
        <a:lstStyle/>
        <a:p>
          <a:pPr rtl="0"/>
          <a:endParaRPr lang="en-US"/>
        </a:p>
      </dgm:t>
    </dgm:pt>
  </dgm:ptLst>
  <dgm:cxnLst>
    <dgm:cxn modelId="{0D79604C-5EB1-4108-91DB-B4C651349649}" type="presOf" srcId="{C4BEC09C-F88F-45A2-85CF-D33224940F87}" destId="{C5186972-D35B-4787-A9F3-88539B2600C3}" srcOrd="0" destOrd="0" presId="urn:microsoft.com/office/officeart/2005/8/layout/radial1"/>
    <dgm:cxn modelId="{3BD41716-3F12-4E26-8F19-26015A5EA3CD}" type="presOf" srcId="{83ECEC75-0365-4918-B7FE-037283884C89}" destId="{AE82D8E6-5B57-4197-9E8B-2C5DC63C8F27}" srcOrd="0" destOrd="0" presId="urn:microsoft.com/office/officeart/2005/8/layout/radial1"/>
    <dgm:cxn modelId="{F75B45FE-2ABB-4722-B000-FDA69CF6333B}" type="presOf" srcId="{928036A6-B95B-4CFC-A0E7-252913B428BC}" destId="{39E875AE-4E54-4134-876A-FE219B66BBF2}" srcOrd="0" destOrd="0" presId="urn:microsoft.com/office/officeart/2005/8/layout/radial1"/>
    <dgm:cxn modelId="{DA819243-D4F4-4508-98E8-925ADB76285C}" type="presOf" srcId="{44C98509-0EEE-4C03-B9C7-18DF70D00B90}" destId="{B1C43850-E46A-48E7-B33E-162960736AC7}" srcOrd="0" destOrd="0" presId="urn:microsoft.com/office/officeart/2005/8/layout/radial1"/>
    <dgm:cxn modelId="{B235BBE2-1500-4F0C-A9CE-B5CC8865661A}" type="presOf" srcId="{5FDA453C-1C4A-47CC-BC6E-98D9740634AF}" destId="{56497F68-985F-4670-AF26-6DD4CAEB5DB4}" srcOrd="1" destOrd="0" presId="urn:microsoft.com/office/officeart/2005/8/layout/radial1"/>
    <dgm:cxn modelId="{A456D2C9-E0F1-43A6-858D-078C731555FB}" type="presOf" srcId="{56AD5051-D072-4F73-8B7F-44EDF0717926}" destId="{AF5D57E6-B207-479F-85E3-D4246D055A32}" srcOrd="1" destOrd="0" presId="urn:microsoft.com/office/officeart/2005/8/layout/radial1"/>
    <dgm:cxn modelId="{E3FE4912-8A15-4E04-905E-89FE8590BB85}" type="presOf" srcId="{6939F7AB-09E5-467C-BAA7-FBF976F5EBFC}" destId="{CE9BA46E-22DD-49B7-9054-532344B08733}" srcOrd="0" destOrd="0" presId="urn:microsoft.com/office/officeart/2005/8/layout/radial1"/>
    <dgm:cxn modelId="{0E07CB7A-3EE5-4096-BD74-5BA3980334E4}" srcId="{94D46AA4-525B-4A6E-9D35-010EF0092B05}" destId="{B8C0B1C8-B2B9-400F-AABF-8485D682C9BA}" srcOrd="0" destOrd="0" parTransId="{51FDB88D-1894-4416-AA70-D9E2693B01FE}" sibTransId="{A7B7D98B-4FC8-4C20-A9CD-652C294217C8}"/>
    <dgm:cxn modelId="{413A95B2-CF8E-42EC-B5A4-C601B61CDFD6}" type="presOf" srcId="{B8C0B1C8-B2B9-400F-AABF-8485D682C9BA}" destId="{479392B8-76D1-4A5C-AB86-5DE6B3524CE9}" srcOrd="0" destOrd="0" presId="urn:microsoft.com/office/officeart/2005/8/layout/radial1"/>
    <dgm:cxn modelId="{994FD6F3-2F44-4797-B566-0C0A009DDBA3}" type="presOf" srcId="{94D46AA4-525B-4A6E-9D35-010EF0092B05}" destId="{843A5684-D7CB-42F3-B88A-2496BD8411C7}" srcOrd="0" destOrd="0" presId="urn:microsoft.com/office/officeart/2005/8/layout/radial1"/>
    <dgm:cxn modelId="{9C761011-819E-4614-AA30-009A2BBE882F}" type="presOf" srcId="{5FDA453C-1C4A-47CC-BC6E-98D9740634AF}" destId="{C32BA6B1-6F2B-4619-99B0-9D1DF20792BD}" srcOrd="0" destOrd="0" presId="urn:microsoft.com/office/officeart/2005/8/layout/radial1"/>
    <dgm:cxn modelId="{9FD5E9B9-B5C0-440B-8D72-164D9236C435}" srcId="{B8C0B1C8-B2B9-400F-AABF-8485D682C9BA}" destId="{6939F7AB-09E5-467C-BAA7-FBF976F5EBFC}" srcOrd="0" destOrd="0" parTransId="{56AD5051-D072-4F73-8B7F-44EDF0717926}" sibTransId="{1E6B548D-51E8-404D-A070-49B5A2AB4EE7}"/>
    <dgm:cxn modelId="{2B8A1EB9-CAEF-428D-B0EE-25DFABA0A001}" type="presOf" srcId="{56AD5051-D072-4F73-8B7F-44EDF0717926}" destId="{B9B7DDC7-2E8F-4126-B340-CFACCA6FC990}" srcOrd="0" destOrd="0" presId="urn:microsoft.com/office/officeart/2005/8/layout/radial1"/>
    <dgm:cxn modelId="{E88F605D-F1BB-4A76-8E26-EA88A24BB64D}" type="presOf" srcId="{3424415D-A506-4528-A875-275577C3D636}" destId="{57BF1041-6235-4146-9B37-1A10286DB56A}" srcOrd="0" destOrd="0" presId="urn:microsoft.com/office/officeart/2005/8/layout/radial1"/>
    <dgm:cxn modelId="{8E4D3D2A-D6DF-4BC1-8135-EDDD853D437F}" srcId="{B8C0B1C8-B2B9-400F-AABF-8485D682C9BA}" destId="{44C98509-0EEE-4C03-B9C7-18DF70D00B90}" srcOrd="2" destOrd="0" parTransId="{928036A6-B95B-4CFC-A0E7-252913B428BC}" sibTransId="{5EA00100-3962-498D-9F02-09BF286E2BD1}"/>
    <dgm:cxn modelId="{22013671-B6A7-4EBE-8CCD-B17C86A36A53}" type="presOf" srcId="{83ECEC75-0365-4918-B7FE-037283884C89}" destId="{D279C3E9-7753-4878-AA9D-FE9D425B3E39}" srcOrd="1" destOrd="0" presId="urn:microsoft.com/office/officeart/2005/8/layout/radial1"/>
    <dgm:cxn modelId="{8239BE71-3841-425D-B272-15A160A1917C}" type="presOf" srcId="{928036A6-B95B-4CFC-A0E7-252913B428BC}" destId="{5CD969C3-6A16-4162-945D-071918D90A61}" srcOrd="1" destOrd="0" presId="urn:microsoft.com/office/officeart/2005/8/layout/radial1"/>
    <dgm:cxn modelId="{848D5712-20C4-4550-90EB-623031F20B5F}" srcId="{B8C0B1C8-B2B9-400F-AABF-8485D682C9BA}" destId="{3424415D-A506-4528-A875-275577C3D636}" srcOrd="3" destOrd="0" parTransId="{5FDA453C-1C4A-47CC-BC6E-98D9740634AF}" sibTransId="{498466F1-BB51-48A1-A25E-4E812D0348CD}"/>
    <dgm:cxn modelId="{33AFE044-97CB-415B-9C20-1516289FC92E}" srcId="{B8C0B1C8-B2B9-400F-AABF-8485D682C9BA}" destId="{C4BEC09C-F88F-45A2-85CF-D33224940F87}" srcOrd="1" destOrd="0" parTransId="{83ECEC75-0365-4918-B7FE-037283884C89}" sibTransId="{7D625A02-016A-473B-AA3F-66BCFA86CDCB}"/>
    <dgm:cxn modelId="{8915CC1A-93DE-4BF2-888F-391717A38FBF}" type="presParOf" srcId="{843A5684-D7CB-42F3-B88A-2496BD8411C7}" destId="{479392B8-76D1-4A5C-AB86-5DE6B3524CE9}" srcOrd="0" destOrd="0" presId="urn:microsoft.com/office/officeart/2005/8/layout/radial1"/>
    <dgm:cxn modelId="{A1FAF8E9-3CB4-4CC1-BD5E-02BD762F27BE}" type="presParOf" srcId="{843A5684-D7CB-42F3-B88A-2496BD8411C7}" destId="{B9B7DDC7-2E8F-4126-B340-CFACCA6FC990}" srcOrd="1" destOrd="0" presId="urn:microsoft.com/office/officeart/2005/8/layout/radial1"/>
    <dgm:cxn modelId="{D651BA16-52B7-40A3-8FBA-E22D37A5CCE2}" type="presParOf" srcId="{B9B7DDC7-2E8F-4126-B340-CFACCA6FC990}" destId="{AF5D57E6-B207-479F-85E3-D4246D055A32}" srcOrd="0" destOrd="0" presId="urn:microsoft.com/office/officeart/2005/8/layout/radial1"/>
    <dgm:cxn modelId="{35E59463-854F-40AE-841D-FB343DDE69E0}" type="presParOf" srcId="{843A5684-D7CB-42F3-B88A-2496BD8411C7}" destId="{CE9BA46E-22DD-49B7-9054-532344B08733}" srcOrd="2" destOrd="0" presId="urn:microsoft.com/office/officeart/2005/8/layout/radial1"/>
    <dgm:cxn modelId="{FC8A4EFB-E853-4DF9-BA82-A8732FF37890}" type="presParOf" srcId="{843A5684-D7CB-42F3-B88A-2496BD8411C7}" destId="{AE82D8E6-5B57-4197-9E8B-2C5DC63C8F27}" srcOrd="3" destOrd="0" presId="urn:microsoft.com/office/officeart/2005/8/layout/radial1"/>
    <dgm:cxn modelId="{342D11C9-4618-4E25-AC90-C6717651D646}" type="presParOf" srcId="{AE82D8E6-5B57-4197-9E8B-2C5DC63C8F27}" destId="{D279C3E9-7753-4878-AA9D-FE9D425B3E39}" srcOrd="0" destOrd="0" presId="urn:microsoft.com/office/officeart/2005/8/layout/radial1"/>
    <dgm:cxn modelId="{93D25E70-B734-4321-923C-BEB63064EDF2}" type="presParOf" srcId="{843A5684-D7CB-42F3-B88A-2496BD8411C7}" destId="{C5186972-D35B-4787-A9F3-88539B2600C3}" srcOrd="4" destOrd="0" presId="urn:microsoft.com/office/officeart/2005/8/layout/radial1"/>
    <dgm:cxn modelId="{FC9BECAD-9EE6-4DA2-A1F8-25583A8ED461}" type="presParOf" srcId="{843A5684-D7CB-42F3-B88A-2496BD8411C7}" destId="{39E875AE-4E54-4134-876A-FE219B66BBF2}" srcOrd="5" destOrd="0" presId="urn:microsoft.com/office/officeart/2005/8/layout/radial1"/>
    <dgm:cxn modelId="{55911414-C59E-4686-9201-9FAC34BDA569}" type="presParOf" srcId="{39E875AE-4E54-4134-876A-FE219B66BBF2}" destId="{5CD969C3-6A16-4162-945D-071918D90A61}" srcOrd="0" destOrd="0" presId="urn:microsoft.com/office/officeart/2005/8/layout/radial1"/>
    <dgm:cxn modelId="{084DD58F-BF2F-4B35-B65D-B9074D16E4AC}" type="presParOf" srcId="{843A5684-D7CB-42F3-B88A-2496BD8411C7}" destId="{B1C43850-E46A-48E7-B33E-162960736AC7}" srcOrd="6" destOrd="0" presId="urn:microsoft.com/office/officeart/2005/8/layout/radial1"/>
    <dgm:cxn modelId="{1460D5A5-2B98-4EA3-B8F4-999D93EAD34D}" type="presParOf" srcId="{843A5684-D7CB-42F3-B88A-2496BD8411C7}" destId="{C32BA6B1-6F2B-4619-99B0-9D1DF20792BD}" srcOrd="7" destOrd="0" presId="urn:microsoft.com/office/officeart/2005/8/layout/radial1"/>
    <dgm:cxn modelId="{CD17D759-37E8-4AED-B384-2AA6C9350289}" type="presParOf" srcId="{C32BA6B1-6F2B-4619-99B0-9D1DF20792BD}" destId="{56497F68-985F-4670-AF26-6DD4CAEB5DB4}" srcOrd="0" destOrd="0" presId="urn:microsoft.com/office/officeart/2005/8/layout/radial1"/>
    <dgm:cxn modelId="{F6589118-53CD-411E-B56F-A1C4F8C9F533}" type="presParOf" srcId="{843A5684-D7CB-42F3-B88A-2496BD8411C7}" destId="{57BF1041-6235-4146-9B37-1A10286DB56A}"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B16FD-5D5F-4AE5-9A59-F0DE719234D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MX"/>
        </a:p>
      </dgm:t>
    </dgm:pt>
    <dgm:pt modelId="{7E569F7A-F813-43C0-B37E-2E46E4E6E56D}">
      <dgm:prSet phldrT="[Texto]" custT="1"/>
      <dgm:spPr/>
      <dgm:t>
        <a:bodyPr/>
        <a:lstStyle/>
        <a:p>
          <a:pPr algn="ctr" rtl="0"/>
          <a:r>
            <a:rPr lang="es-ES" sz="1000" b="1" noProof="0" dirty="0" smtClean="0">
              <a:solidFill>
                <a:schemeClr val="tx1"/>
              </a:solidFill>
              <a:latin typeface="Arial" panose="020B0604020202020204" pitchFamily="34" charset="0"/>
              <a:cs typeface="Arial" panose="020B0604020202020204" pitchFamily="34" charset="0"/>
            </a:rPr>
            <a:t>Evaluación </a:t>
          </a:r>
          <a:r>
            <a:rPr lang="es-ES" sz="1000" b="1" noProof="0" dirty="0" err="1" smtClean="0">
              <a:solidFill>
                <a:schemeClr val="tx1"/>
              </a:solidFill>
              <a:latin typeface="Arial" panose="020B0604020202020204" pitchFamily="34" charset="0"/>
              <a:cs typeface="Arial" panose="020B0604020202020204" pitchFamily="34" charset="0"/>
            </a:rPr>
            <a:t>sumativa</a:t>
          </a:r>
          <a:endParaRPr lang="es-MX" sz="1000" dirty="0">
            <a:solidFill>
              <a:schemeClr val="tx1"/>
            </a:solidFill>
            <a:latin typeface="Arial" panose="020B0604020202020204" pitchFamily="34" charset="0"/>
            <a:cs typeface="Arial" panose="020B0604020202020204" pitchFamily="34" charset="0"/>
          </a:endParaRPr>
        </a:p>
      </dgm:t>
    </dgm:pt>
    <dgm:pt modelId="{FB3DD293-7D94-4428-8685-2424EAEE3FBA}" type="parTrans" cxnId="{61193816-E5CD-4608-BB09-DB918BA7614C}">
      <dgm:prSet/>
      <dgm:spPr/>
      <dgm:t>
        <a:bodyPr/>
        <a:lstStyle/>
        <a:p>
          <a:pPr algn="ctr"/>
          <a:endParaRPr lang="es-MX"/>
        </a:p>
      </dgm:t>
    </dgm:pt>
    <dgm:pt modelId="{4A9D8736-338E-4581-AEEA-082293CDEC6A}" type="sibTrans" cxnId="{61193816-E5CD-4608-BB09-DB918BA7614C}">
      <dgm:prSet/>
      <dgm:spPr/>
      <dgm:t>
        <a:bodyPr/>
        <a:lstStyle/>
        <a:p>
          <a:pPr algn="ctr"/>
          <a:endParaRPr lang="es-MX"/>
        </a:p>
      </dgm:t>
    </dgm:pt>
    <dgm:pt modelId="{FE9181B0-E31B-420A-9AC1-8A446B5213E0}">
      <dgm:prSet phldrT="[Texto]" custT="1"/>
      <dgm:spPr/>
      <dgm:t>
        <a:bodyPr/>
        <a:lstStyle/>
        <a:p>
          <a:pPr algn="ctr"/>
          <a:r>
            <a:rPr lang="es-MX" sz="1000" b="1" dirty="0" smtClean="0">
              <a:solidFill>
                <a:schemeClr val="tx1"/>
              </a:solidFill>
              <a:latin typeface="Arial" panose="020B0604020202020204" pitchFamily="34" charset="0"/>
              <a:cs typeface="Arial" panose="020B0604020202020204" pitchFamily="34" charset="0"/>
            </a:rPr>
            <a:t>¿Quién la puede llevar a cabo o implementar?</a:t>
          </a:r>
        </a:p>
        <a:p>
          <a:pPr algn="ctr"/>
          <a:endParaRPr lang="es-MX" sz="1000" b="1" dirty="0" smtClean="0">
            <a:solidFill>
              <a:schemeClr val="tx1"/>
            </a:solidFill>
            <a:latin typeface="Arial" panose="020B0604020202020204" pitchFamily="34" charset="0"/>
            <a:cs typeface="Arial" panose="020B0604020202020204" pitchFamily="34" charset="0"/>
          </a:endParaRPr>
        </a:p>
        <a:p>
          <a:pPr algn="ctr"/>
          <a:r>
            <a:rPr lang="es-MX" sz="1000" dirty="0" smtClean="0">
              <a:solidFill>
                <a:schemeClr val="tx1"/>
              </a:solidFill>
              <a:latin typeface="Arial" panose="020B0604020202020204" pitchFamily="34" charset="0"/>
              <a:cs typeface="Arial" panose="020B0604020202020204" pitchFamily="34" charset="0"/>
            </a:rPr>
            <a:t>No es fácil aceptar que pueda sea una sola persona la responsable única de la evaluación del rendimiento académico de un estudiante, y menos en esta modalidad de enseñanza, se habrá de considerar: </a:t>
          </a:r>
        </a:p>
        <a:p>
          <a:pPr algn="ctr"/>
          <a:r>
            <a:rPr lang="es-MX" sz="1000" dirty="0" smtClean="0">
              <a:solidFill>
                <a:schemeClr val="tx1"/>
              </a:solidFill>
              <a:latin typeface="Arial" panose="020B0604020202020204" pitchFamily="34" charset="0"/>
              <a:cs typeface="Arial" panose="020B0604020202020204" pitchFamily="34" charset="0"/>
            </a:rPr>
            <a:t>• Al responsable del diseño de los objetivos y contenidos del curso.</a:t>
          </a:r>
        </a:p>
        <a:p>
          <a:pPr algn="ctr"/>
          <a:r>
            <a:rPr lang="es-MX" sz="1000" dirty="0" smtClean="0">
              <a:solidFill>
                <a:schemeClr val="tx1"/>
              </a:solidFill>
              <a:latin typeface="Arial" panose="020B0604020202020204" pitchFamily="34" charset="0"/>
              <a:cs typeface="Arial" panose="020B0604020202020204" pitchFamily="34" charset="0"/>
            </a:rPr>
            <a:t>• Pero otra persona distinta puede decidir sobre el nivel de exigencias que ha de imprimirse a un determinado curso, o sobre los objetivos mínimos necesarios para su superación positiva. </a:t>
          </a:r>
        </a:p>
        <a:p>
          <a:pPr algn="ctr"/>
          <a:r>
            <a:rPr lang="es-MX" sz="1000" dirty="0" smtClean="0">
              <a:solidFill>
                <a:schemeClr val="tx1"/>
              </a:solidFill>
              <a:latin typeface="Arial" panose="020B0604020202020204" pitchFamily="34" charset="0"/>
              <a:cs typeface="Arial" panose="020B0604020202020204" pitchFamily="34" charset="0"/>
            </a:rPr>
            <a:t>• Si ya se marcaron los objetivos, contenidos y el nivel mínimo de exigencia, la misma persona u otra distinta habrá de decidir, elaborando o dando las directrices para ello, sobre las pruebas concretas que habrán de pasar los estudiantes, tanto a nivel de autoevaluación como de </a:t>
          </a:r>
          <a:r>
            <a:rPr lang="es-MX" sz="1000" dirty="0" err="1" smtClean="0">
              <a:solidFill>
                <a:schemeClr val="tx1"/>
              </a:solidFill>
              <a:latin typeface="Arial" panose="020B0604020202020204" pitchFamily="34" charset="0"/>
              <a:cs typeface="Arial" panose="020B0604020202020204" pitchFamily="34" charset="0"/>
            </a:rPr>
            <a:t>heteroevaluación</a:t>
          </a:r>
          <a:r>
            <a:rPr lang="es-MX" sz="1000" dirty="0" smtClean="0">
              <a:solidFill>
                <a:schemeClr val="tx1"/>
              </a:solidFill>
              <a:latin typeface="Arial" panose="020B0604020202020204" pitchFamily="34" charset="0"/>
              <a:cs typeface="Arial" panose="020B0604020202020204" pitchFamily="34" charset="0"/>
            </a:rPr>
            <a:t>. </a:t>
          </a:r>
        </a:p>
        <a:p>
          <a:pPr algn="ctr"/>
          <a:r>
            <a:rPr lang="es-MX" sz="1000" dirty="0" smtClean="0">
              <a:solidFill>
                <a:schemeClr val="tx1"/>
              </a:solidFill>
              <a:latin typeface="Arial" panose="020B0604020202020204" pitchFamily="34" charset="0"/>
              <a:cs typeface="Arial" panose="020B0604020202020204" pitchFamily="34" charset="0"/>
            </a:rPr>
            <a:t>• La misma u otra persona se hará cargo de todos o de cada uno de los siguientes procesos: corrección, calificación, juicio y toma de decisiones respecto a las pruebas a que ha sido sometido el destinatario del curso. </a:t>
          </a:r>
        </a:p>
        <a:p>
          <a:pPr algn="ctr"/>
          <a:r>
            <a:rPr lang="es-MX" sz="1000" dirty="0" smtClean="0">
              <a:solidFill>
                <a:schemeClr val="tx1"/>
              </a:solidFill>
              <a:latin typeface="Arial" panose="020B0604020202020204" pitchFamily="34" charset="0"/>
              <a:cs typeface="Arial" panose="020B0604020202020204" pitchFamily="34" charset="0"/>
            </a:rPr>
            <a:t>• ¿Quién y de qué manera informará a los estudiantes sobre el resultado de la evaluación? </a:t>
          </a:r>
        </a:p>
        <a:p>
          <a:pPr algn="ctr"/>
          <a:r>
            <a:rPr lang="es-MX" sz="1000" dirty="0" smtClean="0">
              <a:solidFill>
                <a:schemeClr val="tx1"/>
              </a:solidFill>
              <a:latin typeface="Arial" panose="020B0604020202020204" pitchFamily="34" charset="0"/>
              <a:cs typeface="Arial" panose="020B0604020202020204" pitchFamily="34" charset="0"/>
            </a:rPr>
            <a:t>• Incluso conviene conocer quién hará uso de los datos globales de la evaluación y qué decisiones se podrán adoptar al respecto.</a:t>
          </a:r>
          <a:endParaRPr lang="es-MX" sz="1000" dirty="0">
            <a:solidFill>
              <a:schemeClr val="tx1"/>
            </a:solidFill>
            <a:latin typeface="Arial" panose="020B0604020202020204" pitchFamily="34" charset="0"/>
            <a:cs typeface="Arial" panose="020B0604020202020204" pitchFamily="34" charset="0"/>
          </a:endParaRPr>
        </a:p>
      </dgm:t>
    </dgm:pt>
    <dgm:pt modelId="{EE1BD703-7BFD-4F33-838D-C6334859DCC9}" type="parTrans" cxnId="{3F4EB346-284E-4508-94CF-C01E4B9FAFE4}">
      <dgm:prSet/>
      <dgm:spPr/>
      <dgm:t>
        <a:bodyPr/>
        <a:lstStyle/>
        <a:p>
          <a:pPr algn="ctr"/>
          <a:endParaRPr lang="es-MX"/>
        </a:p>
      </dgm:t>
    </dgm:pt>
    <dgm:pt modelId="{15EF4FF5-13AC-4871-9301-8B1CC272EF97}" type="sibTrans" cxnId="{3F4EB346-284E-4508-94CF-C01E4B9FAFE4}">
      <dgm:prSet/>
      <dgm:spPr/>
      <dgm:t>
        <a:bodyPr/>
        <a:lstStyle/>
        <a:p>
          <a:pPr algn="ctr"/>
          <a:endParaRPr lang="es-MX"/>
        </a:p>
      </dgm:t>
    </dgm:pt>
    <dgm:pt modelId="{B33A56E4-CCDB-44D2-B085-CF1F9A1CF200}">
      <dgm:prSet phldrT="[Texto]" custT="1"/>
      <dgm:spPr/>
      <dgm:t>
        <a:bodyPr/>
        <a:lstStyle/>
        <a:p>
          <a:pPr algn="ctr"/>
          <a:r>
            <a:rPr lang="es-MX" sz="1000" b="1" dirty="0" smtClean="0">
              <a:solidFill>
                <a:schemeClr val="tx1"/>
              </a:solidFill>
              <a:latin typeface="Arial" panose="020B0604020202020204" pitchFamily="34" charset="0"/>
              <a:cs typeface="Arial" panose="020B0604020202020204" pitchFamily="34" charset="0"/>
            </a:rPr>
            <a:t>¿Para qué diferentes fines se utiliza?</a:t>
          </a:r>
          <a:endParaRPr lang="es-MX" sz="1000" dirty="0" smtClean="0">
            <a:solidFill>
              <a:schemeClr val="tx1"/>
            </a:solidFill>
            <a:latin typeface="Arial" panose="020B0604020202020204" pitchFamily="34" charset="0"/>
            <a:cs typeface="Arial" panose="020B0604020202020204" pitchFamily="34" charset="0"/>
          </a:endParaRPr>
        </a:p>
        <a:p>
          <a:pPr algn="ctr"/>
          <a:r>
            <a:rPr lang="es-MX" sz="1000" dirty="0" smtClean="0">
              <a:solidFill>
                <a:schemeClr val="tx1"/>
              </a:solidFill>
              <a:latin typeface="Arial" panose="020B0604020202020204" pitchFamily="34" charset="0"/>
              <a:cs typeface="Arial" panose="020B0604020202020204" pitchFamily="34" charset="0"/>
            </a:rPr>
            <a:t>Para averiguar si se han cumplido los objetivos finales y saber si el programa de métodos y contenidos ha resultado satisfactorio para las necesidades del grupo al que se destinó. Sirve entonces, no solo para evaluar a los alumnos sino para saber si el programa debe modificarse., pues como toda evaluación cumple la función de control.</a:t>
          </a:r>
          <a:endParaRPr lang="es-MX" sz="1000" dirty="0">
            <a:solidFill>
              <a:schemeClr val="tx1"/>
            </a:solidFill>
            <a:latin typeface="Arial" panose="020B0604020202020204" pitchFamily="34" charset="0"/>
            <a:cs typeface="Arial" panose="020B0604020202020204" pitchFamily="34" charset="0"/>
          </a:endParaRPr>
        </a:p>
      </dgm:t>
    </dgm:pt>
    <dgm:pt modelId="{50D7B38A-EE5D-4ACE-92E7-00196A613D5A}" type="parTrans" cxnId="{6951FE6A-FF3F-4F02-AC22-9882A7940957}">
      <dgm:prSet/>
      <dgm:spPr/>
      <dgm:t>
        <a:bodyPr/>
        <a:lstStyle/>
        <a:p>
          <a:pPr algn="ctr"/>
          <a:endParaRPr lang="es-MX"/>
        </a:p>
      </dgm:t>
    </dgm:pt>
    <dgm:pt modelId="{A574607C-2768-4E5B-A906-16DE4F5BA01B}" type="sibTrans" cxnId="{6951FE6A-FF3F-4F02-AC22-9882A7940957}">
      <dgm:prSet/>
      <dgm:spPr/>
      <dgm:t>
        <a:bodyPr/>
        <a:lstStyle/>
        <a:p>
          <a:pPr algn="ctr"/>
          <a:endParaRPr lang="es-MX"/>
        </a:p>
      </dgm:t>
    </dgm:pt>
    <dgm:pt modelId="{95952044-7563-4790-AFA3-0B6A2C905319}">
      <dgm:prSet phldrT="[Texto]" custT="1"/>
      <dgm:spPr/>
      <dgm:t>
        <a:bodyPr/>
        <a:lstStyle/>
        <a:p>
          <a:pPr algn="ctr"/>
          <a:r>
            <a:rPr lang="es-MX" sz="1000" b="1" dirty="0" smtClean="0">
              <a:solidFill>
                <a:schemeClr val="tx1"/>
              </a:solidFill>
              <a:latin typeface="Arial" panose="020B0604020202020204" pitchFamily="34" charset="0"/>
              <a:cs typeface="Arial" panose="020B0604020202020204" pitchFamily="34" charset="0"/>
            </a:rPr>
            <a:t>¿Con qué Técnicas e instrumentos de evaluación cuenta y cómo son éstos?.</a:t>
          </a:r>
        </a:p>
        <a:p>
          <a:pPr algn="ctr"/>
          <a:endParaRPr lang="es-MX" sz="1000" b="1" dirty="0" smtClean="0">
            <a:solidFill>
              <a:schemeClr val="tx1"/>
            </a:solidFill>
            <a:latin typeface="Arial" panose="020B0604020202020204" pitchFamily="34" charset="0"/>
            <a:cs typeface="Arial" panose="020B0604020202020204" pitchFamily="34" charset="0"/>
          </a:endParaRPr>
        </a:p>
        <a:p>
          <a:pPr algn="ctr"/>
          <a:r>
            <a:rPr lang="es-MX" sz="1000" b="1" dirty="0" smtClean="0">
              <a:solidFill>
                <a:schemeClr val="tx1"/>
              </a:solidFill>
              <a:latin typeface="Arial" panose="020B0604020202020204" pitchFamily="34" charset="0"/>
              <a:cs typeface="Arial" panose="020B0604020202020204" pitchFamily="34" charset="0"/>
            </a:rPr>
            <a:t>* Ejercicios de Autoevaluación: </a:t>
          </a:r>
          <a:r>
            <a:rPr lang="es-MX" sz="1000" dirty="0" smtClean="0">
              <a:solidFill>
                <a:schemeClr val="tx1"/>
              </a:solidFill>
              <a:latin typeface="Arial" panose="020B0604020202020204" pitchFamily="34" charset="0"/>
              <a:cs typeface="Arial" panose="020B0604020202020204" pitchFamily="34" charset="0"/>
            </a:rPr>
            <a:t>Son preguntas que pueden estar intercaladas en el texto y, más habitualmente, al final de una unidad de aprendizaje; los ejercicios de autoevaluación o autocomprobación, se efectúan unas preguntas que el alumno responde, bien eligiendo entre más de una opción, o elaborando la respuesta y, con inmediatez, puede comprobar el acierto o error de la misma, dado que las soluciones correctas las ofrece el autor del material, desde su propia perspectiva, en otro lugar distinto a aquel en el que aparecen las preguntas.</a:t>
          </a:r>
        </a:p>
        <a:p>
          <a:pPr algn="ctr"/>
          <a:r>
            <a:rPr lang="es-MX" sz="1000" b="1" dirty="0" smtClean="0">
              <a:solidFill>
                <a:schemeClr val="tx1"/>
              </a:solidFill>
              <a:latin typeface="Arial" panose="020B0604020202020204" pitchFamily="34" charset="0"/>
              <a:cs typeface="Arial" panose="020B0604020202020204" pitchFamily="34" charset="0"/>
            </a:rPr>
            <a:t>* Las Pruebas a Distancia: E</a:t>
          </a:r>
          <a:r>
            <a:rPr lang="es-MX" sz="1000" dirty="0" smtClean="0">
              <a:solidFill>
                <a:schemeClr val="tx1"/>
              </a:solidFill>
              <a:latin typeface="Arial" panose="020B0604020202020204" pitchFamily="34" charset="0"/>
              <a:cs typeface="Arial" panose="020B0604020202020204" pitchFamily="34" charset="0"/>
            </a:rPr>
            <a:t>structuradas como cuadernillo de evaluación, cuadernos de trabajo o unidades de evaluación o páginas Web en la que se diseña un formato adecuado que puede responderse de manera automática ab través de la red. Consisten en unos ejercicios en los que se plantean cuestiones a los estudiantes que éstos habrán de responder y enviar al centro desde el que se imparte el curso o, en su caso, al tutor al que ha sido encomendado el estudiante en cuestión.</a:t>
          </a:r>
        </a:p>
        <a:p>
          <a:pPr algn="ctr"/>
          <a:r>
            <a:rPr lang="es-MX" sz="1000" b="1" dirty="0" smtClean="0">
              <a:solidFill>
                <a:schemeClr val="tx1"/>
              </a:solidFill>
              <a:latin typeface="Arial" panose="020B0604020202020204" pitchFamily="34" charset="0"/>
              <a:cs typeface="Arial" panose="020B0604020202020204" pitchFamily="34" charset="0"/>
            </a:rPr>
            <a:t>Las Pruebas Presenciales: </a:t>
          </a:r>
          <a:r>
            <a:rPr lang="es-MX" sz="1000" dirty="0" smtClean="0">
              <a:solidFill>
                <a:schemeClr val="tx1"/>
              </a:solidFill>
              <a:latin typeface="Arial" panose="020B0604020202020204" pitchFamily="34" charset="0"/>
              <a:cs typeface="Arial" panose="020B0604020202020204" pitchFamily="34" charset="0"/>
            </a:rPr>
            <a:t>Son pruebas que, cuando están establecidas, ponen al alumno en disposición de demostrar hasta qué punto los trabajos realizados a distancia han sido fruto de su exclusivo esfuerzo personal. </a:t>
          </a:r>
        </a:p>
        <a:p>
          <a:pPr algn="ctr"/>
          <a:r>
            <a:rPr lang="es-MX" sz="1000" dirty="0" smtClean="0">
              <a:solidFill>
                <a:schemeClr val="tx1"/>
              </a:solidFill>
            </a:rPr>
            <a:t>Autoevaluación – </a:t>
          </a:r>
          <a:r>
            <a:rPr lang="es-MX" sz="1000" dirty="0" err="1" smtClean="0">
              <a:solidFill>
                <a:schemeClr val="tx1"/>
              </a:solidFill>
            </a:rPr>
            <a:t>Heteroevaluación</a:t>
          </a:r>
          <a:r>
            <a:rPr lang="es-MX" sz="1000" dirty="0" smtClean="0">
              <a:solidFill>
                <a:schemeClr val="tx1"/>
              </a:solidFill>
            </a:rPr>
            <a:t>: Nadie mejor que el estudiante puede valorar el esfuerzo realizado, el tiempo dedicado, las dificultades superadas, la satisfacción o insatisfacción, etc., producidos por los aprendizajes.</a:t>
          </a:r>
          <a:endParaRPr lang="es-MX" sz="1000" dirty="0" smtClean="0">
            <a:solidFill>
              <a:schemeClr val="tx1"/>
            </a:solidFill>
            <a:latin typeface="Arial" panose="020B0604020202020204" pitchFamily="34" charset="0"/>
            <a:cs typeface="Arial" panose="020B0604020202020204" pitchFamily="34" charset="0"/>
          </a:endParaRPr>
        </a:p>
        <a:p>
          <a:pPr algn="ctr"/>
          <a:endParaRPr lang="es-MX" sz="1000" dirty="0">
            <a:latin typeface="Arial" panose="020B0604020202020204" pitchFamily="34" charset="0"/>
            <a:cs typeface="Arial" panose="020B0604020202020204" pitchFamily="34" charset="0"/>
          </a:endParaRPr>
        </a:p>
      </dgm:t>
    </dgm:pt>
    <dgm:pt modelId="{ADF64B00-E37D-4CC9-BB08-BF317D90DA9F}" type="parTrans" cxnId="{3D6370BC-06A2-4DF9-A8AE-43F993C6EE3E}">
      <dgm:prSet/>
      <dgm:spPr/>
      <dgm:t>
        <a:bodyPr/>
        <a:lstStyle/>
        <a:p>
          <a:pPr algn="ctr"/>
          <a:endParaRPr lang="es-MX"/>
        </a:p>
      </dgm:t>
    </dgm:pt>
    <dgm:pt modelId="{1B6E765B-C302-48C5-8B02-7065EDB38C38}" type="sibTrans" cxnId="{3D6370BC-06A2-4DF9-A8AE-43F993C6EE3E}">
      <dgm:prSet/>
      <dgm:spPr/>
      <dgm:t>
        <a:bodyPr/>
        <a:lstStyle/>
        <a:p>
          <a:pPr algn="ctr"/>
          <a:endParaRPr lang="es-MX"/>
        </a:p>
      </dgm:t>
    </dgm:pt>
    <dgm:pt modelId="{23A5A091-E6D5-40FC-9A2C-47C23E01C7CC}">
      <dgm:prSet phldrT="[Texto]" custT="1"/>
      <dgm:spPr/>
      <dgm:t>
        <a:bodyPr/>
        <a:lstStyle/>
        <a:p>
          <a:pPr algn="ctr"/>
          <a:r>
            <a:rPr lang="es-MX" sz="1000" b="1" dirty="0" smtClean="0">
              <a:solidFill>
                <a:schemeClr val="tx1"/>
              </a:solidFill>
              <a:latin typeface="Arial" panose="020B0604020202020204" pitchFamily="34" charset="0"/>
              <a:cs typeface="Arial" panose="020B0604020202020204" pitchFamily="34" charset="0"/>
            </a:rPr>
            <a:t>¿En qué momento/s se utiliza?</a:t>
          </a:r>
          <a:endParaRPr lang="es-MX" sz="1000" dirty="0" smtClean="0">
            <a:solidFill>
              <a:schemeClr val="tx1"/>
            </a:solidFill>
            <a:latin typeface="Arial" panose="020B0604020202020204" pitchFamily="34" charset="0"/>
            <a:cs typeface="Arial" panose="020B0604020202020204" pitchFamily="34" charset="0"/>
          </a:endParaRPr>
        </a:p>
        <a:p>
          <a:pPr algn="ctr"/>
          <a:r>
            <a:rPr lang="es-MX" sz="1000" dirty="0" smtClean="0">
              <a:solidFill>
                <a:schemeClr val="tx1"/>
              </a:solidFill>
              <a:latin typeface="Arial" panose="020B0604020202020204" pitchFamily="34" charset="0"/>
              <a:cs typeface="Arial" panose="020B0604020202020204" pitchFamily="34" charset="0"/>
            </a:rPr>
            <a:t>Una evaluación final deberá ser consecuencia lógica de la evaluación continua y sistemática que se ha venido realizando. No es aconsejable llevarla a cabo descontextualizada de los trabajos y pruebas que el alumno ha ido realizando a lo largo del proceso de aprendizaje</a:t>
          </a:r>
          <a:endParaRPr lang="es-MX" sz="1000" dirty="0">
            <a:solidFill>
              <a:schemeClr val="tx1"/>
            </a:solidFill>
            <a:latin typeface="Arial" panose="020B0604020202020204" pitchFamily="34" charset="0"/>
            <a:cs typeface="Arial" panose="020B0604020202020204" pitchFamily="34" charset="0"/>
          </a:endParaRPr>
        </a:p>
      </dgm:t>
    </dgm:pt>
    <dgm:pt modelId="{ACDD2F4B-D129-467B-99D8-360C8C3910BD}" type="parTrans" cxnId="{95049A5D-C51F-4CE5-BB47-D9E7CF554064}">
      <dgm:prSet/>
      <dgm:spPr/>
      <dgm:t>
        <a:bodyPr/>
        <a:lstStyle/>
        <a:p>
          <a:pPr algn="ctr"/>
          <a:endParaRPr lang="es-MX"/>
        </a:p>
      </dgm:t>
    </dgm:pt>
    <dgm:pt modelId="{74F394CD-652B-4A17-9C6C-D805FB2AC7C6}" type="sibTrans" cxnId="{95049A5D-C51F-4CE5-BB47-D9E7CF554064}">
      <dgm:prSet/>
      <dgm:spPr/>
      <dgm:t>
        <a:bodyPr/>
        <a:lstStyle/>
        <a:p>
          <a:pPr algn="ctr"/>
          <a:endParaRPr lang="es-MX"/>
        </a:p>
      </dgm:t>
    </dgm:pt>
    <dgm:pt modelId="{D68CA377-F819-487A-941F-32DBD962CC3F}" type="pres">
      <dgm:prSet presAssocID="{9B2B16FD-5D5F-4AE5-9A59-F0DE719234D0}" presName="cycle" presStyleCnt="0">
        <dgm:presLayoutVars>
          <dgm:chMax val="1"/>
          <dgm:dir/>
          <dgm:animLvl val="ctr"/>
          <dgm:resizeHandles val="exact"/>
        </dgm:presLayoutVars>
      </dgm:prSet>
      <dgm:spPr/>
      <dgm:t>
        <a:bodyPr/>
        <a:lstStyle/>
        <a:p>
          <a:endParaRPr lang="es-MX"/>
        </a:p>
      </dgm:t>
    </dgm:pt>
    <dgm:pt modelId="{BA895E4A-283A-4F4B-9C74-EBA31D22A52E}" type="pres">
      <dgm:prSet presAssocID="{7E569F7A-F813-43C0-B37E-2E46E4E6E56D}" presName="centerShape" presStyleLbl="node0" presStyleIdx="0" presStyleCnt="1" custScaleY="35169" custLinFactNeighborX="5803" custLinFactNeighborY="3675"/>
      <dgm:spPr/>
      <dgm:t>
        <a:bodyPr/>
        <a:lstStyle/>
        <a:p>
          <a:endParaRPr lang="es-MX"/>
        </a:p>
      </dgm:t>
    </dgm:pt>
    <dgm:pt modelId="{2DFBC5E7-83A5-45AD-9D92-E754ABAD09FA}" type="pres">
      <dgm:prSet presAssocID="{EE1BD703-7BFD-4F33-838D-C6334859DCC9}" presName="Name9" presStyleLbl="parChTrans1D2" presStyleIdx="0" presStyleCnt="4"/>
      <dgm:spPr/>
      <dgm:t>
        <a:bodyPr/>
        <a:lstStyle/>
        <a:p>
          <a:endParaRPr lang="es-MX"/>
        </a:p>
      </dgm:t>
    </dgm:pt>
    <dgm:pt modelId="{A88DE5A6-FB62-4DA7-974D-511A80C9EDDE}" type="pres">
      <dgm:prSet presAssocID="{EE1BD703-7BFD-4F33-838D-C6334859DCC9}" presName="connTx" presStyleLbl="parChTrans1D2" presStyleIdx="0" presStyleCnt="4"/>
      <dgm:spPr/>
      <dgm:t>
        <a:bodyPr/>
        <a:lstStyle/>
        <a:p>
          <a:endParaRPr lang="es-MX"/>
        </a:p>
      </dgm:t>
    </dgm:pt>
    <dgm:pt modelId="{080C7CD3-314C-4C55-98E4-3B30E2399CC7}" type="pres">
      <dgm:prSet presAssocID="{FE9181B0-E31B-420A-9AC1-8A446B5213E0}" presName="node" presStyleLbl="node1" presStyleIdx="0" presStyleCnt="4" custScaleX="697847" custScaleY="168403" custRadScaleRad="77866" custRadScaleInc="10822">
        <dgm:presLayoutVars>
          <dgm:bulletEnabled val="1"/>
        </dgm:presLayoutVars>
      </dgm:prSet>
      <dgm:spPr/>
      <dgm:t>
        <a:bodyPr/>
        <a:lstStyle/>
        <a:p>
          <a:endParaRPr lang="es-MX"/>
        </a:p>
      </dgm:t>
    </dgm:pt>
    <dgm:pt modelId="{8CE95A5F-5888-48DF-8047-CCFC1D2F1FED}" type="pres">
      <dgm:prSet presAssocID="{50D7B38A-EE5D-4ACE-92E7-00196A613D5A}" presName="Name9" presStyleLbl="parChTrans1D2" presStyleIdx="1" presStyleCnt="4"/>
      <dgm:spPr/>
      <dgm:t>
        <a:bodyPr/>
        <a:lstStyle/>
        <a:p>
          <a:endParaRPr lang="es-MX"/>
        </a:p>
      </dgm:t>
    </dgm:pt>
    <dgm:pt modelId="{B21F1467-2122-439B-991A-39D69B0EB8BE}" type="pres">
      <dgm:prSet presAssocID="{50D7B38A-EE5D-4ACE-92E7-00196A613D5A}" presName="connTx" presStyleLbl="parChTrans1D2" presStyleIdx="1" presStyleCnt="4"/>
      <dgm:spPr/>
      <dgm:t>
        <a:bodyPr/>
        <a:lstStyle/>
        <a:p>
          <a:endParaRPr lang="es-MX"/>
        </a:p>
      </dgm:t>
    </dgm:pt>
    <dgm:pt modelId="{4C4038C7-6EE6-4154-A7D6-2B3F56D96CAB}" type="pres">
      <dgm:prSet presAssocID="{B33A56E4-CCDB-44D2-B085-CF1F9A1CF200}" presName="node" presStyleLbl="node1" presStyleIdx="1" presStyleCnt="4" custScaleX="270914" custScaleY="80125" custRadScaleRad="156395" custRadScaleInc="2543">
        <dgm:presLayoutVars>
          <dgm:bulletEnabled val="1"/>
        </dgm:presLayoutVars>
      </dgm:prSet>
      <dgm:spPr/>
      <dgm:t>
        <a:bodyPr/>
        <a:lstStyle/>
        <a:p>
          <a:endParaRPr lang="es-MX"/>
        </a:p>
      </dgm:t>
    </dgm:pt>
    <dgm:pt modelId="{5FF351F8-20ED-4F54-BCE8-DFE13E03EBF7}" type="pres">
      <dgm:prSet presAssocID="{ADF64B00-E37D-4CC9-BB08-BF317D90DA9F}" presName="Name9" presStyleLbl="parChTrans1D2" presStyleIdx="2" presStyleCnt="4"/>
      <dgm:spPr/>
      <dgm:t>
        <a:bodyPr/>
        <a:lstStyle/>
        <a:p>
          <a:endParaRPr lang="es-MX"/>
        </a:p>
      </dgm:t>
    </dgm:pt>
    <dgm:pt modelId="{987C722B-2BA6-4D1A-B260-7A024D2501BD}" type="pres">
      <dgm:prSet presAssocID="{ADF64B00-E37D-4CC9-BB08-BF317D90DA9F}" presName="connTx" presStyleLbl="parChTrans1D2" presStyleIdx="2" presStyleCnt="4"/>
      <dgm:spPr/>
      <dgm:t>
        <a:bodyPr/>
        <a:lstStyle/>
        <a:p>
          <a:endParaRPr lang="es-MX"/>
        </a:p>
      </dgm:t>
    </dgm:pt>
    <dgm:pt modelId="{6DD26500-2649-4126-902F-0BF28CF722E4}" type="pres">
      <dgm:prSet presAssocID="{95952044-7563-4790-AFA3-0B6A2C905319}" presName="node" presStyleLbl="node1" presStyleIdx="2" presStyleCnt="4" custScaleX="676209" custScaleY="152218" custRadScaleRad="79449" custRadScaleInc="-11155">
        <dgm:presLayoutVars>
          <dgm:bulletEnabled val="1"/>
        </dgm:presLayoutVars>
      </dgm:prSet>
      <dgm:spPr/>
      <dgm:t>
        <a:bodyPr/>
        <a:lstStyle/>
        <a:p>
          <a:endParaRPr lang="es-MX"/>
        </a:p>
      </dgm:t>
    </dgm:pt>
    <dgm:pt modelId="{22C00B39-0CF7-4965-B1D1-F0299B05E459}" type="pres">
      <dgm:prSet presAssocID="{ACDD2F4B-D129-467B-99D8-360C8C3910BD}" presName="Name9" presStyleLbl="parChTrans1D2" presStyleIdx="3" presStyleCnt="4"/>
      <dgm:spPr/>
      <dgm:t>
        <a:bodyPr/>
        <a:lstStyle/>
        <a:p>
          <a:endParaRPr lang="es-MX"/>
        </a:p>
      </dgm:t>
    </dgm:pt>
    <dgm:pt modelId="{196BA7F8-BCB2-44E2-8841-9CE0C6A5EA40}" type="pres">
      <dgm:prSet presAssocID="{ACDD2F4B-D129-467B-99D8-360C8C3910BD}" presName="connTx" presStyleLbl="parChTrans1D2" presStyleIdx="3" presStyleCnt="4"/>
      <dgm:spPr/>
      <dgm:t>
        <a:bodyPr/>
        <a:lstStyle/>
        <a:p>
          <a:endParaRPr lang="es-MX"/>
        </a:p>
      </dgm:t>
    </dgm:pt>
    <dgm:pt modelId="{D4DC93AF-AEB4-4FA3-89CE-81E089CCC18E}" type="pres">
      <dgm:prSet presAssocID="{23A5A091-E6D5-40FC-9A2C-47C23E01C7CC}" presName="node" presStyleLbl="node1" presStyleIdx="3" presStyleCnt="4" custScaleX="289881" custScaleY="78754" custRadScaleRad="150351" custRadScaleInc="-3043">
        <dgm:presLayoutVars>
          <dgm:bulletEnabled val="1"/>
        </dgm:presLayoutVars>
      </dgm:prSet>
      <dgm:spPr/>
      <dgm:t>
        <a:bodyPr/>
        <a:lstStyle/>
        <a:p>
          <a:endParaRPr lang="es-MX"/>
        </a:p>
      </dgm:t>
    </dgm:pt>
  </dgm:ptLst>
  <dgm:cxnLst>
    <dgm:cxn modelId="{3D6370BC-06A2-4DF9-A8AE-43F993C6EE3E}" srcId="{7E569F7A-F813-43C0-B37E-2E46E4E6E56D}" destId="{95952044-7563-4790-AFA3-0B6A2C905319}" srcOrd="2" destOrd="0" parTransId="{ADF64B00-E37D-4CC9-BB08-BF317D90DA9F}" sibTransId="{1B6E765B-C302-48C5-8B02-7065EDB38C38}"/>
    <dgm:cxn modelId="{80CE2FD7-AD87-4B2F-8A4F-2E6B7CB24864}" type="presOf" srcId="{9B2B16FD-5D5F-4AE5-9A59-F0DE719234D0}" destId="{D68CA377-F819-487A-941F-32DBD962CC3F}" srcOrd="0" destOrd="0" presId="urn:microsoft.com/office/officeart/2005/8/layout/radial1"/>
    <dgm:cxn modelId="{61193816-E5CD-4608-BB09-DB918BA7614C}" srcId="{9B2B16FD-5D5F-4AE5-9A59-F0DE719234D0}" destId="{7E569F7A-F813-43C0-B37E-2E46E4E6E56D}" srcOrd="0" destOrd="0" parTransId="{FB3DD293-7D94-4428-8685-2424EAEE3FBA}" sibTransId="{4A9D8736-338E-4581-AEEA-082293CDEC6A}"/>
    <dgm:cxn modelId="{F28E6D05-F285-4351-AC1F-8F6B8CD1A6C1}" type="presOf" srcId="{ACDD2F4B-D129-467B-99D8-360C8C3910BD}" destId="{196BA7F8-BCB2-44E2-8841-9CE0C6A5EA40}" srcOrd="1" destOrd="0" presId="urn:microsoft.com/office/officeart/2005/8/layout/radial1"/>
    <dgm:cxn modelId="{67DB850A-0E4C-48ED-BE5A-46B849146967}" type="presOf" srcId="{7E569F7A-F813-43C0-B37E-2E46E4E6E56D}" destId="{BA895E4A-283A-4F4B-9C74-EBA31D22A52E}" srcOrd="0" destOrd="0" presId="urn:microsoft.com/office/officeart/2005/8/layout/radial1"/>
    <dgm:cxn modelId="{FA4BC88D-F71B-44B7-B357-86E863290ABB}" type="presOf" srcId="{50D7B38A-EE5D-4ACE-92E7-00196A613D5A}" destId="{B21F1467-2122-439B-991A-39D69B0EB8BE}" srcOrd="1" destOrd="0" presId="urn:microsoft.com/office/officeart/2005/8/layout/radial1"/>
    <dgm:cxn modelId="{88D24718-CE1F-47AE-BABD-97D90A0CD882}" type="presOf" srcId="{FE9181B0-E31B-420A-9AC1-8A446B5213E0}" destId="{080C7CD3-314C-4C55-98E4-3B30E2399CC7}" srcOrd="0" destOrd="0" presId="urn:microsoft.com/office/officeart/2005/8/layout/radial1"/>
    <dgm:cxn modelId="{2EAB63A1-98BF-4E9A-B54C-7301C5F96706}" type="presOf" srcId="{B33A56E4-CCDB-44D2-B085-CF1F9A1CF200}" destId="{4C4038C7-6EE6-4154-A7D6-2B3F56D96CAB}" srcOrd="0" destOrd="0" presId="urn:microsoft.com/office/officeart/2005/8/layout/radial1"/>
    <dgm:cxn modelId="{F8D33B77-88F9-4072-BDED-03E7CD50D0C6}" type="presOf" srcId="{23A5A091-E6D5-40FC-9A2C-47C23E01C7CC}" destId="{D4DC93AF-AEB4-4FA3-89CE-81E089CCC18E}" srcOrd="0" destOrd="0" presId="urn:microsoft.com/office/officeart/2005/8/layout/radial1"/>
    <dgm:cxn modelId="{44F28C08-D173-468F-BD9D-7AD3B3685591}" type="presOf" srcId="{ADF64B00-E37D-4CC9-BB08-BF317D90DA9F}" destId="{987C722B-2BA6-4D1A-B260-7A024D2501BD}" srcOrd="1" destOrd="0" presId="urn:microsoft.com/office/officeart/2005/8/layout/radial1"/>
    <dgm:cxn modelId="{6951FE6A-FF3F-4F02-AC22-9882A7940957}" srcId="{7E569F7A-F813-43C0-B37E-2E46E4E6E56D}" destId="{B33A56E4-CCDB-44D2-B085-CF1F9A1CF200}" srcOrd="1" destOrd="0" parTransId="{50D7B38A-EE5D-4ACE-92E7-00196A613D5A}" sibTransId="{A574607C-2768-4E5B-A906-16DE4F5BA01B}"/>
    <dgm:cxn modelId="{95049A5D-C51F-4CE5-BB47-D9E7CF554064}" srcId="{7E569F7A-F813-43C0-B37E-2E46E4E6E56D}" destId="{23A5A091-E6D5-40FC-9A2C-47C23E01C7CC}" srcOrd="3" destOrd="0" parTransId="{ACDD2F4B-D129-467B-99D8-360C8C3910BD}" sibTransId="{74F394CD-652B-4A17-9C6C-D805FB2AC7C6}"/>
    <dgm:cxn modelId="{DEA168A5-844E-4428-B70C-86CF06BD9B82}" type="presOf" srcId="{ACDD2F4B-D129-467B-99D8-360C8C3910BD}" destId="{22C00B39-0CF7-4965-B1D1-F0299B05E459}" srcOrd="0" destOrd="0" presId="urn:microsoft.com/office/officeart/2005/8/layout/radial1"/>
    <dgm:cxn modelId="{A232FD2D-81FE-4555-9B31-081674591B7D}" type="presOf" srcId="{50D7B38A-EE5D-4ACE-92E7-00196A613D5A}" destId="{8CE95A5F-5888-48DF-8047-CCFC1D2F1FED}" srcOrd="0" destOrd="0" presId="urn:microsoft.com/office/officeart/2005/8/layout/radial1"/>
    <dgm:cxn modelId="{6232B5FB-F57E-4566-88CE-087E1FEAA8B1}" type="presOf" srcId="{EE1BD703-7BFD-4F33-838D-C6334859DCC9}" destId="{A88DE5A6-FB62-4DA7-974D-511A80C9EDDE}" srcOrd="1" destOrd="0" presId="urn:microsoft.com/office/officeart/2005/8/layout/radial1"/>
    <dgm:cxn modelId="{3F4EB346-284E-4508-94CF-C01E4B9FAFE4}" srcId="{7E569F7A-F813-43C0-B37E-2E46E4E6E56D}" destId="{FE9181B0-E31B-420A-9AC1-8A446B5213E0}" srcOrd="0" destOrd="0" parTransId="{EE1BD703-7BFD-4F33-838D-C6334859DCC9}" sibTransId="{15EF4FF5-13AC-4871-9301-8B1CC272EF97}"/>
    <dgm:cxn modelId="{27CA42E8-5EAE-4DFF-B42D-DD4B5E9F79CC}" type="presOf" srcId="{EE1BD703-7BFD-4F33-838D-C6334859DCC9}" destId="{2DFBC5E7-83A5-45AD-9D92-E754ABAD09FA}" srcOrd="0" destOrd="0" presId="urn:microsoft.com/office/officeart/2005/8/layout/radial1"/>
    <dgm:cxn modelId="{3B256A10-9329-4C3A-A8EF-E2738EE676D1}" type="presOf" srcId="{ADF64B00-E37D-4CC9-BB08-BF317D90DA9F}" destId="{5FF351F8-20ED-4F54-BCE8-DFE13E03EBF7}" srcOrd="0" destOrd="0" presId="urn:microsoft.com/office/officeart/2005/8/layout/radial1"/>
    <dgm:cxn modelId="{3A6E1697-52B1-4DA0-ADDE-F8F7F8735E7D}" type="presOf" srcId="{95952044-7563-4790-AFA3-0B6A2C905319}" destId="{6DD26500-2649-4126-902F-0BF28CF722E4}" srcOrd="0" destOrd="0" presId="urn:microsoft.com/office/officeart/2005/8/layout/radial1"/>
    <dgm:cxn modelId="{19C4B5EC-8E68-45CD-A033-B8F9314DE042}" type="presParOf" srcId="{D68CA377-F819-487A-941F-32DBD962CC3F}" destId="{BA895E4A-283A-4F4B-9C74-EBA31D22A52E}" srcOrd="0" destOrd="0" presId="urn:microsoft.com/office/officeart/2005/8/layout/radial1"/>
    <dgm:cxn modelId="{64DB520C-5215-48BB-8F72-1A8F7E328B19}" type="presParOf" srcId="{D68CA377-F819-487A-941F-32DBD962CC3F}" destId="{2DFBC5E7-83A5-45AD-9D92-E754ABAD09FA}" srcOrd="1" destOrd="0" presId="urn:microsoft.com/office/officeart/2005/8/layout/radial1"/>
    <dgm:cxn modelId="{F1AB6614-4BE5-44A8-9957-77D60869DF41}" type="presParOf" srcId="{2DFBC5E7-83A5-45AD-9D92-E754ABAD09FA}" destId="{A88DE5A6-FB62-4DA7-974D-511A80C9EDDE}" srcOrd="0" destOrd="0" presId="urn:microsoft.com/office/officeart/2005/8/layout/radial1"/>
    <dgm:cxn modelId="{695371A9-050E-4AB1-B0C9-6FCCA35BD0EA}" type="presParOf" srcId="{D68CA377-F819-487A-941F-32DBD962CC3F}" destId="{080C7CD3-314C-4C55-98E4-3B30E2399CC7}" srcOrd="2" destOrd="0" presId="urn:microsoft.com/office/officeart/2005/8/layout/radial1"/>
    <dgm:cxn modelId="{27F11CB6-66EB-427B-BD84-293BBA3C9A8C}" type="presParOf" srcId="{D68CA377-F819-487A-941F-32DBD962CC3F}" destId="{8CE95A5F-5888-48DF-8047-CCFC1D2F1FED}" srcOrd="3" destOrd="0" presId="urn:microsoft.com/office/officeart/2005/8/layout/radial1"/>
    <dgm:cxn modelId="{5CA00386-5768-4032-83D6-5B744939D851}" type="presParOf" srcId="{8CE95A5F-5888-48DF-8047-CCFC1D2F1FED}" destId="{B21F1467-2122-439B-991A-39D69B0EB8BE}" srcOrd="0" destOrd="0" presId="urn:microsoft.com/office/officeart/2005/8/layout/radial1"/>
    <dgm:cxn modelId="{AE57D973-C791-47E0-A907-7CFDDAF1B5C8}" type="presParOf" srcId="{D68CA377-F819-487A-941F-32DBD962CC3F}" destId="{4C4038C7-6EE6-4154-A7D6-2B3F56D96CAB}" srcOrd="4" destOrd="0" presId="urn:microsoft.com/office/officeart/2005/8/layout/radial1"/>
    <dgm:cxn modelId="{2FE86A5A-C250-4087-8A91-7DE2F71FD63B}" type="presParOf" srcId="{D68CA377-F819-487A-941F-32DBD962CC3F}" destId="{5FF351F8-20ED-4F54-BCE8-DFE13E03EBF7}" srcOrd="5" destOrd="0" presId="urn:microsoft.com/office/officeart/2005/8/layout/radial1"/>
    <dgm:cxn modelId="{607C0F88-9F80-4429-8C48-9573FF45A45D}" type="presParOf" srcId="{5FF351F8-20ED-4F54-BCE8-DFE13E03EBF7}" destId="{987C722B-2BA6-4D1A-B260-7A024D2501BD}" srcOrd="0" destOrd="0" presId="urn:microsoft.com/office/officeart/2005/8/layout/radial1"/>
    <dgm:cxn modelId="{65A974EA-BF54-40F3-A6B0-43ABFEAE51A2}" type="presParOf" srcId="{D68CA377-F819-487A-941F-32DBD962CC3F}" destId="{6DD26500-2649-4126-902F-0BF28CF722E4}" srcOrd="6" destOrd="0" presId="urn:microsoft.com/office/officeart/2005/8/layout/radial1"/>
    <dgm:cxn modelId="{1F169284-2232-4788-8E74-82429075ACAA}" type="presParOf" srcId="{D68CA377-F819-487A-941F-32DBD962CC3F}" destId="{22C00B39-0CF7-4965-B1D1-F0299B05E459}" srcOrd="7" destOrd="0" presId="urn:microsoft.com/office/officeart/2005/8/layout/radial1"/>
    <dgm:cxn modelId="{DEB4C0EC-0B3A-44F3-840D-138EE5FB5A5A}" type="presParOf" srcId="{22C00B39-0CF7-4965-B1D1-F0299B05E459}" destId="{196BA7F8-BCB2-44E2-8841-9CE0C6A5EA40}" srcOrd="0" destOrd="0" presId="urn:microsoft.com/office/officeart/2005/8/layout/radial1"/>
    <dgm:cxn modelId="{0DE475A9-FAE9-41C8-BAD0-52267BCACBBD}" type="presParOf" srcId="{D68CA377-F819-487A-941F-32DBD962CC3F}" destId="{D4DC93AF-AEB4-4FA3-89CE-81E089CCC18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831B8-BF1D-43D5-89A4-16ACFE098634}">
      <dsp:nvSpPr>
        <dsp:cNvPr id="0" name=""/>
        <dsp:cNvSpPr/>
      </dsp:nvSpPr>
      <dsp:spPr>
        <a:xfrm rot="5400000">
          <a:off x="58906" y="69476"/>
          <a:ext cx="1127556" cy="1001568"/>
        </a:xfrm>
        <a:prstGeom prst="chevron">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t>¿Qué es?</a:t>
          </a:r>
          <a:endParaRPr lang="es-MX" sz="1000" kern="1200" dirty="0"/>
        </a:p>
      </dsp:txBody>
      <dsp:txXfrm rot="-5400000">
        <a:off x="121900" y="507266"/>
        <a:ext cx="1001568" cy="125988"/>
      </dsp:txXfrm>
    </dsp:sp>
    <dsp:sp modelId="{BA404823-FEE3-4CCB-B4E5-29A01BA050BE}">
      <dsp:nvSpPr>
        <dsp:cNvPr id="0" name=""/>
        <dsp:cNvSpPr/>
      </dsp:nvSpPr>
      <dsp:spPr>
        <a:xfrm rot="5400000">
          <a:off x="5471725" y="-4049769"/>
          <a:ext cx="615814" cy="8985740"/>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b="0" kern="1200" dirty="0" smtClean="0"/>
            <a:t>Aquella que se realiza previamente al desarrollo de un proceso educativo.</a:t>
          </a:r>
          <a:endParaRPr lang="es-MX" sz="1100" b="0" kern="1200" dirty="0"/>
        </a:p>
      </dsp:txBody>
      <dsp:txXfrm rot="-5400000">
        <a:off x="1286762" y="165256"/>
        <a:ext cx="8955678" cy="555690"/>
      </dsp:txXfrm>
    </dsp:sp>
    <dsp:sp modelId="{17ED9E98-3502-45D5-B6D3-7278581EDA0A}">
      <dsp:nvSpPr>
        <dsp:cNvPr id="0" name=""/>
        <dsp:cNvSpPr/>
      </dsp:nvSpPr>
      <dsp:spPr>
        <a:xfrm rot="5400000">
          <a:off x="101394" y="1062042"/>
          <a:ext cx="1018765" cy="977753"/>
        </a:xfrm>
        <a:prstGeom prst="chevron">
          <a:avLst/>
        </a:prstGeom>
        <a:solidFill>
          <a:schemeClr val="accent1">
            <a:shade val="50000"/>
            <a:hueOff val="42999"/>
            <a:satOff val="5806"/>
            <a:lumOff val="11495"/>
            <a:alphaOff val="0"/>
          </a:schemeClr>
        </a:solidFill>
        <a:ln w="12700" cap="flat" cmpd="sng" algn="ctr">
          <a:solidFill>
            <a:schemeClr val="accent1">
              <a:shade val="50000"/>
              <a:hueOff val="42999"/>
              <a:satOff val="5806"/>
              <a:lumOff val="114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característica</a:t>
          </a:r>
          <a:endParaRPr lang="es-MX" sz="1000" kern="1200" dirty="0"/>
        </a:p>
      </dsp:txBody>
      <dsp:txXfrm rot="-5400000">
        <a:off x="121901" y="1530413"/>
        <a:ext cx="977753" cy="41012"/>
      </dsp:txXfrm>
    </dsp:sp>
    <dsp:sp modelId="{CB1890BD-2229-487E-9881-246DD59C22D1}">
      <dsp:nvSpPr>
        <dsp:cNvPr id="0" name=""/>
        <dsp:cNvSpPr/>
      </dsp:nvSpPr>
      <dsp:spPr>
        <a:xfrm rot="5400000">
          <a:off x="5489962" y="-3132677"/>
          <a:ext cx="615814" cy="9009846"/>
        </a:xfrm>
        <a:prstGeom prst="round2SameRect">
          <a:avLst/>
        </a:prstGeom>
        <a:solidFill>
          <a:schemeClr val="lt1">
            <a:alpha val="90000"/>
            <a:hueOff val="0"/>
            <a:satOff val="0"/>
            <a:lumOff val="0"/>
            <a:alphaOff val="0"/>
          </a:schemeClr>
        </a:solidFill>
        <a:ln w="12700" cap="flat" cmpd="sng" algn="ctr">
          <a:solidFill>
            <a:schemeClr val="accent1">
              <a:shade val="50000"/>
              <a:hueOff val="42999"/>
              <a:satOff val="5806"/>
              <a:lumOff val="114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smtClean="0"/>
            <a:t>Prognosis.- la evaluación de inicio es a un grupo o a un colectivo </a:t>
          </a:r>
          <a:endParaRPr lang="es-MX" sz="1100" kern="1200" dirty="0"/>
        </a:p>
        <a:p>
          <a:pPr marL="57150" lvl="1" indent="-57150" algn="l" defTabSz="488950">
            <a:lnSpc>
              <a:spcPct val="90000"/>
            </a:lnSpc>
            <a:spcBef>
              <a:spcPct val="0"/>
            </a:spcBef>
            <a:spcAft>
              <a:spcPct val="15000"/>
            </a:spcAft>
            <a:buChar char="••"/>
          </a:pPr>
          <a:r>
            <a:rPr lang="es-MX" sz="1100" kern="1200" dirty="0" smtClean="0"/>
            <a:t>Diagnosis .- cuando es específica y diferenciada para cada alumno</a:t>
          </a:r>
          <a:endParaRPr lang="es-MX" sz="1100" kern="1200" dirty="0"/>
        </a:p>
      </dsp:txBody>
      <dsp:txXfrm rot="-5400000">
        <a:off x="1292946" y="1094401"/>
        <a:ext cx="8979784" cy="555690"/>
      </dsp:txXfrm>
    </dsp:sp>
    <dsp:sp modelId="{6587DE6C-7EFD-439D-99F5-C425D006BDFE}">
      <dsp:nvSpPr>
        <dsp:cNvPr id="0" name=""/>
        <dsp:cNvSpPr/>
      </dsp:nvSpPr>
      <dsp:spPr>
        <a:xfrm rot="5400000">
          <a:off x="176318" y="1913381"/>
          <a:ext cx="947406" cy="1056240"/>
        </a:xfrm>
        <a:prstGeom prst="chevron">
          <a:avLst/>
        </a:prstGeom>
        <a:solidFill>
          <a:schemeClr val="accent1">
            <a:shade val="50000"/>
            <a:hueOff val="85997"/>
            <a:satOff val="11612"/>
            <a:lumOff val="22991"/>
            <a:alphaOff val="0"/>
          </a:schemeClr>
        </a:solidFill>
        <a:ln w="12700" cap="flat" cmpd="sng" algn="ctr">
          <a:solidFill>
            <a:schemeClr val="accent1">
              <a:shade val="50000"/>
              <a:hueOff val="85997"/>
              <a:satOff val="11612"/>
              <a:lumOff val="229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La implementa</a:t>
          </a:r>
          <a:endParaRPr lang="es-MX" sz="1000" kern="1200" dirty="0"/>
        </a:p>
      </dsp:txBody>
      <dsp:txXfrm rot="-5400000">
        <a:off x="121901" y="1967798"/>
        <a:ext cx="1056240" cy="947406"/>
      </dsp:txXfrm>
    </dsp:sp>
    <dsp:sp modelId="{330E1B11-E4CA-41B2-813C-A44D63F0C0D4}">
      <dsp:nvSpPr>
        <dsp:cNvPr id="0" name=""/>
        <dsp:cNvSpPr/>
      </dsp:nvSpPr>
      <dsp:spPr>
        <a:xfrm rot="5400000">
          <a:off x="5462100" y="-2237729"/>
          <a:ext cx="615814" cy="9026870"/>
        </a:xfrm>
        <a:prstGeom prst="round2SameRect">
          <a:avLst/>
        </a:prstGeom>
        <a:solidFill>
          <a:schemeClr val="lt1">
            <a:alpha val="90000"/>
            <a:hueOff val="0"/>
            <a:satOff val="0"/>
            <a:lumOff val="0"/>
            <a:alphaOff val="0"/>
          </a:schemeClr>
        </a:solidFill>
        <a:ln w="12700" cap="flat" cmpd="sng" algn="ctr">
          <a:solidFill>
            <a:schemeClr val="accent1">
              <a:shade val="50000"/>
              <a:hueOff val="85997"/>
              <a:satOff val="11612"/>
              <a:lumOff val="229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smtClean="0"/>
            <a:t>El docente</a:t>
          </a:r>
          <a:endParaRPr lang="es-MX" sz="1100" kern="1200" dirty="0"/>
        </a:p>
      </dsp:txBody>
      <dsp:txXfrm rot="-5400000">
        <a:off x="1256572" y="1997861"/>
        <a:ext cx="8996808" cy="555690"/>
      </dsp:txXfrm>
    </dsp:sp>
    <dsp:sp modelId="{D8E4107D-4701-4016-821A-07542E631D80}">
      <dsp:nvSpPr>
        <dsp:cNvPr id="0" name=""/>
        <dsp:cNvSpPr/>
      </dsp:nvSpPr>
      <dsp:spPr>
        <a:xfrm rot="5400000">
          <a:off x="202079" y="2742524"/>
          <a:ext cx="947406" cy="1107763"/>
        </a:xfrm>
        <a:prstGeom prst="chevron">
          <a:avLst/>
        </a:prstGeom>
        <a:solidFill>
          <a:schemeClr val="accent1">
            <a:shade val="50000"/>
            <a:hueOff val="128996"/>
            <a:satOff val="17418"/>
            <a:lumOff val="34486"/>
            <a:alphaOff val="0"/>
          </a:schemeClr>
        </a:solidFill>
        <a:ln w="12700" cap="flat" cmpd="sng" algn="ctr">
          <a:solidFill>
            <a:schemeClr val="accent1">
              <a:shade val="50000"/>
              <a:hueOff val="128996"/>
              <a:satOff val="17418"/>
              <a:lumOff val="344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momento/s se utiliza</a:t>
          </a:r>
          <a:endParaRPr lang="es-MX" sz="1000" kern="1200" dirty="0"/>
        </a:p>
      </dsp:txBody>
      <dsp:txXfrm rot="-5400000">
        <a:off x="121901" y="2822702"/>
        <a:ext cx="1107763" cy="947406"/>
      </dsp:txXfrm>
    </dsp:sp>
    <dsp:sp modelId="{D628CFBB-AAE8-43A8-86BC-85F2BA599204}">
      <dsp:nvSpPr>
        <dsp:cNvPr id="0" name=""/>
        <dsp:cNvSpPr/>
      </dsp:nvSpPr>
      <dsp:spPr>
        <a:xfrm rot="5400000">
          <a:off x="5490067" y="-1315631"/>
          <a:ext cx="615814" cy="8866728"/>
        </a:xfrm>
        <a:prstGeom prst="round2SameRect">
          <a:avLst/>
        </a:prstGeom>
        <a:solidFill>
          <a:schemeClr val="lt1">
            <a:alpha val="90000"/>
            <a:hueOff val="0"/>
            <a:satOff val="0"/>
            <a:lumOff val="0"/>
            <a:alphaOff val="0"/>
          </a:schemeClr>
        </a:solidFill>
        <a:ln w="12700" cap="flat" cmpd="sng" algn="ctr">
          <a:solidFill>
            <a:schemeClr val="accent1">
              <a:shade val="50000"/>
              <a:hueOff val="128996"/>
              <a:satOff val="17418"/>
              <a:lumOff val="344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smtClean="0"/>
            <a:t>Inicial.- la que se realiza de manera única y exclusiva antes de algún proceso o ciclo educativo amplio. para la evaluación</a:t>
          </a:r>
          <a:endParaRPr lang="es-MX" sz="1100" kern="1200" dirty="0"/>
        </a:p>
        <a:p>
          <a:pPr marL="57150" lvl="1" indent="-57150" algn="l" defTabSz="488950">
            <a:lnSpc>
              <a:spcPct val="90000"/>
            </a:lnSpc>
            <a:spcBef>
              <a:spcPct val="0"/>
            </a:spcBef>
            <a:spcAft>
              <a:spcPct val="15000"/>
            </a:spcAft>
            <a:buChar char="••"/>
          </a:pPr>
          <a:r>
            <a:rPr lang="es-MX" sz="1100" kern="1200" dirty="0" smtClean="0"/>
            <a:t>Puntual.- evaluación que se realiza en distintos momentos antes de iniciar una secuencia o segmento de enseñanza perteneciente a un determinado curso.</a:t>
          </a:r>
          <a:endParaRPr lang="es-MX" sz="1100" kern="1200" dirty="0"/>
        </a:p>
      </dsp:txBody>
      <dsp:txXfrm rot="-5400000">
        <a:off x="1364610" y="2839888"/>
        <a:ext cx="8836666" cy="555690"/>
      </dsp:txXfrm>
    </dsp:sp>
    <dsp:sp modelId="{D624D060-015B-4EE4-89F1-4DD82FEEFE12}">
      <dsp:nvSpPr>
        <dsp:cNvPr id="0" name=""/>
        <dsp:cNvSpPr/>
      </dsp:nvSpPr>
      <dsp:spPr>
        <a:xfrm rot="5400000">
          <a:off x="179491" y="3620016"/>
          <a:ext cx="947406" cy="1062587"/>
        </a:xfrm>
        <a:prstGeom prst="chevron">
          <a:avLst/>
        </a:prstGeom>
        <a:solidFill>
          <a:schemeClr val="accent1">
            <a:shade val="50000"/>
            <a:hueOff val="85997"/>
            <a:satOff val="11612"/>
            <a:lumOff val="22991"/>
            <a:alphaOff val="0"/>
          </a:schemeClr>
        </a:solidFill>
        <a:ln w="12700" cap="flat" cmpd="sng" algn="ctr">
          <a:solidFill>
            <a:schemeClr val="accent1">
              <a:shade val="50000"/>
              <a:hueOff val="85997"/>
              <a:satOff val="11612"/>
              <a:lumOff val="229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smtClean="0"/>
            <a:t>Fines</a:t>
          </a:r>
          <a:endParaRPr lang="es-MX" sz="1100" kern="1200" dirty="0"/>
        </a:p>
      </dsp:txBody>
      <dsp:txXfrm rot="-5400000">
        <a:off x="121901" y="3677606"/>
        <a:ext cx="1062587" cy="947406"/>
      </dsp:txXfrm>
    </dsp:sp>
    <dsp:sp modelId="{C1143AA9-55DD-459D-8775-0AC6548CF220}">
      <dsp:nvSpPr>
        <dsp:cNvPr id="0" name=""/>
        <dsp:cNvSpPr/>
      </dsp:nvSpPr>
      <dsp:spPr>
        <a:xfrm rot="5400000">
          <a:off x="5452104" y="-419440"/>
          <a:ext cx="615814" cy="8809907"/>
        </a:xfrm>
        <a:prstGeom prst="round2SameRect">
          <a:avLst/>
        </a:prstGeom>
        <a:solidFill>
          <a:schemeClr val="lt1">
            <a:alpha val="90000"/>
            <a:hueOff val="0"/>
            <a:satOff val="0"/>
            <a:lumOff val="0"/>
            <a:alphaOff val="0"/>
          </a:schemeClr>
        </a:solidFill>
        <a:ln w="12700" cap="flat" cmpd="sng" algn="ctr">
          <a:solidFill>
            <a:schemeClr val="accent1">
              <a:shade val="50000"/>
              <a:hueOff val="85997"/>
              <a:satOff val="11612"/>
              <a:lumOff val="229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smtClean="0"/>
            <a:t>evalúan el aprendizaje, el nivel de desarrollo cognitivo y la disposición para aprender.</a:t>
          </a:r>
          <a:endParaRPr lang="es-MX" sz="1100" kern="1200" dirty="0"/>
        </a:p>
        <a:p>
          <a:pPr marL="57150" lvl="1" indent="-57150" algn="l" defTabSz="488950">
            <a:lnSpc>
              <a:spcPct val="90000"/>
            </a:lnSpc>
            <a:spcBef>
              <a:spcPct val="0"/>
            </a:spcBef>
            <a:spcAft>
              <a:spcPct val="15000"/>
            </a:spcAft>
            <a:buChar char="••"/>
          </a:pPr>
          <a:r>
            <a:rPr lang="es-MX" sz="1100" kern="1200" dirty="0" smtClean="0"/>
            <a:t>Identificar y utilizar continuamente los conocimientos previos de los alumnos al inicia una clase, tema, unidad, etc.</a:t>
          </a:r>
          <a:endParaRPr lang="es-MX" sz="1100" kern="1200" dirty="0"/>
        </a:p>
      </dsp:txBody>
      <dsp:txXfrm rot="-5400000">
        <a:off x="1355058" y="3707668"/>
        <a:ext cx="8779845" cy="555690"/>
      </dsp:txXfrm>
    </dsp:sp>
    <dsp:sp modelId="{E4AE0B85-8721-4730-8181-9393E10F683F}">
      <dsp:nvSpPr>
        <dsp:cNvPr id="0" name=""/>
        <dsp:cNvSpPr/>
      </dsp:nvSpPr>
      <dsp:spPr>
        <a:xfrm rot="5400000">
          <a:off x="185854" y="4468556"/>
          <a:ext cx="947406" cy="1075314"/>
        </a:xfrm>
        <a:prstGeom prst="chevron">
          <a:avLst/>
        </a:prstGeom>
        <a:solidFill>
          <a:schemeClr val="accent1">
            <a:shade val="50000"/>
            <a:hueOff val="42999"/>
            <a:satOff val="5806"/>
            <a:lumOff val="11495"/>
            <a:alphaOff val="0"/>
          </a:schemeClr>
        </a:solidFill>
        <a:ln w="12700" cap="flat" cmpd="sng" algn="ctr">
          <a:solidFill>
            <a:schemeClr val="accent1">
              <a:shade val="50000"/>
              <a:hueOff val="42999"/>
              <a:satOff val="5806"/>
              <a:lumOff val="114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smtClean="0"/>
            <a:t>Técnicas e instrumentos de evaluación </a:t>
          </a:r>
          <a:endParaRPr lang="es-MX" sz="900" kern="1200" dirty="0"/>
        </a:p>
      </dsp:txBody>
      <dsp:txXfrm rot="-5400000">
        <a:off x="121900" y="4532510"/>
        <a:ext cx="1075314" cy="947406"/>
      </dsp:txXfrm>
    </dsp:sp>
    <dsp:sp modelId="{1A36C089-6A12-4568-8A4A-6C8C3D9E9EC0}">
      <dsp:nvSpPr>
        <dsp:cNvPr id="0" name=""/>
        <dsp:cNvSpPr/>
      </dsp:nvSpPr>
      <dsp:spPr>
        <a:xfrm rot="5400000">
          <a:off x="5454183" y="400451"/>
          <a:ext cx="615814" cy="8776894"/>
        </a:xfrm>
        <a:prstGeom prst="round2SameRect">
          <a:avLst/>
        </a:prstGeom>
        <a:solidFill>
          <a:schemeClr val="lt1">
            <a:alpha val="90000"/>
            <a:hueOff val="0"/>
            <a:satOff val="0"/>
            <a:lumOff val="0"/>
            <a:alphaOff val="0"/>
          </a:schemeClr>
        </a:solidFill>
        <a:ln w="12700" cap="flat" cmpd="sng" algn="ctr">
          <a:solidFill>
            <a:schemeClr val="accent1">
              <a:shade val="50000"/>
              <a:hueOff val="42999"/>
              <a:satOff val="5806"/>
              <a:lumOff val="114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smtClean="0"/>
            <a:t>Técnicas informales: observación (listas de control), entrevistas, debates, exposición de ideas.</a:t>
          </a:r>
          <a:endParaRPr lang="es-MX" sz="1100" kern="1200" dirty="0"/>
        </a:p>
        <a:p>
          <a:pPr marL="57150" lvl="1" indent="-57150" algn="l" defTabSz="488950">
            <a:lnSpc>
              <a:spcPct val="90000"/>
            </a:lnSpc>
            <a:spcBef>
              <a:spcPct val="0"/>
            </a:spcBef>
            <a:spcAft>
              <a:spcPct val="15000"/>
            </a:spcAft>
            <a:buChar char="••"/>
          </a:pPr>
          <a:r>
            <a:rPr lang="es-MX" sz="1100" kern="1200" dirty="0" smtClean="0"/>
            <a:t>Técnicas formales: pruebas objetivas, cuestionarios abiertos y cerrados, mapas conceptuales, pruebas de desempeño, resolución de problemas, informes personales KPS, etc.</a:t>
          </a:r>
          <a:endParaRPr lang="es-MX" sz="1100" kern="1200" dirty="0"/>
        </a:p>
      </dsp:txBody>
      <dsp:txXfrm rot="-5400000">
        <a:off x="1373643" y="4511053"/>
        <a:ext cx="8746832" cy="555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392B8-76D1-4A5C-AB86-5DE6B3524CE9}">
      <dsp:nvSpPr>
        <dsp:cNvPr id="0" name=""/>
        <dsp:cNvSpPr/>
      </dsp:nvSpPr>
      <dsp:spPr>
        <a:xfrm>
          <a:off x="5002693" y="2278402"/>
          <a:ext cx="2395687" cy="70991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rtlCol="0" anchor="ctr" anchorCtr="0">
          <a:noAutofit/>
        </a:bodyPr>
        <a:lstStyle/>
        <a:p>
          <a:pPr lvl="0" algn="ctr" defTabSz="711200" rtl="0">
            <a:lnSpc>
              <a:spcPct val="90000"/>
            </a:lnSpc>
            <a:spcBef>
              <a:spcPct val="0"/>
            </a:spcBef>
            <a:spcAft>
              <a:spcPct val="35000"/>
            </a:spcAft>
          </a:pPr>
          <a:r>
            <a:rPr lang="es-ES" sz="1600" b="1" kern="1200" noProof="0" dirty="0" smtClean="0">
              <a:latin typeface="Arial" panose="020B0604020202020204" pitchFamily="34" charset="0"/>
              <a:cs typeface="Arial" panose="020B0604020202020204" pitchFamily="34" charset="0"/>
            </a:rPr>
            <a:t>Evaluación </a:t>
          </a:r>
          <a:r>
            <a:rPr lang="es-ES" sz="1600" b="1" kern="1200" noProof="0" dirty="0" err="1" smtClean="0">
              <a:latin typeface="Arial" panose="020B0604020202020204" pitchFamily="34" charset="0"/>
              <a:cs typeface="Arial" panose="020B0604020202020204" pitchFamily="34" charset="0"/>
            </a:rPr>
            <a:t>sumativa</a:t>
          </a:r>
          <a:endParaRPr lang="es-ES" sz="1600" b="1" kern="1200" noProof="0" dirty="0">
            <a:latin typeface="Arial" panose="020B0604020202020204" pitchFamily="34" charset="0"/>
            <a:cs typeface="Arial" panose="020B0604020202020204" pitchFamily="34" charset="0"/>
          </a:endParaRPr>
        </a:p>
      </dsp:txBody>
      <dsp:txXfrm>
        <a:off x="5353533" y="2382366"/>
        <a:ext cx="1694007" cy="501985"/>
      </dsp:txXfrm>
    </dsp:sp>
    <dsp:sp modelId="{B9B7DDC7-2E8F-4126-B340-CFACCA6FC990}">
      <dsp:nvSpPr>
        <dsp:cNvPr id="0" name=""/>
        <dsp:cNvSpPr/>
      </dsp:nvSpPr>
      <dsp:spPr>
        <a:xfrm rot="15988968">
          <a:off x="6037880" y="2133777"/>
          <a:ext cx="265405" cy="24460"/>
        </a:xfrm>
        <a:custGeom>
          <a:avLst/>
          <a:gdLst/>
          <a:ahLst/>
          <a:cxnLst/>
          <a:rect l="0" t="0" r="0" b="0"/>
          <a:pathLst>
            <a:path>
              <a:moveTo>
                <a:pt x="0" y="12230"/>
              </a:moveTo>
              <a:lnTo>
                <a:pt x="265405" y="1223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rtlCol="0" anchor="ctr" anchorCtr="0">
          <a:noAutofit/>
        </a:bodyPr>
        <a:lstStyle/>
        <a:p>
          <a:pPr lvl="0" algn="ctr" defTabSz="222250" rtl="0">
            <a:lnSpc>
              <a:spcPct val="90000"/>
            </a:lnSpc>
            <a:spcBef>
              <a:spcPct val="0"/>
            </a:spcBef>
            <a:spcAft>
              <a:spcPct val="35000"/>
            </a:spcAft>
          </a:pPr>
          <a:endParaRPr lang="es-ES" sz="500" kern="1200" noProof="0" dirty="0"/>
        </a:p>
      </dsp:txBody>
      <dsp:txXfrm rot="10800000">
        <a:off x="6163947" y="2139373"/>
        <a:ext cx="13270" cy="13270"/>
      </dsp:txXfrm>
    </dsp:sp>
    <dsp:sp modelId="{CE9BA46E-22DD-49B7-9054-532344B08733}">
      <dsp:nvSpPr>
        <dsp:cNvPr id="0" name=""/>
        <dsp:cNvSpPr/>
      </dsp:nvSpPr>
      <dsp:spPr>
        <a:xfrm>
          <a:off x="4168737" y="63858"/>
          <a:ext cx="3867601" cy="195016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rtlCol="0" anchor="ctr" anchorCtr="0">
          <a:noAutofit/>
        </a:bodyPr>
        <a:lstStyle/>
        <a:p>
          <a:pPr lvl="0" algn="ctr" defTabSz="533400" rtl="0">
            <a:lnSpc>
              <a:spcPct val="90000"/>
            </a:lnSpc>
            <a:spcBef>
              <a:spcPct val="0"/>
            </a:spcBef>
            <a:spcAft>
              <a:spcPct val="35000"/>
            </a:spcAft>
          </a:pPr>
          <a:r>
            <a:rPr lang="es-ES" sz="1200" kern="1200" noProof="0" dirty="0" smtClean="0">
              <a:latin typeface="Arial" panose="020B0604020202020204" pitchFamily="34" charset="0"/>
              <a:cs typeface="Arial" panose="020B0604020202020204" pitchFamily="34" charset="0"/>
            </a:rPr>
            <a:t>¿Qué es ?</a:t>
          </a:r>
        </a:p>
        <a:p>
          <a:pPr lvl="0" algn="ctr" defTabSz="533400" rtl="0">
            <a:lnSpc>
              <a:spcPct val="90000"/>
            </a:lnSpc>
            <a:spcBef>
              <a:spcPct val="0"/>
            </a:spcBef>
            <a:spcAft>
              <a:spcPct val="35000"/>
            </a:spcAft>
          </a:pPr>
          <a:r>
            <a:rPr lang="es-MX" sz="1200" kern="1200" dirty="0" smtClean="0"/>
            <a:t>La evaluación </a:t>
          </a:r>
          <a:r>
            <a:rPr lang="es-MX" sz="1200" kern="1200" dirty="0" err="1" smtClean="0"/>
            <a:t>sumativa</a:t>
          </a:r>
          <a:r>
            <a:rPr lang="es-MX" sz="1200" kern="1200" dirty="0" smtClean="0"/>
            <a:t> es aquella realizada después de un período de aprendizaje, o en la finalización de un programa o curso.</a:t>
          </a:r>
          <a:endParaRPr lang="es-ES" sz="1200" kern="1200" noProof="0" dirty="0">
            <a:latin typeface="Arial" panose="020B0604020202020204" pitchFamily="34" charset="0"/>
            <a:cs typeface="Arial" panose="020B0604020202020204" pitchFamily="34" charset="0"/>
          </a:endParaRPr>
        </a:p>
      </dsp:txBody>
      <dsp:txXfrm>
        <a:off x="4735134" y="349453"/>
        <a:ext cx="2734807" cy="1378974"/>
      </dsp:txXfrm>
    </dsp:sp>
    <dsp:sp modelId="{AE82D8E6-5B57-4197-9E8B-2C5DC63C8F27}">
      <dsp:nvSpPr>
        <dsp:cNvPr id="0" name=""/>
        <dsp:cNvSpPr/>
      </dsp:nvSpPr>
      <dsp:spPr>
        <a:xfrm rot="21205666">
          <a:off x="7316089" y="2477214"/>
          <a:ext cx="267132" cy="24460"/>
        </a:xfrm>
        <a:custGeom>
          <a:avLst/>
          <a:gdLst/>
          <a:ahLst/>
          <a:cxnLst/>
          <a:rect l="0" t="0" r="0" b="0"/>
          <a:pathLst>
            <a:path>
              <a:moveTo>
                <a:pt x="0" y="12230"/>
              </a:moveTo>
              <a:lnTo>
                <a:pt x="267132" y="1223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442977" y="2482766"/>
        <a:ext cx="13356" cy="13356"/>
      </dsp:txXfrm>
    </dsp:sp>
    <dsp:sp modelId="{C5186972-D35B-4787-A9F3-88539B2600C3}">
      <dsp:nvSpPr>
        <dsp:cNvPr id="0" name=""/>
        <dsp:cNvSpPr/>
      </dsp:nvSpPr>
      <dsp:spPr>
        <a:xfrm>
          <a:off x="7535313" y="1366281"/>
          <a:ext cx="3638196" cy="180742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latin typeface="Arial" panose="020B0604020202020204" pitchFamily="34" charset="0"/>
              <a:cs typeface="Arial" panose="020B0604020202020204" pitchFamily="34" charset="0"/>
            </a:rPr>
            <a:t>¿Cuándo se utiliza? Cuando pretendemos averiguar el dominio conseguido por el alumno, con la finalidad de certificar unos resultados o de asignar una calificación de aptitud o inaptitud referente a determinados conocimientos, destrezas o capacidades adquiridos en función de unos objetivos previos.       </a:t>
          </a:r>
          <a:endParaRPr lang="es-MX" sz="1200" kern="1200" dirty="0">
            <a:latin typeface="Arial" panose="020B0604020202020204" pitchFamily="34" charset="0"/>
            <a:cs typeface="Arial" panose="020B0604020202020204" pitchFamily="34" charset="0"/>
          </a:endParaRPr>
        </a:p>
      </dsp:txBody>
      <dsp:txXfrm>
        <a:off x="8068114" y="1630972"/>
        <a:ext cx="2572594" cy="1278040"/>
      </dsp:txXfrm>
    </dsp:sp>
    <dsp:sp modelId="{39E875AE-4E54-4134-876A-FE219B66BBF2}">
      <dsp:nvSpPr>
        <dsp:cNvPr id="0" name=""/>
        <dsp:cNvSpPr/>
      </dsp:nvSpPr>
      <dsp:spPr>
        <a:xfrm rot="5215296">
          <a:off x="6159568" y="3039414"/>
          <a:ext cx="126929" cy="24460"/>
        </a:xfrm>
        <a:custGeom>
          <a:avLst/>
          <a:gdLst/>
          <a:ahLst/>
          <a:cxnLst/>
          <a:rect l="0" t="0" r="0" b="0"/>
          <a:pathLst>
            <a:path>
              <a:moveTo>
                <a:pt x="0" y="12230"/>
              </a:moveTo>
              <a:lnTo>
                <a:pt x="126929" y="1223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6219859" y="3048471"/>
        <a:ext cx="6346" cy="6346"/>
      </dsp:txXfrm>
    </dsp:sp>
    <dsp:sp modelId="{B1C43850-E46A-48E7-B33E-162960736AC7}">
      <dsp:nvSpPr>
        <dsp:cNvPr id="0" name=""/>
        <dsp:cNvSpPr/>
      </dsp:nvSpPr>
      <dsp:spPr>
        <a:xfrm>
          <a:off x="1914142" y="3114848"/>
          <a:ext cx="8765406" cy="261859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sym typeface="Symbol" panose="05050102010706020507" pitchFamily="18" charset="2"/>
            </a:rPr>
            <a:t></a:t>
          </a:r>
          <a:r>
            <a:rPr lang="es-MX" sz="1200" kern="1200" dirty="0" smtClean="0"/>
            <a:t> Asegurar la coherencia entre los objetivos educativos, las actividades desarrolladas para su logro y el contenido de las pruebas. </a:t>
          </a:r>
        </a:p>
        <a:p>
          <a:pPr lvl="0" algn="ctr" defTabSz="533400">
            <a:lnSpc>
              <a:spcPct val="90000"/>
            </a:lnSpc>
            <a:spcBef>
              <a:spcPct val="0"/>
            </a:spcBef>
            <a:spcAft>
              <a:spcPct val="35000"/>
            </a:spcAft>
          </a:pPr>
          <a:r>
            <a:rPr lang="es-MX" sz="1200" kern="1200" dirty="0" smtClean="0">
              <a:sym typeface="Symbol" panose="05050102010706020507" pitchFamily="18" charset="2"/>
            </a:rPr>
            <a:t></a:t>
          </a:r>
          <a:r>
            <a:rPr lang="es-MX" sz="1200" kern="1200" dirty="0" smtClean="0"/>
            <a:t> La construcción de una tabla de especificaciones que deberá servir de base en el desarrollo de las actividades del profesor a lo largo del curso </a:t>
          </a:r>
        </a:p>
        <a:p>
          <a:pPr lvl="0" algn="ctr" defTabSz="533400">
            <a:lnSpc>
              <a:spcPct val="90000"/>
            </a:lnSpc>
            <a:spcBef>
              <a:spcPct val="0"/>
            </a:spcBef>
            <a:spcAft>
              <a:spcPct val="35000"/>
            </a:spcAft>
          </a:pPr>
          <a:r>
            <a:rPr lang="es-MX" sz="1200" kern="1200" dirty="0" smtClean="0">
              <a:sym typeface="Symbol" panose="05050102010706020507" pitchFamily="18" charset="2"/>
            </a:rPr>
            <a:t></a:t>
          </a:r>
          <a:r>
            <a:rPr lang="es-MX" sz="1200" kern="1200" dirty="0" smtClean="0"/>
            <a:t> Construir </a:t>
          </a:r>
          <a:r>
            <a:rPr lang="es-MX" sz="1200" kern="1200" dirty="0" err="1" smtClean="0"/>
            <a:t>ítemes</a:t>
          </a:r>
          <a:r>
            <a:rPr lang="es-MX" sz="1200" kern="1200" dirty="0" smtClean="0"/>
            <a:t> para apreciar los niveles de logros de los alumnos en los aspectos que cubra la tabla de especificaciones. Tomando en cuenta que la cantidad de objetivo es muy diversa, el profesor debe elegir aquellos que representan niveles de calidad superior, análisis, síntesis, pensamiento crítico, razonamiento, etc.</a:t>
          </a:r>
        </a:p>
        <a:p>
          <a:pPr lvl="0" algn="ctr" defTabSz="533400">
            <a:lnSpc>
              <a:spcPct val="90000"/>
            </a:lnSpc>
            <a:spcBef>
              <a:spcPct val="0"/>
            </a:spcBef>
            <a:spcAft>
              <a:spcPct val="35000"/>
            </a:spcAft>
          </a:pPr>
          <a:r>
            <a:rPr lang="es-MX" sz="1200" kern="1200" dirty="0" smtClean="0">
              <a:sym typeface="Symbol" panose="05050102010706020507" pitchFamily="18" charset="2"/>
            </a:rPr>
            <a:t></a:t>
          </a:r>
          <a:r>
            <a:rPr lang="es-MX" sz="1200" kern="1200" dirty="0" smtClean="0"/>
            <a:t> Utilizar algún procedimiento específico para determinar lo que se pretende medir. Los </a:t>
          </a:r>
          <a:r>
            <a:rPr lang="es-MX" sz="1200" kern="1200" dirty="0" err="1" smtClean="0"/>
            <a:t>ítemes</a:t>
          </a:r>
          <a:r>
            <a:rPr lang="es-MX" sz="1200" kern="1200" dirty="0" smtClean="0"/>
            <a:t> se deben someter a prueba con un equipo de docentes para determinar su validez, las coincidencias que se presenten puede ser tomadas como indicio de su valor. </a:t>
          </a:r>
          <a:endParaRPr lang="es-MX" sz="1200" kern="1200" dirty="0"/>
        </a:p>
      </dsp:txBody>
      <dsp:txXfrm>
        <a:off x="3197806" y="3498332"/>
        <a:ext cx="6198078" cy="1851627"/>
      </dsp:txXfrm>
    </dsp:sp>
    <dsp:sp modelId="{C32BA6B1-6F2B-4619-99B0-9D1DF20792BD}">
      <dsp:nvSpPr>
        <dsp:cNvPr id="0" name=""/>
        <dsp:cNvSpPr/>
      </dsp:nvSpPr>
      <dsp:spPr>
        <a:xfrm rot="11159479">
          <a:off x="4962964" y="2496951"/>
          <a:ext cx="108751" cy="24460"/>
        </a:xfrm>
        <a:custGeom>
          <a:avLst/>
          <a:gdLst/>
          <a:ahLst/>
          <a:cxnLst/>
          <a:rect l="0" t="0" r="0" b="0"/>
          <a:pathLst>
            <a:path>
              <a:moveTo>
                <a:pt x="0" y="12230"/>
              </a:moveTo>
              <a:lnTo>
                <a:pt x="108751" y="1223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rtlCol="0" anchor="ctr" anchorCtr="0">
          <a:noAutofit/>
        </a:bodyPr>
        <a:lstStyle/>
        <a:p>
          <a:pPr lvl="0" algn="ctr" defTabSz="222250" rtl="0">
            <a:lnSpc>
              <a:spcPct val="90000"/>
            </a:lnSpc>
            <a:spcBef>
              <a:spcPct val="0"/>
            </a:spcBef>
            <a:spcAft>
              <a:spcPct val="35000"/>
            </a:spcAft>
          </a:pPr>
          <a:endParaRPr lang="es-ES" sz="500" kern="1200" noProof="0" dirty="0"/>
        </a:p>
      </dsp:txBody>
      <dsp:txXfrm rot="10800000">
        <a:off x="5014620" y="2506462"/>
        <a:ext cx="5437" cy="5437"/>
      </dsp:txXfrm>
    </dsp:sp>
    <dsp:sp modelId="{57BF1041-6235-4146-9B37-1A10286DB56A}">
      <dsp:nvSpPr>
        <dsp:cNvPr id="0" name=""/>
        <dsp:cNvSpPr/>
      </dsp:nvSpPr>
      <dsp:spPr>
        <a:xfrm>
          <a:off x="1260007" y="1481442"/>
          <a:ext cx="3753937" cy="16607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rtlCol="0" anchor="ctr" anchorCtr="0">
          <a:noAutofit/>
        </a:bodyPr>
        <a:lstStyle/>
        <a:p>
          <a:pPr lvl="0" algn="ctr" defTabSz="533400" rtl="0">
            <a:lnSpc>
              <a:spcPct val="90000"/>
            </a:lnSpc>
            <a:spcBef>
              <a:spcPct val="0"/>
            </a:spcBef>
            <a:spcAft>
              <a:spcPct val="35000"/>
            </a:spcAft>
          </a:pPr>
          <a:r>
            <a:rPr lang="es-MX" sz="1200" kern="1200" dirty="0" smtClean="0"/>
            <a:t>¿Qué propósito tiene?</a:t>
          </a:r>
        </a:p>
        <a:p>
          <a:pPr lvl="0" algn="ctr" defTabSz="533400">
            <a:lnSpc>
              <a:spcPct val="90000"/>
            </a:lnSpc>
            <a:spcBef>
              <a:spcPct val="0"/>
            </a:spcBef>
            <a:spcAft>
              <a:spcPct val="35000"/>
            </a:spcAft>
          </a:pPr>
          <a:r>
            <a:rPr lang="es-MX" sz="1200" kern="1200" dirty="0" smtClean="0"/>
            <a:t>Calificar en función de un rendimiento, otorgar una certificación, determinar e informar sobre el nivel alcanzado a los alumnos, padres, institución, docentes.</a:t>
          </a:r>
        </a:p>
        <a:p>
          <a:pPr lvl="0" algn="ctr" defTabSz="533400" rtl="0">
            <a:lnSpc>
              <a:spcPct val="90000"/>
            </a:lnSpc>
            <a:spcBef>
              <a:spcPct val="0"/>
            </a:spcBef>
            <a:spcAft>
              <a:spcPct val="35000"/>
            </a:spcAft>
          </a:pPr>
          <a:endParaRPr lang="es-ES" sz="1200" kern="1200" noProof="0" dirty="0">
            <a:latin typeface="Arial" panose="020B0604020202020204" pitchFamily="34" charset="0"/>
            <a:cs typeface="Arial" panose="020B0604020202020204" pitchFamily="34" charset="0"/>
          </a:endParaRPr>
        </a:p>
      </dsp:txBody>
      <dsp:txXfrm>
        <a:off x="1809758" y="1724658"/>
        <a:ext cx="2654435" cy="11743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5E4A-283A-4F4B-9C74-EBA31D22A52E}">
      <dsp:nvSpPr>
        <dsp:cNvPr id="0" name=""/>
        <dsp:cNvSpPr/>
      </dsp:nvSpPr>
      <dsp:spPr>
        <a:xfrm>
          <a:off x="5365172" y="3241123"/>
          <a:ext cx="1696973" cy="5968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1000" b="1" kern="1200" noProof="0" dirty="0" smtClean="0">
              <a:solidFill>
                <a:schemeClr val="tx1"/>
              </a:solidFill>
              <a:latin typeface="Arial" panose="020B0604020202020204" pitchFamily="34" charset="0"/>
              <a:cs typeface="Arial" panose="020B0604020202020204" pitchFamily="34" charset="0"/>
            </a:rPr>
            <a:t>Evaluación </a:t>
          </a:r>
          <a:r>
            <a:rPr lang="es-ES" sz="1000" b="1" kern="1200" noProof="0" dirty="0" err="1" smtClean="0">
              <a:solidFill>
                <a:schemeClr val="tx1"/>
              </a:solidFill>
              <a:latin typeface="Arial" panose="020B0604020202020204" pitchFamily="34" charset="0"/>
              <a:cs typeface="Arial" panose="020B0604020202020204" pitchFamily="34" charset="0"/>
            </a:rPr>
            <a:t>sumativa</a:t>
          </a:r>
          <a:endParaRPr lang="es-MX" sz="1000" kern="1200" dirty="0">
            <a:solidFill>
              <a:schemeClr val="tx1"/>
            </a:solidFill>
            <a:latin typeface="Arial" panose="020B0604020202020204" pitchFamily="34" charset="0"/>
            <a:cs typeface="Arial" panose="020B0604020202020204" pitchFamily="34" charset="0"/>
          </a:endParaRPr>
        </a:p>
      </dsp:txBody>
      <dsp:txXfrm>
        <a:off x="5613688" y="3328524"/>
        <a:ext cx="1199941" cy="422006"/>
      </dsp:txXfrm>
    </dsp:sp>
    <dsp:sp modelId="{2DFBC5E7-83A5-45AD-9D92-E754ABAD09FA}">
      <dsp:nvSpPr>
        <dsp:cNvPr id="0" name=""/>
        <dsp:cNvSpPr/>
      </dsp:nvSpPr>
      <dsp:spPr>
        <a:xfrm rot="15748762">
          <a:off x="5977901" y="3056387"/>
          <a:ext cx="347349" cy="25751"/>
        </a:xfrm>
        <a:custGeom>
          <a:avLst/>
          <a:gdLst/>
          <a:ahLst/>
          <a:cxnLst/>
          <a:rect l="0" t="0" r="0" b="0"/>
          <a:pathLst>
            <a:path>
              <a:moveTo>
                <a:pt x="0" y="12875"/>
              </a:moveTo>
              <a:lnTo>
                <a:pt x="347349"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6142891" y="3060580"/>
        <a:ext cx="17367" cy="17367"/>
      </dsp:txXfrm>
    </dsp:sp>
    <dsp:sp modelId="{080C7CD3-314C-4C55-98E4-3B30E2399CC7}">
      <dsp:nvSpPr>
        <dsp:cNvPr id="0" name=""/>
        <dsp:cNvSpPr/>
      </dsp:nvSpPr>
      <dsp:spPr>
        <a:xfrm>
          <a:off x="19160" y="40053"/>
          <a:ext cx="11842281" cy="28577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latin typeface="Arial" panose="020B0604020202020204" pitchFamily="34" charset="0"/>
              <a:cs typeface="Arial" panose="020B0604020202020204" pitchFamily="34" charset="0"/>
            </a:rPr>
            <a:t>¿Quién la puede llevar a cabo o implementar?</a:t>
          </a:r>
        </a:p>
        <a:p>
          <a:pPr lvl="0" algn="ctr" defTabSz="444500">
            <a:lnSpc>
              <a:spcPct val="90000"/>
            </a:lnSpc>
            <a:spcBef>
              <a:spcPct val="0"/>
            </a:spcBef>
            <a:spcAft>
              <a:spcPct val="35000"/>
            </a:spcAft>
          </a:pPr>
          <a:endParaRPr lang="es-MX" sz="1000" b="1" kern="1200" dirty="0" smtClean="0">
            <a:solidFill>
              <a:schemeClr val="tx1"/>
            </a:solidFill>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r>
            <a:rPr lang="es-MX" sz="1000" kern="1200" dirty="0" smtClean="0">
              <a:solidFill>
                <a:schemeClr val="tx1"/>
              </a:solidFill>
              <a:latin typeface="Arial" panose="020B0604020202020204" pitchFamily="34" charset="0"/>
              <a:cs typeface="Arial" panose="020B0604020202020204" pitchFamily="34" charset="0"/>
            </a:rPr>
            <a:t>No es fácil aceptar que pueda sea una sola persona la responsable única de la evaluación del rendimiento académico de un estudiante, y menos en esta modalidad de enseñanza, se habrá de considerar: </a:t>
          </a:r>
        </a:p>
        <a:p>
          <a:pPr lvl="0" algn="ctr" defTabSz="444500">
            <a:lnSpc>
              <a:spcPct val="90000"/>
            </a:lnSpc>
            <a:spcBef>
              <a:spcPct val="0"/>
            </a:spcBef>
            <a:spcAft>
              <a:spcPct val="35000"/>
            </a:spcAft>
          </a:pPr>
          <a:r>
            <a:rPr lang="es-MX" sz="1000" kern="1200" dirty="0" smtClean="0">
              <a:solidFill>
                <a:schemeClr val="tx1"/>
              </a:solidFill>
              <a:latin typeface="Arial" panose="020B0604020202020204" pitchFamily="34" charset="0"/>
              <a:cs typeface="Arial" panose="020B0604020202020204" pitchFamily="34" charset="0"/>
            </a:rPr>
            <a:t>• Al responsable del diseño de los objetivos y contenidos del curso.</a:t>
          </a:r>
        </a:p>
        <a:p>
          <a:pPr lvl="0" algn="ctr" defTabSz="444500">
            <a:lnSpc>
              <a:spcPct val="90000"/>
            </a:lnSpc>
            <a:spcBef>
              <a:spcPct val="0"/>
            </a:spcBef>
            <a:spcAft>
              <a:spcPct val="35000"/>
            </a:spcAft>
          </a:pPr>
          <a:r>
            <a:rPr lang="es-MX" sz="1000" kern="1200" dirty="0" smtClean="0">
              <a:solidFill>
                <a:schemeClr val="tx1"/>
              </a:solidFill>
              <a:latin typeface="Arial" panose="020B0604020202020204" pitchFamily="34" charset="0"/>
              <a:cs typeface="Arial" panose="020B0604020202020204" pitchFamily="34" charset="0"/>
            </a:rPr>
            <a:t>• Pero otra persona distinta puede decidir sobre el nivel de exigencias que ha de imprimirse a un determinado curso, o sobre los objetivos mínimos necesarios para su superación positiva. </a:t>
          </a:r>
        </a:p>
        <a:p>
          <a:pPr lvl="0" algn="ctr" defTabSz="444500">
            <a:lnSpc>
              <a:spcPct val="90000"/>
            </a:lnSpc>
            <a:spcBef>
              <a:spcPct val="0"/>
            </a:spcBef>
            <a:spcAft>
              <a:spcPct val="35000"/>
            </a:spcAft>
          </a:pPr>
          <a:r>
            <a:rPr lang="es-MX" sz="1000" kern="1200" dirty="0" smtClean="0">
              <a:solidFill>
                <a:schemeClr val="tx1"/>
              </a:solidFill>
              <a:latin typeface="Arial" panose="020B0604020202020204" pitchFamily="34" charset="0"/>
              <a:cs typeface="Arial" panose="020B0604020202020204" pitchFamily="34" charset="0"/>
            </a:rPr>
            <a:t>• Si ya se marcaron los objetivos, contenidos y el nivel mínimo de exigencia, la misma persona u otra distinta habrá de decidir, elaborando o dando las directrices para ello, sobre las pruebas concretas que habrán de pasar los estudiantes, tanto a nivel de autoevaluación como de </a:t>
          </a:r>
          <a:r>
            <a:rPr lang="es-MX" sz="1000" kern="1200" dirty="0" err="1" smtClean="0">
              <a:solidFill>
                <a:schemeClr val="tx1"/>
              </a:solidFill>
              <a:latin typeface="Arial" panose="020B0604020202020204" pitchFamily="34" charset="0"/>
              <a:cs typeface="Arial" panose="020B0604020202020204" pitchFamily="34" charset="0"/>
            </a:rPr>
            <a:t>heteroevaluación</a:t>
          </a:r>
          <a:r>
            <a:rPr lang="es-MX" sz="1000" kern="1200" dirty="0" smtClean="0">
              <a:solidFill>
                <a:schemeClr val="tx1"/>
              </a:solidFill>
              <a:latin typeface="Arial" panose="020B0604020202020204" pitchFamily="34" charset="0"/>
              <a:cs typeface="Arial" panose="020B0604020202020204" pitchFamily="34" charset="0"/>
            </a:rPr>
            <a:t>. </a:t>
          </a:r>
        </a:p>
        <a:p>
          <a:pPr lvl="0" algn="ctr" defTabSz="444500">
            <a:lnSpc>
              <a:spcPct val="90000"/>
            </a:lnSpc>
            <a:spcBef>
              <a:spcPct val="0"/>
            </a:spcBef>
            <a:spcAft>
              <a:spcPct val="35000"/>
            </a:spcAft>
          </a:pPr>
          <a:r>
            <a:rPr lang="es-MX" sz="1000" kern="1200" dirty="0" smtClean="0">
              <a:solidFill>
                <a:schemeClr val="tx1"/>
              </a:solidFill>
              <a:latin typeface="Arial" panose="020B0604020202020204" pitchFamily="34" charset="0"/>
              <a:cs typeface="Arial" panose="020B0604020202020204" pitchFamily="34" charset="0"/>
            </a:rPr>
            <a:t>• La misma u otra persona se hará cargo de todos o de cada uno de los siguientes procesos: corrección, calificación, juicio y toma de decisiones respecto a las pruebas a que ha sido sometido el destinatario del curso. </a:t>
          </a:r>
        </a:p>
        <a:p>
          <a:pPr lvl="0" algn="ctr" defTabSz="444500">
            <a:lnSpc>
              <a:spcPct val="90000"/>
            </a:lnSpc>
            <a:spcBef>
              <a:spcPct val="0"/>
            </a:spcBef>
            <a:spcAft>
              <a:spcPct val="35000"/>
            </a:spcAft>
          </a:pPr>
          <a:r>
            <a:rPr lang="es-MX" sz="1000" kern="1200" dirty="0" smtClean="0">
              <a:solidFill>
                <a:schemeClr val="tx1"/>
              </a:solidFill>
              <a:latin typeface="Arial" panose="020B0604020202020204" pitchFamily="34" charset="0"/>
              <a:cs typeface="Arial" panose="020B0604020202020204" pitchFamily="34" charset="0"/>
            </a:rPr>
            <a:t>• ¿Quién y de qué manera informará a los estudiantes sobre el resultado de la evaluación? </a:t>
          </a:r>
        </a:p>
        <a:p>
          <a:pPr lvl="0" algn="ctr" defTabSz="444500">
            <a:lnSpc>
              <a:spcPct val="90000"/>
            </a:lnSpc>
            <a:spcBef>
              <a:spcPct val="0"/>
            </a:spcBef>
            <a:spcAft>
              <a:spcPct val="35000"/>
            </a:spcAft>
          </a:pPr>
          <a:r>
            <a:rPr lang="es-MX" sz="1000" kern="1200" dirty="0" smtClean="0">
              <a:solidFill>
                <a:schemeClr val="tx1"/>
              </a:solidFill>
              <a:latin typeface="Arial" panose="020B0604020202020204" pitchFamily="34" charset="0"/>
              <a:cs typeface="Arial" panose="020B0604020202020204" pitchFamily="34" charset="0"/>
            </a:rPr>
            <a:t>• Incluso conviene conocer quién hará uso de los datos globales de la evaluación y qué decisiones se podrán adoptar al respecto.</a:t>
          </a:r>
          <a:endParaRPr lang="es-MX" sz="1000" kern="1200" dirty="0">
            <a:solidFill>
              <a:schemeClr val="tx1"/>
            </a:solidFill>
            <a:latin typeface="Arial" panose="020B0604020202020204" pitchFamily="34" charset="0"/>
            <a:cs typeface="Arial" panose="020B0604020202020204" pitchFamily="34" charset="0"/>
          </a:endParaRPr>
        </a:p>
      </dsp:txBody>
      <dsp:txXfrm>
        <a:off x="1753422" y="458561"/>
        <a:ext cx="8373757" cy="2020738"/>
      </dsp:txXfrm>
    </dsp:sp>
    <dsp:sp modelId="{8CE95A5F-5888-48DF-8047-CCFC1D2F1FED}">
      <dsp:nvSpPr>
        <dsp:cNvPr id="0" name=""/>
        <dsp:cNvSpPr/>
      </dsp:nvSpPr>
      <dsp:spPr>
        <a:xfrm rot="21494268">
          <a:off x="7058866" y="3497300"/>
          <a:ext cx="217623" cy="25751"/>
        </a:xfrm>
        <a:custGeom>
          <a:avLst/>
          <a:gdLst/>
          <a:ahLst/>
          <a:cxnLst/>
          <a:rect l="0" t="0" r="0" b="0"/>
          <a:pathLst>
            <a:path>
              <a:moveTo>
                <a:pt x="0" y="12875"/>
              </a:moveTo>
              <a:lnTo>
                <a:pt x="217623"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162238" y="3504735"/>
        <a:ext cx="10881" cy="10881"/>
      </dsp:txXfrm>
    </dsp:sp>
    <dsp:sp modelId="{4C4038C7-6EE6-4154-A7D6-2B3F56D96CAB}">
      <dsp:nvSpPr>
        <dsp:cNvPr id="0" name=""/>
        <dsp:cNvSpPr/>
      </dsp:nvSpPr>
      <dsp:spPr>
        <a:xfrm>
          <a:off x="7264102" y="2756639"/>
          <a:ext cx="4597339" cy="13597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latin typeface="Arial" panose="020B0604020202020204" pitchFamily="34" charset="0"/>
              <a:cs typeface="Arial" panose="020B0604020202020204" pitchFamily="34" charset="0"/>
            </a:rPr>
            <a:t>¿Para qué diferentes fines se utiliza?</a:t>
          </a:r>
          <a:endParaRPr lang="es-MX" sz="1000" kern="1200" dirty="0" smtClean="0">
            <a:solidFill>
              <a:schemeClr val="tx1"/>
            </a:solidFill>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r>
            <a:rPr lang="es-MX" sz="1000" kern="1200" dirty="0" smtClean="0">
              <a:solidFill>
                <a:schemeClr val="tx1"/>
              </a:solidFill>
              <a:latin typeface="Arial" panose="020B0604020202020204" pitchFamily="34" charset="0"/>
              <a:cs typeface="Arial" panose="020B0604020202020204" pitchFamily="34" charset="0"/>
            </a:rPr>
            <a:t>Para averiguar si se han cumplido los objetivos finales y saber si el programa de métodos y contenidos ha resultado satisfactorio para las necesidades del grupo al que se destinó. Sirve entonces, no solo para evaluar a los alumnos sino para saber si el programa debe modificarse., pues como toda evaluación cumple la función de control.</a:t>
          </a:r>
          <a:endParaRPr lang="es-MX" sz="1000" kern="1200" dirty="0">
            <a:solidFill>
              <a:schemeClr val="tx1"/>
            </a:solidFill>
            <a:latin typeface="Arial" panose="020B0604020202020204" pitchFamily="34" charset="0"/>
            <a:cs typeface="Arial" panose="020B0604020202020204" pitchFamily="34" charset="0"/>
          </a:endParaRPr>
        </a:p>
      </dsp:txBody>
      <dsp:txXfrm>
        <a:off x="7937367" y="2955762"/>
        <a:ext cx="3250809" cy="961454"/>
      </dsp:txXfrm>
    </dsp:sp>
    <dsp:sp modelId="{5FF351F8-20ED-4F54-BCE8-DFE13E03EBF7}">
      <dsp:nvSpPr>
        <dsp:cNvPr id="0" name=""/>
        <dsp:cNvSpPr/>
      </dsp:nvSpPr>
      <dsp:spPr>
        <a:xfrm rot="5622551">
          <a:off x="6108694" y="3905232"/>
          <a:ext cx="160844" cy="25751"/>
        </a:xfrm>
        <a:custGeom>
          <a:avLst/>
          <a:gdLst/>
          <a:ahLst/>
          <a:cxnLst/>
          <a:rect l="0" t="0" r="0" b="0"/>
          <a:pathLst>
            <a:path>
              <a:moveTo>
                <a:pt x="0" y="12875"/>
              </a:moveTo>
              <a:lnTo>
                <a:pt x="160844"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6185095" y="3914087"/>
        <a:ext cx="8042" cy="8042"/>
      </dsp:txXfrm>
    </dsp:sp>
    <dsp:sp modelId="{6DD26500-2649-4126-902F-0BF28CF722E4}">
      <dsp:nvSpPr>
        <dsp:cNvPr id="0" name=""/>
        <dsp:cNvSpPr/>
      </dsp:nvSpPr>
      <dsp:spPr>
        <a:xfrm>
          <a:off x="362649" y="3998224"/>
          <a:ext cx="11475090" cy="25830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latin typeface="Arial" panose="020B0604020202020204" pitchFamily="34" charset="0"/>
              <a:cs typeface="Arial" panose="020B0604020202020204" pitchFamily="34" charset="0"/>
            </a:rPr>
            <a:t>¿Con qué Técnicas e instrumentos de evaluación cuenta y cómo son éstos?.</a:t>
          </a:r>
        </a:p>
        <a:p>
          <a:pPr lvl="0" algn="ctr" defTabSz="444500">
            <a:lnSpc>
              <a:spcPct val="90000"/>
            </a:lnSpc>
            <a:spcBef>
              <a:spcPct val="0"/>
            </a:spcBef>
            <a:spcAft>
              <a:spcPct val="35000"/>
            </a:spcAft>
          </a:pPr>
          <a:endParaRPr lang="es-MX" sz="1000" b="1" kern="1200" dirty="0" smtClean="0">
            <a:solidFill>
              <a:schemeClr val="tx1"/>
            </a:solidFill>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r>
            <a:rPr lang="es-MX" sz="1000" b="1" kern="1200" dirty="0" smtClean="0">
              <a:solidFill>
                <a:schemeClr val="tx1"/>
              </a:solidFill>
              <a:latin typeface="Arial" panose="020B0604020202020204" pitchFamily="34" charset="0"/>
              <a:cs typeface="Arial" panose="020B0604020202020204" pitchFamily="34" charset="0"/>
            </a:rPr>
            <a:t>* Ejercicios de Autoevaluación: </a:t>
          </a:r>
          <a:r>
            <a:rPr lang="es-MX" sz="1000" kern="1200" dirty="0" smtClean="0">
              <a:solidFill>
                <a:schemeClr val="tx1"/>
              </a:solidFill>
              <a:latin typeface="Arial" panose="020B0604020202020204" pitchFamily="34" charset="0"/>
              <a:cs typeface="Arial" panose="020B0604020202020204" pitchFamily="34" charset="0"/>
            </a:rPr>
            <a:t>Son preguntas que pueden estar intercaladas en el texto y, más habitualmente, al final de una unidad de aprendizaje; los ejercicios de autoevaluación o autocomprobación, se efectúan unas preguntas que el alumno responde, bien eligiendo entre más de una opción, o elaborando la respuesta y, con inmediatez, puede comprobar el acierto o error de la misma, dado que las soluciones correctas las ofrece el autor del material, desde su propia perspectiva, en otro lugar distinto a aquel en el que aparecen las preguntas.</a:t>
          </a:r>
        </a:p>
        <a:p>
          <a:pPr lvl="0" algn="ctr" defTabSz="444500">
            <a:lnSpc>
              <a:spcPct val="90000"/>
            </a:lnSpc>
            <a:spcBef>
              <a:spcPct val="0"/>
            </a:spcBef>
            <a:spcAft>
              <a:spcPct val="35000"/>
            </a:spcAft>
          </a:pPr>
          <a:r>
            <a:rPr lang="es-MX" sz="1000" b="1" kern="1200" dirty="0" smtClean="0">
              <a:solidFill>
                <a:schemeClr val="tx1"/>
              </a:solidFill>
              <a:latin typeface="Arial" panose="020B0604020202020204" pitchFamily="34" charset="0"/>
              <a:cs typeface="Arial" panose="020B0604020202020204" pitchFamily="34" charset="0"/>
            </a:rPr>
            <a:t>* Las Pruebas a Distancia: E</a:t>
          </a:r>
          <a:r>
            <a:rPr lang="es-MX" sz="1000" kern="1200" dirty="0" smtClean="0">
              <a:solidFill>
                <a:schemeClr val="tx1"/>
              </a:solidFill>
              <a:latin typeface="Arial" panose="020B0604020202020204" pitchFamily="34" charset="0"/>
              <a:cs typeface="Arial" panose="020B0604020202020204" pitchFamily="34" charset="0"/>
            </a:rPr>
            <a:t>structuradas como cuadernillo de evaluación, cuadernos de trabajo o unidades de evaluación o páginas Web en la que se diseña un formato adecuado que puede responderse de manera automática ab través de la red. Consisten en unos ejercicios en los que se plantean cuestiones a los estudiantes que éstos habrán de responder y enviar al centro desde el que se imparte el curso o, en su caso, al tutor al que ha sido encomendado el estudiante en cuestión.</a:t>
          </a:r>
        </a:p>
        <a:p>
          <a:pPr lvl="0" algn="ctr" defTabSz="444500">
            <a:lnSpc>
              <a:spcPct val="90000"/>
            </a:lnSpc>
            <a:spcBef>
              <a:spcPct val="0"/>
            </a:spcBef>
            <a:spcAft>
              <a:spcPct val="35000"/>
            </a:spcAft>
          </a:pPr>
          <a:r>
            <a:rPr lang="es-MX" sz="1000" b="1" kern="1200" dirty="0" smtClean="0">
              <a:solidFill>
                <a:schemeClr val="tx1"/>
              </a:solidFill>
              <a:latin typeface="Arial" panose="020B0604020202020204" pitchFamily="34" charset="0"/>
              <a:cs typeface="Arial" panose="020B0604020202020204" pitchFamily="34" charset="0"/>
            </a:rPr>
            <a:t>Las Pruebas Presenciales: </a:t>
          </a:r>
          <a:r>
            <a:rPr lang="es-MX" sz="1000" kern="1200" dirty="0" smtClean="0">
              <a:solidFill>
                <a:schemeClr val="tx1"/>
              </a:solidFill>
              <a:latin typeface="Arial" panose="020B0604020202020204" pitchFamily="34" charset="0"/>
              <a:cs typeface="Arial" panose="020B0604020202020204" pitchFamily="34" charset="0"/>
            </a:rPr>
            <a:t>Son pruebas que, cuando están establecidas, ponen al alumno en disposición de demostrar hasta qué punto los trabajos realizados a distancia han sido fruto de su exclusivo esfuerzo personal. </a:t>
          </a:r>
        </a:p>
        <a:p>
          <a:pPr lvl="0" algn="ctr" defTabSz="444500">
            <a:lnSpc>
              <a:spcPct val="90000"/>
            </a:lnSpc>
            <a:spcBef>
              <a:spcPct val="0"/>
            </a:spcBef>
            <a:spcAft>
              <a:spcPct val="35000"/>
            </a:spcAft>
          </a:pPr>
          <a:r>
            <a:rPr lang="es-MX" sz="1000" kern="1200" dirty="0" smtClean="0">
              <a:solidFill>
                <a:schemeClr val="tx1"/>
              </a:solidFill>
            </a:rPr>
            <a:t>Autoevaluación – </a:t>
          </a:r>
          <a:r>
            <a:rPr lang="es-MX" sz="1000" kern="1200" dirty="0" err="1" smtClean="0">
              <a:solidFill>
                <a:schemeClr val="tx1"/>
              </a:solidFill>
            </a:rPr>
            <a:t>Heteroevaluación</a:t>
          </a:r>
          <a:r>
            <a:rPr lang="es-MX" sz="1000" kern="1200" dirty="0" smtClean="0">
              <a:solidFill>
                <a:schemeClr val="tx1"/>
              </a:solidFill>
            </a:rPr>
            <a:t>: Nadie mejor que el estudiante puede valorar el esfuerzo realizado, el tiempo dedicado, las dificultades superadas, la satisfacción o insatisfacción, etc., producidos por los aprendizajes.</a:t>
          </a:r>
          <a:endParaRPr lang="es-MX" sz="1000" kern="1200" dirty="0" smtClean="0">
            <a:solidFill>
              <a:schemeClr val="tx1"/>
            </a:solidFill>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endParaRPr lang="es-MX" sz="1000" kern="1200" dirty="0">
            <a:latin typeface="Arial" panose="020B0604020202020204" pitchFamily="34" charset="0"/>
            <a:cs typeface="Arial" panose="020B0604020202020204" pitchFamily="34" charset="0"/>
          </a:endParaRPr>
        </a:p>
      </dsp:txBody>
      <dsp:txXfrm>
        <a:off x="2043137" y="4376510"/>
        <a:ext cx="8114114" cy="1826527"/>
      </dsp:txXfrm>
    </dsp:sp>
    <dsp:sp modelId="{22C00B39-0CF7-4965-B1D1-F0299B05E459}">
      <dsp:nvSpPr>
        <dsp:cNvPr id="0" name=""/>
        <dsp:cNvSpPr/>
      </dsp:nvSpPr>
      <dsp:spPr>
        <a:xfrm rot="10883857">
          <a:off x="4909278" y="3500414"/>
          <a:ext cx="457996" cy="25751"/>
        </a:xfrm>
        <a:custGeom>
          <a:avLst/>
          <a:gdLst/>
          <a:ahLst/>
          <a:cxnLst/>
          <a:rect l="0" t="0" r="0" b="0"/>
          <a:pathLst>
            <a:path>
              <a:moveTo>
                <a:pt x="0" y="12875"/>
              </a:moveTo>
              <a:lnTo>
                <a:pt x="457996" y="1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5126826" y="3501840"/>
        <a:ext cx="22899" cy="22899"/>
      </dsp:txXfrm>
    </dsp:sp>
    <dsp:sp modelId="{D4DC93AF-AEB4-4FA3-89CE-81E089CCC18E}">
      <dsp:nvSpPr>
        <dsp:cNvPr id="0" name=""/>
        <dsp:cNvSpPr/>
      </dsp:nvSpPr>
      <dsp:spPr>
        <a:xfrm>
          <a:off x="0" y="2779719"/>
          <a:ext cx="4919204" cy="13364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latin typeface="Arial" panose="020B0604020202020204" pitchFamily="34" charset="0"/>
              <a:cs typeface="Arial" panose="020B0604020202020204" pitchFamily="34" charset="0"/>
            </a:rPr>
            <a:t>¿En qué momento/s se utiliza?</a:t>
          </a:r>
          <a:endParaRPr lang="es-MX" sz="1000" kern="1200" dirty="0" smtClean="0">
            <a:solidFill>
              <a:schemeClr val="tx1"/>
            </a:solidFill>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r>
            <a:rPr lang="es-MX" sz="1000" kern="1200" dirty="0" smtClean="0">
              <a:solidFill>
                <a:schemeClr val="tx1"/>
              </a:solidFill>
              <a:latin typeface="Arial" panose="020B0604020202020204" pitchFamily="34" charset="0"/>
              <a:cs typeface="Arial" panose="020B0604020202020204" pitchFamily="34" charset="0"/>
            </a:rPr>
            <a:t>Una evaluación final deberá ser consecuencia lógica de la evaluación continua y sistemática que se ha venido realizando. No es aconsejable llevarla a cabo descontextualizada de los trabajos y pruebas que el alumno ha ido realizando a lo largo del proceso de aprendizaje</a:t>
          </a:r>
          <a:endParaRPr lang="es-MX" sz="1000" kern="1200" dirty="0">
            <a:solidFill>
              <a:schemeClr val="tx1"/>
            </a:solidFill>
            <a:latin typeface="Arial" panose="020B0604020202020204" pitchFamily="34" charset="0"/>
            <a:cs typeface="Arial" panose="020B0604020202020204" pitchFamily="34" charset="0"/>
          </a:endParaRPr>
        </a:p>
      </dsp:txBody>
      <dsp:txXfrm>
        <a:off x="720401" y="2975435"/>
        <a:ext cx="3478402" cy="9450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9FC34F9-B798-468F-B922-917331A8DB34}" type="datetime1">
              <a:rPr lang="es-ES" smtClean="0"/>
              <a:t>24/06/2019</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06BD15E-A83F-499B-AE2F-72149146BFF5}" type="slidenum">
              <a:rPr lang="es-ES" smtClean="0"/>
              <a:t>‹Nº›</a:t>
            </a:fld>
            <a:endParaRPr lang="es-ES" dirty="0"/>
          </a:p>
        </p:txBody>
      </p:sp>
    </p:spTree>
    <p:extLst>
      <p:ext uri="{BB962C8B-B14F-4D97-AF65-F5344CB8AC3E}">
        <p14:creationId xmlns:p14="http://schemas.microsoft.com/office/powerpoint/2010/main" val="1528339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CDB3F5E-49FE-4149-A539-78A0F57CAB55}" type="datetime1">
              <a:rPr lang="es-ES" noProof="0" smtClean="0"/>
              <a:t>24/06/2019</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D6FFF6-EFF5-46FA-B62C-F141E1274D59}" type="slidenum">
              <a:rPr lang="es-ES" noProof="0" smtClean="0"/>
              <a:t>‹Nº›</a:t>
            </a:fld>
            <a:endParaRPr lang="es-ES" noProof="0" dirty="0"/>
          </a:p>
        </p:txBody>
      </p:sp>
    </p:spTree>
    <p:extLst>
      <p:ext uri="{BB962C8B-B14F-4D97-AF65-F5344CB8AC3E}">
        <p14:creationId xmlns:p14="http://schemas.microsoft.com/office/powerpoint/2010/main" val="7556670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1</a:t>
            </a:fld>
            <a:endParaRPr lang="es-ES" dirty="0"/>
          </a:p>
        </p:txBody>
      </p:sp>
    </p:spTree>
    <p:extLst>
      <p:ext uri="{BB962C8B-B14F-4D97-AF65-F5344CB8AC3E}">
        <p14:creationId xmlns:p14="http://schemas.microsoft.com/office/powerpoint/2010/main" val="4005229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14</a:t>
            </a:fld>
            <a:endParaRPr lang="es-ES" dirty="0"/>
          </a:p>
        </p:txBody>
      </p:sp>
    </p:spTree>
    <p:extLst>
      <p:ext uri="{BB962C8B-B14F-4D97-AF65-F5344CB8AC3E}">
        <p14:creationId xmlns:p14="http://schemas.microsoft.com/office/powerpoint/2010/main" val="756581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15</a:t>
            </a:fld>
            <a:endParaRPr lang="es-ES" dirty="0"/>
          </a:p>
        </p:txBody>
      </p:sp>
    </p:spTree>
    <p:extLst>
      <p:ext uri="{BB962C8B-B14F-4D97-AF65-F5344CB8AC3E}">
        <p14:creationId xmlns:p14="http://schemas.microsoft.com/office/powerpoint/2010/main" val="2944158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17</a:t>
            </a:fld>
            <a:endParaRPr lang="es-ES" dirty="0"/>
          </a:p>
        </p:txBody>
      </p:sp>
    </p:spTree>
    <p:extLst>
      <p:ext uri="{BB962C8B-B14F-4D97-AF65-F5344CB8AC3E}">
        <p14:creationId xmlns:p14="http://schemas.microsoft.com/office/powerpoint/2010/main" val="3721712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18</a:t>
            </a:fld>
            <a:endParaRPr lang="es-ES" dirty="0"/>
          </a:p>
        </p:txBody>
      </p:sp>
    </p:spTree>
    <p:extLst>
      <p:ext uri="{BB962C8B-B14F-4D97-AF65-F5344CB8AC3E}">
        <p14:creationId xmlns:p14="http://schemas.microsoft.com/office/powerpoint/2010/main" val="2135819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19</a:t>
            </a:fld>
            <a:endParaRPr lang="es-ES" dirty="0"/>
          </a:p>
        </p:txBody>
      </p:sp>
    </p:spTree>
    <p:extLst>
      <p:ext uri="{BB962C8B-B14F-4D97-AF65-F5344CB8AC3E}">
        <p14:creationId xmlns:p14="http://schemas.microsoft.com/office/powerpoint/2010/main" val="302448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20</a:t>
            </a:fld>
            <a:endParaRPr lang="es-ES" dirty="0"/>
          </a:p>
        </p:txBody>
      </p:sp>
    </p:spTree>
    <p:extLst>
      <p:ext uri="{BB962C8B-B14F-4D97-AF65-F5344CB8AC3E}">
        <p14:creationId xmlns:p14="http://schemas.microsoft.com/office/powerpoint/2010/main" val="906675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21</a:t>
            </a:fld>
            <a:endParaRPr lang="es-ES" dirty="0"/>
          </a:p>
        </p:txBody>
      </p:sp>
    </p:spTree>
    <p:extLst>
      <p:ext uri="{BB962C8B-B14F-4D97-AF65-F5344CB8AC3E}">
        <p14:creationId xmlns:p14="http://schemas.microsoft.com/office/powerpoint/2010/main" val="1758959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22</a:t>
            </a:fld>
            <a:endParaRPr lang="es-ES" dirty="0"/>
          </a:p>
        </p:txBody>
      </p:sp>
    </p:spTree>
    <p:extLst>
      <p:ext uri="{BB962C8B-B14F-4D97-AF65-F5344CB8AC3E}">
        <p14:creationId xmlns:p14="http://schemas.microsoft.com/office/powerpoint/2010/main" val="805388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23</a:t>
            </a:fld>
            <a:endParaRPr lang="es-ES" dirty="0"/>
          </a:p>
        </p:txBody>
      </p:sp>
    </p:spTree>
    <p:extLst>
      <p:ext uri="{BB962C8B-B14F-4D97-AF65-F5344CB8AC3E}">
        <p14:creationId xmlns:p14="http://schemas.microsoft.com/office/powerpoint/2010/main" val="3332724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24</a:t>
            </a:fld>
            <a:endParaRPr lang="es-ES" dirty="0"/>
          </a:p>
        </p:txBody>
      </p:sp>
    </p:spTree>
    <p:extLst>
      <p:ext uri="{BB962C8B-B14F-4D97-AF65-F5344CB8AC3E}">
        <p14:creationId xmlns:p14="http://schemas.microsoft.com/office/powerpoint/2010/main" val="282518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4BD6FFF6-EFF5-46FA-B62C-F141E1274D59}" type="slidenum">
              <a:rPr lang="es-ES" noProof="0" smtClean="0"/>
              <a:t>4</a:t>
            </a:fld>
            <a:endParaRPr lang="es-ES" noProof="0" dirty="0"/>
          </a:p>
        </p:txBody>
      </p:sp>
    </p:spTree>
    <p:extLst>
      <p:ext uri="{BB962C8B-B14F-4D97-AF65-F5344CB8AC3E}">
        <p14:creationId xmlns:p14="http://schemas.microsoft.com/office/powerpoint/2010/main" val="1159038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25</a:t>
            </a:fld>
            <a:endParaRPr lang="es-ES" dirty="0"/>
          </a:p>
        </p:txBody>
      </p:sp>
    </p:spTree>
    <p:extLst>
      <p:ext uri="{BB962C8B-B14F-4D97-AF65-F5344CB8AC3E}">
        <p14:creationId xmlns:p14="http://schemas.microsoft.com/office/powerpoint/2010/main" val="591440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26</a:t>
            </a:fld>
            <a:endParaRPr lang="es-ES" dirty="0"/>
          </a:p>
        </p:txBody>
      </p:sp>
    </p:spTree>
    <p:extLst>
      <p:ext uri="{BB962C8B-B14F-4D97-AF65-F5344CB8AC3E}">
        <p14:creationId xmlns:p14="http://schemas.microsoft.com/office/powerpoint/2010/main" val="3733200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27</a:t>
            </a:fld>
            <a:endParaRPr lang="es-ES" dirty="0"/>
          </a:p>
        </p:txBody>
      </p:sp>
    </p:spTree>
    <p:extLst>
      <p:ext uri="{BB962C8B-B14F-4D97-AF65-F5344CB8AC3E}">
        <p14:creationId xmlns:p14="http://schemas.microsoft.com/office/powerpoint/2010/main" val="2860258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28</a:t>
            </a:fld>
            <a:endParaRPr lang="es-ES" dirty="0"/>
          </a:p>
        </p:txBody>
      </p:sp>
    </p:spTree>
    <p:extLst>
      <p:ext uri="{BB962C8B-B14F-4D97-AF65-F5344CB8AC3E}">
        <p14:creationId xmlns:p14="http://schemas.microsoft.com/office/powerpoint/2010/main" val="1876698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29</a:t>
            </a:fld>
            <a:endParaRPr lang="es-ES" dirty="0"/>
          </a:p>
        </p:txBody>
      </p:sp>
    </p:spTree>
    <p:extLst>
      <p:ext uri="{BB962C8B-B14F-4D97-AF65-F5344CB8AC3E}">
        <p14:creationId xmlns:p14="http://schemas.microsoft.com/office/powerpoint/2010/main" val="350260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30</a:t>
            </a:fld>
            <a:endParaRPr lang="es-ES" dirty="0"/>
          </a:p>
        </p:txBody>
      </p:sp>
    </p:spTree>
    <p:extLst>
      <p:ext uri="{BB962C8B-B14F-4D97-AF65-F5344CB8AC3E}">
        <p14:creationId xmlns:p14="http://schemas.microsoft.com/office/powerpoint/2010/main" val="1789995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31</a:t>
            </a:fld>
            <a:endParaRPr lang="es-ES" dirty="0"/>
          </a:p>
        </p:txBody>
      </p:sp>
    </p:spTree>
    <p:extLst>
      <p:ext uri="{BB962C8B-B14F-4D97-AF65-F5344CB8AC3E}">
        <p14:creationId xmlns:p14="http://schemas.microsoft.com/office/powerpoint/2010/main" val="4092886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32</a:t>
            </a:fld>
            <a:endParaRPr lang="es-ES" dirty="0"/>
          </a:p>
        </p:txBody>
      </p:sp>
    </p:spTree>
    <p:extLst>
      <p:ext uri="{BB962C8B-B14F-4D97-AF65-F5344CB8AC3E}">
        <p14:creationId xmlns:p14="http://schemas.microsoft.com/office/powerpoint/2010/main" val="2137826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33</a:t>
            </a:fld>
            <a:endParaRPr lang="es-ES" dirty="0"/>
          </a:p>
        </p:txBody>
      </p:sp>
    </p:spTree>
    <p:extLst>
      <p:ext uri="{BB962C8B-B14F-4D97-AF65-F5344CB8AC3E}">
        <p14:creationId xmlns:p14="http://schemas.microsoft.com/office/powerpoint/2010/main" val="14815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37</a:t>
            </a:fld>
            <a:endParaRPr lang="es-ES" dirty="0"/>
          </a:p>
        </p:txBody>
      </p:sp>
    </p:spTree>
    <p:extLst>
      <p:ext uri="{BB962C8B-B14F-4D97-AF65-F5344CB8AC3E}">
        <p14:creationId xmlns:p14="http://schemas.microsoft.com/office/powerpoint/2010/main" val="379337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7</a:t>
            </a:fld>
            <a:endParaRPr lang="es-ES" dirty="0"/>
          </a:p>
        </p:txBody>
      </p:sp>
    </p:spTree>
    <p:extLst>
      <p:ext uri="{BB962C8B-B14F-4D97-AF65-F5344CB8AC3E}">
        <p14:creationId xmlns:p14="http://schemas.microsoft.com/office/powerpoint/2010/main" val="2205937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38</a:t>
            </a:fld>
            <a:endParaRPr lang="es-ES" dirty="0"/>
          </a:p>
        </p:txBody>
      </p:sp>
    </p:spTree>
    <p:extLst>
      <p:ext uri="{BB962C8B-B14F-4D97-AF65-F5344CB8AC3E}">
        <p14:creationId xmlns:p14="http://schemas.microsoft.com/office/powerpoint/2010/main" val="1953821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39</a:t>
            </a:fld>
            <a:endParaRPr lang="es-ES" dirty="0"/>
          </a:p>
        </p:txBody>
      </p:sp>
    </p:spTree>
    <p:extLst>
      <p:ext uri="{BB962C8B-B14F-4D97-AF65-F5344CB8AC3E}">
        <p14:creationId xmlns:p14="http://schemas.microsoft.com/office/powerpoint/2010/main" val="3334791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40</a:t>
            </a:fld>
            <a:endParaRPr lang="es-ES" dirty="0"/>
          </a:p>
        </p:txBody>
      </p:sp>
    </p:spTree>
    <p:extLst>
      <p:ext uri="{BB962C8B-B14F-4D97-AF65-F5344CB8AC3E}">
        <p14:creationId xmlns:p14="http://schemas.microsoft.com/office/powerpoint/2010/main" val="3524995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41</a:t>
            </a:fld>
            <a:endParaRPr lang="es-ES" dirty="0"/>
          </a:p>
        </p:txBody>
      </p:sp>
    </p:spTree>
    <p:extLst>
      <p:ext uri="{BB962C8B-B14F-4D97-AF65-F5344CB8AC3E}">
        <p14:creationId xmlns:p14="http://schemas.microsoft.com/office/powerpoint/2010/main" val="2395964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42</a:t>
            </a:fld>
            <a:endParaRPr lang="es-ES" dirty="0"/>
          </a:p>
        </p:txBody>
      </p:sp>
    </p:spTree>
    <p:extLst>
      <p:ext uri="{BB962C8B-B14F-4D97-AF65-F5344CB8AC3E}">
        <p14:creationId xmlns:p14="http://schemas.microsoft.com/office/powerpoint/2010/main" val="1333999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43</a:t>
            </a:fld>
            <a:endParaRPr lang="es-ES" dirty="0"/>
          </a:p>
        </p:txBody>
      </p:sp>
    </p:spTree>
    <p:extLst>
      <p:ext uri="{BB962C8B-B14F-4D97-AF65-F5344CB8AC3E}">
        <p14:creationId xmlns:p14="http://schemas.microsoft.com/office/powerpoint/2010/main" val="1822720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44</a:t>
            </a:fld>
            <a:endParaRPr lang="es-ES" dirty="0"/>
          </a:p>
        </p:txBody>
      </p:sp>
    </p:spTree>
    <p:extLst>
      <p:ext uri="{BB962C8B-B14F-4D97-AF65-F5344CB8AC3E}">
        <p14:creationId xmlns:p14="http://schemas.microsoft.com/office/powerpoint/2010/main" val="3596219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45</a:t>
            </a:fld>
            <a:endParaRPr lang="es-ES" dirty="0"/>
          </a:p>
        </p:txBody>
      </p:sp>
    </p:spTree>
    <p:extLst>
      <p:ext uri="{BB962C8B-B14F-4D97-AF65-F5344CB8AC3E}">
        <p14:creationId xmlns:p14="http://schemas.microsoft.com/office/powerpoint/2010/main" val="2980524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46</a:t>
            </a:fld>
            <a:endParaRPr lang="es-ES" dirty="0"/>
          </a:p>
        </p:txBody>
      </p:sp>
    </p:spTree>
    <p:extLst>
      <p:ext uri="{BB962C8B-B14F-4D97-AF65-F5344CB8AC3E}">
        <p14:creationId xmlns:p14="http://schemas.microsoft.com/office/powerpoint/2010/main" val="298588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49</a:t>
            </a:fld>
            <a:endParaRPr lang="es-ES" dirty="0"/>
          </a:p>
        </p:txBody>
      </p:sp>
    </p:spTree>
    <p:extLst>
      <p:ext uri="{BB962C8B-B14F-4D97-AF65-F5344CB8AC3E}">
        <p14:creationId xmlns:p14="http://schemas.microsoft.com/office/powerpoint/2010/main" val="419496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8</a:t>
            </a:fld>
            <a:endParaRPr lang="es-ES" dirty="0"/>
          </a:p>
        </p:txBody>
      </p:sp>
    </p:spTree>
    <p:extLst>
      <p:ext uri="{BB962C8B-B14F-4D97-AF65-F5344CB8AC3E}">
        <p14:creationId xmlns:p14="http://schemas.microsoft.com/office/powerpoint/2010/main" val="736546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50</a:t>
            </a:fld>
            <a:endParaRPr lang="es-ES" dirty="0"/>
          </a:p>
        </p:txBody>
      </p:sp>
    </p:spTree>
    <p:extLst>
      <p:ext uri="{BB962C8B-B14F-4D97-AF65-F5344CB8AC3E}">
        <p14:creationId xmlns:p14="http://schemas.microsoft.com/office/powerpoint/2010/main" val="3222079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9F669046-D62F-49D8-96B7-3C014DC234D7}" type="slidenum">
              <a:rPr lang="es-ES" smtClean="0"/>
              <a:t>58</a:t>
            </a:fld>
            <a:endParaRPr lang="es-ES" dirty="0"/>
          </a:p>
        </p:txBody>
      </p:sp>
    </p:spTree>
    <p:extLst>
      <p:ext uri="{BB962C8B-B14F-4D97-AF65-F5344CB8AC3E}">
        <p14:creationId xmlns:p14="http://schemas.microsoft.com/office/powerpoint/2010/main" val="390412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9</a:t>
            </a:fld>
            <a:endParaRPr lang="es-ES" dirty="0"/>
          </a:p>
        </p:txBody>
      </p:sp>
    </p:spTree>
    <p:extLst>
      <p:ext uri="{BB962C8B-B14F-4D97-AF65-F5344CB8AC3E}">
        <p14:creationId xmlns:p14="http://schemas.microsoft.com/office/powerpoint/2010/main" val="190981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10</a:t>
            </a:fld>
            <a:endParaRPr lang="es-ES" dirty="0"/>
          </a:p>
        </p:txBody>
      </p:sp>
    </p:spTree>
    <p:extLst>
      <p:ext uri="{BB962C8B-B14F-4D97-AF65-F5344CB8AC3E}">
        <p14:creationId xmlns:p14="http://schemas.microsoft.com/office/powerpoint/2010/main" val="350740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11</a:t>
            </a:fld>
            <a:endParaRPr lang="es-ES" dirty="0"/>
          </a:p>
        </p:txBody>
      </p:sp>
    </p:spTree>
    <p:extLst>
      <p:ext uri="{BB962C8B-B14F-4D97-AF65-F5344CB8AC3E}">
        <p14:creationId xmlns:p14="http://schemas.microsoft.com/office/powerpoint/2010/main" val="20322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12</a:t>
            </a:fld>
            <a:endParaRPr lang="es-ES" dirty="0"/>
          </a:p>
        </p:txBody>
      </p:sp>
    </p:spTree>
    <p:extLst>
      <p:ext uri="{BB962C8B-B14F-4D97-AF65-F5344CB8AC3E}">
        <p14:creationId xmlns:p14="http://schemas.microsoft.com/office/powerpoint/2010/main" val="321871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13</a:t>
            </a:fld>
            <a:endParaRPr lang="es-ES" dirty="0"/>
          </a:p>
        </p:txBody>
      </p:sp>
    </p:spTree>
    <p:extLst>
      <p:ext uri="{BB962C8B-B14F-4D97-AF65-F5344CB8AC3E}">
        <p14:creationId xmlns:p14="http://schemas.microsoft.com/office/powerpoint/2010/main" val="4143513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ítulo 13"/>
          <p:cNvSpPr>
            <a:spLocks noGrp="1"/>
          </p:cNvSpPr>
          <p:nvPr>
            <p:ph type="ctrTitle"/>
          </p:nvPr>
        </p:nvSpPr>
        <p:spPr>
          <a:xfrm>
            <a:off x="1910080" y="1179705"/>
            <a:ext cx="9875520" cy="1472184"/>
          </a:xfrm>
          <a:prstGeom prst="rect">
            <a:avLst/>
          </a:prstGeom>
        </p:spPr>
        <p:txBody>
          <a:bodyPr rtlCol="0" anchor="b"/>
          <a:lstStyle>
            <a:lvl1pPr algn="ctr">
              <a:defRPr/>
            </a:lvl1pPr>
            <a:extLst/>
          </a:lstStyle>
          <a:p>
            <a:pPr rtl="0"/>
            <a:r>
              <a:rPr lang="es-ES" noProof="0" smtClean="0"/>
              <a:t>Haga clic para modificar el estilo de título del patrón</a:t>
            </a:r>
            <a:endParaRPr lang="es-ES" noProof="0" dirty="0"/>
          </a:p>
        </p:txBody>
      </p:sp>
      <p:sp>
        <p:nvSpPr>
          <p:cNvPr id="22" name="Subtítulo 21"/>
          <p:cNvSpPr>
            <a:spLocks noGrp="1"/>
          </p:cNvSpPr>
          <p:nvPr>
            <p:ph type="subTitle" idx="1"/>
          </p:nvPr>
        </p:nvSpPr>
        <p:spPr>
          <a:xfrm>
            <a:off x="1910080" y="2669871"/>
            <a:ext cx="9875520" cy="1752600"/>
          </a:xfrm>
          <a:prstGeom prst="rect">
            <a:avLst/>
          </a:prstGeom>
        </p:spPr>
        <p:txBody>
          <a:bodyPr tIns="0" rtlCol="0"/>
          <a:lstStyle>
            <a:lvl1pPr marL="27432" indent="0" algn="ctr">
              <a:buNone/>
              <a:defRPr sz="2600" b="1">
                <a:solidFill>
                  <a:schemeClr val="accent1">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pPr rtl="0"/>
            <a:r>
              <a:rPr lang="es-ES" noProof="0" smtClean="0"/>
              <a:t>Haga clic para modificar el estilo de subtítulo del patrón</a:t>
            </a:r>
            <a:endParaRPr kumimoji="0" lang="es-ES" noProof="0" dirty="0"/>
          </a:p>
        </p:txBody>
      </p:sp>
      <p:sp>
        <p:nvSpPr>
          <p:cNvPr id="7" name="Marcador de fecha 6"/>
          <p:cNvSpPr>
            <a:spLocks noGrp="1"/>
          </p:cNvSpPr>
          <p:nvPr>
            <p:ph type="dt" sz="half" idx="10"/>
          </p:nvPr>
        </p:nvSpPr>
        <p:spPr>
          <a:xfrm>
            <a:off x="4775200" y="6305550"/>
            <a:ext cx="2844800" cy="476250"/>
          </a:xfrm>
          <a:prstGeom prst="rect">
            <a:avLst/>
          </a:prstGeom>
        </p:spPr>
        <p:txBody>
          <a:bodyPr rtlCol="0"/>
          <a:lstStyle/>
          <a:p>
            <a:pPr rtl="0"/>
            <a:fld id="{1183FA8E-F6F5-4074-9159-B9FF9AB09FEA}" type="datetime1">
              <a:rPr lang="es-ES" noProof="0" smtClean="0"/>
              <a:t>24/06/2019</a:t>
            </a:fld>
            <a:endParaRPr lang="es-ES" noProof="0" dirty="0"/>
          </a:p>
        </p:txBody>
      </p:sp>
      <p:sp>
        <p:nvSpPr>
          <p:cNvPr id="20" name="Marcador de pie de página 19"/>
          <p:cNvSpPr>
            <a:spLocks noGrp="1"/>
          </p:cNvSpPr>
          <p:nvPr>
            <p:ph type="ftr" sz="quarter" idx="11"/>
          </p:nvPr>
        </p:nvSpPr>
        <p:spPr>
          <a:xfrm>
            <a:off x="7620000" y="6305550"/>
            <a:ext cx="3860800" cy="476250"/>
          </a:xfrm>
          <a:prstGeom prst="rect">
            <a:avLst/>
          </a:prstGeom>
        </p:spPr>
        <p:txBody>
          <a:bodyPr rtlCol="0"/>
          <a:lstStyle/>
          <a:p>
            <a:pPr rtl="0"/>
            <a:r>
              <a:rPr lang="es-ES" noProof="0" dirty="0"/>
              <a:t>Agregar un pie de página</a:t>
            </a:r>
          </a:p>
        </p:txBody>
      </p:sp>
      <p:sp>
        <p:nvSpPr>
          <p:cNvPr id="10" name="Marcador de número de diapositiva 9"/>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407272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8"/>
            <a:ext cx="9997440" cy="1143000"/>
          </a:xfrm>
          <a:prstGeom prst="rect">
            <a:avLst/>
          </a:prstGeom>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914144" y="1447800"/>
            <a:ext cx="9997440" cy="4800600"/>
          </a:xfrm>
          <a:prstGeom prst="rect">
            <a:avLst/>
          </a:prstGeom>
        </p:spPr>
        <p:txBody>
          <a:bodyPr vert="eaVert" rtlCol="0"/>
          <a:lstStyle>
            <a:lvl1pPr rtl="0" eaLnBrk="1" latinLnBrk="0" hangingPunct="1">
              <a:defRPr/>
            </a:lvl1pPr>
          </a:lstStyle>
          <a:p>
            <a:pPr lvl="0" rtl="0" eaLnBrk="1" latinLnBrk="0" hangingPunct="1"/>
            <a:r>
              <a:rPr lang="es-ES" noProof="0" smtClean="0"/>
              <a:t>Haga clic para modificar el estilo de texto del patrón</a:t>
            </a:r>
          </a:p>
          <a:p>
            <a:pPr lvl="1" rtl="0" eaLnBrk="1" latinLnBrk="0" hangingPunct="1"/>
            <a:r>
              <a:rPr lang="es-ES" noProof="0" smtClean="0"/>
              <a:t>Segundo nivel</a:t>
            </a:r>
          </a:p>
          <a:p>
            <a:pPr lvl="2" rtl="0" eaLnBrk="1" latinLnBrk="0" hangingPunct="1"/>
            <a:r>
              <a:rPr lang="es-ES" noProof="0" smtClean="0"/>
              <a:t>Tercer nivel</a:t>
            </a:r>
          </a:p>
          <a:p>
            <a:pPr lvl="3" rtl="0" eaLnBrk="1" latinLnBrk="0" hangingPunct="1"/>
            <a:r>
              <a:rPr lang="es-ES" noProof="0" smtClean="0"/>
              <a:t>Cuarto nivel</a:t>
            </a:r>
          </a:p>
          <a:p>
            <a:pPr lvl="4" rtl="0" eaLnBrk="1" latinLnBrk="0" hangingPunct="1"/>
            <a:r>
              <a:rPr lang="es-ES" noProof="0" smtClean="0"/>
              <a:t>Quinto nivel</a:t>
            </a:r>
            <a:endParaRPr kumimoji="0" lang="es-ES" noProof="0" dirty="0"/>
          </a:p>
        </p:txBody>
      </p:sp>
      <p:sp>
        <p:nvSpPr>
          <p:cNvPr id="4" name="Marcador de fecha 3"/>
          <p:cNvSpPr>
            <a:spLocks noGrp="1"/>
          </p:cNvSpPr>
          <p:nvPr>
            <p:ph type="dt" sz="half" idx="10"/>
          </p:nvPr>
        </p:nvSpPr>
        <p:spPr>
          <a:xfrm>
            <a:off x="4775200" y="6305550"/>
            <a:ext cx="2844800" cy="476250"/>
          </a:xfrm>
          <a:prstGeom prst="rect">
            <a:avLst/>
          </a:prstGeom>
        </p:spPr>
        <p:txBody>
          <a:bodyPr rtlCol="0"/>
          <a:lstStyle/>
          <a:p>
            <a:pPr rtl="0"/>
            <a:fld id="{5B7A7E1F-9094-41D1-A177-BE1146CB566D}" type="datetime1">
              <a:rPr lang="es-ES" noProof="0" smtClean="0"/>
              <a:t>24/06/2019</a:t>
            </a:fld>
            <a:endParaRPr lang="es-ES" noProof="0" dirty="0"/>
          </a:p>
        </p:txBody>
      </p:sp>
      <p:sp>
        <p:nvSpPr>
          <p:cNvPr id="5" name="Marcador de pie de página 4"/>
          <p:cNvSpPr>
            <a:spLocks noGrp="1"/>
          </p:cNvSpPr>
          <p:nvPr>
            <p:ph type="ftr" sz="quarter" idx="11"/>
          </p:nvPr>
        </p:nvSpPr>
        <p:spPr>
          <a:xfrm>
            <a:off x="7620000" y="6305550"/>
            <a:ext cx="3860800" cy="476250"/>
          </a:xfrm>
          <a:prstGeom prst="rect">
            <a:avLst/>
          </a:prstGeom>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7499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144000" y="274640"/>
            <a:ext cx="2438400" cy="5851525"/>
          </a:xfrm>
          <a:prstGeom prst="rect">
            <a:avLst/>
          </a:prstGeo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24000" y="274641"/>
            <a:ext cx="7416800" cy="5851525"/>
          </a:xfrm>
          <a:prstGeom prst="rect">
            <a:avLst/>
          </a:prstGeom>
        </p:spPr>
        <p:txBody>
          <a:bodyPr vert="eaVert" rtlCol="0"/>
          <a:lstStyle>
            <a:lvl1pPr rtl="0" eaLnBrk="1" latinLnBrk="0" hangingPunct="1">
              <a:defRPr/>
            </a:lvl1pPr>
          </a:lstStyle>
          <a:p>
            <a:pPr lvl="0" rtl="0" eaLnBrk="1" latinLnBrk="0" hangingPunct="1"/>
            <a:r>
              <a:rPr lang="es-ES" noProof="0" smtClean="0"/>
              <a:t>Haga clic para modificar el estilo de texto del patrón</a:t>
            </a:r>
          </a:p>
          <a:p>
            <a:pPr lvl="1" rtl="0" eaLnBrk="1" latinLnBrk="0" hangingPunct="1"/>
            <a:r>
              <a:rPr lang="es-ES" noProof="0" smtClean="0"/>
              <a:t>Segundo nivel</a:t>
            </a:r>
          </a:p>
          <a:p>
            <a:pPr lvl="2" rtl="0" eaLnBrk="1" latinLnBrk="0" hangingPunct="1"/>
            <a:r>
              <a:rPr lang="es-ES" noProof="0" smtClean="0"/>
              <a:t>Tercer nivel</a:t>
            </a:r>
          </a:p>
          <a:p>
            <a:pPr lvl="3" rtl="0" eaLnBrk="1" latinLnBrk="0" hangingPunct="1"/>
            <a:r>
              <a:rPr lang="es-ES" noProof="0" smtClean="0"/>
              <a:t>Cuarto nivel</a:t>
            </a:r>
          </a:p>
          <a:p>
            <a:pPr lvl="4" rtl="0" eaLnBrk="1" latinLnBrk="0" hangingPunct="1"/>
            <a:r>
              <a:rPr lang="es-ES" noProof="0" smtClean="0"/>
              <a:t>Quinto nivel</a:t>
            </a:r>
            <a:endParaRPr kumimoji="0" lang="es-ES" noProof="0" dirty="0"/>
          </a:p>
        </p:txBody>
      </p:sp>
      <p:sp>
        <p:nvSpPr>
          <p:cNvPr id="4" name="Marcador de fecha 3"/>
          <p:cNvSpPr>
            <a:spLocks noGrp="1"/>
          </p:cNvSpPr>
          <p:nvPr>
            <p:ph type="dt" sz="half" idx="10"/>
          </p:nvPr>
        </p:nvSpPr>
        <p:spPr>
          <a:xfrm>
            <a:off x="4775200" y="6305550"/>
            <a:ext cx="2844800" cy="476250"/>
          </a:xfrm>
          <a:prstGeom prst="rect">
            <a:avLst/>
          </a:prstGeom>
        </p:spPr>
        <p:txBody>
          <a:bodyPr rtlCol="0"/>
          <a:lstStyle/>
          <a:p>
            <a:pPr rtl="0"/>
            <a:fld id="{D1B9857F-8E3A-4557-96F8-21B00A98BFA3}" type="datetime1">
              <a:rPr lang="es-ES" noProof="0" smtClean="0"/>
              <a:t>24/06/2019</a:t>
            </a:fld>
            <a:endParaRPr lang="es-ES" noProof="0" dirty="0"/>
          </a:p>
        </p:txBody>
      </p:sp>
      <p:sp>
        <p:nvSpPr>
          <p:cNvPr id="5" name="Marcador de pie de página 4"/>
          <p:cNvSpPr>
            <a:spLocks noGrp="1"/>
          </p:cNvSpPr>
          <p:nvPr>
            <p:ph type="ftr" sz="quarter" idx="11"/>
          </p:nvPr>
        </p:nvSpPr>
        <p:spPr>
          <a:xfrm>
            <a:off x="7620000" y="6305550"/>
            <a:ext cx="3860800" cy="476250"/>
          </a:xfrm>
          <a:prstGeom prst="rect">
            <a:avLst/>
          </a:prstGeom>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1943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8"/>
            <a:ext cx="9997440" cy="1143000"/>
          </a:xfrm>
          <a:prstGeom prst="rect">
            <a:avLst/>
          </a:prstGeom>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914144" y="1447800"/>
            <a:ext cx="9997440" cy="4800600"/>
          </a:xfrm>
          <a:prstGeom prst="rect">
            <a:avLst/>
          </a:prstGeom>
        </p:spPr>
        <p:txBody>
          <a:bodyPr rtlCol="0"/>
          <a:lstStyle>
            <a:lvl1pPr rtl="0" eaLnBrk="1" latinLnBrk="0" hangingPunct="1">
              <a:defRPr/>
            </a:lvl1pPr>
          </a:lstStyle>
          <a:p>
            <a:pPr lvl="0" rtl="0" eaLnBrk="1" latinLnBrk="0" hangingPunct="1"/>
            <a:r>
              <a:rPr lang="es-ES" noProof="0" smtClean="0"/>
              <a:t>Haga clic para modificar el estilo de texto del patrón</a:t>
            </a:r>
          </a:p>
          <a:p>
            <a:pPr lvl="1" rtl="0" eaLnBrk="1" latinLnBrk="0" hangingPunct="1"/>
            <a:r>
              <a:rPr lang="es-ES" noProof="0" smtClean="0"/>
              <a:t>Segundo nivel</a:t>
            </a:r>
          </a:p>
          <a:p>
            <a:pPr lvl="2" rtl="0" eaLnBrk="1" latinLnBrk="0" hangingPunct="1"/>
            <a:r>
              <a:rPr lang="es-ES" noProof="0" smtClean="0"/>
              <a:t>Tercer nivel</a:t>
            </a:r>
          </a:p>
          <a:p>
            <a:pPr lvl="3" rtl="0" eaLnBrk="1" latinLnBrk="0" hangingPunct="1"/>
            <a:r>
              <a:rPr lang="es-ES" noProof="0" smtClean="0"/>
              <a:t>Cuarto nivel</a:t>
            </a:r>
          </a:p>
          <a:p>
            <a:pPr lvl="4" rtl="0" eaLnBrk="1" latinLnBrk="0" hangingPunct="1"/>
            <a:r>
              <a:rPr lang="es-ES" noProof="0" smtClean="0"/>
              <a:t>Quinto nivel</a:t>
            </a:r>
            <a:endParaRPr kumimoji="0" lang="es-ES" noProof="0" dirty="0"/>
          </a:p>
        </p:txBody>
      </p:sp>
      <p:sp>
        <p:nvSpPr>
          <p:cNvPr id="4" name="Marcador de fecha 3"/>
          <p:cNvSpPr>
            <a:spLocks noGrp="1"/>
          </p:cNvSpPr>
          <p:nvPr>
            <p:ph type="dt" sz="half" idx="10"/>
          </p:nvPr>
        </p:nvSpPr>
        <p:spPr>
          <a:xfrm>
            <a:off x="4775200" y="6305550"/>
            <a:ext cx="2844800" cy="476250"/>
          </a:xfrm>
          <a:prstGeom prst="rect">
            <a:avLst/>
          </a:prstGeom>
        </p:spPr>
        <p:txBody>
          <a:bodyPr rtlCol="0"/>
          <a:lstStyle/>
          <a:p>
            <a:pPr rtl="0"/>
            <a:fld id="{DEAA8251-C776-4109-BB80-374698926D7E}" type="datetime1">
              <a:rPr lang="es-ES" noProof="0" smtClean="0"/>
              <a:t>24/06/2019</a:t>
            </a:fld>
            <a:endParaRPr lang="es-ES" noProof="0" dirty="0"/>
          </a:p>
        </p:txBody>
      </p:sp>
      <p:sp>
        <p:nvSpPr>
          <p:cNvPr id="5" name="Marcador de pie de página 4"/>
          <p:cNvSpPr>
            <a:spLocks noGrp="1"/>
          </p:cNvSpPr>
          <p:nvPr>
            <p:ph type="ftr" sz="quarter" idx="11"/>
          </p:nvPr>
        </p:nvSpPr>
        <p:spPr>
          <a:xfrm>
            <a:off x="7620000" y="6305550"/>
            <a:ext cx="3860800" cy="476250"/>
          </a:xfrm>
          <a:prstGeom prst="rect">
            <a:avLst/>
          </a:prstGeom>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63998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guide id="2" pos="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828800" y="2600325"/>
            <a:ext cx="8534400" cy="2286000"/>
          </a:xfrm>
          <a:prstGeom prst="rect">
            <a:avLst/>
          </a:prstGeom>
        </p:spPr>
        <p:txBody>
          <a:bodyPr rtlCol="0" anchor="t"/>
          <a:lstStyle>
            <a:lvl1pPr algn="l">
              <a:lnSpc>
                <a:spcPts val="4500"/>
              </a:lnSpc>
              <a:buNone/>
              <a:defRPr sz="4000" b="1" cap="all"/>
            </a:lvl1pPr>
            <a:extLst/>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828800" y="1066800"/>
            <a:ext cx="8534400" cy="1509712"/>
          </a:xfrm>
          <a:prstGeom prst="rect">
            <a:avLst/>
          </a:prstGeom>
        </p:spPr>
        <p:txBody>
          <a:bodyPr rtlCol="0" anchor="b"/>
          <a:lstStyle>
            <a:lvl1pPr marL="18288" indent="0" rtl="0" eaLnBrk="1" latinLnBrk="0" hangingPunct="1">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rtl="0" eaLnBrk="1" latinLnBrk="0" hangingPunct="1"/>
            <a:r>
              <a:rPr lang="es-ES" noProof="0" smtClean="0"/>
              <a:t>Haga clic para modificar el estilo de texto del patrón</a:t>
            </a:r>
          </a:p>
        </p:txBody>
      </p:sp>
      <p:sp>
        <p:nvSpPr>
          <p:cNvPr id="4" name="Marcador de fecha 3"/>
          <p:cNvSpPr>
            <a:spLocks noGrp="1"/>
          </p:cNvSpPr>
          <p:nvPr>
            <p:ph type="dt" sz="half" idx="10"/>
          </p:nvPr>
        </p:nvSpPr>
        <p:spPr>
          <a:xfrm>
            <a:off x="4775200" y="6305550"/>
            <a:ext cx="2844800" cy="476250"/>
          </a:xfrm>
          <a:prstGeom prst="rect">
            <a:avLst/>
          </a:prstGeom>
        </p:spPr>
        <p:txBody>
          <a:bodyPr rtlCol="0"/>
          <a:lstStyle/>
          <a:p>
            <a:pPr rtl="0"/>
            <a:fld id="{E12AFEF2-ECA8-4C32-8740-7C98084E5469}" type="datetime1">
              <a:rPr lang="es-ES" noProof="0" smtClean="0"/>
              <a:t>24/06/2019</a:t>
            </a:fld>
            <a:endParaRPr lang="es-ES" noProof="0" dirty="0"/>
          </a:p>
        </p:txBody>
      </p:sp>
      <p:sp>
        <p:nvSpPr>
          <p:cNvPr id="5" name="Marcador de pie de página 4"/>
          <p:cNvSpPr>
            <a:spLocks noGrp="1"/>
          </p:cNvSpPr>
          <p:nvPr>
            <p:ph type="ftr" sz="quarter" idx="11"/>
          </p:nvPr>
        </p:nvSpPr>
        <p:spPr>
          <a:xfrm>
            <a:off x="7620000" y="6305550"/>
            <a:ext cx="3860800" cy="476250"/>
          </a:xfrm>
          <a:prstGeom prst="rect">
            <a:avLst/>
          </a:prstGeom>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406615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320"/>
            <a:ext cx="9997440" cy="1143000"/>
          </a:xfrm>
          <a:prstGeom prst="rect">
            <a:avLst/>
          </a:prstGeom>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914144" y="1524000"/>
            <a:ext cx="4876800" cy="4663440"/>
          </a:xfrm>
          <a:prstGeom prst="rect">
            <a:avLst/>
          </a:prstGeom>
        </p:spPr>
        <p:txBody>
          <a:bodyPr rtlCol="0"/>
          <a:lstStyle>
            <a:lvl1pPr rtl="0" eaLnBrk="1" latinLnBrk="0" hangingPunct="1">
              <a:defRPr sz="2800"/>
            </a:lvl1pPr>
            <a:lvl2pPr>
              <a:defRPr sz="2400"/>
            </a:lvl2pPr>
            <a:lvl3pPr>
              <a:defRPr sz="2000"/>
            </a:lvl3pPr>
            <a:lvl4pPr>
              <a:defRPr sz="1800"/>
            </a:lvl4pPr>
            <a:lvl5pPr>
              <a:defRPr sz="1800"/>
            </a:lvl5pPr>
            <a:extLst/>
          </a:lstStyle>
          <a:p>
            <a:pPr lvl="0" rtl="0" eaLnBrk="1" latinLnBrk="0" hangingPunct="1"/>
            <a:r>
              <a:rPr lang="es-ES" noProof="0" smtClean="0"/>
              <a:t>Haga clic para modificar el estilo de texto del patrón</a:t>
            </a:r>
          </a:p>
          <a:p>
            <a:pPr lvl="1" rtl="0" eaLnBrk="1" latinLnBrk="0" hangingPunct="1"/>
            <a:r>
              <a:rPr lang="es-ES" noProof="0" smtClean="0"/>
              <a:t>Segundo nivel</a:t>
            </a:r>
          </a:p>
          <a:p>
            <a:pPr lvl="2" rtl="0" eaLnBrk="1" latinLnBrk="0" hangingPunct="1"/>
            <a:r>
              <a:rPr lang="es-ES" noProof="0" smtClean="0"/>
              <a:t>Tercer nivel</a:t>
            </a:r>
          </a:p>
          <a:p>
            <a:pPr lvl="3" rtl="0" eaLnBrk="1" latinLnBrk="0" hangingPunct="1"/>
            <a:r>
              <a:rPr lang="es-ES" noProof="0" smtClean="0"/>
              <a:t>Cuarto nivel</a:t>
            </a:r>
          </a:p>
          <a:p>
            <a:pPr lvl="4" rtl="0" eaLnBrk="1" latinLnBrk="0" hangingPunct="1"/>
            <a:r>
              <a:rPr lang="es-ES" noProof="0" smtClean="0"/>
              <a:t>Quinto nivel</a:t>
            </a:r>
            <a:endParaRPr kumimoji="0" lang="es-ES" noProof="0" dirty="0"/>
          </a:p>
        </p:txBody>
      </p:sp>
      <p:sp>
        <p:nvSpPr>
          <p:cNvPr id="4" name="Marcador de posición de contenido 3"/>
          <p:cNvSpPr>
            <a:spLocks noGrp="1"/>
          </p:cNvSpPr>
          <p:nvPr>
            <p:ph sz="half" idx="2"/>
          </p:nvPr>
        </p:nvSpPr>
        <p:spPr>
          <a:xfrm>
            <a:off x="7034784" y="1524000"/>
            <a:ext cx="4876800" cy="4663440"/>
          </a:xfrm>
          <a:prstGeom prst="rect">
            <a:avLst/>
          </a:prstGeom>
        </p:spPr>
        <p:txBody>
          <a:bodyPr rtlCol="0"/>
          <a:lstStyle>
            <a:lvl1pPr rtl="0" eaLnBrk="1" latinLnBrk="0" hangingPunct="1">
              <a:defRPr sz="2800"/>
            </a:lvl1pPr>
            <a:lvl2pPr>
              <a:defRPr sz="2400"/>
            </a:lvl2pPr>
            <a:lvl3pPr>
              <a:defRPr sz="2000"/>
            </a:lvl3pPr>
            <a:lvl4pPr>
              <a:defRPr sz="1800"/>
            </a:lvl4pPr>
            <a:lvl5pPr>
              <a:defRPr sz="1800"/>
            </a:lvl5pPr>
            <a:extLst/>
          </a:lstStyle>
          <a:p>
            <a:pPr lvl="0" rtl="0" eaLnBrk="1" latinLnBrk="0" hangingPunct="1"/>
            <a:r>
              <a:rPr lang="es-ES" noProof="0" smtClean="0"/>
              <a:t>Haga clic para modificar el estilo de texto del patrón</a:t>
            </a:r>
          </a:p>
          <a:p>
            <a:pPr lvl="1" rtl="0" eaLnBrk="1" latinLnBrk="0" hangingPunct="1"/>
            <a:r>
              <a:rPr lang="es-ES" noProof="0" smtClean="0"/>
              <a:t>Segundo nivel</a:t>
            </a:r>
          </a:p>
          <a:p>
            <a:pPr lvl="2" rtl="0" eaLnBrk="1" latinLnBrk="0" hangingPunct="1"/>
            <a:r>
              <a:rPr lang="es-ES" noProof="0" smtClean="0"/>
              <a:t>Tercer nivel</a:t>
            </a:r>
          </a:p>
          <a:p>
            <a:pPr lvl="3" rtl="0" eaLnBrk="1" latinLnBrk="0" hangingPunct="1"/>
            <a:r>
              <a:rPr lang="es-ES" noProof="0" smtClean="0"/>
              <a:t>Cuarto nivel</a:t>
            </a:r>
          </a:p>
          <a:p>
            <a:pPr lvl="4" rtl="0" eaLnBrk="1" latinLnBrk="0" hangingPunct="1"/>
            <a:r>
              <a:rPr lang="es-ES" noProof="0" smtClean="0"/>
              <a:t>Quinto nivel</a:t>
            </a:r>
            <a:endParaRPr kumimoji="0" lang="es-ES" noProof="0" dirty="0"/>
          </a:p>
        </p:txBody>
      </p:sp>
      <p:sp>
        <p:nvSpPr>
          <p:cNvPr id="5" name="Marcador de fecha 4"/>
          <p:cNvSpPr>
            <a:spLocks noGrp="1"/>
          </p:cNvSpPr>
          <p:nvPr>
            <p:ph type="dt" sz="half" idx="10"/>
          </p:nvPr>
        </p:nvSpPr>
        <p:spPr>
          <a:xfrm>
            <a:off x="4775200" y="6305550"/>
            <a:ext cx="2844800" cy="476250"/>
          </a:xfrm>
          <a:prstGeom prst="rect">
            <a:avLst/>
          </a:prstGeom>
        </p:spPr>
        <p:txBody>
          <a:bodyPr rtlCol="0"/>
          <a:lstStyle/>
          <a:p>
            <a:pPr rtl="0"/>
            <a:fld id="{3A1C492A-3CEE-410B-AC30-7354AE999ABC}" type="datetime1">
              <a:rPr lang="es-ES" noProof="0" smtClean="0"/>
              <a:t>24/06/2019</a:t>
            </a:fld>
            <a:endParaRPr lang="es-ES" noProof="0" dirty="0"/>
          </a:p>
        </p:txBody>
      </p:sp>
      <p:sp>
        <p:nvSpPr>
          <p:cNvPr id="6" name="Marcador de pie de página 5"/>
          <p:cNvSpPr>
            <a:spLocks noGrp="1"/>
          </p:cNvSpPr>
          <p:nvPr>
            <p:ph type="ftr" sz="quarter" idx="11"/>
          </p:nvPr>
        </p:nvSpPr>
        <p:spPr>
          <a:xfrm>
            <a:off x="7620000" y="6305550"/>
            <a:ext cx="3860800" cy="476250"/>
          </a:xfrm>
          <a:prstGeom prst="rect">
            <a:avLst/>
          </a:prstGeom>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0784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Pr>
        <a:solidFill>
          <a:schemeClr val="bg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600" y="5160336"/>
            <a:ext cx="10972800" cy="1143000"/>
          </a:xfrm>
          <a:prstGeom prst="rect">
            <a:avLst/>
          </a:prstGeom>
        </p:spPr>
        <p:txBody>
          <a:bodyPr rtlCol="0" anchor="ctr"/>
          <a:lstStyle>
            <a:lvl1pPr algn="ctr">
              <a:defRPr sz="4500" b="1" cap="none" baseline="0"/>
            </a:lvl1pPr>
            <a:extLst/>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609600" y="328278"/>
            <a:ext cx="5364480" cy="640080"/>
          </a:xfrm>
          <a:prstGeom prst="rect">
            <a:avLst/>
          </a:prstGeom>
          <a:noFill/>
          <a:ln w="10795">
            <a:solidFill>
              <a:schemeClr val="bg1"/>
            </a:solidFill>
            <a:miter lim="800000"/>
          </a:ln>
        </p:spPr>
        <p:txBody>
          <a:bodyPr rtlCol="0" anchor="ctr"/>
          <a:lstStyle>
            <a:lvl1pPr marL="64008" indent="0" algn="l" rtl="0" eaLnBrk="1" latinLnBrk="0" hangingPunct="1">
              <a:lnSpc>
                <a:spcPct val="100000"/>
              </a:lnSpc>
              <a:spcBef>
                <a:spcPts val="100"/>
              </a:spcBef>
              <a:buNone/>
              <a:defRPr sz="1900" b="1">
                <a:solidFill>
                  <a:schemeClr val="accent1">
                    <a:lumMod val="50000"/>
                  </a:schemeClr>
                </a:solidFill>
              </a:defRPr>
            </a:lvl1pPr>
            <a:lvl2pPr>
              <a:buNone/>
              <a:defRPr sz="2000" b="1"/>
            </a:lvl2pPr>
            <a:lvl3pPr>
              <a:buNone/>
              <a:defRPr sz="1800" b="1"/>
            </a:lvl3pPr>
            <a:lvl4pPr>
              <a:buNone/>
              <a:defRPr sz="1600" b="1"/>
            </a:lvl4pPr>
            <a:lvl5pPr>
              <a:buNone/>
              <a:defRPr sz="1600" b="1"/>
            </a:lvl5pPr>
            <a:extLst/>
          </a:lstStyle>
          <a:p>
            <a:pPr lvl="0" rtl="0" eaLnBrk="1" latinLnBrk="0" hangingPunct="1"/>
            <a:r>
              <a:rPr lang="es-ES" noProof="0" smtClean="0"/>
              <a:t>Haga clic para modificar el estilo de texto del patrón</a:t>
            </a:r>
          </a:p>
        </p:txBody>
      </p:sp>
      <p:sp>
        <p:nvSpPr>
          <p:cNvPr id="5" name="Marcador de posición de contenido 4"/>
          <p:cNvSpPr>
            <a:spLocks noGrp="1"/>
          </p:cNvSpPr>
          <p:nvPr>
            <p:ph sz="quarter" idx="2"/>
          </p:nvPr>
        </p:nvSpPr>
        <p:spPr>
          <a:xfrm>
            <a:off x="609600" y="969336"/>
            <a:ext cx="5364480" cy="4114800"/>
          </a:xfrm>
          <a:prstGeom prst="rect">
            <a:avLst/>
          </a:prstGeom>
          <a:ln w="10795">
            <a:solidFill>
              <a:schemeClr val="bg1"/>
            </a:solidFill>
            <a:prstDash val="dash"/>
            <a:miter lim="800000"/>
          </a:ln>
        </p:spPr>
        <p:txBody>
          <a:bodyPr rtlCol="0"/>
          <a:lstStyle>
            <a:lvl1pPr marL="393192" indent="-274320" rtl="0" eaLnBrk="1" latinLnBrk="0" hangingPunct="1">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rtl="0" eaLnBrk="1" latinLnBrk="0" hangingPunct="1"/>
            <a:r>
              <a:rPr lang="es-ES" noProof="0" smtClean="0"/>
              <a:t>Haga clic para modificar el estilo de texto del patrón</a:t>
            </a:r>
          </a:p>
          <a:p>
            <a:pPr lvl="1" rtl="0" eaLnBrk="1" latinLnBrk="0" hangingPunct="1"/>
            <a:r>
              <a:rPr lang="es-ES" noProof="0" smtClean="0"/>
              <a:t>Segundo nivel</a:t>
            </a:r>
          </a:p>
          <a:p>
            <a:pPr lvl="2" rtl="0" eaLnBrk="1" latinLnBrk="0" hangingPunct="1"/>
            <a:r>
              <a:rPr lang="es-ES" noProof="0" smtClean="0"/>
              <a:t>Tercer nivel</a:t>
            </a:r>
          </a:p>
          <a:p>
            <a:pPr lvl="3" rtl="0" eaLnBrk="1" latinLnBrk="0" hangingPunct="1"/>
            <a:r>
              <a:rPr lang="es-ES" noProof="0" smtClean="0"/>
              <a:t>Cuarto nivel</a:t>
            </a:r>
          </a:p>
          <a:p>
            <a:pPr lvl="4" rtl="0" eaLnBrk="1" latinLnBrk="0" hangingPunct="1"/>
            <a:r>
              <a:rPr lang="es-ES" noProof="0" smtClean="0"/>
              <a:t>Quinto nivel</a:t>
            </a:r>
            <a:endParaRPr kumimoji="0" lang="es-ES" noProof="0" dirty="0"/>
          </a:p>
        </p:txBody>
      </p:sp>
      <p:sp>
        <p:nvSpPr>
          <p:cNvPr id="4" name="Marcador de posición de texto 3"/>
          <p:cNvSpPr>
            <a:spLocks noGrp="1"/>
          </p:cNvSpPr>
          <p:nvPr>
            <p:ph type="body" sz="half" idx="3"/>
          </p:nvPr>
        </p:nvSpPr>
        <p:spPr>
          <a:xfrm>
            <a:off x="6217920" y="328278"/>
            <a:ext cx="5364480" cy="640080"/>
          </a:xfrm>
          <a:prstGeom prst="rect">
            <a:avLst/>
          </a:prstGeom>
          <a:noFill/>
          <a:ln w="10795">
            <a:solidFill>
              <a:schemeClr val="bg1"/>
            </a:solidFill>
            <a:miter lim="800000"/>
          </a:ln>
        </p:spPr>
        <p:txBody>
          <a:bodyPr rtlCol="0" anchor="ctr"/>
          <a:lstStyle>
            <a:lvl1pPr marL="64008" indent="0" algn="l" rtl="0" eaLnBrk="1" latinLnBrk="0" hangingPunct="1">
              <a:lnSpc>
                <a:spcPct val="100000"/>
              </a:lnSpc>
              <a:spcBef>
                <a:spcPts val="100"/>
              </a:spcBef>
              <a:buNone/>
              <a:defRPr sz="1900" b="1">
                <a:solidFill>
                  <a:schemeClr val="accent1">
                    <a:lumMod val="50000"/>
                  </a:schemeClr>
                </a:solidFill>
              </a:defRPr>
            </a:lvl1pPr>
            <a:lvl2pPr>
              <a:buNone/>
              <a:defRPr sz="2000" b="1"/>
            </a:lvl2pPr>
            <a:lvl3pPr>
              <a:buNone/>
              <a:defRPr sz="1800" b="1"/>
            </a:lvl3pPr>
            <a:lvl4pPr>
              <a:buNone/>
              <a:defRPr sz="1600" b="1"/>
            </a:lvl4pPr>
            <a:lvl5pPr>
              <a:buNone/>
              <a:defRPr sz="1600" b="1"/>
            </a:lvl5pPr>
            <a:extLst/>
          </a:lstStyle>
          <a:p>
            <a:pPr lvl="0" rtl="0" eaLnBrk="1" latinLnBrk="0" hangingPunct="1"/>
            <a:r>
              <a:rPr lang="es-ES" noProof="0" smtClean="0"/>
              <a:t>Haga clic para modificar el estilo de texto del patrón</a:t>
            </a:r>
          </a:p>
        </p:txBody>
      </p:sp>
      <p:sp>
        <p:nvSpPr>
          <p:cNvPr id="6" name="Marcador de posición de contenido 5"/>
          <p:cNvSpPr>
            <a:spLocks noGrp="1"/>
          </p:cNvSpPr>
          <p:nvPr>
            <p:ph sz="quarter" idx="4"/>
          </p:nvPr>
        </p:nvSpPr>
        <p:spPr>
          <a:xfrm>
            <a:off x="6217920" y="969336"/>
            <a:ext cx="5364480" cy="4114800"/>
          </a:xfrm>
          <a:prstGeom prst="rect">
            <a:avLst/>
          </a:prstGeom>
          <a:ln w="10795">
            <a:solidFill>
              <a:schemeClr val="bg1"/>
            </a:solidFill>
            <a:prstDash val="dash"/>
            <a:miter lim="800000"/>
          </a:ln>
        </p:spPr>
        <p:txBody>
          <a:bodyPr rtlCol="0"/>
          <a:lstStyle>
            <a:lvl1pPr marL="393192" indent="-274320" rtl="0" eaLnBrk="1" latinLnBrk="0" hangingPunct="1">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rtl="0" eaLnBrk="1" latinLnBrk="0" hangingPunct="1"/>
            <a:r>
              <a:rPr lang="es-ES" noProof="0" smtClean="0"/>
              <a:t>Haga clic para modificar el estilo de texto del patrón</a:t>
            </a:r>
          </a:p>
          <a:p>
            <a:pPr lvl="1" rtl="0" eaLnBrk="1" latinLnBrk="0" hangingPunct="1"/>
            <a:r>
              <a:rPr lang="es-ES" noProof="0" smtClean="0"/>
              <a:t>Segundo nivel</a:t>
            </a:r>
          </a:p>
          <a:p>
            <a:pPr lvl="2" rtl="0" eaLnBrk="1" latinLnBrk="0" hangingPunct="1"/>
            <a:r>
              <a:rPr lang="es-ES" noProof="0" smtClean="0"/>
              <a:t>Tercer nivel</a:t>
            </a:r>
          </a:p>
          <a:p>
            <a:pPr lvl="3" rtl="0" eaLnBrk="1" latinLnBrk="0" hangingPunct="1"/>
            <a:r>
              <a:rPr lang="es-ES" noProof="0" smtClean="0"/>
              <a:t>Cuarto nivel</a:t>
            </a:r>
          </a:p>
          <a:p>
            <a:pPr lvl="4" rtl="0" eaLnBrk="1" latinLnBrk="0" hangingPunct="1"/>
            <a:r>
              <a:rPr lang="es-ES" noProof="0" smtClean="0"/>
              <a:t>Quinto nivel</a:t>
            </a:r>
            <a:endParaRPr kumimoji="0" lang="es-ES" noProof="0" dirty="0"/>
          </a:p>
        </p:txBody>
      </p:sp>
      <p:sp>
        <p:nvSpPr>
          <p:cNvPr id="7" name="Marcador de fecha 6"/>
          <p:cNvSpPr>
            <a:spLocks noGrp="1"/>
          </p:cNvSpPr>
          <p:nvPr>
            <p:ph type="dt" sz="half" idx="10"/>
          </p:nvPr>
        </p:nvSpPr>
        <p:spPr>
          <a:xfrm>
            <a:off x="4775200" y="6305550"/>
            <a:ext cx="2844800" cy="476250"/>
          </a:xfrm>
          <a:prstGeom prst="rect">
            <a:avLst/>
          </a:prstGeom>
        </p:spPr>
        <p:txBody>
          <a:bodyPr rtlCol="0"/>
          <a:lstStyle/>
          <a:p>
            <a:pPr rtl="0"/>
            <a:fld id="{53882297-700E-4D7A-85E1-0457EA91AAC7}" type="datetime1">
              <a:rPr lang="es-ES" noProof="0" smtClean="0"/>
              <a:t>24/06/2019</a:t>
            </a:fld>
            <a:endParaRPr lang="es-ES" noProof="0" dirty="0"/>
          </a:p>
        </p:txBody>
      </p:sp>
      <p:sp>
        <p:nvSpPr>
          <p:cNvPr id="8" name="Marcador de pie de página 7"/>
          <p:cNvSpPr>
            <a:spLocks noGrp="1"/>
          </p:cNvSpPr>
          <p:nvPr>
            <p:ph type="ftr" sz="quarter" idx="11"/>
          </p:nvPr>
        </p:nvSpPr>
        <p:spPr>
          <a:xfrm>
            <a:off x="7620000" y="6305550"/>
            <a:ext cx="3860800" cy="476250"/>
          </a:xfrm>
          <a:prstGeom prst="rect">
            <a:avLst/>
          </a:prstGeom>
        </p:spPr>
        <p:txBody>
          <a:bodyPr rtlCol="0"/>
          <a:lstStyle/>
          <a:p>
            <a:pPr rtl="0"/>
            <a:r>
              <a:rPr lang="es-ES" noProof="0" dirty="0"/>
              <a:t>Agregar un pie de página</a:t>
            </a:r>
          </a:p>
        </p:txBody>
      </p:sp>
      <p:sp>
        <p:nvSpPr>
          <p:cNvPr id="9" name="Marcador de número de diapositiva 8"/>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3589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320"/>
            <a:ext cx="9997440" cy="1143000"/>
          </a:xfrm>
          <a:prstGeom prst="rect">
            <a:avLst/>
          </a:prstGeom>
        </p:spPr>
        <p:txBody>
          <a:bodyPr rtlCol="0" anchor="ctr"/>
          <a:lstStyle/>
          <a:p>
            <a:pPr rtl="0"/>
            <a:r>
              <a:rPr lang="es-ES" noProof="0" smtClean="0"/>
              <a:t>Haga clic para modificar el estilo de título del patrón</a:t>
            </a:r>
            <a:endParaRPr lang="es-ES" noProof="0" dirty="0"/>
          </a:p>
        </p:txBody>
      </p:sp>
      <p:sp>
        <p:nvSpPr>
          <p:cNvPr id="3" name="Marcador de fecha 2"/>
          <p:cNvSpPr>
            <a:spLocks noGrp="1"/>
          </p:cNvSpPr>
          <p:nvPr>
            <p:ph type="dt" sz="half" idx="10"/>
          </p:nvPr>
        </p:nvSpPr>
        <p:spPr>
          <a:xfrm>
            <a:off x="4775200" y="6305550"/>
            <a:ext cx="2844800" cy="476250"/>
          </a:xfrm>
          <a:prstGeom prst="rect">
            <a:avLst/>
          </a:prstGeom>
        </p:spPr>
        <p:txBody>
          <a:bodyPr rtlCol="0"/>
          <a:lstStyle/>
          <a:p>
            <a:pPr rtl="0"/>
            <a:fld id="{0DBFF837-E2FE-46FE-B7F1-A77E1FE55CBA}" type="datetime1">
              <a:rPr lang="es-ES" noProof="0" smtClean="0"/>
              <a:t>24/06/2019</a:t>
            </a:fld>
            <a:endParaRPr lang="es-ES" noProof="0" dirty="0"/>
          </a:p>
        </p:txBody>
      </p:sp>
      <p:sp>
        <p:nvSpPr>
          <p:cNvPr id="4" name="Marcador de pie de página 3"/>
          <p:cNvSpPr>
            <a:spLocks noGrp="1"/>
          </p:cNvSpPr>
          <p:nvPr>
            <p:ph type="ftr" sz="quarter" idx="11"/>
          </p:nvPr>
        </p:nvSpPr>
        <p:spPr>
          <a:xfrm>
            <a:off x="7620000" y="6305550"/>
            <a:ext cx="3860800" cy="476250"/>
          </a:xfrm>
          <a:prstGeom prst="rect">
            <a:avLst/>
          </a:prstGeom>
        </p:spPr>
        <p:txBody>
          <a:bodyPr rtlCol="0"/>
          <a:lstStyle/>
          <a:p>
            <a:pPr rtl="0"/>
            <a:r>
              <a:rPr lang="es-ES" noProof="0" dirty="0"/>
              <a:t>Agregar un pie de página</a:t>
            </a:r>
          </a:p>
        </p:txBody>
      </p:sp>
      <p:sp>
        <p:nvSpPr>
          <p:cNvPr id="5" name="Marcador de número de diapositiva 4"/>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8606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775200" y="6305550"/>
            <a:ext cx="2844800" cy="476250"/>
          </a:xfrm>
          <a:prstGeom prst="rect">
            <a:avLst/>
          </a:prstGeom>
        </p:spPr>
        <p:txBody>
          <a:bodyPr rtlCol="0"/>
          <a:lstStyle/>
          <a:p>
            <a:pPr rtl="0"/>
            <a:fld id="{7B1650FF-A663-41BB-B615-F28D7A29E914}" type="datetime1">
              <a:rPr lang="es-ES" noProof="0" smtClean="0"/>
              <a:t>24/06/2019</a:t>
            </a:fld>
            <a:endParaRPr lang="es-ES" noProof="0" dirty="0"/>
          </a:p>
        </p:txBody>
      </p:sp>
      <p:sp>
        <p:nvSpPr>
          <p:cNvPr id="3" name="Marcador de pie de página 2"/>
          <p:cNvSpPr>
            <a:spLocks noGrp="1"/>
          </p:cNvSpPr>
          <p:nvPr>
            <p:ph type="ftr" sz="quarter" idx="11"/>
          </p:nvPr>
        </p:nvSpPr>
        <p:spPr>
          <a:xfrm>
            <a:off x="7620000" y="6305550"/>
            <a:ext cx="3860800" cy="476250"/>
          </a:xfrm>
          <a:prstGeom prst="rect">
            <a:avLst/>
          </a:prstGeom>
        </p:spPr>
        <p:txBody>
          <a:bodyPr rtlCol="0"/>
          <a:lstStyle/>
          <a:p>
            <a:pPr rtl="0"/>
            <a:r>
              <a:rPr lang="es-ES" noProof="0" dirty="0"/>
              <a:t>Agregar un pie de página</a:t>
            </a:r>
          </a:p>
        </p:txBody>
      </p:sp>
      <p:sp>
        <p:nvSpPr>
          <p:cNvPr id="4" name="Marcador de número de diapositiva 3"/>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86097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bg>
      <p:bgPr>
        <a:solidFill>
          <a:schemeClr val="bg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600" y="216778"/>
            <a:ext cx="5080000" cy="1162050"/>
          </a:xfrm>
          <a:prstGeom prst="rect">
            <a:avLst/>
          </a:prstGeom>
          <a:ln>
            <a:noFill/>
          </a:ln>
        </p:spPr>
        <p:txBody>
          <a:bodyPr rtlCol="0" anchor="b"/>
          <a:lstStyle>
            <a:lvl1pPr algn="l">
              <a:lnSpc>
                <a:spcPts val="2000"/>
              </a:lnSpc>
              <a:buNone/>
              <a:defRPr sz="2200" b="1" cap="all" baseline="0"/>
            </a:lvl1pPr>
            <a:extLst/>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2"/>
          </p:nvPr>
        </p:nvSpPr>
        <p:spPr>
          <a:xfrm>
            <a:off x="609600" y="1406964"/>
            <a:ext cx="5080000" cy="698500"/>
          </a:xfrm>
          <a:prstGeom prst="rect">
            <a:avLst/>
          </a:prstGeom>
        </p:spPr>
        <p:txBody>
          <a:bodyPr rtlCol="0"/>
          <a:lstStyle>
            <a:lvl1pPr marL="45720" indent="0" rtl="0" eaLnBrk="1" latinLnBrk="0" hangingPunct="1">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rtl="0" eaLnBrk="1" latinLnBrk="0" hangingPunct="1"/>
            <a:r>
              <a:rPr lang="es-ES" noProof="0" smtClean="0"/>
              <a:t>Haga clic para modificar el estilo de texto del patrón</a:t>
            </a:r>
          </a:p>
        </p:txBody>
      </p:sp>
      <p:sp>
        <p:nvSpPr>
          <p:cNvPr id="4" name="Marcador de posición de contenido 3"/>
          <p:cNvSpPr>
            <a:spLocks noGrp="1"/>
          </p:cNvSpPr>
          <p:nvPr>
            <p:ph sz="half" idx="1"/>
          </p:nvPr>
        </p:nvSpPr>
        <p:spPr>
          <a:xfrm>
            <a:off x="609600" y="2133601"/>
            <a:ext cx="10871200" cy="3992563"/>
          </a:xfrm>
          <a:prstGeom prst="rect">
            <a:avLst/>
          </a:prstGeom>
        </p:spPr>
        <p:txBody>
          <a:bodyPr rtlCol="0"/>
          <a:lstStyle>
            <a:lvl1pPr rtl="0" eaLnBrk="1" latinLnBrk="0" hangingPunct="1">
              <a:defRPr sz="3200"/>
            </a:lvl1pPr>
            <a:lvl2pPr>
              <a:defRPr sz="2800"/>
            </a:lvl2pPr>
            <a:lvl3pPr>
              <a:defRPr sz="2400"/>
            </a:lvl3pPr>
            <a:lvl4pPr>
              <a:defRPr sz="2000"/>
            </a:lvl4pPr>
            <a:lvl5pPr>
              <a:defRPr sz="2000"/>
            </a:lvl5pPr>
            <a:extLst/>
          </a:lstStyle>
          <a:p>
            <a:pPr lvl="0" rtl="0" eaLnBrk="1" latinLnBrk="0" hangingPunct="1"/>
            <a:r>
              <a:rPr lang="es-ES" noProof="0" smtClean="0"/>
              <a:t>Haga clic para modificar el estilo de texto del patrón</a:t>
            </a:r>
          </a:p>
          <a:p>
            <a:pPr lvl="1" rtl="0" eaLnBrk="1" latinLnBrk="0" hangingPunct="1"/>
            <a:r>
              <a:rPr lang="es-ES" noProof="0" smtClean="0"/>
              <a:t>Segundo nivel</a:t>
            </a:r>
          </a:p>
          <a:p>
            <a:pPr lvl="2" rtl="0" eaLnBrk="1" latinLnBrk="0" hangingPunct="1"/>
            <a:r>
              <a:rPr lang="es-ES" noProof="0" smtClean="0"/>
              <a:t>Tercer nivel</a:t>
            </a:r>
          </a:p>
          <a:p>
            <a:pPr lvl="3" rtl="0" eaLnBrk="1" latinLnBrk="0" hangingPunct="1"/>
            <a:r>
              <a:rPr lang="es-ES" noProof="0" smtClean="0"/>
              <a:t>Cuarto nivel</a:t>
            </a:r>
          </a:p>
          <a:p>
            <a:pPr lvl="4" rtl="0" eaLnBrk="1" latinLnBrk="0" hangingPunct="1"/>
            <a:r>
              <a:rPr lang="es-ES" noProof="0" smtClean="0"/>
              <a:t>Quinto nivel</a:t>
            </a:r>
            <a:endParaRPr kumimoji="0" lang="es-ES" noProof="0" dirty="0"/>
          </a:p>
        </p:txBody>
      </p:sp>
      <p:sp>
        <p:nvSpPr>
          <p:cNvPr id="5" name="Marcador de fecha 4"/>
          <p:cNvSpPr>
            <a:spLocks noGrp="1"/>
          </p:cNvSpPr>
          <p:nvPr>
            <p:ph type="dt" sz="half" idx="10"/>
          </p:nvPr>
        </p:nvSpPr>
        <p:spPr>
          <a:xfrm>
            <a:off x="4775200" y="6305550"/>
            <a:ext cx="2844800" cy="476250"/>
          </a:xfrm>
          <a:prstGeom prst="rect">
            <a:avLst/>
          </a:prstGeom>
        </p:spPr>
        <p:txBody>
          <a:bodyPr rtlCol="0"/>
          <a:lstStyle/>
          <a:p>
            <a:pPr rtl="0"/>
            <a:fld id="{6C9FBE21-F0D4-4475-8C74-9F12F5F0CA5D}" type="datetime1">
              <a:rPr lang="es-ES" noProof="0" smtClean="0"/>
              <a:t>24/06/2019</a:t>
            </a:fld>
            <a:endParaRPr lang="es-ES" noProof="0" dirty="0"/>
          </a:p>
        </p:txBody>
      </p:sp>
      <p:sp>
        <p:nvSpPr>
          <p:cNvPr id="6" name="Marcador de pie de página 5"/>
          <p:cNvSpPr>
            <a:spLocks noGrp="1"/>
          </p:cNvSpPr>
          <p:nvPr>
            <p:ph type="ftr" sz="quarter" idx="11"/>
          </p:nvPr>
        </p:nvSpPr>
        <p:spPr>
          <a:xfrm>
            <a:off x="7620000" y="6305550"/>
            <a:ext cx="3860800" cy="476250"/>
          </a:xfrm>
          <a:prstGeom prst="rect">
            <a:avLst/>
          </a:prstGeom>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5425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bg>
      <p:bgPr>
        <a:solidFill>
          <a:schemeClr val="bg2">
            <a:lumMod val="9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49195" y="1066800"/>
            <a:ext cx="3657600" cy="1981200"/>
          </a:xfrm>
          <a:prstGeom prst="rect">
            <a:avLst/>
          </a:prstGeom>
        </p:spPr>
        <p:txBody>
          <a:bodyPr rtlCol="0" anchor="b">
            <a:noAutofit/>
          </a:bodyPr>
          <a:lstStyle>
            <a:lvl1pPr algn="l">
              <a:buNone/>
              <a:defRPr sz="2100" b="1">
                <a:effectLst/>
              </a:defRPr>
            </a:lvl1pPr>
            <a:extLst/>
          </a:lstStyle>
          <a:p>
            <a:pPr rtl="0"/>
            <a:r>
              <a:rPr lang="es-ES" noProof="0" smtClean="0"/>
              <a:t>Haga clic para modificar el estilo de título del patrón</a:t>
            </a:r>
            <a:endParaRPr lang="es-ES" noProof="0" dirty="0"/>
          </a:p>
        </p:txBody>
      </p:sp>
      <p:sp>
        <p:nvSpPr>
          <p:cNvPr id="8" name="Rectángulo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s-ES" sz="3200" kern="1200" noProof="0" dirty="0">
              <a:solidFill>
                <a:schemeClr val="tx1"/>
              </a:solidFill>
              <a:latin typeface="+mn-lt"/>
              <a:ea typeface="+mn-ea"/>
              <a:cs typeface="+mn-cs"/>
            </a:endParaRP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rtlCol="0" anchor="t"/>
          <a:lstStyle>
            <a:lvl1pPr marL="0" indent="0" algn="l" eaLnBrk="1" latinLnBrk="0" hangingPunct="1">
              <a:buNone/>
              <a:defRPr sz="3200"/>
            </a:lvl1pPr>
            <a:extLst/>
          </a:lstStyle>
          <a:p>
            <a:pPr marL="0" algn="l" rtl="0" eaLnBrk="1" latinLnBrk="0" hangingPunct="1"/>
            <a:r>
              <a:rPr lang="es-ES" noProof="0" smtClean="0"/>
              <a:t>Haga clic en el icono para agregar una imagen</a:t>
            </a:r>
            <a:endParaRPr kumimoji="0" lang="es-ES" noProof="0" dirty="0"/>
          </a:p>
        </p:txBody>
      </p:sp>
      <p:sp>
        <p:nvSpPr>
          <p:cNvPr id="9" name="Rectángulo 1"/>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s-ES" sz="1800" noProof="0" dirty="0"/>
          </a:p>
        </p:txBody>
      </p:sp>
      <p:sp>
        <p:nvSpPr>
          <p:cNvPr id="10" name="Rectángulo 2"/>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s-ES" sz="1800" noProof="0" dirty="0"/>
          </a:p>
        </p:txBody>
      </p:sp>
      <p:sp>
        <p:nvSpPr>
          <p:cNvPr id="4" name="Marcador de posición de texto 3"/>
          <p:cNvSpPr>
            <a:spLocks noGrp="1"/>
          </p:cNvSpPr>
          <p:nvPr>
            <p:ph type="body" sz="half" idx="2"/>
          </p:nvPr>
        </p:nvSpPr>
        <p:spPr>
          <a:xfrm>
            <a:off x="1117600" y="4800600"/>
            <a:ext cx="5892800" cy="762000"/>
          </a:xfrm>
          <a:prstGeom prst="rect">
            <a:avLst/>
          </a:prstGeom>
        </p:spPr>
        <p:txBody>
          <a:bodyPr rtlCol="0" anchor="ctr"/>
          <a:lstStyle>
            <a:lvl1pPr marL="0" indent="0" algn="l" rtl="0" eaLnBrk="1" latinLnBrk="0" hangingPunct="1">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rtl="0" eaLnBrk="1" latinLnBrk="0" hangingPunct="1"/>
            <a:r>
              <a:rPr lang="es-ES" noProof="0" smtClean="0"/>
              <a:t>Haga clic para modificar el estilo de texto del patrón</a:t>
            </a:r>
          </a:p>
        </p:txBody>
      </p:sp>
      <p:sp>
        <p:nvSpPr>
          <p:cNvPr id="5" name="Marcador de fecha 4"/>
          <p:cNvSpPr>
            <a:spLocks noGrp="1"/>
          </p:cNvSpPr>
          <p:nvPr>
            <p:ph type="dt" sz="half" idx="10"/>
          </p:nvPr>
        </p:nvSpPr>
        <p:spPr>
          <a:xfrm>
            <a:off x="4775200" y="6305550"/>
            <a:ext cx="2844800" cy="476250"/>
          </a:xfrm>
          <a:prstGeom prst="rect">
            <a:avLst/>
          </a:prstGeom>
        </p:spPr>
        <p:txBody>
          <a:bodyPr rtlCol="0"/>
          <a:lstStyle/>
          <a:p>
            <a:pPr rtl="0"/>
            <a:fld id="{66C24297-12C8-4EC5-9112-3BDBD71DF6A5}" type="datetime1">
              <a:rPr lang="es-ES" noProof="0" smtClean="0"/>
              <a:t>24/06/2019</a:t>
            </a:fld>
            <a:endParaRPr lang="es-ES" noProof="0" dirty="0"/>
          </a:p>
        </p:txBody>
      </p:sp>
      <p:sp>
        <p:nvSpPr>
          <p:cNvPr id="6" name="Marcador de pie de página 5"/>
          <p:cNvSpPr>
            <a:spLocks noGrp="1"/>
          </p:cNvSpPr>
          <p:nvPr>
            <p:ph type="ftr" sz="quarter" idx="11"/>
          </p:nvPr>
        </p:nvSpPr>
        <p:spPr>
          <a:xfrm>
            <a:off x="7620000" y="6305550"/>
            <a:ext cx="3860800" cy="476250"/>
          </a:xfrm>
          <a:prstGeom prst="rect">
            <a:avLst/>
          </a:prstGeom>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6367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2"/>
      </p:bgRef>
    </p:bg>
    <p:spTree>
      <p:nvGrpSpPr>
        <p:cNvPr id="1" name=""/>
        <p:cNvGrpSpPr/>
        <p:nvPr/>
      </p:nvGrpSpPr>
      <p:grpSpPr>
        <a:xfrm>
          <a:off x="0" y="0"/>
          <a:ext cx="0" cy="0"/>
          <a:chOff x="0" y="0"/>
          <a:chExt cx="0" cy="0"/>
        </a:xfrm>
      </p:grpSpPr>
      <p:grpSp>
        <p:nvGrpSpPr>
          <p:cNvPr id="6" name="Grupo 5"/>
          <p:cNvGrpSpPr/>
          <p:nvPr/>
        </p:nvGrpSpPr>
        <p:grpSpPr>
          <a:xfrm>
            <a:off x="7148" y="-54"/>
            <a:ext cx="12188952" cy="6858054"/>
            <a:chOff x="7148" y="-54"/>
            <a:chExt cx="12188952" cy="6858054"/>
          </a:xfrm>
        </p:grpSpPr>
        <p:sp>
          <p:nvSpPr>
            <p:cNvPr id="4" name="Rectángulo 3"/>
            <p:cNvSpPr/>
            <p:nvPr/>
          </p:nvSpPr>
          <p:spPr>
            <a:xfrm>
              <a:off x="7148" y="0"/>
              <a:ext cx="1218895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p:cNvSpPr/>
            <p:nvPr/>
          </p:nvSpPr>
          <p:spPr bwMode="invGray">
            <a:xfrm>
              <a:off x="1473566" y="-54"/>
              <a:ext cx="96070" cy="6858054"/>
            </a:xfrm>
            <a:prstGeom prst="rect">
              <a:avLst/>
            </a:prstGeom>
            <a:solidFill>
              <a:schemeClr val="bg2">
                <a:lumMod val="10000"/>
              </a:schemeClr>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s-ES" sz="1800" noProof="0" dirty="0"/>
            </a:p>
          </p:txBody>
        </p:sp>
        <p:pic>
          <p:nvPicPr>
            <p:cNvPr id="3" name="Imagen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8" y="0"/>
              <a:ext cx="1495425" cy="6858000"/>
            </a:xfrm>
            <a:prstGeom prst="rect">
              <a:avLst/>
            </a:prstGeom>
          </p:spPr>
        </p:pic>
      </p:grpSp>
      <p:sp>
        <p:nvSpPr>
          <p:cNvPr id="16" name="Marcador de título 4"/>
          <p:cNvSpPr>
            <a:spLocks noGrp="1"/>
          </p:cNvSpPr>
          <p:nvPr>
            <p:ph type="title"/>
          </p:nvPr>
        </p:nvSpPr>
        <p:spPr>
          <a:xfrm>
            <a:off x="1914144" y="274638"/>
            <a:ext cx="9997440" cy="1143000"/>
          </a:xfrm>
          <a:prstGeom prst="rect">
            <a:avLst/>
          </a:prstGeom>
        </p:spPr>
        <p:txBody>
          <a:bodyPr rtlCol="0" anchor="ctr">
            <a:normAutofit/>
          </a:bodyPr>
          <a:lstStyle/>
          <a:p>
            <a:pPr rtl="0"/>
            <a:r>
              <a:rPr lang="es-ES" noProof="0" dirty="0"/>
              <a:t>Haga clic para modificar el estilo de título del patrón</a:t>
            </a:r>
          </a:p>
        </p:txBody>
      </p:sp>
      <p:sp>
        <p:nvSpPr>
          <p:cNvPr id="17" name="Marcador de posición de texto 8"/>
          <p:cNvSpPr>
            <a:spLocks noGrp="1"/>
          </p:cNvSpPr>
          <p:nvPr>
            <p:ph type="body" idx="1"/>
          </p:nvPr>
        </p:nvSpPr>
        <p:spPr>
          <a:xfrm>
            <a:off x="1914144" y="1447800"/>
            <a:ext cx="9997440" cy="4800600"/>
          </a:xfrm>
          <a:prstGeom prst="rect">
            <a:avLst/>
          </a:prstGeom>
        </p:spPr>
        <p:txBody>
          <a:bodyPr rtlCol="0">
            <a:normAutofit/>
          </a:bodyPr>
          <a:lstStyle/>
          <a:p>
            <a:pPr lvl="0" rtl="0" eaLnBrk="1" latinLnBrk="0" hangingPunct="1"/>
            <a:r>
              <a:rPr lang="es-ES" noProof="0" dirty="0"/>
              <a:t>Editar el estilo de texto del patrón</a:t>
            </a:r>
          </a:p>
          <a:p>
            <a:pPr lvl="1" rtl="0" eaLnBrk="1" latinLnBrk="0" hangingPunct="1"/>
            <a:r>
              <a:rPr lang="es-ES" noProof="0" dirty="0"/>
              <a:t>Segundo nivel</a:t>
            </a:r>
          </a:p>
          <a:p>
            <a:pPr lvl="2" rtl="0" eaLnBrk="1" latinLnBrk="0" hangingPunct="1"/>
            <a:r>
              <a:rPr lang="es-ES" noProof="0" dirty="0"/>
              <a:t>Tercer nivel</a:t>
            </a:r>
          </a:p>
          <a:p>
            <a:pPr lvl="3" rtl="0" eaLnBrk="1" latinLnBrk="0" hangingPunct="1"/>
            <a:r>
              <a:rPr lang="es-ES" noProof="0" dirty="0"/>
              <a:t>Cuarto nivel</a:t>
            </a:r>
          </a:p>
          <a:p>
            <a:pPr lvl="4" rtl="0" eaLnBrk="1" latinLnBrk="0" hangingPunct="1"/>
            <a:r>
              <a:rPr lang="es-ES" noProof="0" dirty="0"/>
              <a:t>Quinto nivel</a:t>
            </a:r>
          </a:p>
        </p:txBody>
      </p:sp>
      <p:sp>
        <p:nvSpPr>
          <p:cNvPr id="18" name="Marcador de fecha 23"/>
          <p:cNvSpPr>
            <a:spLocks noGrp="1"/>
          </p:cNvSpPr>
          <p:nvPr>
            <p:ph type="dt" sz="half" idx="2"/>
          </p:nvPr>
        </p:nvSpPr>
        <p:spPr>
          <a:xfrm>
            <a:off x="4775200" y="6305550"/>
            <a:ext cx="2844800" cy="476250"/>
          </a:xfrm>
          <a:prstGeom prst="rect">
            <a:avLst/>
          </a:prstGeom>
        </p:spPr>
        <p:txBody>
          <a:bodyPr rtlCol="0" anchor="b"/>
          <a:lstStyle>
            <a:lvl1pPr algn="r" eaLnBrk="1" latinLnBrk="0" hangingPunct="1">
              <a:defRPr kumimoji="0" sz="1100">
                <a:solidFill>
                  <a:schemeClr val="tx2"/>
                </a:solidFill>
              </a:defRPr>
            </a:lvl1pPr>
            <a:extLst/>
          </a:lstStyle>
          <a:p>
            <a:pPr rtl="0"/>
            <a:fld id="{66451BA5-0E59-42AB-B6D4-F1B13775B2F0}" type="datetime1">
              <a:rPr lang="es-ES" noProof="0" smtClean="0"/>
              <a:t>24/06/2019</a:t>
            </a:fld>
            <a:endParaRPr lang="es-ES" noProof="0" dirty="0"/>
          </a:p>
        </p:txBody>
      </p:sp>
      <p:sp>
        <p:nvSpPr>
          <p:cNvPr id="19" name="Marcador de pie de página 9"/>
          <p:cNvSpPr>
            <a:spLocks noGrp="1"/>
          </p:cNvSpPr>
          <p:nvPr>
            <p:ph type="ftr" sz="quarter" idx="3"/>
          </p:nvPr>
        </p:nvSpPr>
        <p:spPr>
          <a:xfrm>
            <a:off x="7620000" y="6305550"/>
            <a:ext cx="3860800" cy="476250"/>
          </a:xfrm>
          <a:prstGeom prst="rect">
            <a:avLst/>
          </a:prstGeom>
        </p:spPr>
        <p:txBody>
          <a:bodyPr rtlCol="0" anchor="b"/>
          <a:lstStyle>
            <a:lvl1pPr eaLnBrk="1" latinLnBrk="0" hangingPunct="1">
              <a:defRPr kumimoji="0" sz="1100">
                <a:solidFill>
                  <a:schemeClr val="tx2"/>
                </a:solidFill>
                <a:effectLst/>
              </a:defRPr>
            </a:lvl1pPr>
            <a:extLst/>
          </a:lstStyle>
          <a:p>
            <a:pPr rtl="0"/>
            <a:r>
              <a:rPr lang="es-ES" noProof="0" dirty="0"/>
              <a:t>Agregar un pie de página</a:t>
            </a:r>
          </a:p>
        </p:txBody>
      </p:sp>
      <p:sp>
        <p:nvSpPr>
          <p:cNvPr id="20" name="Marcador de número de diapositiva 21"/>
          <p:cNvSpPr>
            <a:spLocks noGrp="1"/>
          </p:cNvSpPr>
          <p:nvPr>
            <p:ph type="sldNum" sz="quarter" idx="4"/>
          </p:nvPr>
        </p:nvSpPr>
        <p:spPr>
          <a:xfrm>
            <a:off x="11484864" y="6305550"/>
            <a:ext cx="609600" cy="476250"/>
          </a:xfrm>
          <a:prstGeom prst="rect">
            <a:avLst/>
          </a:prstGeom>
        </p:spPr>
        <p:txBody>
          <a:bodyPr rtlCol="0" anchor="b"/>
          <a:lstStyle>
            <a:lvl1pPr algn="ctr" eaLnBrk="1" latinLnBrk="0" hangingPunct="1">
              <a:defRPr kumimoji="0" sz="1100">
                <a:solidFill>
                  <a:schemeClr val="tx2"/>
                </a:solidFill>
                <a:effectLst/>
              </a:defRPr>
            </a:lvl1pPr>
            <a:extLst/>
          </a:lstStyle>
          <a:p>
            <a:pPr rtl="0"/>
            <a:fld id="{401CF334-2D5C-4859-84A6-CA7E6E43FAEB}" type="slidenum">
              <a:rPr lang="es-ES" noProof="0" smtClean="0"/>
              <a:pPr rtl="0"/>
              <a:t>‹Nº›</a:t>
            </a:fld>
            <a:endParaRPr lang="es-ES" noProof="0" dirty="0"/>
          </a:p>
        </p:txBody>
      </p:sp>
    </p:spTree>
    <p:extLst>
      <p:ext uri="{BB962C8B-B14F-4D97-AF65-F5344CB8AC3E}">
        <p14:creationId xmlns:p14="http://schemas.microsoft.com/office/powerpoint/2010/main" val="12600380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300" b="1" kern="1200">
          <a:solidFill>
            <a:schemeClr val="accent2">
              <a:lumMod val="50000"/>
            </a:schemeClr>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lumMod val="50000"/>
          </a:schemeClr>
        </a:buClr>
        <a:buSzPct val="80000"/>
        <a:buFont typeface="Wingdings 2"/>
        <a:buChar char=""/>
        <a:defRPr kumimoji="0" sz="3200" kern="1200">
          <a:solidFill>
            <a:schemeClr val="tx2">
              <a:lumMod val="75000"/>
            </a:schemeClr>
          </a:solidFill>
          <a:latin typeface="+mn-lt"/>
          <a:ea typeface="+mn-ea"/>
          <a:cs typeface="+mn-cs"/>
        </a:defRPr>
      </a:lvl1pPr>
      <a:lvl2pPr marL="640080" indent="-237744" algn="l" rtl="0" eaLnBrk="1" latinLnBrk="0" hangingPunct="1">
        <a:lnSpc>
          <a:spcPct val="100000"/>
        </a:lnSpc>
        <a:spcBef>
          <a:spcPts val="550"/>
        </a:spcBef>
        <a:buClr>
          <a:schemeClr val="accent1">
            <a:lumMod val="50000"/>
          </a:schemeClr>
        </a:buClr>
        <a:buFont typeface="Verdana"/>
        <a:buChar char="◦"/>
        <a:defRPr kumimoji="0" sz="2800" kern="1200">
          <a:solidFill>
            <a:schemeClr val="tx2">
              <a:lumMod val="75000"/>
            </a:schemeClr>
          </a:solidFill>
          <a:latin typeface="+mn-lt"/>
          <a:ea typeface="+mn-ea"/>
          <a:cs typeface="+mn-cs"/>
        </a:defRPr>
      </a:lvl2pPr>
      <a:lvl3pPr marL="886968" indent="-228600" algn="l" rtl="0" eaLnBrk="1" latinLnBrk="0" hangingPunct="1">
        <a:lnSpc>
          <a:spcPct val="100000"/>
        </a:lnSpc>
        <a:spcBef>
          <a:spcPct val="20000"/>
        </a:spcBef>
        <a:buClr>
          <a:schemeClr val="accent2">
            <a:lumMod val="75000"/>
          </a:schemeClr>
        </a:buClr>
        <a:buFont typeface="Wingdings 2"/>
        <a:buChar char=""/>
        <a:defRPr kumimoji="0" sz="2400" kern="1200">
          <a:solidFill>
            <a:schemeClr val="tx2">
              <a:lumMod val="75000"/>
            </a:schemeClr>
          </a:solidFill>
          <a:latin typeface="+mn-lt"/>
          <a:ea typeface="+mn-ea"/>
          <a:cs typeface="+mn-cs"/>
        </a:defRPr>
      </a:lvl3pPr>
      <a:lvl4pPr marL="1097280" indent="-173736" algn="l" rtl="0" eaLnBrk="1" latinLnBrk="0" hangingPunct="1">
        <a:lnSpc>
          <a:spcPct val="100000"/>
        </a:lnSpc>
        <a:spcBef>
          <a:spcPct val="20000"/>
        </a:spcBef>
        <a:buClr>
          <a:schemeClr val="accent3">
            <a:lumMod val="75000"/>
          </a:schemeClr>
        </a:buClr>
        <a:buFont typeface="Wingdings 2"/>
        <a:buChar char=""/>
        <a:defRPr kumimoji="0" sz="2000" kern="1200">
          <a:solidFill>
            <a:schemeClr val="tx2">
              <a:lumMod val="75000"/>
            </a:schemeClr>
          </a:solidFill>
          <a:latin typeface="+mn-lt"/>
          <a:ea typeface="+mn-ea"/>
          <a:cs typeface="+mn-cs"/>
        </a:defRPr>
      </a:lvl4pPr>
      <a:lvl5pPr marL="1298448" indent="-182880" algn="l" rtl="0" eaLnBrk="1" latinLnBrk="0" hangingPunct="1">
        <a:lnSpc>
          <a:spcPct val="100000"/>
        </a:lnSpc>
        <a:spcBef>
          <a:spcPct val="20000"/>
        </a:spcBef>
        <a:buClr>
          <a:schemeClr val="accent4">
            <a:lumMod val="75000"/>
          </a:schemeClr>
        </a:buClr>
        <a:buFont typeface="Wingdings 2"/>
        <a:buChar char=""/>
        <a:defRPr kumimoji="0" sz="2000" kern="1200">
          <a:solidFill>
            <a:schemeClr val="tx2">
              <a:lumMod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512" userDrawn="1">
          <p15:clr>
            <a:srgbClr val="F26B43"/>
          </p15:clr>
        </p15:guide>
        <p15:guide id="3" pos="1176" userDrawn="1">
          <p15:clr>
            <a:srgbClr val="F26B43"/>
          </p15:clr>
        </p15:guide>
        <p15:guide id="4" orient="horz" pos="3936" userDrawn="1">
          <p15:clr>
            <a:srgbClr val="F26B43"/>
          </p15:clr>
        </p15:guide>
        <p15:guide id="5" orient="horz" pos="888" userDrawn="1">
          <p15:clr>
            <a:srgbClr val="F26B43"/>
          </p15:clr>
        </p15:guide>
        <p15:guide id="6" orient="horz" pos="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6.xml"/><Relationship Id="rId4" Type="http://schemas.openxmlformats.org/officeDocument/2006/relationships/image" Target="../media/image15.1"/></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6.2"/><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5.emf"/></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5.emf"/></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5.emf"/></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5.emf"/></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5.emf"/></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5.emf"/></Relationships>
</file>

<file path=ppt/slides/_rels/slide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5.emf"/></Relationships>
</file>

<file path=ppt/slides/_rels/slide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5.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5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3.xml"/><Relationship Id="rId7" Type="http://schemas.openxmlformats.org/officeDocument/2006/relationships/image" Target="../media/image5.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3" Type="http://schemas.openxmlformats.org/officeDocument/2006/relationships/package" Target="../embeddings/Documento_de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image" Target="../media/image39.emf"/></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256925"/>
            <a:ext cx="11191240" cy="3031355"/>
          </a:xfrm>
        </p:spPr>
        <p:txBody>
          <a:bodyPr>
            <a:normAutofit fontScale="90000"/>
          </a:bodyPr>
          <a:lstStyle/>
          <a:p>
            <a:r>
              <a:rPr lang="es-MX" dirty="0">
                <a:solidFill>
                  <a:srgbClr val="002060"/>
                </a:solidFill>
                <a:latin typeface="Arial" panose="020B0604020202020204" pitchFamily="34" charset="0"/>
                <a:cs typeface="Arial" panose="020B0604020202020204" pitchFamily="34" charset="0"/>
              </a:rPr>
              <a:t>Proyecto 1:</a:t>
            </a:r>
            <a:br>
              <a:rPr lang="es-MX" dirty="0">
                <a:solidFill>
                  <a:srgbClr val="002060"/>
                </a:solidFill>
                <a:latin typeface="Arial" panose="020B0604020202020204" pitchFamily="34" charset="0"/>
                <a:cs typeface="Arial" panose="020B0604020202020204" pitchFamily="34" charset="0"/>
              </a:rPr>
            </a:br>
            <a:r>
              <a:rPr lang="es-MX" dirty="0">
                <a:solidFill>
                  <a:srgbClr val="002060"/>
                </a:solidFill>
                <a:latin typeface="Arial" panose="020B0604020202020204" pitchFamily="34" charset="0"/>
                <a:cs typeface="Arial" panose="020B0604020202020204" pitchFamily="34" charset="0"/>
              </a:rPr>
              <a:t/>
            </a:r>
            <a:br>
              <a:rPr lang="es-MX" dirty="0">
                <a:solidFill>
                  <a:srgbClr val="002060"/>
                </a:solidFill>
                <a:latin typeface="Arial" panose="020B0604020202020204" pitchFamily="34" charset="0"/>
                <a:cs typeface="Arial" panose="020B0604020202020204" pitchFamily="34" charset="0"/>
              </a:rPr>
            </a:br>
            <a:r>
              <a:rPr lang="es-MX" dirty="0">
                <a:solidFill>
                  <a:srgbClr val="002060"/>
                </a:solidFill>
                <a:latin typeface="Arial" panose="020B0604020202020204" pitchFamily="34" charset="0"/>
                <a:cs typeface="Arial" panose="020B0604020202020204" pitchFamily="34" charset="0"/>
              </a:rPr>
              <a:t>  Impacto ambiental de un relleno sanitario implementado con un </a:t>
            </a:r>
            <a:r>
              <a:rPr lang="es-MX" dirty="0" smtClean="0">
                <a:solidFill>
                  <a:srgbClr val="002060"/>
                </a:solidFill>
                <a:latin typeface="Arial" panose="020B0604020202020204" pitchFamily="34" charset="0"/>
                <a:cs typeface="Arial" panose="020B0604020202020204" pitchFamily="34" charset="0"/>
              </a:rPr>
              <a:t>biodigestor piloto.</a:t>
            </a:r>
            <a:endParaRPr lang="es-MX" dirty="0">
              <a:solidFill>
                <a:srgbClr val="002060"/>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1446530" y="947343"/>
            <a:ext cx="9875520" cy="1472184"/>
          </a:xfrm>
          <a:prstGeom prst="rect">
            <a:avLst/>
          </a:prstGeom>
        </p:spPr>
        <p:txBody>
          <a:bodyPr rtlCol="0" anchor="b">
            <a:norm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pPr algn="r"/>
            <a:endParaRPr lang="es-ES" dirty="0"/>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0" y="328013"/>
            <a:ext cx="2514600" cy="11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448945" y="286614"/>
            <a:ext cx="2956560" cy="1309582"/>
          </a:xfrm>
          <a:prstGeom prst="rect">
            <a:avLst/>
          </a:prstGeom>
        </p:spPr>
      </p:pic>
      <p:sp>
        <p:nvSpPr>
          <p:cNvPr id="8" name="Subtítulo 7"/>
          <p:cNvSpPr>
            <a:spLocks noGrp="1"/>
          </p:cNvSpPr>
          <p:nvPr>
            <p:ph type="subTitle" idx="1"/>
          </p:nvPr>
        </p:nvSpPr>
        <p:spPr>
          <a:xfrm>
            <a:off x="304800" y="2727960"/>
            <a:ext cx="11480800" cy="3291839"/>
          </a:xfrm>
        </p:spPr>
        <p:txBody>
          <a:bodyPr/>
          <a:lstStyle/>
          <a:p>
            <a:endParaRPr lang="es-MX" dirty="0" smtClean="0"/>
          </a:p>
          <a:p>
            <a:pPr lvl="1"/>
            <a:endParaRPr lang="es-MX" dirty="0" smtClean="0"/>
          </a:p>
        </p:txBody>
      </p:sp>
    </p:spTree>
    <p:extLst>
      <p:ext uri="{BB962C8B-B14F-4D97-AF65-F5344CB8AC3E}">
        <p14:creationId xmlns:p14="http://schemas.microsoft.com/office/powerpoint/2010/main" val="26339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057400"/>
            <a:ext cx="11191240" cy="4511040"/>
          </a:xfrm>
        </p:spPr>
        <p:txBody>
          <a:bodyPr>
            <a:normAutofit/>
          </a:bodyPr>
          <a:lstStyle/>
          <a:p>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73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845347"/>
          </a:xfrm>
          <a:prstGeom prst="rect">
            <a:avLst/>
          </a:prstGeom>
        </p:spPr>
      </p:pic>
      <p:sp>
        <p:nvSpPr>
          <p:cNvPr id="8" name="Subtítulo 7"/>
          <p:cNvSpPr>
            <a:spLocks noGrp="1"/>
          </p:cNvSpPr>
          <p:nvPr>
            <p:ph type="subTitle" idx="1"/>
          </p:nvPr>
        </p:nvSpPr>
        <p:spPr>
          <a:xfrm>
            <a:off x="109220" y="1219200"/>
            <a:ext cx="12192000" cy="5989319"/>
          </a:xfrm>
        </p:spPr>
        <p:txBody>
          <a:bodyPr>
            <a:normAutofit/>
          </a:bodyPr>
          <a:lstStyle/>
          <a:p>
            <a:r>
              <a:rPr lang="es-MX" sz="2000" dirty="0" smtClean="0">
                <a:latin typeface="Arial" panose="020B0604020202020204" pitchFamily="34" charset="0"/>
                <a:cs typeface="Arial" panose="020B0604020202020204" pitchFamily="34" charset="0"/>
              </a:rPr>
              <a:t>Conclusiones Generales</a:t>
            </a:r>
          </a:p>
          <a:p>
            <a:r>
              <a:rPr lang="es-MX" sz="2000" dirty="0" smtClean="0">
                <a:latin typeface="Arial" panose="020B0604020202020204" pitchFamily="34" charset="0"/>
                <a:cs typeface="Arial" panose="020B0604020202020204" pitchFamily="34" charset="0"/>
              </a:rPr>
              <a:t>Interdisciplinariedad</a:t>
            </a:r>
          </a:p>
          <a:p>
            <a:endParaRPr lang="es-MX" sz="2000" dirty="0" smtClean="0"/>
          </a:p>
          <a:p>
            <a:endParaRPr lang="es-MX" b="0" dirty="0" smtClean="0"/>
          </a:p>
          <a:p>
            <a:endParaRPr lang="es-MX" dirty="0" smtClean="0"/>
          </a:p>
        </p:txBody>
      </p:sp>
      <p:pic>
        <p:nvPicPr>
          <p:cNvPr id="10" name="Imagen 9"/>
          <p:cNvPicPr>
            <a:picLocks noChangeAspect="1"/>
          </p:cNvPicPr>
          <p:nvPr/>
        </p:nvPicPr>
        <p:blipFill>
          <a:blip r:embed="rId5"/>
          <a:stretch>
            <a:fillRect/>
          </a:stretch>
        </p:blipFill>
        <p:spPr>
          <a:xfrm>
            <a:off x="731517" y="2064547"/>
            <a:ext cx="10775239" cy="3474104"/>
          </a:xfrm>
          <a:prstGeom prst="rect">
            <a:avLst/>
          </a:prstGeom>
        </p:spPr>
      </p:pic>
    </p:spTree>
    <p:extLst>
      <p:ext uri="{BB962C8B-B14F-4D97-AF65-F5344CB8AC3E}">
        <p14:creationId xmlns:p14="http://schemas.microsoft.com/office/powerpoint/2010/main" val="272624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1186543"/>
            <a:ext cx="11191240" cy="5394960"/>
          </a:xfrm>
        </p:spPr>
        <p:txBody>
          <a:bodyPr>
            <a:normAutofit/>
          </a:bodyPr>
          <a:lstStyle/>
          <a:p>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r>
              <a:rPr lang="es-MX" dirty="0"/>
              <a:t/>
            </a:r>
            <a:br>
              <a:rPr lang="es-MX" dirty="0"/>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1043467"/>
          </a:xfrm>
          <a:prstGeom prst="rect">
            <a:avLst/>
          </a:prstGeom>
        </p:spPr>
      </p:pic>
      <p:sp>
        <p:nvSpPr>
          <p:cNvPr id="8" name="Subtítulo 7"/>
          <p:cNvSpPr>
            <a:spLocks noGrp="1"/>
          </p:cNvSpPr>
          <p:nvPr>
            <p:ph type="subTitle" idx="1"/>
          </p:nvPr>
        </p:nvSpPr>
        <p:spPr>
          <a:xfrm>
            <a:off x="0" y="1417320"/>
            <a:ext cx="12192000" cy="5440680"/>
          </a:xfrm>
        </p:spPr>
        <p:txBody>
          <a:bodyPr>
            <a:normAutofit/>
          </a:bodyPr>
          <a:lstStyle/>
          <a:p>
            <a:r>
              <a:rPr lang="es-MX" sz="2000" dirty="0">
                <a:latin typeface="Arial" panose="020B0604020202020204" pitchFamily="34" charset="0"/>
                <a:cs typeface="Arial" panose="020B0604020202020204" pitchFamily="34" charset="0"/>
              </a:rPr>
              <a:t>Conclusiones </a:t>
            </a:r>
            <a:r>
              <a:rPr lang="es-MX" sz="2000" dirty="0" smtClean="0">
                <a:latin typeface="Arial" panose="020B0604020202020204" pitchFamily="34" charset="0"/>
                <a:cs typeface="Arial" panose="020B0604020202020204" pitchFamily="34" charset="0"/>
              </a:rPr>
              <a:t>Generales Interdisciplinariedad</a:t>
            </a:r>
            <a:endParaRPr lang="es-MX" sz="2000" dirty="0">
              <a:latin typeface="Arial" panose="020B0604020202020204" pitchFamily="34" charset="0"/>
              <a:cs typeface="Arial" panose="020B0604020202020204" pitchFamily="34" charset="0"/>
            </a:endParaRPr>
          </a:p>
          <a:p>
            <a:pPr lvl="0" algn="just"/>
            <a:endParaRPr lang="en-US" sz="2800" b="0" dirty="0">
              <a:solidFill>
                <a:srgbClr val="000000"/>
              </a:solidFill>
              <a:ea typeface="Century Gothic"/>
              <a:cs typeface="Century Gothic"/>
              <a:sym typeface="Century Gothic"/>
            </a:endParaRPr>
          </a:p>
        </p:txBody>
      </p:sp>
      <p:sp>
        <p:nvSpPr>
          <p:cNvPr id="5" name="Rectángulo 4"/>
          <p:cNvSpPr/>
          <p:nvPr/>
        </p:nvSpPr>
        <p:spPr>
          <a:xfrm>
            <a:off x="3048000" y="2828836"/>
            <a:ext cx="6096000" cy="646331"/>
          </a:xfrm>
          <a:prstGeom prst="rect">
            <a:avLst/>
          </a:prstGeom>
        </p:spPr>
        <p:txBody>
          <a:bodyPr>
            <a:spAutoFit/>
          </a:bodyPr>
          <a:lstStyle/>
          <a:p>
            <a:endParaRPr lang="es-MX" dirty="0" smtClean="0"/>
          </a:p>
          <a:p>
            <a:endParaRPr lang="es-MX" dirty="0"/>
          </a:p>
        </p:txBody>
      </p:sp>
      <p:pic>
        <p:nvPicPr>
          <p:cNvPr id="10" name="Imagen 9"/>
          <p:cNvPicPr>
            <a:picLocks noChangeAspect="1"/>
          </p:cNvPicPr>
          <p:nvPr/>
        </p:nvPicPr>
        <p:blipFill>
          <a:blip r:embed="rId5"/>
          <a:stretch>
            <a:fillRect/>
          </a:stretch>
        </p:blipFill>
        <p:spPr>
          <a:xfrm>
            <a:off x="1036321" y="1821230"/>
            <a:ext cx="10241763" cy="4747210"/>
          </a:xfrm>
          <a:prstGeom prst="rect">
            <a:avLst/>
          </a:prstGeom>
        </p:spPr>
      </p:pic>
    </p:spTree>
    <p:extLst>
      <p:ext uri="{BB962C8B-B14F-4D97-AF65-F5344CB8AC3E}">
        <p14:creationId xmlns:p14="http://schemas.microsoft.com/office/powerpoint/2010/main" val="318473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1173480"/>
            <a:ext cx="11191240" cy="5394960"/>
          </a:xfrm>
        </p:spPr>
        <p:txBody>
          <a:bodyPr>
            <a:normAutofit/>
          </a:bodyPr>
          <a:lstStyle/>
          <a:p>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r>
              <a:rPr lang="es-MX" dirty="0"/>
              <a:t/>
            </a:r>
            <a:br>
              <a:rPr lang="es-MX" dirty="0"/>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1043467"/>
          </a:xfrm>
          <a:prstGeom prst="rect">
            <a:avLst/>
          </a:prstGeom>
        </p:spPr>
      </p:pic>
      <p:sp>
        <p:nvSpPr>
          <p:cNvPr id="8" name="Subtítulo 7"/>
          <p:cNvSpPr>
            <a:spLocks noGrp="1"/>
          </p:cNvSpPr>
          <p:nvPr>
            <p:ph type="subTitle" idx="1"/>
          </p:nvPr>
        </p:nvSpPr>
        <p:spPr>
          <a:xfrm>
            <a:off x="0" y="1417320"/>
            <a:ext cx="12192000" cy="5440680"/>
          </a:xfrm>
        </p:spPr>
        <p:txBody>
          <a:bodyPr>
            <a:normAutofit/>
          </a:bodyPr>
          <a:lstStyle/>
          <a:p>
            <a:r>
              <a:rPr lang="es-MX" sz="2000" dirty="0" smtClean="0">
                <a:latin typeface="Arial" panose="020B0604020202020204" pitchFamily="34" charset="0"/>
                <a:cs typeface="Arial" panose="020B0604020202020204" pitchFamily="34" charset="0"/>
              </a:rPr>
              <a:t>El aprendizaje cooperativo</a:t>
            </a:r>
          </a:p>
          <a:p>
            <a:pPr lvl="0" algn="just"/>
            <a:endParaRPr lang="en-US" sz="2800" b="0" dirty="0">
              <a:solidFill>
                <a:srgbClr val="000000"/>
              </a:solidFill>
              <a:ea typeface="Century Gothic"/>
              <a:cs typeface="Century Gothic"/>
              <a:sym typeface="Century Gothic"/>
            </a:endParaRPr>
          </a:p>
        </p:txBody>
      </p:sp>
      <p:sp>
        <p:nvSpPr>
          <p:cNvPr id="5" name="Rectángulo 4"/>
          <p:cNvSpPr/>
          <p:nvPr/>
        </p:nvSpPr>
        <p:spPr>
          <a:xfrm>
            <a:off x="3048000" y="2828836"/>
            <a:ext cx="6096000" cy="646331"/>
          </a:xfrm>
          <a:prstGeom prst="rect">
            <a:avLst/>
          </a:prstGeom>
        </p:spPr>
        <p:txBody>
          <a:bodyPr>
            <a:spAutoFit/>
          </a:bodyPr>
          <a:lstStyle/>
          <a:p>
            <a:endParaRPr lang="es-MX" dirty="0" smtClean="0"/>
          </a:p>
          <a:p>
            <a:endParaRPr lang="es-MX" dirty="0"/>
          </a:p>
        </p:txBody>
      </p:sp>
      <p:pic>
        <p:nvPicPr>
          <p:cNvPr id="11" name="Imagen 10"/>
          <p:cNvPicPr>
            <a:picLocks noChangeAspect="1"/>
          </p:cNvPicPr>
          <p:nvPr/>
        </p:nvPicPr>
        <p:blipFill>
          <a:blip r:embed="rId5"/>
          <a:stretch>
            <a:fillRect/>
          </a:stretch>
        </p:blipFill>
        <p:spPr>
          <a:xfrm>
            <a:off x="1372552" y="1775497"/>
            <a:ext cx="9933350" cy="4792943"/>
          </a:xfrm>
          <a:prstGeom prst="rect">
            <a:avLst/>
          </a:prstGeom>
        </p:spPr>
      </p:pic>
    </p:spTree>
    <p:extLst>
      <p:ext uri="{BB962C8B-B14F-4D97-AF65-F5344CB8AC3E}">
        <p14:creationId xmlns:p14="http://schemas.microsoft.com/office/powerpoint/2010/main" val="194904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1173480"/>
            <a:ext cx="11191240" cy="5394960"/>
          </a:xfrm>
        </p:spPr>
        <p:txBody>
          <a:bodyPr>
            <a:normAutofit/>
          </a:bodyPr>
          <a:lstStyle/>
          <a:p>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r>
              <a:rPr lang="es-MX" dirty="0"/>
              <a:t/>
            </a:r>
            <a:br>
              <a:rPr lang="es-MX" dirty="0"/>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1043467"/>
          </a:xfrm>
          <a:prstGeom prst="rect">
            <a:avLst/>
          </a:prstGeom>
        </p:spPr>
      </p:pic>
      <p:sp>
        <p:nvSpPr>
          <p:cNvPr id="8" name="Subtítulo 7"/>
          <p:cNvSpPr>
            <a:spLocks noGrp="1"/>
          </p:cNvSpPr>
          <p:nvPr>
            <p:ph type="subTitle" idx="1"/>
          </p:nvPr>
        </p:nvSpPr>
        <p:spPr>
          <a:xfrm>
            <a:off x="0" y="1417320"/>
            <a:ext cx="12192000" cy="5440680"/>
          </a:xfrm>
        </p:spPr>
        <p:txBody>
          <a:bodyPr>
            <a:normAutofit/>
          </a:bodyPr>
          <a:lstStyle/>
          <a:p>
            <a:r>
              <a:rPr lang="es-MX" sz="2000" dirty="0" smtClean="0">
                <a:latin typeface="Arial" panose="020B0604020202020204" pitchFamily="34" charset="0"/>
                <a:cs typeface="Arial" panose="020B0604020202020204" pitchFamily="34" charset="0"/>
              </a:rPr>
              <a:t>El aprendizaje cooperativo</a:t>
            </a:r>
          </a:p>
          <a:p>
            <a:pPr lvl="0" algn="just"/>
            <a:endParaRPr lang="en-US" sz="2800" b="0" dirty="0">
              <a:solidFill>
                <a:srgbClr val="000000"/>
              </a:solidFill>
              <a:ea typeface="Century Gothic"/>
              <a:cs typeface="Century Gothic"/>
              <a:sym typeface="Century Gothic"/>
            </a:endParaRPr>
          </a:p>
        </p:txBody>
      </p:sp>
      <p:sp>
        <p:nvSpPr>
          <p:cNvPr id="5" name="Rectángulo 4"/>
          <p:cNvSpPr/>
          <p:nvPr/>
        </p:nvSpPr>
        <p:spPr>
          <a:xfrm>
            <a:off x="3048000" y="2828836"/>
            <a:ext cx="6096000" cy="646331"/>
          </a:xfrm>
          <a:prstGeom prst="rect">
            <a:avLst/>
          </a:prstGeom>
        </p:spPr>
        <p:txBody>
          <a:bodyPr>
            <a:spAutoFit/>
          </a:bodyPr>
          <a:lstStyle/>
          <a:p>
            <a:endParaRPr lang="es-MX" dirty="0" smtClean="0"/>
          </a:p>
          <a:p>
            <a:endParaRPr lang="es-MX" dirty="0"/>
          </a:p>
        </p:txBody>
      </p:sp>
      <p:pic>
        <p:nvPicPr>
          <p:cNvPr id="10" name="Imagen 9"/>
          <p:cNvPicPr>
            <a:picLocks noChangeAspect="1"/>
          </p:cNvPicPr>
          <p:nvPr/>
        </p:nvPicPr>
        <p:blipFill>
          <a:blip r:embed="rId5"/>
          <a:stretch>
            <a:fillRect/>
          </a:stretch>
        </p:blipFill>
        <p:spPr>
          <a:xfrm>
            <a:off x="933996" y="2319371"/>
            <a:ext cx="10718074" cy="1551589"/>
          </a:xfrm>
          <a:prstGeom prst="rect">
            <a:avLst/>
          </a:prstGeom>
        </p:spPr>
      </p:pic>
    </p:spTree>
    <p:extLst>
      <p:ext uri="{BB962C8B-B14F-4D97-AF65-F5344CB8AC3E}">
        <p14:creationId xmlns:p14="http://schemas.microsoft.com/office/powerpoint/2010/main" val="15289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1173480"/>
            <a:ext cx="11191240" cy="5394960"/>
          </a:xfrm>
        </p:spPr>
        <p:txBody>
          <a:bodyPr>
            <a:normAutofit/>
          </a:bodyPr>
          <a:lstStyle/>
          <a:p>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r>
              <a:rPr lang="es-MX" dirty="0"/>
              <a:t/>
            </a:r>
            <a:br>
              <a:rPr lang="es-MX" dirty="0"/>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1043467"/>
          </a:xfrm>
          <a:prstGeom prst="rect">
            <a:avLst/>
          </a:prstGeom>
        </p:spPr>
      </p:pic>
      <p:sp>
        <p:nvSpPr>
          <p:cNvPr id="8" name="Subtítulo 7"/>
          <p:cNvSpPr>
            <a:spLocks noGrp="1"/>
          </p:cNvSpPr>
          <p:nvPr>
            <p:ph type="subTitle" idx="1"/>
          </p:nvPr>
        </p:nvSpPr>
        <p:spPr>
          <a:xfrm>
            <a:off x="0" y="1417320"/>
            <a:ext cx="12192000" cy="5440680"/>
          </a:xfrm>
        </p:spPr>
        <p:txBody>
          <a:bodyPr>
            <a:normAutofit/>
          </a:bodyPr>
          <a:lstStyle/>
          <a:p>
            <a:pPr lvl="0"/>
            <a:endParaRPr lang="en-US" sz="2000" dirty="0" smtClean="0">
              <a:solidFill>
                <a:srgbClr val="002060"/>
              </a:solidFill>
              <a:latin typeface="Arial" panose="020B0604020202020204" pitchFamily="34" charset="0"/>
              <a:ea typeface="Century Gothic"/>
              <a:cs typeface="Arial" panose="020B0604020202020204" pitchFamily="34" charset="0"/>
              <a:sym typeface="Century Gothic"/>
            </a:endParaRPr>
          </a:p>
          <a:p>
            <a:pPr lvl="0"/>
            <a:r>
              <a:rPr lang="en-US" sz="2000" dirty="0" err="1" smtClean="0">
                <a:solidFill>
                  <a:srgbClr val="002060"/>
                </a:solidFill>
                <a:latin typeface="Arial" panose="020B0604020202020204" pitchFamily="34" charset="0"/>
                <a:ea typeface="Century Gothic"/>
                <a:cs typeface="Arial" panose="020B0604020202020204" pitchFamily="34" charset="0"/>
                <a:sym typeface="Century Gothic"/>
              </a:rPr>
              <a:t>Evidencias</a:t>
            </a:r>
            <a:r>
              <a:rPr lang="en-US" sz="2000" dirty="0" smtClean="0">
                <a:solidFill>
                  <a:srgbClr val="002060"/>
                </a:solidFill>
                <a:latin typeface="Arial" panose="020B0604020202020204" pitchFamily="34" charset="0"/>
                <a:ea typeface="Century Gothic"/>
                <a:cs typeface="Arial" panose="020B0604020202020204" pitchFamily="34" charset="0"/>
                <a:sym typeface="Century Gothic"/>
              </a:rPr>
              <a:t>  </a:t>
            </a:r>
            <a:r>
              <a:rPr lang="en-US" sz="2000" dirty="0" err="1" smtClean="0">
                <a:solidFill>
                  <a:srgbClr val="002060"/>
                </a:solidFill>
                <a:latin typeface="Arial" panose="020B0604020202020204" pitchFamily="34" charset="0"/>
                <a:ea typeface="Century Gothic"/>
                <a:cs typeface="Arial" panose="020B0604020202020204" pitchFamily="34" charset="0"/>
                <a:sym typeface="Century Gothic"/>
              </a:rPr>
              <a:t>Fotográficas</a:t>
            </a:r>
            <a:endParaRPr lang="en-US" sz="2000" dirty="0" smtClean="0">
              <a:solidFill>
                <a:srgbClr val="002060"/>
              </a:solidFill>
              <a:latin typeface="Arial" panose="020B0604020202020204" pitchFamily="34" charset="0"/>
              <a:ea typeface="Century Gothic"/>
              <a:cs typeface="Arial" panose="020B0604020202020204" pitchFamily="34" charset="0"/>
              <a:sym typeface="Century Gothic"/>
            </a:endParaRPr>
          </a:p>
          <a:p>
            <a:pPr lvl="0"/>
            <a:endParaRPr lang="en-US" sz="2000" dirty="0">
              <a:solidFill>
                <a:srgbClr val="002060"/>
              </a:solidFill>
              <a:latin typeface="Arial" panose="020B0604020202020204" pitchFamily="34" charset="0"/>
              <a:ea typeface="Century Gothic"/>
              <a:cs typeface="Arial" panose="020B0604020202020204" pitchFamily="34" charset="0"/>
              <a:sym typeface="Century Gothic"/>
            </a:endParaRPr>
          </a:p>
          <a:p>
            <a:pPr lvl="0"/>
            <a:endParaRPr lang="en-US" sz="2000" dirty="0">
              <a:solidFill>
                <a:srgbClr val="002060"/>
              </a:solidFill>
              <a:latin typeface="Arial" panose="020B0604020202020204" pitchFamily="34" charset="0"/>
              <a:ea typeface="Century Gothic"/>
              <a:cs typeface="Arial" panose="020B0604020202020204" pitchFamily="34" charset="0"/>
              <a:sym typeface="Century Gothic"/>
            </a:endParaRPr>
          </a:p>
        </p:txBody>
      </p:sp>
      <p:sp>
        <p:nvSpPr>
          <p:cNvPr id="5" name="Rectángulo 4"/>
          <p:cNvSpPr/>
          <p:nvPr/>
        </p:nvSpPr>
        <p:spPr>
          <a:xfrm>
            <a:off x="3048000" y="2828836"/>
            <a:ext cx="6096000" cy="646331"/>
          </a:xfrm>
          <a:prstGeom prst="rect">
            <a:avLst/>
          </a:prstGeom>
        </p:spPr>
        <p:txBody>
          <a:bodyPr>
            <a:spAutoFit/>
          </a:bodyPr>
          <a:lstStyle/>
          <a:p>
            <a:endParaRPr lang="es-MX" dirty="0" smtClean="0"/>
          </a:p>
          <a:p>
            <a:endParaRPr lang="es-MX"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6920" y="2216947"/>
            <a:ext cx="9030063" cy="435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30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1173480"/>
            <a:ext cx="11191240" cy="5394960"/>
          </a:xfrm>
        </p:spPr>
        <p:txBody>
          <a:bodyPr>
            <a:normAutofit/>
          </a:bodyPr>
          <a:lstStyle/>
          <a:p>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r>
              <a:rPr lang="es-MX" dirty="0"/>
              <a:t/>
            </a:r>
            <a:br>
              <a:rPr lang="es-MX" dirty="0"/>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1043467"/>
          </a:xfrm>
          <a:prstGeom prst="rect">
            <a:avLst/>
          </a:prstGeom>
        </p:spPr>
      </p:pic>
      <p:sp>
        <p:nvSpPr>
          <p:cNvPr id="8" name="Subtítulo 7"/>
          <p:cNvSpPr>
            <a:spLocks noGrp="1"/>
          </p:cNvSpPr>
          <p:nvPr>
            <p:ph type="subTitle" idx="1"/>
          </p:nvPr>
        </p:nvSpPr>
        <p:spPr>
          <a:xfrm>
            <a:off x="0" y="1417320"/>
            <a:ext cx="12192000" cy="5440680"/>
          </a:xfrm>
        </p:spPr>
        <p:txBody>
          <a:bodyPr>
            <a:normAutofit/>
          </a:bodyPr>
          <a:lstStyle/>
          <a:p>
            <a:pPr lvl="0"/>
            <a:endParaRPr lang="en-US" sz="2400" dirty="0" smtClean="0">
              <a:solidFill>
                <a:srgbClr val="002060"/>
              </a:solidFill>
              <a:latin typeface="Arial" panose="020B0604020202020204" pitchFamily="34" charset="0"/>
              <a:ea typeface="Century Gothic"/>
              <a:cs typeface="Arial" panose="020B0604020202020204" pitchFamily="34" charset="0"/>
              <a:sym typeface="Century Gothic"/>
            </a:endParaRPr>
          </a:p>
          <a:p>
            <a:pPr lvl="0"/>
            <a:r>
              <a:rPr lang="en-US" sz="2400" dirty="0" err="1" smtClean="0">
                <a:solidFill>
                  <a:srgbClr val="002060"/>
                </a:solidFill>
                <a:latin typeface="Arial" panose="020B0604020202020204" pitchFamily="34" charset="0"/>
                <a:ea typeface="Century Gothic"/>
                <a:cs typeface="Arial" panose="020B0604020202020204" pitchFamily="34" charset="0"/>
                <a:sym typeface="Century Gothic"/>
              </a:rPr>
              <a:t>Evidencias</a:t>
            </a:r>
            <a:r>
              <a:rPr lang="en-US" sz="2400" dirty="0" smtClean="0">
                <a:solidFill>
                  <a:srgbClr val="002060"/>
                </a:solidFill>
                <a:latin typeface="Arial" panose="020B0604020202020204" pitchFamily="34" charset="0"/>
                <a:ea typeface="Century Gothic"/>
                <a:cs typeface="Arial" panose="020B0604020202020204" pitchFamily="34" charset="0"/>
                <a:sym typeface="Century Gothic"/>
              </a:rPr>
              <a:t> </a:t>
            </a:r>
            <a:r>
              <a:rPr lang="en-US" sz="2400" dirty="0" err="1" smtClean="0">
                <a:solidFill>
                  <a:srgbClr val="002060"/>
                </a:solidFill>
                <a:latin typeface="Arial" panose="020B0604020202020204" pitchFamily="34" charset="0"/>
                <a:ea typeface="Century Gothic"/>
                <a:cs typeface="Arial" panose="020B0604020202020204" pitchFamily="34" charset="0"/>
                <a:sym typeface="Century Gothic"/>
              </a:rPr>
              <a:t>Fotográficas</a:t>
            </a:r>
            <a:endParaRPr lang="en-US" sz="2400" dirty="0">
              <a:solidFill>
                <a:srgbClr val="002060"/>
              </a:solidFill>
              <a:latin typeface="Arial" panose="020B0604020202020204" pitchFamily="34" charset="0"/>
              <a:ea typeface="Century Gothic"/>
              <a:cs typeface="Arial" panose="020B0604020202020204" pitchFamily="34" charset="0"/>
              <a:sym typeface="Century Gothic"/>
            </a:endParaRPr>
          </a:p>
        </p:txBody>
      </p:sp>
      <p:sp>
        <p:nvSpPr>
          <p:cNvPr id="5" name="Rectángulo 4"/>
          <p:cNvSpPr/>
          <p:nvPr/>
        </p:nvSpPr>
        <p:spPr>
          <a:xfrm>
            <a:off x="3048000" y="2828836"/>
            <a:ext cx="6096000" cy="646331"/>
          </a:xfrm>
          <a:prstGeom prst="rect">
            <a:avLst/>
          </a:prstGeom>
        </p:spPr>
        <p:txBody>
          <a:bodyPr>
            <a:spAutoFit/>
          </a:bodyPr>
          <a:lstStyle/>
          <a:p>
            <a:endParaRPr lang="es-MX" dirty="0" smtClean="0"/>
          </a:p>
          <a:p>
            <a:endParaRPr lang="es-MX"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06" y="2531738"/>
            <a:ext cx="5196113" cy="371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361" y="2531738"/>
            <a:ext cx="5287918" cy="359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45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Cronograma</a:t>
            </a:r>
            <a:endParaRPr lang="es-MX" dirty="0"/>
          </a:p>
        </p:txBody>
      </p:sp>
      <p:graphicFrame>
        <p:nvGraphicFramePr>
          <p:cNvPr id="8" name="7 Tabla"/>
          <p:cNvGraphicFramePr>
            <a:graphicFrameLocks noGrp="1"/>
          </p:cNvGraphicFramePr>
          <p:nvPr>
            <p:extLst/>
          </p:nvPr>
        </p:nvGraphicFramePr>
        <p:xfrm>
          <a:off x="2264229" y="2388809"/>
          <a:ext cx="8890314" cy="3774440"/>
        </p:xfrm>
        <a:graphic>
          <a:graphicData uri="http://schemas.openxmlformats.org/drawingml/2006/table">
            <a:tbl>
              <a:tblPr firstRow="1" bandRow="1">
                <a:tableStyleId>{5C22544A-7EE6-4342-B048-85BDC9FD1C3A}</a:tableStyleId>
              </a:tblPr>
              <a:tblGrid>
                <a:gridCol w="5007428">
                  <a:extLst>
                    <a:ext uri="{9D8B030D-6E8A-4147-A177-3AD203B41FA5}">
                      <a16:colId xmlns:a16="http://schemas.microsoft.com/office/drawing/2014/main" val="20000"/>
                    </a:ext>
                  </a:extLst>
                </a:gridCol>
                <a:gridCol w="355918">
                  <a:extLst>
                    <a:ext uri="{9D8B030D-6E8A-4147-A177-3AD203B41FA5}">
                      <a16:colId xmlns:a16="http://schemas.microsoft.com/office/drawing/2014/main" val="20001"/>
                    </a:ext>
                  </a:extLst>
                </a:gridCol>
                <a:gridCol w="377372">
                  <a:extLst>
                    <a:ext uri="{9D8B030D-6E8A-4147-A177-3AD203B41FA5}">
                      <a16:colId xmlns:a16="http://schemas.microsoft.com/office/drawing/2014/main" val="20002"/>
                    </a:ext>
                  </a:extLst>
                </a:gridCol>
                <a:gridCol w="377371">
                  <a:extLst>
                    <a:ext uri="{9D8B030D-6E8A-4147-A177-3AD203B41FA5}">
                      <a16:colId xmlns:a16="http://schemas.microsoft.com/office/drawing/2014/main" val="20003"/>
                    </a:ext>
                  </a:extLst>
                </a:gridCol>
                <a:gridCol w="391886">
                  <a:extLst>
                    <a:ext uri="{9D8B030D-6E8A-4147-A177-3AD203B41FA5}">
                      <a16:colId xmlns:a16="http://schemas.microsoft.com/office/drawing/2014/main" val="20004"/>
                    </a:ext>
                  </a:extLst>
                </a:gridCol>
                <a:gridCol w="391886">
                  <a:extLst>
                    <a:ext uri="{9D8B030D-6E8A-4147-A177-3AD203B41FA5}">
                      <a16:colId xmlns:a16="http://schemas.microsoft.com/office/drawing/2014/main" val="20005"/>
                    </a:ext>
                  </a:extLst>
                </a:gridCol>
                <a:gridCol w="406400">
                  <a:extLst>
                    <a:ext uri="{9D8B030D-6E8A-4147-A177-3AD203B41FA5}">
                      <a16:colId xmlns:a16="http://schemas.microsoft.com/office/drawing/2014/main" val="20006"/>
                    </a:ext>
                  </a:extLst>
                </a:gridCol>
                <a:gridCol w="391885">
                  <a:extLst>
                    <a:ext uri="{9D8B030D-6E8A-4147-A177-3AD203B41FA5}">
                      <a16:colId xmlns:a16="http://schemas.microsoft.com/office/drawing/2014/main" val="20007"/>
                    </a:ext>
                  </a:extLst>
                </a:gridCol>
                <a:gridCol w="406400">
                  <a:extLst>
                    <a:ext uri="{9D8B030D-6E8A-4147-A177-3AD203B41FA5}">
                      <a16:colId xmlns:a16="http://schemas.microsoft.com/office/drawing/2014/main" val="20008"/>
                    </a:ext>
                  </a:extLst>
                </a:gridCol>
                <a:gridCol w="377372">
                  <a:extLst>
                    <a:ext uri="{9D8B030D-6E8A-4147-A177-3AD203B41FA5}">
                      <a16:colId xmlns:a16="http://schemas.microsoft.com/office/drawing/2014/main" val="20009"/>
                    </a:ext>
                  </a:extLst>
                </a:gridCol>
                <a:gridCol w="406396">
                  <a:extLst>
                    <a:ext uri="{9D8B030D-6E8A-4147-A177-3AD203B41FA5}">
                      <a16:colId xmlns:a16="http://schemas.microsoft.com/office/drawing/2014/main" val="20010"/>
                    </a:ext>
                  </a:extLst>
                </a:gridCol>
              </a:tblGrid>
              <a:tr h="370840">
                <a:tc gridSpan="2">
                  <a:txBody>
                    <a:bodyPr/>
                    <a:lstStyle/>
                    <a:p>
                      <a:r>
                        <a:rPr lang="es-MX" dirty="0" smtClean="0"/>
                        <a:t>semanas</a:t>
                      </a:r>
                      <a:endParaRPr lang="es-MX" dirty="0"/>
                    </a:p>
                  </a:txBody>
                  <a:tcPr>
                    <a:lnR w="12700" cap="flat" cmpd="sng" algn="ctr">
                      <a:solidFill>
                        <a:schemeClr val="tx1"/>
                      </a:solidFill>
                      <a:prstDash val="solid"/>
                      <a:round/>
                      <a:headEnd type="none" w="med" len="med"/>
                      <a:tailEnd type="none" w="med" len="med"/>
                    </a:lnR>
                  </a:tcPr>
                </a:tc>
                <a:tc hMerge="1">
                  <a:txBody>
                    <a:bodyPr/>
                    <a:lstStyle/>
                    <a:p>
                      <a:endParaRPr lang="es-MX"/>
                    </a:p>
                  </a:txBody>
                  <a:tcPr/>
                </a:tc>
                <a:tc>
                  <a:txBody>
                    <a:bodyPr/>
                    <a:lstStyle/>
                    <a:p>
                      <a:r>
                        <a:rPr lang="es-MX" dirty="0" smtClean="0"/>
                        <a:t>1</a:t>
                      </a:r>
                      <a:endParaRPr lang="es-MX" dirty="0"/>
                    </a:p>
                  </a:txBody>
                  <a:tcPr>
                    <a:lnL w="12700" cap="flat" cmpd="sng" algn="ctr">
                      <a:solidFill>
                        <a:schemeClr val="tx1"/>
                      </a:solidFill>
                      <a:prstDash val="solid"/>
                      <a:round/>
                      <a:headEnd type="none" w="med" len="med"/>
                      <a:tailEnd type="none" w="med" len="med"/>
                    </a:lnL>
                  </a:tcPr>
                </a:tc>
                <a:tc>
                  <a:txBody>
                    <a:bodyPr/>
                    <a:lstStyle/>
                    <a:p>
                      <a:r>
                        <a:rPr lang="es-MX" dirty="0" smtClean="0"/>
                        <a:t>2</a:t>
                      </a:r>
                      <a:endParaRPr lang="es-MX" dirty="0"/>
                    </a:p>
                  </a:txBody>
                  <a:tcPr/>
                </a:tc>
                <a:tc>
                  <a:txBody>
                    <a:bodyPr/>
                    <a:lstStyle/>
                    <a:p>
                      <a:r>
                        <a:rPr lang="es-MX" dirty="0" smtClean="0"/>
                        <a:t>3</a:t>
                      </a:r>
                      <a:endParaRPr lang="es-MX" dirty="0"/>
                    </a:p>
                  </a:txBody>
                  <a:tcPr/>
                </a:tc>
                <a:tc>
                  <a:txBody>
                    <a:bodyPr/>
                    <a:lstStyle/>
                    <a:p>
                      <a:r>
                        <a:rPr lang="es-MX" dirty="0" smtClean="0"/>
                        <a:t>4</a:t>
                      </a:r>
                      <a:endParaRPr lang="es-MX" dirty="0"/>
                    </a:p>
                  </a:txBody>
                  <a:tcPr/>
                </a:tc>
                <a:tc>
                  <a:txBody>
                    <a:bodyPr/>
                    <a:lstStyle/>
                    <a:p>
                      <a:r>
                        <a:rPr lang="es-MX" dirty="0" smtClean="0"/>
                        <a:t>1</a:t>
                      </a:r>
                      <a:endParaRPr lang="es-MX" dirty="0"/>
                    </a:p>
                  </a:txBody>
                  <a:tcPr/>
                </a:tc>
                <a:tc>
                  <a:txBody>
                    <a:bodyPr/>
                    <a:lstStyle/>
                    <a:p>
                      <a:r>
                        <a:rPr lang="es-MX" dirty="0" smtClean="0"/>
                        <a:t>2</a:t>
                      </a:r>
                      <a:endParaRPr lang="es-MX" dirty="0"/>
                    </a:p>
                  </a:txBody>
                  <a:tcPr/>
                </a:tc>
                <a:tc>
                  <a:txBody>
                    <a:bodyPr/>
                    <a:lstStyle/>
                    <a:p>
                      <a:r>
                        <a:rPr lang="es-MX" dirty="0" smtClean="0"/>
                        <a:t>1</a:t>
                      </a:r>
                      <a:endParaRPr lang="es-MX" dirty="0"/>
                    </a:p>
                  </a:txBody>
                  <a:tcPr/>
                </a:tc>
                <a:tc>
                  <a:txBody>
                    <a:bodyPr/>
                    <a:lstStyle/>
                    <a:p>
                      <a:r>
                        <a:rPr lang="es-MX" dirty="0" smtClean="0"/>
                        <a:t>2</a:t>
                      </a:r>
                      <a:endParaRPr lang="es-MX" dirty="0"/>
                    </a:p>
                  </a:txBody>
                  <a:tcPr/>
                </a:tc>
                <a:tc>
                  <a:txBody>
                    <a:bodyPr/>
                    <a:lstStyle/>
                    <a:p>
                      <a:r>
                        <a:rPr lang="es-MX" dirty="0" smtClean="0"/>
                        <a:t>3</a:t>
                      </a:r>
                      <a:endParaRPr lang="es-MX" dirty="0"/>
                    </a:p>
                  </a:txBody>
                  <a:tcPr/>
                </a:tc>
                <a:extLst>
                  <a:ext uri="{0D108BD9-81ED-4DB2-BD59-A6C34878D82A}">
                    <a16:rowId xmlns:a16="http://schemas.microsoft.com/office/drawing/2014/main" val="10000"/>
                  </a:ext>
                </a:extLst>
              </a:tr>
              <a:tr h="370840">
                <a:tc>
                  <a:txBody>
                    <a:bodyPr/>
                    <a:lstStyle/>
                    <a:p>
                      <a:r>
                        <a:rPr lang="es-MX" dirty="0" smtClean="0"/>
                        <a:t>1.</a:t>
                      </a:r>
                      <a:r>
                        <a:rPr lang="es-MX" baseline="0" dirty="0" smtClean="0"/>
                        <a:t> </a:t>
                      </a:r>
                      <a:r>
                        <a:rPr lang="es-MX" dirty="0" smtClean="0"/>
                        <a:t>Diseño de actividades</a:t>
                      </a:r>
                      <a:endParaRPr lang="es-MX" dirty="0"/>
                    </a:p>
                  </a:txBody>
                  <a:tcPr>
                    <a:lnR w="12700" cap="flat" cmpd="sng" algn="ctr">
                      <a:solidFill>
                        <a:schemeClr val="bg1"/>
                      </a:solidFill>
                      <a:prstDash val="solid"/>
                      <a:round/>
                      <a:headEnd type="none" w="med" len="med"/>
                      <a:tailEnd type="none" w="med" len="med"/>
                    </a:lnR>
                  </a:tcPr>
                </a:tc>
                <a:tc>
                  <a:txBody>
                    <a:bodyPr/>
                    <a:lstStyle/>
                    <a:p>
                      <a:r>
                        <a:rPr lang="es-MX" dirty="0" smtClean="0"/>
                        <a:t>x</a:t>
                      </a:r>
                      <a:endParaRPr lang="es-MX" dirty="0"/>
                    </a:p>
                  </a:txBody>
                  <a:tcPr>
                    <a:lnL w="12700" cap="flat" cmpd="sng" algn="ctr">
                      <a:solidFill>
                        <a:schemeClr val="bg1"/>
                      </a:solidFill>
                      <a:prstDash val="solid"/>
                      <a:round/>
                      <a:headEnd type="none" w="med" len="med"/>
                      <a:tailEnd type="none" w="med" len="med"/>
                    </a:lnL>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0001"/>
                  </a:ext>
                </a:extLst>
              </a:tr>
              <a:tr h="370840">
                <a:tc>
                  <a:txBody>
                    <a:bodyPr/>
                    <a:lstStyle/>
                    <a:p>
                      <a:r>
                        <a:rPr lang="es-MX" dirty="0" smtClean="0"/>
                        <a:t>2. Marco teórico y distribución de actividades por materia </a:t>
                      </a:r>
                      <a:endParaRPr lang="es-MX" dirty="0"/>
                    </a:p>
                  </a:txBody>
                  <a:tcPr>
                    <a:lnR w="12700" cap="flat" cmpd="sng" algn="ctr">
                      <a:solidFill>
                        <a:schemeClr val="bg1"/>
                      </a:solidFill>
                      <a:prstDash val="solid"/>
                      <a:round/>
                      <a:headEnd type="none" w="med" len="med"/>
                      <a:tailEnd type="none" w="med" len="med"/>
                    </a:lnR>
                  </a:tcPr>
                </a:tc>
                <a:tc>
                  <a:txBody>
                    <a:bodyPr/>
                    <a:lstStyle/>
                    <a:p>
                      <a:endParaRPr lang="es-MX" dirty="0"/>
                    </a:p>
                  </a:txBody>
                  <a:tcPr>
                    <a:lnL w="12700" cap="flat" cmpd="sng" algn="ctr">
                      <a:solidFill>
                        <a:schemeClr val="bg1"/>
                      </a:solidFill>
                      <a:prstDash val="solid"/>
                      <a:round/>
                      <a:headEnd type="none" w="med" len="med"/>
                      <a:tailEnd type="none" w="med" len="med"/>
                    </a:lnL>
                  </a:tcPr>
                </a:tc>
                <a:tc>
                  <a:txBody>
                    <a:bodyPr/>
                    <a:lstStyle/>
                    <a:p>
                      <a:r>
                        <a:rPr lang="es-MX" dirty="0" smtClean="0"/>
                        <a:t>x</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0002"/>
                  </a:ext>
                </a:extLst>
              </a:tr>
              <a:tr h="370840">
                <a:tc>
                  <a:txBody>
                    <a:bodyPr/>
                    <a:lstStyle/>
                    <a:p>
                      <a:r>
                        <a:rPr lang="es-MX" dirty="0" smtClean="0"/>
                        <a:t>3. Desarrollo de</a:t>
                      </a:r>
                      <a:r>
                        <a:rPr lang="es-MX" baseline="0" dirty="0" smtClean="0"/>
                        <a:t> las actividades de comparación</a:t>
                      </a:r>
                      <a:endParaRPr lang="es-MX" dirty="0"/>
                    </a:p>
                  </a:txBody>
                  <a:tcPr>
                    <a:lnR w="12700" cap="flat" cmpd="sng" algn="ctr">
                      <a:solidFill>
                        <a:schemeClr val="bg1"/>
                      </a:solidFill>
                      <a:prstDash val="solid"/>
                      <a:round/>
                      <a:headEnd type="none" w="med" len="med"/>
                      <a:tailEnd type="none" w="med" len="med"/>
                    </a:lnR>
                  </a:tcPr>
                </a:tc>
                <a:tc>
                  <a:txBody>
                    <a:bodyPr/>
                    <a:lstStyle/>
                    <a:p>
                      <a:endParaRPr lang="es-MX" dirty="0"/>
                    </a:p>
                  </a:txBody>
                  <a:tcPr>
                    <a:lnL w="12700" cap="flat" cmpd="sng" algn="ctr">
                      <a:solidFill>
                        <a:schemeClr val="bg1"/>
                      </a:solidFill>
                      <a:prstDash val="solid"/>
                      <a:round/>
                      <a:headEnd type="none" w="med" len="med"/>
                      <a:tailEnd type="none" w="med" len="med"/>
                    </a:lnL>
                  </a:tcPr>
                </a:tc>
                <a:tc>
                  <a:txBody>
                    <a:bodyPr/>
                    <a:lstStyle/>
                    <a:p>
                      <a:endParaRPr lang="es-MX" dirty="0"/>
                    </a:p>
                  </a:txBody>
                  <a:tcPr/>
                </a:tc>
                <a:tc>
                  <a:txBody>
                    <a:bodyPr/>
                    <a:lstStyle/>
                    <a:p>
                      <a:r>
                        <a:rPr lang="es-MX" dirty="0" smtClean="0"/>
                        <a:t>x</a:t>
                      </a:r>
                      <a:endParaRPr lang="es-MX" dirty="0"/>
                    </a:p>
                  </a:txBody>
                  <a:tcPr/>
                </a:tc>
                <a:tc>
                  <a:txBody>
                    <a:bodyPr/>
                    <a:lstStyle/>
                    <a:p>
                      <a:r>
                        <a:rPr lang="es-MX" dirty="0" smtClean="0"/>
                        <a:t>x</a:t>
                      </a:r>
                      <a:endParaRPr lang="es-MX" dirty="0"/>
                    </a:p>
                  </a:txBody>
                  <a:tcPr/>
                </a:tc>
                <a:tc>
                  <a:txBody>
                    <a:bodyPr/>
                    <a:lstStyle/>
                    <a:p>
                      <a:r>
                        <a:rPr lang="es-MX" dirty="0" smtClean="0"/>
                        <a:t>x</a:t>
                      </a:r>
                      <a:endParaRPr lang="es-MX" dirty="0"/>
                    </a:p>
                  </a:txBody>
                  <a:tcPr/>
                </a:tc>
                <a:tc>
                  <a:txBody>
                    <a:bodyPr/>
                    <a:lstStyle/>
                    <a:p>
                      <a:r>
                        <a:rPr lang="es-MX" dirty="0" smtClean="0"/>
                        <a:t>x</a:t>
                      </a:r>
                      <a:endParaRPr lang="es-MX" dirty="0"/>
                    </a:p>
                  </a:txBody>
                  <a:tcPr/>
                </a:tc>
                <a:tc>
                  <a:txBody>
                    <a:bodyPr/>
                    <a:lstStyle/>
                    <a:p>
                      <a:r>
                        <a:rPr lang="es-MX" dirty="0" smtClean="0"/>
                        <a:t>x</a:t>
                      </a:r>
                      <a:endParaRPr lang="es-MX" dirty="0"/>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0003"/>
                  </a:ext>
                </a:extLst>
              </a:tr>
              <a:tr h="370840">
                <a:tc>
                  <a:txBody>
                    <a:bodyPr/>
                    <a:lstStyle/>
                    <a:p>
                      <a:r>
                        <a:rPr lang="es-MX" dirty="0" smtClean="0"/>
                        <a:t>4. Recolección de datos</a:t>
                      </a:r>
                      <a:endParaRPr lang="es-MX" dirty="0"/>
                    </a:p>
                  </a:txBody>
                  <a:tcPr>
                    <a:lnR w="12700" cap="flat" cmpd="sng" algn="ctr">
                      <a:solidFill>
                        <a:schemeClr val="bg1"/>
                      </a:solidFill>
                      <a:prstDash val="solid"/>
                      <a:round/>
                      <a:headEnd type="none" w="med" len="med"/>
                      <a:tailEnd type="none" w="med" len="med"/>
                    </a:lnR>
                  </a:tcPr>
                </a:tc>
                <a:tc>
                  <a:txBody>
                    <a:bodyPr/>
                    <a:lstStyle/>
                    <a:p>
                      <a:endParaRPr lang="es-MX" dirty="0"/>
                    </a:p>
                  </a:txBody>
                  <a:tcPr>
                    <a:lnL w="12700" cap="flat" cmpd="sng" algn="ctr">
                      <a:solidFill>
                        <a:schemeClr val="bg1"/>
                      </a:solidFill>
                      <a:prstDash val="solid"/>
                      <a:round/>
                      <a:headEnd type="none" w="med" len="med"/>
                      <a:tailEnd type="none" w="med" len="med"/>
                    </a:lnL>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r>
                        <a:rPr lang="es-MX" dirty="0" smtClean="0"/>
                        <a:t>x</a:t>
                      </a:r>
                      <a:endParaRPr lang="es-MX" dirty="0"/>
                    </a:p>
                  </a:txBody>
                  <a:tcPr/>
                </a:tc>
                <a:tc>
                  <a:txBody>
                    <a:bodyPr/>
                    <a:lstStyle/>
                    <a:p>
                      <a:r>
                        <a:rPr lang="es-MX" dirty="0" smtClean="0"/>
                        <a:t>x</a:t>
                      </a:r>
                      <a:endParaRPr lang="es-MX" dirty="0"/>
                    </a:p>
                  </a:txBody>
                  <a:tcPr/>
                </a:tc>
                <a:tc>
                  <a:txBody>
                    <a:bodyPr/>
                    <a:lstStyle/>
                    <a:p>
                      <a:endParaRPr lang="es-MX"/>
                    </a:p>
                  </a:txBody>
                  <a:tcPr/>
                </a:tc>
                <a:extLst>
                  <a:ext uri="{0D108BD9-81ED-4DB2-BD59-A6C34878D82A}">
                    <a16:rowId xmlns:a16="http://schemas.microsoft.com/office/drawing/2014/main" val="10004"/>
                  </a:ext>
                </a:extLst>
              </a:tr>
              <a:tr h="370840">
                <a:tc>
                  <a:txBody>
                    <a:bodyPr/>
                    <a:lstStyle/>
                    <a:p>
                      <a:r>
                        <a:rPr lang="es-MX" dirty="0" smtClean="0"/>
                        <a:t>5. Análisis de resultados</a:t>
                      </a:r>
                      <a:endParaRPr lang="es-MX" dirty="0"/>
                    </a:p>
                  </a:txBody>
                  <a:tcPr>
                    <a:lnR w="12700" cap="flat" cmpd="sng" algn="ctr">
                      <a:solidFill>
                        <a:schemeClr val="bg1"/>
                      </a:solidFill>
                      <a:prstDash val="solid"/>
                      <a:round/>
                      <a:headEnd type="none" w="med" len="med"/>
                      <a:tailEnd type="none" w="med" len="med"/>
                    </a:lnR>
                  </a:tcPr>
                </a:tc>
                <a:tc>
                  <a:txBody>
                    <a:bodyPr/>
                    <a:lstStyle/>
                    <a:p>
                      <a:endParaRPr lang="es-MX" dirty="0"/>
                    </a:p>
                  </a:txBody>
                  <a:tcPr>
                    <a:lnL w="12700" cap="flat" cmpd="sng" algn="ctr">
                      <a:solidFill>
                        <a:schemeClr val="bg1"/>
                      </a:solidFill>
                      <a:prstDash val="solid"/>
                      <a:round/>
                      <a:headEnd type="none" w="med" len="med"/>
                      <a:tailEnd type="none" w="med" len="med"/>
                    </a:lnL>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r>
                        <a:rPr lang="es-MX" dirty="0" smtClean="0"/>
                        <a:t>x</a:t>
                      </a:r>
                      <a:endParaRPr lang="es-MX" dirty="0"/>
                    </a:p>
                  </a:txBody>
                  <a:tcPr/>
                </a:tc>
                <a:tc>
                  <a:txBody>
                    <a:bodyPr/>
                    <a:lstStyle/>
                    <a:p>
                      <a:endParaRPr lang="es-MX"/>
                    </a:p>
                  </a:txBody>
                  <a:tcPr/>
                </a:tc>
                <a:extLst>
                  <a:ext uri="{0D108BD9-81ED-4DB2-BD59-A6C34878D82A}">
                    <a16:rowId xmlns:a16="http://schemas.microsoft.com/office/drawing/2014/main" val="10005"/>
                  </a:ext>
                </a:extLst>
              </a:tr>
              <a:tr h="370840">
                <a:tc>
                  <a:txBody>
                    <a:bodyPr/>
                    <a:lstStyle/>
                    <a:p>
                      <a:r>
                        <a:rPr lang="es-MX" dirty="0" smtClean="0"/>
                        <a:t>6. Observaciones</a:t>
                      </a:r>
                      <a:endParaRPr lang="es-MX" dirty="0"/>
                    </a:p>
                  </a:txBody>
                  <a:tcPr>
                    <a:lnR w="12700" cap="flat" cmpd="sng" algn="ctr">
                      <a:solidFill>
                        <a:schemeClr val="bg1"/>
                      </a:solidFill>
                      <a:prstDash val="solid"/>
                      <a:round/>
                      <a:headEnd type="none" w="med" len="med"/>
                      <a:tailEnd type="none" w="med" len="med"/>
                    </a:lnR>
                  </a:tcPr>
                </a:tc>
                <a:tc>
                  <a:txBody>
                    <a:bodyPr/>
                    <a:lstStyle/>
                    <a:p>
                      <a:endParaRPr lang="es-MX" dirty="0"/>
                    </a:p>
                  </a:txBody>
                  <a:tcPr>
                    <a:lnL w="12700" cap="flat" cmpd="sng" algn="ctr">
                      <a:solidFill>
                        <a:schemeClr val="bg1"/>
                      </a:solidFill>
                      <a:prstDash val="solid"/>
                      <a:round/>
                      <a:headEnd type="none" w="med" len="med"/>
                      <a:tailEnd type="none" w="med" len="med"/>
                    </a:lnL>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r>
                        <a:rPr lang="es-MX" dirty="0" smtClean="0"/>
                        <a:t>x</a:t>
                      </a:r>
                      <a:endParaRPr lang="es-MX" dirty="0"/>
                    </a:p>
                  </a:txBody>
                  <a:tcPr/>
                </a:tc>
                <a:tc>
                  <a:txBody>
                    <a:bodyPr/>
                    <a:lstStyle/>
                    <a:p>
                      <a:endParaRPr lang="es-MX" dirty="0"/>
                    </a:p>
                  </a:txBody>
                  <a:tcPr/>
                </a:tc>
                <a:extLst>
                  <a:ext uri="{0D108BD9-81ED-4DB2-BD59-A6C34878D82A}">
                    <a16:rowId xmlns:a16="http://schemas.microsoft.com/office/drawing/2014/main" val="10006"/>
                  </a:ext>
                </a:extLst>
              </a:tr>
              <a:tr h="370840">
                <a:tc>
                  <a:txBody>
                    <a:bodyPr/>
                    <a:lstStyle/>
                    <a:p>
                      <a:r>
                        <a:rPr lang="es-MX" dirty="0" smtClean="0"/>
                        <a:t>7. Conclusiones</a:t>
                      </a:r>
                    </a:p>
                    <a:p>
                      <a:r>
                        <a:rPr lang="es-MX" dirty="0" smtClean="0"/>
                        <a:t>8. Entrega de reporte</a:t>
                      </a:r>
                      <a:endParaRPr lang="es-MX" dirty="0"/>
                    </a:p>
                  </a:txBody>
                  <a:tcPr>
                    <a:lnR w="12700" cap="flat" cmpd="sng" algn="ctr">
                      <a:solidFill>
                        <a:schemeClr val="bg1"/>
                      </a:solidFill>
                      <a:prstDash val="solid"/>
                      <a:round/>
                      <a:headEnd type="none" w="med" len="med"/>
                      <a:tailEnd type="none" w="med" len="med"/>
                    </a:lnR>
                  </a:tcPr>
                </a:tc>
                <a:tc>
                  <a:txBody>
                    <a:bodyPr/>
                    <a:lstStyle/>
                    <a:p>
                      <a:endParaRPr lang="es-MX" dirty="0"/>
                    </a:p>
                  </a:txBody>
                  <a:tcPr>
                    <a:lnL w="12700" cap="flat" cmpd="sng" algn="ctr">
                      <a:solidFill>
                        <a:schemeClr val="bg1"/>
                      </a:solidFill>
                      <a:prstDash val="solid"/>
                      <a:round/>
                      <a:headEnd type="none" w="med" len="med"/>
                      <a:tailEnd type="none" w="med" len="med"/>
                    </a:lnL>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r>
                        <a:rPr lang="es-MX" dirty="0" smtClean="0"/>
                        <a:t>x</a:t>
                      </a:r>
                    </a:p>
                    <a:p>
                      <a:r>
                        <a:rPr lang="es-MX" dirty="0" smtClean="0"/>
                        <a:t>x</a:t>
                      </a:r>
                      <a:endParaRPr lang="es-MX" dirty="0"/>
                    </a:p>
                  </a:txBody>
                  <a:tcPr/>
                </a:tc>
                <a:extLst>
                  <a:ext uri="{0D108BD9-81ED-4DB2-BD59-A6C34878D82A}">
                    <a16:rowId xmlns:a16="http://schemas.microsoft.com/office/drawing/2014/main" val="10007"/>
                  </a:ext>
                </a:extLst>
              </a:tr>
            </a:tbl>
          </a:graphicData>
        </a:graphic>
      </p:graphicFrame>
      <p:graphicFrame>
        <p:nvGraphicFramePr>
          <p:cNvPr id="9" name="8 Tabla"/>
          <p:cNvGraphicFramePr>
            <a:graphicFrameLocks noGrp="1"/>
          </p:cNvGraphicFramePr>
          <p:nvPr>
            <p:extLst/>
          </p:nvPr>
        </p:nvGraphicFramePr>
        <p:xfrm>
          <a:off x="7561943" y="1872343"/>
          <a:ext cx="3585028" cy="522514"/>
        </p:xfrm>
        <a:graphic>
          <a:graphicData uri="http://schemas.openxmlformats.org/drawingml/2006/table">
            <a:tbl>
              <a:tblPr/>
              <a:tblGrid>
                <a:gridCol w="3585028">
                  <a:extLst>
                    <a:ext uri="{9D8B030D-6E8A-4147-A177-3AD203B41FA5}">
                      <a16:colId xmlns:a16="http://schemas.microsoft.com/office/drawing/2014/main" val="20000"/>
                    </a:ext>
                  </a:extLst>
                </a:gridCol>
              </a:tblGrid>
              <a:tr h="522514">
                <a:tc>
                  <a:txBody>
                    <a:bodyPr/>
                    <a:lstStyle/>
                    <a:p>
                      <a:r>
                        <a:rPr lang="es-MX" baseline="0" dirty="0" smtClean="0"/>
                        <a:t>Marzo </a:t>
                      </a:r>
                      <a:r>
                        <a:rPr lang="es-MX" dirty="0" smtClean="0"/>
                        <a:t>            Abril</a:t>
                      </a:r>
                      <a:r>
                        <a:rPr lang="es-MX" baseline="0" dirty="0" smtClean="0"/>
                        <a:t>       Mayo</a:t>
                      </a:r>
                      <a:r>
                        <a:rPr lang="es-MX" dirty="0" smtClean="0"/>
                        <a:t> </a:t>
                      </a:r>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298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49580" y="573206"/>
            <a:ext cx="11191240" cy="6284795"/>
          </a:xfrm>
        </p:spPr>
        <p:txBody>
          <a:bodyPr>
            <a:normAutofit/>
          </a:bodyPr>
          <a:lstStyle/>
          <a:p>
            <a:r>
              <a:rPr lang="es-MX" sz="2000" dirty="0" smtClean="0">
                <a:solidFill>
                  <a:srgbClr val="002060"/>
                </a:solidFill>
                <a:latin typeface="Arial" panose="020B0604020202020204" pitchFamily="34" charset="0"/>
                <a:cs typeface="Arial" panose="020B0604020202020204" pitchFamily="34" charset="0"/>
              </a:rPr>
              <a:t>Organizador gráfico</a:t>
            </a:r>
            <a:br>
              <a:rPr lang="es-MX" sz="2000" dirty="0" smtClean="0">
                <a:solidFill>
                  <a:srgbClr val="002060"/>
                </a:solidFill>
                <a:latin typeface="Arial" panose="020B0604020202020204" pitchFamily="34" charset="0"/>
                <a:cs typeface="Arial" panose="020B0604020202020204" pitchFamily="34" charset="0"/>
              </a:rPr>
            </a:br>
            <a:r>
              <a:rPr lang="es-MX" sz="2000" dirty="0">
                <a:solidFill>
                  <a:srgbClr val="002060"/>
                </a:solidFill>
                <a:latin typeface="Arial" panose="020B0604020202020204" pitchFamily="34" charset="0"/>
                <a:cs typeface="Arial" panose="020B0604020202020204" pitchFamily="34" charset="0"/>
              </a:rPr>
              <a:t/>
            </a:r>
            <a:br>
              <a:rPr lang="es-MX" sz="2000" dirty="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a:solidFill>
                  <a:srgbClr val="002060"/>
                </a:solidFill>
                <a:latin typeface="Arial" panose="020B0604020202020204" pitchFamily="34" charset="0"/>
                <a:cs typeface="Arial" panose="020B0604020202020204" pitchFamily="34" charset="0"/>
              </a:rPr>
              <a:t/>
            </a:r>
            <a:br>
              <a:rPr lang="es-MX" sz="2000" dirty="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sp>
        <p:nvSpPr>
          <p:cNvPr id="6" name="Título 1"/>
          <p:cNvSpPr txBox="1">
            <a:spLocks/>
          </p:cNvSpPr>
          <p:nvPr/>
        </p:nvSpPr>
        <p:spPr>
          <a:xfrm>
            <a:off x="1446530" y="947343"/>
            <a:ext cx="9875520" cy="1472184"/>
          </a:xfrm>
          <a:prstGeom prst="rect">
            <a:avLst/>
          </a:prstGeom>
        </p:spPr>
        <p:txBody>
          <a:bodyPr rtlCol="0" anchor="b">
            <a:norm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pPr algn="r"/>
            <a:endParaRPr lang="es-ES" dirty="0"/>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608" y="355100"/>
            <a:ext cx="1945864" cy="74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777922" y="238091"/>
            <a:ext cx="1991036" cy="860120"/>
          </a:xfrm>
          <a:prstGeom prst="rect">
            <a:avLst/>
          </a:prstGeom>
        </p:spPr>
      </p:pic>
      <p:sp>
        <p:nvSpPr>
          <p:cNvPr id="8" name="Subtítulo 7"/>
          <p:cNvSpPr>
            <a:spLocks noGrp="1"/>
          </p:cNvSpPr>
          <p:nvPr>
            <p:ph type="subTitle" idx="1"/>
          </p:nvPr>
        </p:nvSpPr>
        <p:spPr>
          <a:xfrm>
            <a:off x="304800" y="2727960"/>
            <a:ext cx="11480800" cy="3291839"/>
          </a:xfrm>
        </p:spPr>
        <p:txBody>
          <a:bodyPr/>
          <a:lstStyle/>
          <a:p>
            <a:endParaRPr lang="es-MX" dirty="0" smtClean="0"/>
          </a:p>
          <a:p>
            <a:endParaRPr lang="es-MX" dirty="0" smtClean="0"/>
          </a:p>
        </p:txBody>
      </p:sp>
      <p:sp>
        <p:nvSpPr>
          <p:cNvPr id="5" name="CuadroTexto 4"/>
          <p:cNvSpPr txBox="1"/>
          <p:nvPr/>
        </p:nvSpPr>
        <p:spPr>
          <a:xfrm>
            <a:off x="3459480" y="3201184"/>
            <a:ext cx="5501640" cy="369332"/>
          </a:xfrm>
          <a:prstGeom prst="rect">
            <a:avLst/>
          </a:prstGeom>
          <a:noFill/>
        </p:spPr>
        <p:txBody>
          <a:bodyPr wrap="square" rtlCol="0">
            <a:spAutoFit/>
          </a:bodyPr>
          <a:lstStyle/>
          <a:p>
            <a:pPr algn="ctr"/>
            <a:r>
              <a:rPr lang="es-MX" b="1" dirty="0" smtClean="0">
                <a:solidFill>
                  <a:schemeClr val="bg2"/>
                </a:solidFill>
                <a:latin typeface="Arial" panose="020B0604020202020204" pitchFamily="34" charset="0"/>
                <a:cs typeface="Arial" panose="020B0604020202020204" pitchFamily="34" charset="0"/>
              </a:rPr>
              <a:t>Derecho Unidad III  Tema: Derecho ecológico</a:t>
            </a:r>
            <a:endParaRPr lang="es-MX" b="1" dirty="0">
              <a:solidFill>
                <a:schemeClr val="bg2"/>
              </a:solidFill>
              <a:latin typeface="Arial" panose="020B0604020202020204" pitchFamily="34" charset="0"/>
              <a:cs typeface="Arial" panose="020B0604020202020204" pitchFamily="34" charset="0"/>
            </a:endParaRPr>
          </a:p>
        </p:txBody>
      </p:sp>
      <p:pic>
        <p:nvPicPr>
          <p:cNvPr id="22" name="Imagen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 y="1316316"/>
            <a:ext cx="11336020" cy="5356933"/>
          </a:xfrm>
          <a:prstGeom prst="rect">
            <a:avLst/>
          </a:prstGeom>
        </p:spPr>
      </p:pic>
      <p:sp>
        <p:nvSpPr>
          <p:cNvPr id="23" name="Rectángulo 22"/>
          <p:cNvSpPr/>
          <p:nvPr/>
        </p:nvSpPr>
        <p:spPr>
          <a:xfrm>
            <a:off x="3749703" y="1757313"/>
            <a:ext cx="4735774" cy="1169551"/>
          </a:xfrm>
          <a:prstGeom prst="rect">
            <a:avLst/>
          </a:prstGeom>
          <a:solidFill>
            <a:schemeClr val="accent2">
              <a:lumMod val="75000"/>
            </a:schemeClr>
          </a:solidFill>
        </p:spPr>
        <p:txBody>
          <a:bodyPr wrap="square">
            <a:spAutoFit/>
          </a:bodyPr>
          <a:lstStyle/>
          <a:p>
            <a:pPr algn="ctr"/>
            <a:r>
              <a:rPr lang="es-MX" sz="1400" b="1" dirty="0" smtClean="0">
                <a:solidFill>
                  <a:schemeClr val="accent1">
                    <a:lumMod val="60000"/>
                    <a:lumOff val="40000"/>
                  </a:schemeClr>
                </a:solidFill>
                <a:latin typeface="Arial" panose="020B0604020202020204" pitchFamily="34" charset="0"/>
                <a:cs typeface="Arial" panose="020B0604020202020204" pitchFamily="34" charset="0"/>
              </a:rPr>
              <a:t>Derecho </a:t>
            </a:r>
            <a:r>
              <a:rPr lang="es-MX" sz="1400" b="1" dirty="0">
                <a:solidFill>
                  <a:schemeClr val="accent1">
                    <a:lumMod val="60000"/>
                    <a:lumOff val="40000"/>
                  </a:schemeClr>
                </a:solidFill>
                <a:latin typeface="Arial" panose="020B0604020202020204" pitchFamily="34" charset="0"/>
                <a:cs typeface="Arial" panose="020B0604020202020204" pitchFamily="34" charset="0"/>
              </a:rPr>
              <a:t>Unidad III  Tema: Derecho </a:t>
            </a:r>
            <a:r>
              <a:rPr lang="es-MX" sz="1400" b="1" dirty="0" smtClean="0">
                <a:solidFill>
                  <a:schemeClr val="accent1">
                    <a:lumMod val="60000"/>
                    <a:lumOff val="40000"/>
                  </a:schemeClr>
                </a:solidFill>
                <a:latin typeface="Arial" panose="020B0604020202020204" pitchFamily="34" charset="0"/>
                <a:cs typeface="Arial" panose="020B0604020202020204" pitchFamily="34" charset="0"/>
              </a:rPr>
              <a:t>ecológico</a:t>
            </a:r>
          </a:p>
          <a:p>
            <a:pPr algn="ctr"/>
            <a:r>
              <a:rPr lang="es-MX" sz="1400" b="1" dirty="0" smtClean="0">
                <a:solidFill>
                  <a:schemeClr val="accent1">
                    <a:lumMod val="60000"/>
                    <a:lumOff val="40000"/>
                  </a:schemeClr>
                </a:solidFill>
                <a:latin typeface="Arial" panose="020B0604020202020204" pitchFamily="34" charset="0"/>
                <a:cs typeface="Arial" panose="020B0604020202020204" pitchFamily="34" charset="0"/>
              </a:rPr>
              <a:t>Subtemas:</a:t>
            </a:r>
            <a:r>
              <a:rPr lang="es-MX" sz="1400" dirty="0" smtClean="0">
                <a:solidFill>
                  <a:schemeClr val="accent1">
                    <a:lumMod val="60000"/>
                    <a:lumOff val="40000"/>
                  </a:schemeClr>
                </a:solidFill>
                <a:latin typeface="Arial" panose="020B0604020202020204" pitchFamily="34" charset="0"/>
                <a:cs typeface="Arial" panose="020B0604020202020204" pitchFamily="34" charset="0"/>
              </a:rPr>
              <a:t> </a:t>
            </a:r>
            <a:r>
              <a:rPr lang="es-MX" sz="1400" dirty="0">
                <a:solidFill>
                  <a:schemeClr val="accent1">
                    <a:lumMod val="60000"/>
                    <a:lumOff val="40000"/>
                  </a:schemeClr>
                </a:solidFill>
                <a:latin typeface="Arial" panose="020B0604020202020204" pitchFamily="34" charset="0"/>
                <a:cs typeface="Arial" panose="020B0604020202020204" pitchFamily="34" charset="0"/>
              </a:rPr>
              <a:t>Naturaleza y el hombre, ambiente y salud, administración </a:t>
            </a:r>
            <a:r>
              <a:rPr lang="es-MX" sz="1400" dirty="0" smtClean="0">
                <a:solidFill>
                  <a:schemeClr val="accent1">
                    <a:lumMod val="60000"/>
                    <a:lumOff val="40000"/>
                  </a:schemeClr>
                </a:solidFill>
                <a:latin typeface="Arial" panose="020B0604020202020204" pitchFamily="34" charset="0"/>
                <a:cs typeface="Arial" panose="020B0604020202020204" pitchFamily="34" charset="0"/>
              </a:rPr>
              <a:t>ambiental.. </a:t>
            </a:r>
            <a:r>
              <a:rPr lang="es-MX" sz="1400" b="1" dirty="0" smtClean="0">
                <a:solidFill>
                  <a:schemeClr val="accent1">
                    <a:lumMod val="60000"/>
                    <a:lumOff val="40000"/>
                  </a:schemeClr>
                </a:solidFill>
                <a:latin typeface="Arial" panose="020B0604020202020204" pitchFamily="34" charset="0"/>
                <a:cs typeface="Arial" panose="020B0604020202020204" pitchFamily="34" charset="0"/>
              </a:rPr>
              <a:t>Palabras clave: </a:t>
            </a:r>
            <a:r>
              <a:rPr lang="es-MX" sz="1400" dirty="0" smtClean="0">
                <a:solidFill>
                  <a:schemeClr val="accent1">
                    <a:lumMod val="60000"/>
                    <a:lumOff val="40000"/>
                  </a:schemeClr>
                </a:solidFill>
                <a:latin typeface="Arial" panose="020B0604020202020204" pitchFamily="34" charset="0"/>
                <a:cs typeface="Arial" panose="020B0604020202020204" pitchFamily="34" charset="0"/>
              </a:rPr>
              <a:t>Marco jurídico,  política </a:t>
            </a:r>
            <a:r>
              <a:rPr lang="es-MX" sz="1400" dirty="0">
                <a:solidFill>
                  <a:schemeClr val="accent1">
                    <a:lumMod val="60000"/>
                    <a:lumOff val="40000"/>
                  </a:schemeClr>
                </a:solidFill>
                <a:latin typeface="Arial" panose="020B0604020202020204" pitchFamily="34" charset="0"/>
                <a:cs typeface="Arial" panose="020B0604020202020204" pitchFamily="34" charset="0"/>
              </a:rPr>
              <a:t>ambiental y actos normativos y materiales</a:t>
            </a:r>
            <a:endParaRPr lang="es-MX" sz="1400" b="1" dirty="0" smtClean="0">
              <a:solidFill>
                <a:schemeClr val="accent1">
                  <a:lumMod val="60000"/>
                  <a:lumOff val="40000"/>
                </a:schemeClr>
              </a:solidFill>
              <a:latin typeface="Arial" panose="020B0604020202020204" pitchFamily="34" charset="0"/>
              <a:cs typeface="Arial" panose="020B0604020202020204" pitchFamily="34" charset="0"/>
            </a:endParaRPr>
          </a:p>
        </p:txBody>
      </p:sp>
      <p:sp>
        <p:nvSpPr>
          <p:cNvPr id="24" name="Rectángulo 23"/>
          <p:cNvSpPr/>
          <p:nvPr/>
        </p:nvSpPr>
        <p:spPr>
          <a:xfrm>
            <a:off x="614711" y="4197474"/>
            <a:ext cx="3652887" cy="1384995"/>
          </a:xfrm>
          <a:prstGeom prst="rect">
            <a:avLst/>
          </a:prstGeom>
          <a:solidFill>
            <a:srgbClr val="FFFF00"/>
          </a:solidFill>
        </p:spPr>
        <p:txBody>
          <a:bodyPr wrap="square">
            <a:spAutoFit/>
          </a:bodyPr>
          <a:lstStyle/>
          <a:p>
            <a:pPr algn="ctr"/>
            <a:r>
              <a:rPr lang="es-MX" sz="1400" b="1" dirty="0">
                <a:solidFill>
                  <a:schemeClr val="bg2">
                    <a:lumMod val="50000"/>
                  </a:schemeClr>
                </a:solidFill>
                <a:latin typeface="Arial" panose="020B0604020202020204" pitchFamily="34" charset="0"/>
                <a:cs typeface="Arial" panose="020B0604020202020204" pitchFamily="34" charset="0"/>
              </a:rPr>
              <a:t>Física Unidad III Tema: </a:t>
            </a:r>
            <a:endParaRPr lang="es-MX" sz="1400" b="1" dirty="0" smtClean="0">
              <a:solidFill>
                <a:schemeClr val="bg2">
                  <a:lumMod val="50000"/>
                </a:schemeClr>
              </a:solidFill>
              <a:latin typeface="Arial" panose="020B0604020202020204" pitchFamily="34" charset="0"/>
              <a:cs typeface="Arial" panose="020B0604020202020204" pitchFamily="34" charset="0"/>
            </a:endParaRPr>
          </a:p>
          <a:p>
            <a:pPr algn="ctr"/>
            <a:r>
              <a:rPr lang="es-MX" sz="1400" b="1" dirty="0" smtClean="0">
                <a:solidFill>
                  <a:schemeClr val="bg2">
                    <a:lumMod val="50000"/>
                  </a:schemeClr>
                </a:solidFill>
                <a:latin typeface="Arial" panose="020B0604020202020204" pitchFamily="34" charset="0"/>
                <a:cs typeface="Arial" panose="020B0604020202020204" pitchFamily="34" charset="0"/>
              </a:rPr>
              <a:t>Uso </a:t>
            </a:r>
            <a:r>
              <a:rPr lang="es-MX" sz="1400" b="1" dirty="0">
                <a:solidFill>
                  <a:schemeClr val="bg2">
                    <a:lumMod val="50000"/>
                  </a:schemeClr>
                </a:solidFill>
                <a:latin typeface="Arial" panose="020B0604020202020204" pitchFamily="34" charset="0"/>
                <a:cs typeface="Arial" panose="020B0604020202020204" pitchFamily="34" charset="0"/>
              </a:rPr>
              <a:t>racional de la energía </a:t>
            </a:r>
            <a:endParaRPr lang="es-MX" sz="1400" b="1" dirty="0" smtClean="0">
              <a:solidFill>
                <a:schemeClr val="bg2">
                  <a:lumMod val="50000"/>
                </a:schemeClr>
              </a:solidFill>
              <a:latin typeface="Arial" panose="020B0604020202020204" pitchFamily="34" charset="0"/>
              <a:cs typeface="Arial" panose="020B0604020202020204" pitchFamily="34" charset="0"/>
            </a:endParaRPr>
          </a:p>
          <a:p>
            <a:pPr algn="ctr"/>
            <a:r>
              <a:rPr lang="es-MX" sz="1400" b="1" dirty="0" smtClean="0">
                <a:solidFill>
                  <a:schemeClr val="bg2">
                    <a:lumMod val="50000"/>
                  </a:schemeClr>
                </a:solidFill>
                <a:latin typeface="Arial" panose="020B0604020202020204" pitchFamily="34" charset="0"/>
                <a:cs typeface="Arial" panose="020B0604020202020204" pitchFamily="34" charset="0"/>
              </a:rPr>
              <a:t>Subtemas: </a:t>
            </a:r>
            <a:r>
              <a:rPr lang="es-MX" sz="1400" dirty="0" smtClean="0">
                <a:solidFill>
                  <a:schemeClr val="bg2">
                    <a:lumMod val="50000"/>
                  </a:schemeClr>
                </a:solidFill>
                <a:latin typeface="Arial" panose="020B0604020202020204" pitchFamily="34" charset="0"/>
                <a:cs typeface="Arial" panose="020B0604020202020204" pitchFamily="34" charset="0"/>
              </a:rPr>
              <a:t>Recursos </a:t>
            </a:r>
            <a:r>
              <a:rPr lang="es-MX" sz="1400" dirty="0">
                <a:solidFill>
                  <a:schemeClr val="bg2">
                    <a:lumMod val="50000"/>
                  </a:schemeClr>
                </a:solidFill>
                <a:latin typeface="Arial" panose="020B0604020202020204" pitchFamily="34" charset="0"/>
                <a:cs typeface="Arial" panose="020B0604020202020204" pitchFamily="34" charset="0"/>
              </a:rPr>
              <a:t>hidráulicos, calor cedido y calor absorbido por los </a:t>
            </a:r>
            <a:r>
              <a:rPr lang="es-MX" sz="1400" dirty="0" smtClean="0">
                <a:solidFill>
                  <a:schemeClr val="bg2">
                    <a:lumMod val="50000"/>
                  </a:schemeClr>
                </a:solidFill>
                <a:latin typeface="Arial" panose="020B0604020202020204" pitchFamily="34" charset="0"/>
                <a:cs typeface="Arial" panose="020B0604020202020204" pitchFamily="34" charset="0"/>
              </a:rPr>
              <a:t>cuerpos</a:t>
            </a:r>
          </a:p>
          <a:p>
            <a:pPr algn="ctr"/>
            <a:r>
              <a:rPr lang="es-MX" sz="1400" b="1" dirty="0" smtClean="0">
                <a:solidFill>
                  <a:schemeClr val="bg2">
                    <a:lumMod val="50000"/>
                  </a:schemeClr>
                </a:solidFill>
                <a:latin typeface="Arial" panose="020B0604020202020204" pitchFamily="34" charset="0"/>
                <a:cs typeface="Arial" panose="020B0604020202020204" pitchFamily="34" charset="0"/>
              </a:rPr>
              <a:t>Palabras clave: </a:t>
            </a:r>
            <a:r>
              <a:rPr lang="es-MX" sz="1400" dirty="0" smtClean="0">
                <a:solidFill>
                  <a:schemeClr val="bg2">
                    <a:lumMod val="50000"/>
                  </a:schemeClr>
                </a:solidFill>
                <a:latin typeface="Arial" panose="020B0604020202020204" pitchFamily="34" charset="0"/>
                <a:cs typeface="Arial" panose="020B0604020202020204" pitchFamily="34" charset="0"/>
              </a:rPr>
              <a:t>Hidrostática</a:t>
            </a:r>
            <a:r>
              <a:rPr lang="es-MX" sz="1400" dirty="0">
                <a:solidFill>
                  <a:schemeClr val="bg2">
                    <a:lumMod val="50000"/>
                  </a:schemeClr>
                </a:solidFill>
                <a:latin typeface="Arial" panose="020B0604020202020204" pitchFamily="34" charset="0"/>
                <a:cs typeface="Arial" panose="020B0604020202020204" pitchFamily="34" charset="0"/>
              </a:rPr>
              <a:t>, hidrodinámica, calor, </a:t>
            </a:r>
            <a:r>
              <a:rPr lang="es-MX" sz="1400" dirty="0" smtClean="0">
                <a:solidFill>
                  <a:schemeClr val="bg2">
                    <a:lumMod val="50000"/>
                  </a:schemeClr>
                </a:solidFill>
                <a:latin typeface="Arial" panose="020B0604020202020204" pitchFamily="34" charset="0"/>
                <a:cs typeface="Arial" panose="020B0604020202020204" pitchFamily="34" charset="0"/>
              </a:rPr>
              <a:t>temperatura </a:t>
            </a:r>
            <a:endParaRPr lang="es-MX" sz="1400" b="1" dirty="0">
              <a:solidFill>
                <a:schemeClr val="bg2">
                  <a:lumMod val="50000"/>
                </a:schemeClr>
              </a:solidFill>
              <a:latin typeface="Arial" panose="020B0604020202020204" pitchFamily="34" charset="0"/>
              <a:cs typeface="Arial" panose="020B0604020202020204" pitchFamily="34" charset="0"/>
            </a:endParaRPr>
          </a:p>
        </p:txBody>
      </p:sp>
      <p:sp>
        <p:nvSpPr>
          <p:cNvPr id="25" name="Rectángulo 24"/>
          <p:cNvSpPr/>
          <p:nvPr/>
        </p:nvSpPr>
        <p:spPr>
          <a:xfrm>
            <a:off x="7805800" y="4080850"/>
            <a:ext cx="3835020" cy="1815882"/>
          </a:xfrm>
          <a:prstGeom prst="rect">
            <a:avLst/>
          </a:prstGeom>
          <a:solidFill>
            <a:schemeClr val="accent1">
              <a:lumMod val="75000"/>
            </a:schemeClr>
          </a:solidFill>
        </p:spPr>
        <p:txBody>
          <a:bodyPr wrap="square">
            <a:spAutoFit/>
          </a:bodyPr>
          <a:lstStyle/>
          <a:p>
            <a:pPr algn="ctr"/>
            <a:r>
              <a:rPr lang="es-MX" sz="1400" b="1" dirty="0">
                <a:solidFill>
                  <a:srgbClr val="FFFF00"/>
                </a:solidFill>
                <a:latin typeface="Arial" panose="020B0604020202020204" pitchFamily="34" charset="0"/>
                <a:cs typeface="Arial" panose="020B0604020202020204" pitchFamily="34" charset="0"/>
              </a:rPr>
              <a:t>Biología Unidad VI </a:t>
            </a:r>
          </a:p>
          <a:p>
            <a:pPr algn="ctr"/>
            <a:r>
              <a:rPr lang="es-MX" sz="1400" b="1" dirty="0">
                <a:solidFill>
                  <a:srgbClr val="FFFF00"/>
                </a:solidFill>
                <a:latin typeface="Arial" panose="020B0604020202020204" pitchFamily="34" charset="0"/>
                <a:cs typeface="Arial" panose="020B0604020202020204" pitchFamily="34" charset="0"/>
              </a:rPr>
              <a:t>Tema: Papel de la Biología en la problemática </a:t>
            </a:r>
            <a:r>
              <a:rPr lang="es-MX" sz="1400" b="1" dirty="0" smtClean="0">
                <a:solidFill>
                  <a:srgbClr val="FFFF00"/>
                </a:solidFill>
                <a:latin typeface="Arial" panose="020B0604020202020204" pitchFamily="34" charset="0"/>
                <a:cs typeface="Arial" panose="020B0604020202020204" pitchFamily="34" charset="0"/>
              </a:rPr>
              <a:t>ambiental</a:t>
            </a:r>
          </a:p>
          <a:p>
            <a:pPr algn="ctr"/>
            <a:r>
              <a:rPr lang="es-MX" sz="1400" b="1" dirty="0" smtClean="0">
                <a:solidFill>
                  <a:srgbClr val="FFFF00"/>
                </a:solidFill>
                <a:latin typeface="Arial" panose="020B0604020202020204" pitchFamily="34" charset="0"/>
                <a:cs typeface="Arial" panose="020B0604020202020204" pitchFamily="34" charset="0"/>
              </a:rPr>
              <a:t>Subtemas: </a:t>
            </a:r>
            <a:r>
              <a:rPr lang="es-MX" sz="1400" dirty="0" smtClean="0">
                <a:solidFill>
                  <a:srgbClr val="FFFF00"/>
                </a:solidFill>
                <a:latin typeface="Arial" panose="020B0604020202020204" pitchFamily="34" charset="0"/>
                <a:cs typeface="Arial" panose="020B0604020202020204" pitchFamily="34" charset="0"/>
              </a:rPr>
              <a:t>La </a:t>
            </a:r>
            <a:r>
              <a:rPr lang="es-MX" sz="1400" dirty="0">
                <a:solidFill>
                  <a:srgbClr val="FFFF00"/>
                </a:solidFill>
                <a:latin typeface="Arial" panose="020B0604020202020204" pitchFamily="34" charset="0"/>
                <a:cs typeface="Arial" panose="020B0604020202020204" pitchFamily="34" charset="0"/>
              </a:rPr>
              <a:t>composta </a:t>
            </a:r>
            <a:r>
              <a:rPr lang="es-MX" sz="1400" dirty="0" smtClean="0">
                <a:solidFill>
                  <a:srgbClr val="FFFF00"/>
                </a:solidFill>
                <a:latin typeface="Arial" panose="020B0604020202020204" pitchFamily="34" charset="0"/>
                <a:cs typeface="Arial" panose="020B0604020202020204" pitchFamily="34" charset="0"/>
              </a:rPr>
              <a:t>características y aplicaciones, biogás  y aplicaciones.</a:t>
            </a:r>
          </a:p>
          <a:p>
            <a:pPr algn="ctr"/>
            <a:r>
              <a:rPr lang="es-MX" sz="1400" b="1" dirty="0" smtClean="0">
                <a:solidFill>
                  <a:srgbClr val="FFFF00"/>
                </a:solidFill>
                <a:latin typeface="Arial" panose="020B0604020202020204" pitchFamily="34" charset="0"/>
                <a:cs typeface="Arial" panose="020B0604020202020204" pitchFamily="34" charset="0"/>
              </a:rPr>
              <a:t>Palabras clave: </a:t>
            </a:r>
            <a:r>
              <a:rPr lang="es-MX" sz="1400" dirty="0" smtClean="0">
                <a:solidFill>
                  <a:srgbClr val="FFFF00"/>
                </a:solidFill>
                <a:latin typeface="Arial" panose="020B0604020202020204" pitchFamily="34" charset="0"/>
                <a:cs typeface="Arial" panose="020B0604020202020204" pitchFamily="34" charset="0"/>
              </a:rPr>
              <a:t>Lixiviados, </a:t>
            </a:r>
            <a:r>
              <a:rPr lang="es-MX" sz="1400" dirty="0">
                <a:solidFill>
                  <a:srgbClr val="FFFF00"/>
                </a:solidFill>
                <a:latin typeface="Arial" panose="020B0604020202020204" pitchFamily="34" charset="0"/>
                <a:cs typeface="Arial" panose="020B0604020202020204" pitchFamily="34" charset="0"/>
              </a:rPr>
              <a:t>bacterias nitrificantes, respiración aerobia y anaerobia </a:t>
            </a:r>
          </a:p>
          <a:p>
            <a:pPr algn="ctr"/>
            <a:endParaRPr lang="es-MX" sz="1400" b="1" dirty="0" smtClean="0">
              <a:solidFill>
                <a:srgbClr val="FFFF00"/>
              </a:solidFill>
              <a:latin typeface="Arial" panose="020B0604020202020204" pitchFamily="34" charset="0"/>
              <a:cs typeface="Arial" panose="020B0604020202020204" pitchFamily="34" charset="0"/>
            </a:endParaRPr>
          </a:p>
        </p:txBody>
      </p:sp>
      <p:sp>
        <p:nvSpPr>
          <p:cNvPr id="26" name="Rectángulo 25"/>
          <p:cNvSpPr/>
          <p:nvPr/>
        </p:nvSpPr>
        <p:spPr>
          <a:xfrm>
            <a:off x="4412378" y="3580314"/>
            <a:ext cx="3321032" cy="1077218"/>
          </a:xfrm>
          <a:prstGeom prst="rect">
            <a:avLst/>
          </a:prstGeom>
          <a:solidFill>
            <a:srgbClr val="92D050"/>
          </a:solidFill>
        </p:spPr>
        <p:txBody>
          <a:bodyPr wrap="square">
            <a:spAutoFit/>
          </a:bodyPr>
          <a:lstStyle/>
          <a:p>
            <a:pPr algn="ctr"/>
            <a:r>
              <a:rPr lang="es-MX" sz="1600" b="1" dirty="0">
                <a:solidFill>
                  <a:schemeClr val="bg1"/>
                </a:solidFill>
                <a:latin typeface="Arial" panose="020B0604020202020204" pitchFamily="34" charset="0"/>
                <a:cs typeface="Arial" panose="020B0604020202020204" pitchFamily="34" charset="0"/>
              </a:rPr>
              <a:t>Tema:</a:t>
            </a:r>
          </a:p>
          <a:p>
            <a:pPr algn="ctr"/>
            <a:r>
              <a:rPr lang="es-MX" sz="1600" b="1" dirty="0">
                <a:solidFill>
                  <a:schemeClr val="bg1"/>
                </a:solidFill>
                <a:latin typeface="Arial" panose="020B0604020202020204" pitchFamily="34" charset="0"/>
                <a:cs typeface="Arial" panose="020B0604020202020204" pitchFamily="34" charset="0"/>
              </a:rPr>
              <a:t>Impacto ambiental de rellenos sanitarios y tiraderos a campo abierto</a:t>
            </a:r>
          </a:p>
        </p:txBody>
      </p:sp>
    </p:spTree>
    <p:extLst>
      <p:ext uri="{BB962C8B-B14F-4D97-AF65-F5344CB8AC3E}">
        <p14:creationId xmlns:p14="http://schemas.microsoft.com/office/powerpoint/2010/main" val="82631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1683436"/>
            <a:ext cx="11191240" cy="4107764"/>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Introducción</a:t>
            </a:r>
            <a:br>
              <a:rPr lang="es-MX" sz="27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endParaRPr lang="es-MX" sz="2400" dirty="0">
              <a:solidFill>
                <a:srgbClr val="002060"/>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1446530" y="947343"/>
            <a:ext cx="9875520" cy="1472184"/>
          </a:xfrm>
          <a:prstGeom prst="rect">
            <a:avLst/>
          </a:prstGeom>
        </p:spPr>
        <p:txBody>
          <a:bodyPr rtlCol="0" anchor="b">
            <a:norm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pPr algn="r"/>
            <a:endParaRPr lang="es-ES" dirty="0"/>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2"/>
            <a:ext cx="2514600" cy="11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1309582"/>
          </a:xfrm>
          <a:prstGeom prst="rect">
            <a:avLst/>
          </a:prstGeom>
        </p:spPr>
      </p:pic>
      <p:sp>
        <p:nvSpPr>
          <p:cNvPr id="8" name="Subtítulo 7"/>
          <p:cNvSpPr>
            <a:spLocks noGrp="1"/>
          </p:cNvSpPr>
          <p:nvPr>
            <p:ph type="subTitle" idx="1"/>
          </p:nvPr>
        </p:nvSpPr>
        <p:spPr>
          <a:xfrm>
            <a:off x="304800" y="2727961"/>
            <a:ext cx="11480800" cy="2910840"/>
          </a:xfrm>
        </p:spPr>
        <p:txBody>
          <a:bodyPr>
            <a:noAutofit/>
          </a:bodyPr>
          <a:lstStyle/>
          <a:p>
            <a:r>
              <a:rPr lang="es-MX" sz="2400" dirty="0" smtClean="0">
                <a:solidFill>
                  <a:srgbClr val="002060"/>
                </a:solidFill>
                <a:latin typeface="Arial" panose="020B0604020202020204" pitchFamily="34" charset="0"/>
                <a:cs typeface="Arial" panose="020B0604020202020204" pitchFamily="34" charset="0"/>
              </a:rPr>
              <a:t>¿</a:t>
            </a:r>
            <a:r>
              <a:rPr lang="es-MX" sz="2400" dirty="0">
                <a:solidFill>
                  <a:srgbClr val="002060"/>
                </a:solidFill>
                <a:latin typeface="Arial" panose="020B0604020202020204" pitchFamily="34" charset="0"/>
                <a:cs typeface="Arial" panose="020B0604020202020204" pitchFamily="34" charset="0"/>
              </a:rPr>
              <a:t>Q</a:t>
            </a:r>
            <a:r>
              <a:rPr lang="es-MX" sz="2400" dirty="0" smtClean="0">
                <a:solidFill>
                  <a:srgbClr val="002060"/>
                </a:solidFill>
                <a:latin typeface="Arial" panose="020B0604020202020204" pitchFamily="34" charset="0"/>
                <a:cs typeface="Arial" panose="020B0604020202020204" pitchFamily="34" charset="0"/>
              </a:rPr>
              <a:t>ué </a:t>
            </a:r>
            <a:r>
              <a:rPr lang="es-MX" sz="2400" dirty="0">
                <a:solidFill>
                  <a:srgbClr val="002060"/>
                </a:solidFill>
                <a:latin typeface="Arial" panose="020B0604020202020204" pitchFamily="34" charset="0"/>
                <a:cs typeface="Arial" panose="020B0604020202020204" pitchFamily="34" charset="0"/>
              </a:rPr>
              <a:t>pasa con la basura una vez que sale de nuestra casa? En la ciudad de México son recolectadas en promedio17 mil 043 toneladas de residuos sólidos al día, de acuerdo con cifras del Instituto Nacional de Estadística y Geografía. Su destino: un tiradero a cielo abierto o un relleno sanitario; este tipo de prácticas, además de contaminar el ambiente, representa una pérdida económica. ¿Qué podemos hacer </a:t>
            </a:r>
            <a:r>
              <a:rPr lang="es-MX" sz="2400" dirty="0" smtClean="0">
                <a:solidFill>
                  <a:srgbClr val="002060"/>
                </a:solidFill>
                <a:latin typeface="Arial" panose="020B0604020202020204" pitchFamily="34" charset="0"/>
                <a:cs typeface="Arial" panose="020B0604020202020204" pitchFamily="34" charset="0"/>
              </a:rPr>
              <a:t>como </a:t>
            </a:r>
            <a:r>
              <a:rPr lang="es-MX" sz="2400" dirty="0">
                <a:solidFill>
                  <a:srgbClr val="002060"/>
                </a:solidFill>
                <a:latin typeface="Arial" panose="020B0604020202020204" pitchFamily="34" charset="0"/>
                <a:cs typeface="Arial" panose="020B0604020202020204" pitchFamily="34" charset="0"/>
              </a:rPr>
              <a:t>ciudadanos?</a:t>
            </a:r>
            <a:br>
              <a:rPr lang="es-MX" sz="2400" dirty="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388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786546"/>
            <a:ext cx="11191240" cy="3004653"/>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Justificación del proyecto</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endParaRPr lang="es-MX" sz="2400" dirty="0">
              <a:solidFill>
                <a:srgbClr val="002060"/>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1446530" y="947343"/>
            <a:ext cx="9875520" cy="1472184"/>
          </a:xfrm>
          <a:prstGeom prst="rect">
            <a:avLst/>
          </a:prstGeom>
        </p:spPr>
        <p:txBody>
          <a:bodyPr rtlCol="0" anchor="b">
            <a:norm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pPr algn="r"/>
            <a:endParaRPr lang="es-ES" dirty="0"/>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992" y="628902"/>
            <a:ext cx="2514600" cy="11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594360" y="516713"/>
            <a:ext cx="2956560" cy="1309582"/>
          </a:xfrm>
          <a:prstGeom prst="rect">
            <a:avLst/>
          </a:prstGeom>
        </p:spPr>
      </p:pic>
      <p:sp>
        <p:nvSpPr>
          <p:cNvPr id="8" name="Subtítulo 7"/>
          <p:cNvSpPr>
            <a:spLocks noGrp="1"/>
          </p:cNvSpPr>
          <p:nvPr>
            <p:ph type="subTitle" idx="1"/>
          </p:nvPr>
        </p:nvSpPr>
        <p:spPr>
          <a:xfrm>
            <a:off x="304800" y="1395664"/>
            <a:ext cx="11480800" cy="3384884"/>
          </a:xfrm>
        </p:spPr>
        <p:txBody>
          <a:bodyPr>
            <a:normAutofit/>
          </a:bodyPr>
          <a:lstStyle/>
          <a:p>
            <a:endParaRPr lang="es-MX" sz="2000" dirty="0" smtClean="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endParaRPr lang="es-MX" sz="2000" dirty="0" smtClean="0">
              <a:latin typeface="Arial" panose="020B0604020202020204" pitchFamily="34" charset="0"/>
              <a:cs typeface="Arial" panose="020B0604020202020204" pitchFamily="34" charset="0"/>
            </a:endParaRPr>
          </a:p>
          <a:p>
            <a:r>
              <a:rPr lang="es-MX" sz="2400" dirty="0" smtClean="0">
                <a:solidFill>
                  <a:srgbClr val="002060"/>
                </a:solidFill>
                <a:latin typeface="Arial" panose="020B0604020202020204" pitchFamily="34" charset="0"/>
                <a:cs typeface="Arial" panose="020B0604020202020204" pitchFamily="34" charset="0"/>
              </a:rPr>
              <a:t>El presente proyecto interdisciplinario hace una particular reflexión respecto a la viabilidad de construir e invertir en dispositivos llamados biodigestores como complementos de un relleno sanitario cuya tecnología se puede tomar como alternativa ecológica, económica y jurídica para disminuir el impacto ambiental que provocan los tiraderos a campo abierto.</a:t>
            </a:r>
            <a:endParaRPr lang="es-MX"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70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Integrantes del equipo</a:t>
            </a:r>
            <a:endParaRPr lang="es-MX" dirty="0"/>
          </a:p>
        </p:txBody>
      </p:sp>
      <p:sp>
        <p:nvSpPr>
          <p:cNvPr id="3" name="2 Subtítulo"/>
          <p:cNvSpPr>
            <a:spLocks noGrp="1"/>
          </p:cNvSpPr>
          <p:nvPr>
            <p:ph type="subTitle" idx="1"/>
          </p:nvPr>
        </p:nvSpPr>
        <p:spPr/>
        <p:txBody>
          <a:bodyPr>
            <a:normAutofit lnSpcReduction="10000"/>
          </a:bodyPr>
          <a:lstStyle/>
          <a:p>
            <a:endParaRPr lang="es-MX" dirty="0" smtClean="0"/>
          </a:p>
          <a:p>
            <a:r>
              <a:rPr lang="es-MX" dirty="0" smtClean="0"/>
              <a:t> Martínez Melo Verónica Trinidad (Biología)</a:t>
            </a:r>
          </a:p>
          <a:p>
            <a:r>
              <a:rPr lang="es-MX" dirty="0" smtClean="0"/>
              <a:t>García Victoria Elsa Claudia (Derecho)</a:t>
            </a:r>
          </a:p>
          <a:p>
            <a:r>
              <a:rPr lang="es-MX" dirty="0" smtClean="0"/>
              <a:t>Nieves Cortez César Víctor (Física)</a:t>
            </a:r>
          </a:p>
          <a:p>
            <a:endParaRPr lang="es-MX" dirty="0"/>
          </a:p>
        </p:txBody>
      </p:sp>
      <p:pic>
        <p:nvPicPr>
          <p:cNvPr id="4" name="Imagen 3"/>
          <p:cNvPicPr>
            <a:picLocks noChangeAspect="1"/>
          </p:cNvPicPr>
          <p:nvPr/>
        </p:nvPicPr>
        <p:blipFill>
          <a:blip r:embed="rId2"/>
          <a:stretch>
            <a:fillRect/>
          </a:stretch>
        </p:blipFill>
        <p:spPr>
          <a:xfrm>
            <a:off x="448945" y="286614"/>
            <a:ext cx="2956560" cy="1309582"/>
          </a:xfrm>
          <a:prstGeom prst="rect">
            <a:avLst/>
          </a:prstGeom>
        </p:spPr>
      </p:pic>
      <p:pic>
        <p:nvPicPr>
          <p:cNvPr id="5"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0" y="328013"/>
            <a:ext cx="2514600" cy="11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99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1683435"/>
            <a:ext cx="11191240" cy="4458285"/>
          </a:xfrm>
        </p:spPr>
        <p:txBody>
          <a:bodyPr>
            <a:normAutofit/>
          </a:bodyPr>
          <a:lstStyle/>
          <a:p>
            <a:r>
              <a:rPr lang="es-MX" sz="2400" dirty="0" smtClean="0">
                <a:solidFill>
                  <a:srgbClr val="002060"/>
                </a:solidFill>
                <a:latin typeface="Arial" panose="020B0604020202020204" pitchFamily="34" charset="0"/>
                <a:cs typeface="Arial" panose="020B0604020202020204" pitchFamily="34" charset="0"/>
              </a:rPr>
              <a:t>Descripción del Proyecto interdisciplinario:</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El tema central es el impacto ambiental que provocan los rellenos sanitarios y los tiraderos a cielo abierto tomando en cuenta la energía generada en dichos tipos de concentraciones de desechos con sus posibles aplicaciones y los aspectos jurídicos que ambos deben cumplir en cuanto al ámbito del derecho ecológico.  </a:t>
            </a: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endParaRPr lang="es-MX" sz="2400" dirty="0">
              <a:solidFill>
                <a:srgbClr val="002060"/>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1446530" y="947343"/>
            <a:ext cx="9875520" cy="1472184"/>
          </a:xfrm>
          <a:prstGeom prst="rect">
            <a:avLst/>
          </a:prstGeom>
        </p:spPr>
        <p:txBody>
          <a:bodyPr rtlCol="0" anchor="b">
            <a:norm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pPr algn="r"/>
            <a:endParaRPr lang="es-ES" dirty="0"/>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9225" y="409609"/>
            <a:ext cx="2514600" cy="11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594360" y="502722"/>
            <a:ext cx="2956560" cy="1309582"/>
          </a:xfrm>
          <a:prstGeom prst="rect">
            <a:avLst/>
          </a:prstGeom>
        </p:spPr>
      </p:pic>
      <p:sp>
        <p:nvSpPr>
          <p:cNvPr id="8" name="Subtítulo 7"/>
          <p:cNvSpPr>
            <a:spLocks noGrp="1"/>
          </p:cNvSpPr>
          <p:nvPr>
            <p:ph type="subTitle" idx="1"/>
          </p:nvPr>
        </p:nvSpPr>
        <p:spPr>
          <a:xfrm>
            <a:off x="304800" y="2727961"/>
            <a:ext cx="11480800" cy="2910840"/>
          </a:xfrm>
        </p:spPr>
        <p:txBody>
          <a:bodyPr/>
          <a:lstStyle/>
          <a:p>
            <a:endParaRPr lang="es-MX" dirty="0" smtClean="0"/>
          </a:p>
          <a:p>
            <a:r>
              <a:rPr lang="es-MX" dirty="0" smtClean="0"/>
              <a:t> </a:t>
            </a:r>
          </a:p>
        </p:txBody>
      </p:sp>
    </p:spTree>
    <p:extLst>
      <p:ext uri="{BB962C8B-B14F-4D97-AF65-F5344CB8AC3E}">
        <p14:creationId xmlns:p14="http://schemas.microsoft.com/office/powerpoint/2010/main" val="70675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49580" y="5638800"/>
            <a:ext cx="11191240" cy="563880"/>
          </a:xfrm>
        </p:spPr>
        <p:txBody>
          <a:bodyPr>
            <a:normAutofit fontScale="90000"/>
          </a:bodyPr>
          <a:lstStyle/>
          <a:p>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a:solidFill>
                  <a:srgbClr val="002060"/>
                </a:solidFill>
                <a:latin typeface="Arial" panose="020B0604020202020204" pitchFamily="34" charset="0"/>
                <a:cs typeface="Arial" panose="020B0604020202020204" pitchFamily="34" charset="0"/>
              </a:rPr>
              <a:t/>
            </a:r>
            <a:br>
              <a:rPr lang="es-MX" sz="2000" dirty="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a:solidFill>
                  <a:srgbClr val="002060"/>
                </a:solidFill>
                <a:latin typeface="Arial" panose="020B0604020202020204" pitchFamily="34" charset="0"/>
                <a:cs typeface="Arial" panose="020B0604020202020204" pitchFamily="34" charset="0"/>
              </a:rPr>
              <a:t/>
            </a:r>
            <a:br>
              <a:rPr lang="es-MX" sz="2000" dirty="0">
                <a:solidFill>
                  <a:srgbClr val="002060"/>
                </a:solidFill>
                <a:latin typeface="Arial" panose="020B0604020202020204" pitchFamily="34" charset="0"/>
                <a:cs typeface="Arial" panose="020B0604020202020204" pitchFamily="34" charset="0"/>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endParaRPr lang="es-MX" dirty="0">
              <a:solidFill>
                <a:srgbClr val="002060"/>
              </a:solidFill>
            </a:endParaRPr>
          </a:p>
        </p:txBody>
      </p:sp>
      <p:sp>
        <p:nvSpPr>
          <p:cNvPr id="6" name="Título 1"/>
          <p:cNvSpPr txBox="1">
            <a:spLocks/>
          </p:cNvSpPr>
          <p:nvPr/>
        </p:nvSpPr>
        <p:spPr>
          <a:xfrm>
            <a:off x="1446530" y="947343"/>
            <a:ext cx="9875520" cy="1472184"/>
          </a:xfrm>
          <a:prstGeom prst="rect">
            <a:avLst/>
          </a:prstGeom>
        </p:spPr>
        <p:txBody>
          <a:bodyPr rtlCol="0" anchor="b">
            <a:norm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pPr algn="r"/>
            <a:endParaRPr lang="es-ES" dirty="0"/>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840" y="373853"/>
            <a:ext cx="2514600" cy="93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624147" y="506036"/>
            <a:ext cx="2956560" cy="1044871"/>
          </a:xfrm>
          <a:prstGeom prst="rect">
            <a:avLst/>
          </a:prstGeom>
        </p:spPr>
      </p:pic>
      <p:sp>
        <p:nvSpPr>
          <p:cNvPr id="8" name="Subtítulo 7"/>
          <p:cNvSpPr>
            <a:spLocks noGrp="1"/>
          </p:cNvSpPr>
          <p:nvPr>
            <p:ph type="subTitle" idx="1"/>
          </p:nvPr>
        </p:nvSpPr>
        <p:spPr>
          <a:xfrm>
            <a:off x="304800" y="2727960"/>
            <a:ext cx="11480800" cy="3291839"/>
          </a:xfrm>
        </p:spPr>
        <p:txBody>
          <a:bodyPr/>
          <a:lstStyle/>
          <a:p>
            <a:endParaRPr lang="es-MX" dirty="0" smtClean="0"/>
          </a:p>
          <a:p>
            <a:endParaRPr lang="es-MX" dirty="0" smtClean="0"/>
          </a:p>
        </p:txBody>
      </p:sp>
      <p:sp>
        <p:nvSpPr>
          <p:cNvPr id="5" name="CuadroTexto 4"/>
          <p:cNvSpPr txBox="1"/>
          <p:nvPr/>
        </p:nvSpPr>
        <p:spPr>
          <a:xfrm>
            <a:off x="449580" y="1418724"/>
            <a:ext cx="10872470" cy="6370975"/>
          </a:xfrm>
          <a:prstGeom prst="rect">
            <a:avLst/>
          </a:prstGeom>
          <a:noFill/>
        </p:spPr>
        <p:txBody>
          <a:bodyPr wrap="square" rtlCol="0">
            <a:spAutoFit/>
          </a:bodyPr>
          <a:lstStyle/>
          <a:p>
            <a:pPr algn="ctr"/>
            <a:r>
              <a:rPr lang="es-MX" b="1" dirty="0" smtClean="0">
                <a:solidFill>
                  <a:schemeClr val="bg2"/>
                </a:solidFill>
                <a:latin typeface="Arial" panose="020B0604020202020204" pitchFamily="34" charset="0"/>
                <a:cs typeface="Arial" panose="020B0604020202020204" pitchFamily="34" charset="0"/>
              </a:rPr>
              <a:t>Derecho Unidad III  </a:t>
            </a:r>
            <a:r>
              <a:rPr lang="es-MX" dirty="0">
                <a:solidFill>
                  <a:srgbClr val="002060"/>
                </a:solidFill>
                <a:latin typeface="Arial" panose="020B0604020202020204" pitchFamily="34" charset="0"/>
                <a:cs typeface="Arial" panose="020B0604020202020204" pitchFamily="34" charset="0"/>
              </a:rPr>
              <a:t/>
            </a:r>
            <a:br>
              <a:rPr lang="es-MX" dirty="0">
                <a:solidFill>
                  <a:srgbClr val="002060"/>
                </a:solidFill>
                <a:latin typeface="Arial" panose="020B0604020202020204" pitchFamily="34" charset="0"/>
                <a:cs typeface="Arial" panose="020B0604020202020204" pitchFamily="34" charset="0"/>
              </a:rPr>
            </a:br>
            <a:r>
              <a:rPr lang="es-MX" dirty="0">
                <a:solidFill>
                  <a:srgbClr val="002060"/>
                </a:solidFill>
                <a:latin typeface="Arial" panose="020B0604020202020204" pitchFamily="34" charset="0"/>
                <a:cs typeface="Arial" panose="020B0604020202020204" pitchFamily="34" charset="0"/>
              </a:rPr>
              <a:t/>
            </a:r>
            <a:br>
              <a:rPr lang="es-MX" dirty="0">
                <a:solidFill>
                  <a:srgbClr val="002060"/>
                </a:solidFill>
                <a:latin typeface="Arial" panose="020B0604020202020204" pitchFamily="34" charset="0"/>
                <a:cs typeface="Arial" panose="020B0604020202020204" pitchFamily="34" charset="0"/>
              </a:rPr>
            </a:br>
            <a:r>
              <a:rPr lang="es-MX" sz="2400" b="1" dirty="0">
                <a:solidFill>
                  <a:srgbClr val="002060"/>
                </a:solidFill>
                <a:latin typeface="Arial" panose="020B0604020202020204" pitchFamily="34" charset="0"/>
                <a:cs typeface="Arial" panose="020B0604020202020204" pitchFamily="34" charset="0"/>
              </a:rPr>
              <a:t>Descripción del </a:t>
            </a:r>
            <a:r>
              <a:rPr lang="es-MX" sz="2400" b="1" dirty="0" smtClean="0">
                <a:solidFill>
                  <a:srgbClr val="002060"/>
                </a:solidFill>
                <a:latin typeface="Arial" panose="020B0604020202020204" pitchFamily="34" charset="0"/>
                <a:cs typeface="Arial" panose="020B0604020202020204" pitchFamily="34" charset="0"/>
              </a:rPr>
              <a:t>Proyecto Interdisplinario:</a:t>
            </a:r>
            <a:r>
              <a:rPr lang="es-MX" sz="2400" b="1" dirty="0">
                <a:solidFill>
                  <a:srgbClr val="002060"/>
                </a:solidFill>
                <a:latin typeface="Arial" panose="020B0604020202020204" pitchFamily="34" charset="0"/>
                <a:cs typeface="Arial" panose="020B0604020202020204" pitchFamily="34" charset="0"/>
              </a:rPr>
              <a:t/>
            </a:r>
            <a:br>
              <a:rPr lang="es-MX" sz="2400" b="1" dirty="0">
                <a:solidFill>
                  <a:srgbClr val="002060"/>
                </a:solidFill>
                <a:latin typeface="Arial" panose="020B0604020202020204" pitchFamily="34" charset="0"/>
                <a:cs typeface="Arial" panose="020B0604020202020204" pitchFamily="34" charset="0"/>
              </a:rPr>
            </a:br>
            <a:r>
              <a:rPr lang="es-MX" sz="2400" b="1" dirty="0">
                <a:solidFill>
                  <a:srgbClr val="002060"/>
                </a:solidFill>
                <a:latin typeface="Arial" panose="020B0604020202020204" pitchFamily="34" charset="0"/>
                <a:cs typeface="Arial" panose="020B0604020202020204" pitchFamily="34" charset="0"/>
              </a:rPr>
              <a:t/>
            </a:r>
            <a:br>
              <a:rPr lang="es-MX" sz="2400" b="1" dirty="0">
                <a:solidFill>
                  <a:srgbClr val="002060"/>
                </a:solidFill>
                <a:latin typeface="Arial" panose="020B0604020202020204" pitchFamily="34" charset="0"/>
                <a:cs typeface="Arial" panose="020B0604020202020204" pitchFamily="34" charset="0"/>
              </a:rPr>
            </a:br>
            <a:r>
              <a:rPr lang="es-MX" sz="2400" b="1" dirty="0">
                <a:solidFill>
                  <a:srgbClr val="002060"/>
                </a:solidFill>
                <a:latin typeface="Arial" panose="020B0604020202020204" pitchFamily="34" charset="0"/>
                <a:cs typeface="Arial" panose="020B0604020202020204" pitchFamily="34" charset="0"/>
              </a:rPr>
              <a:t>Se llevará a cabo una revisión bibliográfica para establecer el marco teórico que delimite el tema a desarrollar tomando en cuenta las consecuencias biológicas hacia los seres vivos, las sustancias que se generan durante los procesos de putrefacción de desechos orgánicas y los tipos de energía que se pueden </a:t>
            </a:r>
            <a:r>
              <a:rPr lang="es-MX" sz="2400" b="1" dirty="0" smtClean="0">
                <a:solidFill>
                  <a:srgbClr val="002060"/>
                </a:solidFill>
                <a:latin typeface="Arial" panose="020B0604020202020204" pitchFamily="34" charset="0"/>
                <a:cs typeface="Arial" panose="020B0604020202020204" pitchFamily="34" charset="0"/>
              </a:rPr>
              <a:t>originar llevando </a:t>
            </a:r>
            <a:r>
              <a:rPr lang="es-MX" sz="2400" b="1" dirty="0">
                <a:solidFill>
                  <a:srgbClr val="002060"/>
                </a:solidFill>
                <a:latin typeface="Arial" panose="020B0604020202020204" pitchFamily="34" charset="0"/>
                <a:cs typeface="Arial" panose="020B0604020202020204" pitchFamily="34" charset="0"/>
              </a:rPr>
              <a:t>a cabo una cuantificación a escala de dichas </a:t>
            </a:r>
            <a:r>
              <a:rPr lang="es-MX" sz="2400" b="1" dirty="0" smtClean="0">
                <a:solidFill>
                  <a:srgbClr val="002060"/>
                </a:solidFill>
                <a:latin typeface="Arial" panose="020B0604020202020204" pitchFamily="34" charset="0"/>
                <a:cs typeface="Arial" panose="020B0604020202020204" pitchFamily="34" charset="0"/>
              </a:rPr>
              <a:t>sustancias así como sus aplicaciones construyendo un pequeño biodigestor que permita realizar lo anterior, finalmente se investigarán las principales disposiciones jurídicas que se han establecido para la construcción y uso de rellenos sanitarios y de los lugares destinados a ser tiraderos a campo abierto.</a:t>
            </a:r>
            <a:r>
              <a:rPr lang="es-MX" sz="2400" b="1" dirty="0">
                <a:solidFill>
                  <a:srgbClr val="002060"/>
                </a:solidFill>
                <a:latin typeface="Arial" panose="020B0604020202020204" pitchFamily="34" charset="0"/>
                <a:cs typeface="Arial" panose="020B0604020202020204" pitchFamily="34" charset="0"/>
              </a:rPr>
              <a:t/>
            </a:r>
            <a:br>
              <a:rPr lang="es-MX" sz="2400" b="1" dirty="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b="1" dirty="0" smtClean="0">
                <a:solidFill>
                  <a:schemeClr val="bg2"/>
                </a:solidFill>
                <a:latin typeface="Arial" panose="020B0604020202020204" pitchFamily="34" charset="0"/>
                <a:cs typeface="Arial" panose="020B0604020202020204" pitchFamily="34" charset="0"/>
              </a:rPr>
              <a:t>Tema: Derecho ecológico</a:t>
            </a:r>
            <a:endParaRPr lang="es-MX"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322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82137" y="3289110"/>
            <a:ext cx="11403463" cy="327933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Objetivo general del proyecto</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sz="2200" dirty="0" smtClean="0">
                <a:solidFill>
                  <a:srgbClr val="002060"/>
                </a:solidFill>
              </a:rPr>
              <a:t/>
            </a:r>
            <a:br>
              <a:rPr lang="es-MX" sz="2200" dirty="0" smtClean="0">
                <a:solidFill>
                  <a:srgbClr val="002060"/>
                </a:solidFill>
              </a:rPr>
            </a:br>
            <a:r>
              <a:rPr lang="es-MX" sz="2200" dirty="0">
                <a:solidFill>
                  <a:srgbClr val="002060"/>
                </a:solidFill>
              </a:rPr>
              <a:t/>
            </a:r>
            <a:br>
              <a:rPr lang="es-MX" sz="2200" dirty="0">
                <a:solidFill>
                  <a:srgbClr val="002060"/>
                </a:solidFill>
              </a:rPr>
            </a:br>
            <a:endParaRPr lang="es-MX" sz="2200"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9577" y="37385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594360" y="373853"/>
            <a:ext cx="2956560" cy="1043467"/>
          </a:xfrm>
          <a:prstGeom prst="rect">
            <a:avLst/>
          </a:prstGeom>
        </p:spPr>
      </p:pic>
      <p:sp>
        <p:nvSpPr>
          <p:cNvPr id="8" name="Subtítulo 7"/>
          <p:cNvSpPr>
            <a:spLocks noGrp="1"/>
          </p:cNvSpPr>
          <p:nvPr>
            <p:ph type="subTitle" idx="1"/>
          </p:nvPr>
        </p:nvSpPr>
        <p:spPr>
          <a:xfrm>
            <a:off x="594360" y="1746913"/>
            <a:ext cx="10999817" cy="4236792"/>
          </a:xfrm>
        </p:spPr>
        <p:txBody>
          <a:bodyPr>
            <a:normAutofit/>
          </a:bodyPr>
          <a:lstStyle/>
          <a:p>
            <a:pPr algn="just"/>
            <a:endParaRPr lang="es-MX" sz="2000" dirty="0" smtClean="0">
              <a:solidFill>
                <a:srgbClr val="002060"/>
              </a:solidFill>
            </a:endParaRPr>
          </a:p>
          <a:p>
            <a:pPr algn="just"/>
            <a:endParaRPr lang="es-MX" sz="2000" dirty="0">
              <a:solidFill>
                <a:srgbClr val="002060"/>
              </a:solidFill>
            </a:endParaRPr>
          </a:p>
          <a:p>
            <a:pPr algn="just"/>
            <a:endParaRPr lang="es-MX" sz="2000" dirty="0" smtClean="0">
              <a:solidFill>
                <a:srgbClr val="002060"/>
              </a:solidFill>
            </a:endParaRPr>
          </a:p>
          <a:p>
            <a:pPr algn="just"/>
            <a:r>
              <a:rPr lang="es-MX" sz="2400" dirty="0" smtClean="0">
                <a:solidFill>
                  <a:srgbClr val="002060"/>
                </a:solidFill>
                <a:latin typeface="Arial" panose="020B0604020202020204" pitchFamily="34" charset="0"/>
                <a:cs typeface="Arial" panose="020B0604020202020204" pitchFamily="34" charset="0"/>
              </a:rPr>
              <a:t>Demostrar </a:t>
            </a:r>
            <a:r>
              <a:rPr lang="es-MX" sz="2400" dirty="0">
                <a:solidFill>
                  <a:srgbClr val="002060"/>
                </a:solidFill>
                <a:latin typeface="Arial" panose="020B0604020202020204" pitchFamily="34" charset="0"/>
                <a:cs typeface="Arial" panose="020B0604020202020204" pitchFamily="34" charset="0"/>
              </a:rPr>
              <a:t>los beneficios </a:t>
            </a:r>
            <a:r>
              <a:rPr lang="es-MX" sz="2400" dirty="0" smtClean="0">
                <a:solidFill>
                  <a:srgbClr val="002060"/>
                </a:solidFill>
                <a:latin typeface="Arial" panose="020B0604020202020204" pitchFamily="34" charset="0"/>
                <a:cs typeface="Arial" panose="020B0604020202020204" pitchFamily="34" charset="0"/>
              </a:rPr>
              <a:t>de la implementación de </a:t>
            </a:r>
            <a:r>
              <a:rPr lang="es-MX" sz="2400" dirty="0">
                <a:solidFill>
                  <a:srgbClr val="002060"/>
                </a:solidFill>
                <a:latin typeface="Arial" panose="020B0604020202020204" pitchFamily="34" charset="0"/>
                <a:cs typeface="Arial" panose="020B0604020202020204" pitchFamily="34" charset="0"/>
              </a:rPr>
              <a:t>un </a:t>
            </a:r>
            <a:r>
              <a:rPr lang="es-MX" sz="2400" dirty="0" err="1">
                <a:solidFill>
                  <a:srgbClr val="002060"/>
                </a:solidFill>
                <a:latin typeface="Arial" panose="020B0604020202020204" pitchFamily="34" charset="0"/>
                <a:cs typeface="Arial" panose="020B0604020202020204" pitchFamily="34" charset="0"/>
              </a:rPr>
              <a:t>biodigestor</a:t>
            </a:r>
            <a:r>
              <a:rPr lang="es-MX" sz="2400" dirty="0">
                <a:solidFill>
                  <a:srgbClr val="002060"/>
                </a:solidFill>
                <a:latin typeface="Arial" panose="020B0604020202020204" pitchFamily="34" charset="0"/>
                <a:cs typeface="Arial" panose="020B0604020202020204" pitchFamily="34" charset="0"/>
              </a:rPr>
              <a:t> piloto en un relleno sanitario en la transformación de la materia y la energía para disminuir la contaminación del aire y del </a:t>
            </a:r>
            <a:r>
              <a:rPr lang="es-MX" sz="2400" dirty="0" smtClean="0">
                <a:solidFill>
                  <a:srgbClr val="002060"/>
                </a:solidFill>
                <a:latin typeface="Arial" panose="020B0604020202020204" pitchFamily="34" charset="0"/>
                <a:cs typeface="Arial" panose="020B0604020202020204" pitchFamily="34" charset="0"/>
              </a:rPr>
              <a:t>suelo bajo un </a:t>
            </a:r>
            <a:r>
              <a:rPr lang="es-MX" sz="2400" dirty="0">
                <a:solidFill>
                  <a:srgbClr val="002060"/>
                </a:solidFill>
                <a:latin typeface="Arial" panose="020B0604020202020204" pitchFamily="34" charset="0"/>
                <a:cs typeface="Arial" panose="020B0604020202020204" pitchFamily="34" charset="0"/>
              </a:rPr>
              <a:t>marco jurídico previamente establecido</a:t>
            </a:r>
            <a:r>
              <a:rPr lang="es-MX" sz="2400" dirty="0" smtClean="0">
                <a:solidFill>
                  <a:srgbClr val="002060"/>
                </a:solidFill>
                <a:latin typeface="Arial" panose="020B0604020202020204" pitchFamily="34" charset="0"/>
                <a:cs typeface="Arial" panose="020B0604020202020204" pitchFamily="34" charset="0"/>
              </a:rPr>
              <a:t>.</a:t>
            </a:r>
            <a:endParaRPr lang="es-MX"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54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057400"/>
            <a:ext cx="11191240" cy="4511040"/>
          </a:xfrm>
        </p:spPr>
        <p:txBody>
          <a:bodyPr>
            <a:normAutofit/>
          </a:bodyPr>
          <a:lstStyle/>
          <a:p>
            <a:r>
              <a:rPr lang="es-MX" sz="2700" dirty="0" smtClean="0">
                <a:solidFill>
                  <a:srgbClr val="002060"/>
                </a:solidFill>
                <a:latin typeface="Arial" panose="020B0604020202020204" pitchFamily="34" charset="0"/>
                <a:cs typeface="Arial" panose="020B0604020202020204" pitchFamily="34" charset="0"/>
              </a:rPr>
              <a:t>Objetivos o propósitos por materia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1043467"/>
          </a:xfrm>
          <a:prstGeom prst="rect">
            <a:avLst/>
          </a:prstGeom>
        </p:spPr>
      </p:pic>
      <p:sp>
        <p:nvSpPr>
          <p:cNvPr id="8" name="Subtítulo 7"/>
          <p:cNvSpPr>
            <a:spLocks noGrp="1"/>
          </p:cNvSpPr>
          <p:nvPr>
            <p:ph type="subTitle" idx="1"/>
          </p:nvPr>
        </p:nvSpPr>
        <p:spPr>
          <a:xfrm>
            <a:off x="1203158" y="3144252"/>
            <a:ext cx="10582442" cy="2839453"/>
          </a:xfrm>
        </p:spPr>
        <p:txBody>
          <a:bodyPr>
            <a:normAutofit/>
          </a:bodyPr>
          <a:lstStyle/>
          <a:p>
            <a:pPr algn="just"/>
            <a:r>
              <a:rPr lang="es-MX" sz="2200" dirty="0" smtClean="0">
                <a:solidFill>
                  <a:srgbClr val="002060"/>
                </a:solidFill>
                <a:latin typeface="Arial" panose="020B0604020202020204" pitchFamily="34" charset="0"/>
                <a:cs typeface="Arial" panose="020B0604020202020204" pitchFamily="34" charset="0"/>
              </a:rPr>
              <a:t>Derecho:</a:t>
            </a:r>
          </a:p>
          <a:p>
            <a:pPr algn="just"/>
            <a:endParaRPr lang="es-MX" sz="2200" dirty="0" smtClean="0">
              <a:solidFill>
                <a:srgbClr val="002060"/>
              </a:solidFill>
              <a:latin typeface="Arial" panose="020B0604020202020204" pitchFamily="34" charset="0"/>
              <a:cs typeface="Arial" panose="020B0604020202020204" pitchFamily="34" charset="0"/>
            </a:endParaRPr>
          </a:p>
          <a:p>
            <a:pPr algn="just"/>
            <a:r>
              <a:rPr lang="es-MX" sz="2200" dirty="0" smtClean="0">
                <a:solidFill>
                  <a:srgbClr val="002060"/>
                </a:solidFill>
                <a:latin typeface="Arial" panose="020B0604020202020204" pitchFamily="34" charset="0"/>
                <a:cs typeface="Arial" panose="020B0604020202020204" pitchFamily="34" charset="0"/>
              </a:rPr>
              <a:t>* Hacer evidentes las faltas que se cometen al llevar basura a tiraderos a cielo abierto o a un relleno sanitario.</a:t>
            </a:r>
          </a:p>
          <a:p>
            <a:pPr algn="just"/>
            <a:endParaRPr lang="es-MX" sz="2200" dirty="0" smtClean="0">
              <a:solidFill>
                <a:srgbClr val="002060"/>
              </a:solidFill>
              <a:latin typeface="Arial" panose="020B0604020202020204" pitchFamily="34" charset="0"/>
              <a:cs typeface="Arial" panose="020B0604020202020204" pitchFamily="34" charset="0"/>
            </a:endParaRPr>
          </a:p>
          <a:p>
            <a:pPr algn="just"/>
            <a:r>
              <a:rPr lang="es-MX" sz="2200" dirty="0" smtClean="0">
                <a:solidFill>
                  <a:srgbClr val="002060"/>
                </a:solidFill>
                <a:latin typeface="Arial" panose="020B0604020202020204" pitchFamily="34" charset="0"/>
                <a:cs typeface="Arial" panose="020B0604020202020204" pitchFamily="34" charset="0"/>
              </a:rPr>
              <a:t>* Establecer un marco jurídico para el uso complementario de los biodigestores como complemento de un relleno sanitario.</a:t>
            </a:r>
          </a:p>
          <a:p>
            <a:pPr algn="just"/>
            <a:endParaRPr lang="es-MX" sz="2200" dirty="0">
              <a:solidFill>
                <a:srgbClr val="002060"/>
              </a:solidFill>
              <a:latin typeface="Arial" panose="020B0604020202020204" pitchFamily="34" charset="0"/>
              <a:cs typeface="Arial" panose="020B0604020202020204" pitchFamily="34" charset="0"/>
            </a:endParaRPr>
          </a:p>
          <a:p>
            <a:pPr algn="just"/>
            <a:endParaRPr lang="es-MX" sz="22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89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057400"/>
            <a:ext cx="11191240" cy="4511040"/>
          </a:xfrm>
        </p:spPr>
        <p:txBody>
          <a:bodyPr>
            <a:normAutofit/>
          </a:bodyPr>
          <a:lstStyle/>
          <a:p>
            <a:r>
              <a:rPr lang="es-MX" sz="2700" dirty="0" smtClean="0">
                <a:solidFill>
                  <a:srgbClr val="002060"/>
                </a:solidFill>
                <a:latin typeface="Arial" panose="020B0604020202020204" pitchFamily="34" charset="0"/>
                <a:cs typeface="Arial" panose="020B0604020202020204" pitchFamily="34" charset="0"/>
              </a:rPr>
              <a:t>Objetivos o propósitos por materia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1043467"/>
          </a:xfrm>
          <a:prstGeom prst="rect">
            <a:avLst/>
          </a:prstGeom>
        </p:spPr>
      </p:pic>
      <p:sp>
        <p:nvSpPr>
          <p:cNvPr id="8" name="Subtítulo 7"/>
          <p:cNvSpPr>
            <a:spLocks noGrp="1"/>
          </p:cNvSpPr>
          <p:nvPr>
            <p:ph type="subTitle" idx="1"/>
          </p:nvPr>
        </p:nvSpPr>
        <p:spPr>
          <a:xfrm>
            <a:off x="1203158" y="2839454"/>
            <a:ext cx="10582442" cy="3144252"/>
          </a:xfrm>
        </p:spPr>
        <p:txBody>
          <a:bodyPr>
            <a:normAutofit/>
          </a:bodyPr>
          <a:lstStyle/>
          <a:p>
            <a:pPr algn="just"/>
            <a:r>
              <a:rPr lang="es-MX" sz="2200" dirty="0" smtClean="0">
                <a:solidFill>
                  <a:srgbClr val="002060"/>
                </a:solidFill>
                <a:latin typeface="Arial" panose="020B0604020202020204" pitchFamily="34" charset="0"/>
                <a:cs typeface="Arial" panose="020B0604020202020204" pitchFamily="34" charset="0"/>
              </a:rPr>
              <a:t>Física:</a:t>
            </a:r>
          </a:p>
          <a:p>
            <a:pPr algn="just"/>
            <a:r>
              <a:rPr lang="es-MX" sz="2200" dirty="0" smtClean="0">
                <a:solidFill>
                  <a:srgbClr val="002060"/>
                </a:solidFill>
                <a:latin typeface="Arial" panose="020B0604020202020204" pitchFamily="34" charset="0"/>
                <a:cs typeface="Arial" panose="020B0604020202020204" pitchFamily="34" charset="0"/>
              </a:rPr>
              <a:t>* Demostrar el uso racional de la energía para alcanzar una mejor calidad de vida.</a:t>
            </a:r>
          </a:p>
          <a:p>
            <a:pPr algn="just"/>
            <a:endParaRPr lang="es-MX" sz="2200" dirty="0">
              <a:solidFill>
                <a:srgbClr val="002060"/>
              </a:solidFill>
              <a:latin typeface="Arial" panose="020B0604020202020204" pitchFamily="34" charset="0"/>
              <a:cs typeface="Arial" panose="020B0604020202020204" pitchFamily="34" charset="0"/>
            </a:endParaRPr>
          </a:p>
          <a:p>
            <a:pPr algn="just"/>
            <a:r>
              <a:rPr lang="es-MX" sz="2200" dirty="0" smtClean="0">
                <a:solidFill>
                  <a:srgbClr val="002060"/>
                </a:solidFill>
                <a:latin typeface="Arial" panose="020B0604020202020204" pitchFamily="34" charset="0"/>
                <a:cs typeface="Arial" panose="020B0604020202020204" pitchFamily="34" charset="0"/>
              </a:rPr>
              <a:t>Biología: </a:t>
            </a:r>
          </a:p>
          <a:p>
            <a:pPr algn="just"/>
            <a:r>
              <a:rPr lang="es-MX" sz="2200" dirty="0" smtClean="0">
                <a:solidFill>
                  <a:srgbClr val="002060"/>
                </a:solidFill>
                <a:latin typeface="Arial" panose="020B0604020202020204" pitchFamily="34" charset="0"/>
                <a:cs typeface="Arial" panose="020B0604020202020204" pitchFamily="34" charset="0"/>
              </a:rPr>
              <a:t>* Obtener composta como fertilizante orgánico.</a:t>
            </a:r>
          </a:p>
          <a:p>
            <a:pPr algn="just"/>
            <a:r>
              <a:rPr lang="es-MX" sz="2200" dirty="0" smtClean="0">
                <a:solidFill>
                  <a:srgbClr val="002060"/>
                </a:solidFill>
                <a:latin typeface="Arial" panose="020B0604020202020204" pitchFamily="34" charset="0"/>
                <a:cs typeface="Arial" panose="020B0604020202020204" pitchFamily="34" charset="0"/>
              </a:rPr>
              <a:t>* Generar biogás como energético alternativo ecológico.</a:t>
            </a:r>
          </a:p>
          <a:p>
            <a:pPr algn="just"/>
            <a:endParaRPr lang="es-MX" sz="2200" dirty="0" smtClean="0">
              <a:solidFill>
                <a:srgbClr val="002060"/>
              </a:solidFill>
              <a:latin typeface="Arial" panose="020B0604020202020204" pitchFamily="34" charset="0"/>
              <a:cs typeface="Arial" panose="020B0604020202020204" pitchFamily="34" charset="0"/>
            </a:endParaRPr>
          </a:p>
          <a:p>
            <a:pPr algn="just"/>
            <a:endParaRPr lang="es-MX" sz="2200" dirty="0">
              <a:solidFill>
                <a:srgbClr val="002060"/>
              </a:solidFill>
              <a:latin typeface="Arial" panose="020B0604020202020204" pitchFamily="34" charset="0"/>
              <a:cs typeface="Arial" panose="020B0604020202020204" pitchFamily="34" charset="0"/>
            </a:endParaRPr>
          </a:p>
          <a:p>
            <a:pPr algn="just"/>
            <a:endParaRPr lang="es-MX" sz="22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75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8337" y="1473415"/>
            <a:ext cx="11951368" cy="260128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470836" y="429948"/>
            <a:ext cx="2956560" cy="1043467"/>
          </a:xfrm>
          <a:prstGeom prst="rect">
            <a:avLst/>
          </a:prstGeom>
        </p:spPr>
      </p:pic>
      <p:sp>
        <p:nvSpPr>
          <p:cNvPr id="8" name="Subtítulo 7"/>
          <p:cNvSpPr>
            <a:spLocks noGrp="1"/>
          </p:cNvSpPr>
          <p:nvPr>
            <p:ph type="subTitle" idx="1"/>
          </p:nvPr>
        </p:nvSpPr>
        <p:spPr>
          <a:xfrm>
            <a:off x="1203158" y="1529509"/>
            <a:ext cx="10582442" cy="4454197"/>
          </a:xfrm>
        </p:spPr>
        <p:txBody>
          <a:bodyPr>
            <a:normAutofit fontScale="70000" lnSpcReduction="20000"/>
          </a:bodyPr>
          <a:lstStyle/>
          <a:p>
            <a:pPr algn="just"/>
            <a:endParaRPr lang="es-MX" sz="2200" dirty="0" smtClean="0">
              <a:solidFill>
                <a:srgbClr val="002060"/>
              </a:solidFill>
              <a:latin typeface="Arial" panose="020B0604020202020204" pitchFamily="34" charset="0"/>
              <a:cs typeface="Arial" panose="020B0604020202020204" pitchFamily="34" charset="0"/>
            </a:endParaRPr>
          </a:p>
          <a:p>
            <a:pPr algn="just"/>
            <a:endParaRPr lang="es-MX" sz="2200" dirty="0">
              <a:solidFill>
                <a:srgbClr val="002060"/>
              </a:solidFill>
              <a:latin typeface="Arial" panose="020B0604020202020204" pitchFamily="34" charset="0"/>
              <a:cs typeface="Arial" panose="020B0604020202020204" pitchFamily="34" charset="0"/>
            </a:endParaRPr>
          </a:p>
          <a:p>
            <a:r>
              <a:rPr lang="es-MX" sz="4000" dirty="0">
                <a:solidFill>
                  <a:srgbClr val="002060"/>
                </a:solidFill>
                <a:latin typeface="Arial" panose="020B0604020202020204" pitchFamily="34" charset="0"/>
                <a:cs typeface="Arial" panose="020B0604020202020204" pitchFamily="34" charset="0"/>
              </a:rPr>
              <a:t>Preguntas detonantes o </a:t>
            </a:r>
            <a:r>
              <a:rPr lang="es-MX" sz="4000" dirty="0" smtClean="0">
                <a:solidFill>
                  <a:srgbClr val="002060"/>
                </a:solidFill>
                <a:latin typeface="Arial" panose="020B0604020202020204" pitchFamily="34" charset="0"/>
                <a:cs typeface="Arial" panose="020B0604020202020204" pitchFamily="34" charset="0"/>
              </a:rPr>
              <a:t>generadoras</a:t>
            </a:r>
          </a:p>
          <a:p>
            <a:r>
              <a:rPr lang="es-MX" sz="2800" dirty="0">
                <a:solidFill>
                  <a:srgbClr val="002060"/>
                </a:solidFill>
                <a:latin typeface="Arial" panose="020B0604020202020204" pitchFamily="34" charset="0"/>
                <a:cs typeface="Arial" panose="020B0604020202020204" pitchFamily="34" charset="0"/>
              </a:rPr>
              <a:t/>
            </a:r>
            <a:br>
              <a:rPr lang="es-MX" sz="2800" dirty="0">
                <a:solidFill>
                  <a:srgbClr val="002060"/>
                </a:solidFill>
                <a:latin typeface="Arial" panose="020B0604020202020204" pitchFamily="34" charset="0"/>
                <a:cs typeface="Arial" panose="020B0604020202020204" pitchFamily="34" charset="0"/>
              </a:rPr>
            </a:br>
            <a:r>
              <a:rPr lang="es-MX" sz="2800" dirty="0">
                <a:solidFill>
                  <a:srgbClr val="002060"/>
                </a:solidFill>
                <a:latin typeface="Arial" panose="020B0604020202020204" pitchFamily="34" charset="0"/>
                <a:cs typeface="Arial" panose="020B0604020202020204" pitchFamily="34" charset="0"/>
              </a:rPr>
              <a:t/>
            </a:r>
            <a:br>
              <a:rPr lang="es-MX" sz="2800" dirty="0">
                <a:solidFill>
                  <a:srgbClr val="002060"/>
                </a:solidFill>
                <a:latin typeface="Arial" panose="020B0604020202020204" pitchFamily="34" charset="0"/>
                <a:cs typeface="Arial" panose="020B0604020202020204" pitchFamily="34" charset="0"/>
              </a:rPr>
            </a:br>
            <a:r>
              <a:rPr lang="es-MX" sz="2800" dirty="0">
                <a:solidFill>
                  <a:srgbClr val="002060"/>
                </a:solidFill>
                <a:latin typeface="Arial" panose="020B0604020202020204" pitchFamily="34" charset="0"/>
                <a:cs typeface="Arial" panose="020B0604020202020204" pitchFamily="34" charset="0"/>
              </a:rPr>
              <a:t>1) Existe un marco jurídico para el uso de rellenos sanitarios y biodigestores?</a:t>
            </a:r>
            <a:br>
              <a:rPr lang="es-MX" sz="2800" dirty="0">
                <a:solidFill>
                  <a:srgbClr val="002060"/>
                </a:solidFill>
                <a:latin typeface="Arial" panose="020B0604020202020204" pitchFamily="34" charset="0"/>
                <a:cs typeface="Arial" panose="020B0604020202020204" pitchFamily="34" charset="0"/>
              </a:rPr>
            </a:br>
            <a:r>
              <a:rPr lang="es-MX" sz="2800" dirty="0">
                <a:solidFill>
                  <a:srgbClr val="002060"/>
                </a:solidFill>
                <a:latin typeface="Arial" panose="020B0604020202020204" pitchFamily="34" charset="0"/>
                <a:cs typeface="Arial" panose="020B0604020202020204" pitchFamily="34" charset="0"/>
              </a:rPr>
              <a:t/>
            </a:r>
            <a:br>
              <a:rPr lang="es-MX" sz="2800" dirty="0">
                <a:solidFill>
                  <a:srgbClr val="002060"/>
                </a:solidFill>
                <a:latin typeface="Arial" panose="020B0604020202020204" pitchFamily="34" charset="0"/>
                <a:cs typeface="Arial" panose="020B0604020202020204" pitchFamily="34" charset="0"/>
              </a:rPr>
            </a:br>
            <a:r>
              <a:rPr lang="es-MX" sz="2800" dirty="0">
                <a:solidFill>
                  <a:srgbClr val="002060"/>
                </a:solidFill>
                <a:latin typeface="Arial" panose="020B0604020202020204" pitchFamily="34" charset="0"/>
                <a:cs typeface="Arial" panose="020B0604020202020204" pitchFamily="34" charset="0"/>
              </a:rPr>
              <a:t>2) Qué normatividades hay para los tiraderos a cielo abierto?</a:t>
            </a:r>
            <a:br>
              <a:rPr lang="es-MX" sz="2800" dirty="0">
                <a:solidFill>
                  <a:srgbClr val="002060"/>
                </a:solidFill>
                <a:latin typeface="Arial" panose="020B0604020202020204" pitchFamily="34" charset="0"/>
                <a:cs typeface="Arial" panose="020B0604020202020204" pitchFamily="34" charset="0"/>
              </a:rPr>
            </a:br>
            <a:r>
              <a:rPr lang="es-MX" sz="2800" dirty="0">
                <a:solidFill>
                  <a:srgbClr val="002060"/>
                </a:solidFill>
                <a:latin typeface="Arial" panose="020B0604020202020204" pitchFamily="34" charset="0"/>
                <a:cs typeface="Arial" panose="020B0604020202020204" pitchFamily="34" charset="0"/>
              </a:rPr>
              <a:t/>
            </a:r>
            <a:br>
              <a:rPr lang="es-MX" sz="2800" dirty="0">
                <a:solidFill>
                  <a:srgbClr val="002060"/>
                </a:solidFill>
                <a:latin typeface="Arial" panose="020B0604020202020204" pitchFamily="34" charset="0"/>
                <a:cs typeface="Arial" panose="020B0604020202020204" pitchFamily="34" charset="0"/>
              </a:rPr>
            </a:br>
            <a:r>
              <a:rPr lang="es-MX" sz="2800" dirty="0">
                <a:solidFill>
                  <a:srgbClr val="002060"/>
                </a:solidFill>
                <a:latin typeface="Arial" panose="020B0604020202020204" pitchFamily="34" charset="0"/>
                <a:cs typeface="Arial" panose="020B0604020202020204" pitchFamily="34" charset="0"/>
              </a:rPr>
              <a:t>3) El biodigestor es una buena alternativa ecológica para la obtención de composta y biogás</a:t>
            </a:r>
            <a:r>
              <a:rPr lang="es-MX" sz="2800" dirty="0" smtClean="0">
                <a:solidFill>
                  <a:srgbClr val="002060"/>
                </a:solidFill>
                <a:latin typeface="Arial" panose="020B0604020202020204" pitchFamily="34" charset="0"/>
                <a:cs typeface="Arial" panose="020B0604020202020204" pitchFamily="34" charset="0"/>
              </a:rPr>
              <a:t>?</a:t>
            </a:r>
          </a:p>
          <a:p>
            <a:r>
              <a:rPr lang="es-MX" sz="2800" dirty="0">
                <a:solidFill>
                  <a:srgbClr val="002060"/>
                </a:solidFill>
                <a:latin typeface="Arial" panose="020B0604020202020204" pitchFamily="34" charset="0"/>
                <a:cs typeface="Arial" panose="020B0604020202020204" pitchFamily="34" charset="0"/>
              </a:rPr>
              <a:t/>
            </a:r>
            <a:br>
              <a:rPr lang="es-MX" sz="2800" dirty="0">
                <a:solidFill>
                  <a:srgbClr val="002060"/>
                </a:solidFill>
                <a:latin typeface="Arial" panose="020B0604020202020204" pitchFamily="34" charset="0"/>
                <a:cs typeface="Arial" panose="020B0604020202020204" pitchFamily="34" charset="0"/>
              </a:rPr>
            </a:br>
            <a:r>
              <a:rPr lang="es-MX" sz="2800" dirty="0">
                <a:solidFill>
                  <a:srgbClr val="002060"/>
                </a:solidFill>
                <a:latin typeface="Arial" panose="020B0604020202020204" pitchFamily="34" charset="0"/>
                <a:cs typeface="Arial" panose="020B0604020202020204" pitchFamily="34" charset="0"/>
              </a:rPr>
              <a:t>4) ¿Es posible que funcione un biodigestor tanto a nivel casero como </a:t>
            </a:r>
            <a:r>
              <a:rPr lang="es-MX" sz="2800" dirty="0" smtClean="0">
                <a:solidFill>
                  <a:srgbClr val="002060"/>
                </a:solidFill>
                <a:latin typeface="Arial" panose="020B0604020202020204" pitchFamily="34" charset="0"/>
                <a:cs typeface="Arial" panose="020B0604020202020204" pitchFamily="34" charset="0"/>
              </a:rPr>
              <a:t>industrial</a:t>
            </a:r>
            <a:r>
              <a:rPr lang="es-MX" sz="2800" dirty="0">
                <a:solidFill>
                  <a:srgbClr val="002060"/>
                </a:solidFill>
                <a:latin typeface="Arial" panose="020B0604020202020204" pitchFamily="34" charset="0"/>
                <a:cs typeface="Arial" panose="020B0604020202020204" pitchFamily="34" charset="0"/>
              </a:rPr>
              <a:t>?</a:t>
            </a:r>
            <a:br>
              <a:rPr lang="es-MX" sz="2800" dirty="0">
                <a:solidFill>
                  <a:srgbClr val="002060"/>
                </a:solidFill>
                <a:latin typeface="Arial" panose="020B0604020202020204" pitchFamily="34" charset="0"/>
                <a:cs typeface="Arial" panose="020B0604020202020204" pitchFamily="34" charset="0"/>
              </a:rPr>
            </a:br>
            <a:r>
              <a:rPr lang="es-MX" sz="2800" dirty="0">
                <a:solidFill>
                  <a:srgbClr val="002060"/>
                </a:solidFill>
                <a:latin typeface="Arial" panose="020B0604020202020204" pitchFamily="34" charset="0"/>
                <a:cs typeface="Arial" panose="020B0604020202020204" pitchFamily="34" charset="0"/>
              </a:rPr>
              <a:t/>
            </a:r>
            <a:br>
              <a:rPr lang="es-MX" sz="2800" dirty="0">
                <a:solidFill>
                  <a:srgbClr val="002060"/>
                </a:solidFill>
                <a:latin typeface="Arial" panose="020B0604020202020204" pitchFamily="34" charset="0"/>
                <a:cs typeface="Arial" panose="020B0604020202020204" pitchFamily="34" charset="0"/>
              </a:rPr>
            </a:br>
            <a:r>
              <a:rPr lang="es-MX" sz="2400" dirty="0">
                <a:solidFill>
                  <a:srgbClr val="002060"/>
                </a:solidFill>
              </a:rPr>
              <a:t/>
            </a:r>
            <a:br>
              <a:rPr lang="es-MX" sz="2400" dirty="0">
                <a:solidFill>
                  <a:srgbClr val="002060"/>
                </a:solidFill>
              </a:rPr>
            </a:br>
            <a:endParaRPr lang="es-MX" sz="22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43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057400"/>
            <a:ext cx="11191240" cy="4511040"/>
          </a:xfrm>
        </p:spPr>
        <p:txBody>
          <a:bodyPr>
            <a:normAutofit/>
          </a:bodyPr>
          <a:lstStyle/>
          <a:p>
            <a:r>
              <a:rPr lang="es-MX" sz="2700" dirty="0" smtClean="0">
                <a:solidFill>
                  <a:srgbClr val="002060"/>
                </a:solidFill>
                <a:latin typeface="Arial" panose="020B0604020202020204" pitchFamily="34" charset="0"/>
                <a:cs typeface="Arial" panose="020B0604020202020204" pitchFamily="34" charset="0"/>
              </a:rPr>
              <a:t>Fases del Proyecto</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1043467"/>
          </a:xfrm>
          <a:prstGeom prst="rect">
            <a:avLst/>
          </a:prstGeom>
        </p:spPr>
      </p:pic>
      <p:sp>
        <p:nvSpPr>
          <p:cNvPr id="8" name="Subtítulo 7"/>
          <p:cNvSpPr>
            <a:spLocks noGrp="1"/>
          </p:cNvSpPr>
          <p:nvPr>
            <p:ph type="subTitle" idx="1"/>
          </p:nvPr>
        </p:nvSpPr>
        <p:spPr>
          <a:xfrm>
            <a:off x="0" y="2171228"/>
            <a:ext cx="12192000" cy="4686772"/>
          </a:xfrm>
        </p:spPr>
        <p:txBody>
          <a:bodyPr>
            <a:normAutofit fontScale="92500" lnSpcReduction="10000"/>
          </a:bodyPr>
          <a:lstStyle/>
          <a:p>
            <a:endParaRPr lang="es-MX" dirty="0" smtClean="0"/>
          </a:p>
          <a:p>
            <a:pPr algn="just"/>
            <a:endParaRPr lang="es-MX" sz="2200" dirty="0" smtClean="0">
              <a:solidFill>
                <a:srgbClr val="002060"/>
              </a:solidFill>
              <a:latin typeface="Arial" panose="020B0604020202020204" pitchFamily="34" charset="0"/>
              <a:cs typeface="Arial" panose="020B0604020202020204" pitchFamily="34" charset="0"/>
            </a:endParaRPr>
          </a:p>
          <a:p>
            <a:pPr algn="just"/>
            <a:r>
              <a:rPr lang="es-MX" sz="2000" dirty="0" smtClean="0">
                <a:solidFill>
                  <a:srgbClr val="002060"/>
                </a:solidFill>
                <a:latin typeface="Arial" panose="020B0604020202020204" pitchFamily="34" charset="0"/>
                <a:cs typeface="Arial" panose="020B0604020202020204" pitchFamily="34" charset="0"/>
              </a:rPr>
              <a:t>- Elaboración del Marco Teórico</a:t>
            </a:r>
          </a:p>
          <a:p>
            <a:pPr algn="just"/>
            <a:r>
              <a:rPr lang="es-MX" sz="2000" dirty="0" smtClean="0">
                <a:solidFill>
                  <a:srgbClr val="002060"/>
                </a:solidFill>
                <a:latin typeface="Arial" panose="020B0604020202020204" pitchFamily="34" charset="0"/>
                <a:cs typeface="Arial" panose="020B0604020202020204" pitchFamily="34" charset="0"/>
              </a:rPr>
              <a:t>- Hipótesis y objetivos</a:t>
            </a:r>
          </a:p>
          <a:p>
            <a:pPr algn="just"/>
            <a:r>
              <a:rPr lang="es-MX" sz="2000" dirty="0" smtClean="0">
                <a:solidFill>
                  <a:srgbClr val="002060"/>
                </a:solidFill>
                <a:latin typeface="Arial" panose="020B0604020202020204" pitchFamily="34" charset="0"/>
                <a:cs typeface="Arial" panose="020B0604020202020204" pitchFamily="34" charset="0"/>
              </a:rPr>
              <a:t>- Diseño experimental: Construcción del </a:t>
            </a:r>
            <a:r>
              <a:rPr lang="es-MX" sz="2000" dirty="0" err="1" smtClean="0">
                <a:solidFill>
                  <a:srgbClr val="002060"/>
                </a:solidFill>
                <a:latin typeface="Arial" panose="020B0604020202020204" pitchFamily="34" charset="0"/>
                <a:cs typeface="Arial" panose="020B0604020202020204" pitchFamily="34" charset="0"/>
              </a:rPr>
              <a:t>biodigestor</a:t>
            </a:r>
            <a:r>
              <a:rPr lang="es-MX" sz="2000" dirty="0" smtClean="0">
                <a:solidFill>
                  <a:srgbClr val="002060"/>
                </a:solidFill>
                <a:latin typeface="Arial" panose="020B0604020202020204" pitchFamily="34" charset="0"/>
                <a:cs typeface="Arial" panose="020B0604020202020204" pitchFamily="34" charset="0"/>
              </a:rPr>
              <a:t> con captación de lixiviados e identificación y cuantificación de gases obtenidos </a:t>
            </a:r>
          </a:p>
          <a:p>
            <a:pPr algn="just"/>
            <a:r>
              <a:rPr lang="es-MX" sz="2000" dirty="0" smtClean="0">
                <a:solidFill>
                  <a:srgbClr val="002060"/>
                </a:solidFill>
                <a:latin typeface="Arial" panose="020B0604020202020204" pitchFamily="34" charset="0"/>
                <a:cs typeface="Arial" panose="020B0604020202020204" pitchFamily="34" charset="0"/>
              </a:rPr>
              <a:t>- Posibles aplicaciones energéticas de los compuestos líquidos y gaseosos generados </a:t>
            </a:r>
          </a:p>
          <a:p>
            <a:pPr marL="370332" indent="-342900" algn="just">
              <a:buFontTx/>
              <a:buChar char="-"/>
            </a:pPr>
            <a:r>
              <a:rPr lang="es-MX" sz="2000" dirty="0" smtClean="0">
                <a:solidFill>
                  <a:srgbClr val="002060"/>
                </a:solidFill>
                <a:latin typeface="Arial" panose="020B0604020202020204" pitchFamily="34" charset="0"/>
                <a:cs typeface="Arial" panose="020B0604020202020204" pitchFamily="34" charset="0"/>
              </a:rPr>
              <a:t>Determinación de los efectos biológicos hacia los seres vivos que se desarrollan a los alrededores de dichos lugares </a:t>
            </a:r>
          </a:p>
          <a:p>
            <a:pPr algn="just"/>
            <a:r>
              <a:rPr lang="es-MX" sz="2000" dirty="0" smtClean="0">
                <a:solidFill>
                  <a:srgbClr val="002060"/>
                </a:solidFill>
                <a:latin typeface="Arial" panose="020B0604020202020204" pitchFamily="34" charset="0"/>
                <a:cs typeface="Arial" panose="020B0604020202020204" pitchFamily="34" charset="0"/>
              </a:rPr>
              <a:t>- Disposiciones jurídicas de construcción de uso de los rellenos sanitarios y de los tiraderos a campo abierto</a:t>
            </a:r>
          </a:p>
          <a:p>
            <a:pPr algn="just"/>
            <a:r>
              <a:rPr lang="es-MX" sz="2000" dirty="0" smtClean="0">
                <a:solidFill>
                  <a:srgbClr val="002060"/>
                </a:solidFill>
                <a:latin typeface="Arial" panose="020B0604020202020204" pitchFamily="34" charset="0"/>
                <a:cs typeface="Arial" panose="020B0604020202020204" pitchFamily="34" charset="0"/>
              </a:rPr>
              <a:t>- Resultados y análisis de lo mismos</a:t>
            </a:r>
          </a:p>
          <a:p>
            <a:pPr algn="just"/>
            <a:r>
              <a:rPr lang="es-MX" sz="2000" dirty="0" smtClean="0">
                <a:solidFill>
                  <a:srgbClr val="002060"/>
                </a:solidFill>
                <a:latin typeface="Arial" panose="020B0604020202020204" pitchFamily="34" charset="0"/>
                <a:cs typeface="Arial" panose="020B0604020202020204" pitchFamily="34" charset="0"/>
              </a:rPr>
              <a:t>- Conclusiones </a:t>
            </a:r>
          </a:p>
          <a:p>
            <a:pPr algn="just"/>
            <a:r>
              <a:rPr lang="es-MX" sz="2000" dirty="0" smtClean="0">
                <a:solidFill>
                  <a:srgbClr val="002060"/>
                </a:solidFill>
                <a:latin typeface="Arial" panose="020B0604020202020204" pitchFamily="34" charset="0"/>
                <a:cs typeface="Arial" panose="020B0604020202020204" pitchFamily="34" charset="0"/>
              </a:rPr>
              <a:t>- Reporte final del proyecto</a:t>
            </a:r>
          </a:p>
        </p:txBody>
      </p:sp>
    </p:spTree>
    <p:extLst>
      <p:ext uri="{BB962C8B-B14F-4D97-AF65-F5344CB8AC3E}">
        <p14:creationId xmlns:p14="http://schemas.microsoft.com/office/powerpoint/2010/main" val="49855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Temas propuestos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Derecho ecológico: Naturaleza y el hombre, ambiente y salud, administración ambiental, actos normativos y materiales y política ambiental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1806203" y="396819"/>
            <a:ext cx="2956560" cy="1043467"/>
          </a:xfrm>
          <a:prstGeom prst="rect">
            <a:avLst/>
          </a:prstGeom>
        </p:spPr>
      </p:pic>
      <p:sp>
        <p:nvSpPr>
          <p:cNvPr id="8" name="Subtítulo 7"/>
          <p:cNvSpPr>
            <a:spLocks noGrp="1"/>
          </p:cNvSpPr>
          <p:nvPr>
            <p:ph type="subTitle" idx="1"/>
          </p:nvPr>
        </p:nvSpPr>
        <p:spPr>
          <a:xfrm>
            <a:off x="594360" y="3026978"/>
            <a:ext cx="10536095" cy="3279229"/>
          </a:xfrm>
        </p:spPr>
        <p:txBody>
          <a:bodyPr>
            <a:normAutofit lnSpcReduction="10000"/>
          </a:bodyPr>
          <a:lstStyle/>
          <a:p>
            <a:endParaRPr lang="es-MX" sz="2200" dirty="0" smtClean="0">
              <a:solidFill>
                <a:srgbClr val="002060"/>
              </a:solidFill>
              <a:latin typeface="Arial" panose="020B0604020202020204" pitchFamily="34" charset="0"/>
              <a:cs typeface="Arial" panose="020B0604020202020204" pitchFamily="34" charset="0"/>
            </a:endParaRPr>
          </a:p>
          <a:p>
            <a:r>
              <a:rPr lang="es-MX" sz="2200" dirty="0" smtClean="0">
                <a:solidFill>
                  <a:srgbClr val="002060"/>
                </a:solidFill>
                <a:latin typeface="Arial" panose="020B0604020202020204" pitchFamily="34" charset="0"/>
                <a:cs typeface="Arial" panose="020B0604020202020204" pitchFamily="34" charset="0"/>
              </a:rPr>
              <a:t>Uso racional de la energía: Recursos hidráulicos, hidrostática, hidrodinámica, calor, temperatura, calor cedido y calor absorbido por los cuerpos</a:t>
            </a:r>
          </a:p>
          <a:p>
            <a:endParaRPr lang="es-MX" sz="2200" dirty="0" smtClean="0">
              <a:solidFill>
                <a:srgbClr val="002060"/>
              </a:solidFill>
              <a:latin typeface="Arial" panose="020B0604020202020204" pitchFamily="34" charset="0"/>
              <a:cs typeface="Arial" panose="020B0604020202020204" pitchFamily="34" charset="0"/>
            </a:endParaRPr>
          </a:p>
          <a:p>
            <a:r>
              <a:rPr lang="es-MX" sz="2200" dirty="0" smtClean="0">
                <a:solidFill>
                  <a:srgbClr val="002060"/>
                </a:solidFill>
                <a:latin typeface="Arial" panose="020B0604020202020204" pitchFamily="34" charset="0"/>
                <a:cs typeface="Arial" panose="020B0604020202020204" pitchFamily="34" charset="0"/>
              </a:rPr>
              <a:t>Papel de la biología en la problemática ambiental: La composta (características y posibles aplicaciones), biogás (usos o aplicaciones), lixiviados (composición y aplicaciones), bacterias nitrificantes, respiración aerobia y anaerobia </a:t>
            </a:r>
            <a:endParaRPr lang="es-MX" sz="2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96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1440286"/>
            <a:ext cx="11191240" cy="735355"/>
          </a:xfrm>
        </p:spPr>
        <p:txBody>
          <a:bodyPr>
            <a:normAutofit/>
          </a:bodyPr>
          <a:lstStyle/>
          <a:p>
            <a:r>
              <a:rPr lang="es-MX" sz="2400" dirty="0" smtClean="0">
                <a:solidFill>
                  <a:srgbClr val="002060"/>
                </a:solidFill>
                <a:latin typeface="Arial" panose="020B0604020202020204" pitchFamily="34" charset="0"/>
                <a:cs typeface="Arial" panose="020B0604020202020204" pitchFamily="34" charset="0"/>
              </a:rPr>
              <a:t>Productos propuestos por etapas</a:t>
            </a:r>
            <a:endParaRPr lang="es-MX" sz="2400" dirty="0">
              <a:solidFill>
                <a:srgbClr val="002060"/>
              </a:solidFill>
              <a:latin typeface="Arial" panose="020B0604020202020204" pitchFamily="34" charset="0"/>
              <a:cs typeface="Arial" panose="020B0604020202020204" pitchFamily="34" charset="0"/>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1806203" y="396819"/>
            <a:ext cx="2956560" cy="1043467"/>
          </a:xfrm>
          <a:prstGeom prst="rect">
            <a:avLst/>
          </a:prstGeom>
        </p:spPr>
      </p:pic>
      <p:sp>
        <p:nvSpPr>
          <p:cNvPr id="8" name="Subtítulo 7"/>
          <p:cNvSpPr>
            <a:spLocks noGrp="1"/>
          </p:cNvSpPr>
          <p:nvPr>
            <p:ph type="subTitle" idx="1"/>
          </p:nvPr>
        </p:nvSpPr>
        <p:spPr>
          <a:xfrm>
            <a:off x="594360" y="2571358"/>
            <a:ext cx="10536095" cy="3734850"/>
          </a:xfrm>
        </p:spPr>
        <p:txBody>
          <a:bodyPr>
            <a:normAutofit/>
          </a:bodyPr>
          <a:lstStyle/>
          <a:p>
            <a:r>
              <a:rPr lang="es-MX" sz="2200" dirty="0" smtClean="0">
                <a:solidFill>
                  <a:srgbClr val="002060"/>
                </a:solidFill>
                <a:latin typeface="Arial" panose="020B0604020202020204" pitchFamily="34" charset="0"/>
                <a:cs typeface="Arial" panose="020B0604020202020204" pitchFamily="34" charset="0"/>
              </a:rPr>
              <a:t>1) Marco teórico </a:t>
            </a:r>
            <a:endParaRPr lang="es-MX" sz="2200" dirty="0">
              <a:solidFill>
                <a:srgbClr val="002060"/>
              </a:solidFill>
              <a:latin typeface="Arial" panose="020B0604020202020204" pitchFamily="34" charset="0"/>
              <a:cs typeface="Arial" panose="020B0604020202020204" pitchFamily="34" charset="0"/>
            </a:endParaRPr>
          </a:p>
          <a:p>
            <a:r>
              <a:rPr lang="es-MX" sz="2200" dirty="0" smtClean="0">
                <a:solidFill>
                  <a:srgbClr val="002060"/>
                </a:solidFill>
                <a:latin typeface="Arial" panose="020B0604020202020204" pitchFamily="34" charset="0"/>
                <a:cs typeface="Arial" panose="020B0604020202020204" pitchFamily="34" charset="0"/>
              </a:rPr>
              <a:t>2) Diseño experimental </a:t>
            </a:r>
          </a:p>
          <a:p>
            <a:r>
              <a:rPr lang="es-MX" sz="2200" dirty="0" smtClean="0">
                <a:solidFill>
                  <a:srgbClr val="002060"/>
                </a:solidFill>
                <a:latin typeface="Arial" panose="020B0604020202020204" pitchFamily="34" charset="0"/>
                <a:cs typeface="Arial" panose="020B0604020202020204" pitchFamily="34" charset="0"/>
              </a:rPr>
              <a:t>3) Cronograma </a:t>
            </a:r>
            <a:r>
              <a:rPr lang="es-MX" sz="2200" dirty="0">
                <a:solidFill>
                  <a:srgbClr val="002060"/>
                </a:solidFill>
                <a:latin typeface="Arial" panose="020B0604020202020204" pitchFamily="34" charset="0"/>
                <a:cs typeface="Arial" panose="020B0604020202020204" pitchFamily="34" charset="0"/>
              </a:rPr>
              <a:t>(</a:t>
            </a:r>
            <a:r>
              <a:rPr lang="es-MX" sz="2200" dirty="0" smtClean="0">
                <a:solidFill>
                  <a:srgbClr val="002060"/>
                </a:solidFill>
                <a:latin typeface="Arial" panose="020B0604020202020204" pitchFamily="34" charset="0"/>
                <a:cs typeface="Arial" panose="020B0604020202020204" pitchFamily="34" charset="0"/>
              </a:rPr>
              <a:t>actividades y personas responsables de ellas)</a:t>
            </a:r>
          </a:p>
          <a:p>
            <a:r>
              <a:rPr lang="es-MX" sz="2200" dirty="0" smtClean="0">
                <a:solidFill>
                  <a:srgbClr val="002060"/>
                </a:solidFill>
                <a:latin typeface="Arial" panose="020B0604020202020204" pitchFamily="34" charset="0"/>
                <a:cs typeface="Arial" panose="020B0604020202020204" pitchFamily="34" charset="0"/>
              </a:rPr>
              <a:t>4) Resultados </a:t>
            </a:r>
          </a:p>
          <a:p>
            <a:r>
              <a:rPr lang="es-MX" sz="2200" dirty="0" smtClean="0">
                <a:solidFill>
                  <a:srgbClr val="002060"/>
                </a:solidFill>
                <a:latin typeface="Arial" panose="020B0604020202020204" pitchFamily="34" charset="0"/>
                <a:cs typeface="Arial" panose="020B0604020202020204" pitchFamily="34" charset="0"/>
              </a:rPr>
              <a:t>5) Análisis de resultados </a:t>
            </a:r>
          </a:p>
          <a:p>
            <a:r>
              <a:rPr lang="es-MX" sz="2200" dirty="0" smtClean="0">
                <a:solidFill>
                  <a:srgbClr val="002060"/>
                </a:solidFill>
                <a:latin typeface="Arial" panose="020B0604020202020204" pitchFamily="34" charset="0"/>
                <a:cs typeface="Arial" panose="020B0604020202020204" pitchFamily="34" charset="0"/>
              </a:rPr>
              <a:t>6) Conclusiones</a:t>
            </a:r>
          </a:p>
          <a:p>
            <a:r>
              <a:rPr lang="es-MX" sz="2200" dirty="0" smtClean="0">
                <a:solidFill>
                  <a:srgbClr val="002060"/>
                </a:solidFill>
                <a:latin typeface="Arial" panose="020B0604020202020204" pitchFamily="34" charset="0"/>
                <a:cs typeface="Arial" panose="020B0604020202020204" pitchFamily="34" charset="0"/>
              </a:rPr>
              <a:t>7) Presentación del prototipo del </a:t>
            </a:r>
            <a:r>
              <a:rPr lang="es-MX" sz="2200" dirty="0" err="1" smtClean="0">
                <a:solidFill>
                  <a:srgbClr val="002060"/>
                </a:solidFill>
                <a:latin typeface="Arial" panose="020B0604020202020204" pitchFamily="34" charset="0"/>
                <a:cs typeface="Arial" panose="020B0604020202020204" pitchFamily="34" charset="0"/>
              </a:rPr>
              <a:t>biodigestor</a:t>
            </a:r>
            <a:r>
              <a:rPr lang="es-MX" sz="2200" dirty="0" smtClean="0">
                <a:solidFill>
                  <a:srgbClr val="002060"/>
                </a:solidFill>
                <a:latin typeface="Arial" panose="020B0604020202020204" pitchFamily="34" charset="0"/>
                <a:cs typeface="Arial" panose="020B0604020202020204" pitchFamily="34" charset="0"/>
              </a:rPr>
              <a:t> </a:t>
            </a:r>
          </a:p>
          <a:p>
            <a:r>
              <a:rPr lang="es-MX" sz="2200" dirty="0" smtClean="0">
                <a:solidFill>
                  <a:srgbClr val="002060"/>
                </a:solidFill>
                <a:latin typeface="Arial" panose="020B0604020202020204" pitchFamily="34" charset="0"/>
                <a:cs typeface="Arial" panose="020B0604020202020204" pitchFamily="34" charset="0"/>
              </a:rPr>
              <a:t>9) Presentación del trabajo impreso </a:t>
            </a:r>
          </a:p>
          <a:p>
            <a:r>
              <a:rPr lang="es-MX" sz="2200" dirty="0" smtClean="0">
                <a:solidFill>
                  <a:srgbClr val="002060"/>
                </a:solidFill>
                <a:latin typeface="Arial" panose="020B0604020202020204" pitchFamily="34" charset="0"/>
                <a:cs typeface="Arial" panose="020B0604020202020204" pitchFamily="34" charset="0"/>
              </a:rPr>
              <a:t>10) Presentación del trabajo final en diapositivas </a:t>
            </a:r>
          </a:p>
        </p:txBody>
      </p:sp>
    </p:spTree>
    <p:extLst>
      <p:ext uri="{BB962C8B-B14F-4D97-AF65-F5344CB8AC3E}">
        <p14:creationId xmlns:p14="http://schemas.microsoft.com/office/powerpoint/2010/main" val="292395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1806203" y="396819"/>
            <a:ext cx="2956560" cy="1043467"/>
          </a:xfrm>
          <a:prstGeom prst="rect">
            <a:avLst/>
          </a:prstGeom>
        </p:spPr>
      </p:pic>
      <p:sp>
        <p:nvSpPr>
          <p:cNvPr id="8" name="Subtítulo 7"/>
          <p:cNvSpPr>
            <a:spLocks noGrp="1"/>
          </p:cNvSpPr>
          <p:nvPr>
            <p:ph type="subTitle" idx="1"/>
          </p:nvPr>
        </p:nvSpPr>
        <p:spPr>
          <a:xfrm>
            <a:off x="594360" y="1440286"/>
            <a:ext cx="10536095" cy="4865922"/>
          </a:xfrm>
        </p:spPr>
        <p:txBody>
          <a:bodyPr>
            <a:normAutofit/>
          </a:bodyPr>
          <a:lstStyle/>
          <a:p>
            <a:r>
              <a:rPr lang="es-MX" sz="2200" dirty="0" smtClean="0">
                <a:solidFill>
                  <a:srgbClr val="002060"/>
                </a:solidFill>
                <a:latin typeface="Arial" panose="020B0604020202020204" pitchFamily="34" charset="0"/>
                <a:cs typeface="Arial" panose="020B0604020202020204" pitchFamily="34" charset="0"/>
              </a:rPr>
              <a:t>Evidencias o herramientas</a:t>
            </a:r>
          </a:p>
          <a:p>
            <a:endParaRPr lang="es-MX" sz="2200" dirty="0" smtClean="0">
              <a:solidFill>
                <a:srgbClr val="002060"/>
              </a:solidFill>
              <a:latin typeface="Arial" panose="020B0604020202020204" pitchFamily="34" charset="0"/>
              <a:cs typeface="Arial" panose="020B0604020202020204" pitchFamily="34" charset="0"/>
            </a:endParaRPr>
          </a:p>
          <a:p>
            <a:pPr marL="370332" indent="-342900">
              <a:buFontTx/>
              <a:buChar char="-"/>
            </a:pPr>
            <a:r>
              <a:rPr lang="es-MX" sz="2200" dirty="0">
                <a:solidFill>
                  <a:srgbClr val="002060"/>
                </a:solidFill>
                <a:latin typeface="Arial" panose="020B0604020202020204" pitchFamily="34" charset="0"/>
                <a:cs typeface="Arial" panose="020B0604020202020204" pitchFamily="34" charset="0"/>
              </a:rPr>
              <a:t>Rúbrica para la evaluación de proyectos de investigación </a:t>
            </a:r>
          </a:p>
          <a:p>
            <a:pPr marL="370332" indent="-342900">
              <a:buFontTx/>
              <a:buChar char="-"/>
            </a:pPr>
            <a:endParaRPr lang="es-MX" sz="2200" dirty="0">
              <a:solidFill>
                <a:srgbClr val="002060"/>
              </a:solidFill>
              <a:latin typeface="Arial" panose="020B0604020202020204" pitchFamily="34" charset="0"/>
              <a:cs typeface="Arial" panose="020B0604020202020204" pitchFamily="34" charset="0"/>
            </a:endParaRPr>
          </a:p>
          <a:p>
            <a:pPr marL="370332" indent="-342900">
              <a:buFontTx/>
              <a:buChar char="-"/>
            </a:pPr>
            <a:r>
              <a:rPr lang="es-MX" sz="2200" dirty="0">
                <a:solidFill>
                  <a:srgbClr val="002060"/>
                </a:solidFill>
                <a:latin typeface="Arial" panose="020B0604020202020204" pitchFamily="34" charset="0"/>
                <a:cs typeface="Arial" panose="020B0604020202020204" pitchFamily="34" charset="0"/>
              </a:rPr>
              <a:t>Formato del cronograma </a:t>
            </a:r>
          </a:p>
          <a:p>
            <a:pPr marL="370332" indent="-342900">
              <a:buFontTx/>
              <a:buChar char="-"/>
            </a:pPr>
            <a:endParaRPr lang="es-MX" sz="2200" dirty="0">
              <a:solidFill>
                <a:srgbClr val="002060"/>
              </a:solidFill>
              <a:latin typeface="Arial" panose="020B0604020202020204" pitchFamily="34" charset="0"/>
              <a:cs typeface="Arial" panose="020B0604020202020204" pitchFamily="34" charset="0"/>
            </a:endParaRPr>
          </a:p>
          <a:p>
            <a:pPr marL="370332" indent="-342900">
              <a:buFontTx/>
              <a:buChar char="-"/>
            </a:pPr>
            <a:r>
              <a:rPr lang="es-MX" sz="2200" dirty="0">
                <a:solidFill>
                  <a:srgbClr val="002060"/>
                </a:solidFill>
                <a:latin typeface="Arial" panose="020B0604020202020204" pitchFamily="34" charset="0"/>
                <a:cs typeface="Arial" panose="020B0604020202020204" pitchFamily="34" charset="0"/>
              </a:rPr>
              <a:t>Diseño del </a:t>
            </a:r>
            <a:r>
              <a:rPr lang="es-MX" sz="2200" dirty="0" err="1">
                <a:solidFill>
                  <a:srgbClr val="002060"/>
                </a:solidFill>
                <a:latin typeface="Arial" panose="020B0604020202020204" pitchFamily="34" charset="0"/>
                <a:cs typeface="Arial" panose="020B0604020202020204" pitchFamily="34" charset="0"/>
              </a:rPr>
              <a:t>biodigestor</a:t>
            </a:r>
            <a:r>
              <a:rPr lang="es-MX" sz="2200" dirty="0">
                <a:solidFill>
                  <a:srgbClr val="002060"/>
                </a:solidFill>
                <a:latin typeface="Arial" panose="020B0604020202020204" pitchFamily="34" charset="0"/>
                <a:cs typeface="Arial" panose="020B0604020202020204" pitchFamily="34" charset="0"/>
              </a:rPr>
              <a:t> </a:t>
            </a:r>
          </a:p>
          <a:p>
            <a:endParaRPr lang="es-MX" sz="2200" dirty="0">
              <a:solidFill>
                <a:srgbClr val="002060"/>
              </a:solidFill>
              <a:latin typeface="Arial" panose="020B0604020202020204" pitchFamily="34" charset="0"/>
              <a:cs typeface="Arial" panose="020B0604020202020204" pitchFamily="34" charset="0"/>
            </a:endParaRPr>
          </a:p>
          <a:p>
            <a:r>
              <a:rPr lang="es-MX" sz="2200" dirty="0">
                <a:solidFill>
                  <a:srgbClr val="002060"/>
                </a:solidFill>
                <a:latin typeface="Arial" panose="020B0604020202020204" pitchFamily="34" charset="0"/>
                <a:cs typeface="Arial" panose="020B0604020202020204" pitchFamily="34" charset="0"/>
              </a:rPr>
              <a:t>- Rúbrica para la presentación del proyecto en diapositivas</a:t>
            </a:r>
          </a:p>
          <a:p>
            <a:endParaRPr lang="es-MX" sz="2200" dirty="0">
              <a:solidFill>
                <a:srgbClr val="002060"/>
              </a:solidFill>
              <a:latin typeface="Arial" panose="020B0604020202020204" pitchFamily="34" charset="0"/>
              <a:cs typeface="Arial" panose="020B0604020202020204" pitchFamily="34" charset="0"/>
            </a:endParaRPr>
          </a:p>
          <a:p>
            <a:endParaRPr lang="es-MX" sz="22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63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sz="3200" dirty="0" smtClean="0"/>
              <a:t>Cronograma</a:t>
            </a:r>
            <a:br>
              <a:rPr lang="es-MX" sz="3200" dirty="0" smtClean="0"/>
            </a:br>
            <a:r>
              <a:rPr lang="es-MX" sz="3200" dirty="0" smtClean="0"/>
              <a:t>Ciclo escolar 2018-2019</a:t>
            </a:r>
            <a:br>
              <a:rPr lang="es-MX" sz="3200" dirty="0" smtClean="0"/>
            </a:br>
            <a:r>
              <a:rPr lang="es-MX" sz="3200" dirty="0" smtClean="0"/>
              <a:t>28 de Febrero – 3 de Mayo</a:t>
            </a:r>
            <a:endParaRPr lang="es-MX" sz="3200" dirty="0"/>
          </a:p>
        </p:txBody>
      </p:sp>
      <p:graphicFrame>
        <p:nvGraphicFramePr>
          <p:cNvPr id="8" name="7 Tabla"/>
          <p:cNvGraphicFramePr>
            <a:graphicFrameLocks noGrp="1"/>
          </p:cNvGraphicFramePr>
          <p:nvPr>
            <p:extLst>
              <p:ext uri="{D42A27DB-BD31-4B8C-83A1-F6EECF244321}">
                <p14:modId xmlns:p14="http://schemas.microsoft.com/office/powerpoint/2010/main" val="3909341183"/>
              </p:ext>
            </p:extLst>
          </p:nvPr>
        </p:nvGraphicFramePr>
        <p:xfrm>
          <a:off x="2264229" y="2388809"/>
          <a:ext cx="8890314" cy="3774440"/>
        </p:xfrm>
        <a:graphic>
          <a:graphicData uri="http://schemas.openxmlformats.org/drawingml/2006/table">
            <a:tbl>
              <a:tblPr firstRow="1" bandRow="1">
                <a:tableStyleId>{5C22544A-7EE6-4342-B048-85BDC9FD1C3A}</a:tableStyleId>
              </a:tblPr>
              <a:tblGrid>
                <a:gridCol w="5007428">
                  <a:extLst>
                    <a:ext uri="{9D8B030D-6E8A-4147-A177-3AD203B41FA5}">
                      <a16:colId xmlns:a16="http://schemas.microsoft.com/office/drawing/2014/main" val="20000"/>
                    </a:ext>
                  </a:extLst>
                </a:gridCol>
                <a:gridCol w="355918">
                  <a:extLst>
                    <a:ext uri="{9D8B030D-6E8A-4147-A177-3AD203B41FA5}">
                      <a16:colId xmlns:a16="http://schemas.microsoft.com/office/drawing/2014/main" val="20001"/>
                    </a:ext>
                  </a:extLst>
                </a:gridCol>
                <a:gridCol w="377372">
                  <a:extLst>
                    <a:ext uri="{9D8B030D-6E8A-4147-A177-3AD203B41FA5}">
                      <a16:colId xmlns:a16="http://schemas.microsoft.com/office/drawing/2014/main" val="20002"/>
                    </a:ext>
                  </a:extLst>
                </a:gridCol>
                <a:gridCol w="377371">
                  <a:extLst>
                    <a:ext uri="{9D8B030D-6E8A-4147-A177-3AD203B41FA5}">
                      <a16:colId xmlns:a16="http://schemas.microsoft.com/office/drawing/2014/main" val="20003"/>
                    </a:ext>
                  </a:extLst>
                </a:gridCol>
                <a:gridCol w="391886">
                  <a:extLst>
                    <a:ext uri="{9D8B030D-6E8A-4147-A177-3AD203B41FA5}">
                      <a16:colId xmlns:a16="http://schemas.microsoft.com/office/drawing/2014/main" val="20004"/>
                    </a:ext>
                  </a:extLst>
                </a:gridCol>
                <a:gridCol w="391886">
                  <a:extLst>
                    <a:ext uri="{9D8B030D-6E8A-4147-A177-3AD203B41FA5}">
                      <a16:colId xmlns:a16="http://schemas.microsoft.com/office/drawing/2014/main" val="20005"/>
                    </a:ext>
                  </a:extLst>
                </a:gridCol>
                <a:gridCol w="406400">
                  <a:extLst>
                    <a:ext uri="{9D8B030D-6E8A-4147-A177-3AD203B41FA5}">
                      <a16:colId xmlns:a16="http://schemas.microsoft.com/office/drawing/2014/main" val="20006"/>
                    </a:ext>
                  </a:extLst>
                </a:gridCol>
                <a:gridCol w="391885">
                  <a:extLst>
                    <a:ext uri="{9D8B030D-6E8A-4147-A177-3AD203B41FA5}">
                      <a16:colId xmlns:a16="http://schemas.microsoft.com/office/drawing/2014/main" val="20007"/>
                    </a:ext>
                  </a:extLst>
                </a:gridCol>
                <a:gridCol w="406400">
                  <a:extLst>
                    <a:ext uri="{9D8B030D-6E8A-4147-A177-3AD203B41FA5}">
                      <a16:colId xmlns:a16="http://schemas.microsoft.com/office/drawing/2014/main" val="20008"/>
                    </a:ext>
                  </a:extLst>
                </a:gridCol>
                <a:gridCol w="377372">
                  <a:extLst>
                    <a:ext uri="{9D8B030D-6E8A-4147-A177-3AD203B41FA5}">
                      <a16:colId xmlns:a16="http://schemas.microsoft.com/office/drawing/2014/main" val="20009"/>
                    </a:ext>
                  </a:extLst>
                </a:gridCol>
                <a:gridCol w="406396">
                  <a:extLst>
                    <a:ext uri="{9D8B030D-6E8A-4147-A177-3AD203B41FA5}">
                      <a16:colId xmlns:a16="http://schemas.microsoft.com/office/drawing/2014/main" val="20010"/>
                    </a:ext>
                  </a:extLst>
                </a:gridCol>
              </a:tblGrid>
              <a:tr h="370840">
                <a:tc gridSpan="2">
                  <a:txBody>
                    <a:bodyPr/>
                    <a:lstStyle/>
                    <a:p>
                      <a:r>
                        <a:rPr lang="es-MX" dirty="0" smtClean="0"/>
                        <a:t>semanas</a:t>
                      </a:r>
                      <a:endParaRPr lang="es-MX" dirty="0"/>
                    </a:p>
                  </a:txBody>
                  <a:tcPr>
                    <a:lnR w="12700" cap="flat" cmpd="sng" algn="ctr">
                      <a:solidFill>
                        <a:schemeClr val="tx1"/>
                      </a:solidFill>
                      <a:prstDash val="solid"/>
                      <a:round/>
                      <a:headEnd type="none" w="med" len="med"/>
                      <a:tailEnd type="none" w="med" len="med"/>
                    </a:lnR>
                  </a:tcPr>
                </a:tc>
                <a:tc hMerge="1">
                  <a:txBody>
                    <a:bodyPr/>
                    <a:lstStyle/>
                    <a:p>
                      <a:endParaRPr lang="es-MX"/>
                    </a:p>
                  </a:txBody>
                  <a:tcPr/>
                </a:tc>
                <a:tc>
                  <a:txBody>
                    <a:bodyPr/>
                    <a:lstStyle/>
                    <a:p>
                      <a:r>
                        <a:rPr lang="es-MX" dirty="0" smtClean="0"/>
                        <a:t>1</a:t>
                      </a:r>
                      <a:endParaRPr lang="es-MX" dirty="0"/>
                    </a:p>
                  </a:txBody>
                  <a:tcPr>
                    <a:lnL w="12700" cap="flat" cmpd="sng" algn="ctr">
                      <a:solidFill>
                        <a:schemeClr val="tx1"/>
                      </a:solidFill>
                      <a:prstDash val="solid"/>
                      <a:round/>
                      <a:headEnd type="none" w="med" len="med"/>
                      <a:tailEnd type="none" w="med" len="med"/>
                    </a:lnL>
                  </a:tcPr>
                </a:tc>
                <a:tc>
                  <a:txBody>
                    <a:bodyPr/>
                    <a:lstStyle/>
                    <a:p>
                      <a:r>
                        <a:rPr lang="es-MX" dirty="0" smtClean="0"/>
                        <a:t>2</a:t>
                      </a:r>
                      <a:endParaRPr lang="es-MX" dirty="0"/>
                    </a:p>
                  </a:txBody>
                  <a:tcPr/>
                </a:tc>
                <a:tc>
                  <a:txBody>
                    <a:bodyPr/>
                    <a:lstStyle/>
                    <a:p>
                      <a:r>
                        <a:rPr lang="es-MX" dirty="0" smtClean="0"/>
                        <a:t>3</a:t>
                      </a:r>
                      <a:endParaRPr lang="es-MX" dirty="0"/>
                    </a:p>
                  </a:txBody>
                  <a:tcPr/>
                </a:tc>
                <a:tc>
                  <a:txBody>
                    <a:bodyPr/>
                    <a:lstStyle/>
                    <a:p>
                      <a:r>
                        <a:rPr lang="es-MX" dirty="0" smtClean="0"/>
                        <a:t>4</a:t>
                      </a:r>
                      <a:endParaRPr lang="es-MX" dirty="0"/>
                    </a:p>
                  </a:txBody>
                  <a:tcPr/>
                </a:tc>
                <a:tc>
                  <a:txBody>
                    <a:bodyPr/>
                    <a:lstStyle/>
                    <a:p>
                      <a:r>
                        <a:rPr lang="es-MX" dirty="0" smtClean="0"/>
                        <a:t>1</a:t>
                      </a:r>
                      <a:endParaRPr lang="es-MX" dirty="0"/>
                    </a:p>
                  </a:txBody>
                  <a:tcPr/>
                </a:tc>
                <a:tc>
                  <a:txBody>
                    <a:bodyPr/>
                    <a:lstStyle/>
                    <a:p>
                      <a:r>
                        <a:rPr lang="es-MX" dirty="0" smtClean="0"/>
                        <a:t>2</a:t>
                      </a:r>
                      <a:endParaRPr lang="es-MX" dirty="0"/>
                    </a:p>
                  </a:txBody>
                  <a:tcPr/>
                </a:tc>
                <a:tc>
                  <a:txBody>
                    <a:bodyPr/>
                    <a:lstStyle/>
                    <a:p>
                      <a:r>
                        <a:rPr lang="es-MX" dirty="0" smtClean="0"/>
                        <a:t>1</a:t>
                      </a:r>
                      <a:endParaRPr lang="es-MX" dirty="0"/>
                    </a:p>
                  </a:txBody>
                  <a:tcPr/>
                </a:tc>
                <a:tc>
                  <a:txBody>
                    <a:bodyPr/>
                    <a:lstStyle/>
                    <a:p>
                      <a:r>
                        <a:rPr lang="es-MX" dirty="0" smtClean="0"/>
                        <a:t>2</a:t>
                      </a:r>
                      <a:endParaRPr lang="es-MX" dirty="0"/>
                    </a:p>
                  </a:txBody>
                  <a:tcPr/>
                </a:tc>
                <a:tc>
                  <a:txBody>
                    <a:bodyPr/>
                    <a:lstStyle/>
                    <a:p>
                      <a:r>
                        <a:rPr lang="es-MX" dirty="0" smtClean="0"/>
                        <a:t>3</a:t>
                      </a:r>
                      <a:endParaRPr lang="es-MX" dirty="0"/>
                    </a:p>
                  </a:txBody>
                  <a:tcPr/>
                </a:tc>
                <a:extLst>
                  <a:ext uri="{0D108BD9-81ED-4DB2-BD59-A6C34878D82A}">
                    <a16:rowId xmlns:a16="http://schemas.microsoft.com/office/drawing/2014/main" val="10000"/>
                  </a:ext>
                </a:extLst>
              </a:tr>
              <a:tr h="370840">
                <a:tc>
                  <a:txBody>
                    <a:bodyPr/>
                    <a:lstStyle/>
                    <a:p>
                      <a:r>
                        <a:rPr lang="es-MX" dirty="0" smtClean="0"/>
                        <a:t>1.</a:t>
                      </a:r>
                      <a:r>
                        <a:rPr lang="es-MX" baseline="0" dirty="0" smtClean="0"/>
                        <a:t> </a:t>
                      </a:r>
                      <a:r>
                        <a:rPr lang="es-MX" dirty="0" smtClean="0"/>
                        <a:t>Diseño de actividades</a:t>
                      </a:r>
                      <a:endParaRPr lang="es-MX" dirty="0"/>
                    </a:p>
                  </a:txBody>
                  <a:tcPr>
                    <a:lnR w="12700" cap="flat" cmpd="sng" algn="ctr">
                      <a:solidFill>
                        <a:schemeClr val="bg1"/>
                      </a:solidFill>
                      <a:prstDash val="solid"/>
                      <a:round/>
                      <a:headEnd type="none" w="med" len="med"/>
                      <a:tailEnd type="none" w="med" len="med"/>
                    </a:lnR>
                  </a:tcPr>
                </a:tc>
                <a:tc>
                  <a:txBody>
                    <a:bodyPr/>
                    <a:lstStyle/>
                    <a:p>
                      <a:r>
                        <a:rPr lang="es-MX" dirty="0" smtClean="0"/>
                        <a:t>x</a:t>
                      </a:r>
                      <a:endParaRPr lang="es-MX" dirty="0"/>
                    </a:p>
                  </a:txBody>
                  <a:tcPr>
                    <a:lnL w="12700" cap="flat" cmpd="sng" algn="ctr">
                      <a:solidFill>
                        <a:schemeClr val="bg1"/>
                      </a:solidFill>
                      <a:prstDash val="solid"/>
                      <a:round/>
                      <a:headEnd type="none" w="med" len="med"/>
                      <a:tailEnd type="none" w="med" len="med"/>
                    </a:lnL>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0001"/>
                  </a:ext>
                </a:extLst>
              </a:tr>
              <a:tr h="370840">
                <a:tc>
                  <a:txBody>
                    <a:bodyPr/>
                    <a:lstStyle/>
                    <a:p>
                      <a:r>
                        <a:rPr lang="es-MX" dirty="0" smtClean="0"/>
                        <a:t>2. Marco teórico y distribución de actividades por materia </a:t>
                      </a:r>
                      <a:endParaRPr lang="es-MX" dirty="0"/>
                    </a:p>
                  </a:txBody>
                  <a:tcPr>
                    <a:lnR w="12700" cap="flat" cmpd="sng" algn="ctr">
                      <a:solidFill>
                        <a:schemeClr val="bg1"/>
                      </a:solidFill>
                      <a:prstDash val="solid"/>
                      <a:round/>
                      <a:headEnd type="none" w="med" len="med"/>
                      <a:tailEnd type="none" w="med" len="med"/>
                    </a:lnR>
                  </a:tcPr>
                </a:tc>
                <a:tc>
                  <a:txBody>
                    <a:bodyPr/>
                    <a:lstStyle/>
                    <a:p>
                      <a:endParaRPr lang="es-MX" dirty="0"/>
                    </a:p>
                  </a:txBody>
                  <a:tcPr>
                    <a:lnL w="12700" cap="flat" cmpd="sng" algn="ctr">
                      <a:solidFill>
                        <a:schemeClr val="bg1"/>
                      </a:solidFill>
                      <a:prstDash val="solid"/>
                      <a:round/>
                      <a:headEnd type="none" w="med" len="med"/>
                      <a:tailEnd type="none" w="med" len="med"/>
                    </a:lnL>
                  </a:tcPr>
                </a:tc>
                <a:tc>
                  <a:txBody>
                    <a:bodyPr/>
                    <a:lstStyle/>
                    <a:p>
                      <a:r>
                        <a:rPr lang="es-MX" dirty="0" smtClean="0"/>
                        <a:t>x</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0002"/>
                  </a:ext>
                </a:extLst>
              </a:tr>
              <a:tr h="370840">
                <a:tc>
                  <a:txBody>
                    <a:bodyPr/>
                    <a:lstStyle/>
                    <a:p>
                      <a:r>
                        <a:rPr lang="es-MX" dirty="0" smtClean="0"/>
                        <a:t>3. Desarrollo de</a:t>
                      </a:r>
                      <a:r>
                        <a:rPr lang="es-MX" baseline="0" dirty="0" smtClean="0"/>
                        <a:t> las actividades de comparación</a:t>
                      </a:r>
                      <a:endParaRPr lang="es-MX" dirty="0"/>
                    </a:p>
                  </a:txBody>
                  <a:tcPr>
                    <a:lnR w="12700" cap="flat" cmpd="sng" algn="ctr">
                      <a:solidFill>
                        <a:schemeClr val="bg1"/>
                      </a:solidFill>
                      <a:prstDash val="solid"/>
                      <a:round/>
                      <a:headEnd type="none" w="med" len="med"/>
                      <a:tailEnd type="none" w="med" len="med"/>
                    </a:lnR>
                  </a:tcPr>
                </a:tc>
                <a:tc>
                  <a:txBody>
                    <a:bodyPr/>
                    <a:lstStyle/>
                    <a:p>
                      <a:endParaRPr lang="es-MX" dirty="0"/>
                    </a:p>
                  </a:txBody>
                  <a:tcPr>
                    <a:lnL w="12700" cap="flat" cmpd="sng" algn="ctr">
                      <a:solidFill>
                        <a:schemeClr val="bg1"/>
                      </a:solidFill>
                      <a:prstDash val="solid"/>
                      <a:round/>
                      <a:headEnd type="none" w="med" len="med"/>
                      <a:tailEnd type="none" w="med" len="med"/>
                    </a:lnL>
                  </a:tcPr>
                </a:tc>
                <a:tc>
                  <a:txBody>
                    <a:bodyPr/>
                    <a:lstStyle/>
                    <a:p>
                      <a:endParaRPr lang="es-MX" dirty="0"/>
                    </a:p>
                  </a:txBody>
                  <a:tcPr/>
                </a:tc>
                <a:tc>
                  <a:txBody>
                    <a:bodyPr/>
                    <a:lstStyle/>
                    <a:p>
                      <a:r>
                        <a:rPr lang="es-MX" dirty="0" smtClean="0"/>
                        <a:t>x</a:t>
                      </a:r>
                      <a:endParaRPr lang="es-MX" dirty="0"/>
                    </a:p>
                  </a:txBody>
                  <a:tcPr/>
                </a:tc>
                <a:tc>
                  <a:txBody>
                    <a:bodyPr/>
                    <a:lstStyle/>
                    <a:p>
                      <a:r>
                        <a:rPr lang="es-MX" dirty="0" smtClean="0"/>
                        <a:t>x</a:t>
                      </a:r>
                      <a:endParaRPr lang="es-MX" dirty="0"/>
                    </a:p>
                  </a:txBody>
                  <a:tcPr/>
                </a:tc>
                <a:tc>
                  <a:txBody>
                    <a:bodyPr/>
                    <a:lstStyle/>
                    <a:p>
                      <a:r>
                        <a:rPr lang="es-MX" dirty="0" smtClean="0"/>
                        <a:t>x</a:t>
                      </a:r>
                      <a:endParaRPr lang="es-MX" dirty="0"/>
                    </a:p>
                  </a:txBody>
                  <a:tcPr/>
                </a:tc>
                <a:tc>
                  <a:txBody>
                    <a:bodyPr/>
                    <a:lstStyle/>
                    <a:p>
                      <a:r>
                        <a:rPr lang="es-MX" dirty="0" smtClean="0"/>
                        <a:t>x</a:t>
                      </a:r>
                      <a:endParaRPr lang="es-MX" dirty="0"/>
                    </a:p>
                  </a:txBody>
                  <a:tcPr/>
                </a:tc>
                <a:tc>
                  <a:txBody>
                    <a:bodyPr/>
                    <a:lstStyle/>
                    <a:p>
                      <a:r>
                        <a:rPr lang="es-MX" dirty="0" smtClean="0"/>
                        <a:t>x</a:t>
                      </a:r>
                      <a:endParaRPr lang="es-MX" dirty="0"/>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0003"/>
                  </a:ext>
                </a:extLst>
              </a:tr>
              <a:tr h="370840">
                <a:tc>
                  <a:txBody>
                    <a:bodyPr/>
                    <a:lstStyle/>
                    <a:p>
                      <a:r>
                        <a:rPr lang="es-MX" dirty="0" smtClean="0"/>
                        <a:t>4. Recolección de datos</a:t>
                      </a:r>
                      <a:endParaRPr lang="es-MX" dirty="0"/>
                    </a:p>
                  </a:txBody>
                  <a:tcPr>
                    <a:lnR w="12700" cap="flat" cmpd="sng" algn="ctr">
                      <a:solidFill>
                        <a:schemeClr val="bg1"/>
                      </a:solidFill>
                      <a:prstDash val="solid"/>
                      <a:round/>
                      <a:headEnd type="none" w="med" len="med"/>
                      <a:tailEnd type="none" w="med" len="med"/>
                    </a:lnR>
                  </a:tcPr>
                </a:tc>
                <a:tc>
                  <a:txBody>
                    <a:bodyPr/>
                    <a:lstStyle/>
                    <a:p>
                      <a:endParaRPr lang="es-MX" dirty="0"/>
                    </a:p>
                  </a:txBody>
                  <a:tcPr>
                    <a:lnL w="12700" cap="flat" cmpd="sng" algn="ctr">
                      <a:solidFill>
                        <a:schemeClr val="bg1"/>
                      </a:solidFill>
                      <a:prstDash val="solid"/>
                      <a:round/>
                      <a:headEnd type="none" w="med" len="med"/>
                      <a:tailEnd type="none" w="med" len="med"/>
                    </a:lnL>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r>
                        <a:rPr lang="es-MX" dirty="0" smtClean="0"/>
                        <a:t>x</a:t>
                      </a:r>
                      <a:endParaRPr lang="es-MX" dirty="0"/>
                    </a:p>
                  </a:txBody>
                  <a:tcPr/>
                </a:tc>
                <a:tc>
                  <a:txBody>
                    <a:bodyPr/>
                    <a:lstStyle/>
                    <a:p>
                      <a:r>
                        <a:rPr lang="es-MX" dirty="0" smtClean="0"/>
                        <a:t>x</a:t>
                      </a:r>
                      <a:endParaRPr lang="es-MX" dirty="0"/>
                    </a:p>
                  </a:txBody>
                  <a:tcPr/>
                </a:tc>
                <a:tc>
                  <a:txBody>
                    <a:bodyPr/>
                    <a:lstStyle/>
                    <a:p>
                      <a:endParaRPr lang="es-MX"/>
                    </a:p>
                  </a:txBody>
                  <a:tcPr/>
                </a:tc>
                <a:extLst>
                  <a:ext uri="{0D108BD9-81ED-4DB2-BD59-A6C34878D82A}">
                    <a16:rowId xmlns:a16="http://schemas.microsoft.com/office/drawing/2014/main" val="10004"/>
                  </a:ext>
                </a:extLst>
              </a:tr>
              <a:tr h="370840">
                <a:tc>
                  <a:txBody>
                    <a:bodyPr/>
                    <a:lstStyle/>
                    <a:p>
                      <a:r>
                        <a:rPr lang="es-MX" dirty="0" smtClean="0"/>
                        <a:t>5. Análisis de resultados</a:t>
                      </a:r>
                      <a:endParaRPr lang="es-MX" dirty="0"/>
                    </a:p>
                  </a:txBody>
                  <a:tcPr>
                    <a:lnR w="12700" cap="flat" cmpd="sng" algn="ctr">
                      <a:solidFill>
                        <a:schemeClr val="bg1"/>
                      </a:solidFill>
                      <a:prstDash val="solid"/>
                      <a:round/>
                      <a:headEnd type="none" w="med" len="med"/>
                      <a:tailEnd type="none" w="med" len="med"/>
                    </a:lnR>
                  </a:tcPr>
                </a:tc>
                <a:tc>
                  <a:txBody>
                    <a:bodyPr/>
                    <a:lstStyle/>
                    <a:p>
                      <a:endParaRPr lang="es-MX" dirty="0"/>
                    </a:p>
                  </a:txBody>
                  <a:tcPr>
                    <a:lnL w="12700" cap="flat" cmpd="sng" algn="ctr">
                      <a:solidFill>
                        <a:schemeClr val="bg1"/>
                      </a:solidFill>
                      <a:prstDash val="solid"/>
                      <a:round/>
                      <a:headEnd type="none" w="med" len="med"/>
                      <a:tailEnd type="none" w="med" len="med"/>
                    </a:lnL>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r>
                        <a:rPr lang="es-MX" dirty="0" smtClean="0"/>
                        <a:t>x</a:t>
                      </a:r>
                      <a:endParaRPr lang="es-MX" dirty="0"/>
                    </a:p>
                  </a:txBody>
                  <a:tcPr/>
                </a:tc>
                <a:tc>
                  <a:txBody>
                    <a:bodyPr/>
                    <a:lstStyle/>
                    <a:p>
                      <a:endParaRPr lang="es-MX"/>
                    </a:p>
                  </a:txBody>
                  <a:tcPr/>
                </a:tc>
                <a:extLst>
                  <a:ext uri="{0D108BD9-81ED-4DB2-BD59-A6C34878D82A}">
                    <a16:rowId xmlns:a16="http://schemas.microsoft.com/office/drawing/2014/main" val="10005"/>
                  </a:ext>
                </a:extLst>
              </a:tr>
              <a:tr h="370840">
                <a:tc>
                  <a:txBody>
                    <a:bodyPr/>
                    <a:lstStyle/>
                    <a:p>
                      <a:r>
                        <a:rPr lang="es-MX" dirty="0" smtClean="0"/>
                        <a:t>6. Observaciones</a:t>
                      </a:r>
                      <a:endParaRPr lang="es-MX" dirty="0"/>
                    </a:p>
                  </a:txBody>
                  <a:tcPr>
                    <a:lnR w="12700" cap="flat" cmpd="sng" algn="ctr">
                      <a:solidFill>
                        <a:schemeClr val="bg1"/>
                      </a:solidFill>
                      <a:prstDash val="solid"/>
                      <a:round/>
                      <a:headEnd type="none" w="med" len="med"/>
                      <a:tailEnd type="none" w="med" len="med"/>
                    </a:lnR>
                  </a:tcPr>
                </a:tc>
                <a:tc>
                  <a:txBody>
                    <a:bodyPr/>
                    <a:lstStyle/>
                    <a:p>
                      <a:endParaRPr lang="es-MX" dirty="0"/>
                    </a:p>
                  </a:txBody>
                  <a:tcPr>
                    <a:lnL w="12700" cap="flat" cmpd="sng" algn="ctr">
                      <a:solidFill>
                        <a:schemeClr val="bg1"/>
                      </a:solidFill>
                      <a:prstDash val="solid"/>
                      <a:round/>
                      <a:headEnd type="none" w="med" len="med"/>
                      <a:tailEnd type="none" w="med" len="med"/>
                    </a:lnL>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r>
                        <a:rPr lang="es-MX" dirty="0" smtClean="0"/>
                        <a:t>x</a:t>
                      </a:r>
                      <a:endParaRPr lang="es-MX" dirty="0"/>
                    </a:p>
                  </a:txBody>
                  <a:tcPr/>
                </a:tc>
                <a:tc>
                  <a:txBody>
                    <a:bodyPr/>
                    <a:lstStyle/>
                    <a:p>
                      <a:endParaRPr lang="es-MX" dirty="0"/>
                    </a:p>
                  </a:txBody>
                  <a:tcPr/>
                </a:tc>
                <a:extLst>
                  <a:ext uri="{0D108BD9-81ED-4DB2-BD59-A6C34878D82A}">
                    <a16:rowId xmlns:a16="http://schemas.microsoft.com/office/drawing/2014/main" val="10006"/>
                  </a:ext>
                </a:extLst>
              </a:tr>
              <a:tr h="370840">
                <a:tc>
                  <a:txBody>
                    <a:bodyPr/>
                    <a:lstStyle/>
                    <a:p>
                      <a:r>
                        <a:rPr lang="es-MX" dirty="0" smtClean="0"/>
                        <a:t>7. Conclusiones</a:t>
                      </a:r>
                    </a:p>
                    <a:p>
                      <a:r>
                        <a:rPr lang="es-MX" dirty="0" smtClean="0"/>
                        <a:t>8. Entrega de reporte</a:t>
                      </a:r>
                      <a:endParaRPr lang="es-MX" dirty="0"/>
                    </a:p>
                  </a:txBody>
                  <a:tcPr>
                    <a:lnR w="12700" cap="flat" cmpd="sng" algn="ctr">
                      <a:solidFill>
                        <a:schemeClr val="bg1"/>
                      </a:solidFill>
                      <a:prstDash val="solid"/>
                      <a:round/>
                      <a:headEnd type="none" w="med" len="med"/>
                      <a:tailEnd type="none" w="med" len="med"/>
                    </a:lnR>
                  </a:tcPr>
                </a:tc>
                <a:tc>
                  <a:txBody>
                    <a:bodyPr/>
                    <a:lstStyle/>
                    <a:p>
                      <a:endParaRPr lang="es-MX" dirty="0"/>
                    </a:p>
                  </a:txBody>
                  <a:tcPr>
                    <a:lnL w="12700" cap="flat" cmpd="sng" algn="ctr">
                      <a:solidFill>
                        <a:schemeClr val="bg1"/>
                      </a:solidFill>
                      <a:prstDash val="solid"/>
                      <a:round/>
                      <a:headEnd type="none" w="med" len="med"/>
                      <a:tailEnd type="none" w="med" len="med"/>
                    </a:lnL>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r>
                        <a:rPr lang="es-MX" dirty="0" smtClean="0"/>
                        <a:t>x</a:t>
                      </a:r>
                    </a:p>
                    <a:p>
                      <a:r>
                        <a:rPr lang="es-MX" dirty="0" smtClean="0"/>
                        <a:t>x</a:t>
                      </a:r>
                      <a:endParaRPr lang="es-MX" dirty="0"/>
                    </a:p>
                  </a:txBody>
                  <a:tcPr/>
                </a:tc>
                <a:extLst>
                  <a:ext uri="{0D108BD9-81ED-4DB2-BD59-A6C34878D82A}">
                    <a16:rowId xmlns:a16="http://schemas.microsoft.com/office/drawing/2014/main" val="10007"/>
                  </a:ext>
                </a:extLst>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65633950"/>
              </p:ext>
            </p:extLst>
          </p:nvPr>
        </p:nvGraphicFramePr>
        <p:xfrm>
          <a:off x="7561943" y="1872343"/>
          <a:ext cx="3585028" cy="522514"/>
        </p:xfrm>
        <a:graphic>
          <a:graphicData uri="http://schemas.openxmlformats.org/drawingml/2006/table">
            <a:tbl>
              <a:tblPr/>
              <a:tblGrid>
                <a:gridCol w="3585028">
                  <a:extLst>
                    <a:ext uri="{9D8B030D-6E8A-4147-A177-3AD203B41FA5}">
                      <a16:colId xmlns:a16="http://schemas.microsoft.com/office/drawing/2014/main" val="20000"/>
                    </a:ext>
                  </a:extLst>
                </a:gridCol>
              </a:tblGrid>
              <a:tr h="522514">
                <a:tc>
                  <a:txBody>
                    <a:bodyPr/>
                    <a:lstStyle/>
                    <a:p>
                      <a:r>
                        <a:rPr lang="es-MX" baseline="0" dirty="0" smtClean="0"/>
                        <a:t>Marzo </a:t>
                      </a:r>
                      <a:r>
                        <a:rPr lang="es-MX" dirty="0" smtClean="0"/>
                        <a:t>            Abril</a:t>
                      </a:r>
                      <a:r>
                        <a:rPr lang="es-MX" baseline="0" dirty="0" smtClean="0"/>
                        <a:t>       Mayo</a:t>
                      </a:r>
                      <a:r>
                        <a:rPr lang="es-MX" dirty="0" smtClean="0"/>
                        <a:t> </a:t>
                      </a:r>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pic>
        <p:nvPicPr>
          <p:cNvPr id="5" name="Imagen 4"/>
          <p:cNvPicPr>
            <a:picLocks noChangeAspect="1"/>
          </p:cNvPicPr>
          <p:nvPr/>
        </p:nvPicPr>
        <p:blipFill>
          <a:blip r:embed="rId2"/>
          <a:stretch>
            <a:fillRect/>
          </a:stretch>
        </p:blipFill>
        <p:spPr>
          <a:xfrm>
            <a:off x="255762" y="191029"/>
            <a:ext cx="1658382" cy="1045343"/>
          </a:xfrm>
          <a:prstGeom prst="rect">
            <a:avLst/>
          </a:prstGeom>
        </p:spPr>
      </p:pic>
      <p:pic>
        <p:nvPicPr>
          <p:cNvPr id="6"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2490" y="219927"/>
            <a:ext cx="1969094" cy="101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82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1806203" y="396819"/>
            <a:ext cx="2956560" cy="1043467"/>
          </a:xfrm>
          <a:prstGeom prst="rect">
            <a:avLst/>
          </a:prstGeom>
        </p:spPr>
      </p:pic>
      <p:sp>
        <p:nvSpPr>
          <p:cNvPr id="8" name="Subtítulo 7"/>
          <p:cNvSpPr>
            <a:spLocks noGrp="1"/>
          </p:cNvSpPr>
          <p:nvPr>
            <p:ph type="subTitle" idx="1"/>
          </p:nvPr>
        </p:nvSpPr>
        <p:spPr>
          <a:xfrm>
            <a:off x="594360" y="1440286"/>
            <a:ext cx="10536095" cy="4865922"/>
          </a:xfrm>
        </p:spPr>
        <p:txBody>
          <a:bodyPr>
            <a:normAutofit/>
          </a:bodyPr>
          <a:lstStyle/>
          <a:p>
            <a:endParaRPr lang="es-MX" sz="2200" dirty="0" smtClean="0">
              <a:solidFill>
                <a:srgbClr val="002060"/>
              </a:solidFill>
              <a:latin typeface="Arial" panose="020B0604020202020204" pitchFamily="34" charset="0"/>
              <a:cs typeface="Arial" panose="020B0604020202020204" pitchFamily="34" charset="0"/>
            </a:endParaRPr>
          </a:p>
          <a:p>
            <a:endParaRPr lang="es-MX" sz="2400" dirty="0" smtClean="0">
              <a:solidFill>
                <a:srgbClr val="002060"/>
              </a:solidFill>
              <a:latin typeface="Arial" panose="020B0604020202020204" pitchFamily="34" charset="0"/>
              <a:cs typeface="Arial" panose="020B0604020202020204" pitchFamily="34" charset="0"/>
            </a:endParaRPr>
          </a:p>
          <a:p>
            <a:endParaRPr lang="es-MX" sz="2400" dirty="0">
              <a:solidFill>
                <a:srgbClr val="002060"/>
              </a:solidFill>
              <a:latin typeface="Arial" panose="020B0604020202020204" pitchFamily="34" charset="0"/>
              <a:cs typeface="Arial" panose="020B0604020202020204" pitchFamily="34" charset="0"/>
            </a:endParaRPr>
          </a:p>
          <a:p>
            <a:r>
              <a:rPr lang="es-MX" sz="2400" dirty="0" smtClean="0">
                <a:solidFill>
                  <a:srgbClr val="002060"/>
                </a:solidFill>
                <a:latin typeface="Arial" panose="020B0604020202020204" pitchFamily="34" charset="0"/>
                <a:cs typeface="Arial" panose="020B0604020202020204" pitchFamily="34" charset="0"/>
              </a:rPr>
              <a:t>Rúbrica para la evaluación de proyectos de investigación </a:t>
            </a:r>
          </a:p>
          <a:p>
            <a:r>
              <a:rPr lang="es-MX" sz="2400" dirty="0">
                <a:solidFill>
                  <a:srgbClr val="002060"/>
                </a:solidFill>
                <a:latin typeface="Arial" panose="020B0604020202020204" pitchFamily="34" charset="0"/>
                <a:cs typeface="Arial" panose="020B0604020202020204" pitchFamily="34" charset="0"/>
              </a:rPr>
              <a:t>y</a:t>
            </a:r>
            <a:endParaRPr lang="es-MX" sz="2200" dirty="0" smtClean="0">
              <a:solidFill>
                <a:srgbClr val="002060"/>
              </a:solidFill>
              <a:latin typeface="Arial" panose="020B0604020202020204" pitchFamily="34" charset="0"/>
              <a:cs typeface="Arial" panose="020B0604020202020204" pitchFamily="34" charset="0"/>
            </a:endParaRPr>
          </a:p>
          <a:p>
            <a:r>
              <a:rPr lang="es-ES" sz="2400" dirty="0">
                <a:solidFill>
                  <a:srgbClr val="002060"/>
                </a:solidFill>
                <a:latin typeface="Arial" panose="020B0604020202020204" pitchFamily="34" charset="0"/>
                <a:cs typeface="Arial" panose="020B0604020202020204" pitchFamily="34" charset="0"/>
              </a:rPr>
              <a:t>R</a:t>
            </a:r>
            <a:r>
              <a:rPr lang="es-ES" sz="2400" dirty="0" smtClean="0">
                <a:solidFill>
                  <a:srgbClr val="002060"/>
                </a:solidFill>
                <a:latin typeface="Arial" panose="020B0604020202020204" pitchFamily="34" charset="0"/>
                <a:cs typeface="Arial" panose="020B0604020202020204" pitchFamily="34" charset="0"/>
              </a:rPr>
              <a:t>úbrica de evaluación de presentaciones orales con </a:t>
            </a:r>
            <a:r>
              <a:rPr lang="es-ES" sz="2400" dirty="0" err="1" smtClean="0">
                <a:solidFill>
                  <a:srgbClr val="002060"/>
                </a:solidFill>
                <a:latin typeface="Arial" panose="020B0604020202020204" pitchFamily="34" charset="0"/>
                <a:cs typeface="Arial" panose="020B0604020202020204" pitchFamily="34" charset="0"/>
              </a:rPr>
              <a:t>power</a:t>
            </a:r>
            <a:r>
              <a:rPr lang="es-ES" sz="2400" dirty="0" smtClean="0">
                <a:solidFill>
                  <a:srgbClr val="002060"/>
                </a:solidFill>
                <a:latin typeface="Arial" panose="020B0604020202020204" pitchFamily="34" charset="0"/>
                <a:cs typeface="Arial" panose="020B0604020202020204" pitchFamily="34" charset="0"/>
              </a:rPr>
              <a:t> </a:t>
            </a:r>
            <a:r>
              <a:rPr lang="es-ES" sz="2400" dirty="0" err="1" smtClean="0">
                <a:solidFill>
                  <a:srgbClr val="002060"/>
                </a:solidFill>
                <a:latin typeface="Arial" panose="020B0604020202020204" pitchFamily="34" charset="0"/>
                <a:cs typeface="Arial" panose="020B0604020202020204" pitchFamily="34" charset="0"/>
              </a:rPr>
              <a:t>point</a:t>
            </a:r>
            <a:r>
              <a:rPr lang="es-ES" sz="2400" dirty="0" smtClean="0">
                <a:solidFill>
                  <a:srgbClr val="002060"/>
                </a:solidFill>
                <a:latin typeface="Arial" panose="020B0604020202020204" pitchFamily="34" charset="0"/>
                <a:cs typeface="Arial" panose="020B0604020202020204" pitchFamily="34" charset="0"/>
              </a:rPr>
              <a:t>.</a:t>
            </a:r>
            <a:endParaRPr lang="es-MX" sz="2400" dirty="0" smtClean="0">
              <a:solidFill>
                <a:srgbClr val="002060"/>
              </a:solidFill>
              <a:latin typeface="Arial" panose="020B0604020202020204" pitchFamily="34" charset="0"/>
              <a:cs typeface="Arial" panose="020B0604020202020204" pitchFamily="34" charset="0"/>
            </a:endParaRPr>
          </a:p>
          <a:p>
            <a:endParaRPr lang="es-MX" sz="2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71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441" y="396819"/>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594360" y="315720"/>
            <a:ext cx="2956560" cy="1043467"/>
          </a:xfrm>
          <a:prstGeom prst="rect">
            <a:avLst/>
          </a:prstGeom>
        </p:spPr>
      </p:pic>
      <p:sp>
        <p:nvSpPr>
          <p:cNvPr id="8" name="Subtítulo 7"/>
          <p:cNvSpPr>
            <a:spLocks noGrp="1"/>
          </p:cNvSpPr>
          <p:nvPr>
            <p:ph type="subTitle" idx="1"/>
          </p:nvPr>
        </p:nvSpPr>
        <p:spPr>
          <a:xfrm>
            <a:off x="594360" y="1440286"/>
            <a:ext cx="10536095" cy="5149700"/>
          </a:xfrm>
        </p:spPr>
        <p:txBody>
          <a:bodyPr>
            <a:normAutofit/>
          </a:bodyPr>
          <a:lstStyle/>
          <a:p>
            <a:endParaRPr lang="es-MX" sz="2200" dirty="0">
              <a:solidFill>
                <a:srgbClr val="002060"/>
              </a:solidFill>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nvPr>
        </p:nvGraphicFramePr>
        <p:xfrm>
          <a:off x="594361" y="1463251"/>
          <a:ext cx="10911680" cy="5196437"/>
        </p:xfrm>
        <a:graphic>
          <a:graphicData uri="http://schemas.openxmlformats.org/drawingml/2006/table">
            <a:tbl>
              <a:tblPr firstRow="1" firstCol="1" bandRow="1">
                <a:tableStyleId>{5C22544A-7EE6-4342-B048-85BDC9FD1C3A}</a:tableStyleId>
              </a:tblPr>
              <a:tblGrid>
                <a:gridCol w="1007484">
                  <a:extLst>
                    <a:ext uri="{9D8B030D-6E8A-4147-A177-3AD203B41FA5}">
                      <a16:colId xmlns:a16="http://schemas.microsoft.com/office/drawing/2014/main" val="20000"/>
                    </a:ext>
                  </a:extLst>
                </a:gridCol>
                <a:gridCol w="1007484">
                  <a:extLst>
                    <a:ext uri="{9D8B030D-6E8A-4147-A177-3AD203B41FA5}">
                      <a16:colId xmlns:a16="http://schemas.microsoft.com/office/drawing/2014/main" val="20001"/>
                    </a:ext>
                  </a:extLst>
                </a:gridCol>
                <a:gridCol w="1007484">
                  <a:extLst>
                    <a:ext uri="{9D8B030D-6E8A-4147-A177-3AD203B41FA5}">
                      <a16:colId xmlns:a16="http://schemas.microsoft.com/office/drawing/2014/main" val="20002"/>
                    </a:ext>
                  </a:extLst>
                </a:gridCol>
                <a:gridCol w="1007484">
                  <a:extLst>
                    <a:ext uri="{9D8B030D-6E8A-4147-A177-3AD203B41FA5}">
                      <a16:colId xmlns:a16="http://schemas.microsoft.com/office/drawing/2014/main" val="20003"/>
                    </a:ext>
                  </a:extLst>
                </a:gridCol>
                <a:gridCol w="3440872">
                  <a:extLst>
                    <a:ext uri="{9D8B030D-6E8A-4147-A177-3AD203B41FA5}">
                      <a16:colId xmlns:a16="http://schemas.microsoft.com/office/drawing/2014/main" val="20004"/>
                    </a:ext>
                  </a:extLst>
                </a:gridCol>
                <a:gridCol w="3440872">
                  <a:extLst>
                    <a:ext uri="{9D8B030D-6E8A-4147-A177-3AD203B41FA5}">
                      <a16:colId xmlns:a16="http://schemas.microsoft.com/office/drawing/2014/main" val="20005"/>
                    </a:ext>
                  </a:extLst>
                </a:gridCol>
              </a:tblGrid>
              <a:tr h="170445">
                <a:tc gridSpan="2">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gridSpan="4">
                  <a:txBody>
                    <a:bodyPr/>
                    <a:lstStyle/>
                    <a:p>
                      <a:pPr algn="ctr">
                        <a:lnSpc>
                          <a:spcPct val="107000"/>
                        </a:lnSpc>
                        <a:spcAft>
                          <a:spcPts val="0"/>
                        </a:spcAft>
                      </a:pPr>
                      <a:r>
                        <a:rPr lang="es-MX" sz="800" cap="all" dirty="0">
                          <a:effectLst/>
                        </a:rPr>
                        <a:t>PONDERACIÓN DE ACUERDO CON LA RÚBRICA</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67360">
                <a:tc rowSpan="2">
                  <a:txBody>
                    <a:bodyPr/>
                    <a:lstStyle/>
                    <a:p>
                      <a:pPr algn="ctr">
                        <a:lnSpc>
                          <a:spcPct val="107000"/>
                        </a:lnSpc>
                        <a:spcAft>
                          <a:spcPts val="0"/>
                        </a:spcAft>
                      </a:pPr>
                      <a:r>
                        <a:rPr lang="es-MX" sz="600" cap="all">
                          <a:effectLst/>
                        </a:rPr>
                        <a:t>PROCESO A EVALUAR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07000"/>
                        </a:lnSpc>
                        <a:spcAft>
                          <a:spcPts val="0"/>
                        </a:spcAft>
                      </a:pPr>
                      <a:r>
                        <a:rPr lang="es-MX" sz="800" cap="all">
                          <a:effectLst/>
                        </a:rPr>
                        <a:t>CRITERIOS DE EVALUACIÓN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cap="all">
                          <a:effectLst/>
                        </a:rPr>
                        <a:t>PRIMERA REVISIÓN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cap="all">
                          <a:effectLst/>
                        </a:rPr>
                        <a:t>SEGUNDA </a:t>
                      </a:r>
                      <a:br>
                        <a:rPr lang="es-MX" sz="800" cap="all">
                          <a:effectLst/>
                        </a:rPr>
                      </a:br>
                      <a:r>
                        <a:rPr lang="es-MX" sz="800" cap="all">
                          <a:effectLst/>
                        </a:rPr>
                        <a:t>REVISIÓN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cap="all" dirty="0">
                          <a:effectLst/>
                        </a:rPr>
                        <a:t>TERCERA</a:t>
                      </a:r>
                      <a:br>
                        <a:rPr lang="es-MX" sz="800" cap="all" dirty="0">
                          <a:effectLst/>
                        </a:rPr>
                      </a:br>
                      <a:r>
                        <a:rPr lang="es-MX" sz="800" cap="all" dirty="0">
                          <a:effectLst/>
                        </a:rPr>
                        <a:t>REVISIÓN</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cap="all">
                          <a:effectLst/>
                        </a:rPr>
                        <a:t>REVISIÓN</a:t>
                      </a:r>
                      <a:br>
                        <a:rPr lang="es-MX" sz="800" cap="all">
                          <a:effectLst/>
                        </a:rPr>
                      </a:br>
                      <a:r>
                        <a:rPr lang="es-MX" sz="800" cap="all">
                          <a:effectLst/>
                        </a:rPr>
                        <a:t>FINAL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267360">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MX" sz="800" cap="all">
                          <a:effectLst/>
                        </a:rPr>
                        <a:t>1ER PARCIAL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cap="all">
                          <a:effectLst/>
                        </a:rPr>
                        <a:t>2° </a:t>
                      </a:r>
                      <a:br>
                        <a:rPr lang="es-MX" sz="800" cap="all">
                          <a:effectLst/>
                        </a:rPr>
                      </a:br>
                      <a:r>
                        <a:rPr lang="es-MX" sz="800" cap="all">
                          <a:effectLst/>
                        </a:rPr>
                        <a:t>PARCIAL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cap="all">
                          <a:effectLst/>
                        </a:rPr>
                        <a:t>3ER</a:t>
                      </a:r>
                      <a:br>
                        <a:rPr lang="es-MX" sz="800" cap="all">
                          <a:effectLst/>
                        </a:rPr>
                      </a:br>
                      <a:r>
                        <a:rPr lang="es-MX" sz="800" cap="all">
                          <a:effectLst/>
                        </a:rPr>
                        <a:t>PARCIAL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cap="all">
                          <a:effectLst/>
                        </a:rPr>
                        <a:t>TRABAJO</a:t>
                      </a:r>
                      <a:br>
                        <a:rPr lang="es-MX" sz="800" cap="all">
                          <a:effectLst/>
                        </a:rPr>
                      </a:br>
                      <a:r>
                        <a:rPr lang="es-MX" sz="800" cap="all">
                          <a:effectLst/>
                        </a:rPr>
                        <a:t>FINAL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160255">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404511">
                <a:tc rowSpan="2">
                  <a:txBody>
                    <a:bodyPr/>
                    <a:lstStyle/>
                    <a:p>
                      <a:pPr algn="ctr">
                        <a:lnSpc>
                          <a:spcPct val="107000"/>
                        </a:lnSpc>
                        <a:spcAft>
                          <a:spcPts val="0"/>
                        </a:spcAft>
                      </a:pPr>
                      <a:r>
                        <a:rPr lang="es-MX" sz="600">
                          <a:effectLst/>
                        </a:rPr>
                        <a:t>1. Esquema de los contenidos temáticos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a)Tipo de encabezado para presentar los temas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815967">
                <a:tc vMerge="1">
                  <a:txBody>
                    <a:bodyPr/>
                    <a:lstStyle/>
                    <a:p>
                      <a:endParaRPr lang="es-MX"/>
                    </a:p>
                  </a:txBody>
                  <a:tcPr/>
                </a:tc>
                <a:tc>
                  <a:txBody>
                    <a:bodyPr/>
                    <a:lstStyle/>
                    <a:p>
                      <a:pPr algn="ctr">
                        <a:lnSpc>
                          <a:spcPct val="107000"/>
                        </a:lnSpc>
                        <a:spcAft>
                          <a:spcPts val="0"/>
                        </a:spcAft>
                      </a:pPr>
                      <a:r>
                        <a:rPr lang="es-MX" sz="800">
                          <a:effectLst/>
                        </a:rPr>
                        <a:t>b) Características de los encabezados para ordenar lógicamente los temas del trabajo.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170445">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Total: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Total: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dirty="0">
                          <a:effectLst/>
                        </a:rPr>
                        <a:t>Total:</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Total Final: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170445">
                <a:tc>
                  <a:txBody>
                    <a:bodyPr/>
                    <a:lstStyle/>
                    <a:p>
                      <a:pPr algn="ctr">
                        <a:lnSpc>
                          <a:spcPct val="107000"/>
                        </a:lnSpc>
                        <a:spcAft>
                          <a:spcPts val="0"/>
                        </a:spcAft>
                      </a:pPr>
                      <a:r>
                        <a:rPr lang="es-MX" sz="600" cap="all">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130208">
                <a:tc>
                  <a:txBody>
                    <a:bodyPr/>
                    <a:lstStyle/>
                    <a:p>
                      <a:pPr algn="ctr">
                        <a:lnSpc>
                          <a:spcPct val="107000"/>
                        </a:lnSpc>
                        <a:spcAft>
                          <a:spcPts val="0"/>
                        </a:spcAft>
                      </a:pPr>
                      <a:r>
                        <a:rPr lang="es-MX" sz="600">
                          <a:effectLst/>
                        </a:rPr>
                        <a:t>2. Marco teórico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Antecedentes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267360">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Teorías o enfoques teóricos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r h="160255">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Evidencia empírica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0"/>
                  </a:ext>
                </a:extLst>
              </a:tr>
              <a:tr h="160255">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Contenido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1"/>
                  </a:ext>
                </a:extLst>
              </a:tr>
              <a:tr h="160255">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Redacción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2"/>
                  </a:ext>
                </a:extLst>
              </a:tr>
              <a:tr h="160255">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Ortografía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3"/>
                  </a:ext>
                </a:extLst>
              </a:tr>
              <a:tr h="267360">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Bibliografía (10 referencias)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4"/>
                  </a:ext>
                </a:extLst>
              </a:tr>
              <a:tr h="170445">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Total: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Total: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dirty="0">
                          <a:effectLst/>
                        </a:rPr>
                        <a:t>Total:</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Total Final:</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5"/>
                  </a:ext>
                </a:extLst>
              </a:tr>
              <a:tr h="170445">
                <a:tc>
                  <a:txBody>
                    <a:bodyPr/>
                    <a:lstStyle/>
                    <a:p>
                      <a:pPr algn="ctr">
                        <a:lnSpc>
                          <a:spcPct val="107000"/>
                        </a:lnSpc>
                        <a:spcAft>
                          <a:spcPts val="0"/>
                        </a:spcAft>
                      </a:pPr>
                      <a:r>
                        <a:rPr lang="es-MX" sz="600" cap="all">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6"/>
                  </a:ext>
                </a:extLst>
              </a:tr>
              <a:tr h="267360">
                <a:tc>
                  <a:txBody>
                    <a:bodyPr/>
                    <a:lstStyle/>
                    <a:p>
                      <a:pPr algn="ctr">
                        <a:lnSpc>
                          <a:spcPct val="107000"/>
                        </a:lnSpc>
                        <a:spcAft>
                          <a:spcPts val="0"/>
                        </a:spcAft>
                      </a:pPr>
                      <a:r>
                        <a:rPr lang="es-MX" sz="600">
                          <a:effectLst/>
                        </a:rPr>
                        <a:t>Marco teórico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Citas de referencia en el texto (APA)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7"/>
                  </a:ext>
                </a:extLst>
              </a:tr>
              <a:tr h="267360">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Referencias bibliográficas (APA)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8"/>
                  </a:ext>
                </a:extLst>
              </a:tr>
              <a:tr h="160255">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Evidencia empírica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9"/>
                  </a:ext>
                </a:extLst>
              </a:tr>
              <a:tr h="267360">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Bibliografía a cubrir (20 referencias)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0"/>
                  </a:ext>
                </a:extLst>
              </a:tr>
              <a:tr h="160255">
                <a:tc>
                  <a:txBody>
                    <a:bodyPr/>
                    <a:lstStyle/>
                    <a:p>
                      <a:pPr algn="ctr"/>
                      <a:endParaRPr lang="es-MX"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MX" sz="800">
                          <a:effectLst/>
                        </a:rPr>
                        <a:t>Ortografía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tc>
                  <a:txBody>
                    <a:bodyPr/>
                    <a:lstStyle/>
                    <a:p>
                      <a:pPr algn="ctr"/>
                      <a:endParaRPr lang="es-MX" sz="800" dirty="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82300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415" y="311950"/>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594359" y="190741"/>
            <a:ext cx="2956560" cy="1043467"/>
          </a:xfrm>
          <a:prstGeom prst="rect">
            <a:avLst/>
          </a:prstGeom>
        </p:spPr>
      </p:pic>
      <p:sp>
        <p:nvSpPr>
          <p:cNvPr id="8" name="Subtítulo 7"/>
          <p:cNvSpPr>
            <a:spLocks noGrp="1"/>
          </p:cNvSpPr>
          <p:nvPr>
            <p:ph type="subTitle" idx="1"/>
          </p:nvPr>
        </p:nvSpPr>
        <p:spPr>
          <a:xfrm>
            <a:off x="594360" y="1440286"/>
            <a:ext cx="10536095" cy="5149700"/>
          </a:xfrm>
        </p:spPr>
        <p:txBody>
          <a:bodyPr>
            <a:normAutofit/>
          </a:bodyPr>
          <a:lstStyle/>
          <a:p>
            <a:endParaRPr lang="es-MX" sz="2200" dirty="0">
              <a:solidFill>
                <a:srgbClr val="002060"/>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nvPr>
        </p:nvGraphicFramePr>
        <p:xfrm>
          <a:off x="594359" y="1431266"/>
          <a:ext cx="11099656" cy="5071999"/>
        </p:xfrm>
        <a:graphic>
          <a:graphicData uri="http://schemas.openxmlformats.org/drawingml/2006/table">
            <a:tbl>
              <a:tblPr firstRow="1" firstCol="1" bandRow="1">
                <a:tableStyleId>{5C22544A-7EE6-4342-B048-85BDC9FD1C3A}</a:tableStyleId>
              </a:tblPr>
              <a:tblGrid>
                <a:gridCol w="1024840">
                  <a:extLst>
                    <a:ext uri="{9D8B030D-6E8A-4147-A177-3AD203B41FA5}">
                      <a16:colId xmlns:a16="http://schemas.microsoft.com/office/drawing/2014/main" val="20000"/>
                    </a:ext>
                  </a:extLst>
                </a:gridCol>
                <a:gridCol w="1024840">
                  <a:extLst>
                    <a:ext uri="{9D8B030D-6E8A-4147-A177-3AD203B41FA5}">
                      <a16:colId xmlns:a16="http://schemas.microsoft.com/office/drawing/2014/main" val="20001"/>
                    </a:ext>
                  </a:extLst>
                </a:gridCol>
                <a:gridCol w="1024840">
                  <a:extLst>
                    <a:ext uri="{9D8B030D-6E8A-4147-A177-3AD203B41FA5}">
                      <a16:colId xmlns:a16="http://schemas.microsoft.com/office/drawing/2014/main" val="20002"/>
                    </a:ext>
                  </a:extLst>
                </a:gridCol>
                <a:gridCol w="1024840">
                  <a:extLst>
                    <a:ext uri="{9D8B030D-6E8A-4147-A177-3AD203B41FA5}">
                      <a16:colId xmlns:a16="http://schemas.microsoft.com/office/drawing/2014/main" val="20003"/>
                    </a:ext>
                  </a:extLst>
                </a:gridCol>
                <a:gridCol w="3500148">
                  <a:extLst>
                    <a:ext uri="{9D8B030D-6E8A-4147-A177-3AD203B41FA5}">
                      <a16:colId xmlns:a16="http://schemas.microsoft.com/office/drawing/2014/main" val="20004"/>
                    </a:ext>
                  </a:extLst>
                </a:gridCol>
                <a:gridCol w="3500148">
                  <a:extLst>
                    <a:ext uri="{9D8B030D-6E8A-4147-A177-3AD203B41FA5}">
                      <a16:colId xmlns:a16="http://schemas.microsoft.com/office/drawing/2014/main" val="20005"/>
                    </a:ext>
                  </a:extLst>
                </a:gridCol>
              </a:tblGrid>
              <a:tr h="195891">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dirty="0">
                          <a:effectLst/>
                          <a:latin typeface="Arial" panose="020B0604020202020204" pitchFamily="34" charset="0"/>
                          <a:cs typeface="Arial" panose="020B0604020202020204" pitchFamily="34" charset="0"/>
                        </a:rPr>
                        <a:t>Total Final:</a:t>
                      </a:r>
                      <a:endParaRPr lang="es-MX" sz="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195891">
                <a:tc>
                  <a:txBody>
                    <a:bodyPr/>
                    <a:lstStyle/>
                    <a:p>
                      <a:pPr>
                        <a:lnSpc>
                          <a:spcPct val="107000"/>
                        </a:lnSpc>
                        <a:spcAft>
                          <a:spcPts val="0"/>
                        </a:spcAft>
                      </a:pPr>
                      <a:r>
                        <a:rPr lang="es-MX" sz="600" cap="all">
                          <a:effectLst/>
                          <a:latin typeface="Arial" panose="020B0604020202020204" pitchFamily="34" charset="0"/>
                          <a:cs typeface="Arial" panose="020B0604020202020204" pitchFamily="34" charset="0"/>
                        </a:rPr>
                        <a:t> </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201246">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3. Planteamiento del problema de investigación</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Problema de investigación y su potencial.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104475">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Justificación</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104475">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Objetivo</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134164">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Pregunta de investigación</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195891">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dirty="0">
                          <a:effectLst/>
                          <a:latin typeface="Arial" panose="020B0604020202020204" pitchFamily="34" charset="0"/>
                          <a:cs typeface="Arial" panose="020B0604020202020204" pitchFamily="34" charset="0"/>
                        </a:rPr>
                        <a:t>Total Final:</a:t>
                      </a:r>
                      <a:endParaRPr lang="es-MX" sz="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195891">
                <a:tc>
                  <a:txBody>
                    <a:bodyPr/>
                    <a:lstStyle/>
                    <a:p>
                      <a:pPr>
                        <a:lnSpc>
                          <a:spcPct val="107000"/>
                        </a:lnSpc>
                        <a:spcAft>
                          <a:spcPts val="0"/>
                        </a:spcAft>
                      </a:pPr>
                      <a:r>
                        <a:rPr lang="es-MX" sz="600" cap="all">
                          <a:effectLst/>
                          <a:latin typeface="Arial" panose="020B0604020202020204" pitchFamily="34" charset="0"/>
                          <a:cs typeface="Arial" panose="020B0604020202020204" pitchFamily="34" charset="0"/>
                        </a:rPr>
                        <a:t> </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r h="104475">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4. Método</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Población y muestra</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8"/>
                  </a:ext>
                </a:extLst>
              </a:tr>
              <a:tr h="104475">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Hipótesis</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9"/>
                  </a:ext>
                </a:extLst>
              </a:tr>
              <a:tr h="104475">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Variables</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0"/>
                  </a:ext>
                </a:extLst>
              </a:tr>
              <a:tr h="104475">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tipo de estudio</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1"/>
                  </a:ext>
                </a:extLst>
              </a:tr>
              <a:tr h="104475">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diseño de investigación</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2"/>
                  </a:ext>
                </a:extLst>
              </a:tr>
              <a:tr h="195891">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dirty="0">
                          <a:effectLst/>
                          <a:latin typeface="Arial" panose="020B0604020202020204" pitchFamily="34" charset="0"/>
                          <a:cs typeface="Arial" panose="020B0604020202020204" pitchFamily="34" charset="0"/>
                        </a:rPr>
                        <a:t>Total Final:</a:t>
                      </a:r>
                      <a:endParaRPr lang="es-MX" sz="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3"/>
                  </a:ext>
                </a:extLst>
              </a:tr>
              <a:tr h="195891">
                <a:tc>
                  <a:txBody>
                    <a:bodyPr/>
                    <a:lstStyle/>
                    <a:p>
                      <a:pPr>
                        <a:lnSpc>
                          <a:spcPct val="107000"/>
                        </a:lnSpc>
                        <a:spcAft>
                          <a:spcPts val="0"/>
                        </a:spcAft>
                      </a:pPr>
                      <a:r>
                        <a:rPr lang="es-MX" sz="600" cap="all">
                          <a:effectLst/>
                          <a:latin typeface="Arial" panose="020B0604020202020204" pitchFamily="34" charset="0"/>
                          <a:cs typeface="Arial" panose="020B0604020202020204" pitchFamily="34" charset="0"/>
                        </a:rPr>
                        <a:t> </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4"/>
                  </a:ext>
                </a:extLst>
              </a:tr>
              <a:tr h="134164">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Método</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Instrumento o herramientas</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5"/>
                  </a:ext>
                </a:extLst>
              </a:tr>
              <a:tr h="104475">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Escenario</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6"/>
                  </a:ext>
                </a:extLst>
              </a:tr>
              <a:tr h="104475">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 Procedimiento</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7"/>
                  </a:ext>
                </a:extLst>
              </a:tr>
              <a:tr h="104475">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Análisis de datos</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8"/>
                  </a:ext>
                </a:extLst>
              </a:tr>
              <a:tr h="195891">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 Final: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9"/>
                  </a:ext>
                </a:extLst>
              </a:tr>
              <a:tr h="195891">
                <a:tc>
                  <a:txBody>
                    <a:bodyPr/>
                    <a:lstStyle/>
                    <a:p>
                      <a:pPr>
                        <a:lnSpc>
                          <a:spcPct val="107000"/>
                        </a:lnSpc>
                        <a:spcAft>
                          <a:spcPts val="0"/>
                        </a:spcAft>
                      </a:pPr>
                      <a:r>
                        <a:rPr lang="es-MX" sz="600" cap="all">
                          <a:effectLst/>
                          <a:latin typeface="Arial" panose="020B0604020202020204" pitchFamily="34" charset="0"/>
                          <a:cs typeface="Arial" panose="020B0604020202020204" pitchFamily="34" charset="0"/>
                        </a:rPr>
                        <a:t> </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20"/>
                  </a:ext>
                </a:extLst>
              </a:tr>
              <a:tr h="104475">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5. Resultados</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Resultados</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21"/>
                  </a:ext>
                </a:extLst>
              </a:tr>
              <a:tr h="104475">
                <a:tc rowSpan="2">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6. Discusión y conclusión</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Discusión</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22"/>
                  </a:ext>
                </a:extLst>
              </a:tr>
              <a:tr h="104475">
                <a:tc vMerge="1">
                  <a:txBody>
                    <a:bodyPr/>
                    <a:lstStyle/>
                    <a:p>
                      <a:endParaRPr lang="es-MX"/>
                    </a:p>
                  </a:txBody>
                  <a:tcP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Conclusión</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23"/>
                  </a:ext>
                </a:extLst>
              </a:tr>
              <a:tr h="134164">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7. Resumen</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Resumen (éste debe ir al inicio del trabajo)</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24"/>
                  </a:ext>
                </a:extLst>
              </a:tr>
              <a:tr h="268328">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8. Introducción</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Introducción (debe ir después del resumen,  al inicio del trabajo)</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25"/>
                  </a:ext>
                </a:extLst>
              </a:tr>
              <a:tr h="195891">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dirty="0">
                          <a:effectLst/>
                          <a:latin typeface="Arial" panose="020B0604020202020204" pitchFamily="34" charset="0"/>
                          <a:cs typeface="Arial" panose="020B0604020202020204" pitchFamily="34" charset="0"/>
                        </a:rPr>
                        <a:t>Total Final:</a:t>
                      </a:r>
                      <a:endParaRPr lang="es-MX" sz="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26"/>
                  </a:ext>
                </a:extLst>
              </a:tr>
              <a:tr h="195891">
                <a:tc>
                  <a:txBody>
                    <a:bodyPr/>
                    <a:lstStyle/>
                    <a:p>
                      <a:pPr>
                        <a:lnSpc>
                          <a:spcPct val="107000"/>
                        </a:lnSpc>
                        <a:spcAft>
                          <a:spcPts val="0"/>
                        </a:spcAft>
                      </a:pPr>
                      <a:r>
                        <a:rPr lang="es-MX" sz="600" cap="all">
                          <a:effectLst/>
                          <a:latin typeface="Arial" panose="020B0604020202020204" pitchFamily="34" charset="0"/>
                          <a:cs typeface="Arial" panose="020B0604020202020204" pitchFamily="34" charset="0"/>
                        </a:rPr>
                        <a:t> </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27"/>
                  </a:ext>
                </a:extLst>
              </a:tr>
              <a:tr h="104475">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28"/>
                  </a:ext>
                </a:extLst>
              </a:tr>
              <a:tr h="201246">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9. Autoevaluación</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Autoevaluación del desempeño en su aprendizaje</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dirty="0">
                          <a:effectLst/>
                          <a:latin typeface="Arial" panose="020B0604020202020204" pitchFamily="34" charset="0"/>
                          <a:cs typeface="Arial" panose="020B0604020202020204" pitchFamily="34" charset="0"/>
                        </a:rPr>
                        <a:t>Total final:</a:t>
                      </a:r>
                      <a:endParaRPr lang="es-MX" sz="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29"/>
                  </a:ext>
                </a:extLst>
              </a:tr>
              <a:tr h="201246">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10. Autoevaluación del trabajo en equipo</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Autoevaluación de su desempeño en el trabajo de equipo</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Total:</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nSpc>
                          <a:spcPct val="107000"/>
                        </a:lnSpc>
                        <a:spcAft>
                          <a:spcPts val="0"/>
                        </a:spcAft>
                      </a:pPr>
                      <a:r>
                        <a:rPr lang="es-MX" sz="600" dirty="0">
                          <a:effectLst/>
                          <a:latin typeface="Arial" panose="020B0604020202020204" pitchFamily="34" charset="0"/>
                          <a:cs typeface="Arial" panose="020B0604020202020204" pitchFamily="34" charset="0"/>
                        </a:rPr>
                        <a:t>Total final:</a:t>
                      </a:r>
                      <a:endParaRPr lang="es-MX" sz="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30"/>
                  </a:ext>
                </a:extLst>
              </a:tr>
              <a:tr h="104475">
                <a:tc>
                  <a:txBody>
                    <a:bodyPr/>
                    <a:lstStyle/>
                    <a:p>
                      <a:pPr>
                        <a:lnSpc>
                          <a:spcPct val="107000"/>
                        </a:lnSpc>
                        <a:spcAft>
                          <a:spcPts val="0"/>
                        </a:spcAft>
                      </a:pPr>
                      <a:r>
                        <a:rPr lang="es-MX" sz="600">
                          <a:effectLst/>
                          <a:latin typeface="Arial" panose="020B0604020202020204" pitchFamily="34" charset="0"/>
                          <a:cs typeface="Arial" panose="020B0604020202020204" pitchFamily="34" charset="0"/>
                        </a:rPr>
                        <a:t> </a:t>
                      </a:r>
                      <a:endParaRPr lang="es-MX" sz="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a:effectLst/>
                        <a:latin typeface="Arial" panose="020B0604020202020204" pitchFamily="34" charset="0"/>
                        <a:cs typeface="Arial" panose="020B0604020202020204" pitchFamily="34" charset="0"/>
                      </a:endParaRPr>
                    </a:p>
                  </a:txBody>
                  <a:tcPr marL="0" marR="0" marT="0" marB="0" anchor="ctr"/>
                </a:tc>
                <a:tc>
                  <a:txBody>
                    <a:bodyPr/>
                    <a:lstStyle/>
                    <a:p>
                      <a:endParaRPr lang="es-MX" sz="6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12021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1417319"/>
            <a:ext cx="11191240" cy="5164184"/>
          </a:xfrm>
        </p:spPr>
        <p:txBody>
          <a:bodyPr>
            <a:normAutofit/>
          </a:bodyPr>
          <a:lstStyle/>
          <a:p>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r>
              <a:rPr lang="es-MX" dirty="0"/>
              <a:t/>
            </a:r>
            <a:br>
              <a:rPr lang="es-MX" dirty="0"/>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1043467"/>
          </a:xfrm>
          <a:prstGeom prst="rect">
            <a:avLst/>
          </a:prstGeom>
        </p:spPr>
      </p:pic>
      <p:sp>
        <p:nvSpPr>
          <p:cNvPr id="8" name="Subtítulo 7"/>
          <p:cNvSpPr>
            <a:spLocks noGrp="1"/>
          </p:cNvSpPr>
          <p:nvPr>
            <p:ph type="subTitle" idx="1"/>
          </p:nvPr>
        </p:nvSpPr>
        <p:spPr>
          <a:xfrm>
            <a:off x="-25758" y="1417320"/>
            <a:ext cx="12192000" cy="5543711"/>
          </a:xfrm>
        </p:spPr>
        <p:txBody>
          <a:bodyPr>
            <a:normAutofit/>
          </a:bodyPr>
          <a:lstStyle/>
          <a:p>
            <a:endParaRPr lang="es-MX" sz="2000" dirty="0" smtClean="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lvl="0" algn="just"/>
            <a:endParaRPr lang="en-US" sz="2800" b="0" dirty="0">
              <a:solidFill>
                <a:srgbClr val="000000"/>
              </a:solidFill>
              <a:ea typeface="Century Gothic"/>
              <a:cs typeface="Century Gothic"/>
              <a:sym typeface="Century Gothic"/>
            </a:endParaRPr>
          </a:p>
        </p:txBody>
      </p:sp>
      <p:sp>
        <p:nvSpPr>
          <p:cNvPr id="5" name="Rectángulo 4"/>
          <p:cNvSpPr/>
          <p:nvPr/>
        </p:nvSpPr>
        <p:spPr>
          <a:xfrm>
            <a:off x="3048000" y="2828836"/>
            <a:ext cx="6096000" cy="646331"/>
          </a:xfrm>
          <a:prstGeom prst="rect">
            <a:avLst/>
          </a:prstGeom>
        </p:spPr>
        <p:txBody>
          <a:bodyPr>
            <a:spAutoFit/>
          </a:bodyPr>
          <a:lstStyle/>
          <a:p>
            <a:endParaRPr lang="es-MX" dirty="0" smtClean="0"/>
          </a:p>
          <a:p>
            <a:endParaRPr lang="es-MX" dirty="0"/>
          </a:p>
        </p:txBody>
      </p:sp>
      <p:graphicFrame>
        <p:nvGraphicFramePr>
          <p:cNvPr id="6" name="Tabla 5"/>
          <p:cNvGraphicFramePr>
            <a:graphicFrameLocks noGrp="1"/>
          </p:cNvGraphicFramePr>
          <p:nvPr>
            <p:extLst/>
          </p:nvPr>
        </p:nvGraphicFramePr>
        <p:xfrm>
          <a:off x="594360" y="1417323"/>
          <a:ext cx="11191240" cy="5164179"/>
        </p:xfrm>
        <a:graphic>
          <a:graphicData uri="http://schemas.openxmlformats.org/drawingml/2006/table">
            <a:tbl>
              <a:tblPr firstRow="1" firstCol="1" lastRow="1" lastCol="1" bandRow="1" bandCol="1">
                <a:tableStyleId>{5C22544A-7EE6-4342-B048-85BDC9FD1C3A}</a:tableStyleId>
              </a:tblPr>
              <a:tblGrid>
                <a:gridCol w="8112232">
                  <a:extLst>
                    <a:ext uri="{9D8B030D-6E8A-4147-A177-3AD203B41FA5}">
                      <a16:colId xmlns:a16="http://schemas.microsoft.com/office/drawing/2014/main" val="20000"/>
                    </a:ext>
                  </a:extLst>
                </a:gridCol>
                <a:gridCol w="434852">
                  <a:extLst>
                    <a:ext uri="{9D8B030D-6E8A-4147-A177-3AD203B41FA5}">
                      <a16:colId xmlns:a16="http://schemas.microsoft.com/office/drawing/2014/main" val="20001"/>
                    </a:ext>
                  </a:extLst>
                </a:gridCol>
                <a:gridCol w="434852">
                  <a:extLst>
                    <a:ext uri="{9D8B030D-6E8A-4147-A177-3AD203B41FA5}">
                      <a16:colId xmlns:a16="http://schemas.microsoft.com/office/drawing/2014/main" val="20002"/>
                    </a:ext>
                  </a:extLst>
                </a:gridCol>
                <a:gridCol w="434852">
                  <a:extLst>
                    <a:ext uri="{9D8B030D-6E8A-4147-A177-3AD203B41FA5}">
                      <a16:colId xmlns:a16="http://schemas.microsoft.com/office/drawing/2014/main" val="20003"/>
                    </a:ext>
                  </a:extLst>
                </a:gridCol>
                <a:gridCol w="434852">
                  <a:extLst>
                    <a:ext uri="{9D8B030D-6E8A-4147-A177-3AD203B41FA5}">
                      <a16:colId xmlns:a16="http://schemas.microsoft.com/office/drawing/2014/main" val="20004"/>
                    </a:ext>
                  </a:extLst>
                </a:gridCol>
                <a:gridCol w="434852">
                  <a:extLst>
                    <a:ext uri="{9D8B030D-6E8A-4147-A177-3AD203B41FA5}">
                      <a16:colId xmlns:a16="http://schemas.microsoft.com/office/drawing/2014/main" val="20005"/>
                    </a:ext>
                  </a:extLst>
                </a:gridCol>
                <a:gridCol w="904748">
                  <a:extLst>
                    <a:ext uri="{9D8B030D-6E8A-4147-A177-3AD203B41FA5}">
                      <a16:colId xmlns:a16="http://schemas.microsoft.com/office/drawing/2014/main" val="20006"/>
                    </a:ext>
                  </a:extLst>
                </a:gridCol>
              </a:tblGrid>
              <a:tr h="189653">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CRITERIOS  DIAPOSITIVAS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0</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1</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68580">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2</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3</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4</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TOTAL</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89653">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1. Realiza una introducción efectiva del tema incluyendo título, autor, curso e incluye el logotipo del colegio en la primera diapositiva.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89653">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2. Las diapositivas son fáciles de leer,  el tamaño de letra es adecuado y resumen los puntos esenciales.</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89653">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3. La presentación, es organizada, coherente y puede seguirse con facilidad.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576217">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4. Las imágenes son de calidad.</a:t>
                      </a:r>
                      <a:endParaRPr lang="es-MX" sz="8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189653">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5  Las diapositivas carecen de errores gramaticales u       ortográficos y  está redactada utilizando sus propias palabras.</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576217">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6. La presentación contiene un mínimo de 12 diapositivas.</a:t>
                      </a:r>
                      <a:endParaRPr lang="es-MX" sz="8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189653">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CRITERIOS  VALORACIÓN PRESENTADOR</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6">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576217">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7. Se ajusta al tiempo asignado entre 5-6 minutos.</a:t>
                      </a:r>
                      <a:endParaRPr lang="es-MX" sz="8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189653">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8. Realiza una </a:t>
                      </a:r>
                      <a:r>
                        <a:rPr lang="es-ES" sz="800" dirty="0" err="1">
                          <a:solidFill>
                            <a:schemeClr val="tx1"/>
                          </a:solidFill>
                          <a:effectLst/>
                          <a:latin typeface="Arial" panose="020B0604020202020204" pitchFamily="34" charset="0"/>
                          <a:cs typeface="Arial" panose="020B0604020202020204" pitchFamily="34" charset="0"/>
                        </a:rPr>
                        <a:t>explicacón</a:t>
                      </a:r>
                      <a:r>
                        <a:rPr lang="es-ES" sz="800" dirty="0">
                          <a:solidFill>
                            <a:schemeClr val="tx1"/>
                          </a:solidFill>
                          <a:effectLst/>
                          <a:latin typeface="Arial" panose="020B0604020202020204" pitchFamily="34" charset="0"/>
                          <a:cs typeface="Arial" panose="020B0604020202020204" pitchFamily="34" charset="0"/>
                        </a:rPr>
                        <a:t> no leída apoyándose en fichas resúmenes si lo estima oportuno.</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189653">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9. La presentación es interesante, demuestra creatividad  y originalidad.</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r h="189653">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10.  El alumno utiliza la fotografías para explicar visualmente conceptos interesantes.</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576217">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11.  El presentador demuestra dominio del tema e interactúa con su público. Además, mantiene buen contacto visual  con todo su público.</a:t>
                      </a:r>
                      <a:endParaRPr lang="es-MX" sz="8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576217">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12. El tono de voz es alto y relajado.  Su postura corporal es correcta e incorpora el humor si el tema lo permite.</a:t>
                      </a:r>
                      <a:endParaRPr lang="es-MX" sz="8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3"/>
                  </a:ext>
                </a:extLst>
              </a:tr>
              <a:tr h="576217">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TOTAL</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a:solidFill>
                            <a:schemeClr val="tx1"/>
                          </a:solidFill>
                          <a:effectLst/>
                          <a:latin typeface="Arial" panose="020B0604020202020204" pitchFamily="34" charset="0"/>
                          <a:cs typeface="Arial" panose="020B0604020202020204" pitchFamily="34" charset="0"/>
                        </a:rPr>
                        <a:t> </a:t>
                      </a:r>
                      <a:endParaRPr lang="es-MX" sz="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 </a:t>
                      </a:r>
                      <a:endParaRPr lang="es-MX" sz="800" dirty="0">
                        <a:solidFill>
                          <a:schemeClr val="tx1"/>
                        </a:solidFill>
                        <a:effectLst/>
                        <a:latin typeface="Arial" panose="020B0604020202020204" pitchFamily="34" charset="0"/>
                        <a:cs typeface="Arial" panose="020B0604020202020204" pitchFamily="34" charset="0"/>
                      </a:endParaRPr>
                    </a:p>
                    <a:p>
                      <a:pPr algn="r">
                        <a:lnSpc>
                          <a:spcPct val="107000"/>
                        </a:lnSpc>
                        <a:spcAft>
                          <a:spcPts val="800"/>
                        </a:spcAft>
                      </a:pPr>
                      <a:r>
                        <a:rPr lang="es-ES" sz="800" dirty="0">
                          <a:solidFill>
                            <a:schemeClr val="tx1"/>
                          </a:solidFill>
                          <a:effectLst/>
                          <a:latin typeface="Arial" panose="020B0604020202020204" pitchFamily="34" charset="0"/>
                          <a:cs typeface="Arial" panose="020B0604020202020204" pitchFamily="34" charset="0"/>
                        </a:rPr>
                        <a:t>/48</a:t>
                      </a:r>
                      <a:endParaRPr lang="es-MX"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4"/>
                  </a:ext>
                </a:extLst>
              </a:tr>
            </a:tbl>
          </a:graphicData>
        </a:graphic>
      </p:graphicFrame>
      <p:sp>
        <p:nvSpPr>
          <p:cNvPr id="11" name="Rectangle 2"/>
          <p:cNvSpPr>
            <a:spLocks noChangeArrowheads="1"/>
          </p:cNvSpPr>
          <p:nvPr/>
        </p:nvSpPr>
        <p:spPr bwMode="auto">
          <a:xfrm>
            <a:off x="3308350" y="2516188"/>
            <a:ext cx="684889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402191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4144" y="274319"/>
            <a:ext cx="9997440" cy="5997691"/>
          </a:xfrm>
        </p:spPr>
        <p:txBody>
          <a:bodyPr>
            <a:normAutofit fontScale="90000"/>
          </a:bodyPr>
          <a:lstStyle/>
          <a:p>
            <a:pPr algn="ct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200" dirty="0" smtClean="0">
                <a:latin typeface="Arial" panose="020B0604020202020204" pitchFamily="34" charset="0"/>
                <a:cs typeface="Arial" panose="020B0604020202020204" pitchFamily="34" charset="0"/>
              </a:rPr>
              <a:t>Producto 4 </a:t>
            </a:r>
            <a:r>
              <a:rPr lang="es-MX" sz="2200" dirty="0"/>
              <a:t>Organizador gráfico. Preguntas esenciales. </a:t>
            </a:r>
            <a:r>
              <a:rPr lang="es-MX" sz="2200" b="0" dirty="0">
                <a:solidFill>
                  <a:srgbClr val="002060"/>
                </a:solidFill>
                <a:latin typeface="Arial" panose="020B0604020202020204" pitchFamily="34" charset="0"/>
                <a:cs typeface="Arial" panose="020B0604020202020204" pitchFamily="34" charset="0"/>
              </a:rPr>
              <a:t>	</a:t>
            </a:r>
            <a:r>
              <a:rPr lang="es-MX" sz="2200" dirty="0" smtClean="0">
                <a:latin typeface="Arial" panose="020B0604020202020204" pitchFamily="34" charset="0"/>
                <a:cs typeface="Arial" panose="020B0604020202020204" pitchFamily="34" charset="0"/>
              </a:rPr>
              <a:t/>
            </a:r>
            <a:br>
              <a:rPr lang="es-MX" sz="2200" dirty="0" smtClean="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b="0" dirty="0" smtClean="0">
                <a:solidFill>
                  <a:srgbClr val="002060"/>
                </a:solidFill>
                <a:latin typeface="Arial" panose="020B0604020202020204" pitchFamily="34" charset="0"/>
                <a:cs typeface="Arial" panose="020B0604020202020204" pitchFamily="34" charset="0"/>
              </a:rPr>
              <a:t/>
            </a:r>
            <a:br>
              <a:rPr lang="es-MX" sz="2000" b="0" dirty="0" smtClean="0">
                <a:solidFill>
                  <a:srgbClr val="002060"/>
                </a:solidFill>
                <a:latin typeface="Arial" panose="020B0604020202020204" pitchFamily="34" charset="0"/>
                <a:cs typeface="Arial" panose="020B0604020202020204" pitchFamily="34" charset="0"/>
              </a:rPr>
            </a:br>
            <a:r>
              <a:rPr lang="es-MX" sz="2000" b="0" dirty="0" smtClean="0">
                <a:solidFill>
                  <a:srgbClr val="002060"/>
                </a:solidFill>
                <a:latin typeface="Arial" panose="020B0604020202020204" pitchFamily="34" charset="0"/>
                <a:cs typeface="Arial" panose="020B0604020202020204" pitchFamily="34" charset="0"/>
              </a:rPr>
              <a:t/>
            </a:r>
            <a:br>
              <a:rPr lang="es-MX" sz="2000" b="0" dirty="0" smtClean="0">
                <a:solidFill>
                  <a:srgbClr val="002060"/>
                </a:solidFill>
                <a:latin typeface="Arial" panose="020B0604020202020204" pitchFamily="34" charset="0"/>
                <a:cs typeface="Arial" panose="020B0604020202020204" pitchFamily="34" charset="0"/>
              </a:rPr>
            </a:br>
            <a:r>
              <a:rPr lang="es-MX" sz="2000" b="0" dirty="0">
                <a:solidFill>
                  <a:srgbClr val="002060"/>
                </a:solidFill>
                <a:latin typeface="Arial" panose="020B0604020202020204" pitchFamily="34" charset="0"/>
                <a:cs typeface="Arial" panose="020B0604020202020204" pitchFamily="34" charset="0"/>
              </a:rPr>
              <a:t/>
            </a:r>
            <a:br>
              <a:rPr lang="es-MX" sz="2000" b="0" dirty="0">
                <a:solidFill>
                  <a:srgbClr val="002060"/>
                </a:solidFill>
                <a:latin typeface="Arial" panose="020B0604020202020204" pitchFamily="34" charset="0"/>
                <a:cs typeface="Arial" panose="020B0604020202020204" pitchFamily="34" charset="0"/>
              </a:rPr>
            </a:br>
            <a:r>
              <a:rPr lang="es-MX" sz="2000" b="0" dirty="0" smtClean="0">
                <a:solidFill>
                  <a:srgbClr val="002060"/>
                </a:solidFill>
                <a:latin typeface="Arial" panose="020B0604020202020204" pitchFamily="34" charset="0"/>
                <a:cs typeface="Arial" panose="020B0604020202020204" pitchFamily="34" charset="0"/>
              </a:rPr>
              <a:t/>
            </a:r>
            <a:br>
              <a:rPr lang="es-MX" sz="2000" b="0" dirty="0" smtClean="0">
                <a:solidFill>
                  <a:srgbClr val="002060"/>
                </a:solidFill>
                <a:latin typeface="Arial" panose="020B0604020202020204" pitchFamily="34" charset="0"/>
                <a:cs typeface="Arial" panose="020B0604020202020204" pitchFamily="34" charset="0"/>
              </a:rPr>
            </a:br>
            <a:r>
              <a:rPr lang="es-MX" sz="2000" b="0" dirty="0">
                <a:solidFill>
                  <a:srgbClr val="002060"/>
                </a:solidFill>
                <a:latin typeface="Arial" panose="020B0604020202020204" pitchFamily="34" charset="0"/>
                <a:cs typeface="Arial" panose="020B0604020202020204" pitchFamily="34" charset="0"/>
              </a:rPr>
              <a:t/>
            </a:r>
            <a:br>
              <a:rPr lang="es-MX" sz="2000" b="0" dirty="0">
                <a:solidFill>
                  <a:srgbClr val="002060"/>
                </a:solidFill>
                <a:latin typeface="Arial" panose="020B0604020202020204" pitchFamily="34" charset="0"/>
                <a:cs typeface="Arial" panose="020B0604020202020204" pitchFamily="34" charset="0"/>
              </a:rPr>
            </a:br>
            <a:r>
              <a:rPr lang="es-MX" sz="2000" b="0" dirty="0" smtClean="0">
                <a:solidFill>
                  <a:srgbClr val="002060"/>
                </a:solidFill>
                <a:latin typeface="Arial" panose="020B0604020202020204" pitchFamily="34" charset="0"/>
                <a:cs typeface="Arial" panose="020B0604020202020204" pitchFamily="34" charset="0"/>
              </a:rPr>
              <a:t/>
            </a:r>
            <a:br>
              <a:rPr lang="es-MX" sz="2000" b="0" dirty="0" smtClean="0">
                <a:solidFill>
                  <a:srgbClr val="002060"/>
                </a:solidFill>
                <a:latin typeface="Arial" panose="020B0604020202020204" pitchFamily="34" charset="0"/>
                <a:cs typeface="Arial" panose="020B0604020202020204" pitchFamily="34" charset="0"/>
              </a:rPr>
            </a:br>
            <a:r>
              <a:rPr lang="es-MX" sz="2000" b="0" dirty="0">
                <a:solidFill>
                  <a:srgbClr val="002060"/>
                </a:solidFill>
                <a:latin typeface="Arial" panose="020B0604020202020204" pitchFamily="34" charset="0"/>
                <a:cs typeface="Arial" panose="020B0604020202020204" pitchFamily="34" charset="0"/>
              </a:rPr>
              <a:t/>
            </a:r>
            <a:br>
              <a:rPr lang="es-MX" sz="2000" b="0" dirty="0">
                <a:solidFill>
                  <a:srgbClr val="002060"/>
                </a:solidFill>
                <a:latin typeface="Arial" panose="020B0604020202020204" pitchFamily="34" charset="0"/>
                <a:cs typeface="Arial" panose="020B0604020202020204" pitchFamily="34" charset="0"/>
              </a:rPr>
            </a:br>
            <a:r>
              <a:rPr lang="es-MX" sz="2000" b="0" dirty="0" smtClean="0">
                <a:solidFill>
                  <a:srgbClr val="002060"/>
                </a:solidFill>
                <a:latin typeface="Arial" panose="020B0604020202020204" pitchFamily="34" charset="0"/>
                <a:cs typeface="Arial" panose="020B0604020202020204" pitchFamily="34" charset="0"/>
              </a:rPr>
              <a:t/>
            </a:r>
            <a:br>
              <a:rPr lang="es-MX" sz="2000" b="0" dirty="0" smtClean="0">
                <a:solidFill>
                  <a:srgbClr val="002060"/>
                </a:solidFill>
                <a:latin typeface="Arial" panose="020B0604020202020204" pitchFamily="34" charset="0"/>
                <a:cs typeface="Arial" panose="020B0604020202020204" pitchFamily="34" charset="0"/>
              </a:rPr>
            </a:br>
            <a:r>
              <a:rPr lang="es-MX" sz="2000" b="0" dirty="0">
                <a:solidFill>
                  <a:srgbClr val="002060"/>
                </a:solidFill>
                <a:latin typeface="Arial" panose="020B0604020202020204" pitchFamily="34" charset="0"/>
                <a:cs typeface="Arial" panose="020B0604020202020204" pitchFamily="34" charset="0"/>
              </a:rPr>
              <a:t/>
            </a:r>
            <a:br>
              <a:rPr lang="es-MX" sz="2000" b="0" dirty="0">
                <a:solidFill>
                  <a:srgbClr val="002060"/>
                </a:solidFill>
                <a:latin typeface="Arial" panose="020B0604020202020204" pitchFamily="34" charset="0"/>
                <a:cs typeface="Arial" panose="020B0604020202020204" pitchFamily="34" charset="0"/>
              </a:rPr>
            </a:br>
            <a:r>
              <a:rPr lang="es-MX" sz="2000" b="0" dirty="0" smtClean="0">
                <a:solidFill>
                  <a:srgbClr val="002060"/>
                </a:solidFill>
                <a:latin typeface="Arial" panose="020B0604020202020204" pitchFamily="34" charset="0"/>
                <a:cs typeface="Arial" panose="020B0604020202020204" pitchFamily="34" charset="0"/>
              </a:rPr>
              <a:t/>
            </a:r>
            <a:br>
              <a:rPr lang="es-MX" sz="2000" b="0" dirty="0" smtClean="0">
                <a:solidFill>
                  <a:srgbClr val="002060"/>
                </a:solidFill>
                <a:latin typeface="Arial" panose="020B0604020202020204" pitchFamily="34" charset="0"/>
                <a:cs typeface="Arial" panose="020B0604020202020204" pitchFamily="34" charset="0"/>
              </a:rPr>
            </a:br>
            <a:r>
              <a:rPr lang="es-MX" sz="2000" b="0" dirty="0" smtClean="0">
                <a:solidFill>
                  <a:srgbClr val="002060"/>
                </a:solidFill>
                <a:latin typeface="Arial" panose="020B0604020202020204" pitchFamily="34" charset="0"/>
                <a:cs typeface="Arial" panose="020B0604020202020204" pitchFamily="34" charset="0"/>
              </a:rPr>
              <a:t/>
            </a:r>
            <a:br>
              <a:rPr lang="es-MX" sz="2000" b="0" dirty="0" smtClean="0">
                <a:solidFill>
                  <a:srgbClr val="002060"/>
                </a:solidFill>
                <a:latin typeface="Arial" panose="020B0604020202020204" pitchFamily="34" charset="0"/>
                <a:cs typeface="Arial" panose="020B0604020202020204" pitchFamily="34" charset="0"/>
              </a:rPr>
            </a:br>
            <a:r>
              <a:rPr lang="es-MX" sz="2000" b="0" dirty="0">
                <a:solidFill>
                  <a:srgbClr val="002060"/>
                </a:solidFill>
                <a:latin typeface="Arial" panose="020B0604020202020204" pitchFamily="34" charset="0"/>
                <a:cs typeface="Arial" panose="020B0604020202020204" pitchFamily="34" charset="0"/>
              </a:rPr>
              <a:t/>
            </a:r>
            <a:br>
              <a:rPr lang="es-MX" sz="2000" b="0" dirty="0">
                <a:solidFill>
                  <a:srgbClr val="002060"/>
                </a:solidFill>
                <a:latin typeface="Arial" panose="020B0604020202020204" pitchFamily="34" charset="0"/>
                <a:cs typeface="Arial" panose="020B0604020202020204" pitchFamily="34" charset="0"/>
              </a:rPr>
            </a:br>
            <a:r>
              <a:rPr lang="es-MX" sz="2000" b="0" dirty="0" smtClean="0">
                <a:solidFill>
                  <a:srgbClr val="002060"/>
                </a:solidFill>
                <a:latin typeface="Arial" panose="020B0604020202020204" pitchFamily="34" charset="0"/>
                <a:cs typeface="Arial" panose="020B0604020202020204" pitchFamily="34" charset="0"/>
              </a:rPr>
              <a:t/>
            </a:r>
            <a:br>
              <a:rPr lang="es-MX" sz="2000" b="0" dirty="0" smtClean="0">
                <a:solidFill>
                  <a:srgbClr val="002060"/>
                </a:solidFill>
                <a:latin typeface="Arial" panose="020B0604020202020204" pitchFamily="34" charset="0"/>
                <a:cs typeface="Arial" panose="020B0604020202020204" pitchFamily="34" charset="0"/>
              </a:rPr>
            </a:br>
            <a:r>
              <a:rPr lang="es-MX" sz="2000" b="0" dirty="0">
                <a:solidFill>
                  <a:srgbClr val="002060"/>
                </a:solidFill>
                <a:latin typeface="Arial" panose="020B0604020202020204" pitchFamily="34" charset="0"/>
                <a:cs typeface="Arial" panose="020B0604020202020204" pitchFamily="34" charset="0"/>
              </a:rPr>
              <a:t/>
            </a:r>
            <a:br>
              <a:rPr lang="es-MX" sz="2000" b="0" dirty="0">
                <a:solidFill>
                  <a:srgbClr val="002060"/>
                </a:solidFill>
                <a:latin typeface="Arial" panose="020B0604020202020204" pitchFamily="34" charset="0"/>
                <a:cs typeface="Arial" panose="020B0604020202020204" pitchFamily="34" charset="0"/>
              </a:rPr>
            </a:br>
            <a:r>
              <a:rPr lang="es-MX" sz="2000" b="0" dirty="0" smtClean="0">
                <a:solidFill>
                  <a:srgbClr val="002060"/>
                </a:solidFill>
                <a:latin typeface="Arial" panose="020B0604020202020204" pitchFamily="34" charset="0"/>
                <a:cs typeface="Arial" panose="020B0604020202020204" pitchFamily="34" charset="0"/>
              </a:rPr>
              <a:t/>
            </a:r>
            <a:br>
              <a:rPr lang="es-MX" sz="2000" b="0" dirty="0" smtClean="0">
                <a:solidFill>
                  <a:srgbClr val="002060"/>
                </a:solidFill>
                <a:latin typeface="Arial" panose="020B0604020202020204" pitchFamily="34" charset="0"/>
                <a:cs typeface="Arial" panose="020B0604020202020204" pitchFamily="34" charset="0"/>
              </a:rPr>
            </a:br>
            <a:r>
              <a:rPr lang="es-MX" sz="2000" b="0" dirty="0">
                <a:solidFill>
                  <a:srgbClr val="002060"/>
                </a:solidFill>
                <a:latin typeface="Arial" panose="020B0604020202020204" pitchFamily="34" charset="0"/>
                <a:cs typeface="Arial" panose="020B0604020202020204" pitchFamily="34" charset="0"/>
              </a:rPr>
              <a:t/>
            </a:r>
            <a:br>
              <a:rPr lang="es-MX" sz="2000" b="0" dirty="0">
                <a:solidFill>
                  <a:srgbClr val="002060"/>
                </a:solidFill>
                <a:latin typeface="Arial" panose="020B0604020202020204" pitchFamily="34" charset="0"/>
                <a:cs typeface="Arial" panose="020B0604020202020204" pitchFamily="34" charset="0"/>
              </a:rPr>
            </a:br>
            <a:r>
              <a:rPr lang="es-MX" sz="2000" b="0" dirty="0" smtClean="0">
                <a:solidFill>
                  <a:srgbClr val="002060"/>
                </a:solidFill>
                <a:latin typeface="Arial" panose="020B0604020202020204" pitchFamily="34" charset="0"/>
                <a:cs typeface="Arial" panose="020B0604020202020204" pitchFamily="34" charset="0"/>
              </a:rPr>
              <a:t/>
            </a:r>
            <a:br>
              <a:rPr lang="es-MX" sz="2000" b="0" dirty="0" smtClean="0">
                <a:solidFill>
                  <a:srgbClr val="002060"/>
                </a:solidFill>
                <a:latin typeface="Arial" panose="020B0604020202020204" pitchFamily="34" charset="0"/>
                <a:cs typeface="Arial" panose="020B0604020202020204" pitchFamily="34" charset="0"/>
              </a:rPr>
            </a:br>
            <a:r>
              <a:rPr lang="es-MX" sz="2000" dirty="0">
                <a:solidFill>
                  <a:srgbClr val="002060"/>
                </a:solidFill>
                <a:latin typeface="Arial" panose="020B0604020202020204" pitchFamily="34" charset="0"/>
                <a:cs typeface="Arial" panose="020B0604020202020204" pitchFamily="34" charset="0"/>
              </a:rPr>
              <a:t/>
            </a:r>
            <a:br>
              <a:rPr lang="es-MX" sz="2000" dirty="0">
                <a:solidFill>
                  <a:srgbClr val="002060"/>
                </a:solidFill>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endParaRPr lang="es-MX" sz="20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393895" y="131418"/>
            <a:ext cx="2363373" cy="1444164"/>
          </a:xfrm>
          <a:prstGeom prst="rect">
            <a:avLst/>
          </a:prstGeom>
        </p:spPr>
      </p:pic>
      <p:pic>
        <p:nvPicPr>
          <p:cNvPr id="6"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196" y="147011"/>
            <a:ext cx="2039816" cy="142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988" y="1575582"/>
            <a:ext cx="9355016" cy="4873569"/>
          </a:xfrm>
          <a:prstGeom prst="rect">
            <a:avLst/>
          </a:prstGeom>
        </p:spPr>
      </p:pic>
    </p:spTree>
    <p:extLst>
      <p:ext uri="{BB962C8B-B14F-4D97-AF65-F5344CB8AC3E}">
        <p14:creationId xmlns:p14="http://schemas.microsoft.com/office/powerpoint/2010/main" val="420453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4144" y="1744393"/>
            <a:ext cx="9997440" cy="4994031"/>
          </a:xfrm>
        </p:spPr>
        <p:txBody>
          <a:bodyPr>
            <a:normAutofit fontScale="90000"/>
          </a:bodyPr>
          <a:lstStyle/>
          <a:p>
            <a:pPr algn="ct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200" dirty="0" smtClean="0">
                <a:latin typeface="Arial" panose="020B0604020202020204" pitchFamily="34" charset="0"/>
                <a:cs typeface="Arial" panose="020B0604020202020204" pitchFamily="34" charset="0"/>
              </a:rPr>
              <a:t>Producto </a:t>
            </a:r>
            <a:r>
              <a:rPr lang="es-MX" sz="2200" dirty="0">
                <a:latin typeface="Arial" panose="020B0604020202020204" pitchFamily="34" charset="0"/>
                <a:cs typeface="Arial" panose="020B0604020202020204" pitchFamily="34" charset="0"/>
              </a:rPr>
              <a:t>5. Organizador gráfico. </a:t>
            </a:r>
            <a:r>
              <a:rPr lang="es-MX" sz="2200" dirty="0" smtClean="0">
                <a:latin typeface="Arial" panose="020B0604020202020204" pitchFamily="34" charset="0"/>
                <a:cs typeface="Arial" panose="020B0604020202020204" pitchFamily="34" charset="0"/>
              </a:rPr>
              <a:t/>
            </a:r>
            <a:br>
              <a:rPr lang="es-MX" sz="2200" dirty="0" smtClean="0">
                <a:latin typeface="Arial" panose="020B0604020202020204" pitchFamily="34" charset="0"/>
                <a:cs typeface="Arial" panose="020B0604020202020204" pitchFamily="34" charset="0"/>
              </a:rPr>
            </a:br>
            <a:r>
              <a:rPr lang="es-MX" sz="2200" dirty="0" smtClean="0">
                <a:latin typeface="Arial" panose="020B0604020202020204" pitchFamily="34" charset="0"/>
                <a:cs typeface="Arial" panose="020B0604020202020204" pitchFamily="34" charset="0"/>
              </a:rPr>
              <a:t>Proceso </a:t>
            </a:r>
            <a:r>
              <a:rPr lang="es-MX" sz="2200" dirty="0">
                <a:latin typeface="Arial" panose="020B0604020202020204" pitchFamily="34" charset="0"/>
                <a:cs typeface="Arial" panose="020B0604020202020204" pitchFamily="34" charset="0"/>
              </a:rPr>
              <a:t>de indagación </a:t>
            </a:r>
            <a:br>
              <a:rPr lang="es-MX" sz="22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200" dirty="0">
                <a:latin typeface="Arial" panose="020B0604020202020204" pitchFamily="34" charset="0"/>
                <a:cs typeface="Arial" panose="020B0604020202020204" pitchFamily="34" charset="0"/>
              </a:rPr>
              <a:t>Proceso de Indagación</a:t>
            </a:r>
            <a:br>
              <a:rPr lang="es-MX" sz="2200" dirty="0">
                <a:latin typeface="Arial" panose="020B0604020202020204" pitchFamily="34" charset="0"/>
                <a:cs typeface="Arial" panose="020B0604020202020204" pitchFamily="34" charset="0"/>
              </a:rPr>
            </a:br>
            <a:r>
              <a:rPr lang="es-MX" sz="2200" dirty="0">
                <a:latin typeface="Arial" panose="020B0604020202020204" pitchFamily="34" charset="0"/>
                <a:cs typeface="Arial" panose="020B0604020202020204" pitchFamily="34" charset="0"/>
              </a:rPr>
              <a:t>(Evaluación integrada)</a:t>
            </a:r>
            <a:br>
              <a:rPr lang="es-MX" sz="2200" dirty="0">
                <a:latin typeface="Arial" panose="020B0604020202020204" pitchFamily="34" charset="0"/>
                <a:cs typeface="Arial" panose="020B0604020202020204" pitchFamily="34" charset="0"/>
              </a:rPr>
            </a:br>
            <a:r>
              <a:rPr lang="es-MX" sz="2200" dirty="0">
                <a:latin typeface="Arial" panose="020B0604020202020204" pitchFamily="34" charset="0"/>
                <a:cs typeface="Arial" panose="020B0604020202020204" pitchFamily="34" charset="0"/>
              </a:rPr>
              <a:t> </a:t>
            </a:r>
            <a:br>
              <a:rPr lang="es-MX" sz="2200" dirty="0">
                <a:latin typeface="Arial" panose="020B0604020202020204" pitchFamily="34" charset="0"/>
                <a:cs typeface="Arial" panose="020B0604020202020204" pitchFamily="34" charset="0"/>
              </a:rPr>
            </a:br>
            <a:r>
              <a:rPr lang="es-MX" sz="2200" dirty="0" smtClean="0">
                <a:latin typeface="Arial" panose="020B0604020202020204" pitchFamily="34" charset="0"/>
                <a:cs typeface="Arial" panose="020B0604020202020204" pitchFamily="34" charset="0"/>
              </a:rPr>
              <a:t>Acción</a:t>
            </a:r>
            <a:br>
              <a:rPr lang="es-MX" sz="2200" dirty="0" smtClean="0">
                <a:latin typeface="Arial" panose="020B0604020202020204" pitchFamily="34" charset="0"/>
                <a:cs typeface="Arial" panose="020B0604020202020204" pitchFamily="34" charset="0"/>
              </a:rPr>
            </a:br>
            <a:r>
              <a:rPr lang="es-MX" sz="2200" dirty="0">
                <a:latin typeface="Arial" panose="020B0604020202020204" pitchFamily="34" charset="0"/>
                <a:cs typeface="Arial" panose="020B0604020202020204" pitchFamily="34" charset="0"/>
              </a:rPr>
              <a:t/>
            </a:r>
            <a:br>
              <a:rPr lang="es-MX" sz="2200" dirty="0">
                <a:latin typeface="Arial" panose="020B0604020202020204" pitchFamily="34" charset="0"/>
                <a:cs typeface="Arial" panose="020B0604020202020204" pitchFamily="34" charset="0"/>
              </a:rPr>
            </a:br>
            <a:r>
              <a:rPr lang="es-MX" sz="2200" dirty="0">
                <a:latin typeface="Arial" panose="020B0604020202020204" pitchFamily="34" charset="0"/>
                <a:cs typeface="Arial" panose="020B0604020202020204" pitchFamily="34" charset="0"/>
              </a:rPr>
              <a:t>Conocimientos previos  </a:t>
            </a:r>
            <a:r>
              <a:rPr lang="es-MX" sz="2200" dirty="0" smtClean="0">
                <a:latin typeface="Arial" panose="020B0604020202020204" pitchFamily="34" charset="0"/>
                <a:cs typeface="Arial" panose="020B0604020202020204" pitchFamily="34" charset="0"/>
              </a:rPr>
              <a:t/>
            </a:r>
            <a:br>
              <a:rPr lang="es-MX" sz="2200" dirty="0" smtClean="0">
                <a:latin typeface="Arial" panose="020B0604020202020204" pitchFamily="34" charset="0"/>
                <a:cs typeface="Arial" panose="020B0604020202020204" pitchFamily="34" charset="0"/>
              </a:rPr>
            </a:br>
            <a:r>
              <a:rPr lang="es-MX" sz="2200" dirty="0" smtClean="0">
                <a:latin typeface="Arial" panose="020B0604020202020204" pitchFamily="34" charset="0"/>
                <a:cs typeface="Arial" panose="020B0604020202020204" pitchFamily="34" charset="0"/>
              </a:rPr>
              <a:t>                 </a:t>
            </a:r>
            <a:r>
              <a:rPr lang="es-MX" sz="2200" dirty="0">
                <a:latin typeface="Arial" panose="020B0604020202020204" pitchFamily="34" charset="0"/>
                <a:cs typeface="Arial" panose="020B0604020202020204" pitchFamily="34" charset="0"/>
              </a:rPr>
              <a:t/>
            </a:r>
            <a:br>
              <a:rPr lang="es-MX" sz="2200" dirty="0">
                <a:latin typeface="Arial" panose="020B0604020202020204" pitchFamily="34" charset="0"/>
                <a:cs typeface="Arial" panose="020B0604020202020204" pitchFamily="34" charset="0"/>
              </a:rPr>
            </a:br>
            <a:r>
              <a:rPr lang="es-MX" sz="2200" dirty="0">
                <a:latin typeface="Arial" panose="020B0604020202020204" pitchFamily="34" charset="0"/>
                <a:cs typeface="Arial" panose="020B0604020202020204" pitchFamily="34" charset="0"/>
              </a:rPr>
              <a:t>Experiencias compartidas  </a:t>
            </a:r>
            <a:r>
              <a:rPr lang="es-MX" sz="2200" dirty="0" smtClean="0">
                <a:latin typeface="Arial" panose="020B0604020202020204" pitchFamily="34" charset="0"/>
                <a:cs typeface="Arial" panose="020B0604020202020204" pitchFamily="34" charset="0"/>
              </a:rPr>
              <a:t/>
            </a:r>
            <a:br>
              <a:rPr lang="es-MX" sz="2200" dirty="0" smtClean="0">
                <a:latin typeface="Arial" panose="020B0604020202020204" pitchFamily="34" charset="0"/>
                <a:cs typeface="Arial" panose="020B0604020202020204" pitchFamily="34" charset="0"/>
              </a:rPr>
            </a:br>
            <a:r>
              <a:rPr lang="es-MX" sz="2200" dirty="0" smtClean="0">
                <a:latin typeface="Arial" panose="020B0604020202020204" pitchFamily="34" charset="0"/>
                <a:cs typeface="Arial" panose="020B0604020202020204" pitchFamily="34" charset="0"/>
              </a:rPr>
              <a:t>            </a:t>
            </a:r>
            <a:r>
              <a:rPr lang="es-MX" sz="2200" dirty="0">
                <a:latin typeface="Arial" panose="020B0604020202020204" pitchFamily="34" charset="0"/>
                <a:cs typeface="Arial" panose="020B0604020202020204" pitchFamily="34" charset="0"/>
              </a:rPr>
              <a:t/>
            </a:r>
            <a:br>
              <a:rPr lang="es-MX" sz="2200" dirty="0">
                <a:latin typeface="Arial" panose="020B0604020202020204" pitchFamily="34" charset="0"/>
                <a:cs typeface="Arial" panose="020B0604020202020204" pitchFamily="34" charset="0"/>
              </a:rPr>
            </a:br>
            <a:r>
              <a:rPr lang="es-MX" sz="2200" dirty="0" smtClean="0">
                <a:latin typeface="Arial" panose="020B0604020202020204" pitchFamily="34" charset="0"/>
                <a:cs typeface="Arial" panose="020B0604020202020204" pitchFamily="34" charset="0"/>
              </a:rPr>
              <a:t>Clasificación</a:t>
            </a:r>
            <a:br>
              <a:rPr lang="es-MX" sz="2200" dirty="0" smtClean="0">
                <a:latin typeface="Arial" panose="020B0604020202020204" pitchFamily="34" charset="0"/>
                <a:cs typeface="Arial" panose="020B0604020202020204" pitchFamily="34" charset="0"/>
              </a:rPr>
            </a:br>
            <a:r>
              <a:rPr lang="es-MX" sz="2200" dirty="0">
                <a:latin typeface="Arial" panose="020B0604020202020204" pitchFamily="34" charset="0"/>
                <a:cs typeface="Arial" panose="020B0604020202020204" pitchFamily="34" charset="0"/>
              </a:rPr>
              <a:t/>
            </a:r>
            <a:br>
              <a:rPr lang="es-MX" sz="2200" dirty="0">
                <a:latin typeface="Arial" panose="020B0604020202020204" pitchFamily="34" charset="0"/>
                <a:cs typeface="Arial" panose="020B0604020202020204" pitchFamily="34" charset="0"/>
              </a:rPr>
            </a:br>
            <a:r>
              <a:rPr lang="es-MX" sz="2200" dirty="0" smtClean="0">
                <a:latin typeface="Arial" panose="020B0604020202020204" pitchFamily="34" charset="0"/>
                <a:cs typeface="Arial" panose="020B0604020202020204" pitchFamily="34" charset="0"/>
              </a:rPr>
              <a:t>Reflexión</a:t>
            </a:r>
            <a:br>
              <a:rPr lang="es-MX" sz="2200" dirty="0" smtClean="0">
                <a:latin typeface="Arial" panose="020B0604020202020204" pitchFamily="34" charset="0"/>
                <a:cs typeface="Arial" panose="020B0604020202020204" pitchFamily="34" charset="0"/>
              </a:rPr>
            </a:br>
            <a:r>
              <a:rPr lang="es-MX" sz="2200" dirty="0">
                <a:latin typeface="Arial" panose="020B0604020202020204" pitchFamily="34" charset="0"/>
                <a:cs typeface="Arial" panose="020B0604020202020204" pitchFamily="34" charset="0"/>
              </a:rPr>
              <a:t/>
            </a:r>
            <a:br>
              <a:rPr lang="es-MX" sz="2200" dirty="0">
                <a:latin typeface="Arial" panose="020B0604020202020204" pitchFamily="34" charset="0"/>
                <a:cs typeface="Arial" panose="020B0604020202020204" pitchFamily="34" charset="0"/>
              </a:rPr>
            </a:br>
            <a:r>
              <a:rPr lang="es-MX" sz="2200" dirty="0">
                <a:latin typeface="Arial" panose="020B0604020202020204" pitchFamily="34" charset="0"/>
                <a:cs typeface="Arial" panose="020B0604020202020204" pitchFamily="34" charset="0"/>
              </a:rPr>
              <a:t>Experiencias  </a:t>
            </a:r>
            <a:r>
              <a:rPr lang="es-MX" sz="2200" dirty="0" smtClean="0">
                <a:latin typeface="Arial" panose="020B0604020202020204" pitchFamily="34" charset="0"/>
                <a:cs typeface="Arial" panose="020B0604020202020204" pitchFamily="34" charset="0"/>
              </a:rPr>
              <a:t>relacionadas  </a:t>
            </a:r>
            <a:br>
              <a:rPr lang="es-MX" sz="2200" dirty="0" smtClean="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endParaRPr lang="es-MX" sz="20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262597" y="274319"/>
            <a:ext cx="2241453" cy="1309582"/>
          </a:xfrm>
          <a:prstGeom prst="rect">
            <a:avLst/>
          </a:prstGeom>
        </p:spPr>
      </p:pic>
      <p:pic>
        <p:nvPicPr>
          <p:cNvPr id="4"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316" y="330413"/>
            <a:ext cx="1972993" cy="11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lecha abajo 15"/>
          <p:cNvSpPr/>
          <p:nvPr/>
        </p:nvSpPr>
        <p:spPr>
          <a:xfrm>
            <a:off x="6935370" y="3363503"/>
            <a:ext cx="45719"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Flecha abajo 19"/>
          <p:cNvSpPr/>
          <p:nvPr/>
        </p:nvSpPr>
        <p:spPr>
          <a:xfrm>
            <a:off x="6981086" y="4549306"/>
            <a:ext cx="45719"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Flecha abajo 20"/>
          <p:cNvSpPr/>
          <p:nvPr/>
        </p:nvSpPr>
        <p:spPr>
          <a:xfrm>
            <a:off x="6935367" y="5218052"/>
            <a:ext cx="45719"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Flecha abajo 22"/>
          <p:cNvSpPr/>
          <p:nvPr/>
        </p:nvSpPr>
        <p:spPr>
          <a:xfrm>
            <a:off x="6912508" y="2692502"/>
            <a:ext cx="45719"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Flecha abajo 23"/>
          <p:cNvSpPr/>
          <p:nvPr/>
        </p:nvSpPr>
        <p:spPr>
          <a:xfrm>
            <a:off x="6958226" y="3972000"/>
            <a:ext cx="45719"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Flecha doblada 41"/>
          <p:cNvSpPr/>
          <p:nvPr/>
        </p:nvSpPr>
        <p:spPr>
          <a:xfrm flipH="1">
            <a:off x="8426547" y="2692502"/>
            <a:ext cx="327073" cy="289237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81652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4144" y="274319"/>
            <a:ext cx="9997440" cy="5997691"/>
          </a:xfrm>
        </p:spPr>
        <p:txBody>
          <a:bodyPr>
            <a:normAutofit fontScale="90000"/>
          </a:bodyPr>
          <a:lstStyle/>
          <a:p>
            <a:pPr algn="ct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Producto 6</a:t>
            </a:r>
            <a:br>
              <a:rPr lang="es-MX" sz="2000" dirty="0" smtClean="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Planeación de proyectos interdisciplinarios</a:t>
            </a:r>
            <a:br>
              <a:rPr lang="es-MX" sz="2000" dirty="0" smtClean="0">
                <a:latin typeface="Arial" panose="020B0604020202020204" pitchFamily="34" charset="0"/>
                <a:cs typeface="Arial" panose="020B0604020202020204" pitchFamily="34" charset="0"/>
              </a:rPr>
            </a:br>
            <a:r>
              <a:rPr lang="es-MX" sz="2000" b="0" dirty="0">
                <a:solidFill>
                  <a:srgbClr val="002060"/>
                </a:solidFill>
                <a:latin typeface="Arial" panose="020B0604020202020204" pitchFamily="34" charset="0"/>
                <a:cs typeface="Arial" panose="020B0604020202020204" pitchFamily="34" charset="0"/>
              </a:rPr>
              <a:t/>
            </a:r>
            <a:br>
              <a:rPr lang="es-MX" sz="2000" b="0" dirty="0">
                <a:solidFill>
                  <a:srgbClr val="002060"/>
                </a:solidFill>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endParaRPr lang="es-MX" sz="20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281354" y="173621"/>
            <a:ext cx="2698652" cy="1195344"/>
          </a:xfrm>
          <a:prstGeom prst="rect">
            <a:avLst/>
          </a:prstGeom>
        </p:spPr>
      </p:pic>
      <p:pic>
        <p:nvPicPr>
          <p:cNvPr id="4"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302" y="173621"/>
            <a:ext cx="2409092" cy="11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8198" y="1880317"/>
            <a:ext cx="8087932" cy="4649272"/>
          </a:xfrm>
          <a:prstGeom prst="rect">
            <a:avLst/>
          </a:prstGeom>
        </p:spPr>
      </p:pic>
    </p:spTree>
    <p:extLst>
      <p:ext uri="{BB962C8B-B14F-4D97-AF65-F5344CB8AC3E}">
        <p14:creationId xmlns:p14="http://schemas.microsoft.com/office/powerpoint/2010/main" val="95413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1683436"/>
            <a:ext cx="11191240" cy="4107764"/>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endParaRPr lang="es-MX" sz="2400" dirty="0">
              <a:solidFill>
                <a:srgbClr val="002060"/>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1446530" y="947343"/>
            <a:ext cx="9875520" cy="1472184"/>
          </a:xfrm>
          <a:prstGeom prst="rect">
            <a:avLst/>
          </a:prstGeom>
        </p:spPr>
        <p:txBody>
          <a:bodyPr rtlCol="0" anchor="b">
            <a:norm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pPr algn="r"/>
            <a:endParaRPr lang="es-ES" dirty="0"/>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5288" y="373851"/>
            <a:ext cx="2514600" cy="11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542845" y="373851"/>
            <a:ext cx="2956560" cy="1309582"/>
          </a:xfrm>
          <a:prstGeom prst="rect">
            <a:avLst/>
          </a:prstGeom>
        </p:spPr>
      </p:pic>
      <p:sp>
        <p:nvSpPr>
          <p:cNvPr id="8" name="Subtítulo 7"/>
          <p:cNvSpPr>
            <a:spLocks noGrp="1"/>
          </p:cNvSpPr>
          <p:nvPr>
            <p:ph type="subTitle" idx="1"/>
          </p:nvPr>
        </p:nvSpPr>
        <p:spPr>
          <a:xfrm>
            <a:off x="304800" y="1683434"/>
            <a:ext cx="11480800" cy="4871911"/>
          </a:xfrm>
        </p:spPr>
        <p:txBody>
          <a:bodyPr>
            <a:noAutofit/>
          </a:bodyPr>
          <a:lstStyle/>
          <a:p>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endParaRPr lang="es-MX" sz="1800" dirty="0" smtClean="0">
              <a:solidFill>
                <a:srgbClr val="00206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4558" y="1795623"/>
            <a:ext cx="8822027" cy="4871912"/>
          </a:xfrm>
          <a:prstGeom prst="rect">
            <a:avLst/>
          </a:prstGeom>
        </p:spPr>
      </p:pic>
    </p:spTree>
    <p:extLst>
      <p:ext uri="{BB962C8B-B14F-4D97-AF65-F5344CB8AC3E}">
        <p14:creationId xmlns:p14="http://schemas.microsoft.com/office/powerpoint/2010/main" val="774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64177" y="2057399"/>
            <a:ext cx="11191240" cy="4511040"/>
          </a:xfrm>
        </p:spPr>
        <p:txBody>
          <a:bodyPr>
            <a:normAutofit/>
          </a:bodyPr>
          <a:lstStyle/>
          <a:p>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1043467"/>
          </a:xfrm>
          <a:prstGeom prst="rect">
            <a:avLst/>
          </a:prstGeom>
        </p:spPr>
      </p:pic>
      <p:sp>
        <p:nvSpPr>
          <p:cNvPr id="8" name="Subtítulo 7"/>
          <p:cNvSpPr>
            <a:spLocks noGrp="1"/>
          </p:cNvSpPr>
          <p:nvPr>
            <p:ph type="subTitle" idx="1"/>
          </p:nvPr>
        </p:nvSpPr>
        <p:spPr>
          <a:xfrm>
            <a:off x="1203158" y="1417320"/>
            <a:ext cx="10582442" cy="4566385"/>
          </a:xfrm>
        </p:spPr>
        <p:txBody>
          <a:bodyPr>
            <a:normAutofit/>
          </a:bodyPr>
          <a:lstStyle/>
          <a:p>
            <a:r>
              <a:rPr lang="es-MX" sz="2200" dirty="0" smtClean="0">
                <a:solidFill>
                  <a:srgbClr val="002060"/>
                </a:solidFill>
                <a:latin typeface="Arial" panose="020B0604020202020204" pitchFamily="34" charset="0"/>
                <a:cs typeface="Arial" panose="020B0604020202020204" pitchFamily="34" charset="0"/>
              </a:rPr>
              <a:t>Estructura inicial de planeación (E.I. P) Análisis</a:t>
            </a: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5148" y="1767839"/>
            <a:ext cx="8049297" cy="4800600"/>
          </a:xfrm>
          <a:prstGeom prst="rect">
            <a:avLst/>
          </a:prstGeom>
        </p:spPr>
      </p:pic>
    </p:spTree>
    <p:extLst>
      <p:ext uri="{BB962C8B-B14F-4D97-AF65-F5344CB8AC3E}">
        <p14:creationId xmlns:p14="http://schemas.microsoft.com/office/powerpoint/2010/main" val="110149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8337" y="1473416"/>
            <a:ext cx="11951368" cy="53636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a:solidFill>
                  <a:srgbClr val="002060"/>
                </a:solidFill>
                <a:latin typeface="Arial" panose="020B0604020202020204" pitchFamily="34" charset="0"/>
                <a:cs typeface="Arial" panose="020B0604020202020204" pitchFamily="34" charset="0"/>
              </a:rPr>
              <a:t/>
            </a:r>
            <a:br>
              <a:rPr lang="es-MX" sz="2700" dirty="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0165" y="223685"/>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756586" y="229869"/>
            <a:ext cx="2956560" cy="1043467"/>
          </a:xfrm>
          <a:prstGeom prst="rect">
            <a:avLst/>
          </a:prstGeom>
        </p:spPr>
      </p:pic>
      <p:sp>
        <p:nvSpPr>
          <p:cNvPr id="8" name="Subtítulo 7"/>
          <p:cNvSpPr>
            <a:spLocks noGrp="1"/>
          </p:cNvSpPr>
          <p:nvPr>
            <p:ph type="subTitle" idx="1"/>
          </p:nvPr>
        </p:nvSpPr>
        <p:spPr>
          <a:xfrm>
            <a:off x="1203158" y="866775"/>
            <a:ext cx="10582442" cy="5116931"/>
          </a:xfrm>
        </p:spPr>
        <p:txBody>
          <a:bodyPr>
            <a:normAutofit/>
          </a:bodyPr>
          <a:lstStyle/>
          <a:p>
            <a:r>
              <a:rPr lang="es-MX" sz="2000" dirty="0" smtClean="0">
                <a:solidFill>
                  <a:srgbClr val="002060"/>
                </a:solidFill>
                <a:latin typeface="Arial" panose="020B0604020202020204" pitchFamily="34" charset="0"/>
                <a:cs typeface="Arial" panose="020B0604020202020204" pitchFamily="34" charset="0"/>
              </a:rPr>
              <a:t>Estructura inicial de planeación </a:t>
            </a:r>
          </a:p>
          <a:p>
            <a:r>
              <a:rPr lang="es-MX" sz="2000" dirty="0" smtClean="0">
                <a:solidFill>
                  <a:srgbClr val="002060"/>
                </a:solidFill>
                <a:latin typeface="Arial" panose="020B0604020202020204" pitchFamily="34" charset="0"/>
                <a:cs typeface="Arial" panose="020B0604020202020204" pitchFamily="34" charset="0"/>
              </a:rPr>
              <a:t>E. I. P Resumen (Señalado Producto 7)</a:t>
            </a:r>
          </a:p>
          <a:p>
            <a:pPr algn="just"/>
            <a:endParaRPr lang="es-MX" sz="2200" dirty="0">
              <a:solidFill>
                <a:srgbClr val="002060"/>
              </a:solidFill>
              <a:latin typeface="Arial" panose="020B0604020202020204" pitchFamily="34" charset="0"/>
              <a:cs typeface="Arial" panose="020B0604020202020204" pitchFamily="34" charset="0"/>
            </a:endParaRPr>
          </a:p>
          <a:p>
            <a:r>
              <a:rPr lang="es-MX" sz="2800" dirty="0">
                <a:solidFill>
                  <a:srgbClr val="002060"/>
                </a:solidFill>
                <a:latin typeface="Arial" panose="020B0604020202020204" pitchFamily="34" charset="0"/>
                <a:cs typeface="Arial" panose="020B0604020202020204" pitchFamily="34" charset="0"/>
              </a:rPr>
              <a:t/>
            </a:r>
            <a:br>
              <a:rPr lang="es-MX" sz="2800" dirty="0">
                <a:solidFill>
                  <a:srgbClr val="002060"/>
                </a:solidFill>
                <a:latin typeface="Arial" panose="020B0604020202020204" pitchFamily="34" charset="0"/>
                <a:cs typeface="Arial" panose="020B0604020202020204" pitchFamily="34" charset="0"/>
              </a:rPr>
            </a:br>
            <a:r>
              <a:rPr lang="es-MX" sz="2400" dirty="0">
                <a:solidFill>
                  <a:srgbClr val="002060"/>
                </a:solidFill>
              </a:rPr>
              <a:t/>
            </a:r>
            <a:br>
              <a:rPr lang="es-MX" sz="2400" dirty="0">
                <a:solidFill>
                  <a:srgbClr val="002060"/>
                </a:solidFill>
              </a:rPr>
            </a:br>
            <a:endParaRPr lang="es-MX" sz="2200" dirty="0" smtClean="0">
              <a:solidFill>
                <a:srgbClr val="00206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2625" y="1761604"/>
            <a:ext cx="7896225" cy="5096396"/>
          </a:xfrm>
          <a:prstGeom prst="rect">
            <a:avLst/>
          </a:prstGeom>
        </p:spPr>
      </p:pic>
    </p:spTree>
    <p:extLst>
      <p:ext uri="{BB962C8B-B14F-4D97-AF65-F5344CB8AC3E}">
        <p14:creationId xmlns:p14="http://schemas.microsoft.com/office/powerpoint/2010/main" val="274338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507213" y="373853"/>
            <a:ext cx="2145835" cy="1309582"/>
          </a:xfrm>
          <a:prstGeom prst="rect">
            <a:avLst/>
          </a:prstGeom>
        </p:spPr>
      </p:pic>
      <p:pic>
        <p:nvPicPr>
          <p:cNvPr id="6" name="Imagen 1" descr="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9834" y="373853"/>
            <a:ext cx="2514600" cy="11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1978925" y="2690336"/>
            <a:ext cx="9835509" cy="2308324"/>
          </a:xfrm>
          <a:prstGeom prst="rect">
            <a:avLst/>
          </a:prstGeom>
        </p:spPr>
        <p:txBody>
          <a:bodyPr wrap="square">
            <a:spAutoFit/>
          </a:bodyPr>
          <a:lstStyle/>
          <a:p>
            <a:pPr algn="ctr"/>
            <a:r>
              <a:rPr lang="es-MX" dirty="0">
                <a:solidFill>
                  <a:srgbClr val="002060"/>
                </a:solidFill>
              </a:rPr>
              <a:t/>
            </a:r>
            <a:br>
              <a:rPr lang="es-MX" dirty="0">
                <a:solidFill>
                  <a:srgbClr val="002060"/>
                </a:solidFill>
              </a:rPr>
            </a:br>
            <a:r>
              <a:rPr lang="es-MX" dirty="0">
                <a:solidFill>
                  <a:srgbClr val="002060"/>
                </a:solidFill>
              </a:rPr>
              <a:t/>
            </a:r>
            <a:br>
              <a:rPr lang="es-MX" dirty="0">
                <a:solidFill>
                  <a:srgbClr val="002060"/>
                </a:solidFill>
              </a:rPr>
            </a:br>
            <a:r>
              <a:rPr lang="es-MX" dirty="0">
                <a:solidFill>
                  <a:srgbClr val="002060"/>
                </a:solidFill>
              </a:rPr>
              <a:t>  </a:t>
            </a:r>
            <a:r>
              <a:rPr lang="es-MX" sz="3600" dirty="0">
                <a:solidFill>
                  <a:srgbClr val="002060"/>
                </a:solidFill>
                <a:latin typeface="Arial" panose="020B0604020202020204" pitchFamily="34" charset="0"/>
                <a:cs typeface="Arial" panose="020B0604020202020204" pitchFamily="34" charset="0"/>
              </a:rPr>
              <a:t>Impacto ambiental de un relleno sanitario implementado con un </a:t>
            </a:r>
            <a:r>
              <a:rPr lang="es-MX" sz="3600" dirty="0" err="1">
                <a:solidFill>
                  <a:srgbClr val="002060"/>
                </a:solidFill>
                <a:latin typeface="Arial" panose="020B0604020202020204" pitchFamily="34" charset="0"/>
                <a:cs typeface="Arial" panose="020B0604020202020204" pitchFamily="34" charset="0"/>
              </a:rPr>
              <a:t>biodigestor</a:t>
            </a:r>
            <a:r>
              <a:rPr lang="es-MX" sz="3600" dirty="0">
                <a:solidFill>
                  <a:srgbClr val="002060"/>
                </a:solidFill>
                <a:latin typeface="Arial" panose="020B0604020202020204" pitchFamily="34" charset="0"/>
                <a:cs typeface="Arial" panose="020B0604020202020204" pitchFamily="34" charset="0"/>
              </a:rPr>
              <a:t> </a:t>
            </a:r>
            <a:r>
              <a:rPr lang="es-MX" sz="3600" dirty="0" smtClean="0">
                <a:solidFill>
                  <a:srgbClr val="002060"/>
                </a:solidFill>
                <a:latin typeface="Arial" panose="020B0604020202020204" pitchFamily="34" charset="0"/>
                <a:cs typeface="Arial" panose="020B0604020202020204" pitchFamily="34" charset="0"/>
              </a:rPr>
              <a:t>piloto </a:t>
            </a:r>
            <a:r>
              <a:rPr lang="es-MX" sz="3600" dirty="0">
                <a:solidFill>
                  <a:srgbClr val="002060"/>
                </a:solidFill>
                <a:latin typeface="Arial" panose="020B0604020202020204" pitchFamily="34" charset="0"/>
                <a:cs typeface="Arial" panose="020B0604020202020204" pitchFamily="34" charset="0"/>
              </a:rPr>
              <a:t>con respecto a un tiradero a cielo abierto.</a:t>
            </a:r>
            <a:endParaRPr lang="es-MX"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60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099" y="171025"/>
            <a:ext cx="1905001" cy="7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790575" y="171025"/>
            <a:ext cx="2181225" cy="895009"/>
          </a:xfrm>
          <a:prstGeom prst="rect">
            <a:avLst/>
          </a:prstGeom>
        </p:spPr>
      </p:pic>
      <p:sp>
        <p:nvSpPr>
          <p:cNvPr id="8" name="Subtítulo 7"/>
          <p:cNvSpPr>
            <a:spLocks noGrp="1"/>
          </p:cNvSpPr>
          <p:nvPr>
            <p:ph type="subTitle" idx="1"/>
          </p:nvPr>
        </p:nvSpPr>
        <p:spPr>
          <a:xfrm>
            <a:off x="594360" y="1297411"/>
            <a:ext cx="10536095" cy="5227214"/>
          </a:xfrm>
        </p:spPr>
        <p:txBody>
          <a:bodyPr>
            <a:normAutofit/>
          </a:bodyPr>
          <a:lstStyle/>
          <a:p>
            <a:r>
              <a:rPr lang="es-MX" sz="2000" dirty="0" smtClean="0">
                <a:solidFill>
                  <a:srgbClr val="002060"/>
                </a:solidFill>
                <a:latin typeface="Arial" panose="020B0604020202020204" pitchFamily="34" charset="0"/>
                <a:cs typeface="Arial" panose="020B0604020202020204" pitchFamily="34" charset="0"/>
              </a:rPr>
              <a:t>Estructura inicial de planeación Elaboración del proyecto (Producto 8)</a:t>
            </a:r>
          </a:p>
          <a:p>
            <a:endParaRPr lang="es-MX" sz="2200" dirty="0" smtClean="0">
              <a:solidFill>
                <a:srgbClr val="002060"/>
              </a:solidFill>
              <a:latin typeface="Arial" panose="020B0604020202020204" pitchFamily="34" charset="0"/>
              <a:cs typeface="Arial" panose="020B0604020202020204" pitchFamily="34" charset="0"/>
            </a:endParaRPr>
          </a:p>
          <a:p>
            <a:endParaRPr lang="es-MX" sz="2200" dirty="0">
              <a:solidFill>
                <a:srgbClr val="00206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6530" y="1581150"/>
            <a:ext cx="9486899" cy="4725057"/>
          </a:xfrm>
          <a:prstGeom prst="rect">
            <a:avLst/>
          </a:prstGeom>
        </p:spPr>
      </p:pic>
    </p:spTree>
    <p:extLst>
      <p:ext uri="{BB962C8B-B14F-4D97-AF65-F5344CB8AC3E}">
        <p14:creationId xmlns:p14="http://schemas.microsoft.com/office/powerpoint/2010/main" val="18183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099" y="171025"/>
            <a:ext cx="1905001" cy="7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790575" y="171025"/>
            <a:ext cx="2181225" cy="895009"/>
          </a:xfrm>
          <a:prstGeom prst="rect">
            <a:avLst/>
          </a:prstGeom>
        </p:spPr>
      </p:pic>
      <p:sp>
        <p:nvSpPr>
          <p:cNvPr id="8" name="Subtítulo 7"/>
          <p:cNvSpPr>
            <a:spLocks noGrp="1"/>
          </p:cNvSpPr>
          <p:nvPr>
            <p:ph type="subTitle" idx="1"/>
          </p:nvPr>
        </p:nvSpPr>
        <p:spPr>
          <a:xfrm>
            <a:off x="594360" y="1066034"/>
            <a:ext cx="10536095" cy="5458591"/>
          </a:xfrm>
        </p:spPr>
        <p:txBody>
          <a:bodyPr>
            <a:normAutofit/>
          </a:bodyPr>
          <a:lstStyle/>
          <a:p>
            <a:r>
              <a:rPr lang="es-MX" sz="2000" dirty="0" smtClean="0">
                <a:solidFill>
                  <a:srgbClr val="002060"/>
                </a:solidFill>
                <a:latin typeface="Arial" panose="020B0604020202020204" pitchFamily="34" charset="0"/>
                <a:cs typeface="Arial" panose="020B0604020202020204" pitchFamily="34" charset="0"/>
              </a:rPr>
              <a:t>Estructura inicial de planeación Elaboración del proyecto (Producto 8)</a:t>
            </a:r>
          </a:p>
          <a:p>
            <a:endParaRPr lang="es-MX" sz="2200" dirty="0" smtClean="0">
              <a:solidFill>
                <a:srgbClr val="002060"/>
              </a:solidFill>
              <a:latin typeface="Arial" panose="020B0604020202020204" pitchFamily="34" charset="0"/>
              <a:cs typeface="Arial" panose="020B0604020202020204" pitchFamily="34" charset="0"/>
            </a:endParaRPr>
          </a:p>
          <a:p>
            <a:endParaRPr lang="es-MX" sz="2200" dirty="0">
              <a:solidFill>
                <a:srgbClr val="00206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1" y="1364776"/>
            <a:ext cx="11060828" cy="5159849"/>
          </a:xfrm>
          <a:prstGeom prst="rect">
            <a:avLst/>
          </a:prstGeom>
        </p:spPr>
      </p:pic>
    </p:spTree>
    <p:extLst>
      <p:ext uri="{BB962C8B-B14F-4D97-AF65-F5344CB8AC3E}">
        <p14:creationId xmlns:p14="http://schemas.microsoft.com/office/powerpoint/2010/main" val="206597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099" y="171025"/>
            <a:ext cx="1905001" cy="7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790576" y="171025"/>
            <a:ext cx="1884386" cy="724325"/>
          </a:xfrm>
          <a:prstGeom prst="rect">
            <a:avLst/>
          </a:prstGeom>
        </p:spPr>
      </p:pic>
      <p:sp>
        <p:nvSpPr>
          <p:cNvPr id="8" name="Subtítulo 7"/>
          <p:cNvSpPr>
            <a:spLocks noGrp="1"/>
          </p:cNvSpPr>
          <p:nvPr>
            <p:ph type="subTitle" idx="1"/>
          </p:nvPr>
        </p:nvSpPr>
        <p:spPr>
          <a:xfrm>
            <a:off x="594360" y="1066034"/>
            <a:ext cx="10536095" cy="5458591"/>
          </a:xfrm>
        </p:spPr>
        <p:txBody>
          <a:bodyPr>
            <a:normAutofit/>
          </a:bodyPr>
          <a:lstStyle/>
          <a:p>
            <a:r>
              <a:rPr lang="es-MX" sz="2000" dirty="0" smtClean="0">
                <a:solidFill>
                  <a:srgbClr val="002060"/>
                </a:solidFill>
                <a:latin typeface="Arial" panose="020B0604020202020204" pitchFamily="34" charset="0"/>
                <a:cs typeface="Arial" panose="020B0604020202020204" pitchFamily="34" charset="0"/>
              </a:rPr>
              <a:t>Estructura inicial de planeación Elaboración del proyecto (Producto 8)</a:t>
            </a:r>
          </a:p>
          <a:p>
            <a:endParaRPr lang="es-MX" sz="2200" dirty="0" smtClean="0">
              <a:solidFill>
                <a:srgbClr val="002060"/>
              </a:solidFill>
              <a:latin typeface="Arial" panose="020B0604020202020204" pitchFamily="34" charset="0"/>
              <a:cs typeface="Arial" panose="020B0604020202020204" pitchFamily="34" charset="0"/>
            </a:endParaRPr>
          </a:p>
          <a:p>
            <a:endParaRPr lang="es-MX" sz="2200" dirty="0">
              <a:solidFill>
                <a:srgbClr val="00206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72" y="1433015"/>
            <a:ext cx="11307927" cy="5091610"/>
          </a:xfrm>
          <a:prstGeom prst="rect">
            <a:avLst/>
          </a:prstGeom>
        </p:spPr>
      </p:pic>
    </p:spTree>
    <p:extLst>
      <p:ext uri="{BB962C8B-B14F-4D97-AF65-F5344CB8AC3E}">
        <p14:creationId xmlns:p14="http://schemas.microsoft.com/office/powerpoint/2010/main" val="70681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099" y="171025"/>
            <a:ext cx="1905001" cy="7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790575" y="171025"/>
            <a:ext cx="2181225" cy="895009"/>
          </a:xfrm>
          <a:prstGeom prst="rect">
            <a:avLst/>
          </a:prstGeom>
        </p:spPr>
      </p:pic>
      <p:sp>
        <p:nvSpPr>
          <p:cNvPr id="8" name="Subtítulo 7"/>
          <p:cNvSpPr>
            <a:spLocks noGrp="1"/>
          </p:cNvSpPr>
          <p:nvPr>
            <p:ph type="subTitle" idx="1"/>
          </p:nvPr>
        </p:nvSpPr>
        <p:spPr>
          <a:xfrm>
            <a:off x="594360" y="1066034"/>
            <a:ext cx="10536095" cy="5458591"/>
          </a:xfrm>
        </p:spPr>
        <p:txBody>
          <a:bodyPr>
            <a:normAutofit/>
          </a:bodyPr>
          <a:lstStyle/>
          <a:p>
            <a:r>
              <a:rPr lang="es-MX" sz="2000" dirty="0" smtClean="0">
                <a:solidFill>
                  <a:srgbClr val="002060"/>
                </a:solidFill>
                <a:latin typeface="Arial" panose="020B0604020202020204" pitchFamily="34" charset="0"/>
                <a:cs typeface="Arial" panose="020B0604020202020204" pitchFamily="34" charset="0"/>
              </a:rPr>
              <a:t>Estructura inicial de planeación Elaboración del proyecto (Producto 8)</a:t>
            </a:r>
          </a:p>
          <a:p>
            <a:endParaRPr lang="es-MX" sz="2200" dirty="0" smtClean="0">
              <a:solidFill>
                <a:srgbClr val="002060"/>
              </a:solidFill>
              <a:latin typeface="Arial" panose="020B0604020202020204" pitchFamily="34" charset="0"/>
              <a:cs typeface="Arial" panose="020B0604020202020204" pitchFamily="34" charset="0"/>
            </a:endParaRPr>
          </a:p>
          <a:p>
            <a:endParaRPr lang="es-MX" sz="2200" dirty="0">
              <a:solidFill>
                <a:srgbClr val="00206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319" y="1364776"/>
            <a:ext cx="11294281" cy="5159849"/>
          </a:xfrm>
          <a:prstGeom prst="rect">
            <a:avLst/>
          </a:prstGeom>
        </p:spPr>
      </p:pic>
    </p:spTree>
    <p:extLst>
      <p:ext uri="{BB962C8B-B14F-4D97-AF65-F5344CB8AC3E}">
        <p14:creationId xmlns:p14="http://schemas.microsoft.com/office/powerpoint/2010/main" val="21852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099" y="171025"/>
            <a:ext cx="1905001" cy="7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790575" y="171025"/>
            <a:ext cx="2181225" cy="895009"/>
          </a:xfrm>
          <a:prstGeom prst="rect">
            <a:avLst/>
          </a:prstGeom>
        </p:spPr>
      </p:pic>
      <p:sp>
        <p:nvSpPr>
          <p:cNvPr id="8" name="Subtítulo 7"/>
          <p:cNvSpPr>
            <a:spLocks noGrp="1"/>
          </p:cNvSpPr>
          <p:nvPr>
            <p:ph type="subTitle" idx="1"/>
          </p:nvPr>
        </p:nvSpPr>
        <p:spPr>
          <a:xfrm>
            <a:off x="594360" y="1066034"/>
            <a:ext cx="10536095" cy="5458591"/>
          </a:xfrm>
        </p:spPr>
        <p:txBody>
          <a:bodyPr>
            <a:normAutofit/>
          </a:bodyPr>
          <a:lstStyle/>
          <a:p>
            <a:r>
              <a:rPr lang="es-MX" sz="2000" dirty="0" smtClean="0">
                <a:solidFill>
                  <a:srgbClr val="002060"/>
                </a:solidFill>
                <a:latin typeface="Arial" panose="020B0604020202020204" pitchFamily="34" charset="0"/>
                <a:cs typeface="Arial" panose="020B0604020202020204" pitchFamily="34" charset="0"/>
              </a:rPr>
              <a:t>Estructura inicial de planeación Elaboración del proyecto (Producto 8)</a:t>
            </a:r>
          </a:p>
          <a:p>
            <a:endParaRPr lang="es-MX" sz="2200" dirty="0" smtClean="0">
              <a:solidFill>
                <a:srgbClr val="002060"/>
              </a:solidFill>
              <a:latin typeface="Arial" panose="020B0604020202020204" pitchFamily="34" charset="0"/>
              <a:cs typeface="Arial" panose="020B0604020202020204" pitchFamily="34" charset="0"/>
            </a:endParaRPr>
          </a:p>
          <a:p>
            <a:endParaRPr lang="es-MX" sz="2200" dirty="0">
              <a:solidFill>
                <a:srgbClr val="00206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76" y="1351128"/>
            <a:ext cx="11204812" cy="5173497"/>
          </a:xfrm>
          <a:prstGeom prst="rect">
            <a:avLst/>
          </a:prstGeom>
        </p:spPr>
      </p:pic>
    </p:spTree>
    <p:extLst>
      <p:ext uri="{BB962C8B-B14F-4D97-AF65-F5344CB8AC3E}">
        <p14:creationId xmlns:p14="http://schemas.microsoft.com/office/powerpoint/2010/main" val="410561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099" y="171025"/>
            <a:ext cx="1905001" cy="7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790575" y="171025"/>
            <a:ext cx="2181225" cy="895009"/>
          </a:xfrm>
          <a:prstGeom prst="rect">
            <a:avLst/>
          </a:prstGeom>
        </p:spPr>
      </p:pic>
      <p:sp>
        <p:nvSpPr>
          <p:cNvPr id="8" name="Subtítulo 7"/>
          <p:cNvSpPr>
            <a:spLocks noGrp="1"/>
          </p:cNvSpPr>
          <p:nvPr>
            <p:ph type="subTitle" idx="1"/>
          </p:nvPr>
        </p:nvSpPr>
        <p:spPr>
          <a:xfrm>
            <a:off x="594360" y="1066034"/>
            <a:ext cx="10536095" cy="5458591"/>
          </a:xfrm>
        </p:spPr>
        <p:txBody>
          <a:bodyPr>
            <a:normAutofit/>
          </a:bodyPr>
          <a:lstStyle/>
          <a:p>
            <a:r>
              <a:rPr lang="es-MX" sz="2000" dirty="0" smtClean="0">
                <a:solidFill>
                  <a:srgbClr val="002060"/>
                </a:solidFill>
                <a:latin typeface="Arial" panose="020B0604020202020204" pitchFamily="34" charset="0"/>
                <a:cs typeface="Arial" panose="020B0604020202020204" pitchFamily="34" charset="0"/>
              </a:rPr>
              <a:t>Estructura inicial de planeación Elaboración del proyecto (Producto 8)</a:t>
            </a:r>
          </a:p>
          <a:p>
            <a:endParaRPr lang="es-MX" sz="2200" dirty="0" smtClean="0">
              <a:solidFill>
                <a:srgbClr val="002060"/>
              </a:solidFill>
              <a:latin typeface="Arial" panose="020B0604020202020204" pitchFamily="34" charset="0"/>
              <a:cs typeface="Arial" panose="020B0604020202020204" pitchFamily="34" charset="0"/>
            </a:endParaRPr>
          </a:p>
          <a:p>
            <a:endParaRPr lang="es-MX" sz="2200" dirty="0">
              <a:solidFill>
                <a:srgbClr val="00206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319" y="1364776"/>
            <a:ext cx="11294281" cy="5159849"/>
          </a:xfrm>
          <a:prstGeom prst="rect">
            <a:avLst/>
          </a:prstGeom>
        </p:spPr>
      </p:pic>
    </p:spTree>
    <p:extLst>
      <p:ext uri="{BB962C8B-B14F-4D97-AF65-F5344CB8AC3E}">
        <p14:creationId xmlns:p14="http://schemas.microsoft.com/office/powerpoint/2010/main" val="107075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099" y="171025"/>
            <a:ext cx="1905001" cy="7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790575" y="171025"/>
            <a:ext cx="2181225" cy="895009"/>
          </a:xfrm>
          <a:prstGeom prst="rect">
            <a:avLst/>
          </a:prstGeom>
        </p:spPr>
      </p:pic>
      <p:sp>
        <p:nvSpPr>
          <p:cNvPr id="8" name="Subtítulo 7"/>
          <p:cNvSpPr>
            <a:spLocks noGrp="1"/>
          </p:cNvSpPr>
          <p:nvPr>
            <p:ph type="subTitle" idx="1"/>
          </p:nvPr>
        </p:nvSpPr>
        <p:spPr>
          <a:xfrm>
            <a:off x="594360" y="1066034"/>
            <a:ext cx="10536095" cy="5458591"/>
          </a:xfrm>
        </p:spPr>
        <p:txBody>
          <a:bodyPr>
            <a:normAutofit/>
          </a:bodyPr>
          <a:lstStyle/>
          <a:p>
            <a:r>
              <a:rPr lang="es-MX" sz="2000" dirty="0" smtClean="0">
                <a:solidFill>
                  <a:srgbClr val="002060"/>
                </a:solidFill>
                <a:latin typeface="Arial" panose="020B0604020202020204" pitchFamily="34" charset="0"/>
                <a:cs typeface="Arial" panose="020B0604020202020204" pitchFamily="34" charset="0"/>
              </a:rPr>
              <a:t>Estructura inicial de planeación Elaboración del proyecto (Producto 8)</a:t>
            </a:r>
          </a:p>
          <a:p>
            <a:endParaRPr lang="es-MX" sz="2200" dirty="0" smtClean="0">
              <a:solidFill>
                <a:srgbClr val="002060"/>
              </a:solidFill>
              <a:latin typeface="Arial" panose="020B0604020202020204" pitchFamily="34" charset="0"/>
              <a:cs typeface="Arial" panose="020B0604020202020204" pitchFamily="34" charset="0"/>
            </a:endParaRPr>
          </a:p>
          <a:p>
            <a:endParaRPr lang="es-MX" sz="2200" dirty="0">
              <a:solidFill>
                <a:srgbClr val="00206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319" y="1364776"/>
            <a:ext cx="11294281" cy="5159849"/>
          </a:xfrm>
          <a:prstGeom prst="rect">
            <a:avLst/>
          </a:prstGeom>
        </p:spPr>
      </p:pic>
    </p:spTree>
    <p:extLst>
      <p:ext uri="{BB962C8B-B14F-4D97-AF65-F5344CB8AC3E}">
        <p14:creationId xmlns:p14="http://schemas.microsoft.com/office/powerpoint/2010/main" val="287196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777921"/>
            <a:ext cx="9997440" cy="423081"/>
          </a:xfrm>
        </p:spPr>
        <p:txBody>
          <a:bodyPr>
            <a:normAutofit/>
          </a:bodyPr>
          <a:lstStyle/>
          <a:p>
            <a:pPr algn="ctr"/>
            <a:r>
              <a:rPr lang="es-MX" sz="1800" dirty="0">
                <a:solidFill>
                  <a:srgbClr val="002060"/>
                </a:solidFill>
                <a:latin typeface="Arial" panose="020B0604020202020204" pitchFamily="34" charset="0"/>
                <a:cs typeface="Arial" panose="020B0604020202020204" pitchFamily="34" charset="0"/>
              </a:rPr>
              <a:t>Estructura inicial de planeación Elaboración del proyecto (Producto </a:t>
            </a:r>
            <a:r>
              <a:rPr lang="es-MX" sz="1800" dirty="0" smtClean="0">
                <a:solidFill>
                  <a:srgbClr val="002060"/>
                </a:solidFill>
                <a:latin typeface="Arial" panose="020B0604020202020204" pitchFamily="34" charset="0"/>
                <a:cs typeface="Arial" panose="020B0604020202020204" pitchFamily="34" charset="0"/>
              </a:rPr>
              <a:t>8</a:t>
            </a:r>
            <a:r>
              <a:rPr lang="es-MX" sz="1800" dirty="0">
                <a:solidFill>
                  <a:srgbClr val="002060"/>
                </a:solidFill>
                <a:latin typeface="Arial" panose="020B0604020202020204" pitchFamily="34" charset="0"/>
                <a:cs typeface="Arial" panose="020B0604020202020204" pitchFamily="34" charset="0"/>
              </a:rPr>
              <a:t>)</a:t>
            </a:r>
            <a:endParaRPr lang="es-MX" sz="18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161" y="1310185"/>
            <a:ext cx="10935838" cy="5268035"/>
          </a:xfrm>
        </p:spPr>
      </p:pic>
      <p:pic>
        <p:nvPicPr>
          <p:cNvPr id="5" name="Imagen 4"/>
          <p:cNvPicPr>
            <a:picLocks noChangeAspect="1"/>
          </p:cNvPicPr>
          <p:nvPr/>
        </p:nvPicPr>
        <p:blipFill>
          <a:blip r:embed="rId3"/>
          <a:stretch>
            <a:fillRect/>
          </a:stretch>
        </p:blipFill>
        <p:spPr>
          <a:xfrm>
            <a:off x="285608" y="94452"/>
            <a:ext cx="1802499" cy="724325"/>
          </a:xfrm>
          <a:prstGeom prst="rect">
            <a:avLst/>
          </a:prstGeom>
        </p:spPr>
      </p:pic>
      <p:pic>
        <p:nvPicPr>
          <p:cNvPr id="6" name="Imagen 1" descr="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6583" y="94452"/>
            <a:ext cx="1905001" cy="7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58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777921"/>
            <a:ext cx="9997440" cy="423081"/>
          </a:xfrm>
        </p:spPr>
        <p:txBody>
          <a:bodyPr>
            <a:normAutofit/>
          </a:bodyPr>
          <a:lstStyle/>
          <a:p>
            <a:pPr algn="ctr"/>
            <a:r>
              <a:rPr lang="es-MX" sz="1800" dirty="0">
                <a:solidFill>
                  <a:srgbClr val="002060"/>
                </a:solidFill>
                <a:latin typeface="Arial" panose="020B0604020202020204" pitchFamily="34" charset="0"/>
                <a:cs typeface="Arial" panose="020B0604020202020204" pitchFamily="34" charset="0"/>
              </a:rPr>
              <a:t>Estructura inicial de planeación Elaboración del proyecto (Producto </a:t>
            </a:r>
            <a:r>
              <a:rPr lang="es-MX" sz="1800" dirty="0" smtClean="0">
                <a:solidFill>
                  <a:srgbClr val="002060"/>
                </a:solidFill>
                <a:latin typeface="Arial" panose="020B0604020202020204" pitchFamily="34" charset="0"/>
                <a:cs typeface="Arial" panose="020B0604020202020204" pitchFamily="34" charset="0"/>
              </a:rPr>
              <a:t>8</a:t>
            </a:r>
            <a:r>
              <a:rPr lang="es-MX" sz="1800" dirty="0">
                <a:solidFill>
                  <a:srgbClr val="002060"/>
                </a:solidFill>
                <a:latin typeface="Arial" panose="020B0604020202020204" pitchFamily="34" charset="0"/>
                <a:cs typeface="Arial" panose="020B0604020202020204" pitchFamily="34" charset="0"/>
              </a:rPr>
              <a:t>)</a:t>
            </a:r>
            <a:endParaRPr lang="es-MX" sz="1800" dirty="0"/>
          </a:p>
        </p:txBody>
      </p:sp>
      <p:pic>
        <p:nvPicPr>
          <p:cNvPr id="5" name="Imagen 4"/>
          <p:cNvPicPr>
            <a:picLocks noChangeAspect="1"/>
          </p:cNvPicPr>
          <p:nvPr/>
        </p:nvPicPr>
        <p:blipFill>
          <a:blip r:embed="rId2"/>
          <a:stretch>
            <a:fillRect/>
          </a:stretch>
        </p:blipFill>
        <p:spPr>
          <a:xfrm>
            <a:off x="285608" y="94452"/>
            <a:ext cx="1802499" cy="724325"/>
          </a:xfrm>
          <a:prstGeom prst="rect">
            <a:avLst/>
          </a:prstGeom>
        </p:spPr>
      </p:pic>
      <p:pic>
        <p:nvPicPr>
          <p:cNvPr id="6"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583" y="94452"/>
            <a:ext cx="1905001" cy="7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arcador de contenido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4275" y="1310185"/>
            <a:ext cx="10699844" cy="5213445"/>
          </a:xfrm>
        </p:spPr>
      </p:pic>
    </p:spTree>
    <p:extLst>
      <p:ext uri="{BB962C8B-B14F-4D97-AF65-F5344CB8AC3E}">
        <p14:creationId xmlns:p14="http://schemas.microsoft.com/office/powerpoint/2010/main" val="220666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506717"/>
            <a:ext cx="11191240" cy="3799490"/>
          </a:xfrm>
        </p:spPr>
        <p:txBody>
          <a:bodyPr>
            <a:normAutofit fontScale="90000"/>
          </a:bodyPr>
          <a:lstStyle/>
          <a:p>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5025" y="172799"/>
            <a:ext cx="1691640" cy="9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748929" y="240197"/>
            <a:ext cx="1651372" cy="1200088"/>
          </a:xfrm>
          <a:prstGeom prst="rect">
            <a:avLst/>
          </a:prstGeom>
        </p:spPr>
      </p:pic>
      <p:sp>
        <p:nvSpPr>
          <p:cNvPr id="8" name="Subtítulo 7"/>
          <p:cNvSpPr>
            <a:spLocks noGrp="1"/>
          </p:cNvSpPr>
          <p:nvPr>
            <p:ph type="subTitle" idx="1"/>
          </p:nvPr>
        </p:nvSpPr>
        <p:spPr>
          <a:xfrm>
            <a:off x="594360" y="704850"/>
            <a:ext cx="10536095" cy="5601358"/>
          </a:xfrm>
        </p:spPr>
        <p:txBody>
          <a:bodyPr>
            <a:normAutofit/>
          </a:bodyPr>
          <a:lstStyle/>
          <a:p>
            <a:r>
              <a:rPr lang="es-MX" sz="2000" dirty="0" smtClean="0">
                <a:solidFill>
                  <a:srgbClr val="002060"/>
                </a:solidFill>
                <a:latin typeface="Arial" panose="020B0604020202020204" pitchFamily="34" charset="0"/>
                <a:cs typeface="Arial" panose="020B0604020202020204" pitchFamily="34" charset="0"/>
              </a:rPr>
              <a:t>Segunda sesión de trabajo</a:t>
            </a:r>
            <a:endParaRPr lang="es-MX" sz="2400" dirty="0" smtClean="0">
              <a:solidFill>
                <a:srgbClr val="002060"/>
              </a:solidFill>
              <a:latin typeface="Arial" panose="020B0604020202020204" pitchFamily="34" charset="0"/>
              <a:cs typeface="Arial" panose="020B0604020202020204" pitchFamily="34" charset="0"/>
            </a:endParaRPr>
          </a:p>
          <a:p>
            <a:endParaRPr lang="es-MX" sz="2400" dirty="0">
              <a:solidFill>
                <a:srgbClr val="00206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6026" y="1171574"/>
            <a:ext cx="7153274" cy="5134633"/>
          </a:xfrm>
          <a:prstGeom prst="rect">
            <a:avLst/>
          </a:prstGeom>
        </p:spPr>
      </p:pic>
    </p:spTree>
    <p:extLst>
      <p:ext uri="{BB962C8B-B14F-4D97-AF65-F5344CB8AC3E}">
        <p14:creationId xmlns:p14="http://schemas.microsoft.com/office/powerpoint/2010/main" val="317296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1367311"/>
            <a:ext cx="9997440" cy="5490689"/>
          </a:xfrm>
        </p:spPr>
        <p:txBody>
          <a:bodyPr>
            <a:normAutofit fontScale="90000"/>
          </a:bodyPr>
          <a:lstStyle/>
          <a:p>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t>
            </a:r>
            <a:r>
              <a:rPr lang="es-MX" sz="1800" dirty="0" smtClean="0">
                <a:latin typeface="Arial" panose="020B0604020202020204" pitchFamily="34" charset="0"/>
                <a:cs typeface="Arial" panose="020B0604020202020204" pitchFamily="34" charset="0"/>
              </a:rPr>
              <a:t>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Índice </a:t>
            </a:r>
            <a:br>
              <a:rPr lang="es-MX" sz="1800" dirty="0" smtClean="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100" dirty="0" smtClean="0">
                <a:latin typeface="Arial" panose="020B0604020202020204" pitchFamily="34" charset="0"/>
                <a:cs typeface="Arial" panose="020B0604020202020204" pitchFamily="34" charset="0"/>
              </a:rPr>
              <a:t>No de </a:t>
            </a:r>
            <a:br>
              <a:rPr lang="es-MX" sz="1100" dirty="0" smtClean="0">
                <a:latin typeface="Arial" panose="020B0604020202020204" pitchFamily="34" charset="0"/>
                <a:cs typeface="Arial" panose="020B0604020202020204" pitchFamily="34" charset="0"/>
              </a:rPr>
            </a:br>
            <a:r>
              <a:rPr lang="es-MX" sz="1100" dirty="0" smtClean="0">
                <a:latin typeface="Arial" panose="020B0604020202020204" pitchFamily="34" charset="0"/>
                <a:cs typeface="Arial" panose="020B0604020202020204" pitchFamily="34" charset="0"/>
              </a:rPr>
              <a:t>Diapositivas</a:t>
            </a:r>
            <a:br>
              <a:rPr lang="es-MX" sz="1100" dirty="0" smtClean="0">
                <a:latin typeface="Arial" panose="020B0604020202020204" pitchFamily="34" charset="0"/>
                <a:cs typeface="Arial" panose="020B0604020202020204" pitchFamily="34" charset="0"/>
              </a:rPr>
            </a:br>
            <a:r>
              <a:rPr lang="es-MX" sz="1100" dirty="0" smtClean="0">
                <a:latin typeface="Arial" panose="020B0604020202020204" pitchFamily="34" charset="0"/>
                <a:cs typeface="Arial" panose="020B0604020202020204" pitchFamily="34" charset="0"/>
              </a:rPr>
              <a:t>  </a:t>
            </a: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2)Título del proyecto</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3) Integrantes del equipo</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4) Cronograma  </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5) Materias involucradas y profesores titulares</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6) Descripción del proyecto interdisciplinario</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8) Ordenador gráfico</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9) Fases del proyecto</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10) Conclusiones generales (Interdisciplinariedad)</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12) Aprendizaje cooperativo </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14) Evidencias fotográficas</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16) Actividades de la segunda sesión</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17) Título del proyecto</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18) Integrantes del equipo</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19) Cronograma</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20) Materias involucradas y maestros titulares</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21) Introducción del proyecto interdisciplinario</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22) Justificación del proyecto interdisciplinario </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23) Descripción del proyecto interdisciplinario</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25) Objetivo general del proyecto </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26) Objetivos particulares </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28) Preguntas detonantes y generadoras</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29) Fases del proyecto</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30) Temas propuestos </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31) Productos propuestos por etapas</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32) Evidencias o herramientas</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38) Portafolio de evidencias de la segunda sesión</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39) </a:t>
            </a:r>
            <a:r>
              <a:rPr lang="es-MX" sz="1200" b="0" dirty="0">
                <a:solidFill>
                  <a:schemeClr val="tx1"/>
                </a:solidFill>
                <a:latin typeface="Arial" panose="020B0604020202020204" pitchFamily="34" charset="0"/>
                <a:cs typeface="Arial" panose="020B0604020202020204" pitchFamily="34" charset="0"/>
              </a:rPr>
              <a:t>Título del </a:t>
            </a:r>
            <a:r>
              <a:rPr lang="es-MX" sz="1200" b="0" dirty="0" smtClean="0">
                <a:solidFill>
                  <a:schemeClr val="tx1"/>
                </a:solidFill>
                <a:latin typeface="Arial" panose="020B0604020202020204" pitchFamily="34" charset="0"/>
                <a:cs typeface="Arial" panose="020B0604020202020204" pitchFamily="34" charset="0"/>
              </a:rPr>
              <a:t>proyecto</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40) Integrantes del equipo</a:t>
            </a:r>
            <a:br>
              <a:rPr lang="es-MX" sz="1200" b="0" dirty="0" smtClean="0">
                <a:solidFill>
                  <a:schemeClr val="tx1"/>
                </a:solidFill>
                <a:latin typeface="Arial" panose="020B0604020202020204" pitchFamily="34" charset="0"/>
                <a:cs typeface="Arial" panose="020B0604020202020204" pitchFamily="34" charset="0"/>
              </a:rPr>
            </a:br>
            <a:r>
              <a:rPr lang="es-MX" sz="1200" b="0" dirty="0" smtClean="0">
                <a:solidFill>
                  <a:schemeClr val="tx1"/>
                </a:solidFill>
                <a:latin typeface="Arial" panose="020B0604020202020204" pitchFamily="34" charset="0"/>
                <a:cs typeface="Arial" panose="020B0604020202020204" pitchFamily="34" charset="0"/>
              </a:rPr>
              <a:t>41) Producto </a:t>
            </a:r>
            <a:r>
              <a:rPr lang="es-MX" sz="1200" b="0" dirty="0">
                <a:solidFill>
                  <a:schemeClr val="tx1"/>
                </a:solidFill>
                <a:latin typeface="Arial" panose="020B0604020202020204" pitchFamily="34" charset="0"/>
                <a:cs typeface="Arial" panose="020B0604020202020204" pitchFamily="34" charset="0"/>
              </a:rPr>
              <a:t>4 Organizador gráfico. Preguntas esenciales.</a:t>
            </a:r>
            <a:r>
              <a:rPr lang="es-MX" sz="1200" b="0" dirty="0" smtClean="0">
                <a:solidFill>
                  <a:schemeClr val="tx1"/>
                </a:solidFill>
                <a:latin typeface="Arial" panose="020B0604020202020204" pitchFamily="34" charset="0"/>
                <a:cs typeface="Arial" panose="020B0604020202020204" pitchFamily="34" charset="0"/>
              </a:rPr>
              <a:t/>
            </a:r>
            <a:br>
              <a:rPr lang="es-MX" sz="1200" b="0" dirty="0" smtClean="0">
                <a:solidFill>
                  <a:schemeClr val="tx1"/>
                </a:solidFill>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31820" y="171607"/>
            <a:ext cx="2023799" cy="1092673"/>
          </a:xfrm>
          <a:prstGeom prst="rect">
            <a:avLst/>
          </a:prstGeom>
        </p:spPr>
      </p:pic>
      <p:pic>
        <p:nvPicPr>
          <p:cNvPr id="5" name="Imagen 1" descr="F:\Logo.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97792" y="173757"/>
            <a:ext cx="2318197" cy="11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8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1173480"/>
            <a:ext cx="11191240" cy="5394960"/>
          </a:xfrm>
        </p:spPr>
        <p:txBody>
          <a:bodyPr>
            <a:normAutofit/>
          </a:bodyPr>
          <a:lstStyle/>
          <a:p>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r>
              <a:rPr lang="es-MX" dirty="0"/>
              <a:t/>
            </a:r>
            <a:br>
              <a:rPr lang="es-MX" dirty="0"/>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0" y="242202"/>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187960" y="242202"/>
            <a:ext cx="2956560" cy="1043467"/>
          </a:xfrm>
          <a:prstGeom prst="rect">
            <a:avLst/>
          </a:prstGeom>
        </p:spPr>
      </p:pic>
      <p:sp>
        <p:nvSpPr>
          <p:cNvPr id="8" name="Subtítulo 7"/>
          <p:cNvSpPr>
            <a:spLocks noGrp="1"/>
          </p:cNvSpPr>
          <p:nvPr>
            <p:ph type="subTitle" idx="1"/>
          </p:nvPr>
        </p:nvSpPr>
        <p:spPr>
          <a:xfrm>
            <a:off x="0" y="1417320"/>
            <a:ext cx="12192000" cy="5440680"/>
          </a:xfrm>
        </p:spPr>
        <p:txBody>
          <a:bodyPr>
            <a:normAutofit/>
          </a:bodyPr>
          <a:lstStyle/>
          <a:p>
            <a:pPr lvl="0"/>
            <a:r>
              <a:rPr lang="en-US" sz="2400" dirty="0" err="1" smtClean="0">
                <a:solidFill>
                  <a:srgbClr val="002060"/>
                </a:solidFill>
                <a:latin typeface="Arial" panose="020B0604020202020204" pitchFamily="34" charset="0"/>
                <a:ea typeface="Century Gothic"/>
                <a:cs typeface="Arial" panose="020B0604020202020204" pitchFamily="34" charset="0"/>
                <a:sym typeface="Century Gothic"/>
              </a:rPr>
              <a:t>Segunda</a:t>
            </a:r>
            <a:r>
              <a:rPr lang="en-US" sz="2400" dirty="0" smtClean="0">
                <a:solidFill>
                  <a:srgbClr val="002060"/>
                </a:solidFill>
                <a:latin typeface="Arial" panose="020B0604020202020204" pitchFamily="34" charset="0"/>
                <a:ea typeface="Century Gothic"/>
                <a:cs typeface="Arial" panose="020B0604020202020204" pitchFamily="34" charset="0"/>
                <a:sym typeface="Century Gothic"/>
              </a:rPr>
              <a:t> </a:t>
            </a:r>
            <a:r>
              <a:rPr lang="en-US" sz="2400" dirty="0" err="1" smtClean="0">
                <a:solidFill>
                  <a:srgbClr val="002060"/>
                </a:solidFill>
                <a:latin typeface="Arial" panose="020B0604020202020204" pitchFamily="34" charset="0"/>
                <a:ea typeface="Century Gothic"/>
                <a:cs typeface="Arial" panose="020B0604020202020204" pitchFamily="34" charset="0"/>
                <a:sym typeface="Century Gothic"/>
              </a:rPr>
              <a:t>sesión</a:t>
            </a:r>
            <a:r>
              <a:rPr lang="en-US" sz="2400" dirty="0" smtClean="0">
                <a:solidFill>
                  <a:srgbClr val="002060"/>
                </a:solidFill>
                <a:latin typeface="Arial" panose="020B0604020202020204" pitchFamily="34" charset="0"/>
                <a:ea typeface="Century Gothic"/>
                <a:cs typeface="Arial" panose="020B0604020202020204" pitchFamily="34" charset="0"/>
                <a:sym typeface="Century Gothic"/>
              </a:rPr>
              <a:t> de </a:t>
            </a:r>
            <a:r>
              <a:rPr lang="en-US" sz="2400" dirty="0" err="1" smtClean="0">
                <a:solidFill>
                  <a:srgbClr val="002060"/>
                </a:solidFill>
                <a:latin typeface="Arial" panose="020B0604020202020204" pitchFamily="34" charset="0"/>
                <a:ea typeface="Century Gothic"/>
                <a:cs typeface="Arial" panose="020B0604020202020204" pitchFamily="34" charset="0"/>
                <a:sym typeface="Century Gothic"/>
              </a:rPr>
              <a:t>trabajo</a:t>
            </a:r>
            <a:endParaRPr lang="en-US" sz="2400" dirty="0" smtClean="0">
              <a:solidFill>
                <a:srgbClr val="002060"/>
              </a:solidFill>
              <a:latin typeface="Arial" panose="020B0604020202020204" pitchFamily="34" charset="0"/>
              <a:ea typeface="Century Gothic"/>
              <a:cs typeface="Arial" panose="020B0604020202020204" pitchFamily="34" charset="0"/>
              <a:sym typeface="Century Gothic"/>
            </a:endParaRPr>
          </a:p>
        </p:txBody>
      </p:sp>
      <p:sp>
        <p:nvSpPr>
          <p:cNvPr id="5" name="Rectángulo 4"/>
          <p:cNvSpPr/>
          <p:nvPr/>
        </p:nvSpPr>
        <p:spPr>
          <a:xfrm>
            <a:off x="3048000" y="2828836"/>
            <a:ext cx="6096000" cy="646331"/>
          </a:xfrm>
          <a:prstGeom prst="rect">
            <a:avLst/>
          </a:prstGeom>
        </p:spPr>
        <p:txBody>
          <a:bodyPr>
            <a:spAutoFit/>
          </a:bodyPr>
          <a:lstStyle/>
          <a:p>
            <a:endParaRPr lang="es-MX" dirty="0" smtClean="0"/>
          </a:p>
          <a:p>
            <a:endParaRPr lang="es-MX" dirty="0"/>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576" y="1809750"/>
            <a:ext cx="8191500" cy="4758690"/>
          </a:xfrm>
          <a:prstGeom prst="rect">
            <a:avLst/>
          </a:prstGeom>
        </p:spPr>
      </p:pic>
    </p:spTree>
    <p:extLst>
      <p:ext uri="{BB962C8B-B14F-4D97-AF65-F5344CB8AC3E}">
        <p14:creationId xmlns:p14="http://schemas.microsoft.com/office/powerpoint/2010/main" val="322198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8"/>
            <a:ext cx="9997440" cy="446579"/>
          </a:xfrm>
        </p:spPr>
        <p:txBody>
          <a:bodyPr>
            <a:normAutofit/>
          </a:bodyPr>
          <a:lstStyle/>
          <a:p>
            <a:pPr algn="ctr"/>
            <a:r>
              <a:rPr lang="es-MX" sz="1800" dirty="0" smtClean="0">
                <a:solidFill>
                  <a:schemeClr val="tx1"/>
                </a:solidFill>
                <a:latin typeface="Arial" panose="020B0604020202020204" pitchFamily="34" charset="0"/>
                <a:cs typeface="Arial" panose="020B0604020202020204" pitchFamily="34" charset="0"/>
              </a:rPr>
              <a:t>Avances, tropiezos y soluciones (Producto 9)</a:t>
            </a:r>
            <a:endParaRPr lang="es-MX" sz="1800" dirty="0">
              <a:solidFill>
                <a:schemeClr val="tx1"/>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8539" y="1268569"/>
            <a:ext cx="8839715" cy="5589431"/>
          </a:xfrm>
        </p:spPr>
      </p:pic>
      <p:pic>
        <p:nvPicPr>
          <p:cNvPr id="5" name="Imagen 4"/>
          <p:cNvPicPr>
            <a:picLocks noChangeAspect="1"/>
          </p:cNvPicPr>
          <p:nvPr/>
        </p:nvPicPr>
        <p:blipFill>
          <a:blip r:embed="rId3"/>
          <a:stretch>
            <a:fillRect/>
          </a:stretch>
        </p:blipFill>
        <p:spPr>
          <a:xfrm>
            <a:off x="175083" y="148935"/>
            <a:ext cx="1635676" cy="945770"/>
          </a:xfrm>
          <a:prstGeom prst="rect">
            <a:avLst/>
          </a:prstGeom>
        </p:spPr>
      </p:pic>
      <p:pic>
        <p:nvPicPr>
          <p:cNvPr id="6" name="Imagen 1" descr="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8254" y="110297"/>
            <a:ext cx="1273988" cy="98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80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7175" y="1648496"/>
            <a:ext cx="9997440" cy="360608"/>
          </a:xfrm>
        </p:spPr>
        <p:txBody>
          <a:bodyPr>
            <a:normAutofit fontScale="90000"/>
          </a:bodyPr>
          <a:lstStyle/>
          <a:p>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7893" y="1648496"/>
            <a:ext cx="9401577" cy="5512157"/>
          </a:xfrm>
        </p:spPr>
      </p:pic>
      <p:pic>
        <p:nvPicPr>
          <p:cNvPr id="5" name="Imagen 4"/>
          <p:cNvPicPr>
            <a:picLocks noChangeAspect="1"/>
          </p:cNvPicPr>
          <p:nvPr/>
        </p:nvPicPr>
        <p:blipFill>
          <a:blip r:embed="rId3"/>
          <a:stretch>
            <a:fillRect/>
          </a:stretch>
        </p:blipFill>
        <p:spPr>
          <a:xfrm>
            <a:off x="283277" y="200449"/>
            <a:ext cx="1635676" cy="945770"/>
          </a:xfrm>
          <a:prstGeom prst="rect">
            <a:avLst/>
          </a:prstGeom>
        </p:spPr>
      </p:pic>
      <p:pic>
        <p:nvPicPr>
          <p:cNvPr id="6" name="Imagen 1" descr="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6131" y="264844"/>
            <a:ext cx="1481070" cy="81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47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1781467"/>
            <a:ext cx="9997440" cy="433700"/>
          </a:xfrm>
        </p:spPr>
        <p:txBody>
          <a:bodyPr>
            <a:normAutofit fontScale="90000"/>
          </a:bodyPr>
          <a:lstStyle/>
          <a:p>
            <a:endParaRPr lang="es-MX" dirty="0"/>
          </a:p>
        </p:txBody>
      </p:sp>
      <p:pic>
        <p:nvPicPr>
          <p:cNvPr id="8" name="Marcador de contenid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648" y="1674254"/>
            <a:ext cx="10172936" cy="4842456"/>
          </a:xfrm>
        </p:spPr>
      </p:pic>
      <p:pic>
        <p:nvPicPr>
          <p:cNvPr id="9" name="Imagen 8"/>
          <p:cNvPicPr>
            <a:picLocks noChangeAspect="1"/>
          </p:cNvPicPr>
          <p:nvPr/>
        </p:nvPicPr>
        <p:blipFill>
          <a:blip r:embed="rId3"/>
          <a:stretch>
            <a:fillRect/>
          </a:stretch>
        </p:blipFill>
        <p:spPr>
          <a:xfrm>
            <a:off x="299064" y="266443"/>
            <a:ext cx="1756748" cy="1060137"/>
          </a:xfrm>
          <a:prstGeom prst="rect">
            <a:avLst/>
          </a:prstGeom>
        </p:spPr>
      </p:pic>
      <p:pic>
        <p:nvPicPr>
          <p:cNvPr id="10" name="Imagen 1" descr="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0878" y="266443"/>
            <a:ext cx="1608485" cy="95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8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000" dirty="0" smtClean="0">
                <a:solidFill>
                  <a:schemeClr val="tx1"/>
                </a:solidFill>
                <a:latin typeface="Arial" panose="020B0604020202020204" pitchFamily="34" charset="0"/>
                <a:cs typeface="Arial" panose="020B0604020202020204" pitchFamily="34" charset="0"/>
              </a:rPr>
              <a:t>Actividades para la 3ra sesión</a:t>
            </a:r>
            <a:endParaRPr lang="es-MX" sz="2000"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marL="82296" indent="0">
              <a:buNone/>
            </a:pPr>
            <a:endParaRPr lang="es-MX" sz="2000" dirty="0" smtClean="0">
              <a:latin typeface="Arial" panose="020B0604020202020204" pitchFamily="34" charset="0"/>
              <a:cs typeface="Arial" panose="020B0604020202020204" pitchFamily="34" charset="0"/>
            </a:endParaRPr>
          </a:p>
          <a:p>
            <a:pPr marL="82296" indent="0">
              <a:buNone/>
            </a:pPr>
            <a:endParaRPr lang="es-MX" sz="2000" dirty="0">
              <a:latin typeface="Arial" panose="020B0604020202020204" pitchFamily="34" charset="0"/>
              <a:cs typeface="Arial" panose="020B0604020202020204" pitchFamily="34" charset="0"/>
            </a:endParaRPr>
          </a:p>
          <a:p>
            <a:pPr marL="82296" indent="0">
              <a:buNone/>
            </a:pPr>
            <a:endParaRPr lang="es-MX" sz="2000" dirty="0" smtClean="0">
              <a:latin typeface="Arial" panose="020B0604020202020204" pitchFamily="34" charset="0"/>
              <a:cs typeface="Arial" panose="020B0604020202020204" pitchFamily="34" charset="0"/>
            </a:endParaRPr>
          </a:p>
          <a:p>
            <a:pPr marL="82296" indent="0">
              <a:buNone/>
            </a:pPr>
            <a:r>
              <a:rPr lang="es-MX" sz="2000" dirty="0" smtClean="0">
                <a:latin typeface="Arial" panose="020B0604020202020204" pitchFamily="34" charset="0"/>
                <a:cs typeface="Arial" panose="020B0604020202020204" pitchFamily="34" charset="0"/>
              </a:rPr>
              <a:t>- Ordenador gráfico de los tipos de evaluación </a:t>
            </a:r>
          </a:p>
          <a:p>
            <a:endParaRPr lang="es-MX" sz="2000" dirty="0">
              <a:latin typeface="Arial" panose="020B0604020202020204" pitchFamily="34" charset="0"/>
              <a:cs typeface="Arial" panose="020B0604020202020204" pitchFamily="34" charset="0"/>
            </a:endParaRPr>
          </a:p>
          <a:p>
            <a:pPr marL="82296" indent="0">
              <a:buNone/>
            </a:pPr>
            <a:r>
              <a:rPr lang="es-MX" sz="2000" dirty="0" smtClean="0">
                <a:latin typeface="Arial" panose="020B0604020202020204" pitchFamily="34" charset="0"/>
                <a:cs typeface="Arial" panose="020B0604020202020204" pitchFamily="34" charset="0"/>
              </a:rPr>
              <a:t>- Propuestas para la evaluación por sesión del proyecto  interdisciplinario</a:t>
            </a:r>
          </a:p>
          <a:p>
            <a:pPr marL="82296" indent="0">
              <a:buNone/>
            </a:pPr>
            <a:endParaRPr lang="es-MX" sz="2000" dirty="0">
              <a:latin typeface="Arial" panose="020B0604020202020204" pitchFamily="34" charset="0"/>
              <a:cs typeface="Arial" panose="020B0604020202020204" pitchFamily="34" charset="0"/>
            </a:endParaRPr>
          </a:p>
          <a:p>
            <a:pPr marL="82296" indent="0">
              <a:buNone/>
            </a:pPr>
            <a:r>
              <a:rPr lang="es-MX" sz="2000" dirty="0" smtClean="0">
                <a:latin typeface="Arial" panose="020B0604020202020204" pitchFamily="34" charset="0"/>
                <a:cs typeface="Arial" panose="020B0604020202020204" pitchFamily="34" charset="0"/>
              </a:rPr>
              <a:t>- Propuestas para la evaluación general  del proyecto interdisciplinario</a:t>
            </a:r>
            <a:endParaRPr lang="es-MX"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360608" y="152050"/>
            <a:ext cx="2305318" cy="1043467"/>
          </a:xfrm>
          <a:prstGeom prst="rect">
            <a:avLst/>
          </a:prstGeom>
        </p:spPr>
      </p:pic>
      <p:pic>
        <p:nvPicPr>
          <p:cNvPr id="5"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8591" y="244476"/>
            <a:ext cx="1972993" cy="95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11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82296" indent="0" algn="ctr">
              <a:buNone/>
            </a:pPr>
            <a:endParaRPr lang="es-ES" b="1" dirty="0" smtClean="0">
              <a:latin typeface="Arial" panose="020B0604020202020204" pitchFamily="34" charset="0"/>
              <a:cs typeface="Arial" panose="020B0604020202020204" pitchFamily="34" charset="0"/>
            </a:endParaRPr>
          </a:p>
          <a:p>
            <a:pPr marL="82296" indent="0" algn="ctr">
              <a:buNone/>
            </a:pPr>
            <a:endParaRPr lang="es-ES" b="1" dirty="0">
              <a:latin typeface="Arial" panose="020B0604020202020204" pitchFamily="34" charset="0"/>
              <a:cs typeface="Arial" panose="020B0604020202020204" pitchFamily="34" charset="0"/>
            </a:endParaRPr>
          </a:p>
          <a:p>
            <a:pPr marL="82296" indent="0" algn="ctr">
              <a:buNone/>
            </a:pPr>
            <a:endParaRPr lang="es-ES" b="1" dirty="0" smtClean="0">
              <a:latin typeface="Arial" panose="020B0604020202020204" pitchFamily="34" charset="0"/>
              <a:cs typeface="Arial" panose="020B0604020202020204" pitchFamily="34" charset="0"/>
            </a:endParaRPr>
          </a:p>
          <a:p>
            <a:pPr marL="82296" indent="0" algn="ctr">
              <a:buNone/>
            </a:pPr>
            <a:r>
              <a:rPr lang="es-ES" sz="2400" b="1" dirty="0" smtClean="0">
                <a:solidFill>
                  <a:schemeClr val="tx1"/>
                </a:solidFill>
                <a:latin typeface="Arial" panose="020B0604020202020204" pitchFamily="34" charset="0"/>
                <a:cs typeface="Arial" panose="020B0604020202020204" pitchFamily="34" charset="0"/>
              </a:rPr>
              <a:t>Evaluación diagnóstica, formativa y </a:t>
            </a:r>
            <a:r>
              <a:rPr lang="es-ES" sz="2400" b="1" dirty="0" err="1" smtClean="0">
                <a:solidFill>
                  <a:schemeClr val="tx1"/>
                </a:solidFill>
                <a:latin typeface="Arial" panose="020B0604020202020204" pitchFamily="34" charset="0"/>
                <a:cs typeface="Arial" panose="020B0604020202020204" pitchFamily="34" charset="0"/>
              </a:rPr>
              <a:t>sumativa</a:t>
            </a:r>
            <a:r>
              <a:rPr lang="es-ES" sz="2400" b="1" dirty="0" smtClean="0">
                <a:solidFill>
                  <a:schemeClr val="tx1"/>
                </a:solidFill>
                <a:latin typeface="Arial" panose="020B0604020202020204" pitchFamily="34" charset="0"/>
                <a:cs typeface="Arial" panose="020B0604020202020204" pitchFamily="34" charset="0"/>
              </a:rPr>
              <a:t> (Producto 10)</a:t>
            </a:r>
            <a:endParaRPr lang="es-MX" sz="2400" dirty="0">
              <a:solidFill>
                <a:schemeClr val="tx1"/>
              </a:solidFill>
            </a:endParaRPr>
          </a:p>
        </p:txBody>
      </p:sp>
      <p:pic>
        <p:nvPicPr>
          <p:cNvPr id="4" name="Imagen 3"/>
          <p:cNvPicPr>
            <a:picLocks noChangeAspect="1"/>
          </p:cNvPicPr>
          <p:nvPr/>
        </p:nvPicPr>
        <p:blipFill>
          <a:blip r:embed="rId2"/>
          <a:stretch>
            <a:fillRect/>
          </a:stretch>
        </p:blipFill>
        <p:spPr>
          <a:xfrm>
            <a:off x="484174" y="244476"/>
            <a:ext cx="2568119" cy="1203324"/>
          </a:xfrm>
          <a:prstGeom prst="rect">
            <a:avLst/>
          </a:prstGeom>
        </p:spPr>
      </p:pic>
      <p:pic>
        <p:nvPicPr>
          <p:cNvPr id="5"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316" y="274639"/>
            <a:ext cx="20782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11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8"/>
            <a:ext cx="9997440" cy="614004"/>
          </a:xfrm>
        </p:spPr>
        <p:txBody>
          <a:bodyPr>
            <a:normAutofit/>
          </a:bodyPr>
          <a:lstStyle/>
          <a:p>
            <a:pPr algn="ctr"/>
            <a:r>
              <a:rPr lang="es-MX" sz="2000" dirty="0" smtClean="0">
                <a:solidFill>
                  <a:schemeClr val="tx1"/>
                </a:solidFill>
                <a:latin typeface="Arial" panose="020B0604020202020204" pitchFamily="34" charset="0"/>
                <a:cs typeface="Arial" panose="020B0604020202020204" pitchFamily="34" charset="0"/>
              </a:rPr>
              <a:t>Evaluación diagnóstica</a:t>
            </a:r>
            <a:endParaRPr lang="es-MX" sz="2000" dirty="0">
              <a:solidFill>
                <a:schemeClr val="tx1"/>
              </a:solidFill>
              <a:latin typeface="Arial" panose="020B0604020202020204" pitchFamily="34" charset="0"/>
              <a:cs typeface="Arial" panose="020B0604020202020204" pitchFamily="34" charset="0"/>
            </a:endParaRPr>
          </a:p>
        </p:txBody>
      </p:sp>
      <p:graphicFrame>
        <p:nvGraphicFramePr>
          <p:cNvPr id="4" name="3 Diagrama"/>
          <p:cNvGraphicFramePr>
            <a:graphicFrameLocks noGrp="1"/>
          </p:cNvGraphicFramePr>
          <p:nvPr>
            <p:ph idx="1"/>
            <p:extLst>
              <p:ext uri="{D42A27DB-BD31-4B8C-83A1-F6EECF244321}">
                <p14:modId xmlns:p14="http://schemas.microsoft.com/office/powerpoint/2010/main" val="1232395320"/>
              </p:ext>
            </p:extLst>
          </p:nvPr>
        </p:nvGraphicFramePr>
        <p:xfrm>
          <a:off x="1558344" y="1197736"/>
          <a:ext cx="1035324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334051" y="274638"/>
            <a:ext cx="2245378" cy="942878"/>
          </a:xfrm>
          <a:prstGeom prst="rect">
            <a:avLst/>
          </a:prstGeom>
        </p:spPr>
      </p:pic>
      <p:pic>
        <p:nvPicPr>
          <p:cNvPr id="6" name="Imagen 1" descr="F:\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1104" y="274638"/>
            <a:ext cx="1880480" cy="82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7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8"/>
            <a:ext cx="9997440" cy="267199"/>
          </a:xfrm>
        </p:spPr>
        <p:txBody>
          <a:bodyPr>
            <a:normAutofit fontScale="90000"/>
          </a:bodyPr>
          <a:lstStyle/>
          <a:p>
            <a:pPr algn="ctr"/>
            <a:r>
              <a:rPr lang="es-MX" sz="2000" dirty="0" smtClean="0">
                <a:latin typeface="Arial" panose="020B0604020202020204" pitchFamily="34" charset="0"/>
                <a:cs typeface="Arial" panose="020B0604020202020204" pitchFamily="34" charset="0"/>
              </a:rPr>
              <a:t>Evaluación formativa</a:t>
            </a:r>
            <a:endParaRPr lang="es-MX" sz="2000" dirty="0">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64320" y="513154"/>
            <a:ext cx="1869196" cy="983018"/>
          </a:xfrm>
          <a:prstGeom prst="roundRect">
            <a:avLst>
              <a:gd name="adj" fmla="val 10000"/>
            </a:avLst>
          </a:prstGeom>
          <a:blipFill>
            <a:blip r:embed="rId2">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MX" dirty="0"/>
          </a:p>
        </p:txBody>
      </p:sp>
      <p:sp>
        <p:nvSpPr>
          <p:cNvPr id="6" name="Rectángulo 5"/>
          <p:cNvSpPr/>
          <p:nvPr/>
        </p:nvSpPr>
        <p:spPr>
          <a:xfrm>
            <a:off x="2210935" y="642708"/>
            <a:ext cx="9853684" cy="861774"/>
          </a:xfrm>
          <a:prstGeom prst="rect">
            <a:avLst/>
          </a:prstGeom>
          <a:solidFill>
            <a:schemeClr val="accent1">
              <a:lumMod val="75000"/>
            </a:schemeClr>
          </a:solidFill>
        </p:spPr>
        <p:txBody>
          <a:bodyPr wrap="square">
            <a:spAutoFit/>
          </a:bodyPr>
          <a:lstStyle/>
          <a:p>
            <a:pPr lvl="0"/>
            <a:r>
              <a:rPr lang="es-MX" sz="1200" dirty="0">
                <a:latin typeface="Arial" panose="020B0604020202020204" pitchFamily="34" charset="0"/>
                <a:cs typeface="Arial" panose="020B0604020202020204" pitchFamily="34" charset="0"/>
              </a:rPr>
              <a:t>Es una actividad sistemática y continua, que tiene por objeto proporcionar la información necesaria sobre el proceso educativo, para reajustar sus objetivos, revisar críticamente los planes, los programas, los métodos y recursos, orientar a los/las estudiantes y retroalimentar el proceso mismo</a:t>
            </a:r>
            <a:r>
              <a:rPr lang="es-MX" sz="1200" dirty="0" smtClean="0">
                <a:latin typeface="Arial" panose="020B0604020202020204" pitchFamily="34" charset="0"/>
                <a:cs typeface="Arial" panose="020B0604020202020204" pitchFamily="34" charset="0"/>
              </a:rPr>
              <a:t>.</a:t>
            </a:r>
          </a:p>
          <a:p>
            <a:pPr lvl="0"/>
            <a:endParaRPr lang="es-MX" sz="1400" dirty="0">
              <a:latin typeface="Arial" panose="020B0604020202020204" pitchFamily="34" charset="0"/>
              <a:cs typeface="Arial" panose="020B0604020202020204" pitchFamily="34" charset="0"/>
            </a:endParaRPr>
          </a:p>
        </p:txBody>
      </p:sp>
      <p:sp>
        <p:nvSpPr>
          <p:cNvPr id="7" name="Rectángulo redondeado 6"/>
          <p:cNvSpPr/>
          <p:nvPr/>
        </p:nvSpPr>
        <p:spPr>
          <a:xfrm>
            <a:off x="164320" y="1929796"/>
            <a:ext cx="1623537" cy="1269499"/>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ectángulo 7"/>
          <p:cNvSpPr/>
          <p:nvPr/>
        </p:nvSpPr>
        <p:spPr>
          <a:xfrm>
            <a:off x="2033514" y="1767864"/>
            <a:ext cx="10031105" cy="1569660"/>
          </a:xfrm>
          <a:prstGeom prst="rect">
            <a:avLst/>
          </a:prstGeom>
          <a:solidFill>
            <a:schemeClr val="accent1">
              <a:lumMod val="75000"/>
            </a:schemeClr>
          </a:solidFill>
        </p:spPr>
        <p:txBody>
          <a:bodyPr wrap="square">
            <a:spAutoFit/>
          </a:bodyPr>
          <a:lstStyle/>
          <a:p>
            <a:pPr lvl="0"/>
            <a:r>
              <a:rPr lang="es-MX" sz="1200" b="1" dirty="0">
                <a:latin typeface="Arial" panose="020B0604020202020204" pitchFamily="34" charset="0"/>
                <a:cs typeface="Arial" panose="020B0604020202020204" pitchFamily="34" charset="0"/>
              </a:rPr>
              <a:t>Propósitos de la Evaluación </a:t>
            </a:r>
            <a:r>
              <a:rPr lang="es-MX" sz="1200" b="1" dirty="0" smtClean="0">
                <a:latin typeface="Arial" panose="020B0604020202020204" pitchFamily="34" charset="0"/>
                <a:cs typeface="Arial" panose="020B0604020202020204" pitchFamily="34" charset="0"/>
              </a:rPr>
              <a:t>Formativa:</a:t>
            </a:r>
            <a:endParaRPr lang="es-MX" sz="1200" dirty="0" smtClean="0">
              <a:latin typeface="Arial" panose="020B0604020202020204" pitchFamily="34" charset="0"/>
              <a:cs typeface="Arial" panose="020B0604020202020204" pitchFamily="34" charset="0"/>
            </a:endParaRPr>
          </a:p>
          <a:p>
            <a:pPr marL="228600" lvl="0" indent="-228600">
              <a:buAutoNum type="alphaLcParenR"/>
            </a:pPr>
            <a:r>
              <a:rPr lang="es-MX" sz="1200" dirty="0" smtClean="0">
                <a:latin typeface="Arial" panose="020B0604020202020204" pitchFamily="34" charset="0"/>
                <a:cs typeface="Arial" panose="020B0604020202020204" pitchFamily="34" charset="0"/>
              </a:rPr>
              <a:t>Informar </a:t>
            </a:r>
            <a:r>
              <a:rPr lang="es-MX" sz="1200" dirty="0">
                <a:latin typeface="Arial" panose="020B0604020202020204" pitchFamily="34" charset="0"/>
                <a:cs typeface="Arial" panose="020B0604020202020204" pitchFamily="34" charset="0"/>
              </a:rPr>
              <a:t>tanto a los/as estudiantes como al maestro y a la maestra acerca del progreso alcanzado por los </a:t>
            </a:r>
            <a:r>
              <a:rPr lang="es-MX" sz="1200" dirty="0" smtClean="0">
                <a:latin typeface="Arial" panose="020B0604020202020204" pitchFamily="34" charset="0"/>
                <a:cs typeface="Arial" panose="020B0604020202020204" pitchFamily="34" charset="0"/>
              </a:rPr>
              <a:t>primeros.</a:t>
            </a:r>
          </a:p>
          <a:p>
            <a:pPr lvl="0"/>
            <a:r>
              <a:rPr lang="es-MX" sz="1200" dirty="0" smtClean="0">
                <a:latin typeface="Arial" panose="020B0604020202020204" pitchFamily="34" charset="0"/>
                <a:cs typeface="Arial" panose="020B0604020202020204" pitchFamily="34" charset="0"/>
              </a:rPr>
              <a:t>b</a:t>
            </a:r>
            <a:r>
              <a:rPr lang="es-MX" sz="1200" dirty="0">
                <a:latin typeface="Arial" panose="020B0604020202020204" pitchFamily="34" charset="0"/>
                <a:cs typeface="Arial" panose="020B0604020202020204" pitchFamily="34" charset="0"/>
              </a:rPr>
              <a:t>) Localizar las deficiencias observadas durante un tema o unidad del proceso enseñanza-aprendizaje, a fin de retroalimentar e introducir los correctivos de </a:t>
            </a:r>
            <a:r>
              <a:rPr lang="es-MX" sz="1200" dirty="0" smtClean="0">
                <a:latin typeface="Arial" panose="020B0604020202020204" pitchFamily="34" charset="0"/>
                <a:cs typeface="Arial" panose="020B0604020202020204" pitchFamily="34" charset="0"/>
              </a:rPr>
              <a:t>lugar.</a:t>
            </a:r>
          </a:p>
          <a:p>
            <a:pPr lvl="0"/>
            <a:r>
              <a:rPr lang="es-MX" sz="1200" dirty="0" smtClean="0">
                <a:latin typeface="Arial" panose="020B0604020202020204" pitchFamily="34" charset="0"/>
                <a:cs typeface="Arial" panose="020B0604020202020204" pitchFamily="34" charset="0"/>
              </a:rPr>
              <a:t>c</a:t>
            </a:r>
            <a:r>
              <a:rPr lang="es-MX" sz="1200" dirty="0">
                <a:latin typeface="Arial" panose="020B0604020202020204" pitchFamily="34" charset="0"/>
                <a:cs typeface="Arial" panose="020B0604020202020204" pitchFamily="34" charset="0"/>
              </a:rPr>
              <a:t>) Valorar las conductas intermedias del estudiante para descubrir cómo se van alcanzando parcialmente los objetivos </a:t>
            </a:r>
            <a:r>
              <a:rPr lang="es-MX" sz="1200" dirty="0" smtClean="0">
                <a:latin typeface="Arial" panose="020B0604020202020204" pitchFamily="34" charset="0"/>
                <a:cs typeface="Arial" panose="020B0604020202020204" pitchFamily="34" charset="0"/>
              </a:rPr>
              <a:t>propuestos.</a:t>
            </a:r>
          </a:p>
          <a:p>
            <a:pPr lvl="0"/>
            <a:r>
              <a:rPr lang="es-MX" sz="1200" dirty="0" smtClean="0">
                <a:latin typeface="Arial" panose="020B0604020202020204" pitchFamily="34" charset="0"/>
                <a:cs typeface="Arial" panose="020B0604020202020204" pitchFamily="34" charset="0"/>
              </a:rPr>
              <a:t>d</a:t>
            </a:r>
            <a:r>
              <a:rPr lang="es-MX" sz="1200" dirty="0">
                <a:latin typeface="Arial" panose="020B0604020202020204" pitchFamily="34" charset="0"/>
                <a:cs typeface="Arial" panose="020B0604020202020204" pitchFamily="34" charset="0"/>
              </a:rPr>
              <a:t>) Revisar y hacer los ajustes necesarios para propiciar el desarrollo de conocimientos, habilidades y destrezas de los/as alumnos/</a:t>
            </a:r>
            <a:r>
              <a:rPr lang="es-MX" sz="1200" dirty="0" err="1">
                <a:latin typeface="Arial" panose="020B0604020202020204" pitchFamily="34" charset="0"/>
                <a:cs typeface="Arial" panose="020B0604020202020204" pitchFamily="34" charset="0"/>
              </a:rPr>
              <a:t>as.Si</a:t>
            </a:r>
            <a:r>
              <a:rPr lang="es-MX" sz="1200" dirty="0">
                <a:latin typeface="Arial" panose="020B0604020202020204" pitchFamily="34" charset="0"/>
                <a:cs typeface="Arial" panose="020B0604020202020204" pitchFamily="34" charset="0"/>
              </a:rPr>
              <a:t> la evaluación formativa señala que se van cumpliendo los objetivos, el maestro y los/las alumnos/as tendrán un estímulo eficaz para seguir adelante.</a:t>
            </a:r>
          </a:p>
        </p:txBody>
      </p:sp>
      <p:sp>
        <p:nvSpPr>
          <p:cNvPr id="11" name="Rectángulo redondeado 10"/>
          <p:cNvSpPr/>
          <p:nvPr/>
        </p:nvSpPr>
        <p:spPr>
          <a:xfrm>
            <a:off x="101176" y="3657600"/>
            <a:ext cx="1749824" cy="1746913"/>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ángulo 11"/>
          <p:cNvSpPr/>
          <p:nvPr/>
        </p:nvSpPr>
        <p:spPr>
          <a:xfrm>
            <a:off x="2033514" y="3538341"/>
            <a:ext cx="10031105" cy="2123658"/>
          </a:xfrm>
          <a:prstGeom prst="rect">
            <a:avLst/>
          </a:prstGeom>
          <a:solidFill>
            <a:schemeClr val="accent1">
              <a:lumMod val="75000"/>
            </a:schemeClr>
          </a:solidFill>
        </p:spPr>
        <p:txBody>
          <a:bodyPr wrap="square">
            <a:spAutoFit/>
          </a:bodyPr>
          <a:lstStyle/>
          <a:p>
            <a:pPr lvl="0"/>
            <a:r>
              <a:rPr lang="es-MX" sz="1200" b="1" dirty="0"/>
              <a:t>Características de la Evaluación </a:t>
            </a:r>
            <a:r>
              <a:rPr lang="es-MX" sz="1200" b="1" dirty="0" smtClean="0"/>
              <a:t>Formativa</a:t>
            </a:r>
            <a:endParaRPr lang="es-MX" sz="1200" dirty="0" smtClean="0"/>
          </a:p>
          <a:p>
            <a:pPr lvl="0"/>
            <a:r>
              <a:rPr lang="es-MX" sz="1200" dirty="0" smtClean="0"/>
              <a:t>La </a:t>
            </a:r>
            <a:r>
              <a:rPr lang="es-MX" sz="1200" dirty="0"/>
              <a:t>evaluación formativa se caracteriza porque: Se realiza durante el término de un tema, de una unidad o de una serie de </a:t>
            </a:r>
            <a:r>
              <a:rPr lang="es-MX" sz="1200" dirty="0" smtClean="0"/>
              <a:t>actividades.</a:t>
            </a:r>
          </a:p>
          <a:p>
            <a:pPr lvl="0"/>
            <a:r>
              <a:rPr lang="es-MX" sz="1200" dirty="0" smtClean="0"/>
              <a:t>Es </a:t>
            </a:r>
            <a:r>
              <a:rPr lang="es-MX" sz="1200" dirty="0"/>
              <a:t>continua, cualitativa e </a:t>
            </a:r>
            <a:r>
              <a:rPr lang="es-MX" sz="1200" dirty="0" smtClean="0"/>
              <a:t>individual.</a:t>
            </a:r>
          </a:p>
          <a:p>
            <a:pPr lvl="0"/>
            <a:r>
              <a:rPr lang="es-MX" sz="1200" dirty="0" smtClean="0"/>
              <a:t>Trata </a:t>
            </a:r>
            <a:r>
              <a:rPr lang="es-MX" sz="1200" dirty="0"/>
              <a:t>de recoger toda la información posible con el fin de realizar los ajustes </a:t>
            </a:r>
            <a:r>
              <a:rPr lang="es-MX" sz="1200" dirty="0" smtClean="0"/>
              <a:t>necesarios.</a:t>
            </a:r>
          </a:p>
          <a:p>
            <a:pPr lvl="0"/>
            <a:r>
              <a:rPr lang="es-MX" sz="1200" dirty="0" smtClean="0"/>
              <a:t>Identifica </a:t>
            </a:r>
            <a:r>
              <a:rPr lang="es-MX" sz="1200" dirty="0"/>
              <a:t>los elementos susceptibles de evaluación, como son: los objetivos, los contenidos, las estrategias metodológicas, los materiales y recursos didácticos que se </a:t>
            </a:r>
            <a:r>
              <a:rPr lang="es-MX" sz="1200" dirty="0" smtClean="0"/>
              <a:t>utilizan.</a:t>
            </a:r>
          </a:p>
          <a:p>
            <a:pPr lvl="0"/>
            <a:r>
              <a:rPr lang="es-MX" sz="1200" dirty="0" smtClean="0"/>
              <a:t>Tiene </a:t>
            </a:r>
            <a:r>
              <a:rPr lang="es-MX" sz="1200" dirty="0"/>
              <a:t>un marcado carácter formativo, proporcionando información constante con la finalidad de poder mejorar, tanto los procesos, como los resultados del </a:t>
            </a:r>
            <a:r>
              <a:rPr lang="es-MX" sz="1200" dirty="0" smtClean="0"/>
              <a:t>aprendizaje.</a:t>
            </a:r>
          </a:p>
          <a:p>
            <a:pPr lvl="0"/>
            <a:r>
              <a:rPr lang="es-MX" sz="1200" dirty="0" smtClean="0"/>
              <a:t>La </a:t>
            </a:r>
            <a:r>
              <a:rPr lang="es-MX" sz="1200" dirty="0"/>
              <a:t>observación atenta de los resultados que arroja la evaluación formativa, nos brindan evidencia que se requiere para sacar conclusiones sobre el progreso estudiantil y nos llevará a una continua revisión y adecuación de nuestras actividades escolares.</a:t>
            </a:r>
          </a:p>
        </p:txBody>
      </p:sp>
      <p:sp>
        <p:nvSpPr>
          <p:cNvPr id="15" name="Rectángulo redondeado 14"/>
          <p:cNvSpPr/>
          <p:nvPr/>
        </p:nvSpPr>
        <p:spPr>
          <a:xfrm>
            <a:off x="136095" y="5862817"/>
            <a:ext cx="1651762" cy="816632"/>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12000" b="-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ectángulo 15"/>
          <p:cNvSpPr/>
          <p:nvPr/>
        </p:nvSpPr>
        <p:spPr>
          <a:xfrm>
            <a:off x="2033514" y="5862816"/>
            <a:ext cx="10031105" cy="830997"/>
          </a:xfrm>
          <a:prstGeom prst="rect">
            <a:avLst/>
          </a:prstGeom>
          <a:solidFill>
            <a:schemeClr val="accent1">
              <a:lumMod val="75000"/>
            </a:schemeClr>
          </a:solidFill>
        </p:spPr>
        <p:txBody>
          <a:bodyPr wrap="square">
            <a:spAutoFit/>
          </a:bodyPr>
          <a:lstStyle/>
          <a:p>
            <a:pPr lvl="0"/>
            <a:r>
              <a:rPr lang="es-MX" sz="1200" dirty="0"/>
              <a:t>La Evaluación Formativa requiere de una variedad de técnicas, entendiendo éstas como cualquier instrumento, situación, recurso o procedimiento que se utilice para obtener información sobre la marcha del proceso </a:t>
            </a:r>
            <a:r>
              <a:rPr lang="es-MX" sz="1200" dirty="0" smtClean="0"/>
              <a:t>educativo.</a:t>
            </a:r>
          </a:p>
          <a:p>
            <a:pPr lvl="0"/>
            <a:r>
              <a:rPr lang="es-MX" sz="1200" b="1" dirty="0" smtClean="0"/>
              <a:t>Entre </a:t>
            </a:r>
            <a:r>
              <a:rPr lang="es-MX" sz="1200" b="1" dirty="0"/>
              <a:t>las principales se </a:t>
            </a:r>
            <a:r>
              <a:rPr lang="es-MX" sz="1200" b="1" dirty="0" smtClean="0"/>
              <a:t>destacan:</a:t>
            </a:r>
            <a:endParaRPr lang="es-MX" sz="1200" dirty="0" smtClean="0"/>
          </a:p>
          <a:p>
            <a:pPr lvl="0"/>
            <a:r>
              <a:rPr lang="es-MX" sz="1200" dirty="0" smtClean="0"/>
              <a:t>Mapas </a:t>
            </a:r>
            <a:r>
              <a:rPr lang="es-MX" sz="1200" dirty="0"/>
              <a:t>conceptuales, Solución de problemas, Método de casos, Proyectos, Diarios, Debate</a:t>
            </a:r>
          </a:p>
        </p:txBody>
      </p:sp>
    </p:spTree>
    <p:extLst>
      <p:ext uri="{BB962C8B-B14F-4D97-AF65-F5344CB8AC3E}">
        <p14:creationId xmlns:p14="http://schemas.microsoft.com/office/powerpoint/2010/main" val="40782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320"/>
            <a:ext cx="9997440" cy="562807"/>
          </a:xfrm>
        </p:spPr>
        <p:txBody>
          <a:bodyPr rtlCol="0">
            <a:normAutofit/>
          </a:bodyPr>
          <a:lstStyle/>
          <a:p>
            <a:pPr algn="ctr" rtl="0"/>
            <a:r>
              <a:rPr lang="es-ES" sz="2000" dirty="0" smtClean="0">
                <a:latin typeface="Arial" panose="020B0604020202020204" pitchFamily="34" charset="0"/>
                <a:cs typeface="Arial" panose="020B0604020202020204" pitchFamily="34" charset="0"/>
              </a:rPr>
              <a:t>           Evaluación </a:t>
            </a:r>
            <a:r>
              <a:rPr lang="es-ES" sz="2000" dirty="0" err="1" smtClean="0">
                <a:latin typeface="Arial" panose="020B0604020202020204" pitchFamily="34" charset="0"/>
                <a:cs typeface="Arial" panose="020B0604020202020204" pitchFamily="34" charset="0"/>
              </a:rPr>
              <a:t>Sumativa</a:t>
            </a:r>
            <a:endParaRPr lang="es-ES" sz="2000" dirty="0">
              <a:latin typeface="Arial" panose="020B0604020202020204" pitchFamily="34" charset="0"/>
              <a:cs typeface="Arial" panose="020B0604020202020204" pitchFamily="34" charset="0"/>
            </a:endParaRPr>
          </a:p>
        </p:txBody>
      </p:sp>
      <p:graphicFrame>
        <p:nvGraphicFramePr>
          <p:cNvPr id="5" name="Marcador de contenido 4" descr="Diagrama radial básico en el que se muestra la relación entre 3 tareas alrededor de un grupo central"/>
          <p:cNvGraphicFramePr>
            <a:graphicFrameLocks noGrp="1"/>
          </p:cNvGraphicFramePr>
          <p:nvPr>
            <p:ph sz="half" idx="2"/>
            <p:extLst>
              <p:ext uri="{D42A27DB-BD31-4B8C-83A1-F6EECF244321}">
                <p14:modId xmlns:p14="http://schemas.microsoft.com/office/powerpoint/2010/main" val="2579220721"/>
              </p:ext>
            </p:extLst>
          </p:nvPr>
        </p:nvGraphicFramePr>
        <p:xfrm>
          <a:off x="0" y="914091"/>
          <a:ext cx="12041745" cy="5943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contenido 2"/>
          <p:cNvSpPr>
            <a:spLocks noGrp="1"/>
          </p:cNvSpPr>
          <p:nvPr>
            <p:ph sz="half" idx="1"/>
          </p:nvPr>
        </p:nvSpPr>
        <p:spPr>
          <a:xfrm flipV="1">
            <a:off x="-279043" y="6200104"/>
            <a:ext cx="45719" cy="265090"/>
          </a:xfrm>
        </p:spPr>
        <p:txBody>
          <a:bodyPr rtlCol="0">
            <a:normAutofit fontScale="47500" lnSpcReduction="20000"/>
          </a:bodyPr>
          <a:lstStyle/>
          <a:p>
            <a:pPr marL="45720" indent="0" rtl="0">
              <a:buNone/>
            </a:pPr>
            <a:endParaRPr lang="es-ES" dirty="0" smtClean="0"/>
          </a:p>
        </p:txBody>
      </p:sp>
      <p:pic>
        <p:nvPicPr>
          <p:cNvPr id="6" name="Imagen 5"/>
          <p:cNvPicPr>
            <a:picLocks noChangeAspect="1"/>
          </p:cNvPicPr>
          <p:nvPr/>
        </p:nvPicPr>
        <p:blipFill>
          <a:blip r:embed="rId8"/>
          <a:stretch>
            <a:fillRect/>
          </a:stretch>
        </p:blipFill>
        <p:spPr>
          <a:xfrm>
            <a:off x="368264" y="274320"/>
            <a:ext cx="2052964" cy="1043467"/>
          </a:xfrm>
          <a:prstGeom prst="rect">
            <a:avLst/>
          </a:prstGeom>
        </p:spPr>
      </p:pic>
      <p:pic>
        <p:nvPicPr>
          <p:cNvPr id="7" name="Imagen 1" descr="F:\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38591" y="197356"/>
            <a:ext cx="1972993" cy="11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48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80350" y="2600940"/>
            <a:ext cx="4750930" cy="4134711"/>
          </a:xfrm>
        </p:spPr>
        <p:txBody>
          <a:bodyPr>
            <a:noAutofit/>
          </a:bodyPr>
          <a:lstStyle/>
          <a:p>
            <a:pPr marL="45720"/>
            <a:r>
              <a:rPr lang="es-MX" sz="1300" b="0" dirty="0">
                <a:solidFill>
                  <a:schemeClr val="tx1"/>
                </a:solidFill>
                <a:latin typeface="Arial" panose="020B0604020202020204" pitchFamily="34" charset="0"/>
                <a:cs typeface="Arial" panose="020B0604020202020204" pitchFamily="34" charset="0"/>
              </a:rPr>
              <a:t>Son las pruebas ligadas a criterio son aquellas pruebas cuyo propósito es obtener información sobre lo que los estudiantes saben o son capaces de hacer. </a:t>
            </a:r>
            <a:r>
              <a:rPr lang="es-MX" sz="1300" b="0" dirty="0" smtClean="0">
                <a:solidFill>
                  <a:schemeClr val="tx1"/>
                </a:solidFill>
                <a:latin typeface="Arial" panose="020B0604020202020204" pitchFamily="34" charset="0"/>
                <a:cs typeface="Arial" panose="020B0604020202020204" pitchFamily="34" charset="0"/>
              </a:rPr>
              <a:t/>
            </a:r>
            <a:br>
              <a:rPr lang="es-MX" sz="1300" b="0" dirty="0" smtClean="0">
                <a:solidFill>
                  <a:schemeClr val="tx1"/>
                </a:solidFill>
                <a:latin typeface="Arial" panose="020B0604020202020204" pitchFamily="34" charset="0"/>
                <a:cs typeface="Arial" panose="020B0604020202020204" pitchFamily="34" charset="0"/>
              </a:rPr>
            </a:br>
            <a:r>
              <a:rPr lang="es-MX" sz="1300" b="0" dirty="0">
                <a:solidFill>
                  <a:schemeClr val="tx1"/>
                </a:solidFill>
                <a:latin typeface="Arial" panose="020B0604020202020204" pitchFamily="34" charset="0"/>
                <a:cs typeface="Arial" panose="020B0604020202020204" pitchFamily="34" charset="0"/>
              </a:rPr>
              <a:t/>
            </a:r>
            <a:br>
              <a:rPr lang="es-MX" sz="1300" b="0" dirty="0">
                <a:solidFill>
                  <a:schemeClr val="tx1"/>
                </a:solidFill>
                <a:latin typeface="Arial" panose="020B0604020202020204" pitchFamily="34" charset="0"/>
                <a:cs typeface="Arial" panose="020B0604020202020204" pitchFamily="34" charset="0"/>
              </a:rPr>
            </a:br>
            <a:r>
              <a:rPr lang="es-MX" sz="1300" b="0" dirty="0">
                <a:solidFill>
                  <a:schemeClr val="tx1"/>
                </a:solidFill>
                <a:latin typeface="Arial" panose="020B0604020202020204" pitchFamily="34" charset="0"/>
                <a:cs typeface="Arial" panose="020B0604020202020204" pitchFamily="34" charset="0"/>
              </a:rPr>
              <a:t>Se preparan para determinar si éstos poseen dominio de aprendizaje de unas destrezas específicas. Se llaman pruebas de criterio porque la ejecución de los estudiantes se interpreta a base de unos criterios previamente establecidos por cada destreza que se vaya a medir. </a:t>
            </a:r>
            <a:br>
              <a:rPr lang="es-MX" sz="1300" b="0" dirty="0">
                <a:solidFill>
                  <a:schemeClr val="tx1"/>
                </a:solidFill>
                <a:latin typeface="Arial" panose="020B0604020202020204" pitchFamily="34" charset="0"/>
                <a:cs typeface="Arial" panose="020B0604020202020204" pitchFamily="34" charset="0"/>
              </a:rPr>
            </a:br>
            <a:r>
              <a:rPr lang="es-MX" sz="1300" b="0" dirty="0">
                <a:solidFill>
                  <a:schemeClr val="tx1"/>
                </a:solidFill>
                <a:latin typeface="Arial" panose="020B0604020202020204" pitchFamily="34" charset="0"/>
                <a:cs typeface="Arial" panose="020B0604020202020204" pitchFamily="34" charset="0"/>
              </a:rPr>
              <a:t/>
            </a:r>
            <a:br>
              <a:rPr lang="es-MX" sz="1300" b="0" dirty="0">
                <a:solidFill>
                  <a:schemeClr val="tx1"/>
                </a:solidFill>
                <a:latin typeface="Arial" panose="020B0604020202020204" pitchFamily="34" charset="0"/>
                <a:cs typeface="Arial" panose="020B0604020202020204" pitchFamily="34" charset="0"/>
              </a:rPr>
            </a:br>
            <a:r>
              <a:rPr lang="es-MX" sz="1300" b="0" dirty="0" smtClean="0">
                <a:solidFill>
                  <a:schemeClr val="tx1"/>
                </a:solidFill>
                <a:latin typeface="Arial" panose="020B0604020202020204" pitchFamily="34" charset="0"/>
                <a:cs typeface="Arial" panose="020B0604020202020204" pitchFamily="34" charset="0"/>
              </a:rPr>
              <a:t>La </a:t>
            </a:r>
            <a:r>
              <a:rPr lang="es-MX" sz="1300" b="0" dirty="0">
                <a:solidFill>
                  <a:schemeClr val="tx1"/>
                </a:solidFill>
                <a:latin typeface="Arial" panose="020B0604020202020204" pitchFamily="34" charset="0"/>
                <a:cs typeface="Arial" panose="020B0604020202020204" pitchFamily="34" charset="0"/>
              </a:rPr>
              <a:t>evaluación por destreza se orienta según el dominio de competencias por los estándares de excelencia establecidos en el sistema escolar. </a:t>
            </a:r>
            <a:br>
              <a:rPr lang="es-MX" sz="1300" b="0" dirty="0">
                <a:solidFill>
                  <a:schemeClr val="tx1"/>
                </a:solidFill>
                <a:latin typeface="Arial" panose="020B0604020202020204" pitchFamily="34" charset="0"/>
                <a:cs typeface="Arial" panose="020B0604020202020204" pitchFamily="34" charset="0"/>
              </a:rPr>
            </a:br>
            <a:r>
              <a:rPr lang="es-MX" sz="1300" b="0" dirty="0">
                <a:solidFill>
                  <a:schemeClr val="tx1"/>
                </a:solidFill>
                <a:latin typeface="Arial" panose="020B0604020202020204" pitchFamily="34" charset="0"/>
                <a:cs typeface="Arial" panose="020B0604020202020204" pitchFamily="34" charset="0"/>
              </a:rPr>
              <a:t>Son los maestros o personas especializadas en la materia o disciplina de estudio, quienes determinan las destrezas específicas que se desean medir y evaluar. </a:t>
            </a:r>
            <a:r>
              <a:rPr lang="es-MX" sz="1300" b="0" dirty="0" smtClean="0">
                <a:solidFill>
                  <a:schemeClr val="tx1"/>
                </a:solidFill>
                <a:latin typeface="Arial" panose="020B0604020202020204" pitchFamily="34" charset="0"/>
                <a:cs typeface="Arial" panose="020B0604020202020204" pitchFamily="34" charset="0"/>
              </a:rPr>
              <a:t/>
            </a:r>
            <a:br>
              <a:rPr lang="es-MX" sz="1300" b="0" dirty="0" smtClean="0">
                <a:solidFill>
                  <a:schemeClr val="tx1"/>
                </a:solidFill>
                <a:latin typeface="Arial" panose="020B0604020202020204" pitchFamily="34" charset="0"/>
                <a:cs typeface="Arial" panose="020B0604020202020204" pitchFamily="34" charset="0"/>
              </a:rPr>
            </a:br>
            <a:r>
              <a:rPr lang="es-MX" sz="1300" b="0" dirty="0">
                <a:solidFill>
                  <a:schemeClr val="tx1"/>
                </a:solidFill>
                <a:latin typeface="Arial" panose="020B0604020202020204" pitchFamily="34" charset="0"/>
                <a:cs typeface="Arial" panose="020B0604020202020204" pitchFamily="34" charset="0"/>
              </a:rPr>
              <a:t/>
            </a:r>
            <a:br>
              <a:rPr lang="es-MX" sz="1300" b="0" dirty="0">
                <a:solidFill>
                  <a:schemeClr val="tx1"/>
                </a:solidFill>
                <a:latin typeface="Arial" panose="020B0604020202020204" pitchFamily="34" charset="0"/>
                <a:cs typeface="Arial" panose="020B0604020202020204" pitchFamily="34" charset="0"/>
              </a:rPr>
            </a:br>
            <a:r>
              <a:rPr lang="es-MX" sz="1300" b="0" dirty="0">
                <a:solidFill>
                  <a:schemeClr val="tx1"/>
                </a:solidFill>
                <a:latin typeface="Arial" panose="020B0604020202020204" pitchFamily="34" charset="0"/>
                <a:cs typeface="Arial" panose="020B0604020202020204" pitchFamily="34" charset="0"/>
              </a:rPr>
              <a:t>Para que un ítem responda a las exigencias requerida es importante que los profesores tengan muy claro la naturaleza de la realidad que desean medir</a:t>
            </a:r>
            <a:r>
              <a:rPr lang="es-ES" sz="1300" b="0" dirty="0">
                <a:solidFill>
                  <a:schemeClr val="tx1"/>
                </a:solidFill>
                <a:latin typeface="Arial" panose="020B0604020202020204" pitchFamily="34" charset="0"/>
                <a:cs typeface="Arial" panose="020B0604020202020204" pitchFamily="34" charset="0"/>
              </a:rPr>
              <a:t/>
            </a:r>
            <a:br>
              <a:rPr lang="es-ES" sz="1300" b="0" dirty="0">
                <a:solidFill>
                  <a:schemeClr val="tx1"/>
                </a:solidFill>
                <a:latin typeface="Arial" panose="020B0604020202020204" pitchFamily="34" charset="0"/>
                <a:cs typeface="Arial" panose="020B0604020202020204" pitchFamily="34" charset="0"/>
              </a:rPr>
            </a:br>
            <a:r>
              <a:rPr lang="es-ES" sz="1300" b="0" dirty="0">
                <a:solidFill>
                  <a:schemeClr val="tx1"/>
                </a:solidFill>
                <a:latin typeface="Arial" panose="020B0604020202020204" pitchFamily="34" charset="0"/>
                <a:cs typeface="Arial" panose="020B0604020202020204" pitchFamily="34" charset="0"/>
              </a:rPr>
              <a:t/>
            </a:r>
            <a:br>
              <a:rPr lang="es-ES" sz="1300" b="0" dirty="0">
                <a:solidFill>
                  <a:schemeClr val="tx1"/>
                </a:solidFill>
                <a:latin typeface="Arial" panose="020B0604020202020204" pitchFamily="34" charset="0"/>
                <a:cs typeface="Arial" panose="020B0604020202020204" pitchFamily="34" charset="0"/>
              </a:rPr>
            </a:br>
            <a:endParaRPr lang="es-MX" sz="1300" b="0" dirty="0">
              <a:solidFill>
                <a:schemeClr val="tx1"/>
              </a:solidFill>
            </a:endParaRPr>
          </a:p>
        </p:txBody>
      </p:sp>
      <p:sp>
        <p:nvSpPr>
          <p:cNvPr id="3" name="Marcador de contenido 2"/>
          <p:cNvSpPr>
            <a:spLocks noGrp="1"/>
          </p:cNvSpPr>
          <p:nvPr>
            <p:ph idx="1"/>
          </p:nvPr>
        </p:nvSpPr>
        <p:spPr>
          <a:xfrm>
            <a:off x="1914144" y="2322586"/>
            <a:ext cx="4847264" cy="4219882"/>
          </a:xfrm>
        </p:spPr>
        <p:txBody>
          <a:bodyPr>
            <a:normAutofit fontScale="40000" lnSpcReduction="20000"/>
          </a:bodyPr>
          <a:lstStyle/>
          <a:p>
            <a:pPr marL="45720" indent="0" algn="just">
              <a:buNone/>
            </a:pPr>
            <a:endParaRPr lang="es-MX" dirty="0" smtClean="0">
              <a:latin typeface="Arial" panose="020B0604020202020204" pitchFamily="34" charset="0"/>
              <a:cs typeface="Arial" panose="020B0604020202020204" pitchFamily="34" charset="0"/>
            </a:endParaRPr>
          </a:p>
          <a:p>
            <a:pPr marL="45720" indent="0" algn="just">
              <a:buNone/>
            </a:pPr>
            <a:r>
              <a:rPr lang="es-MX" dirty="0" smtClean="0">
                <a:latin typeface="Arial" panose="020B0604020202020204" pitchFamily="34" charset="0"/>
                <a:cs typeface="Arial" panose="020B0604020202020204" pitchFamily="34" charset="0"/>
              </a:rPr>
              <a:t>Son </a:t>
            </a:r>
            <a:r>
              <a:rPr lang="es-MX" dirty="0">
                <a:latin typeface="Arial" panose="020B0604020202020204" pitchFamily="34" charset="0"/>
                <a:cs typeface="Arial" panose="020B0604020202020204" pitchFamily="34" charset="0"/>
              </a:rPr>
              <a:t>aquellas que comparan a los estudiantes a través de normas establecidas con un grupo representativo ya estudiado. </a:t>
            </a:r>
          </a:p>
          <a:p>
            <a:pPr marL="45720" indent="0" algn="just">
              <a:buNone/>
            </a:pPr>
            <a:r>
              <a:rPr lang="es-MX" dirty="0">
                <a:latin typeface="Arial" panose="020B0604020202020204" pitchFamily="34" charset="0"/>
                <a:cs typeface="Arial" panose="020B0604020202020204" pitchFamily="34" charset="0"/>
              </a:rPr>
              <a:t>Nos indican lo que los estudiantes han aprendido en una determinada materia o asignatura. Se utilizan para esto, los índices estadísticos obtenidos mediante la administración de la prueba a un grupo representativo previamente estudiado. </a:t>
            </a:r>
          </a:p>
          <a:p>
            <a:pPr marL="45720" indent="0" algn="just">
              <a:buNone/>
            </a:pPr>
            <a:r>
              <a:rPr lang="es-MX" dirty="0">
                <a:latin typeface="Arial" panose="020B0604020202020204" pitchFamily="34" charset="0"/>
                <a:cs typeface="Arial" panose="020B0604020202020204" pitchFamily="34" charset="0"/>
              </a:rPr>
              <a:t>Este grupo que sirve de referencia debe tener las características siguientes: tener un gran tamaño para que resulte ser una verdadera muestra de la población a estudiar y que sea representativo, o sea, que tenga una estructura y composición similar a la del grupo del que forma parte. En una prueba bien equilibrada en dificultad debe estar integrada por diferentes niveles de </a:t>
            </a:r>
            <a:r>
              <a:rPr lang="es-MX" dirty="0" err="1">
                <a:latin typeface="Arial" panose="020B0604020202020204" pitchFamily="34" charset="0"/>
                <a:cs typeface="Arial" panose="020B0604020202020204" pitchFamily="34" charset="0"/>
              </a:rPr>
              <a:t>ítemes</a:t>
            </a:r>
            <a:r>
              <a:rPr lang="es-MX" dirty="0">
                <a:latin typeface="Arial" panose="020B0604020202020204" pitchFamily="34" charset="0"/>
                <a:cs typeface="Arial" panose="020B0604020202020204" pitchFamily="34" charset="0"/>
              </a:rPr>
              <a:t> en los porcentajes.</a:t>
            </a:r>
          </a:p>
          <a:p>
            <a:pPr marL="45720" indent="0">
              <a:buNone/>
            </a:pPr>
            <a:r>
              <a:rPr lang="es-MX" dirty="0">
                <a:latin typeface="Arial" panose="020B0604020202020204" pitchFamily="34" charset="0"/>
                <a:cs typeface="Arial" panose="020B0604020202020204" pitchFamily="34" charset="0"/>
              </a:rPr>
              <a:t>Acudir al nivel de dificultad de los diferentes </a:t>
            </a:r>
            <a:r>
              <a:rPr lang="es-MX" dirty="0" err="1">
                <a:latin typeface="Arial" panose="020B0604020202020204" pitchFamily="34" charset="0"/>
                <a:cs typeface="Arial" panose="020B0604020202020204" pitchFamily="34" charset="0"/>
              </a:rPr>
              <a:t>ítemes</a:t>
            </a:r>
            <a:r>
              <a:rPr lang="es-MX" dirty="0">
                <a:latin typeface="Arial" panose="020B0604020202020204" pitchFamily="34" charset="0"/>
                <a:cs typeface="Arial" panose="020B0604020202020204" pitchFamily="34" charset="0"/>
              </a:rPr>
              <a:t>, es una estrategia para diferenciar a los alumnos dentro de un grupo. La mayoría de las pruebas que elaboran los maestros para medir el nivel de aprovechamiento académico, generalmente se pueden considerar como pruebas normativas, ya que en la interpretación de sus resultados se utilizan unas normas ya establecidas en el sistema educativo.</a:t>
            </a:r>
            <a:endParaRPr lang="es-ES" dirty="0">
              <a:latin typeface="Arial" panose="020B0604020202020204" pitchFamily="34" charset="0"/>
              <a:cs typeface="Arial" panose="020B0604020202020204" pitchFamily="34" charset="0"/>
            </a:endParaRPr>
          </a:p>
          <a:p>
            <a:endParaRPr lang="es-MX" dirty="0"/>
          </a:p>
        </p:txBody>
      </p:sp>
      <p:sp>
        <p:nvSpPr>
          <p:cNvPr id="4" name="Rectángulo 3"/>
          <p:cNvSpPr/>
          <p:nvPr/>
        </p:nvSpPr>
        <p:spPr>
          <a:xfrm>
            <a:off x="3120980" y="542939"/>
            <a:ext cx="6096000" cy="646331"/>
          </a:xfrm>
          <a:prstGeom prst="rect">
            <a:avLst/>
          </a:prstGeom>
        </p:spPr>
        <p:txBody>
          <a:bodyPr>
            <a:spAutoFit/>
          </a:bodyPr>
          <a:lstStyle/>
          <a:p>
            <a:pPr algn="ctr"/>
            <a:r>
              <a:rPr lang="es-ES" dirty="0">
                <a:latin typeface="Arial" panose="020B0604020202020204" pitchFamily="34" charset="0"/>
                <a:cs typeface="Arial" panose="020B0604020202020204" pitchFamily="34" charset="0"/>
              </a:rPr>
              <a:t>Tipos de evaluaciones </a:t>
            </a:r>
            <a:r>
              <a:rPr lang="es-ES" dirty="0" err="1">
                <a:latin typeface="Arial" panose="020B0604020202020204" pitchFamily="34" charset="0"/>
                <a:cs typeface="Arial" panose="020B0604020202020204" pitchFamily="34" charset="0"/>
              </a:rPr>
              <a:t>sumativas</a:t>
            </a:r>
            <a:r>
              <a:rPr lang="es-ES" dirty="0">
                <a:latin typeface="Arial" panose="020B0604020202020204" pitchFamily="34" charset="0"/>
                <a:cs typeface="Arial" panose="020B0604020202020204" pitchFamily="34" charset="0"/>
              </a:rPr>
              <a:t/>
            </a:r>
            <a:br>
              <a:rPr lang="es-ES" dirty="0">
                <a:latin typeface="Arial" panose="020B0604020202020204" pitchFamily="34" charset="0"/>
                <a:cs typeface="Arial" panose="020B0604020202020204" pitchFamily="34" charset="0"/>
              </a:rPr>
            </a:br>
            <a:endParaRPr lang="es-MX" dirty="0"/>
          </a:p>
        </p:txBody>
      </p:sp>
      <p:sp>
        <p:nvSpPr>
          <p:cNvPr id="5" name="Rectángulo 4"/>
          <p:cNvSpPr/>
          <p:nvPr/>
        </p:nvSpPr>
        <p:spPr>
          <a:xfrm>
            <a:off x="2679004" y="1676255"/>
            <a:ext cx="7930376" cy="646331"/>
          </a:xfrm>
          <a:prstGeom prst="rect">
            <a:avLst/>
          </a:prstGeom>
        </p:spPr>
        <p:txBody>
          <a:bodyPr wrap="none">
            <a:spAutoFit/>
          </a:bodyPr>
          <a:lstStyle/>
          <a:p>
            <a:r>
              <a:rPr lang="es-ES" dirty="0">
                <a:latin typeface="Arial" panose="020B0604020202020204" pitchFamily="34" charset="0"/>
                <a:cs typeface="Arial" panose="020B0604020202020204" pitchFamily="34" charset="0"/>
              </a:rPr>
              <a:t>Pruebas </a:t>
            </a:r>
            <a:r>
              <a:rPr lang="es-ES" dirty="0" smtClean="0">
                <a:latin typeface="Arial" panose="020B0604020202020204" pitchFamily="34" charset="0"/>
                <a:cs typeface="Arial" panose="020B0604020202020204" pitchFamily="34" charset="0"/>
              </a:rPr>
              <a:t>normativas                                                           </a:t>
            </a:r>
            <a:r>
              <a:rPr lang="es-ES" dirty="0">
                <a:latin typeface="Arial" panose="020B0604020202020204" pitchFamily="34" charset="0"/>
                <a:cs typeface="Arial" panose="020B0604020202020204" pitchFamily="34" charset="0"/>
              </a:rPr>
              <a:t>Pruebas </a:t>
            </a:r>
            <a:r>
              <a:rPr lang="es-ES" dirty="0" err="1">
                <a:latin typeface="Arial" panose="020B0604020202020204" pitchFamily="34" charset="0"/>
                <a:cs typeface="Arial" panose="020B0604020202020204" pitchFamily="34" charset="0"/>
              </a:rPr>
              <a:t>criteriales</a:t>
            </a:r>
            <a:r>
              <a:rPr lang="es-ES" dirty="0">
                <a:latin typeface="Arial" panose="020B0604020202020204" pitchFamily="34" charset="0"/>
                <a:cs typeface="Arial" panose="020B0604020202020204" pitchFamily="34" charset="0"/>
              </a:rPr>
              <a:t/>
            </a:r>
            <a:br>
              <a:rPr lang="es-ES" dirty="0">
                <a:latin typeface="Arial" panose="020B0604020202020204" pitchFamily="34" charset="0"/>
                <a:cs typeface="Arial" panose="020B0604020202020204" pitchFamily="34" charset="0"/>
              </a:rPr>
            </a:br>
            <a:r>
              <a:rPr lang="es-ES" dirty="0" smtClean="0">
                <a:latin typeface="Arial" panose="020B0604020202020204" pitchFamily="34" charset="0"/>
                <a:cs typeface="Arial" panose="020B0604020202020204" pitchFamily="34" charset="0"/>
              </a:rPr>
              <a:t> </a:t>
            </a:r>
            <a:endParaRPr lang="es-MX" dirty="0"/>
          </a:p>
        </p:txBody>
      </p:sp>
      <p:pic>
        <p:nvPicPr>
          <p:cNvPr id="6" name="Imagen 5"/>
          <p:cNvPicPr>
            <a:picLocks noChangeAspect="1"/>
          </p:cNvPicPr>
          <p:nvPr/>
        </p:nvPicPr>
        <p:blipFill>
          <a:blip r:embed="rId2"/>
          <a:stretch>
            <a:fillRect/>
          </a:stretch>
        </p:blipFill>
        <p:spPr>
          <a:xfrm>
            <a:off x="187960" y="242203"/>
            <a:ext cx="2491044" cy="947068"/>
          </a:xfrm>
          <a:prstGeom prst="rect">
            <a:avLst/>
          </a:prstGeom>
        </p:spPr>
      </p:pic>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3701" y="242203"/>
            <a:ext cx="2057003" cy="11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58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8"/>
            <a:ext cx="9997440" cy="382185"/>
          </a:xfrm>
        </p:spPr>
        <p:txBody>
          <a:bodyPr>
            <a:normAutofit/>
          </a:bodyPr>
          <a:lstStyle/>
          <a:p>
            <a:pPr algn="ctr"/>
            <a:r>
              <a:rPr lang="es-MX" sz="1100" dirty="0" smtClean="0">
                <a:latin typeface="Arial" panose="020B0604020202020204" pitchFamily="34" charset="0"/>
                <a:cs typeface="Arial" panose="020B0604020202020204" pitchFamily="34" charset="0"/>
              </a:rPr>
              <a:t>Índice </a:t>
            </a:r>
            <a:endParaRPr lang="es-MX" sz="11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914144" y="656823"/>
            <a:ext cx="9997440" cy="5975797"/>
          </a:xfrm>
        </p:spPr>
        <p:txBody>
          <a:bodyPr>
            <a:normAutofit/>
          </a:bodyPr>
          <a:lstStyle/>
          <a:p>
            <a:pPr marL="82296" indent="0">
              <a:buNone/>
            </a:pPr>
            <a:r>
              <a:rPr lang="es-MX" sz="1100" dirty="0">
                <a:solidFill>
                  <a:schemeClr val="tx1"/>
                </a:solidFill>
                <a:latin typeface="Arial" panose="020B0604020202020204" pitchFamily="34" charset="0"/>
                <a:cs typeface="Arial" panose="020B0604020202020204" pitchFamily="34" charset="0"/>
              </a:rPr>
              <a:t>No de </a:t>
            </a:r>
            <a:br>
              <a:rPr lang="es-MX" sz="1100" dirty="0">
                <a:solidFill>
                  <a:schemeClr val="tx1"/>
                </a:solidFill>
                <a:latin typeface="Arial" panose="020B0604020202020204" pitchFamily="34" charset="0"/>
                <a:cs typeface="Arial" panose="020B0604020202020204" pitchFamily="34" charset="0"/>
              </a:rPr>
            </a:br>
            <a:r>
              <a:rPr lang="es-MX" sz="1100" dirty="0" smtClean="0">
                <a:solidFill>
                  <a:schemeClr val="tx1"/>
                </a:solidFill>
                <a:latin typeface="Arial" panose="020B0604020202020204" pitchFamily="34" charset="0"/>
                <a:cs typeface="Arial" panose="020B0604020202020204" pitchFamily="34" charset="0"/>
              </a:rPr>
              <a:t>Diapositivas</a:t>
            </a:r>
            <a:endParaRPr lang="es-MX" sz="1100" dirty="0">
              <a:solidFill>
                <a:schemeClr val="tx1"/>
              </a:solidFill>
              <a:latin typeface="Arial" panose="020B0604020202020204" pitchFamily="34" charset="0"/>
              <a:cs typeface="Arial" panose="020B0604020202020204" pitchFamily="34" charset="0"/>
            </a:endParaRPr>
          </a:p>
          <a:p>
            <a:pPr marL="82296" indent="0">
              <a:buNone/>
            </a:pPr>
            <a:r>
              <a:rPr lang="es-MX" sz="1100" dirty="0" smtClean="0">
                <a:solidFill>
                  <a:schemeClr val="tx1"/>
                </a:solidFill>
                <a:latin typeface="Arial" panose="020B0604020202020204" pitchFamily="34" charset="0"/>
                <a:cs typeface="Arial" panose="020B0604020202020204" pitchFamily="34" charset="0"/>
              </a:rPr>
              <a:t>42) Producto 5. Organizador gráfico. Proceso de indagación </a:t>
            </a:r>
            <a:br>
              <a:rPr lang="es-MX" sz="1100" dirty="0" smtClean="0">
                <a:solidFill>
                  <a:schemeClr val="tx1"/>
                </a:solidFill>
                <a:latin typeface="Arial" panose="020B0604020202020204" pitchFamily="34" charset="0"/>
                <a:cs typeface="Arial" panose="020B0604020202020204" pitchFamily="34" charset="0"/>
              </a:rPr>
            </a:br>
            <a:r>
              <a:rPr lang="es-MX" sz="1100" dirty="0" smtClean="0">
                <a:solidFill>
                  <a:schemeClr val="tx1"/>
                </a:solidFill>
                <a:latin typeface="Arial" panose="020B0604020202020204" pitchFamily="34" charset="0"/>
                <a:cs typeface="Arial" panose="020B0604020202020204" pitchFamily="34" charset="0"/>
              </a:rPr>
              <a:t>43) Producto 6 Planeación de proyectos interdisciplinarios</a:t>
            </a:r>
            <a:br>
              <a:rPr lang="es-MX" sz="1100" dirty="0" smtClean="0">
                <a:solidFill>
                  <a:schemeClr val="tx1"/>
                </a:solidFill>
                <a:latin typeface="Arial" panose="020B0604020202020204" pitchFamily="34" charset="0"/>
                <a:cs typeface="Arial" panose="020B0604020202020204" pitchFamily="34" charset="0"/>
              </a:rPr>
            </a:br>
            <a:r>
              <a:rPr lang="es-MX" sz="1100" dirty="0" smtClean="0">
                <a:solidFill>
                  <a:schemeClr val="tx1"/>
                </a:solidFill>
                <a:latin typeface="Arial" panose="020B0604020202020204" pitchFamily="34" charset="0"/>
                <a:cs typeface="Arial" panose="020B0604020202020204" pitchFamily="34" charset="0"/>
              </a:rPr>
              <a:t>45) Estructura inicial de planeación (E.I. P) Análisis</a:t>
            </a:r>
          </a:p>
          <a:p>
            <a:pPr marL="82296" indent="0">
              <a:buNone/>
            </a:pPr>
            <a:r>
              <a:rPr lang="es-MX" sz="1100" dirty="0" smtClean="0">
                <a:solidFill>
                  <a:schemeClr val="tx1"/>
                </a:solidFill>
                <a:latin typeface="Arial" panose="020B0604020202020204" pitchFamily="34" charset="0"/>
                <a:cs typeface="Arial" panose="020B0604020202020204" pitchFamily="34" charset="0"/>
              </a:rPr>
              <a:t>46) </a:t>
            </a:r>
            <a:r>
              <a:rPr lang="es-MX" sz="1100" dirty="0">
                <a:solidFill>
                  <a:schemeClr val="tx1"/>
                </a:solidFill>
                <a:latin typeface="Arial" panose="020B0604020202020204" pitchFamily="34" charset="0"/>
                <a:cs typeface="Arial" panose="020B0604020202020204" pitchFamily="34" charset="0"/>
              </a:rPr>
              <a:t>Estructura inicial de planeación </a:t>
            </a:r>
            <a:r>
              <a:rPr lang="es-MX" sz="1100" dirty="0" smtClean="0">
                <a:solidFill>
                  <a:schemeClr val="tx1"/>
                </a:solidFill>
                <a:latin typeface="Arial" panose="020B0604020202020204" pitchFamily="34" charset="0"/>
                <a:cs typeface="Arial" panose="020B0604020202020204" pitchFamily="34" charset="0"/>
              </a:rPr>
              <a:t>E</a:t>
            </a:r>
            <a:r>
              <a:rPr lang="es-MX" sz="1100" dirty="0">
                <a:solidFill>
                  <a:schemeClr val="tx1"/>
                </a:solidFill>
                <a:latin typeface="Arial" panose="020B0604020202020204" pitchFamily="34" charset="0"/>
                <a:cs typeface="Arial" panose="020B0604020202020204" pitchFamily="34" charset="0"/>
              </a:rPr>
              <a:t>. I. P Resumen (Señalado Producto 7)</a:t>
            </a:r>
          </a:p>
          <a:p>
            <a:pPr marL="82296" indent="0">
              <a:buNone/>
            </a:pPr>
            <a:r>
              <a:rPr lang="es-MX" sz="1100" dirty="0" smtClean="0">
                <a:solidFill>
                  <a:schemeClr val="tx1"/>
                </a:solidFill>
                <a:latin typeface="Arial" panose="020B0604020202020204" pitchFamily="34" charset="0"/>
                <a:cs typeface="Arial" panose="020B0604020202020204" pitchFamily="34" charset="0"/>
              </a:rPr>
              <a:t>47) </a:t>
            </a:r>
            <a:r>
              <a:rPr lang="es-MX" sz="1100" dirty="0">
                <a:solidFill>
                  <a:schemeClr val="tx1"/>
                </a:solidFill>
                <a:latin typeface="Arial" panose="020B0604020202020204" pitchFamily="34" charset="0"/>
                <a:cs typeface="Arial" panose="020B0604020202020204" pitchFamily="34" charset="0"/>
              </a:rPr>
              <a:t>Estructura inicial de planeación Elaboración del proyecto (Producto 8</a:t>
            </a:r>
            <a:r>
              <a:rPr lang="es-MX" sz="1100" dirty="0" smtClean="0">
                <a:solidFill>
                  <a:schemeClr val="tx1"/>
                </a:solidFill>
                <a:latin typeface="Arial" panose="020B0604020202020204" pitchFamily="34" charset="0"/>
                <a:cs typeface="Arial" panose="020B0604020202020204" pitchFamily="34" charset="0"/>
              </a:rPr>
              <a:t>)</a:t>
            </a:r>
          </a:p>
          <a:p>
            <a:pPr marL="82296" indent="0">
              <a:buNone/>
            </a:pPr>
            <a:r>
              <a:rPr lang="es-MX" sz="1100" dirty="0" smtClean="0">
                <a:solidFill>
                  <a:schemeClr val="tx1"/>
                </a:solidFill>
                <a:latin typeface="Arial" panose="020B0604020202020204" pitchFamily="34" charset="0"/>
                <a:cs typeface="Arial" panose="020B0604020202020204" pitchFamily="34" charset="0"/>
              </a:rPr>
              <a:t>48)  Fotografías de la segunda sesión </a:t>
            </a:r>
          </a:p>
          <a:p>
            <a:pPr marL="82296" indent="0">
              <a:buNone/>
            </a:pPr>
            <a:r>
              <a:rPr lang="es-MX" sz="1100" dirty="0" smtClean="0">
                <a:solidFill>
                  <a:schemeClr val="tx1"/>
                </a:solidFill>
                <a:latin typeface="Arial" panose="020B0604020202020204" pitchFamily="34" charset="0"/>
                <a:cs typeface="Arial" panose="020B0604020202020204" pitchFamily="34" charset="0"/>
              </a:rPr>
              <a:t>50) </a:t>
            </a:r>
            <a:r>
              <a:rPr lang="es-MX" sz="1100" dirty="0">
                <a:solidFill>
                  <a:schemeClr val="tx1"/>
                </a:solidFill>
                <a:latin typeface="Arial" panose="020B0604020202020204" pitchFamily="34" charset="0"/>
                <a:cs typeface="Arial" panose="020B0604020202020204" pitchFamily="34" charset="0"/>
              </a:rPr>
              <a:t>Avances, tropiezos y soluciones</a:t>
            </a:r>
            <a:endParaRPr lang="es-MX" sz="1100" dirty="0" smtClean="0">
              <a:solidFill>
                <a:schemeClr val="tx1"/>
              </a:solidFill>
              <a:latin typeface="Arial" panose="020B0604020202020204" pitchFamily="34" charset="0"/>
              <a:cs typeface="Arial" panose="020B0604020202020204" pitchFamily="34" charset="0"/>
            </a:endParaRPr>
          </a:p>
          <a:p>
            <a:pPr marL="82296" indent="0">
              <a:buNone/>
            </a:pPr>
            <a:r>
              <a:rPr lang="es-MX" sz="1100" dirty="0" smtClean="0">
                <a:solidFill>
                  <a:schemeClr val="tx1"/>
                </a:solidFill>
                <a:latin typeface="Arial" panose="020B0604020202020204" pitchFamily="34" charset="0"/>
                <a:cs typeface="Arial" panose="020B0604020202020204" pitchFamily="34" charset="0"/>
              </a:rPr>
              <a:t>53) </a:t>
            </a:r>
            <a:r>
              <a:rPr lang="es-MX" sz="1100" dirty="0">
                <a:solidFill>
                  <a:schemeClr val="tx1"/>
                </a:solidFill>
                <a:latin typeface="Arial" panose="020B0604020202020204" pitchFamily="34" charset="0"/>
                <a:cs typeface="Arial" panose="020B0604020202020204" pitchFamily="34" charset="0"/>
              </a:rPr>
              <a:t>Actividades para la 3ra sesión</a:t>
            </a:r>
            <a:endParaRPr lang="es-MX" sz="1100" dirty="0" smtClean="0">
              <a:solidFill>
                <a:schemeClr val="tx1"/>
              </a:solidFill>
              <a:latin typeface="Arial" panose="020B0604020202020204" pitchFamily="34" charset="0"/>
              <a:cs typeface="Arial" panose="020B0604020202020204" pitchFamily="34" charset="0"/>
            </a:endParaRPr>
          </a:p>
          <a:p>
            <a:pPr marL="82296" indent="0">
              <a:buNone/>
            </a:pPr>
            <a:r>
              <a:rPr lang="es-MX" sz="1100" dirty="0" smtClean="0">
                <a:solidFill>
                  <a:schemeClr val="tx1"/>
                </a:solidFill>
                <a:latin typeface="Arial" panose="020B0604020202020204" pitchFamily="34" charset="0"/>
                <a:cs typeface="Arial" panose="020B0604020202020204" pitchFamily="34" charset="0"/>
              </a:rPr>
              <a:t>54) Evaluación diagnostica, formativa y </a:t>
            </a:r>
            <a:r>
              <a:rPr lang="es-MX" sz="1100" dirty="0" err="1" smtClean="0">
                <a:solidFill>
                  <a:schemeClr val="tx1"/>
                </a:solidFill>
                <a:latin typeface="Arial" panose="020B0604020202020204" pitchFamily="34" charset="0"/>
                <a:cs typeface="Arial" panose="020B0604020202020204" pitchFamily="34" charset="0"/>
              </a:rPr>
              <a:t>sumativa</a:t>
            </a:r>
            <a:endParaRPr lang="es-MX" sz="1100" dirty="0" smtClean="0">
              <a:solidFill>
                <a:schemeClr val="tx1"/>
              </a:solidFill>
              <a:latin typeface="Arial" panose="020B0604020202020204" pitchFamily="34" charset="0"/>
              <a:cs typeface="Arial" panose="020B0604020202020204" pitchFamily="34" charset="0"/>
            </a:endParaRPr>
          </a:p>
          <a:p>
            <a:pPr marL="82296" indent="0">
              <a:buNone/>
            </a:pPr>
            <a:r>
              <a:rPr lang="es-MX" sz="1100" dirty="0" smtClean="0">
                <a:solidFill>
                  <a:schemeClr val="tx1"/>
                </a:solidFill>
                <a:latin typeface="Arial" panose="020B0604020202020204" pitchFamily="34" charset="0"/>
                <a:cs typeface="Arial" panose="020B0604020202020204" pitchFamily="34" charset="0"/>
              </a:rPr>
              <a:t>55) Ordenador gráfico Evaluación diagnostica</a:t>
            </a:r>
          </a:p>
          <a:p>
            <a:pPr marL="82296" indent="0">
              <a:buNone/>
            </a:pPr>
            <a:r>
              <a:rPr lang="es-MX" sz="1100" dirty="0" smtClean="0">
                <a:solidFill>
                  <a:schemeClr val="tx1"/>
                </a:solidFill>
                <a:latin typeface="Arial" panose="020B0604020202020204" pitchFamily="34" charset="0"/>
                <a:cs typeface="Arial" panose="020B0604020202020204" pitchFamily="34" charset="0"/>
              </a:rPr>
              <a:t>56) Ordenador gráfico Evaluación formativa</a:t>
            </a:r>
          </a:p>
          <a:p>
            <a:pPr marL="82296" indent="0">
              <a:buNone/>
            </a:pPr>
            <a:r>
              <a:rPr lang="es-MX" sz="1100" dirty="0" smtClean="0">
                <a:solidFill>
                  <a:schemeClr val="tx1"/>
                </a:solidFill>
                <a:latin typeface="Arial" panose="020B0604020202020204" pitchFamily="34" charset="0"/>
                <a:cs typeface="Arial" panose="020B0604020202020204" pitchFamily="34" charset="0"/>
              </a:rPr>
              <a:t>57) Ordenador gráfico Evaluación </a:t>
            </a:r>
            <a:r>
              <a:rPr lang="es-MX" sz="1100" dirty="0" err="1" smtClean="0">
                <a:solidFill>
                  <a:schemeClr val="tx1"/>
                </a:solidFill>
                <a:latin typeface="Arial" panose="020B0604020202020204" pitchFamily="34" charset="0"/>
                <a:cs typeface="Arial" panose="020B0604020202020204" pitchFamily="34" charset="0"/>
              </a:rPr>
              <a:t>sumativa</a:t>
            </a:r>
            <a:endParaRPr lang="es-MX" sz="1100" dirty="0" smtClean="0">
              <a:solidFill>
                <a:schemeClr val="tx1"/>
              </a:solidFill>
              <a:latin typeface="Arial" panose="020B0604020202020204" pitchFamily="34" charset="0"/>
              <a:cs typeface="Arial" panose="020B0604020202020204" pitchFamily="34" charset="0"/>
            </a:endParaRPr>
          </a:p>
          <a:p>
            <a:pPr marL="82296" indent="0">
              <a:buNone/>
            </a:pPr>
            <a:r>
              <a:rPr lang="es-MX" sz="1100" dirty="0" smtClean="0">
                <a:solidFill>
                  <a:schemeClr val="tx1"/>
                </a:solidFill>
                <a:latin typeface="Arial" panose="020B0604020202020204" pitchFamily="34" charset="0"/>
                <a:cs typeface="Arial" panose="020B0604020202020204" pitchFamily="34" charset="0"/>
              </a:rPr>
              <a:t>60) </a:t>
            </a:r>
            <a:r>
              <a:rPr lang="es-MX" sz="1100" dirty="0">
                <a:solidFill>
                  <a:schemeClr val="tx1"/>
                </a:solidFill>
                <a:latin typeface="Arial" panose="020B0604020202020204" pitchFamily="34" charset="0"/>
                <a:cs typeface="Arial" panose="020B0604020202020204" pitchFamily="34" charset="0"/>
              </a:rPr>
              <a:t>Bibliografía consultada para el organizador gráfico de la evaluación </a:t>
            </a:r>
            <a:r>
              <a:rPr lang="es-MX" sz="1100" dirty="0" err="1">
                <a:solidFill>
                  <a:schemeClr val="tx1"/>
                </a:solidFill>
                <a:latin typeface="Arial" panose="020B0604020202020204" pitchFamily="34" charset="0"/>
                <a:cs typeface="Arial" panose="020B0604020202020204" pitchFamily="34" charset="0"/>
              </a:rPr>
              <a:t>sumativa</a:t>
            </a:r>
            <a:endParaRPr lang="es-MX" sz="1100" dirty="0" smtClean="0">
              <a:solidFill>
                <a:schemeClr val="tx1"/>
              </a:solidFill>
              <a:latin typeface="Arial" panose="020B0604020202020204" pitchFamily="34" charset="0"/>
              <a:cs typeface="Arial" panose="020B0604020202020204" pitchFamily="34" charset="0"/>
            </a:endParaRPr>
          </a:p>
          <a:p>
            <a:pPr marL="82296" indent="0">
              <a:buNone/>
            </a:pPr>
            <a:r>
              <a:rPr lang="es-MX" sz="1100" dirty="0" smtClean="0">
                <a:solidFill>
                  <a:schemeClr val="tx1"/>
                </a:solidFill>
                <a:latin typeface="Arial" panose="020B0604020202020204" pitchFamily="34" charset="0"/>
                <a:cs typeface="Arial" panose="020B0604020202020204" pitchFamily="34" charset="0"/>
              </a:rPr>
              <a:t>61) Propuestas de evaluación por sesión </a:t>
            </a:r>
            <a:r>
              <a:rPr lang="es-MX" sz="1100" u="sng" dirty="0">
                <a:solidFill>
                  <a:schemeClr val="tx1"/>
                </a:solidFill>
                <a:latin typeface="Arial" panose="020B0604020202020204" pitchFamily="34" charset="0"/>
                <a:cs typeface="Arial" panose="020B0604020202020204" pitchFamily="34" charset="0"/>
              </a:rPr>
              <a:t/>
            </a:r>
            <a:br>
              <a:rPr lang="es-MX" sz="1100" u="sng" dirty="0">
                <a:solidFill>
                  <a:schemeClr val="tx1"/>
                </a:solidFill>
                <a:latin typeface="Arial" panose="020B0604020202020204" pitchFamily="34" charset="0"/>
                <a:cs typeface="Arial" panose="020B0604020202020204" pitchFamily="34" charset="0"/>
              </a:rPr>
            </a:br>
            <a:r>
              <a:rPr lang="es-MX" sz="1100" dirty="0" smtClean="0">
                <a:solidFill>
                  <a:schemeClr val="tx1"/>
                </a:solidFill>
                <a:latin typeface="Arial" panose="020B0604020202020204" pitchFamily="34" charset="0"/>
                <a:cs typeface="Arial" panose="020B0604020202020204" pitchFamily="34" charset="0"/>
              </a:rPr>
              <a:t>63) Propuesta de evaluación </a:t>
            </a:r>
            <a:r>
              <a:rPr lang="es-MX" sz="1100" dirty="0">
                <a:solidFill>
                  <a:schemeClr val="tx1"/>
                </a:solidFill>
                <a:latin typeface="Arial" panose="020B0604020202020204" pitchFamily="34" charset="0"/>
                <a:cs typeface="Arial" panose="020B0604020202020204" pitchFamily="34" charset="0"/>
              </a:rPr>
              <a:t>general de un proyecto interdisciplinario</a:t>
            </a:r>
            <a:r>
              <a:rPr lang="es-MX" sz="1100" dirty="0" smtClean="0">
                <a:solidFill>
                  <a:schemeClr val="tx1"/>
                </a:solidFill>
                <a:latin typeface="Arial" panose="020B0604020202020204" pitchFamily="34" charset="0"/>
                <a:cs typeface="Arial" panose="020B0604020202020204" pitchFamily="34" charset="0"/>
              </a:rPr>
              <a:t>.</a:t>
            </a:r>
          </a:p>
          <a:p>
            <a:pPr marL="82296" indent="0">
              <a:buNone/>
            </a:pPr>
            <a:r>
              <a:rPr lang="es-MX" sz="1100" dirty="0" smtClean="0">
                <a:solidFill>
                  <a:schemeClr val="tx1"/>
                </a:solidFill>
                <a:latin typeface="Arial" panose="020B0604020202020204" pitchFamily="34" charset="0"/>
                <a:cs typeface="Arial" panose="020B0604020202020204" pitchFamily="34" charset="0"/>
              </a:rPr>
              <a:t>74) </a:t>
            </a:r>
            <a:r>
              <a:rPr lang="es-MX" sz="1100" dirty="0" err="1" smtClean="0">
                <a:solidFill>
                  <a:schemeClr val="tx1"/>
                </a:solidFill>
                <a:latin typeface="Arial" panose="020B0604020202020204" pitchFamily="34" charset="0"/>
                <a:cs typeface="Arial" panose="020B0604020202020204" pitchFamily="34" charset="0"/>
              </a:rPr>
              <a:t>Infograma</a:t>
            </a:r>
            <a:r>
              <a:rPr lang="es-MX" sz="1100" dirty="0" smtClean="0">
                <a:solidFill>
                  <a:schemeClr val="tx1"/>
                </a:solidFill>
                <a:latin typeface="Arial" panose="020B0604020202020204" pitchFamily="34" charset="0"/>
                <a:cs typeface="Arial" panose="020B0604020202020204" pitchFamily="34" charset="0"/>
              </a:rPr>
              <a:t> de interdisciplinariedad.</a:t>
            </a:r>
          </a:p>
          <a:p>
            <a:pPr marL="82296" indent="0">
              <a:buNone/>
            </a:pPr>
            <a:endParaRPr lang="es-MX" sz="1100"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70458" y="110486"/>
            <a:ext cx="1733840" cy="1092673"/>
          </a:xfrm>
          <a:prstGeom prst="rect">
            <a:avLst/>
          </a:prstGeom>
        </p:spPr>
      </p:pic>
      <p:pic>
        <p:nvPicPr>
          <p:cNvPr id="5"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611" y="110486"/>
            <a:ext cx="1981973" cy="109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21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1047371"/>
            <a:ext cx="9997440" cy="214759"/>
          </a:xfrm>
        </p:spPr>
        <p:txBody>
          <a:bodyPr>
            <a:normAutofit fontScale="90000"/>
          </a:bodyPr>
          <a:lstStyle/>
          <a:p>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26834842"/>
              </p:ext>
            </p:extLst>
          </p:nvPr>
        </p:nvGraphicFramePr>
        <p:xfrm>
          <a:off x="193183" y="274638"/>
          <a:ext cx="11861442" cy="658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110687" y="101782"/>
            <a:ext cx="1305989" cy="775229"/>
          </a:xfrm>
          <a:prstGeom prst="rect">
            <a:avLst/>
          </a:prstGeom>
        </p:spPr>
      </p:pic>
      <p:pic>
        <p:nvPicPr>
          <p:cNvPr id="6" name="Imagen 1" descr="F:\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8254" y="101782"/>
            <a:ext cx="1183482" cy="69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11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955373"/>
            <a:ext cx="9997440" cy="821132"/>
          </a:xfrm>
        </p:spPr>
        <p:txBody>
          <a:bodyPr>
            <a:normAutofit/>
          </a:bodyPr>
          <a:lstStyle/>
          <a:p>
            <a:pPr algn="ctr"/>
            <a:r>
              <a:rPr lang="es-MX" sz="2000" dirty="0" smtClean="0">
                <a:solidFill>
                  <a:schemeClr val="tx1"/>
                </a:solidFill>
                <a:latin typeface="Arial" panose="020B0604020202020204" pitchFamily="34" charset="0"/>
                <a:cs typeface="Arial" panose="020B0604020202020204" pitchFamily="34" charset="0"/>
              </a:rPr>
              <a:t>Bibliografía consultada para el organizador gráfico de la evaluación </a:t>
            </a:r>
            <a:r>
              <a:rPr lang="es-MX" sz="2000" dirty="0" err="1" smtClean="0">
                <a:solidFill>
                  <a:schemeClr val="tx1"/>
                </a:solidFill>
                <a:latin typeface="Arial" panose="020B0604020202020204" pitchFamily="34" charset="0"/>
                <a:cs typeface="Arial" panose="020B0604020202020204" pitchFamily="34" charset="0"/>
              </a:rPr>
              <a:t>sumativa</a:t>
            </a:r>
            <a:endParaRPr lang="es-MX" sz="2000"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914144" y="1495507"/>
            <a:ext cx="9997440" cy="4800600"/>
          </a:xfrm>
        </p:spPr>
        <p:txBody>
          <a:bodyPr>
            <a:normAutofit/>
          </a:bodyPr>
          <a:lstStyle/>
          <a:p>
            <a:pPr marL="82296" indent="0">
              <a:buNone/>
            </a:pPr>
            <a:endParaRPr lang="es-MX" sz="1400" i="1" dirty="0" smtClean="0">
              <a:latin typeface="Arial" panose="020B0604020202020204" pitchFamily="34" charset="0"/>
              <a:cs typeface="Arial" panose="020B0604020202020204" pitchFamily="34" charset="0"/>
            </a:endParaRPr>
          </a:p>
          <a:p>
            <a:pPr marL="82296" indent="0">
              <a:buNone/>
            </a:pPr>
            <a:endParaRPr lang="es-MX" sz="1400" i="1" dirty="0">
              <a:latin typeface="Arial" panose="020B0604020202020204" pitchFamily="34" charset="0"/>
              <a:cs typeface="Arial" panose="020B0604020202020204" pitchFamily="34" charset="0"/>
            </a:endParaRPr>
          </a:p>
          <a:p>
            <a:pPr marL="82296" indent="0">
              <a:buNone/>
            </a:pPr>
            <a:endParaRPr lang="es-MX" sz="1400" i="1" dirty="0" smtClean="0">
              <a:latin typeface="Arial" panose="020B0604020202020204" pitchFamily="34" charset="0"/>
              <a:cs typeface="Arial" panose="020B0604020202020204" pitchFamily="34" charset="0"/>
            </a:endParaRPr>
          </a:p>
          <a:p>
            <a:pPr marL="82296" indent="0">
              <a:buNone/>
            </a:pPr>
            <a:r>
              <a:rPr lang="es-MX" sz="2200" dirty="0">
                <a:solidFill>
                  <a:schemeClr val="tx1"/>
                </a:solidFill>
                <a:latin typeface="Arial" panose="020B0604020202020204" pitchFamily="34" charset="0"/>
                <a:cs typeface="Arial" panose="020B0604020202020204" pitchFamily="34" charset="0"/>
              </a:rPr>
              <a:t>1) Compilado por: Lic. </a:t>
            </a:r>
            <a:r>
              <a:rPr lang="es-MX" sz="2200" dirty="0" err="1">
                <a:solidFill>
                  <a:schemeClr val="tx1"/>
                </a:solidFill>
                <a:latin typeface="Arial" panose="020B0604020202020204" pitchFamily="34" charset="0"/>
                <a:cs typeface="Arial" panose="020B0604020202020204" pitchFamily="34" charset="0"/>
              </a:rPr>
              <a:t>Loides</a:t>
            </a:r>
            <a:r>
              <a:rPr lang="es-MX" sz="2200" dirty="0">
                <a:solidFill>
                  <a:schemeClr val="tx1"/>
                </a:solidFill>
                <a:latin typeface="Arial" panose="020B0604020202020204" pitchFamily="34" charset="0"/>
                <a:cs typeface="Arial" panose="020B0604020202020204" pitchFamily="34" charset="0"/>
              </a:rPr>
              <a:t> </a:t>
            </a:r>
            <a:r>
              <a:rPr lang="es-MX" sz="2200" dirty="0" err="1">
                <a:solidFill>
                  <a:schemeClr val="tx1"/>
                </a:solidFill>
                <a:latin typeface="Arial" panose="020B0604020202020204" pitchFamily="34" charset="0"/>
                <a:cs typeface="Arial" panose="020B0604020202020204" pitchFamily="34" charset="0"/>
              </a:rPr>
              <a:t>Samboy</a:t>
            </a:r>
            <a:r>
              <a:rPr lang="es-MX" sz="2200" dirty="0">
                <a:solidFill>
                  <a:schemeClr val="tx1"/>
                </a:solidFill>
                <a:latin typeface="Arial" panose="020B0604020202020204" pitchFamily="34" charset="0"/>
                <a:cs typeface="Arial" panose="020B0604020202020204" pitchFamily="34" charset="0"/>
              </a:rPr>
              <a:t> 2009</a:t>
            </a:r>
          </a:p>
          <a:p>
            <a:pPr marL="82296" indent="0">
              <a:buNone/>
            </a:pPr>
            <a:r>
              <a:rPr lang="en-US" sz="2200" dirty="0">
                <a:solidFill>
                  <a:schemeClr val="tx1"/>
                </a:solidFill>
                <a:latin typeface="Arial" panose="020B0604020202020204" pitchFamily="34" charset="0"/>
                <a:cs typeface="Arial" panose="020B0604020202020204" pitchFamily="34" charset="0"/>
              </a:rPr>
              <a:t>p</a:t>
            </a:r>
            <a:r>
              <a:rPr lang="en-US" sz="2200" dirty="0" smtClean="0">
                <a:solidFill>
                  <a:schemeClr val="tx1"/>
                </a:solidFill>
                <a:latin typeface="Arial" panose="020B0604020202020204" pitchFamily="34" charset="0"/>
                <a:cs typeface="Arial" panose="020B0604020202020204" pitchFamily="34" charset="0"/>
              </a:rPr>
              <a:t>m https://www.uaeh.edu.mx/docencia/VI </a:t>
            </a:r>
            <a:r>
              <a:rPr lang="en-US" sz="2200" dirty="0" err="1" smtClean="0">
                <a:solidFill>
                  <a:schemeClr val="tx1"/>
                </a:solidFill>
                <a:latin typeface="Arial" panose="020B0604020202020204" pitchFamily="34" charset="0"/>
                <a:cs typeface="Arial" panose="020B0604020202020204" pitchFamily="34" charset="0"/>
              </a:rPr>
              <a:t>Lectura</a:t>
            </a:r>
            <a:r>
              <a:rPr lang="en-US" sz="2200" dirty="0" smtClean="0">
                <a:solidFill>
                  <a:schemeClr val="tx1"/>
                </a:solidFill>
                <a:latin typeface="Arial" panose="020B0604020202020204" pitchFamily="34" charset="0"/>
                <a:cs typeface="Arial" panose="020B0604020202020204" pitchFamily="34" charset="0"/>
              </a:rPr>
              <a:t>/MGIEV/</a:t>
            </a:r>
            <a:r>
              <a:rPr lang="en-US" sz="2200" dirty="0" err="1" smtClean="0">
                <a:solidFill>
                  <a:schemeClr val="tx1"/>
                </a:solidFill>
                <a:latin typeface="Arial" panose="020B0604020202020204" pitchFamily="34" charset="0"/>
                <a:cs typeface="Arial" panose="020B0604020202020204" pitchFamily="34" charset="0"/>
              </a:rPr>
              <a:t>documentos</a:t>
            </a:r>
            <a:r>
              <a:rPr lang="en-US" sz="2200" dirty="0" smtClean="0">
                <a:solidFill>
                  <a:schemeClr val="tx1"/>
                </a:solidFill>
                <a:latin typeface="Arial" panose="020B0604020202020204" pitchFamily="34" charset="0"/>
                <a:cs typeface="Arial" panose="020B0604020202020204" pitchFamily="34" charset="0"/>
              </a:rPr>
              <a:t>/LECT93.pdf20/02/2018 10:06</a:t>
            </a:r>
          </a:p>
          <a:p>
            <a:pPr marL="82296" indent="0">
              <a:buNone/>
            </a:pPr>
            <a:r>
              <a:rPr lang="en-US" sz="2200" dirty="0">
                <a:solidFill>
                  <a:schemeClr val="tx1"/>
                </a:solidFill>
                <a:latin typeface="Arial" panose="020B0604020202020204" pitchFamily="34" charset="0"/>
                <a:cs typeface="Arial" panose="020B0604020202020204" pitchFamily="34" charset="0"/>
              </a:rPr>
              <a:t> </a:t>
            </a:r>
            <a:endParaRPr lang="es-MX" sz="2200" dirty="0">
              <a:solidFill>
                <a:schemeClr val="tx1"/>
              </a:solidFill>
              <a:latin typeface="Arial" panose="020B0604020202020204" pitchFamily="34" charset="0"/>
              <a:cs typeface="Arial" panose="020B0604020202020204" pitchFamily="34" charset="0"/>
            </a:endParaRPr>
          </a:p>
          <a:p>
            <a:pPr marL="82296" indent="0">
              <a:buNone/>
            </a:pPr>
            <a:r>
              <a:rPr lang="es-MX" sz="2200" dirty="0">
                <a:solidFill>
                  <a:schemeClr val="tx1"/>
                </a:solidFill>
                <a:latin typeface="Arial" panose="020B0604020202020204" pitchFamily="34" charset="0"/>
                <a:cs typeface="Arial" panose="020B0604020202020204" pitchFamily="34" charset="0"/>
              </a:rPr>
              <a:t>2) Díaz, F. Y Barriga, A. (2002) Estrategias Docentes para un Aprendizaje Significativo: Una interpretación constructivista. México: McGraw Hill (Compilación con fines </a:t>
            </a:r>
            <a:r>
              <a:rPr lang="es-MX" sz="2200" dirty="0" err="1">
                <a:solidFill>
                  <a:schemeClr val="tx1"/>
                </a:solidFill>
                <a:latin typeface="Arial" panose="020B0604020202020204" pitchFamily="34" charset="0"/>
                <a:cs typeface="Arial" panose="020B0604020202020204" pitchFamily="34" charset="0"/>
              </a:rPr>
              <a:t>Instruccionales</a:t>
            </a:r>
            <a:r>
              <a:rPr lang="es-MX" sz="2200" dirty="0">
                <a:solidFill>
                  <a:schemeClr val="tx1"/>
                </a:solidFill>
                <a:latin typeface="Arial" panose="020B0604020202020204" pitchFamily="34" charset="0"/>
                <a:cs typeface="Arial" panose="020B0604020202020204" pitchFamily="34" charset="0"/>
              </a:rPr>
              <a:t>). </a:t>
            </a:r>
          </a:p>
          <a:p>
            <a:pPr marL="82296" indent="0">
              <a:buNone/>
            </a:pPr>
            <a:endParaRPr lang="es-MX" dirty="0">
              <a:solidFill>
                <a:schemeClr val="tx1"/>
              </a:solidFill>
            </a:endParaRPr>
          </a:p>
        </p:txBody>
      </p:sp>
      <p:pic>
        <p:nvPicPr>
          <p:cNvPr id="4" name="Imagen 3"/>
          <p:cNvPicPr>
            <a:picLocks noChangeAspect="1"/>
          </p:cNvPicPr>
          <p:nvPr/>
        </p:nvPicPr>
        <p:blipFill>
          <a:blip r:embed="rId2"/>
          <a:stretch>
            <a:fillRect/>
          </a:stretch>
        </p:blipFill>
        <p:spPr>
          <a:xfrm>
            <a:off x="187961" y="242202"/>
            <a:ext cx="1924174" cy="994169"/>
          </a:xfrm>
          <a:prstGeom prst="rect">
            <a:avLst/>
          </a:prstGeom>
        </p:spPr>
      </p:pic>
      <p:pic>
        <p:nvPicPr>
          <p:cNvPr id="5"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433" y="191212"/>
            <a:ext cx="1722151" cy="104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5617" y="274638"/>
            <a:ext cx="10406129" cy="1837497"/>
          </a:xfrm>
        </p:spPr>
        <p:txBody>
          <a:bodyPr>
            <a:normAutofit/>
          </a:bodyPr>
          <a:lstStyle/>
          <a:p>
            <a:r>
              <a:rPr lang="es-MX" sz="1000" dirty="0" smtClean="0">
                <a:latin typeface="Arial" panose="020B0604020202020204" pitchFamily="34" charset="0"/>
                <a:cs typeface="Arial" panose="020B0604020202020204" pitchFamily="34" charset="0"/>
              </a:rPr>
              <a:t>                                                                                                                                </a:t>
            </a:r>
            <a:r>
              <a:rPr lang="es-MX" sz="1000" u="sng" dirty="0" smtClean="0">
                <a:latin typeface="Arial" panose="020B0604020202020204" pitchFamily="34" charset="0"/>
                <a:cs typeface="Arial" panose="020B0604020202020204" pitchFamily="34" charset="0"/>
              </a:rPr>
              <a:t>EVALUACIÓN POR SESIÓN </a:t>
            </a:r>
            <a:br>
              <a:rPr lang="es-MX" sz="1000" u="sng" dirty="0" smtClean="0">
                <a:latin typeface="Arial" panose="020B0604020202020204" pitchFamily="34" charset="0"/>
                <a:cs typeface="Arial" panose="020B0604020202020204" pitchFamily="34" charset="0"/>
              </a:rPr>
            </a:br>
            <a:r>
              <a:rPr lang="es-MX" sz="1000" u="sng" dirty="0">
                <a:latin typeface="Arial" panose="020B0604020202020204" pitchFamily="34" charset="0"/>
                <a:cs typeface="Arial" panose="020B0604020202020204" pitchFamily="34" charset="0"/>
              </a:rPr>
              <a:t/>
            </a:r>
            <a:br>
              <a:rPr lang="es-MX" sz="1000" u="sng" dirty="0">
                <a:latin typeface="Arial" panose="020B0604020202020204" pitchFamily="34" charset="0"/>
                <a:cs typeface="Arial" panose="020B0604020202020204" pitchFamily="34" charset="0"/>
              </a:rPr>
            </a:br>
            <a:r>
              <a:rPr lang="es-MX" sz="1000" dirty="0" smtClean="0">
                <a:latin typeface="Arial" panose="020B0604020202020204" pitchFamily="34" charset="0"/>
                <a:cs typeface="Arial" panose="020B0604020202020204" pitchFamily="34" charset="0"/>
              </a:rPr>
              <a:t>Nombre </a:t>
            </a:r>
            <a:r>
              <a:rPr lang="es-MX" sz="1000" dirty="0">
                <a:latin typeface="Arial" panose="020B0604020202020204" pitchFamily="34" charset="0"/>
                <a:cs typeface="Arial" panose="020B0604020202020204" pitchFamily="34" charset="0"/>
              </a:rPr>
              <a:t>del docente o </a:t>
            </a:r>
            <a:r>
              <a:rPr lang="es-MX" sz="1000" dirty="0" smtClean="0">
                <a:latin typeface="Arial" panose="020B0604020202020204" pitchFamily="34" charset="0"/>
                <a:cs typeface="Arial" panose="020B0604020202020204" pitchFamily="34" charset="0"/>
              </a:rPr>
              <a:t>administrativo:                                                                                                                                      </a:t>
            </a:r>
            <a:br>
              <a:rPr lang="es-MX" sz="1000" dirty="0" smtClean="0">
                <a:latin typeface="Arial" panose="020B0604020202020204" pitchFamily="34" charset="0"/>
                <a:cs typeface="Arial" panose="020B0604020202020204" pitchFamily="34" charset="0"/>
              </a:rPr>
            </a:br>
            <a:r>
              <a:rPr lang="es-MX" sz="1000" dirty="0">
                <a:latin typeface="Arial" panose="020B0604020202020204" pitchFamily="34" charset="0"/>
                <a:cs typeface="Arial" panose="020B0604020202020204" pitchFamily="34" charset="0"/>
              </a:rPr>
              <a:t/>
            </a:r>
            <a:br>
              <a:rPr lang="es-MX" sz="1000" dirty="0">
                <a:latin typeface="Arial" panose="020B0604020202020204" pitchFamily="34" charset="0"/>
                <a:cs typeface="Arial" panose="020B0604020202020204" pitchFamily="34" charset="0"/>
              </a:rPr>
            </a:br>
            <a:r>
              <a:rPr lang="es-MX" sz="1000" dirty="0" smtClean="0">
                <a:latin typeface="Arial" panose="020B0604020202020204" pitchFamily="34" charset="0"/>
                <a:cs typeface="Arial" panose="020B0604020202020204" pitchFamily="34" charset="0"/>
              </a:rPr>
              <a:t>Nombre </a:t>
            </a:r>
            <a:r>
              <a:rPr lang="es-MX" sz="1000" dirty="0">
                <a:latin typeface="Arial" panose="020B0604020202020204" pitchFamily="34" charset="0"/>
                <a:cs typeface="Arial" panose="020B0604020202020204" pitchFamily="34" charset="0"/>
              </a:rPr>
              <a:t>del </a:t>
            </a:r>
            <a:r>
              <a:rPr lang="es-MX" sz="1000" dirty="0" smtClean="0">
                <a:latin typeface="Arial" panose="020B0604020202020204" pitchFamily="34" charset="0"/>
                <a:cs typeface="Arial" panose="020B0604020202020204" pitchFamily="34" charset="0"/>
              </a:rPr>
              <a:t>Curso:</a:t>
            </a:r>
            <a:r>
              <a:rPr lang="es-MX" sz="1000" dirty="0">
                <a:latin typeface="Arial" panose="020B0604020202020204" pitchFamily="34" charset="0"/>
                <a:cs typeface="Arial" panose="020B0604020202020204" pitchFamily="34" charset="0"/>
              </a:rPr>
              <a:t> </a:t>
            </a:r>
            <a:r>
              <a:rPr lang="es-MX" sz="1000" dirty="0" smtClean="0">
                <a:latin typeface="Arial" panose="020B0604020202020204" pitchFamily="34" charset="0"/>
                <a:cs typeface="Arial" panose="020B0604020202020204" pitchFamily="34" charset="0"/>
              </a:rPr>
              <a:t>                                                                                                           Objetivo </a:t>
            </a:r>
            <a:r>
              <a:rPr lang="es-MX" sz="1000" dirty="0">
                <a:latin typeface="Arial" panose="020B0604020202020204" pitchFamily="34" charset="0"/>
                <a:cs typeface="Arial" panose="020B0604020202020204" pitchFamily="34" charset="0"/>
              </a:rPr>
              <a:t>del Módulo</a:t>
            </a:r>
            <a:r>
              <a:rPr lang="es-MX" sz="1000" dirty="0" smtClean="0">
                <a:latin typeface="Arial" panose="020B0604020202020204" pitchFamily="34" charset="0"/>
                <a:cs typeface="Arial" panose="020B0604020202020204" pitchFamily="34" charset="0"/>
              </a:rPr>
              <a:t>:</a:t>
            </a:r>
            <a:br>
              <a:rPr lang="es-MX" sz="1000" dirty="0" smtClean="0">
                <a:latin typeface="Arial" panose="020B0604020202020204" pitchFamily="34" charset="0"/>
                <a:cs typeface="Arial" panose="020B0604020202020204" pitchFamily="34" charset="0"/>
              </a:rPr>
            </a:br>
            <a:r>
              <a:rPr lang="es-MX" sz="1000" dirty="0">
                <a:latin typeface="Arial" panose="020B0604020202020204" pitchFamily="34" charset="0"/>
                <a:cs typeface="Arial" panose="020B0604020202020204" pitchFamily="34" charset="0"/>
              </a:rPr>
              <a:t/>
            </a:r>
            <a:br>
              <a:rPr lang="es-MX" sz="1000" dirty="0">
                <a:latin typeface="Arial" panose="020B0604020202020204" pitchFamily="34" charset="0"/>
                <a:cs typeface="Arial" panose="020B0604020202020204" pitchFamily="34" charset="0"/>
              </a:rPr>
            </a:br>
            <a:r>
              <a:rPr lang="es-MX" sz="1000" dirty="0">
                <a:latin typeface="Arial" panose="020B0604020202020204" pitchFamily="34" charset="0"/>
                <a:cs typeface="Arial" panose="020B0604020202020204" pitchFamily="34" charset="0"/>
              </a:rPr>
              <a:t>Nombre de la Unidad de Aprendizaje</a:t>
            </a:r>
            <a:r>
              <a:rPr lang="es-MX" sz="1000" dirty="0" smtClean="0">
                <a:latin typeface="Arial" panose="020B0604020202020204" pitchFamily="34" charset="0"/>
                <a:cs typeface="Arial" panose="020B0604020202020204" pitchFamily="34" charset="0"/>
              </a:rPr>
              <a:t>:                                                                           </a:t>
            </a:r>
            <a:r>
              <a:rPr lang="es-MX" sz="1000" dirty="0">
                <a:latin typeface="Arial" panose="020B0604020202020204" pitchFamily="34" charset="0"/>
                <a:cs typeface="Arial" panose="020B0604020202020204" pitchFamily="34" charset="0"/>
              </a:rPr>
              <a:t>Objetivo de la Unidad de Aprendizaje</a:t>
            </a:r>
            <a:r>
              <a:rPr lang="es-MX" sz="1000" dirty="0" smtClean="0">
                <a:latin typeface="Arial" panose="020B0604020202020204" pitchFamily="34" charset="0"/>
                <a:cs typeface="Arial" panose="020B0604020202020204" pitchFamily="34" charset="0"/>
              </a:rPr>
              <a:t>:</a:t>
            </a:r>
            <a:br>
              <a:rPr lang="es-MX" sz="1000" dirty="0" smtClean="0">
                <a:latin typeface="Arial" panose="020B0604020202020204" pitchFamily="34" charset="0"/>
                <a:cs typeface="Arial" panose="020B0604020202020204" pitchFamily="34" charset="0"/>
              </a:rPr>
            </a:br>
            <a:r>
              <a:rPr lang="es-MX" sz="1000" dirty="0">
                <a:latin typeface="Arial" panose="020B0604020202020204" pitchFamily="34" charset="0"/>
                <a:cs typeface="Arial" panose="020B0604020202020204" pitchFamily="34" charset="0"/>
              </a:rPr>
              <a:t/>
            </a:r>
            <a:br>
              <a:rPr lang="es-MX" sz="1000" dirty="0">
                <a:latin typeface="Arial" panose="020B0604020202020204" pitchFamily="34" charset="0"/>
                <a:cs typeface="Arial" panose="020B0604020202020204" pitchFamily="34" charset="0"/>
              </a:rPr>
            </a:br>
            <a:r>
              <a:rPr lang="es-MX" sz="1000" dirty="0" smtClean="0">
                <a:latin typeface="Arial" panose="020B0604020202020204" pitchFamily="34" charset="0"/>
                <a:cs typeface="Arial" panose="020B0604020202020204" pitchFamily="34" charset="0"/>
              </a:rPr>
              <a:t/>
            </a:r>
            <a:br>
              <a:rPr lang="es-MX" sz="1000" dirty="0" smtClean="0">
                <a:latin typeface="Arial" panose="020B0604020202020204" pitchFamily="34" charset="0"/>
                <a:cs typeface="Arial" panose="020B0604020202020204" pitchFamily="34" charset="0"/>
              </a:rPr>
            </a:br>
            <a:r>
              <a:rPr lang="es-MX" sz="1000" dirty="0">
                <a:latin typeface="Arial" panose="020B0604020202020204" pitchFamily="34" charset="0"/>
                <a:cs typeface="Arial" panose="020B0604020202020204" pitchFamily="34" charset="0"/>
              </a:rPr>
              <a:t>Resultado de Aprendizaje</a:t>
            </a:r>
            <a:r>
              <a:rPr lang="es-MX" sz="1000" dirty="0" smtClean="0">
                <a:latin typeface="Arial" panose="020B0604020202020204" pitchFamily="34" charset="0"/>
                <a:cs typeface="Arial" panose="020B0604020202020204" pitchFamily="34" charset="0"/>
              </a:rPr>
              <a:t>:                                                                                               </a:t>
            </a:r>
            <a:r>
              <a:rPr lang="es-MX" sz="1000" dirty="0">
                <a:latin typeface="Arial" panose="020B0604020202020204" pitchFamily="34" charset="0"/>
                <a:cs typeface="Arial" panose="020B0604020202020204" pitchFamily="34" charset="0"/>
              </a:rPr>
              <a:t>Actividad de Evaluación</a:t>
            </a:r>
            <a:r>
              <a:rPr lang="es-MX" sz="1000" dirty="0" smtClean="0">
                <a:latin typeface="Arial" panose="020B0604020202020204" pitchFamily="34" charset="0"/>
                <a:cs typeface="Arial" panose="020B0604020202020204" pitchFamily="34" charset="0"/>
              </a:rPr>
              <a:t>:                                                                      </a:t>
            </a:r>
            <a:endParaRPr lang="es-MX" sz="1000"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nvPr>
        </p:nvGraphicFramePr>
        <p:xfrm>
          <a:off x="4222909" y="3364706"/>
          <a:ext cx="5379720" cy="304800"/>
        </p:xfrm>
        <a:graphic>
          <a:graphicData uri="http://schemas.openxmlformats.org/drawingml/2006/table">
            <a:tbl>
              <a:tblPr firstRow="1" firstCol="1" bandRow="1">
                <a:tableStyleId>{5C22544A-7EE6-4342-B048-85BDC9FD1C3A}</a:tableStyleId>
              </a:tblPr>
              <a:tblGrid>
                <a:gridCol w="1868805">
                  <a:extLst>
                    <a:ext uri="{9D8B030D-6E8A-4147-A177-3AD203B41FA5}">
                      <a16:colId xmlns:a16="http://schemas.microsoft.com/office/drawing/2014/main" val="20000"/>
                    </a:ext>
                  </a:extLst>
                </a:gridCol>
                <a:gridCol w="180340">
                  <a:extLst>
                    <a:ext uri="{9D8B030D-6E8A-4147-A177-3AD203B41FA5}">
                      <a16:colId xmlns:a16="http://schemas.microsoft.com/office/drawing/2014/main" val="20001"/>
                    </a:ext>
                  </a:extLst>
                </a:gridCol>
                <a:gridCol w="3330575">
                  <a:extLst>
                    <a:ext uri="{9D8B030D-6E8A-4147-A177-3AD203B41FA5}">
                      <a16:colId xmlns:a16="http://schemas.microsoft.com/office/drawing/2014/main" val="20002"/>
                    </a:ext>
                  </a:extLst>
                </a:gridCol>
              </a:tblGrid>
              <a:tr h="0">
                <a:tc>
                  <a:txBody>
                    <a:bodyPr/>
                    <a:lstStyle/>
                    <a:p>
                      <a:pPr>
                        <a:spcAft>
                          <a:spcPts val="0"/>
                        </a:spcAft>
                      </a:pPr>
                      <a:r>
                        <a:rPr lang="es-MX" sz="1000">
                          <a:effectLst/>
                        </a:rPr>
                        <a:t>Nombre del docente o administrativo:</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5" name="Tabla 4"/>
          <p:cNvGraphicFramePr>
            <a:graphicFrameLocks noGrp="1"/>
          </p:cNvGraphicFramePr>
          <p:nvPr/>
        </p:nvGraphicFramePr>
        <p:xfrm>
          <a:off x="4402931" y="3695700"/>
          <a:ext cx="5019675" cy="304800"/>
        </p:xfrm>
        <a:graphic>
          <a:graphicData uri="http://schemas.openxmlformats.org/drawingml/2006/table">
            <a:tbl>
              <a:tblPr firstRow="1" firstCol="1" bandRow="1">
                <a:tableStyleId>{5C22544A-7EE6-4342-B048-85BDC9FD1C3A}</a:tableStyleId>
              </a:tblPr>
              <a:tblGrid>
                <a:gridCol w="1148715">
                  <a:extLst>
                    <a:ext uri="{9D8B030D-6E8A-4147-A177-3AD203B41FA5}">
                      <a16:colId xmlns:a16="http://schemas.microsoft.com/office/drawing/2014/main" val="20000"/>
                    </a:ext>
                  </a:extLst>
                </a:gridCol>
                <a:gridCol w="2700655">
                  <a:extLst>
                    <a:ext uri="{9D8B030D-6E8A-4147-A177-3AD203B41FA5}">
                      <a16:colId xmlns:a16="http://schemas.microsoft.com/office/drawing/2014/main" val="20001"/>
                    </a:ext>
                  </a:extLst>
                </a:gridCol>
                <a:gridCol w="1170305">
                  <a:extLst>
                    <a:ext uri="{9D8B030D-6E8A-4147-A177-3AD203B41FA5}">
                      <a16:colId xmlns:a16="http://schemas.microsoft.com/office/drawing/2014/main" val="20002"/>
                    </a:ext>
                  </a:extLst>
                </a:gridCol>
              </a:tblGrid>
              <a:tr h="0">
                <a:tc>
                  <a:txBody>
                    <a:bodyPr/>
                    <a:lstStyle/>
                    <a:p>
                      <a:pPr>
                        <a:spcAft>
                          <a:spcPts val="0"/>
                        </a:spcAft>
                      </a:pPr>
                      <a:r>
                        <a:rPr lang="es-MX" sz="1000">
                          <a:effectLst/>
                        </a:rPr>
                        <a:t>Nombre del Curso:</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MX" sz="1100">
                          <a:effectLst/>
                        </a:rPr>
                        <a:t> </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MX" sz="1000">
                          <a:effectLst/>
                        </a:rPr>
                        <a:t>Objetivo del Módulo:</a:t>
                      </a:r>
                      <a:endParaRPr lang="es-MX"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6" name="Tabla 5"/>
          <p:cNvGraphicFramePr>
            <a:graphicFrameLocks noGrp="1"/>
          </p:cNvGraphicFramePr>
          <p:nvPr/>
        </p:nvGraphicFramePr>
        <p:xfrm>
          <a:off x="2378869" y="3695700"/>
          <a:ext cx="9067800" cy="304800"/>
        </p:xfrm>
        <a:graphic>
          <a:graphicData uri="http://schemas.openxmlformats.org/drawingml/2006/table">
            <a:tbl>
              <a:tblPr firstRow="1" firstCol="1" bandRow="1">
                <a:tableStyleId>{5C22544A-7EE6-4342-B048-85BDC9FD1C3A}</a:tableStyleId>
              </a:tblPr>
              <a:tblGrid>
                <a:gridCol w="1958975">
                  <a:extLst>
                    <a:ext uri="{9D8B030D-6E8A-4147-A177-3AD203B41FA5}">
                      <a16:colId xmlns:a16="http://schemas.microsoft.com/office/drawing/2014/main" val="20000"/>
                    </a:ext>
                  </a:extLst>
                </a:gridCol>
                <a:gridCol w="1890395">
                  <a:extLst>
                    <a:ext uri="{9D8B030D-6E8A-4147-A177-3AD203B41FA5}">
                      <a16:colId xmlns:a16="http://schemas.microsoft.com/office/drawing/2014/main" val="20001"/>
                    </a:ext>
                  </a:extLst>
                </a:gridCol>
                <a:gridCol w="1979930">
                  <a:extLst>
                    <a:ext uri="{9D8B030D-6E8A-4147-A177-3AD203B41FA5}">
                      <a16:colId xmlns:a16="http://schemas.microsoft.com/office/drawing/2014/main" val="20002"/>
                    </a:ext>
                  </a:extLst>
                </a:gridCol>
                <a:gridCol w="3238500">
                  <a:extLst>
                    <a:ext uri="{9D8B030D-6E8A-4147-A177-3AD203B41FA5}">
                      <a16:colId xmlns:a16="http://schemas.microsoft.com/office/drawing/2014/main" val="20003"/>
                    </a:ext>
                  </a:extLst>
                </a:gridCol>
              </a:tblGrid>
              <a:tr h="0">
                <a:tc>
                  <a:txBody>
                    <a:bodyPr/>
                    <a:lstStyle/>
                    <a:p>
                      <a:pPr>
                        <a:spcAft>
                          <a:spcPts val="0"/>
                        </a:spcAft>
                      </a:pPr>
                      <a:r>
                        <a:rPr lang="es-MX" sz="1000">
                          <a:effectLst/>
                        </a:rPr>
                        <a:t>Nombre de la Unidad de Aprendizaje:</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MX" sz="1100">
                          <a:effectLst/>
                        </a:rPr>
                        <a:t> </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MX" sz="1000">
                          <a:effectLst/>
                        </a:rPr>
                        <a:t>Objetivo de la Unidad de Aprendizaje:</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a 6"/>
          <p:cNvGraphicFramePr>
            <a:graphicFrameLocks noGrp="1"/>
          </p:cNvGraphicFramePr>
          <p:nvPr/>
        </p:nvGraphicFramePr>
        <p:xfrm>
          <a:off x="2377916" y="3695700"/>
          <a:ext cx="9069705" cy="304800"/>
        </p:xfrm>
        <a:graphic>
          <a:graphicData uri="http://schemas.openxmlformats.org/drawingml/2006/table">
            <a:tbl>
              <a:tblPr firstRow="1" firstCol="1" bandRow="1">
                <a:tableStyleId>{5C22544A-7EE6-4342-B048-85BDC9FD1C3A}</a:tableStyleId>
              </a:tblPr>
              <a:tblGrid>
                <a:gridCol w="1419225">
                  <a:extLst>
                    <a:ext uri="{9D8B030D-6E8A-4147-A177-3AD203B41FA5}">
                      <a16:colId xmlns:a16="http://schemas.microsoft.com/office/drawing/2014/main" val="20000"/>
                    </a:ext>
                  </a:extLst>
                </a:gridCol>
                <a:gridCol w="179705">
                  <a:extLst>
                    <a:ext uri="{9D8B030D-6E8A-4147-A177-3AD203B41FA5}">
                      <a16:colId xmlns:a16="http://schemas.microsoft.com/office/drawing/2014/main" val="20001"/>
                    </a:ext>
                  </a:extLst>
                </a:gridCol>
                <a:gridCol w="7470775">
                  <a:extLst>
                    <a:ext uri="{9D8B030D-6E8A-4147-A177-3AD203B41FA5}">
                      <a16:colId xmlns:a16="http://schemas.microsoft.com/office/drawing/2014/main" val="20002"/>
                    </a:ext>
                  </a:extLst>
                </a:gridCol>
              </a:tblGrid>
              <a:tr h="0">
                <a:tc>
                  <a:txBody>
                    <a:bodyPr/>
                    <a:lstStyle/>
                    <a:p>
                      <a:pPr>
                        <a:spcAft>
                          <a:spcPts val="0"/>
                        </a:spcAft>
                      </a:pPr>
                      <a:r>
                        <a:rPr lang="es-MX" sz="1000">
                          <a:effectLst/>
                        </a:rPr>
                        <a:t>Resultado de Aprendizaje:</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8" name="Tabla 7"/>
          <p:cNvGraphicFramePr>
            <a:graphicFrameLocks noGrp="1"/>
          </p:cNvGraphicFramePr>
          <p:nvPr/>
        </p:nvGraphicFramePr>
        <p:xfrm>
          <a:off x="2331097" y="3619500"/>
          <a:ext cx="9163343" cy="457200"/>
        </p:xfrm>
        <a:graphic>
          <a:graphicData uri="http://schemas.openxmlformats.org/drawingml/2006/table">
            <a:tbl>
              <a:tblPr firstRow="1" firstCol="1" bandRow="1">
                <a:tableStyleId>{5C22544A-7EE6-4342-B048-85BDC9FD1C3A}</a:tableStyleId>
              </a:tblPr>
              <a:tblGrid>
                <a:gridCol w="1322228">
                  <a:extLst>
                    <a:ext uri="{9D8B030D-6E8A-4147-A177-3AD203B41FA5}">
                      <a16:colId xmlns:a16="http://schemas.microsoft.com/office/drawing/2014/main" val="20000"/>
                    </a:ext>
                  </a:extLst>
                </a:gridCol>
                <a:gridCol w="179382">
                  <a:extLst>
                    <a:ext uri="{9D8B030D-6E8A-4147-A177-3AD203B41FA5}">
                      <a16:colId xmlns:a16="http://schemas.microsoft.com/office/drawing/2014/main" val="20001"/>
                    </a:ext>
                  </a:extLst>
                </a:gridCol>
                <a:gridCol w="6462181">
                  <a:extLst>
                    <a:ext uri="{9D8B030D-6E8A-4147-A177-3AD203B41FA5}">
                      <a16:colId xmlns:a16="http://schemas.microsoft.com/office/drawing/2014/main" val="20002"/>
                    </a:ext>
                  </a:extLst>
                </a:gridCol>
                <a:gridCol w="162560">
                  <a:extLst>
                    <a:ext uri="{9D8B030D-6E8A-4147-A177-3AD203B41FA5}">
                      <a16:colId xmlns:a16="http://schemas.microsoft.com/office/drawing/2014/main" val="20003"/>
                    </a:ext>
                  </a:extLst>
                </a:gridCol>
                <a:gridCol w="361299">
                  <a:extLst>
                    <a:ext uri="{9D8B030D-6E8A-4147-A177-3AD203B41FA5}">
                      <a16:colId xmlns:a16="http://schemas.microsoft.com/office/drawing/2014/main" val="20004"/>
                    </a:ext>
                  </a:extLst>
                </a:gridCol>
                <a:gridCol w="361299">
                  <a:extLst>
                    <a:ext uri="{9D8B030D-6E8A-4147-A177-3AD203B41FA5}">
                      <a16:colId xmlns:a16="http://schemas.microsoft.com/office/drawing/2014/main" val="20005"/>
                    </a:ext>
                  </a:extLst>
                </a:gridCol>
                <a:gridCol w="314394">
                  <a:extLst>
                    <a:ext uri="{9D8B030D-6E8A-4147-A177-3AD203B41FA5}">
                      <a16:colId xmlns:a16="http://schemas.microsoft.com/office/drawing/2014/main" val="20006"/>
                    </a:ext>
                  </a:extLst>
                </a:gridCol>
              </a:tblGrid>
              <a:tr h="0">
                <a:tc>
                  <a:txBody>
                    <a:bodyPr/>
                    <a:lstStyle/>
                    <a:p>
                      <a:pPr>
                        <a:spcAft>
                          <a:spcPts val="0"/>
                        </a:spcAft>
                      </a:pPr>
                      <a:r>
                        <a:rPr lang="es-MX" sz="1000">
                          <a:effectLst/>
                        </a:rPr>
                        <a:t>Actividad de Evaluación:</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MX" sz="1100">
                          <a:effectLst/>
                        </a:rPr>
                        <a:t> </a:t>
                      </a:r>
                      <a:endParaRPr lang="es-MX" sz="1200">
                        <a:effectLst/>
                      </a:endParaRPr>
                    </a:p>
                    <a:p>
                      <a:pPr>
                        <a:spcAft>
                          <a:spcPts val="0"/>
                        </a:spcAft>
                      </a:pPr>
                      <a:r>
                        <a:rPr lang="es-MX" sz="1100">
                          <a:effectLst/>
                        </a:rPr>
                        <a:t> </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a:effectLst/>
                        </a:rPr>
                        <a:t>C</a:t>
                      </a:r>
                    </a:p>
                    <a:p>
                      <a:pPr algn="ctr">
                        <a:spcAft>
                          <a:spcPts val="0"/>
                        </a:spcAft>
                      </a:pPr>
                      <a:r>
                        <a:rPr lang="es-MX" sz="1000">
                          <a:effectLst/>
                        </a:rPr>
                        <a:t> </a:t>
                      </a:r>
                    </a:p>
                    <a:p>
                      <a:pPr algn="ctr">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MX" sz="1000">
                          <a:effectLst/>
                        </a:rPr>
                        <a:t>P</a:t>
                      </a:r>
                    </a:p>
                    <a:p>
                      <a:pPr algn="ctr">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MX" sz="1000">
                          <a:effectLst/>
                        </a:rPr>
                        <a:t>A</a:t>
                      </a:r>
                    </a:p>
                    <a:p>
                      <a:pPr algn="ctr">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892415599"/>
              </p:ext>
            </p:extLst>
          </p:nvPr>
        </p:nvGraphicFramePr>
        <p:xfrm>
          <a:off x="1648497" y="3554568"/>
          <a:ext cx="10431885" cy="3090929"/>
        </p:xfrm>
        <a:graphic>
          <a:graphicData uri="http://schemas.openxmlformats.org/drawingml/2006/table">
            <a:tbl>
              <a:tblPr firstRow="1" firstCol="1" bandRow="1">
                <a:tableStyleId>{5C22544A-7EE6-4342-B048-85BDC9FD1C3A}</a:tableStyleId>
              </a:tblPr>
              <a:tblGrid>
                <a:gridCol w="1429554">
                  <a:extLst>
                    <a:ext uri="{9D8B030D-6E8A-4147-A177-3AD203B41FA5}">
                      <a16:colId xmlns:a16="http://schemas.microsoft.com/office/drawing/2014/main" val="20000"/>
                    </a:ext>
                  </a:extLst>
                </a:gridCol>
                <a:gridCol w="2171547">
                  <a:extLst>
                    <a:ext uri="{9D8B030D-6E8A-4147-A177-3AD203B41FA5}">
                      <a16:colId xmlns:a16="http://schemas.microsoft.com/office/drawing/2014/main" val="20001"/>
                    </a:ext>
                  </a:extLst>
                </a:gridCol>
                <a:gridCol w="1957022">
                  <a:extLst>
                    <a:ext uri="{9D8B030D-6E8A-4147-A177-3AD203B41FA5}">
                      <a16:colId xmlns:a16="http://schemas.microsoft.com/office/drawing/2014/main" val="20002"/>
                    </a:ext>
                  </a:extLst>
                </a:gridCol>
                <a:gridCol w="1794284">
                  <a:extLst>
                    <a:ext uri="{9D8B030D-6E8A-4147-A177-3AD203B41FA5}">
                      <a16:colId xmlns:a16="http://schemas.microsoft.com/office/drawing/2014/main" val="20003"/>
                    </a:ext>
                  </a:extLst>
                </a:gridCol>
                <a:gridCol w="2177958">
                  <a:extLst>
                    <a:ext uri="{9D8B030D-6E8A-4147-A177-3AD203B41FA5}">
                      <a16:colId xmlns:a16="http://schemas.microsoft.com/office/drawing/2014/main" val="20004"/>
                    </a:ext>
                  </a:extLst>
                </a:gridCol>
                <a:gridCol w="901520">
                  <a:extLst>
                    <a:ext uri="{9D8B030D-6E8A-4147-A177-3AD203B41FA5}">
                      <a16:colId xmlns:a16="http://schemas.microsoft.com/office/drawing/2014/main" val="20005"/>
                    </a:ext>
                  </a:extLst>
                </a:gridCol>
              </a:tblGrid>
              <a:tr h="1073206">
                <a:tc>
                  <a:txBody>
                    <a:bodyPr/>
                    <a:lstStyle/>
                    <a:p>
                      <a:pPr algn="ctr">
                        <a:spcAft>
                          <a:spcPts val="0"/>
                        </a:spcAft>
                      </a:pPr>
                      <a:r>
                        <a:rPr lang="es-MX" sz="1000" dirty="0">
                          <a:effectLst/>
                          <a:latin typeface="Arial" panose="020B0604020202020204" pitchFamily="34" charset="0"/>
                          <a:cs typeface="Arial" panose="020B0604020202020204" pitchFamily="34" charset="0"/>
                        </a:rPr>
                        <a:t>Propósito de la Sesión:</a:t>
                      </a:r>
                    </a:p>
                  </a:txBody>
                  <a:tcPr marL="68580" marR="68580" marT="0" marB="0" anchor="ctr"/>
                </a:tc>
                <a:tc gridSpan="5">
                  <a:txBody>
                    <a:bodyPr/>
                    <a:lstStyle/>
                    <a:p>
                      <a:pPr>
                        <a:lnSpc>
                          <a:spcPct val="115000"/>
                        </a:lnSpc>
                        <a:spcAft>
                          <a:spcPts val="1000"/>
                        </a:spcAft>
                      </a:pPr>
                      <a:r>
                        <a:rPr lang="es-MX" sz="1100" dirty="0">
                          <a:effectLst/>
                          <a:latin typeface="Arial" panose="020B0604020202020204" pitchFamily="34" charset="0"/>
                          <a:cs typeface="Arial" panose="020B0604020202020204" pitchFamily="34" charset="0"/>
                        </a:rPr>
                        <a:t> </a:t>
                      </a: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36129">
                <a:tc rowSpan="2">
                  <a:txBody>
                    <a:bodyPr/>
                    <a:lstStyle/>
                    <a:p>
                      <a:pPr algn="ctr">
                        <a:spcAft>
                          <a:spcPts val="0"/>
                        </a:spcAft>
                      </a:pPr>
                      <a:r>
                        <a:rPr lang="es-MX" sz="1000">
                          <a:effectLst/>
                          <a:latin typeface="Arial" panose="020B0604020202020204" pitchFamily="34" charset="0"/>
                          <a:cs typeface="Arial" panose="020B0604020202020204" pitchFamily="34" charset="0"/>
                        </a:rPr>
                        <a:t>CONTENIDO:</a:t>
                      </a:r>
                    </a:p>
                  </a:txBody>
                  <a:tcPr marL="68580" marR="68580" marT="0" marB="0" anchor="ctr"/>
                </a:tc>
                <a:tc gridSpan="3">
                  <a:txBody>
                    <a:bodyPr/>
                    <a:lstStyle/>
                    <a:p>
                      <a:pPr algn="ctr">
                        <a:spcAft>
                          <a:spcPts val="0"/>
                        </a:spcAft>
                      </a:pPr>
                      <a:r>
                        <a:rPr lang="es-MX" sz="1000" dirty="0">
                          <a:effectLst/>
                          <a:latin typeface="Arial" panose="020B0604020202020204" pitchFamily="34" charset="0"/>
                          <a:cs typeface="Arial" panose="020B0604020202020204" pitchFamily="34" charset="0"/>
                        </a:rPr>
                        <a:t>ESTRATEGIAS:</a:t>
                      </a:r>
                    </a:p>
                  </a:txBody>
                  <a:tcPr marL="68580" marR="68580" marT="0" marB="0"/>
                </a:tc>
                <a:tc hMerge="1">
                  <a:txBody>
                    <a:bodyPr/>
                    <a:lstStyle/>
                    <a:p>
                      <a:endParaRPr lang="es-MX"/>
                    </a:p>
                  </a:txBody>
                  <a:tcPr/>
                </a:tc>
                <a:tc hMerge="1">
                  <a:txBody>
                    <a:bodyPr/>
                    <a:lstStyle/>
                    <a:p>
                      <a:endParaRPr lang="es-MX"/>
                    </a:p>
                  </a:txBody>
                  <a:tcPr/>
                </a:tc>
                <a:tc rowSpan="2">
                  <a:txBody>
                    <a:bodyPr/>
                    <a:lstStyle/>
                    <a:p>
                      <a:pPr algn="ctr">
                        <a:spcAft>
                          <a:spcPts val="0"/>
                        </a:spcAft>
                      </a:pPr>
                      <a:r>
                        <a:rPr lang="es-MX" sz="1000" dirty="0">
                          <a:effectLst/>
                          <a:latin typeface="Arial" panose="020B0604020202020204" pitchFamily="34" charset="0"/>
                          <a:cs typeface="Arial" panose="020B0604020202020204" pitchFamily="34" charset="0"/>
                        </a:rPr>
                        <a:t>RECURSOS Y MATERIALES DIDÁCTICOS</a:t>
                      </a:r>
                    </a:p>
                  </a:txBody>
                  <a:tcPr marL="68580" marR="68580" marT="0" marB="0"/>
                </a:tc>
                <a:tc rowSpan="2">
                  <a:txBody>
                    <a:bodyPr/>
                    <a:lstStyle/>
                    <a:p>
                      <a:pPr algn="ctr">
                        <a:spcAft>
                          <a:spcPts val="0"/>
                        </a:spcAft>
                      </a:pPr>
                      <a:r>
                        <a:rPr lang="es-MX" sz="1000" dirty="0">
                          <a:effectLst/>
                          <a:latin typeface="Arial" panose="020B0604020202020204" pitchFamily="34" charset="0"/>
                          <a:cs typeface="Arial" panose="020B0604020202020204" pitchFamily="34" charset="0"/>
                        </a:rPr>
                        <a:t>DURACIÓN</a:t>
                      </a:r>
                    </a:p>
                  </a:txBody>
                  <a:tcPr marL="68580" marR="68580" marT="0" marB="0" anchor="ctr"/>
                </a:tc>
                <a:extLst>
                  <a:ext uri="{0D108BD9-81ED-4DB2-BD59-A6C34878D82A}">
                    <a16:rowId xmlns:a16="http://schemas.microsoft.com/office/drawing/2014/main" val="10001"/>
                  </a:ext>
                </a:extLst>
              </a:tr>
              <a:tr h="236129">
                <a:tc vMerge="1">
                  <a:txBody>
                    <a:bodyPr/>
                    <a:lstStyle/>
                    <a:p>
                      <a:endParaRPr lang="es-MX"/>
                    </a:p>
                  </a:txBody>
                  <a:tcPr/>
                </a:tc>
                <a:tc>
                  <a:txBody>
                    <a:bodyPr/>
                    <a:lstStyle/>
                    <a:p>
                      <a:pPr algn="ctr">
                        <a:spcAft>
                          <a:spcPts val="0"/>
                        </a:spcAft>
                      </a:pPr>
                      <a:r>
                        <a:rPr lang="es-MX" sz="1000" dirty="0">
                          <a:effectLst/>
                          <a:latin typeface="Arial" panose="020B0604020202020204" pitchFamily="34" charset="0"/>
                          <a:cs typeface="Arial" panose="020B0604020202020204" pitchFamily="34" charset="0"/>
                        </a:rPr>
                        <a:t>ENSEÑANZA</a:t>
                      </a:r>
                    </a:p>
                  </a:txBody>
                  <a:tcPr marL="68580" marR="68580" marT="0" marB="0"/>
                </a:tc>
                <a:tc>
                  <a:txBody>
                    <a:bodyPr/>
                    <a:lstStyle/>
                    <a:p>
                      <a:pPr algn="ctr">
                        <a:spcAft>
                          <a:spcPts val="0"/>
                        </a:spcAft>
                      </a:pPr>
                      <a:r>
                        <a:rPr lang="es-MX" sz="1000" dirty="0">
                          <a:effectLst/>
                          <a:latin typeface="Arial" panose="020B0604020202020204" pitchFamily="34" charset="0"/>
                          <a:cs typeface="Arial" panose="020B0604020202020204" pitchFamily="34" charset="0"/>
                        </a:rPr>
                        <a:t>APRENDIZAJE</a:t>
                      </a:r>
                    </a:p>
                  </a:txBody>
                  <a:tcPr marL="68580" marR="68580" marT="0" marB="0"/>
                </a:tc>
                <a:tc>
                  <a:txBody>
                    <a:bodyPr/>
                    <a:lstStyle/>
                    <a:p>
                      <a:pPr algn="ctr">
                        <a:spcAft>
                          <a:spcPts val="0"/>
                        </a:spcAft>
                      </a:pPr>
                      <a:r>
                        <a:rPr lang="es-MX" sz="1000" dirty="0">
                          <a:effectLst/>
                          <a:latin typeface="Arial" panose="020B0604020202020204" pitchFamily="34" charset="0"/>
                          <a:cs typeface="Arial" panose="020B0604020202020204" pitchFamily="34" charset="0"/>
                        </a:rPr>
                        <a:t>EVALUACIÓN</a:t>
                      </a:r>
                    </a:p>
                  </a:txBody>
                  <a:tcPr marL="68580" marR="68580" marT="0" marB="0"/>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2"/>
                  </a:ext>
                </a:extLst>
              </a:tr>
              <a:tr h="1545465">
                <a:tc>
                  <a:txBody>
                    <a:bodyPr/>
                    <a:lstStyle/>
                    <a:p>
                      <a:pPr>
                        <a:spcAft>
                          <a:spcPts val="0"/>
                        </a:spcAft>
                      </a:pPr>
                      <a:r>
                        <a:rPr lang="es-MX" sz="1000" dirty="0">
                          <a:effectLst/>
                        </a:rPr>
                        <a:t>ENCUADRE</a:t>
                      </a:r>
                    </a:p>
                    <a:p>
                      <a:pPr>
                        <a:lnSpc>
                          <a:spcPct val="115000"/>
                        </a:lnSpc>
                        <a:spcAft>
                          <a:spcPts val="0"/>
                        </a:spcAft>
                      </a:pPr>
                      <a:r>
                        <a:rPr lang="es-MX" sz="1100" dirty="0">
                          <a:effectLst/>
                        </a:rPr>
                        <a:t> </a:t>
                      </a:r>
                    </a:p>
                    <a:p>
                      <a:pPr>
                        <a:lnSpc>
                          <a:spcPct val="115000"/>
                        </a:lnSpc>
                        <a:spcAft>
                          <a:spcPts val="1000"/>
                        </a:spcAft>
                      </a:pPr>
                      <a:endParaRPr lang="es-MX" sz="1100" dirty="0">
                        <a:effectLst/>
                      </a:endParaRPr>
                    </a:p>
                  </a:txBody>
                  <a:tcPr marL="68580" marR="68580" marT="0" marB="0"/>
                </a:tc>
                <a:tc>
                  <a:txBody>
                    <a:bodyPr/>
                    <a:lstStyle/>
                    <a:p>
                      <a:pPr>
                        <a:lnSpc>
                          <a:spcPct val="115000"/>
                        </a:lnSpc>
                        <a:spcAft>
                          <a:spcPts val="0"/>
                        </a:spcAft>
                      </a:pPr>
                      <a:r>
                        <a:rPr lang="es-MX" sz="1100" dirty="0">
                          <a:effectLst/>
                        </a:rPr>
                        <a:t> </a:t>
                      </a:r>
                    </a:p>
                    <a:p>
                      <a:pP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MX" sz="1000" dirty="0">
                          <a:effectLst/>
                        </a:rPr>
                        <a:t> </a:t>
                      </a:r>
                    </a:p>
                    <a:p>
                      <a:pPr>
                        <a:spcAft>
                          <a:spcPts val="0"/>
                        </a:spcAft>
                      </a:pP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dirty="0">
                          <a:effectLst/>
                        </a:rPr>
                        <a:t> </a:t>
                      </a:r>
                    </a:p>
                    <a:p>
                      <a:pPr algn="just">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s-MX" sz="1000">
                          <a:effectLst/>
                        </a:rPr>
                        <a:t> </a:t>
                      </a:r>
                    </a:p>
                    <a:p>
                      <a:pPr algn="just">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dirty="0">
                          <a:effectLst/>
                        </a:rPr>
                        <a:t> </a:t>
                      </a:r>
                    </a:p>
                    <a:p>
                      <a:pPr algn="ctr">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620763742"/>
              </p:ext>
            </p:extLst>
          </p:nvPr>
        </p:nvGraphicFramePr>
        <p:xfrm>
          <a:off x="1656948" y="2279560"/>
          <a:ext cx="10384798" cy="1225275"/>
        </p:xfrm>
        <a:graphic>
          <a:graphicData uri="http://schemas.openxmlformats.org/drawingml/2006/table">
            <a:tbl>
              <a:tblPr firstRow="1" firstCol="1" bandRow="1">
                <a:tableStyleId>{5C22544A-7EE6-4342-B048-85BDC9FD1C3A}</a:tableStyleId>
              </a:tblPr>
              <a:tblGrid>
                <a:gridCol w="1421104">
                  <a:extLst>
                    <a:ext uri="{9D8B030D-6E8A-4147-A177-3AD203B41FA5}">
                      <a16:colId xmlns:a16="http://schemas.microsoft.com/office/drawing/2014/main" val="20000"/>
                    </a:ext>
                  </a:extLst>
                </a:gridCol>
                <a:gridCol w="2228045">
                  <a:extLst>
                    <a:ext uri="{9D8B030D-6E8A-4147-A177-3AD203B41FA5}">
                      <a16:colId xmlns:a16="http://schemas.microsoft.com/office/drawing/2014/main" val="20001"/>
                    </a:ext>
                  </a:extLst>
                </a:gridCol>
                <a:gridCol w="1596980">
                  <a:extLst>
                    <a:ext uri="{9D8B030D-6E8A-4147-A177-3AD203B41FA5}">
                      <a16:colId xmlns:a16="http://schemas.microsoft.com/office/drawing/2014/main" val="20002"/>
                    </a:ext>
                  </a:extLst>
                </a:gridCol>
                <a:gridCol w="2034862">
                  <a:extLst>
                    <a:ext uri="{9D8B030D-6E8A-4147-A177-3AD203B41FA5}">
                      <a16:colId xmlns:a16="http://schemas.microsoft.com/office/drawing/2014/main" val="20003"/>
                    </a:ext>
                  </a:extLst>
                </a:gridCol>
                <a:gridCol w="2240924">
                  <a:extLst>
                    <a:ext uri="{9D8B030D-6E8A-4147-A177-3AD203B41FA5}">
                      <a16:colId xmlns:a16="http://schemas.microsoft.com/office/drawing/2014/main" val="20004"/>
                    </a:ext>
                  </a:extLst>
                </a:gridCol>
                <a:gridCol w="862883">
                  <a:extLst>
                    <a:ext uri="{9D8B030D-6E8A-4147-A177-3AD203B41FA5}">
                      <a16:colId xmlns:a16="http://schemas.microsoft.com/office/drawing/2014/main" val="20005"/>
                    </a:ext>
                  </a:extLst>
                </a:gridCol>
              </a:tblGrid>
              <a:tr h="101279">
                <a:tc rowSpan="2">
                  <a:txBody>
                    <a:bodyPr/>
                    <a:lstStyle/>
                    <a:p>
                      <a:pPr algn="ctr">
                        <a:spcAft>
                          <a:spcPts val="0"/>
                        </a:spcAft>
                      </a:pPr>
                      <a:r>
                        <a:rPr lang="es-MX" sz="1000" dirty="0">
                          <a:effectLst/>
                          <a:latin typeface="Arial" panose="020B0604020202020204" pitchFamily="34" charset="0"/>
                          <a:cs typeface="Arial" panose="020B0604020202020204" pitchFamily="34" charset="0"/>
                        </a:rPr>
                        <a:t>CONTENIDO:</a:t>
                      </a:r>
                    </a:p>
                  </a:txBody>
                  <a:tcPr marL="68580" marR="68580" marT="0" marB="0" anchor="ctr"/>
                </a:tc>
                <a:tc gridSpan="3">
                  <a:txBody>
                    <a:bodyPr/>
                    <a:lstStyle/>
                    <a:p>
                      <a:pPr algn="ctr">
                        <a:spcAft>
                          <a:spcPts val="0"/>
                        </a:spcAft>
                      </a:pPr>
                      <a:r>
                        <a:rPr lang="es-MX" sz="1000">
                          <a:effectLst/>
                        </a:rPr>
                        <a:t>ESTRATEGIAS:</a:t>
                      </a:r>
                      <a:endParaRPr lang="es-MX" sz="100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rowSpan="2">
                  <a:txBody>
                    <a:bodyPr/>
                    <a:lstStyle/>
                    <a:p>
                      <a:pPr algn="ctr">
                        <a:spcAft>
                          <a:spcPts val="0"/>
                        </a:spcAft>
                      </a:pPr>
                      <a:r>
                        <a:rPr lang="es-MX" sz="1000" dirty="0">
                          <a:effectLst/>
                          <a:latin typeface="Arial" panose="020B0604020202020204" pitchFamily="34" charset="0"/>
                          <a:cs typeface="Arial" panose="020B0604020202020204" pitchFamily="34" charset="0"/>
                        </a:rPr>
                        <a:t>RECURSOS Y MATERIALES DIDÁCTICOS</a:t>
                      </a:r>
                    </a:p>
                  </a:txBody>
                  <a:tcPr marL="68580" marR="68580" marT="0" marB="0"/>
                </a:tc>
                <a:tc rowSpan="2">
                  <a:txBody>
                    <a:bodyPr/>
                    <a:lstStyle/>
                    <a:p>
                      <a:pPr algn="ctr">
                        <a:spcAft>
                          <a:spcPts val="0"/>
                        </a:spcAft>
                      </a:pPr>
                      <a:r>
                        <a:rPr lang="es-MX" sz="1000">
                          <a:effectLst/>
                          <a:latin typeface="Arial" panose="020B0604020202020204" pitchFamily="34" charset="0"/>
                          <a:cs typeface="Arial" panose="020B0604020202020204" pitchFamily="34" charset="0"/>
                        </a:rPr>
                        <a:t>DURACIÓN</a:t>
                      </a:r>
                    </a:p>
                  </a:txBody>
                  <a:tcPr marL="68580" marR="68580" marT="0" marB="0" anchor="ctr"/>
                </a:tc>
                <a:extLst>
                  <a:ext uri="{0D108BD9-81ED-4DB2-BD59-A6C34878D82A}">
                    <a16:rowId xmlns:a16="http://schemas.microsoft.com/office/drawing/2014/main" val="10000"/>
                  </a:ext>
                </a:extLst>
              </a:tr>
              <a:tr h="310875">
                <a:tc vMerge="1">
                  <a:txBody>
                    <a:bodyPr/>
                    <a:lstStyle/>
                    <a:p>
                      <a:endParaRPr lang="es-MX"/>
                    </a:p>
                  </a:txBody>
                  <a:tcPr/>
                </a:tc>
                <a:tc>
                  <a:txBody>
                    <a:bodyPr/>
                    <a:lstStyle/>
                    <a:p>
                      <a:pPr algn="ctr">
                        <a:spcAft>
                          <a:spcPts val="0"/>
                        </a:spcAft>
                      </a:pPr>
                      <a:r>
                        <a:rPr lang="es-MX" sz="1000" dirty="0">
                          <a:effectLst/>
                          <a:latin typeface="Arial" panose="020B0604020202020204" pitchFamily="34" charset="0"/>
                          <a:cs typeface="Arial" panose="020B0604020202020204" pitchFamily="34" charset="0"/>
                        </a:rPr>
                        <a:t>ENSEÑANZA</a:t>
                      </a:r>
                    </a:p>
                  </a:txBody>
                  <a:tcPr marL="68580" marR="68580" marT="0" marB="0"/>
                </a:tc>
                <a:tc>
                  <a:txBody>
                    <a:bodyPr/>
                    <a:lstStyle/>
                    <a:p>
                      <a:pPr algn="ctr">
                        <a:spcAft>
                          <a:spcPts val="0"/>
                        </a:spcAft>
                      </a:pPr>
                      <a:r>
                        <a:rPr lang="es-MX" sz="1000" dirty="0">
                          <a:effectLst/>
                          <a:latin typeface="Arial" panose="020B0604020202020204" pitchFamily="34" charset="0"/>
                          <a:cs typeface="Arial" panose="020B0604020202020204" pitchFamily="34" charset="0"/>
                        </a:rPr>
                        <a:t>APRENDIZAJE</a:t>
                      </a:r>
                    </a:p>
                  </a:txBody>
                  <a:tcPr marL="68580" marR="68580" marT="0" marB="0"/>
                </a:tc>
                <a:tc>
                  <a:txBody>
                    <a:bodyPr/>
                    <a:lstStyle/>
                    <a:p>
                      <a:pPr algn="ctr">
                        <a:spcAft>
                          <a:spcPts val="0"/>
                        </a:spcAft>
                      </a:pPr>
                      <a:r>
                        <a:rPr lang="es-MX" sz="1000" dirty="0">
                          <a:effectLst/>
                          <a:latin typeface="Arial" panose="020B0604020202020204" pitchFamily="34" charset="0"/>
                          <a:cs typeface="Arial" panose="020B0604020202020204" pitchFamily="34" charset="0"/>
                        </a:rPr>
                        <a:t>EVALUACIÓN</a:t>
                      </a:r>
                    </a:p>
                  </a:txBody>
                  <a:tcPr marL="68580" marR="68580" marT="0" marB="0"/>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1"/>
                  </a:ext>
                </a:extLst>
              </a:tr>
              <a:tr h="506395">
                <a:tc>
                  <a:txBody>
                    <a:bodyPr/>
                    <a:lstStyle/>
                    <a:p>
                      <a:pPr algn="ctr">
                        <a:spcAft>
                          <a:spcPts val="0"/>
                        </a:spcAft>
                      </a:pPr>
                      <a:r>
                        <a:rPr lang="es-MX" sz="1000" dirty="0">
                          <a:effectLst/>
                          <a:latin typeface="Arial" panose="020B0604020202020204" pitchFamily="34" charset="0"/>
                          <a:cs typeface="Arial" panose="020B0604020202020204" pitchFamily="34" charset="0"/>
                        </a:rPr>
                        <a:t>INICIO</a:t>
                      </a:r>
                    </a:p>
                    <a:p>
                      <a:pPr>
                        <a:spcAft>
                          <a:spcPts val="0"/>
                        </a:spcAft>
                      </a:pPr>
                      <a:r>
                        <a:rPr lang="es-MX" sz="1000" dirty="0">
                          <a:effectLst/>
                          <a:latin typeface="Arial" panose="020B0604020202020204" pitchFamily="34" charset="0"/>
                          <a:cs typeface="Arial" panose="020B0604020202020204" pitchFamily="34" charset="0"/>
                        </a:rPr>
                        <a:t> </a:t>
                      </a:r>
                    </a:p>
                    <a:p>
                      <a:pPr>
                        <a:spcAft>
                          <a:spcPts val="0"/>
                        </a:spcAft>
                      </a:pPr>
                      <a:r>
                        <a:rPr lang="es-MX" sz="1000" dirty="0">
                          <a:effectLst/>
                          <a:latin typeface="Arial" panose="020B0604020202020204" pitchFamily="34" charset="0"/>
                          <a:cs typeface="Arial" panose="020B0604020202020204" pitchFamily="34" charset="0"/>
                        </a:rPr>
                        <a:t> </a:t>
                      </a:r>
                    </a:p>
                  </a:txBody>
                  <a:tcPr marL="68580" marR="68580" marT="0" marB="0"/>
                </a:tc>
                <a:tc>
                  <a:txBody>
                    <a:bodyPr/>
                    <a:lstStyle/>
                    <a:p>
                      <a:pPr algn="ctr">
                        <a:spcAft>
                          <a:spcPts val="0"/>
                        </a:spcAft>
                      </a:pPr>
                      <a:r>
                        <a:rPr lang="es-MX" sz="1000" dirty="0">
                          <a:effectLst/>
                          <a:latin typeface="Arial" panose="020B0604020202020204" pitchFamily="34" charset="0"/>
                          <a:cs typeface="Arial" panose="020B0604020202020204" pitchFamily="34" charset="0"/>
                        </a:rPr>
                        <a:t>El docente</a:t>
                      </a:r>
                    </a:p>
                    <a:p>
                      <a:pPr algn="ctr">
                        <a:spcAft>
                          <a:spcPts val="0"/>
                        </a:spcAft>
                      </a:pPr>
                      <a:r>
                        <a:rPr lang="es-MX" sz="1000" dirty="0">
                          <a:effectLst/>
                          <a:latin typeface="Arial" panose="020B0604020202020204" pitchFamily="34" charset="0"/>
                          <a:cs typeface="Arial" panose="020B0604020202020204" pitchFamily="34" charset="0"/>
                        </a:rPr>
                        <a:t> </a:t>
                      </a:r>
                    </a:p>
                    <a:p>
                      <a:pPr algn="just">
                        <a:spcAft>
                          <a:spcPts val="0"/>
                        </a:spcAft>
                      </a:pPr>
                      <a:r>
                        <a:rPr lang="es-MX" sz="1000" dirty="0">
                          <a:effectLst/>
                          <a:latin typeface="Arial" panose="020B0604020202020204" pitchFamily="34" charset="0"/>
                          <a:cs typeface="Arial" panose="020B0604020202020204" pitchFamily="34" charset="0"/>
                        </a:rPr>
                        <a:t> </a:t>
                      </a:r>
                    </a:p>
                  </a:txBody>
                  <a:tcPr marL="68580" marR="68580" marT="0" marB="0"/>
                </a:tc>
                <a:tc>
                  <a:txBody>
                    <a:bodyPr/>
                    <a:lstStyle/>
                    <a:p>
                      <a:pPr algn="ctr">
                        <a:spcAft>
                          <a:spcPts val="0"/>
                        </a:spcAft>
                      </a:pPr>
                      <a:r>
                        <a:rPr lang="es-MX" sz="1000" dirty="0">
                          <a:effectLst/>
                          <a:latin typeface="Arial" panose="020B0604020202020204" pitchFamily="34" charset="0"/>
                          <a:cs typeface="Arial" panose="020B0604020202020204" pitchFamily="34" charset="0"/>
                        </a:rPr>
                        <a:t> </a:t>
                      </a:r>
                    </a:p>
                  </a:txBody>
                  <a:tcPr marL="68580" marR="68580" marT="0" marB="0"/>
                </a:tc>
                <a:tc>
                  <a:txBody>
                    <a:bodyPr/>
                    <a:lstStyle/>
                    <a:p>
                      <a:pPr algn="ctr">
                        <a:spcAft>
                          <a:spcPts val="0"/>
                        </a:spcAft>
                      </a:pPr>
                      <a:r>
                        <a:rPr lang="es-MX" sz="1000" dirty="0">
                          <a:effectLst/>
                          <a:latin typeface="Arial" panose="020B0604020202020204" pitchFamily="34" charset="0"/>
                          <a:cs typeface="Arial" panose="020B0604020202020204" pitchFamily="34" charset="0"/>
                        </a:rPr>
                        <a:t> </a:t>
                      </a:r>
                    </a:p>
                    <a:p>
                      <a:pPr algn="ctr">
                        <a:spcAft>
                          <a:spcPts val="0"/>
                        </a:spcAft>
                      </a:pPr>
                      <a:r>
                        <a:rPr lang="es-MX" sz="1000" dirty="0">
                          <a:effectLst/>
                          <a:latin typeface="Arial" panose="020B0604020202020204" pitchFamily="34" charset="0"/>
                          <a:cs typeface="Arial" panose="020B0604020202020204" pitchFamily="34" charset="0"/>
                        </a:rPr>
                        <a:t> </a:t>
                      </a:r>
                    </a:p>
                    <a:p>
                      <a:pPr algn="ctr">
                        <a:spcAft>
                          <a:spcPts val="0"/>
                        </a:spcAft>
                      </a:pPr>
                      <a:r>
                        <a:rPr lang="es-MX" sz="1000" dirty="0">
                          <a:effectLst/>
                          <a:latin typeface="Arial" panose="020B0604020202020204" pitchFamily="34" charset="0"/>
                          <a:cs typeface="Arial" panose="020B0604020202020204" pitchFamily="34" charset="0"/>
                        </a:rPr>
                        <a:t> </a:t>
                      </a:r>
                    </a:p>
                    <a:p>
                      <a:pPr algn="just">
                        <a:spcAft>
                          <a:spcPts val="0"/>
                        </a:spcAft>
                      </a:pPr>
                      <a:r>
                        <a:rPr lang="es-MX" sz="1000" dirty="0">
                          <a:effectLst/>
                          <a:latin typeface="Arial" panose="020B0604020202020204" pitchFamily="34" charset="0"/>
                          <a:cs typeface="Arial" panose="020B0604020202020204" pitchFamily="34" charset="0"/>
                        </a:rPr>
                        <a:t> </a:t>
                      </a:r>
                    </a:p>
                  </a:txBody>
                  <a:tcPr marL="68580" marR="68580" marT="0" marB="0"/>
                </a:tc>
                <a:tc>
                  <a:txBody>
                    <a:bodyPr/>
                    <a:lstStyle/>
                    <a:p>
                      <a:pPr algn="ctr">
                        <a:spcAft>
                          <a:spcPts val="0"/>
                        </a:spcAft>
                      </a:pPr>
                      <a:r>
                        <a:rPr lang="es-MX" sz="1000" dirty="0">
                          <a:effectLst/>
                          <a:latin typeface="Arial" panose="020B0604020202020204" pitchFamily="34" charset="0"/>
                          <a:cs typeface="Arial" panose="020B0604020202020204" pitchFamily="34" charset="0"/>
                        </a:rPr>
                        <a:t> </a:t>
                      </a:r>
                    </a:p>
                    <a:p>
                      <a:pPr algn="ctr">
                        <a:spcAft>
                          <a:spcPts val="0"/>
                        </a:spcAft>
                      </a:pPr>
                      <a:r>
                        <a:rPr lang="es-MX" sz="1000" dirty="0">
                          <a:effectLst/>
                          <a:latin typeface="Arial" panose="020B0604020202020204" pitchFamily="34" charset="0"/>
                          <a:cs typeface="Arial" panose="020B0604020202020204" pitchFamily="34" charset="0"/>
                        </a:rPr>
                        <a:t> </a:t>
                      </a:r>
                    </a:p>
                    <a:p>
                      <a:pPr algn="ctr">
                        <a:spcAft>
                          <a:spcPts val="0"/>
                        </a:spcAft>
                      </a:pPr>
                      <a:r>
                        <a:rPr lang="es-MX" sz="1000" dirty="0">
                          <a:effectLst/>
                          <a:latin typeface="Arial" panose="020B0604020202020204" pitchFamily="34" charset="0"/>
                          <a:cs typeface="Arial" panose="020B0604020202020204" pitchFamily="34" charset="0"/>
                        </a:rPr>
                        <a:t> </a:t>
                      </a:r>
                    </a:p>
                    <a:p>
                      <a:pPr algn="ctr">
                        <a:spcAft>
                          <a:spcPts val="0"/>
                        </a:spcAft>
                      </a:pPr>
                      <a:r>
                        <a:rPr lang="es-MX" sz="1000" dirty="0">
                          <a:effectLst/>
                          <a:latin typeface="Arial" panose="020B0604020202020204" pitchFamily="34" charset="0"/>
                          <a:cs typeface="Arial" panose="020B0604020202020204" pitchFamily="34" charset="0"/>
                        </a:rPr>
                        <a:t> </a:t>
                      </a:r>
                    </a:p>
                    <a:p>
                      <a:pPr algn="ctr">
                        <a:spcAft>
                          <a:spcPts val="0"/>
                        </a:spcAft>
                      </a:pPr>
                      <a:r>
                        <a:rPr lang="es-MX" sz="1000" dirty="0">
                          <a:effectLst/>
                          <a:latin typeface="Arial" panose="020B0604020202020204" pitchFamily="34" charset="0"/>
                          <a:cs typeface="Arial" panose="020B0604020202020204" pitchFamily="34" charset="0"/>
                        </a:rPr>
                        <a:t> </a:t>
                      </a:r>
                    </a:p>
                  </a:txBody>
                  <a:tcPr marL="68580" marR="68580" marT="0" marB="0"/>
                </a:tc>
                <a:tc>
                  <a:txBody>
                    <a:bodyPr/>
                    <a:lstStyle/>
                    <a:p>
                      <a:pPr algn="ctr">
                        <a:spcAft>
                          <a:spcPts val="0"/>
                        </a:spcAft>
                      </a:pPr>
                      <a:r>
                        <a:rPr lang="es-MX" sz="1000" dirty="0">
                          <a:effectLst/>
                          <a:latin typeface="Arial" panose="020B0604020202020204" pitchFamily="34" charset="0"/>
                          <a:cs typeface="Arial" panose="020B0604020202020204" pitchFamily="34" charset="0"/>
                        </a:rPr>
                        <a:t> </a:t>
                      </a:r>
                    </a:p>
                    <a:p>
                      <a:pPr algn="ctr">
                        <a:spcAft>
                          <a:spcPts val="0"/>
                        </a:spcAft>
                      </a:pPr>
                      <a:r>
                        <a:rPr lang="es-MX" sz="1000" dirty="0">
                          <a:effectLst/>
                          <a:latin typeface="Arial" panose="020B0604020202020204" pitchFamily="34" charset="0"/>
                          <a:cs typeface="Arial" panose="020B0604020202020204" pitchFamily="34" charset="0"/>
                        </a:rPr>
                        <a:t> </a:t>
                      </a:r>
                    </a:p>
                    <a:p>
                      <a:pPr algn="ctr">
                        <a:spcAft>
                          <a:spcPts val="0"/>
                        </a:spcAft>
                      </a:pPr>
                      <a:r>
                        <a:rPr lang="es-MX" sz="1000" dirty="0">
                          <a:effectLst/>
                          <a:latin typeface="Arial" panose="020B0604020202020204" pitchFamily="34" charset="0"/>
                          <a:cs typeface="Arial" panose="020B0604020202020204" pitchFamily="34" charset="0"/>
                        </a:rPr>
                        <a:t> </a:t>
                      </a:r>
                    </a:p>
                    <a:p>
                      <a:pPr algn="ctr">
                        <a:spcAft>
                          <a:spcPts val="0"/>
                        </a:spcAft>
                      </a:pPr>
                      <a:r>
                        <a:rPr lang="es-MX" sz="1000" dirty="0">
                          <a:effectLst/>
                          <a:latin typeface="Arial" panose="020B0604020202020204" pitchFamily="34" charset="0"/>
                          <a:cs typeface="Arial" panose="020B0604020202020204" pitchFamily="34" charset="0"/>
                        </a:rPr>
                        <a:t> </a:t>
                      </a:r>
                    </a:p>
                  </a:txBody>
                  <a:tcPr marL="68580" marR="68580" marT="0" marB="0"/>
                </a:tc>
                <a:extLst>
                  <a:ext uri="{0D108BD9-81ED-4DB2-BD59-A6C34878D82A}">
                    <a16:rowId xmlns:a16="http://schemas.microsoft.com/office/drawing/2014/main" val="10002"/>
                  </a:ext>
                </a:extLst>
              </a:tr>
            </a:tbl>
          </a:graphicData>
        </a:graphic>
      </p:graphicFrame>
      <p:sp>
        <p:nvSpPr>
          <p:cNvPr id="11"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2" name="Tabla 11"/>
          <p:cNvGraphicFramePr>
            <a:graphicFrameLocks noGrp="1"/>
          </p:cNvGraphicFramePr>
          <p:nvPr>
            <p:extLst>
              <p:ext uri="{D42A27DB-BD31-4B8C-83A1-F6EECF244321}">
                <p14:modId xmlns:p14="http://schemas.microsoft.com/office/powerpoint/2010/main" val="2506606694"/>
              </p:ext>
            </p:extLst>
          </p:nvPr>
        </p:nvGraphicFramePr>
        <p:xfrm>
          <a:off x="10773278" y="1558344"/>
          <a:ext cx="1268468" cy="609600"/>
        </p:xfrm>
        <a:graphic>
          <a:graphicData uri="http://schemas.openxmlformats.org/drawingml/2006/table">
            <a:tbl>
              <a:tblPr firstRow="1" firstCol="1" bandRow="1">
                <a:tableStyleId>{5C22544A-7EE6-4342-B048-85BDC9FD1C3A}</a:tableStyleId>
              </a:tblPr>
              <a:tblGrid>
                <a:gridCol w="441948">
                  <a:extLst>
                    <a:ext uri="{9D8B030D-6E8A-4147-A177-3AD203B41FA5}">
                      <a16:colId xmlns:a16="http://schemas.microsoft.com/office/drawing/2014/main" val="20000"/>
                    </a:ext>
                  </a:extLst>
                </a:gridCol>
                <a:gridCol w="441948">
                  <a:extLst>
                    <a:ext uri="{9D8B030D-6E8A-4147-A177-3AD203B41FA5}">
                      <a16:colId xmlns:a16="http://schemas.microsoft.com/office/drawing/2014/main" val="20001"/>
                    </a:ext>
                  </a:extLst>
                </a:gridCol>
                <a:gridCol w="384572">
                  <a:extLst>
                    <a:ext uri="{9D8B030D-6E8A-4147-A177-3AD203B41FA5}">
                      <a16:colId xmlns:a16="http://schemas.microsoft.com/office/drawing/2014/main" val="20002"/>
                    </a:ext>
                  </a:extLst>
                </a:gridCol>
              </a:tblGrid>
              <a:tr h="0">
                <a:tc>
                  <a:txBody>
                    <a:bodyPr/>
                    <a:lstStyle/>
                    <a:p>
                      <a:pPr algn="ctr">
                        <a:spcAft>
                          <a:spcPts val="0"/>
                        </a:spcAft>
                      </a:pPr>
                      <a:endParaRPr lang="es-MX" sz="1000" dirty="0" smtClean="0">
                        <a:effectLst/>
                      </a:endParaRPr>
                    </a:p>
                    <a:p>
                      <a:pPr algn="ctr">
                        <a:spcAft>
                          <a:spcPts val="0"/>
                        </a:spcAft>
                      </a:pPr>
                      <a:r>
                        <a:rPr lang="es-MX" sz="1000" dirty="0" smtClean="0">
                          <a:effectLst/>
                        </a:rPr>
                        <a:t>C</a:t>
                      </a:r>
                      <a:endParaRPr lang="es-MX" sz="1000" dirty="0">
                        <a:effectLst/>
                      </a:endParaRPr>
                    </a:p>
                    <a:p>
                      <a:pPr algn="ctr">
                        <a:spcAft>
                          <a:spcPts val="0"/>
                        </a:spcAft>
                      </a:pPr>
                      <a:r>
                        <a:rPr lang="es-MX" sz="1000" dirty="0">
                          <a:effectLst/>
                        </a:rPr>
                        <a:t> </a:t>
                      </a:r>
                    </a:p>
                    <a:p>
                      <a:pPr algn="ctr">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MX" sz="1000" dirty="0">
                          <a:effectLst/>
                        </a:rPr>
                        <a:t>P</a:t>
                      </a:r>
                    </a:p>
                    <a:p>
                      <a:pPr algn="ctr">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MX" sz="1000" dirty="0">
                          <a:effectLst/>
                        </a:rPr>
                        <a:t>A</a:t>
                      </a:r>
                    </a:p>
                    <a:p>
                      <a:pPr algn="ctr">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bl>
          </a:graphicData>
        </a:graphic>
      </p:graphicFrame>
      <p:pic>
        <p:nvPicPr>
          <p:cNvPr id="13" name="Imagen 12"/>
          <p:cNvPicPr>
            <a:picLocks noChangeAspect="1"/>
          </p:cNvPicPr>
          <p:nvPr/>
        </p:nvPicPr>
        <p:blipFill>
          <a:blip r:embed="rId2"/>
          <a:stretch>
            <a:fillRect/>
          </a:stretch>
        </p:blipFill>
        <p:spPr>
          <a:xfrm>
            <a:off x="187960" y="100534"/>
            <a:ext cx="1447657" cy="942653"/>
          </a:xfrm>
          <a:prstGeom prst="rect">
            <a:avLst/>
          </a:prstGeom>
        </p:spPr>
      </p:pic>
      <p:pic>
        <p:nvPicPr>
          <p:cNvPr id="14"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068" y="228600"/>
            <a:ext cx="1709272" cy="103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93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8"/>
            <a:ext cx="9997440" cy="536731"/>
          </a:xfrm>
        </p:spPr>
        <p:txBody>
          <a:bodyPr>
            <a:normAutofit/>
          </a:bodyPr>
          <a:lstStyle/>
          <a:p>
            <a:pPr algn="ctr"/>
            <a:r>
              <a:rPr lang="es-MX" sz="1000" u="sng" dirty="0" smtClean="0">
                <a:latin typeface="Arial" panose="020B0604020202020204" pitchFamily="34" charset="0"/>
                <a:cs typeface="Arial" panose="020B0604020202020204" pitchFamily="34" charset="0"/>
              </a:rPr>
              <a:t>EVALUACIÓN </a:t>
            </a:r>
            <a:r>
              <a:rPr lang="es-MX" sz="1000" u="sng" dirty="0">
                <a:latin typeface="Arial" panose="020B0604020202020204" pitchFamily="34" charset="0"/>
                <a:cs typeface="Arial" panose="020B0604020202020204" pitchFamily="34" charset="0"/>
              </a:rPr>
              <a:t>POR SESIÓN </a:t>
            </a:r>
            <a:br>
              <a:rPr lang="es-MX" sz="1000" u="sng" dirty="0">
                <a:latin typeface="Arial" panose="020B0604020202020204" pitchFamily="34" charset="0"/>
                <a:cs typeface="Arial" panose="020B0604020202020204" pitchFamily="34" charset="0"/>
              </a:rPr>
            </a:br>
            <a:endParaRPr lang="es-MX" sz="1000"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72864831"/>
              </p:ext>
            </p:extLst>
          </p:nvPr>
        </p:nvGraphicFramePr>
        <p:xfrm>
          <a:off x="1700010" y="1030309"/>
          <a:ext cx="10393253" cy="1731244"/>
        </p:xfrm>
        <a:graphic>
          <a:graphicData uri="http://schemas.openxmlformats.org/drawingml/2006/table">
            <a:tbl>
              <a:tblPr firstRow="1" firstCol="1" bandRow="1">
                <a:tableStyleId>{5C22544A-7EE6-4342-B048-85BDC9FD1C3A}</a:tableStyleId>
              </a:tblPr>
              <a:tblGrid>
                <a:gridCol w="1926909">
                  <a:extLst>
                    <a:ext uri="{9D8B030D-6E8A-4147-A177-3AD203B41FA5}">
                      <a16:colId xmlns:a16="http://schemas.microsoft.com/office/drawing/2014/main" val="20000"/>
                    </a:ext>
                  </a:extLst>
                </a:gridCol>
                <a:gridCol w="1949774">
                  <a:extLst>
                    <a:ext uri="{9D8B030D-6E8A-4147-A177-3AD203B41FA5}">
                      <a16:colId xmlns:a16="http://schemas.microsoft.com/office/drawing/2014/main" val="20001"/>
                    </a:ext>
                  </a:extLst>
                </a:gridCol>
                <a:gridCol w="1949774">
                  <a:extLst>
                    <a:ext uri="{9D8B030D-6E8A-4147-A177-3AD203B41FA5}">
                      <a16:colId xmlns:a16="http://schemas.microsoft.com/office/drawing/2014/main" val="20002"/>
                    </a:ext>
                  </a:extLst>
                </a:gridCol>
                <a:gridCol w="1787640">
                  <a:extLst>
                    <a:ext uri="{9D8B030D-6E8A-4147-A177-3AD203B41FA5}">
                      <a16:colId xmlns:a16="http://schemas.microsoft.com/office/drawing/2014/main" val="20003"/>
                    </a:ext>
                  </a:extLst>
                </a:gridCol>
                <a:gridCol w="1864755">
                  <a:extLst>
                    <a:ext uri="{9D8B030D-6E8A-4147-A177-3AD203B41FA5}">
                      <a16:colId xmlns:a16="http://schemas.microsoft.com/office/drawing/2014/main" val="20004"/>
                    </a:ext>
                  </a:extLst>
                </a:gridCol>
                <a:gridCol w="914401">
                  <a:extLst>
                    <a:ext uri="{9D8B030D-6E8A-4147-A177-3AD203B41FA5}">
                      <a16:colId xmlns:a16="http://schemas.microsoft.com/office/drawing/2014/main" val="20005"/>
                    </a:ext>
                  </a:extLst>
                </a:gridCol>
              </a:tblGrid>
              <a:tr h="213734">
                <a:tc rowSpan="2">
                  <a:txBody>
                    <a:bodyPr/>
                    <a:lstStyle/>
                    <a:p>
                      <a:pPr algn="ctr">
                        <a:spcAft>
                          <a:spcPts val="0"/>
                        </a:spcAft>
                      </a:pPr>
                      <a:r>
                        <a:rPr lang="es-MX" sz="1000" dirty="0">
                          <a:effectLst/>
                        </a:rPr>
                        <a:t>CONTENIDO:</a:t>
                      </a:r>
                      <a:endParaRPr lang="es-MX" sz="1000" dirty="0">
                        <a:effectLst/>
                        <a:latin typeface="Calibri" panose="020F0502020204030204" pitchFamily="34" charset="0"/>
                        <a:cs typeface="Times New Roman" panose="02020603050405020304" pitchFamily="18" charset="0"/>
                      </a:endParaRPr>
                    </a:p>
                  </a:txBody>
                  <a:tcPr marL="68580" marR="68580" marT="0" marB="0" anchor="ctr"/>
                </a:tc>
                <a:tc gridSpan="3">
                  <a:txBody>
                    <a:bodyPr/>
                    <a:lstStyle/>
                    <a:p>
                      <a:pPr algn="ctr">
                        <a:spcAft>
                          <a:spcPts val="0"/>
                        </a:spcAft>
                      </a:pPr>
                      <a:r>
                        <a:rPr lang="es-MX" sz="1000">
                          <a:effectLst/>
                        </a:rPr>
                        <a:t>ESTRATEGIAS:</a:t>
                      </a:r>
                      <a:endParaRPr lang="es-MX" sz="100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rowSpan="2">
                  <a:txBody>
                    <a:bodyPr/>
                    <a:lstStyle/>
                    <a:p>
                      <a:pPr algn="ctr">
                        <a:spcAft>
                          <a:spcPts val="0"/>
                        </a:spcAft>
                      </a:pPr>
                      <a:r>
                        <a:rPr lang="es-MX" sz="1000">
                          <a:effectLst/>
                        </a:rPr>
                        <a:t>RECURSOS Y MATERIALES DIDÁCTICOS</a:t>
                      </a:r>
                      <a:endParaRPr lang="es-MX" sz="1000">
                        <a:effectLst/>
                        <a:latin typeface="Calibri" panose="020F0502020204030204" pitchFamily="34" charset="0"/>
                        <a:cs typeface="Times New Roman" panose="02020603050405020304" pitchFamily="18" charset="0"/>
                      </a:endParaRPr>
                    </a:p>
                  </a:txBody>
                  <a:tcPr marL="68580" marR="68580" marT="0" marB="0"/>
                </a:tc>
                <a:tc rowSpan="2">
                  <a:txBody>
                    <a:bodyPr/>
                    <a:lstStyle/>
                    <a:p>
                      <a:pPr algn="ctr">
                        <a:spcAft>
                          <a:spcPts val="0"/>
                        </a:spcAft>
                      </a:pPr>
                      <a:r>
                        <a:rPr lang="es-MX" sz="1000">
                          <a:effectLst/>
                        </a:rPr>
                        <a:t>DURACIÓN</a:t>
                      </a:r>
                      <a:endParaRPr lang="es-MX" sz="10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13734">
                <a:tc vMerge="1">
                  <a:txBody>
                    <a:bodyPr/>
                    <a:lstStyle/>
                    <a:p>
                      <a:endParaRPr lang="es-MX"/>
                    </a:p>
                  </a:txBody>
                  <a:tcPr/>
                </a:tc>
                <a:tc>
                  <a:txBody>
                    <a:bodyPr/>
                    <a:lstStyle/>
                    <a:p>
                      <a:pPr algn="ctr">
                        <a:spcAft>
                          <a:spcPts val="0"/>
                        </a:spcAft>
                      </a:pPr>
                      <a:r>
                        <a:rPr lang="es-MX" sz="1000" dirty="0">
                          <a:effectLst/>
                        </a:rPr>
                        <a:t>ENSEÑANZA</a:t>
                      </a: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dirty="0">
                          <a:effectLst/>
                        </a:rPr>
                        <a:t>APRENDIZAJE</a:t>
                      </a: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a:effectLst/>
                        </a:rPr>
                        <a:t>EVALUACIÓN</a:t>
                      </a:r>
                      <a:endParaRPr lang="es-MX" sz="1000">
                        <a:effectLst/>
                        <a:latin typeface="Calibri" panose="020F0502020204030204" pitchFamily="34" charset="0"/>
                        <a:cs typeface="Times New Roman" panose="02020603050405020304" pitchFamily="18" charset="0"/>
                      </a:endParaRPr>
                    </a:p>
                  </a:txBody>
                  <a:tcPr marL="68580" marR="68580" marT="0" marB="0"/>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1"/>
                  </a:ext>
                </a:extLst>
              </a:tr>
              <a:tr h="1303776">
                <a:tc>
                  <a:txBody>
                    <a:bodyPr/>
                    <a:lstStyle/>
                    <a:p>
                      <a:pPr algn="ctr">
                        <a:spcAft>
                          <a:spcPts val="0"/>
                        </a:spcAft>
                      </a:pPr>
                      <a:r>
                        <a:rPr lang="es-MX" sz="1000">
                          <a:effectLst/>
                        </a:rPr>
                        <a:t>INICIO</a:t>
                      </a:r>
                    </a:p>
                    <a:p>
                      <a:pPr>
                        <a:spcAft>
                          <a:spcPts val="0"/>
                        </a:spcAft>
                      </a:pPr>
                      <a:r>
                        <a:rPr lang="es-MX" sz="1000">
                          <a:effectLst/>
                        </a:rPr>
                        <a:t> </a:t>
                      </a:r>
                    </a:p>
                    <a:p>
                      <a:pPr>
                        <a:spcAft>
                          <a:spcPts val="0"/>
                        </a:spcAft>
                      </a:pPr>
                      <a:r>
                        <a:rPr lang="es-MX" sz="1100">
                          <a:effectLst/>
                        </a:rPr>
                        <a:t> </a:t>
                      </a:r>
                      <a:endParaRPr lang="es-MX" sz="1200">
                        <a:effectLst/>
                      </a:endParaRPr>
                    </a:p>
                    <a:p>
                      <a:pPr>
                        <a:spcAft>
                          <a:spcPts val="0"/>
                        </a:spcAft>
                      </a:pPr>
                      <a:r>
                        <a:rPr lang="es-MX" sz="1000">
                          <a:effectLst/>
                        </a:rPr>
                        <a:t> </a:t>
                      </a:r>
                    </a:p>
                    <a:p>
                      <a:pPr>
                        <a:spcAft>
                          <a:spcPts val="0"/>
                        </a:spcAft>
                      </a:pPr>
                      <a:r>
                        <a:rPr lang="es-MX" sz="1000">
                          <a:effectLst/>
                        </a:rPr>
                        <a:t> </a:t>
                      </a:r>
                    </a:p>
                    <a:p>
                      <a:pPr>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dirty="0">
                          <a:effectLst/>
                        </a:rPr>
                        <a:t>El docente</a:t>
                      </a:r>
                    </a:p>
                    <a:p>
                      <a:pPr algn="ctr">
                        <a:spcAft>
                          <a:spcPts val="0"/>
                        </a:spcAft>
                      </a:pPr>
                      <a:r>
                        <a:rPr lang="es-MX" sz="1000" dirty="0">
                          <a:effectLst/>
                        </a:rPr>
                        <a:t> </a:t>
                      </a:r>
                    </a:p>
                    <a:p>
                      <a:pPr algn="just">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dirty="0">
                          <a:effectLst/>
                        </a:rPr>
                        <a:t> </a:t>
                      </a:r>
                    </a:p>
                    <a:p>
                      <a:pPr algn="ctr">
                        <a:spcAft>
                          <a:spcPts val="0"/>
                        </a:spcAft>
                      </a:pPr>
                      <a:r>
                        <a:rPr lang="es-MX" sz="1000" dirty="0">
                          <a:effectLst/>
                        </a:rPr>
                        <a:t> </a:t>
                      </a:r>
                    </a:p>
                    <a:p>
                      <a:pPr algn="ctr">
                        <a:spcAft>
                          <a:spcPts val="0"/>
                        </a:spcAft>
                      </a:pPr>
                      <a:r>
                        <a:rPr lang="es-MX" sz="1000" dirty="0">
                          <a:effectLst/>
                        </a:rPr>
                        <a:t> </a:t>
                      </a:r>
                    </a:p>
                    <a:p>
                      <a:pPr algn="just">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a:effectLst/>
                        </a:rPr>
                        <a:t> </a:t>
                      </a:r>
                    </a:p>
                    <a:p>
                      <a:pPr algn="ctr">
                        <a:spcAft>
                          <a:spcPts val="0"/>
                        </a:spcAft>
                      </a:pPr>
                      <a:r>
                        <a:rPr lang="es-MX" sz="1000">
                          <a:effectLst/>
                        </a:rPr>
                        <a:t> </a:t>
                      </a:r>
                    </a:p>
                    <a:p>
                      <a:pPr algn="ctr">
                        <a:spcAft>
                          <a:spcPts val="0"/>
                        </a:spcAft>
                      </a:pPr>
                      <a:r>
                        <a:rPr lang="es-MX" sz="1000">
                          <a:effectLst/>
                        </a:rPr>
                        <a:t> </a:t>
                      </a:r>
                    </a:p>
                    <a:p>
                      <a:pPr algn="ctr">
                        <a:spcAft>
                          <a:spcPts val="0"/>
                        </a:spcAft>
                      </a:pPr>
                      <a:r>
                        <a:rPr lang="es-MX" sz="1000">
                          <a:effectLst/>
                        </a:rPr>
                        <a:t> </a:t>
                      </a:r>
                    </a:p>
                    <a:p>
                      <a:pPr algn="ctr">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dirty="0">
                          <a:effectLst/>
                        </a:rPr>
                        <a:t> </a:t>
                      </a:r>
                    </a:p>
                    <a:p>
                      <a:pPr algn="ctr">
                        <a:spcAft>
                          <a:spcPts val="0"/>
                        </a:spcAft>
                      </a:pPr>
                      <a:r>
                        <a:rPr lang="es-MX" sz="1000" dirty="0">
                          <a:effectLst/>
                        </a:rPr>
                        <a:t> </a:t>
                      </a:r>
                    </a:p>
                    <a:p>
                      <a:pPr algn="ctr">
                        <a:spcAft>
                          <a:spcPts val="0"/>
                        </a:spcAft>
                      </a:pPr>
                      <a:r>
                        <a:rPr lang="es-MX" sz="1000" dirty="0">
                          <a:effectLst/>
                        </a:rPr>
                        <a:t> </a:t>
                      </a:r>
                    </a:p>
                    <a:p>
                      <a:pPr algn="ctr">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35379407"/>
              </p:ext>
            </p:extLst>
          </p:nvPr>
        </p:nvGraphicFramePr>
        <p:xfrm>
          <a:off x="1687132" y="2923504"/>
          <a:ext cx="10406129" cy="1923781"/>
        </p:xfrm>
        <a:graphic>
          <a:graphicData uri="http://schemas.openxmlformats.org/drawingml/2006/table">
            <a:tbl>
              <a:tblPr firstRow="1" firstCol="1" bandRow="1">
                <a:tableStyleId>{5C22544A-7EE6-4342-B048-85BDC9FD1C3A}</a:tableStyleId>
              </a:tblPr>
              <a:tblGrid>
                <a:gridCol w="1929297">
                  <a:extLst>
                    <a:ext uri="{9D8B030D-6E8A-4147-A177-3AD203B41FA5}">
                      <a16:colId xmlns:a16="http://schemas.microsoft.com/office/drawing/2014/main" val="20000"/>
                    </a:ext>
                  </a:extLst>
                </a:gridCol>
                <a:gridCol w="1952189">
                  <a:extLst>
                    <a:ext uri="{9D8B030D-6E8A-4147-A177-3AD203B41FA5}">
                      <a16:colId xmlns:a16="http://schemas.microsoft.com/office/drawing/2014/main" val="20001"/>
                    </a:ext>
                  </a:extLst>
                </a:gridCol>
                <a:gridCol w="1952189">
                  <a:extLst>
                    <a:ext uri="{9D8B030D-6E8A-4147-A177-3AD203B41FA5}">
                      <a16:colId xmlns:a16="http://schemas.microsoft.com/office/drawing/2014/main" val="20002"/>
                    </a:ext>
                  </a:extLst>
                </a:gridCol>
                <a:gridCol w="1789855">
                  <a:extLst>
                    <a:ext uri="{9D8B030D-6E8A-4147-A177-3AD203B41FA5}">
                      <a16:colId xmlns:a16="http://schemas.microsoft.com/office/drawing/2014/main" val="20003"/>
                    </a:ext>
                  </a:extLst>
                </a:gridCol>
                <a:gridCol w="1888424">
                  <a:extLst>
                    <a:ext uri="{9D8B030D-6E8A-4147-A177-3AD203B41FA5}">
                      <a16:colId xmlns:a16="http://schemas.microsoft.com/office/drawing/2014/main" val="20004"/>
                    </a:ext>
                  </a:extLst>
                </a:gridCol>
                <a:gridCol w="894175">
                  <a:extLst>
                    <a:ext uri="{9D8B030D-6E8A-4147-A177-3AD203B41FA5}">
                      <a16:colId xmlns:a16="http://schemas.microsoft.com/office/drawing/2014/main" val="20005"/>
                    </a:ext>
                  </a:extLst>
                </a:gridCol>
              </a:tblGrid>
              <a:tr h="320630">
                <a:tc rowSpan="2">
                  <a:txBody>
                    <a:bodyPr/>
                    <a:lstStyle/>
                    <a:p>
                      <a:pPr algn="ctr">
                        <a:spcAft>
                          <a:spcPts val="0"/>
                        </a:spcAft>
                      </a:pPr>
                      <a:r>
                        <a:rPr lang="es-MX" sz="1000" dirty="0">
                          <a:effectLst/>
                        </a:rPr>
                        <a:t>CONTENIDO:</a:t>
                      </a:r>
                      <a:endParaRPr lang="es-MX" sz="1000" dirty="0">
                        <a:effectLst/>
                        <a:latin typeface="Calibri" panose="020F0502020204030204" pitchFamily="34" charset="0"/>
                        <a:cs typeface="Times New Roman" panose="02020603050405020304" pitchFamily="18" charset="0"/>
                      </a:endParaRPr>
                    </a:p>
                  </a:txBody>
                  <a:tcPr marL="68580" marR="68580" marT="0" marB="0" anchor="ctr"/>
                </a:tc>
                <a:tc gridSpan="3">
                  <a:txBody>
                    <a:bodyPr/>
                    <a:lstStyle/>
                    <a:p>
                      <a:pPr algn="ctr">
                        <a:spcAft>
                          <a:spcPts val="0"/>
                        </a:spcAft>
                      </a:pPr>
                      <a:r>
                        <a:rPr lang="es-MX" sz="1000">
                          <a:effectLst/>
                        </a:rPr>
                        <a:t>ESTRATEGIAS:</a:t>
                      </a:r>
                      <a:endParaRPr lang="es-MX" sz="100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rowSpan="2">
                  <a:txBody>
                    <a:bodyPr/>
                    <a:lstStyle/>
                    <a:p>
                      <a:pPr algn="ctr">
                        <a:spcAft>
                          <a:spcPts val="0"/>
                        </a:spcAft>
                      </a:pPr>
                      <a:r>
                        <a:rPr lang="es-MX" sz="1000">
                          <a:effectLst/>
                        </a:rPr>
                        <a:t>RECURSOS Y MATERIALES DIDÁCTICOS</a:t>
                      </a:r>
                      <a:endParaRPr lang="es-MX" sz="1000">
                        <a:effectLst/>
                        <a:latin typeface="Calibri" panose="020F0502020204030204" pitchFamily="34" charset="0"/>
                        <a:cs typeface="Times New Roman" panose="02020603050405020304" pitchFamily="18" charset="0"/>
                      </a:endParaRPr>
                    </a:p>
                  </a:txBody>
                  <a:tcPr marL="68580" marR="68580" marT="0" marB="0"/>
                </a:tc>
                <a:tc rowSpan="2">
                  <a:txBody>
                    <a:bodyPr/>
                    <a:lstStyle/>
                    <a:p>
                      <a:pPr algn="ctr">
                        <a:spcAft>
                          <a:spcPts val="0"/>
                        </a:spcAft>
                      </a:pPr>
                      <a:r>
                        <a:rPr lang="es-MX" sz="1000">
                          <a:effectLst/>
                        </a:rPr>
                        <a:t>DURACIÓN</a:t>
                      </a:r>
                      <a:endParaRPr lang="es-MX" sz="10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20630">
                <a:tc vMerge="1">
                  <a:txBody>
                    <a:bodyPr/>
                    <a:lstStyle/>
                    <a:p>
                      <a:endParaRPr lang="es-MX"/>
                    </a:p>
                  </a:txBody>
                  <a:tcPr/>
                </a:tc>
                <a:tc>
                  <a:txBody>
                    <a:bodyPr/>
                    <a:lstStyle/>
                    <a:p>
                      <a:pPr algn="ctr">
                        <a:spcAft>
                          <a:spcPts val="0"/>
                        </a:spcAft>
                      </a:pPr>
                      <a:r>
                        <a:rPr lang="es-MX" sz="1000">
                          <a:effectLst/>
                        </a:rPr>
                        <a:t>ENSEÑANZA</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dirty="0">
                          <a:effectLst/>
                        </a:rPr>
                        <a:t>APRENDIZAJE</a:t>
                      </a: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a:effectLst/>
                        </a:rPr>
                        <a:t>EVALUACIÓN</a:t>
                      </a:r>
                      <a:endParaRPr lang="es-MX" sz="1000">
                        <a:effectLst/>
                        <a:latin typeface="Calibri" panose="020F0502020204030204" pitchFamily="34" charset="0"/>
                        <a:cs typeface="Times New Roman" panose="02020603050405020304" pitchFamily="18" charset="0"/>
                      </a:endParaRPr>
                    </a:p>
                  </a:txBody>
                  <a:tcPr marL="68580" marR="68580" marT="0" marB="0"/>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1"/>
                  </a:ext>
                </a:extLst>
              </a:tr>
              <a:tr h="1282521">
                <a:tc>
                  <a:txBody>
                    <a:bodyPr/>
                    <a:lstStyle/>
                    <a:p>
                      <a:pPr algn="ctr">
                        <a:spcAft>
                          <a:spcPts val="0"/>
                        </a:spcAft>
                      </a:pPr>
                      <a:r>
                        <a:rPr lang="es-MX" sz="1000" dirty="0">
                          <a:effectLst/>
                        </a:rPr>
                        <a:t>DESARROLLO</a:t>
                      </a:r>
                    </a:p>
                    <a:p>
                      <a:pPr>
                        <a:spcAft>
                          <a:spcPts val="0"/>
                        </a:spcAft>
                      </a:pPr>
                      <a:r>
                        <a:rPr lang="es-MX" sz="1000" dirty="0">
                          <a:effectLst/>
                        </a:rPr>
                        <a:t> </a:t>
                      </a:r>
                    </a:p>
                    <a:p>
                      <a:pPr>
                        <a:spcAft>
                          <a:spcPts val="0"/>
                        </a:spcAft>
                      </a:pPr>
                      <a:r>
                        <a:rPr lang="es-MX" sz="1000" dirty="0">
                          <a:effectLst/>
                        </a:rPr>
                        <a:t> </a:t>
                      </a:r>
                    </a:p>
                    <a:p>
                      <a:pPr>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s-ES" sz="1000" dirty="0">
                          <a:effectLst/>
                        </a:rPr>
                        <a:t> </a:t>
                      </a:r>
                      <a:endParaRPr lang="es-MX" sz="1000" dirty="0">
                        <a:effectLst/>
                      </a:endParaRPr>
                    </a:p>
                    <a:p>
                      <a:pPr algn="just">
                        <a:spcAft>
                          <a:spcPts val="0"/>
                        </a:spcAft>
                      </a:pPr>
                      <a:r>
                        <a:rPr lang="es-ES"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s-MX" sz="1000" dirty="0">
                          <a:effectLst/>
                        </a:rPr>
                        <a:t> </a:t>
                      </a:r>
                    </a:p>
                    <a:p>
                      <a:pPr algn="just">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s-MX" sz="1000">
                          <a:effectLst/>
                        </a:rPr>
                        <a:t> </a:t>
                      </a:r>
                    </a:p>
                    <a:p>
                      <a:pPr algn="just">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s-MX" sz="1000" dirty="0">
                          <a:effectLst/>
                        </a:rPr>
                        <a:t> </a:t>
                      </a:r>
                    </a:p>
                    <a:p>
                      <a:pPr algn="just">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dirty="0">
                          <a:effectLst/>
                        </a:rPr>
                        <a:t> </a:t>
                      </a:r>
                    </a:p>
                    <a:p>
                      <a:pPr algn="just">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771548926"/>
              </p:ext>
            </p:extLst>
          </p:nvPr>
        </p:nvGraphicFramePr>
        <p:xfrm>
          <a:off x="1712887" y="4984123"/>
          <a:ext cx="10354616" cy="1576054"/>
        </p:xfrm>
        <a:graphic>
          <a:graphicData uri="http://schemas.openxmlformats.org/drawingml/2006/table">
            <a:tbl>
              <a:tblPr firstRow="1" firstCol="1" bandRow="1">
                <a:tableStyleId>{5C22544A-7EE6-4342-B048-85BDC9FD1C3A}</a:tableStyleId>
              </a:tblPr>
              <a:tblGrid>
                <a:gridCol w="1919746">
                  <a:extLst>
                    <a:ext uri="{9D8B030D-6E8A-4147-A177-3AD203B41FA5}">
                      <a16:colId xmlns:a16="http://schemas.microsoft.com/office/drawing/2014/main" val="20000"/>
                    </a:ext>
                  </a:extLst>
                </a:gridCol>
                <a:gridCol w="1942526">
                  <a:extLst>
                    <a:ext uri="{9D8B030D-6E8A-4147-A177-3AD203B41FA5}">
                      <a16:colId xmlns:a16="http://schemas.microsoft.com/office/drawing/2014/main" val="20001"/>
                    </a:ext>
                  </a:extLst>
                </a:gridCol>
                <a:gridCol w="1942526">
                  <a:extLst>
                    <a:ext uri="{9D8B030D-6E8A-4147-A177-3AD203B41FA5}">
                      <a16:colId xmlns:a16="http://schemas.microsoft.com/office/drawing/2014/main" val="20002"/>
                    </a:ext>
                  </a:extLst>
                </a:gridCol>
                <a:gridCol w="1780994">
                  <a:extLst>
                    <a:ext uri="{9D8B030D-6E8A-4147-A177-3AD203B41FA5}">
                      <a16:colId xmlns:a16="http://schemas.microsoft.com/office/drawing/2014/main" val="20003"/>
                    </a:ext>
                  </a:extLst>
                </a:gridCol>
                <a:gridCol w="1862796">
                  <a:extLst>
                    <a:ext uri="{9D8B030D-6E8A-4147-A177-3AD203B41FA5}">
                      <a16:colId xmlns:a16="http://schemas.microsoft.com/office/drawing/2014/main" val="20004"/>
                    </a:ext>
                  </a:extLst>
                </a:gridCol>
                <a:gridCol w="906028">
                  <a:extLst>
                    <a:ext uri="{9D8B030D-6E8A-4147-A177-3AD203B41FA5}">
                      <a16:colId xmlns:a16="http://schemas.microsoft.com/office/drawing/2014/main" val="20005"/>
                    </a:ext>
                  </a:extLst>
                </a:gridCol>
              </a:tblGrid>
              <a:tr h="262676">
                <a:tc rowSpan="2">
                  <a:txBody>
                    <a:bodyPr/>
                    <a:lstStyle/>
                    <a:p>
                      <a:pPr algn="ctr">
                        <a:spcAft>
                          <a:spcPts val="0"/>
                        </a:spcAft>
                      </a:pPr>
                      <a:r>
                        <a:rPr lang="es-MX" sz="1000" dirty="0">
                          <a:effectLst/>
                        </a:rPr>
                        <a:t>CONTENIDO:</a:t>
                      </a:r>
                      <a:endParaRPr lang="es-MX" sz="1000" dirty="0">
                        <a:effectLst/>
                        <a:latin typeface="Calibri" panose="020F0502020204030204" pitchFamily="34" charset="0"/>
                        <a:cs typeface="Times New Roman" panose="02020603050405020304" pitchFamily="18" charset="0"/>
                      </a:endParaRPr>
                    </a:p>
                  </a:txBody>
                  <a:tcPr marL="68580" marR="68580" marT="0" marB="0" anchor="ctr"/>
                </a:tc>
                <a:tc gridSpan="3">
                  <a:txBody>
                    <a:bodyPr/>
                    <a:lstStyle/>
                    <a:p>
                      <a:pPr algn="ctr">
                        <a:spcAft>
                          <a:spcPts val="0"/>
                        </a:spcAft>
                      </a:pPr>
                      <a:r>
                        <a:rPr lang="es-MX" sz="1000">
                          <a:effectLst/>
                        </a:rPr>
                        <a:t>ESTRATEGIAS:</a:t>
                      </a:r>
                      <a:endParaRPr lang="es-MX" sz="100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rowSpan="2">
                  <a:txBody>
                    <a:bodyPr/>
                    <a:lstStyle/>
                    <a:p>
                      <a:pPr algn="ctr">
                        <a:spcAft>
                          <a:spcPts val="0"/>
                        </a:spcAft>
                      </a:pPr>
                      <a:r>
                        <a:rPr lang="es-MX" sz="1000">
                          <a:effectLst/>
                        </a:rPr>
                        <a:t>RECURSOS Y MATERIALES DIDÁCTICOS</a:t>
                      </a:r>
                      <a:endParaRPr lang="es-MX" sz="1000">
                        <a:effectLst/>
                        <a:latin typeface="Calibri" panose="020F0502020204030204" pitchFamily="34" charset="0"/>
                        <a:cs typeface="Times New Roman" panose="02020603050405020304" pitchFamily="18" charset="0"/>
                      </a:endParaRPr>
                    </a:p>
                  </a:txBody>
                  <a:tcPr marL="68580" marR="68580" marT="0" marB="0"/>
                </a:tc>
                <a:tc rowSpan="2">
                  <a:txBody>
                    <a:bodyPr/>
                    <a:lstStyle/>
                    <a:p>
                      <a:pPr algn="ctr">
                        <a:spcAft>
                          <a:spcPts val="0"/>
                        </a:spcAft>
                      </a:pPr>
                      <a:r>
                        <a:rPr lang="es-MX" sz="1000">
                          <a:effectLst/>
                        </a:rPr>
                        <a:t>DURACIÓN</a:t>
                      </a:r>
                      <a:endParaRPr lang="es-MX" sz="10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62676">
                <a:tc vMerge="1">
                  <a:txBody>
                    <a:bodyPr/>
                    <a:lstStyle/>
                    <a:p>
                      <a:endParaRPr lang="es-MX"/>
                    </a:p>
                  </a:txBody>
                  <a:tcPr/>
                </a:tc>
                <a:tc>
                  <a:txBody>
                    <a:bodyPr/>
                    <a:lstStyle/>
                    <a:p>
                      <a:pPr algn="ctr">
                        <a:spcAft>
                          <a:spcPts val="0"/>
                        </a:spcAft>
                      </a:pPr>
                      <a:r>
                        <a:rPr lang="es-MX" sz="1000">
                          <a:effectLst/>
                        </a:rPr>
                        <a:t>ENSEÑANZA</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a:effectLst/>
                        </a:rPr>
                        <a:t>APRENDIZAJE</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a:effectLst/>
                        </a:rPr>
                        <a:t>EVALUACIÓN</a:t>
                      </a:r>
                      <a:endParaRPr lang="es-MX" sz="1000">
                        <a:effectLst/>
                        <a:latin typeface="Calibri" panose="020F0502020204030204" pitchFamily="34" charset="0"/>
                        <a:cs typeface="Times New Roman" panose="02020603050405020304" pitchFamily="18" charset="0"/>
                      </a:endParaRPr>
                    </a:p>
                  </a:txBody>
                  <a:tcPr marL="68580" marR="68580" marT="0" marB="0"/>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1"/>
                  </a:ext>
                </a:extLst>
              </a:tr>
              <a:tr h="1050702">
                <a:tc>
                  <a:txBody>
                    <a:bodyPr/>
                    <a:lstStyle/>
                    <a:p>
                      <a:pPr algn="ctr">
                        <a:spcAft>
                          <a:spcPts val="0"/>
                        </a:spcAft>
                      </a:pPr>
                      <a:r>
                        <a:rPr lang="es-MX" sz="1000">
                          <a:effectLst/>
                        </a:rPr>
                        <a:t>CIERRE</a:t>
                      </a:r>
                    </a:p>
                    <a:p>
                      <a:pPr algn="ctr">
                        <a:spcAft>
                          <a:spcPts val="0"/>
                        </a:spcAft>
                      </a:pPr>
                      <a:r>
                        <a:rPr lang="es-MX" sz="1000">
                          <a:effectLst/>
                        </a:rPr>
                        <a:t> </a:t>
                      </a:r>
                    </a:p>
                    <a:p>
                      <a:pPr>
                        <a:spcAft>
                          <a:spcPts val="0"/>
                        </a:spcAft>
                      </a:pPr>
                      <a:r>
                        <a:rPr lang="es-MX" sz="1000">
                          <a:effectLst/>
                        </a:rPr>
                        <a:t> </a:t>
                      </a:r>
                    </a:p>
                    <a:p>
                      <a:pPr>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s-MX" sz="1000">
                          <a:effectLst/>
                        </a:rPr>
                        <a:t> </a:t>
                      </a:r>
                    </a:p>
                    <a:p>
                      <a:pPr algn="just">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MX" sz="1100" dirty="0">
                          <a:effectLst/>
                        </a:rPr>
                        <a:t> </a:t>
                      </a:r>
                    </a:p>
                    <a:p>
                      <a:pPr>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dirty="0">
                          <a:effectLst/>
                        </a:rPr>
                        <a:t> </a:t>
                      </a:r>
                    </a:p>
                    <a:p>
                      <a:pPr algn="just">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a:effectLst/>
                        </a:rPr>
                        <a:t> </a:t>
                      </a:r>
                    </a:p>
                    <a:p>
                      <a:pPr algn="just">
                        <a:spcAft>
                          <a:spcPts val="0"/>
                        </a:spcAft>
                      </a:pPr>
                      <a:r>
                        <a:rPr lang="es-MX" sz="1000">
                          <a:effectLst/>
                        </a:rPr>
                        <a:t> </a:t>
                      </a:r>
                      <a:endParaRPr lang="es-MX" sz="10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MX" sz="1000" dirty="0">
                          <a:effectLst/>
                        </a:rPr>
                        <a:t> </a:t>
                      </a:r>
                    </a:p>
                    <a:p>
                      <a:pPr algn="ctr">
                        <a:spcAft>
                          <a:spcPts val="0"/>
                        </a:spcAft>
                      </a:pPr>
                      <a:r>
                        <a:rPr lang="es-MX" sz="1000" dirty="0">
                          <a:effectLst/>
                        </a:rPr>
                        <a:t> </a:t>
                      </a:r>
                      <a:endParaRPr lang="es-MX" sz="1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7" name="Rectangle 1"/>
          <p:cNvSpPr>
            <a:spLocks noChangeArrowheads="1"/>
          </p:cNvSpPr>
          <p:nvPr/>
        </p:nvSpPr>
        <p:spPr bwMode="auto">
          <a:xfrm>
            <a:off x="0" y="16871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38850" algn="l"/>
              </a:tabLst>
              <a:defRPr>
                <a:solidFill>
                  <a:schemeClr val="tx1"/>
                </a:solidFill>
                <a:latin typeface="Arial" panose="020B0604020202020204" pitchFamily="34" charset="0"/>
              </a:defRPr>
            </a:lvl1pPr>
            <a:lvl2pPr eaLnBrk="0" fontAlgn="base" hangingPunct="0">
              <a:spcBef>
                <a:spcPct val="0"/>
              </a:spcBef>
              <a:spcAft>
                <a:spcPct val="0"/>
              </a:spcAft>
              <a:tabLst>
                <a:tab pos="6038850" algn="l"/>
              </a:tabLst>
              <a:defRPr>
                <a:solidFill>
                  <a:schemeClr val="tx1"/>
                </a:solidFill>
                <a:latin typeface="Arial" panose="020B0604020202020204" pitchFamily="34" charset="0"/>
              </a:defRPr>
            </a:lvl2pPr>
            <a:lvl3pPr eaLnBrk="0" fontAlgn="base" hangingPunct="0">
              <a:spcBef>
                <a:spcPct val="0"/>
              </a:spcBef>
              <a:spcAft>
                <a:spcPct val="0"/>
              </a:spcAft>
              <a:tabLst>
                <a:tab pos="6038850" algn="l"/>
              </a:tabLst>
              <a:defRPr>
                <a:solidFill>
                  <a:schemeClr val="tx1"/>
                </a:solidFill>
                <a:latin typeface="Arial" panose="020B0604020202020204" pitchFamily="34" charset="0"/>
              </a:defRPr>
            </a:lvl3pPr>
            <a:lvl4pPr eaLnBrk="0" fontAlgn="base" hangingPunct="0">
              <a:spcBef>
                <a:spcPct val="0"/>
              </a:spcBef>
              <a:spcAft>
                <a:spcPct val="0"/>
              </a:spcAft>
              <a:tabLst>
                <a:tab pos="6038850" algn="l"/>
              </a:tabLst>
              <a:defRPr>
                <a:solidFill>
                  <a:schemeClr val="tx1"/>
                </a:solidFill>
                <a:latin typeface="Arial" panose="020B0604020202020204" pitchFamily="34" charset="0"/>
              </a:defRPr>
            </a:lvl4pPr>
            <a:lvl5pPr eaLnBrk="0" fontAlgn="base" hangingPunct="0">
              <a:spcBef>
                <a:spcPct val="0"/>
              </a:spcBef>
              <a:spcAft>
                <a:spcPct val="0"/>
              </a:spcAft>
              <a:tabLst>
                <a:tab pos="6038850" algn="l"/>
              </a:tabLst>
              <a:defRPr>
                <a:solidFill>
                  <a:schemeClr val="tx1"/>
                </a:solidFill>
                <a:latin typeface="Arial" panose="020B0604020202020204" pitchFamily="34" charset="0"/>
              </a:defRPr>
            </a:lvl5pPr>
            <a:lvl6pPr eaLnBrk="0" fontAlgn="base" hangingPunct="0">
              <a:spcBef>
                <a:spcPct val="0"/>
              </a:spcBef>
              <a:spcAft>
                <a:spcPct val="0"/>
              </a:spcAft>
              <a:tabLst>
                <a:tab pos="6038850" algn="l"/>
              </a:tabLst>
              <a:defRPr>
                <a:solidFill>
                  <a:schemeClr val="tx1"/>
                </a:solidFill>
                <a:latin typeface="Arial" panose="020B0604020202020204" pitchFamily="34" charset="0"/>
              </a:defRPr>
            </a:lvl6pPr>
            <a:lvl7pPr eaLnBrk="0" fontAlgn="base" hangingPunct="0">
              <a:spcBef>
                <a:spcPct val="0"/>
              </a:spcBef>
              <a:spcAft>
                <a:spcPct val="0"/>
              </a:spcAft>
              <a:tabLst>
                <a:tab pos="6038850" algn="l"/>
              </a:tabLst>
              <a:defRPr>
                <a:solidFill>
                  <a:schemeClr val="tx1"/>
                </a:solidFill>
                <a:latin typeface="Arial" panose="020B0604020202020204" pitchFamily="34" charset="0"/>
              </a:defRPr>
            </a:lvl7pPr>
            <a:lvl8pPr eaLnBrk="0" fontAlgn="base" hangingPunct="0">
              <a:spcBef>
                <a:spcPct val="0"/>
              </a:spcBef>
              <a:spcAft>
                <a:spcPct val="0"/>
              </a:spcAft>
              <a:tabLst>
                <a:tab pos="6038850" algn="l"/>
              </a:tabLst>
              <a:defRPr>
                <a:solidFill>
                  <a:schemeClr val="tx1"/>
                </a:solidFill>
                <a:latin typeface="Arial" panose="020B0604020202020204" pitchFamily="34" charset="0"/>
              </a:defRPr>
            </a:lvl8pPr>
            <a:lvl9pPr eaLnBrk="0" fontAlgn="base" hangingPunct="0">
              <a:spcBef>
                <a:spcPct val="0"/>
              </a:spcBef>
              <a:spcAft>
                <a:spcPct val="0"/>
              </a:spcAft>
              <a:tabLst>
                <a:tab pos="6038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038850" algn="l"/>
              </a:tabLst>
            </a:pPr>
            <a:r>
              <a:rPr kumimoji="0" lang="es-MX"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s-MX"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038850" algn="l"/>
              </a:tabLst>
            </a:pP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pic>
        <p:nvPicPr>
          <p:cNvPr id="8" name="Imagen 7"/>
          <p:cNvPicPr>
            <a:picLocks noChangeAspect="1"/>
          </p:cNvPicPr>
          <p:nvPr/>
        </p:nvPicPr>
        <p:blipFill>
          <a:blip r:embed="rId2"/>
          <a:stretch>
            <a:fillRect/>
          </a:stretch>
        </p:blipFill>
        <p:spPr>
          <a:xfrm>
            <a:off x="244699" y="174471"/>
            <a:ext cx="1519707" cy="788108"/>
          </a:xfrm>
          <a:prstGeom prst="rect">
            <a:avLst/>
          </a:prstGeom>
        </p:spPr>
      </p:pic>
      <p:pic>
        <p:nvPicPr>
          <p:cNvPr id="9"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980" y="212673"/>
            <a:ext cx="1170604" cy="71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36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7"/>
            <a:ext cx="9997440" cy="2571593"/>
          </a:xfrm>
        </p:spPr>
        <p:txBody>
          <a:bodyPr>
            <a:normAutofit/>
          </a:bodyPr>
          <a:lstStyle/>
          <a:p>
            <a:pPr algn="ctr"/>
            <a:r>
              <a:rPr lang="es-MX" sz="2000" dirty="0" smtClean="0">
                <a:solidFill>
                  <a:schemeClr val="tx1"/>
                </a:solidFill>
                <a:latin typeface="Arial" panose="020B0604020202020204" pitchFamily="34" charset="0"/>
                <a:cs typeface="Arial" panose="020B0604020202020204" pitchFamily="34" charset="0"/>
              </a:rPr>
              <a:t>Evaluación general de un proyecto interdisciplinario.</a:t>
            </a:r>
            <a:endParaRPr lang="es-MX" sz="2000"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914144" y="2240924"/>
            <a:ext cx="9997440" cy="2987899"/>
          </a:xfrm>
        </p:spPr>
        <p:txBody>
          <a:bodyPr>
            <a:normAutofit fontScale="92500" lnSpcReduction="20000"/>
          </a:bodyPr>
          <a:lstStyle/>
          <a:p>
            <a:pPr marL="82296" indent="0">
              <a:buNone/>
            </a:pPr>
            <a:endParaRPr lang="es-MX" sz="2400" dirty="0" smtClean="0">
              <a:latin typeface="Arial" panose="020B0604020202020204" pitchFamily="34" charset="0"/>
              <a:cs typeface="Arial" panose="020B0604020202020204" pitchFamily="34" charset="0"/>
            </a:endParaRPr>
          </a:p>
          <a:p>
            <a:pPr marL="82296" indent="0">
              <a:buNone/>
            </a:pPr>
            <a:endParaRPr lang="es-MX" sz="2400" dirty="0">
              <a:latin typeface="Arial" panose="020B0604020202020204" pitchFamily="34" charset="0"/>
              <a:cs typeface="Arial" panose="020B0604020202020204" pitchFamily="34" charset="0"/>
            </a:endParaRPr>
          </a:p>
          <a:p>
            <a:pPr marL="82296" indent="0">
              <a:buNone/>
            </a:pPr>
            <a:endParaRPr lang="es-MX" sz="2400" dirty="0" smtClean="0">
              <a:latin typeface="Arial" panose="020B0604020202020204" pitchFamily="34" charset="0"/>
              <a:cs typeface="Arial" panose="020B0604020202020204" pitchFamily="34" charset="0"/>
            </a:endParaRPr>
          </a:p>
          <a:p>
            <a:pPr marL="82296" indent="0">
              <a:buNone/>
            </a:pPr>
            <a:endParaRPr lang="es-MX" sz="2400" dirty="0">
              <a:latin typeface="Arial" panose="020B0604020202020204" pitchFamily="34" charset="0"/>
              <a:cs typeface="Arial" panose="020B0604020202020204" pitchFamily="34" charset="0"/>
            </a:endParaRPr>
          </a:p>
          <a:p>
            <a:pPr marL="82296" indent="0" algn="just">
              <a:buNone/>
            </a:pPr>
            <a:r>
              <a:rPr lang="es-MX" sz="2400" dirty="0" smtClean="0">
                <a:latin typeface="Arial" panose="020B0604020202020204" pitchFamily="34" charset="0"/>
                <a:cs typeface="Arial" panose="020B0604020202020204" pitchFamily="34" charset="0"/>
              </a:rPr>
              <a:t>- Evaluación </a:t>
            </a:r>
            <a:r>
              <a:rPr lang="es-MX" sz="2400" dirty="0">
                <a:latin typeface="Arial" panose="020B0604020202020204" pitchFamily="34" charset="0"/>
                <a:cs typeface="Arial" panose="020B0604020202020204" pitchFamily="34" charset="0"/>
              </a:rPr>
              <a:t>del proyecto El profesorado de las diferentes áreas implicadas supervisará cada una de las tareas seleccionadas que tengan relación con su materia. La evaluación del proyecto se realizará al finalizar alguna de las etapas de trabajo. Esta evaluación será colectiva e individual. Para facilitar esta labor, se aportan una serie de herramientas de evaluación</a:t>
            </a:r>
            <a:r>
              <a:rPr lang="es-MX" sz="2400" dirty="0" smtClean="0">
                <a:latin typeface="Arial" panose="020B0604020202020204" pitchFamily="34" charset="0"/>
                <a:cs typeface="Arial" panose="020B0604020202020204" pitchFamily="34" charset="0"/>
              </a:rPr>
              <a:t>.</a:t>
            </a:r>
          </a:p>
          <a:p>
            <a:pPr marL="82296" indent="0" algn="just">
              <a:buNone/>
            </a:pPr>
            <a:endParaRPr lang="es-MX" sz="2400" dirty="0" smtClean="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52354" y="214313"/>
            <a:ext cx="1834023" cy="1043467"/>
          </a:xfrm>
          <a:prstGeom prst="rect">
            <a:avLst/>
          </a:prstGeom>
        </p:spPr>
      </p:pic>
      <p:pic>
        <p:nvPicPr>
          <p:cNvPr id="5"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0948" y="214313"/>
            <a:ext cx="1670636" cy="101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8"/>
            <a:ext cx="9997440" cy="472337"/>
          </a:xfrm>
        </p:spPr>
        <p:txBody>
          <a:bodyPr>
            <a:normAutofit fontScale="90000"/>
          </a:bodyPr>
          <a:lstStyle/>
          <a:p>
            <a:pPr algn="ctr"/>
            <a:r>
              <a:rPr lang="es-MX" sz="1400" dirty="0">
                <a:solidFill>
                  <a:schemeClr val="tx1"/>
                </a:solidFill>
                <a:latin typeface="Arial" panose="020B0604020202020204" pitchFamily="34" charset="0"/>
                <a:cs typeface="Arial" panose="020B0604020202020204" pitchFamily="34" charset="0"/>
              </a:rPr>
              <a:t>RÚBRICA DE EVALUACIÓN DE INFORMES O TRABAJOS ESCRITOS </a:t>
            </a:r>
            <a:br>
              <a:rPr lang="es-MX" sz="1400" dirty="0">
                <a:solidFill>
                  <a:schemeClr val="tx1"/>
                </a:solidFill>
                <a:latin typeface="Arial" panose="020B0604020202020204" pitchFamily="34" charset="0"/>
                <a:cs typeface="Arial" panose="020B0604020202020204" pitchFamily="34" charset="0"/>
              </a:rPr>
            </a:br>
            <a:endParaRPr lang="es-MX" sz="14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914144" y="746975"/>
            <a:ext cx="9997440" cy="5733245"/>
          </a:xfrm>
        </p:spPr>
        <p:txBody>
          <a:bodyPr>
            <a:normAutofit fontScale="40000" lnSpcReduction="20000"/>
          </a:bodyPr>
          <a:lstStyle/>
          <a:p>
            <a:pPr marL="82296" indent="0" algn="ctr">
              <a:buNone/>
            </a:pPr>
            <a:endParaRPr lang="es-MX" b="1" dirty="0">
              <a:solidFill>
                <a:schemeClr val="tx1"/>
              </a:solidFill>
              <a:latin typeface="Arial" panose="020B0604020202020204" pitchFamily="34" charset="0"/>
              <a:cs typeface="Arial" panose="020B0604020202020204" pitchFamily="34" charset="0"/>
            </a:endParaRPr>
          </a:p>
          <a:p>
            <a:pPr marL="82296" indent="0">
              <a:buNone/>
            </a:pPr>
            <a:r>
              <a:rPr lang="es-MX" dirty="0">
                <a:solidFill>
                  <a:schemeClr val="tx1"/>
                </a:solidFill>
                <a:latin typeface="Arial" panose="020B0604020202020204" pitchFamily="34" charset="0"/>
                <a:cs typeface="Arial" panose="020B0604020202020204" pitchFamily="34" charset="0"/>
              </a:rPr>
              <a:t>FECHA: _________________ CURSO: ____________ </a:t>
            </a:r>
          </a:p>
          <a:p>
            <a:pPr marL="82296" indent="0">
              <a:buNone/>
            </a:pPr>
            <a:r>
              <a:rPr lang="es-MX" dirty="0">
                <a:solidFill>
                  <a:schemeClr val="tx1"/>
                </a:solidFill>
                <a:latin typeface="Arial" panose="020B0604020202020204" pitchFamily="34" charset="0"/>
                <a:cs typeface="Arial" panose="020B0604020202020204" pitchFamily="34" charset="0"/>
              </a:rPr>
              <a:t>NOMBRES DEL ALUMNADO QUE REALIZA EL INFORME O TRABAJO ESCRITO: ___________________________________________ ___________________________________________ ___________________________________________ </a:t>
            </a:r>
          </a:p>
          <a:p>
            <a:pPr marL="82296" indent="0">
              <a:buNone/>
            </a:pPr>
            <a:r>
              <a:rPr lang="es-MX" dirty="0">
                <a:solidFill>
                  <a:schemeClr val="tx1"/>
                </a:solidFill>
                <a:latin typeface="Arial" panose="020B0604020202020204" pitchFamily="34" charset="0"/>
                <a:cs typeface="Arial" panose="020B0604020202020204" pitchFamily="34" charset="0"/>
              </a:rPr>
              <a:t>TÍTULO DEL TRABAJO ESCRITO ______________________________________ </a:t>
            </a:r>
          </a:p>
          <a:p>
            <a:pPr marL="82296" indent="0">
              <a:buNone/>
            </a:pPr>
            <a:endParaRPr lang="es-MX" dirty="0">
              <a:solidFill>
                <a:schemeClr val="tx1"/>
              </a:solidFill>
              <a:latin typeface="Arial" panose="020B0604020202020204" pitchFamily="34" charset="0"/>
              <a:cs typeface="Arial" panose="020B0604020202020204" pitchFamily="34" charset="0"/>
            </a:endParaRPr>
          </a:p>
          <a:p>
            <a:pPr marL="82296" indent="0">
              <a:buNone/>
            </a:pPr>
            <a:r>
              <a:rPr lang="es-MX" dirty="0">
                <a:solidFill>
                  <a:schemeClr val="tx1"/>
                </a:solidFill>
                <a:latin typeface="Arial" panose="020B0604020202020204" pitchFamily="34" charset="0"/>
                <a:cs typeface="Arial" panose="020B0604020202020204" pitchFamily="34" charset="0"/>
              </a:rPr>
              <a:t>0 = mal 1 = regular 2 = bien 3 = muy bien 4 = excelente CRITERIOS VALORACIÓN INFORMES O TRABAJOS ESCRITOS 0 1 2 3 4 TOTAL sobre 10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El escrito es claro, identifica los objetivos e ideas principales.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2. La presentación de las ideas es organizada y coherente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3. El escrito incluye todas las partes o elementos del tema o tarea asignada.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4. El grupo demuestra dominio del tema o materia de la presentación al explicar con propiedad el contenido y no incurrir en errores.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5. Las ideas o argumentos de la presentación están bien fundamentadas en los recursos presentados, consultados o discutidos en clase.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6. El resumen de los puntos principales y/o la presentación de las conclusiones es claro y apropiado y se cumplieron los objetivos o propósitos anunciados en la introducción.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7. El escrito demuestra originalidad.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8. Se utiliza un lenguaje apropiado con corrección sintáctica y gramatical; utiliza vocabulario preciso, correcto y apropiado.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9. Contiene oraciones y párrafos bien construidos que facilitan la lectura y comprensión del escrito.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10. El escrito está bien editado y presentado según el formato solicitado. No se entrega con retraso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Media del total sobre 10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TOTAL sobre 10 : para 0 es 0, para 1 es 2,5, para 2 es 5, para 3 es 7,5 y para 4 es 10 </a:t>
            </a:r>
          </a:p>
          <a:p>
            <a:pPr marL="310896" indent="-228600">
              <a:buAutoNum type="arabicPeriod"/>
            </a:pPr>
            <a:r>
              <a:rPr lang="es-MX" dirty="0">
                <a:solidFill>
                  <a:schemeClr val="tx1"/>
                </a:solidFill>
                <a:latin typeface="Arial" panose="020B0604020202020204" pitchFamily="34" charset="0"/>
                <a:cs typeface="Arial" panose="020B0604020202020204" pitchFamily="34" charset="0"/>
              </a:rPr>
              <a:t>Comentarios adicionales del profesorado:</a:t>
            </a:r>
          </a:p>
          <a:p>
            <a:endParaRPr lang="es-MX" dirty="0"/>
          </a:p>
        </p:txBody>
      </p:sp>
      <p:pic>
        <p:nvPicPr>
          <p:cNvPr id="4" name="Imagen 3"/>
          <p:cNvPicPr>
            <a:picLocks noChangeAspect="1"/>
          </p:cNvPicPr>
          <p:nvPr/>
        </p:nvPicPr>
        <p:blipFill>
          <a:blip r:embed="rId2"/>
          <a:stretch>
            <a:fillRect/>
          </a:stretch>
        </p:blipFill>
        <p:spPr>
          <a:xfrm>
            <a:off x="187960" y="210244"/>
            <a:ext cx="1821144" cy="1043467"/>
          </a:xfrm>
          <a:prstGeom prst="rect">
            <a:avLst/>
          </a:prstGeom>
        </p:spPr>
      </p:pic>
      <p:pic>
        <p:nvPicPr>
          <p:cNvPr id="5"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2794" y="210245"/>
            <a:ext cx="1788790" cy="108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23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1982" y="441527"/>
            <a:ext cx="10713850" cy="510973"/>
          </a:xfrm>
        </p:spPr>
        <p:txBody>
          <a:bodyPr>
            <a:normAutofit/>
          </a:bodyPr>
          <a:lstStyle/>
          <a:p>
            <a:pPr algn="ctr"/>
            <a:r>
              <a:rPr lang="es-MX" sz="2000" dirty="0">
                <a:solidFill>
                  <a:schemeClr val="tx1"/>
                </a:solidFill>
                <a:latin typeface="Arial" panose="020B0604020202020204" pitchFamily="34" charset="0"/>
                <a:cs typeface="Arial" panose="020B0604020202020204" pitchFamily="34" charset="0"/>
              </a:rPr>
              <a:t>Rúbrica para la exposición oral de trabajos</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102" y="1218746"/>
            <a:ext cx="10148552" cy="5478268"/>
          </a:xfrm>
        </p:spPr>
      </p:pic>
      <p:pic>
        <p:nvPicPr>
          <p:cNvPr id="5" name="Imagen 4"/>
          <p:cNvPicPr>
            <a:picLocks noChangeAspect="1"/>
          </p:cNvPicPr>
          <p:nvPr/>
        </p:nvPicPr>
        <p:blipFill>
          <a:blip r:embed="rId3"/>
          <a:stretch>
            <a:fillRect/>
          </a:stretch>
        </p:blipFill>
        <p:spPr>
          <a:xfrm>
            <a:off x="265233" y="98811"/>
            <a:ext cx="1640840" cy="1043467"/>
          </a:xfrm>
          <a:prstGeom prst="rect">
            <a:avLst/>
          </a:prstGeom>
        </p:spPr>
      </p:pic>
      <p:pic>
        <p:nvPicPr>
          <p:cNvPr id="6" name="Imagen 1" descr="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5977" y="175279"/>
            <a:ext cx="1593363" cy="96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37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000" dirty="0" smtClean="0">
                <a:solidFill>
                  <a:schemeClr val="tx1"/>
                </a:solidFill>
                <a:latin typeface="Arial" panose="020B0604020202020204" pitchFamily="34" charset="0"/>
                <a:cs typeface="Arial" panose="020B0604020202020204" pitchFamily="34" charset="0"/>
              </a:rPr>
              <a:t>Rúbrica para evaluar la comunicación y la colaboración</a:t>
            </a:r>
            <a:endParaRPr lang="es-MX" sz="2000" dirty="0">
              <a:solidFill>
                <a:schemeClr val="tx1"/>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7479" y="1417638"/>
            <a:ext cx="9573811" cy="5034677"/>
          </a:xfrm>
        </p:spPr>
      </p:pic>
      <p:pic>
        <p:nvPicPr>
          <p:cNvPr id="5" name="Imagen 4"/>
          <p:cNvPicPr>
            <a:picLocks noChangeAspect="1"/>
          </p:cNvPicPr>
          <p:nvPr/>
        </p:nvPicPr>
        <p:blipFill>
          <a:blip r:embed="rId3"/>
          <a:stretch>
            <a:fillRect/>
          </a:stretch>
        </p:blipFill>
        <p:spPr>
          <a:xfrm>
            <a:off x="286183" y="274638"/>
            <a:ext cx="1774437" cy="1043467"/>
          </a:xfrm>
          <a:prstGeom prst="rect">
            <a:avLst/>
          </a:prstGeom>
        </p:spPr>
      </p:pic>
      <p:pic>
        <p:nvPicPr>
          <p:cNvPr id="6" name="Imagen 1" descr="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616" y="270770"/>
            <a:ext cx="1631999" cy="99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25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000" dirty="0" smtClean="0">
                <a:solidFill>
                  <a:schemeClr val="tx1"/>
                </a:solidFill>
                <a:latin typeface="Arial" panose="020B0604020202020204" pitchFamily="34" charset="0"/>
                <a:cs typeface="Arial" panose="020B0604020202020204" pitchFamily="34" charset="0"/>
              </a:rPr>
              <a:t>Rúbrica para evaluar innovación e integración curricular</a:t>
            </a:r>
            <a:endParaRPr lang="es-MX" sz="2000" dirty="0">
              <a:solidFill>
                <a:schemeClr val="tx1"/>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0620" y="1571223"/>
            <a:ext cx="9850964" cy="5022760"/>
          </a:xfrm>
        </p:spPr>
      </p:pic>
      <p:pic>
        <p:nvPicPr>
          <p:cNvPr id="5" name="Imagen 4"/>
          <p:cNvPicPr>
            <a:picLocks noChangeAspect="1"/>
          </p:cNvPicPr>
          <p:nvPr/>
        </p:nvPicPr>
        <p:blipFill>
          <a:blip r:embed="rId3"/>
          <a:stretch>
            <a:fillRect/>
          </a:stretch>
        </p:blipFill>
        <p:spPr>
          <a:xfrm>
            <a:off x="187960" y="197675"/>
            <a:ext cx="1726184" cy="1043467"/>
          </a:xfrm>
          <a:prstGeom prst="rect">
            <a:avLst/>
          </a:prstGeom>
        </p:spPr>
      </p:pic>
      <p:pic>
        <p:nvPicPr>
          <p:cNvPr id="6" name="Imagen 1" descr="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0524" y="197675"/>
            <a:ext cx="1554725" cy="9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000" dirty="0" smtClean="0">
                <a:solidFill>
                  <a:schemeClr val="tx1"/>
                </a:solidFill>
                <a:latin typeface="Arial" panose="020B0604020202020204" pitchFamily="34" charset="0"/>
                <a:cs typeface="Arial" panose="020B0604020202020204" pitchFamily="34" charset="0"/>
              </a:rPr>
              <a:t>Rúbrica para evaluar resultados, impactos y difusión</a:t>
            </a:r>
            <a:endParaRPr lang="es-MX" sz="2000" dirty="0">
              <a:solidFill>
                <a:schemeClr val="tx1"/>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4144" y="1417639"/>
            <a:ext cx="9997440" cy="5034676"/>
          </a:xfrm>
        </p:spPr>
      </p:pic>
      <p:pic>
        <p:nvPicPr>
          <p:cNvPr id="5" name="Imagen 4"/>
          <p:cNvPicPr>
            <a:picLocks noChangeAspect="1"/>
          </p:cNvPicPr>
          <p:nvPr/>
        </p:nvPicPr>
        <p:blipFill>
          <a:blip r:embed="rId3"/>
          <a:stretch>
            <a:fillRect/>
          </a:stretch>
        </p:blipFill>
        <p:spPr>
          <a:xfrm>
            <a:off x="187960" y="274637"/>
            <a:ext cx="2027206" cy="1043467"/>
          </a:xfrm>
          <a:prstGeom prst="rect">
            <a:avLst/>
          </a:prstGeom>
        </p:spPr>
      </p:pic>
      <p:pic>
        <p:nvPicPr>
          <p:cNvPr id="6" name="Imagen 1" descr="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4255" y="159348"/>
            <a:ext cx="1738855" cy="99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10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1683435"/>
            <a:ext cx="11191240" cy="4458285"/>
          </a:xfrm>
        </p:spPr>
        <p:txBody>
          <a:bodyPr>
            <a:normAutofit/>
          </a:bodyPr>
          <a:lstStyle/>
          <a:p>
            <a:r>
              <a:rPr lang="es-MX" sz="2400" dirty="0" smtClean="0">
                <a:solidFill>
                  <a:srgbClr val="002060"/>
                </a:solidFill>
                <a:latin typeface="Arial" panose="020B0604020202020204" pitchFamily="34" charset="0"/>
                <a:cs typeface="Arial" panose="020B0604020202020204" pitchFamily="34" charset="0"/>
              </a:rPr>
              <a:t>Descripción del Proyecto interdisciplinario:</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
            </a:r>
            <a:br>
              <a:rPr lang="es-MX" sz="2400" dirty="0" smtClean="0">
                <a:solidFill>
                  <a:srgbClr val="002060"/>
                </a:solidFill>
                <a:latin typeface="Arial" panose="020B0604020202020204" pitchFamily="34" charset="0"/>
                <a:cs typeface="Arial" panose="020B0604020202020204" pitchFamily="34" charset="0"/>
              </a:rPr>
            </a:br>
            <a:r>
              <a:rPr lang="es-MX" sz="2400" dirty="0" smtClean="0">
                <a:solidFill>
                  <a:srgbClr val="002060"/>
                </a:solidFill>
                <a:latin typeface="Arial" panose="020B0604020202020204" pitchFamily="34" charset="0"/>
                <a:cs typeface="Arial" panose="020B0604020202020204" pitchFamily="34" charset="0"/>
              </a:rPr>
              <a:t>El tema central es el impacto ambiental que provocan los rellenos sanitarios y los tiraderos a cielo abierto tomando en cuenta la energía generada en dichos tipos de concentraciones de desechos con sus posibles aplicaciones y los aspectos jurídicos que ambos deben cumplir en cuanto al ámbito del derecho ecológico.  </a:t>
            </a: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endParaRPr lang="es-MX" sz="2400" dirty="0">
              <a:solidFill>
                <a:srgbClr val="002060"/>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1446530" y="947343"/>
            <a:ext cx="9875520" cy="1472184"/>
          </a:xfrm>
          <a:prstGeom prst="rect">
            <a:avLst/>
          </a:prstGeom>
        </p:spPr>
        <p:txBody>
          <a:bodyPr rtlCol="0" anchor="b">
            <a:norm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pPr algn="r"/>
            <a:endParaRPr lang="es-ES" dirty="0"/>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9307" y="320672"/>
            <a:ext cx="2036292" cy="11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304800" y="320672"/>
            <a:ext cx="2103549" cy="1309582"/>
          </a:xfrm>
          <a:prstGeom prst="rect">
            <a:avLst/>
          </a:prstGeom>
        </p:spPr>
      </p:pic>
      <p:sp>
        <p:nvSpPr>
          <p:cNvPr id="8" name="Subtítulo 7"/>
          <p:cNvSpPr>
            <a:spLocks noGrp="1"/>
          </p:cNvSpPr>
          <p:nvPr>
            <p:ph type="subTitle" idx="1"/>
          </p:nvPr>
        </p:nvSpPr>
        <p:spPr>
          <a:xfrm>
            <a:off x="304800" y="2727961"/>
            <a:ext cx="11480800" cy="2910840"/>
          </a:xfrm>
        </p:spPr>
        <p:txBody>
          <a:bodyPr/>
          <a:lstStyle/>
          <a:p>
            <a:endParaRPr lang="es-MX" dirty="0" smtClean="0"/>
          </a:p>
          <a:p>
            <a:r>
              <a:rPr lang="es-MX" dirty="0" smtClean="0"/>
              <a:t> </a:t>
            </a:r>
          </a:p>
        </p:txBody>
      </p:sp>
    </p:spTree>
    <p:extLst>
      <p:ext uri="{BB962C8B-B14F-4D97-AF65-F5344CB8AC3E}">
        <p14:creationId xmlns:p14="http://schemas.microsoft.com/office/powerpoint/2010/main" val="394311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8"/>
            <a:ext cx="9997440" cy="789887"/>
          </a:xfrm>
        </p:spPr>
        <p:txBody>
          <a:bodyPr>
            <a:normAutofit fontScale="90000"/>
          </a:bodyPr>
          <a:lstStyle/>
          <a:p>
            <a:r>
              <a:rPr lang="es-MX" sz="2000" dirty="0">
                <a:latin typeface="Arial" panose="020B0604020202020204" pitchFamily="34" charset="0"/>
                <a:cs typeface="Arial" panose="020B0604020202020204" pitchFamily="34" charset="0"/>
              </a:rPr>
              <a:t>PRODUCTO 11 para apartado 5g</a:t>
            </a: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Formato de Planeación general de proyecto interdisciplinario</a:t>
            </a:r>
            <a:br>
              <a:rPr lang="es-MX" sz="2000" dirty="0">
                <a:latin typeface="Arial" panose="020B0604020202020204" pitchFamily="34" charset="0"/>
                <a:cs typeface="Arial" panose="020B0604020202020204" pitchFamily="34" charset="0"/>
              </a:rPr>
            </a:br>
            <a:endParaRPr lang="es-MX" sz="2000" dirty="0">
              <a:latin typeface="Arial" panose="020B0604020202020204" pitchFamily="34" charset="0"/>
              <a:cs typeface="Arial" panose="020B0604020202020204" pitchFamily="34" charset="0"/>
            </a:endParaRPr>
          </a:p>
        </p:txBody>
      </p:sp>
      <p:graphicFrame>
        <p:nvGraphicFramePr>
          <p:cNvPr id="4" name="2 Objeto"/>
          <p:cNvGraphicFramePr>
            <a:graphicFrameLocks noGrp="1" noChangeAspect="1"/>
          </p:cNvGraphicFramePr>
          <p:nvPr>
            <p:ph idx="1"/>
            <p:extLst>
              <p:ext uri="{D42A27DB-BD31-4B8C-83A1-F6EECF244321}">
                <p14:modId xmlns:p14="http://schemas.microsoft.com/office/powerpoint/2010/main" val="500780717"/>
              </p:ext>
            </p:extLst>
          </p:nvPr>
        </p:nvGraphicFramePr>
        <p:xfrm>
          <a:off x="1651378" y="1447800"/>
          <a:ext cx="10260205" cy="5410200"/>
        </p:xfrm>
        <a:graphic>
          <a:graphicData uri="http://schemas.openxmlformats.org/presentationml/2006/ole">
            <mc:AlternateContent xmlns:mc="http://schemas.openxmlformats.org/markup-compatibility/2006">
              <mc:Choice xmlns:v="urn:schemas-microsoft-com:vml" Requires="v">
                <p:oleObj spid="_x0000_s2081" name="Documento" r:id="rId3" imgW="8844552" imgH="5409442" progId="Word.Document.12">
                  <p:embed/>
                </p:oleObj>
              </mc:Choice>
              <mc:Fallback>
                <p:oleObj name="Documento" r:id="rId3" imgW="8844552" imgH="5409442" progId="Word.Document.12">
                  <p:embed/>
                  <p:pic>
                    <p:nvPicPr>
                      <p:cNvPr id="0" name=""/>
                      <p:cNvPicPr/>
                      <p:nvPr/>
                    </p:nvPicPr>
                    <p:blipFill>
                      <a:blip r:embed="rId4"/>
                      <a:stretch>
                        <a:fillRect/>
                      </a:stretch>
                    </p:blipFill>
                    <p:spPr>
                      <a:xfrm>
                        <a:off x="1651378" y="1447800"/>
                        <a:ext cx="10260205" cy="5410200"/>
                      </a:xfrm>
                      <a:prstGeom prst="rect">
                        <a:avLst/>
                      </a:prstGeom>
                    </p:spPr>
                  </p:pic>
                </p:oleObj>
              </mc:Fallback>
            </mc:AlternateContent>
          </a:graphicData>
        </a:graphic>
      </p:graphicFrame>
      <p:pic>
        <p:nvPicPr>
          <p:cNvPr id="5" name="Imagen 4"/>
          <p:cNvPicPr>
            <a:picLocks noChangeAspect="1"/>
          </p:cNvPicPr>
          <p:nvPr/>
        </p:nvPicPr>
        <p:blipFill>
          <a:blip r:embed="rId5"/>
          <a:stretch>
            <a:fillRect/>
          </a:stretch>
        </p:blipFill>
        <p:spPr>
          <a:xfrm>
            <a:off x="187960" y="274638"/>
            <a:ext cx="1726184" cy="789888"/>
          </a:xfrm>
          <a:prstGeom prst="rect">
            <a:avLst/>
          </a:prstGeom>
        </p:spPr>
      </p:pic>
      <p:pic>
        <p:nvPicPr>
          <p:cNvPr id="6" name="Imagen 1" descr="F:\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4255" y="159348"/>
            <a:ext cx="1738855" cy="99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60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1379" y="274638"/>
            <a:ext cx="10260205" cy="667058"/>
          </a:xfrm>
        </p:spPr>
        <p:txBody>
          <a:bodyPr>
            <a:normAutofit fontScale="90000"/>
          </a:bodyPr>
          <a:lstStyle/>
          <a:p>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Planeación </a:t>
            </a:r>
            <a:r>
              <a:rPr lang="es-MX" sz="2000" dirty="0">
                <a:latin typeface="Arial" panose="020B0604020202020204" pitchFamily="34" charset="0"/>
                <a:cs typeface="Arial" panose="020B0604020202020204" pitchFamily="34" charset="0"/>
              </a:rPr>
              <a:t>Sesión por Sesión de Proyecto Interdisciplinario. 	</a:t>
            </a: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DERECHO</a:t>
            </a:r>
            <a:br>
              <a:rPr lang="es-MX" sz="2000" dirty="0">
                <a:latin typeface="Arial" panose="020B0604020202020204" pitchFamily="34" charset="0"/>
                <a:cs typeface="Arial" panose="020B0604020202020204" pitchFamily="34" charset="0"/>
              </a:rPr>
            </a:br>
            <a:endParaRPr lang="es-MX" sz="2000" dirty="0">
              <a:latin typeface="Arial" panose="020B0604020202020204" pitchFamily="34" charset="0"/>
              <a:cs typeface="Arial" panose="020B0604020202020204" pitchFamily="34" charset="0"/>
            </a:endParaRPr>
          </a:p>
        </p:txBody>
      </p:sp>
      <p:graphicFrame>
        <p:nvGraphicFramePr>
          <p:cNvPr id="16" name="Marcador de contenido 15"/>
          <p:cNvGraphicFramePr>
            <a:graphicFrameLocks noGrp="1"/>
          </p:cNvGraphicFramePr>
          <p:nvPr>
            <p:ph idx="1"/>
            <p:extLst>
              <p:ext uri="{D42A27DB-BD31-4B8C-83A1-F6EECF244321}">
                <p14:modId xmlns:p14="http://schemas.microsoft.com/office/powerpoint/2010/main" val="2293675919"/>
              </p:ext>
            </p:extLst>
          </p:nvPr>
        </p:nvGraphicFramePr>
        <p:xfrm>
          <a:off x="1801505" y="941695"/>
          <a:ext cx="10003807" cy="5745707"/>
        </p:xfrm>
        <a:graphic>
          <a:graphicData uri="http://schemas.openxmlformats.org/drawingml/2006/table">
            <a:tbl>
              <a:tblPr>
                <a:tableStyleId>{5C22544A-7EE6-4342-B048-85BDC9FD1C3A}</a:tableStyleId>
              </a:tblPr>
              <a:tblGrid>
                <a:gridCol w="2573083">
                  <a:extLst>
                    <a:ext uri="{9D8B030D-6E8A-4147-A177-3AD203B41FA5}">
                      <a16:colId xmlns:a16="http://schemas.microsoft.com/office/drawing/2014/main" val="20000"/>
                    </a:ext>
                  </a:extLst>
                </a:gridCol>
                <a:gridCol w="2512573">
                  <a:extLst>
                    <a:ext uri="{9D8B030D-6E8A-4147-A177-3AD203B41FA5}">
                      <a16:colId xmlns:a16="http://schemas.microsoft.com/office/drawing/2014/main" val="20001"/>
                    </a:ext>
                  </a:extLst>
                </a:gridCol>
                <a:gridCol w="2512573">
                  <a:extLst>
                    <a:ext uri="{9D8B030D-6E8A-4147-A177-3AD203B41FA5}">
                      <a16:colId xmlns:a16="http://schemas.microsoft.com/office/drawing/2014/main" val="20002"/>
                    </a:ext>
                  </a:extLst>
                </a:gridCol>
                <a:gridCol w="2405578">
                  <a:extLst>
                    <a:ext uri="{9D8B030D-6E8A-4147-A177-3AD203B41FA5}">
                      <a16:colId xmlns:a16="http://schemas.microsoft.com/office/drawing/2014/main" val="20003"/>
                    </a:ext>
                  </a:extLst>
                </a:gridCol>
              </a:tblGrid>
              <a:tr h="674189">
                <a:tc>
                  <a:txBody>
                    <a:bodyPr/>
                    <a:lstStyle/>
                    <a:p>
                      <a:pPr algn="ctr">
                        <a:lnSpc>
                          <a:spcPct val="115000"/>
                        </a:lnSpc>
                        <a:spcAft>
                          <a:spcPts val="0"/>
                        </a:spcAft>
                      </a:pPr>
                      <a:r>
                        <a:rPr lang="es-MX" sz="1200" dirty="0">
                          <a:effectLst/>
                        </a:rPr>
                        <a:t>Área a evaluar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0" marB="0"/>
                </a:tc>
                <a:tc>
                  <a:txBody>
                    <a:bodyPr/>
                    <a:lstStyle/>
                    <a:p>
                      <a:pPr marL="45720" algn="ctr">
                        <a:lnSpc>
                          <a:spcPct val="107000"/>
                        </a:lnSpc>
                        <a:spcAft>
                          <a:spcPts val="0"/>
                        </a:spcAft>
                      </a:pPr>
                      <a:r>
                        <a:rPr lang="es-MX" sz="1200">
                          <a:effectLst/>
                        </a:rPr>
                        <a:t>EXCELENTE</a:t>
                      </a:r>
                      <a:endParaRPr lang="es-MX" sz="1100">
                        <a:effectLst/>
                      </a:endParaRPr>
                    </a:p>
                    <a:p>
                      <a:pPr marL="45720" algn="ctr">
                        <a:lnSpc>
                          <a:spcPct val="107000"/>
                        </a:lnSpc>
                        <a:spcAft>
                          <a:spcPts val="0"/>
                        </a:spcAft>
                      </a:pPr>
                      <a:r>
                        <a:rPr lang="es-MX" sz="12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0" marB="0"/>
                </a:tc>
                <a:tc>
                  <a:txBody>
                    <a:bodyPr/>
                    <a:lstStyle/>
                    <a:p>
                      <a:pPr marL="45720" algn="ctr">
                        <a:lnSpc>
                          <a:spcPct val="107000"/>
                        </a:lnSpc>
                        <a:spcAft>
                          <a:spcPts val="0"/>
                        </a:spcAft>
                      </a:pPr>
                      <a:r>
                        <a:rPr lang="es-MX" sz="1200">
                          <a:effectLst/>
                        </a:rPr>
                        <a:t>BUENO</a:t>
                      </a:r>
                      <a:endParaRPr lang="es-MX" sz="1100">
                        <a:effectLst/>
                      </a:endParaRPr>
                    </a:p>
                    <a:p>
                      <a:pPr marL="45720" algn="ctr">
                        <a:lnSpc>
                          <a:spcPct val="107000"/>
                        </a:lnSpc>
                        <a:spcAft>
                          <a:spcPts val="0"/>
                        </a:spcAft>
                      </a:pPr>
                      <a:r>
                        <a:rPr lang="es-MX" sz="1200">
                          <a:effectLst/>
                        </a:rPr>
                        <a:t>9-8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0" marB="0"/>
                </a:tc>
                <a:tc>
                  <a:txBody>
                    <a:bodyPr/>
                    <a:lstStyle/>
                    <a:p>
                      <a:pPr marL="45720" algn="ctr">
                        <a:lnSpc>
                          <a:spcPct val="107000"/>
                        </a:lnSpc>
                        <a:spcAft>
                          <a:spcPts val="0"/>
                        </a:spcAft>
                      </a:pPr>
                      <a:r>
                        <a:rPr lang="es-MX" sz="1200">
                          <a:effectLst/>
                        </a:rPr>
                        <a:t>SUFICIENTE</a:t>
                      </a:r>
                      <a:endParaRPr lang="es-MX" sz="1100">
                        <a:effectLst/>
                      </a:endParaRPr>
                    </a:p>
                    <a:p>
                      <a:pPr marL="45720" algn="ctr">
                        <a:lnSpc>
                          <a:spcPct val="107000"/>
                        </a:lnSpc>
                        <a:spcAft>
                          <a:spcPts val="0"/>
                        </a:spcAft>
                      </a:pPr>
                      <a:r>
                        <a:rPr lang="es-MX" sz="1200">
                          <a:effectLst/>
                        </a:rPr>
                        <a:t>7-6</a:t>
                      </a:r>
                      <a:endParaRPr lang="es-MX" sz="1100">
                        <a:effectLst/>
                      </a:endParaRPr>
                    </a:p>
                    <a:p>
                      <a:pPr marL="279400">
                        <a:lnSpc>
                          <a:spcPct val="107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0" marB="0"/>
                </a:tc>
                <a:extLst>
                  <a:ext uri="{0D108BD9-81ED-4DB2-BD59-A6C34878D82A}">
                    <a16:rowId xmlns:a16="http://schemas.microsoft.com/office/drawing/2014/main" val="10000"/>
                  </a:ext>
                </a:extLst>
              </a:tr>
              <a:tr h="2415009">
                <a:tc>
                  <a:txBody>
                    <a:bodyPr/>
                    <a:lstStyle/>
                    <a:p>
                      <a:pPr>
                        <a:lnSpc>
                          <a:spcPct val="115000"/>
                        </a:lnSpc>
                        <a:spcAft>
                          <a:spcPts val="0"/>
                        </a:spcAft>
                      </a:pPr>
                      <a:r>
                        <a:rPr lang="es-MX" sz="1200" dirty="0">
                          <a:effectLst/>
                        </a:rPr>
                        <a:t>DERECHO SESIÓN 1</a:t>
                      </a:r>
                      <a:endParaRPr lang="es-MX" sz="1100" dirty="0">
                        <a:effectLst/>
                      </a:endParaRPr>
                    </a:p>
                    <a:p>
                      <a:pPr>
                        <a:lnSpc>
                          <a:spcPct val="115000"/>
                        </a:lnSpc>
                        <a:spcAft>
                          <a:spcPts val="0"/>
                        </a:spcAft>
                      </a:pPr>
                      <a:r>
                        <a:rPr lang="es-MX" sz="1200" dirty="0">
                          <a:effectLst/>
                        </a:rPr>
                        <a:t>Investigación documental y electrónica de las normas jurídicas materia de rellenos sanitarios; tiraderos a cielo abierto y </a:t>
                      </a:r>
                      <a:r>
                        <a:rPr lang="es-MX" sz="1200" dirty="0" err="1">
                          <a:effectLst/>
                        </a:rPr>
                        <a:t>biodigestores</a:t>
                      </a:r>
                      <a:r>
                        <a:rPr lang="es-MX" sz="1200" dirty="0">
                          <a:effectLst/>
                        </a:rPr>
                        <a:t>.</a:t>
                      </a:r>
                      <a:endParaRPr lang="es-MX" sz="1100" dirty="0">
                        <a:effectLst/>
                      </a:endParaRPr>
                    </a:p>
                    <a:p>
                      <a:pPr>
                        <a:lnSpc>
                          <a:spcPct val="115000"/>
                        </a:lnSpc>
                        <a:spcAft>
                          <a:spcPts val="0"/>
                        </a:spcAft>
                      </a:pPr>
                      <a:r>
                        <a:rPr lang="es-MX" sz="12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0" marB="0"/>
                </a:tc>
                <a:tc>
                  <a:txBody>
                    <a:bodyPr/>
                    <a:lstStyle/>
                    <a:p>
                      <a:pPr>
                        <a:lnSpc>
                          <a:spcPct val="115000"/>
                        </a:lnSpc>
                        <a:spcAft>
                          <a:spcPts val="0"/>
                        </a:spcAft>
                      </a:pPr>
                      <a:r>
                        <a:rPr lang="es-MX" sz="1200">
                          <a:effectLst/>
                        </a:rPr>
                        <a:t>Reporte completo por escrito de las normas (leyes, reglamentos, NOM, que regulan los rellenos sanitarios, tiraderos a cielo abierto y construcción de biodigestores.</a:t>
                      </a:r>
                      <a:endParaRPr lang="es-MX" sz="1100">
                        <a:effectLst/>
                      </a:endParaRPr>
                    </a:p>
                    <a:p>
                      <a:pPr>
                        <a:lnSpc>
                          <a:spcPct val="115000"/>
                        </a:lnSpc>
                        <a:spcAft>
                          <a:spcPts val="0"/>
                        </a:spcAft>
                      </a:pPr>
                      <a:r>
                        <a:rPr lang="es-MX" sz="1200">
                          <a:effectLst/>
                        </a:rPr>
                        <a:t>Cuestionario completo con los conceptos relevantes de la investigación.</a:t>
                      </a:r>
                      <a:endParaRPr lang="es-MX" sz="1100">
                        <a:effectLst/>
                      </a:endParaRPr>
                    </a:p>
                    <a:p>
                      <a:pPr marL="225425">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0" marB="0"/>
                </a:tc>
                <a:tc>
                  <a:txBody>
                    <a:bodyPr/>
                    <a:lstStyle/>
                    <a:p>
                      <a:pPr>
                        <a:lnSpc>
                          <a:spcPct val="115000"/>
                        </a:lnSpc>
                        <a:spcAft>
                          <a:spcPts val="0"/>
                        </a:spcAft>
                      </a:pPr>
                      <a:r>
                        <a:rPr lang="es-MX" sz="1200">
                          <a:effectLst/>
                        </a:rPr>
                        <a:t>Reporte incompleto por escrito de las normas (leyes, reglamentos, NOM, que regulan los rellenos sanitarios, tiraderos a cielo abierto y construcción de biodigestores</a:t>
                      </a:r>
                      <a:endParaRPr lang="es-MX" sz="1100">
                        <a:effectLst/>
                      </a:endParaRPr>
                    </a:p>
                    <a:p>
                      <a:pPr>
                        <a:lnSpc>
                          <a:spcPct val="115000"/>
                        </a:lnSpc>
                        <a:spcAft>
                          <a:spcPts val="0"/>
                        </a:spcAft>
                      </a:pPr>
                      <a:r>
                        <a:rPr lang="es-MX" sz="1200">
                          <a:effectLst/>
                        </a:rPr>
                        <a:t>Cuestionario completo con los conceptos relevantes de la investigación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0" marB="0"/>
                </a:tc>
                <a:tc>
                  <a:txBody>
                    <a:bodyPr/>
                    <a:lstStyle/>
                    <a:p>
                      <a:pPr>
                        <a:lnSpc>
                          <a:spcPct val="115000"/>
                        </a:lnSpc>
                        <a:spcAft>
                          <a:spcPts val="0"/>
                        </a:spcAft>
                      </a:pPr>
                      <a:r>
                        <a:rPr lang="es-MX" sz="1200">
                          <a:effectLst/>
                        </a:rPr>
                        <a:t>Presenta solo alguno de las dos evidencias, completa o incompleta.</a:t>
                      </a:r>
                      <a:endParaRPr lang="es-MX" sz="1100">
                        <a:effectLst/>
                      </a:endParaRPr>
                    </a:p>
                    <a:p>
                      <a:pPr>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0" marB="0"/>
                </a:tc>
                <a:extLst>
                  <a:ext uri="{0D108BD9-81ED-4DB2-BD59-A6C34878D82A}">
                    <a16:rowId xmlns:a16="http://schemas.microsoft.com/office/drawing/2014/main" val="10001"/>
                  </a:ext>
                </a:extLst>
              </a:tr>
              <a:tr h="2656509">
                <a:tc>
                  <a:txBody>
                    <a:bodyPr/>
                    <a:lstStyle/>
                    <a:p>
                      <a:pPr>
                        <a:lnSpc>
                          <a:spcPct val="115000"/>
                        </a:lnSpc>
                        <a:spcAft>
                          <a:spcPts val="0"/>
                        </a:spcAft>
                      </a:pPr>
                      <a:r>
                        <a:rPr lang="es-MX" sz="1200">
                          <a:effectLst/>
                        </a:rPr>
                        <a:t>DERECHO SESIÓN 2</a:t>
                      </a:r>
                      <a:endParaRPr lang="es-MX" sz="1100">
                        <a:effectLst/>
                      </a:endParaRPr>
                    </a:p>
                    <a:p>
                      <a:pPr>
                        <a:lnSpc>
                          <a:spcPct val="115000"/>
                        </a:lnSpc>
                        <a:spcAft>
                          <a:spcPts val="0"/>
                        </a:spcAft>
                      </a:pPr>
                      <a:r>
                        <a:rPr lang="es-MX" sz="1200">
                          <a:effectLst/>
                        </a:rPr>
                        <a:t>Describe, en el cuadro proporcionado, de manera correcta las características y requisitos legales para un relleno sanitario, un tiradero a cielo abierto y construcción de biodigestores</a:t>
                      </a:r>
                      <a:endParaRPr lang="es-MX" sz="1100">
                        <a:effectLst/>
                      </a:endParaRPr>
                    </a:p>
                    <a:p>
                      <a:pPr>
                        <a:lnSpc>
                          <a:spcPct val="115000"/>
                        </a:lnSpc>
                        <a:spcAft>
                          <a:spcPts val="0"/>
                        </a:spcAft>
                      </a:pPr>
                      <a:r>
                        <a:rPr lang="es-MX" sz="1200">
                          <a:effectLst/>
                        </a:rPr>
                        <a:t> </a:t>
                      </a:r>
                      <a:endParaRPr lang="es-MX" sz="1100">
                        <a:effectLst/>
                      </a:endParaRPr>
                    </a:p>
                    <a:p>
                      <a:pPr>
                        <a:lnSpc>
                          <a:spcPct val="115000"/>
                        </a:lnSpc>
                        <a:spcAft>
                          <a:spcPts val="0"/>
                        </a:spcAft>
                      </a:pPr>
                      <a:r>
                        <a:rPr lang="es-MX" sz="1200">
                          <a:effectLst/>
                        </a:rPr>
                        <a:t> </a:t>
                      </a:r>
                      <a:endParaRPr lang="es-MX" sz="1100">
                        <a:effectLst/>
                      </a:endParaRPr>
                    </a:p>
                    <a:p>
                      <a:pPr>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0" marB="0"/>
                </a:tc>
                <a:tc>
                  <a:txBody>
                    <a:bodyPr/>
                    <a:lstStyle/>
                    <a:p>
                      <a:pPr>
                        <a:lnSpc>
                          <a:spcPct val="115000"/>
                        </a:lnSpc>
                        <a:spcAft>
                          <a:spcPts val="0"/>
                        </a:spcAft>
                      </a:pPr>
                      <a:r>
                        <a:rPr lang="es-MX" sz="1200">
                          <a:effectLst/>
                        </a:rPr>
                        <a:t>Describe de manera correcta todas las características y requisitos legales de los tres conceptos solicitados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0" marB="0"/>
                </a:tc>
                <a:tc>
                  <a:txBody>
                    <a:bodyPr/>
                    <a:lstStyle/>
                    <a:p>
                      <a:pPr>
                        <a:lnSpc>
                          <a:spcPct val="115000"/>
                        </a:lnSpc>
                        <a:spcAft>
                          <a:spcPts val="0"/>
                        </a:spcAft>
                      </a:pPr>
                      <a:r>
                        <a:rPr lang="es-MX" sz="1200">
                          <a:effectLst/>
                        </a:rPr>
                        <a:t>Describe de manera incompleta las características y requisitos legales de los tres conceptos solicitados.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0" marB="0"/>
                </a:tc>
                <a:tc>
                  <a:txBody>
                    <a:bodyPr/>
                    <a:lstStyle/>
                    <a:p>
                      <a:pPr>
                        <a:lnSpc>
                          <a:spcPct val="115000"/>
                        </a:lnSpc>
                        <a:spcAft>
                          <a:spcPts val="0"/>
                        </a:spcAft>
                      </a:pPr>
                      <a:r>
                        <a:rPr lang="es-MX" sz="1200" dirty="0">
                          <a:effectLst/>
                        </a:rPr>
                        <a:t>Describe solo algunas características y requisitos legales de los tres conceptos solicitados o solo de dos o alguno de ellos.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97" marR="65797" marT="0" marB="0"/>
                </a:tc>
                <a:extLst>
                  <a:ext uri="{0D108BD9-81ED-4DB2-BD59-A6C34878D82A}">
                    <a16:rowId xmlns:a16="http://schemas.microsoft.com/office/drawing/2014/main" val="10002"/>
                  </a:ext>
                </a:extLst>
              </a:tr>
            </a:tbl>
          </a:graphicData>
        </a:graphic>
      </p:graphicFrame>
      <p:pic>
        <p:nvPicPr>
          <p:cNvPr id="17" name="Imagen 16"/>
          <p:cNvPicPr>
            <a:picLocks noChangeAspect="1"/>
          </p:cNvPicPr>
          <p:nvPr/>
        </p:nvPicPr>
        <p:blipFill>
          <a:blip r:embed="rId2"/>
          <a:stretch>
            <a:fillRect/>
          </a:stretch>
        </p:blipFill>
        <p:spPr>
          <a:xfrm>
            <a:off x="160665" y="168319"/>
            <a:ext cx="1490714" cy="950797"/>
          </a:xfrm>
          <a:prstGeom prst="rect">
            <a:avLst/>
          </a:prstGeom>
        </p:spPr>
      </p:pic>
      <p:pic>
        <p:nvPicPr>
          <p:cNvPr id="18"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550" y="119366"/>
            <a:ext cx="1738855" cy="7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42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7"/>
            <a:ext cx="9997440" cy="503285"/>
          </a:xfrm>
        </p:spPr>
        <p:txBody>
          <a:bodyPr>
            <a:noAutofit/>
          </a:bodyPr>
          <a:lstStyle/>
          <a:p>
            <a:pPr algn="ctr"/>
            <a:r>
              <a:rPr lang="es-MX" sz="2000" dirty="0">
                <a:latin typeface="Arial" panose="020B0604020202020204" pitchFamily="34" charset="0"/>
                <a:cs typeface="Arial" panose="020B0604020202020204" pitchFamily="34" charset="0"/>
              </a:rPr>
              <a:t>F</a:t>
            </a:r>
            <a:r>
              <a:rPr lang="es-MX" sz="2000" dirty="0" smtClean="0">
                <a:latin typeface="Arial" panose="020B0604020202020204" pitchFamily="34" charset="0"/>
                <a:cs typeface="Arial" panose="020B0604020202020204" pitchFamily="34" charset="0"/>
              </a:rPr>
              <a:t>ormato de evaluación general del proyecto interdisciplinario</a:t>
            </a:r>
            <a:endParaRPr lang="es-MX" sz="2000"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47556256"/>
              </p:ext>
            </p:extLst>
          </p:nvPr>
        </p:nvGraphicFramePr>
        <p:xfrm>
          <a:off x="1678676" y="1310185"/>
          <a:ext cx="10232908" cy="5363570"/>
        </p:xfrm>
        <a:graphic>
          <a:graphicData uri="http://schemas.openxmlformats.org/drawingml/2006/table">
            <a:tbl>
              <a:tblPr>
                <a:tableStyleId>{5C22544A-7EE6-4342-B048-85BDC9FD1C3A}</a:tableStyleId>
              </a:tblPr>
              <a:tblGrid>
                <a:gridCol w="2632009">
                  <a:extLst>
                    <a:ext uri="{9D8B030D-6E8A-4147-A177-3AD203B41FA5}">
                      <a16:colId xmlns:a16="http://schemas.microsoft.com/office/drawing/2014/main" val="20000"/>
                    </a:ext>
                  </a:extLst>
                </a:gridCol>
                <a:gridCol w="2570115">
                  <a:extLst>
                    <a:ext uri="{9D8B030D-6E8A-4147-A177-3AD203B41FA5}">
                      <a16:colId xmlns:a16="http://schemas.microsoft.com/office/drawing/2014/main" val="20001"/>
                    </a:ext>
                  </a:extLst>
                </a:gridCol>
                <a:gridCol w="2570115">
                  <a:extLst>
                    <a:ext uri="{9D8B030D-6E8A-4147-A177-3AD203B41FA5}">
                      <a16:colId xmlns:a16="http://schemas.microsoft.com/office/drawing/2014/main" val="20002"/>
                    </a:ext>
                  </a:extLst>
                </a:gridCol>
                <a:gridCol w="2460669">
                  <a:extLst>
                    <a:ext uri="{9D8B030D-6E8A-4147-A177-3AD203B41FA5}">
                      <a16:colId xmlns:a16="http://schemas.microsoft.com/office/drawing/2014/main" val="20003"/>
                    </a:ext>
                  </a:extLst>
                </a:gridCol>
              </a:tblGrid>
              <a:tr h="563022">
                <a:tc>
                  <a:txBody>
                    <a:bodyPr/>
                    <a:lstStyle/>
                    <a:p>
                      <a:pPr algn="ctr">
                        <a:lnSpc>
                          <a:spcPct val="115000"/>
                        </a:lnSpc>
                        <a:spcAft>
                          <a:spcPts val="0"/>
                        </a:spcAft>
                      </a:pPr>
                      <a:r>
                        <a:rPr lang="es-MX" sz="1000" dirty="0">
                          <a:effectLst/>
                        </a:rPr>
                        <a:t>Área a evaluar</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tc>
                  <a:txBody>
                    <a:bodyPr/>
                    <a:lstStyle/>
                    <a:p>
                      <a:pPr marL="45720" algn="ctr">
                        <a:lnSpc>
                          <a:spcPct val="107000"/>
                        </a:lnSpc>
                        <a:spcAft>
                          <a:spcPts val="0"/>
                        </a:spcAft>
                      </a:pPr>
                      <a:r>
                        <a:rPr lang="es-MX" sz="1000">
                          <a:effectLst/>
                        </a:rPr>
                        <a:t>EXCELENTE</a:t>
                      </a:r>
                      <a:endParaRPr lang="es-MX" sz="900">
                        <a:effectLst/>
                      </a:endParaRPr>
                    </a:p>
                    <a:p>
                      <a:pPr marL="45720" algn="ctr">
                        <a:lnSpc>
                          <a:spcPct val="107000"/>
                        </a:lnSpc>
                        <a:spcAft>
                          <a:spcPts val="0"/>
                        </a:spcAft>
                      </a:pPr>
                      <a:r>
                        <a:rPr lang="es-MX" sz="1000">
                          <a:effectLst/>
                        </a:rPr>
                        <a:t>10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tc>
                  <a:txBody>
                    <a:bodyPr/>
                    <a:lstStyle/>
                    <a:p>
                      <a:pPr marL="45720" algn="ctr">
                        <a:lnSpc>
                          <a:spcPct val="107000"/>
                        </a:lnSpc>
                        <a:spcAft>
                          <a:spcPts val="0"/>
                        </a:spcAft>
                      </a:pPr>
                      <a:r>
                        <a:rPr lang="es-MX" sz="1000">
                          <a:effectLst/>
                        </a:rPr>
                        <a:t>BUENO</a:t>
                      </a:r>
                      <a:endParaRPr lang="es-MX" sz="900">
                        <a:effectLst/>
                      </a:endParaRPr>
                    </a:p>
                    <a:p>
                      <a:pPr marL="45720" algn="ctr">
                        <a:lnSpc>
                          <a:spcPct val="107000"/>
                        </a:lnSpc>
                        <a:spcAft>
                          <a:spcPts val="0"/>
                        </a:spcAft>
                      </a:pPr>
                      <a:r>
                        <a:rPr lang="es-MX" sz="1000">
                          <a:effectLst/>
                        </a:rPr>
                        <a:t>9-8</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tc>
                  <a:txBody>
                    <a:bodyPr/>
                    <a:lstStyle/>
                    <a:p>
                      <a:pPr marL="45720" algn="ctr">
                        <a:lnSpc>
                          <a:spcPct val="107000"/>
                        </a:lnSpc>
                        <a:spcAft>
                          <a:spcPts val="0"/>
                        </a:spcAft>
                      </a:pPr>
                      <a:r>
                        <a:rPr lang="es-MX" sz="1000">
                          <a:effectLst/>
                        </a:rPr>
                        <a:t>SUFICIENTE</a:t>
                      </a:r>
                      <a:endParaRPr lang="es-MX" sz="900">
                        <a:effectLst/>
                      </a:endParaRPr>
                    </a:p>
                    <a:p>
                      <a:pPr marL="45720" algn="ctr">
                        <a:lnSpc>
                          <a:spcPct val="107000"/>
                        </a:lnSpc>
                        <a:spcAft>
                          <a:spcPts val="0"/>
                        </a:spcAft>
                      </a:pPr>
                      <a:r>
                        <a:rPr lang="es-MX" sz="1000">
                          <a:effectLst/>
                        </a:rPr>
                        <a:t>7-6</a:t>
                      </a:r>
                      <a:endParaRPr lang="es-MX" sz="900">
                        <a:effectLst/>
                      </a:endParaRPr>
                    </a:p>
                    <a:p>
                      <a:pPr marL="279400">
                        <a:lnSpc>
                          <a:spcPct val="107000"/>
                        </a:lnSpc>
                        <a:spcAft>
                          <a:spcPts val="0"/>
                        </a:spcAft>
                      </a:pPr>
                      <a:r>
                        <a:rPr lang="es-MX" sz="10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extLst>
                  <a:ext uri="{0D108BD9-81ED-4DB2-BD59-A6C34878D82A}">
                    <a16:rowId xmlns:a16="http://schemas.microsoft.com/office/drawing/2014/main" val="10000"/>
                  </a:ext>
                </a:extLst>
              </a:tr>
              <a:tr h="1338547">
                <a:tc>
                  <a:txBody>
                    <a:bodyPr/>
                    <a:lstStyle/>
                    <a:p>
                      <a:pPr>
                        <a:lnSpc>
                          <a:spcPct val="115000"/>
                        </a:lnSpc>
                        <a:spcAft>
                          <a:spcPts val="0"/>
                        </a:spcAft>
                      </a:pPr>
                      <a:r>
                        <a:rPr lang="es-MX" sz="1000">
                          <a:effectLst/>
                        </a:rPr>
                        <a:t>DERECHO</a:t>
                      </a:r>
                      <a:endParaRPr lang="es-MX" sz="900">
                        <a:effectLst/>
                      </a:endParaRPr>
                    </a:p>
                    <a:p>
                      <a:pPr>
                        <a:lnSpc>
                          <a:spcPct val="115000"/>
                        </a:lnSpc>
                        <a:spcAft>
                          <a:spcPts val="0"/>
                        </a:spcAft>
                      </a:pPr>
                      <a:r>
                        <a:rPr lang="es-MX" sz="1000">
                          <a:effectLst/>
                        </a:rPr>
                        <a:t>Describe, en el cuadro proporcionado, de manera correcta las características y requisitos legales para un relleno sanitario, un tiradero a cielo abierto y construcción de biodigestores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tc>
                  <a:txBody>
                    <a:bodyPr/>
                    <a:lstStyle/>
                    <a:p>
                      <a:pPr>
                        <a:lnSpc>
                          <a:spcPct val="115000"/>
                        </a:lnSpc>
                        <a:spcAft>
                          <a:spcPts val="0"/>
                        </a:spcAft>
                      </a:pPr>
                      <a:r>
                        <a:rPr lang="es-MX" sz="1000" dirty="0">
                          <a:effectLst/>
                        </a:rPr>
                        <a:t>Describe de manera correcta todas las características y requisitos legales de los tres conceptos solicitados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tc>
                  <a:txBody>
                    <a:bodyPr/>
                    <a:lstStyle/>
                    <a:p>
                      <a:pPr>
                        <a:lnSpc>
                          <a:spcPct val="115000"/>
                        </a:lnSpc>
                        <a:spcAft>
                          <a:spcPts val="0"/>
                        </a:spcAft>
                      </a:pPr>
                      <a:r>
                        <a:rPr lang="es-MX" sz="1000" dirty="0">
                          <a:effectLst/>
                        </a:rPr>
                        <a:t>Describe de manera incompleta las características y requisitos legales de los tres conceptos solicitados.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tc>
                  <a:txBody>
                    <a:bodyPr/>
                    <a:lstStyle/>
                    <a:p>
                      <a:pPr>
                        <a:lnSpc>
                          <a:spcPct val="115000"/>
                        </a:lnSpc>
                        <a:spcAft>
                          <a:spcPts val="0"/>
                        </a:spcAft>
                      </a:pPr>
                      <a:r>
                        <a:rPr lang="es-MX" sz="1000">
                          <a:effectLst/>
                        </a:rPr>
                        <a:t>Describe solo algunas características y requisitos legales de los tres conceptos solicitados o solo de dos o alguno de ellos.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extLst>
                  <a:ext uri="{0D108BD9-81ED-4DB2-BD59-A6C34878D82A}">
                    <a16:rowId xmlns:a16="http://schemas.microsoft.com/office/drawing/2014/main" val="10001"/>
                  </a:ext>
                </a:extLst>
              </a:tr>
              <a:tr h="1628390">
                <a:tc>
                  <a:txBody>
                    <a:bodyPr/>
                    <a:lstStyle/>
                    <a:p>
                      <a:pPr>
                        <a:lnSpc>
                          <a:spcPct val="115000"/>
                        </a:lnSpc>
                        <a:spcAft>
                          <a:spcPts val="0"/>
                        </a:spcAft>
                      </a:pPr>
                      <a:r>
                        <a:rPr lang="es-MX" sz="1000">
                          <a:effectLst/>
                        </a:rPr>
                        <a:t>BIOLOGÍA</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tc>
                  <a:txBody>
                    <a:bodyPr/>
                    <a:lstStyle/>
                    <a:p>
                      <a:pPr>
                        <a:lnSpc>
                          <a:spcPct val="115000"/>
                        </a:lnSpc>
                        <a:spcAft>
                          <a:spcPts val="0"/>
                        </a:spcAft>
                      </a:pPr>
                      <a:r>
                        <a:rPr lang="es-MX" sz="10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tc>
                  <a:txBody>
                    <a:bodyPr/>
                    <a:lstStyle/>
                    <a:p>
                      <a:pPr>
                        <a:lnSpc>
                          <a:spcPct val="115000"/>
                        </a:lnSpc>
                        <a:spcAft>
                          <a:spcPts val="0"/>
                        </a:spcAft>
                      </a:pPr>
                      <a:r>
                        <a:rPr lang="es-MX" sz="10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tc>
                  <a:txBody>
                    <a:bodyPr/>
                    <a:lstStyle/>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extLst>
                  <a:ext uri="{0D108BD9-81ED-4DB2-BD59-A6C34878D82A}">
                    <a16:rowId xmlns:a16="http://schemas.microsoft.com/office/drawing/2014/main" val="10002"/>
                  </a:ext>
                </a:extLst>
              </a:tr>
              <a:tr h="1833611">
                <a:tc>
                  <a:txBody>
                    <a:bodyPr/>
                    <a:lstStyle/>
                    <a:p>
                      <a:pPr>
                        <a:lnSpc>
                          <a:spcPct val="115000"/>
                        </a:lnSpc>
                        <a:spcAft>
                          <a:spcPts val="0"/>
                        </a:spcAft>
                      </a:pPr>
                      <a:r>
                        <a:rPr lang="es-MX" sz="1000">
                          <a:effectLst/>
                        </a:rPr>
                        <a:t>MATEMÁTICAS.</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endParaRPr>
                    </a:p>
                    <a:p>
                      <a:pPr>
                        <a:lnSpc>
                          <a:spcPct val="115000"/>
                        </a:lnSpc>
                        <a:spcAft>
                          <a:spcPts val="0"/>
                        </a:spcAft>
                      </a:pPr>
                      <a:r>
                        <a:rPr lang="es-MX" sz="10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tc>
                  <a:txBody>
                    <a:bodyPr/>
                    <a:lstStyle/>
                    <a:p>
                      <a:pPr>
                        <a:lnSpc>
                          <a:spcPct val="115000"/>
                        </a:lnSpc>
                        <a:spcAft>
                          <a:spcPts val="0"/>
                        </a:spcAft>
                      </a:pPr>
                      <a:r>
                        <a:rPr lang="es-MX" sz="10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tc>
                  <a:txBody>
                    <a:bodyPr/>
                    <a:lstStyle/>
                    <a:p>
                      <a:pPr>
                        <a:lnSpc>
                          <a:spcPct val="115000"/>
                        </a:lnSpc>
                        <a:spcAft>
                          <a:spcPts val="0"/>
                        </a:spcAft>
                      </a:pPr>
                      <a:r>
                        <a:rPr lang="es-MX" sz="10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tc>
                  <a:txBody>
                    <a:bodyPr/>
                    <a:lstStyle/>
                    <a:p>
                      <a:pPr>
                        <a:lnSpc>
                          <a:spcPct val="115000"/>
                        </a:lnSpc>
                        <a:spcAft>
                          <a:spcPts val="0"/>
                        </a:spcAft>
                      </a:pPr>
                      <a:r>
                        <a:rPr lang="es-MX" sz="10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327" marR="56327" marT="0" marB="0"/>
                </a:tc>
                <a:extLst>
                  <a:ext uri="{0D108BD9-81ED-4DB2-BD59-A6C34878D82A}">
                    <a16:rowId xmlns:a16="http://schemas.microsoft.com/office/drawing/2014/main" val="10003"/>
                  </a:ext>
                </a:extLst>
              </a:tr>
            </a:tbl>
          </a:graphicData>
        </a:graphic>
      </p:graphicFrame>
      <p:pic>
        <p:nvPicPr>
          <p:cNvPr id="5" name="Imagen 4"/>
          <p:cNvPicPr>
            <a:picLocks noChangeAspect="1"/>
          </p:cNvPicPr>
          <p:nvPr/>
        </p:nvPicPr>
        <p:blipFill>
          <a:blip r:embed="rId2"/>
          <a:stretch>
            <a:fillRect/>
          </a:stretch>
        </p:blipFill>
        <p:spPr>
          <a:xfrm>
            <a:off x="147016" y="179103"/>
            <a:ext cx="1518011" cy="858127"/>
          </a:xfrm>
          <a:prstGeom prst="rect">
            <a:avLst/>
          </a:prstGeom>
        </p:spPr>
      </p:pic>
      <p:pic>
        <p:nvPicPr>
          <p:cNvPr id="6"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3493" y="191463"/>
            <a:ext cx="1330562" cy="84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91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8"/>
            <a:ext cx="9997440" cy="489637"/>
          </a:xfrm>
        </p:spPr>
        <p:txBody>
          <a:bodyPr>
            <a:normAutofit/>
          </a:bodyPr>
          <a:lstStyle/>
          <a:p>
            <a:endParaRPr lang="es-MX" sz="2000"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11790431"/>
              </p:ext>
            </p:extLst>
          </p:nvPr>
        </p:nvGraphicFramePr>
        <p:xfrm>
          <a:off x="1705969" y="1610435"/>
          <a:ext cx="10205614" cy="5063319"/>
        </p:xfrm>
        <a:graphic>
          <a:graphicData uri="http://schemas.openxmlformats.org/drawingml/2006/table">
            <a:tbl>
              <a:tblPr>
                <a:tableStyleId>{5C22544A-7EE6-4342-B048-85BDC9FD1C3A}</a:tableStyleId>
              </a:tblPr>
              <a:tblGrid>
                <a:gridCol w="1773677">
                  <a:extLst>
                    <a:ext uri="{9D8B030D-6E8A-4147-A177-3AD203B41FA5}">
                      <a16:colId xmlns:a16="http://schemas.microsoft.com/office/drawing/2014/main" val="20000"/>
                    </a:ext>
                  </a:extLst>
                </a:gridCol>
                <a:gridCol w="1707343">
                  <a:extLst>
                    <a:ext uri="{9D8B030D-6E8A-4147-A177-3AD203B41FA5}">
                      <a16:colId xmlns:a16="http://schemas.microsoft.com/office/drawing/2014/main" val="20001"/>
                    </a:ext>
                  </a:extLst>
                </a:gridCol>
                <a:gridCol w="1707343">
                  <a:extLst>
                    <a:ext uri="{9D8B030D-6E8A-4147-A177-3AD203B41FA5}">
                      <a16:colId xmlns:a16="http://schemas.microsoft.com/office/drawing/2014/main" val="20002"/>
                    </a:ext>
                  </a:extLst>
                </a:gridCol>
                <a:gridCol w="1707343">
                  <a:extLst>
                    <a:ext uri="{9D8B030D-6E8A-4147-A177-3AD203B41FA5}">
                      <a16:colId xmlns:a16="http://schemas.microsoft.com/office/drawing/2014/main" val="20003"/>
                    </a:ext>
                  </a:extLst>
                </a:gridCol>
                <a:gridCol w="1602565">
                  <a:extLst>
                    <a:ext uri="{9D8B030D-6E8A-4147-A177-3AD203B41FA5}">
                      <a16:colId xmlns:a16="http://schemas.microsoft.com/office/drawing/2014/main" val="20004"/>
                    </a:ext>
                  </a:extLst>
                </a:gridCol>
                <a:gridCol w="1707343">
                  <a:extLst>
                    <a:ext uri="{9D8B030D-6E8A-4147-A177-3AD203B41FA5}">
                      <a16:colId xmlns:a16="http://schemas.microsoft.com/office/drawing/2014/main" val="20005"/>
                    </a:ext>
                  </a:extLst>
                </a:gridCol>
              </a:tblGrid>
              <a:tr h="169093">
                <a:tc gridSpan="6">
                  <a:txBody>
                    <a:bodyPr/>
                    <a:lstStyle/>
                    <a:p>
                      <a:pPr marL="279400" algn="ctr">
                        <a:lnSpc>
                          <a:spcPct val="107000"/>
                        </a:lnSpc>
                        <a:spcAft>
                          <a:spcPts val="0"/>
                        </a:spcAft>
                      </a:pPr>
                      <a:r>
                        <a:rPr lang="es-MX" sz="1000" dirty="0">
                          <a:effectLst/>
                        </a:rPr>
                        <a:t>CUADRO COMPARATIVO</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69093">
                <a:tc gridSpan="2">
                  <a:txBody>
                    <a:bodyPr/>
                    <a:lstStyle/>
                    <a:p>
                      <a:pPr marL="99695" algn="ctr">
                        <a:lnSpc>
                          <a:spcPct val="107000"/>
                        </a:lnSpc>
                        <a:spcAft>
                          <a:spcPts val="0"/>
                        </a:spcAft>
                      </a:pPr>
                      <a:r>
                        <a:rPr lang="es-MX" sz="1000">
                          <a:effectLst/>
                        </a:rPr>
                        <a:t>RELLENO SANITARIO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hMerge="1">
                  <a:txBody>
                    <a:bodyPr/>
                    <a:lstStyle/>
                    <a:p>
                      <a:endParaRPr lang="es-MX"/>
                    </a:p>
                  </a:txBody>
                  <a:tcPr/>
                </a:tc>
                <a:tc gridSpan="2">
                  <a:txBody>
                    <a:bodyPr/>
                    <a:lstStyle/>
                    <a:p>
                      <a:pPr marL="45720" algn="ctr">
                        <a:lnSpc>
                          <a:spcPct val="107000"/>
                        </a:lnSpc>
                        <a:spcAft>
                          <a:spcPts val="0"/>
                        </a:spcAft>
                      </a:pPr>
                      <a:r>
                        <a:rPr lang="es-MX" sz="1000">
                          <a:effectLst/>
                        </a:rPr>
                        <a:t>TIRADERO A CIELO ABIERTO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hMerge="1">
                  <a:txBody>
                    <a:bodyPr/>
                    <a:lstStyle/>
                    <a:p>
                      <a:endParaRPr lang="es-MX"/>
                    </a:p>
                  </a:txBody>
                  <a:tcPr/>
                </a:tc>
                <a:tc gridSpan="2">
                  <a:txBody>
                    <a:bodyPr/>
                    <a:lstStyle/>
                    <a:p>
                      <a:pPr marL="45085" algn="ctr">
                        <a:lnSpc>
                          <a:spcPct val="107000"/>
                        </a:lnSpc>
                        <a:spcAft>
                          <a:spcPts val="0"/>
                        </a:spcAft>
                      </a:pPr>
                      <a:r>
                        <a:rPr lang="es-MX" sz="1000">
                          <a:effectLst/>
                        </a:rPr>
                        <a:t>CONSTRUCCIÓN DE BIODIGESTORES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hMerge="1">
                  <a:txBody>
                    <a:bodyPr/>
                    <a:lstStyle/>
                    <a:p>
                      <a:endParaRPr lang="es-MX"/>
                    </a:p>
                  </a:txBody>
                  <a:tcPr/>
                </a:tc>
                <a:extLst>
                  <a:ext uri="{0D108BD9-81ED-4DB2-BD59-A6C34878D82A}">
                    <a16:rowId xmlns:a16="http://schemas.microsoft.com/office/drawing/2014/main" val="10001"/>
                  </a:ext>
                </a:extLst>
              </a:tr>
              <a:tr h="363471">
                <a:tc>
                  <a:txBody>
                    <a:bodyPr/>
                    <a:lstStyle/>
                    <a:p>
                      <a:pPr algn="ctr">
                        <a:lnSpc>
                          <a:spcPct val="115000"/>
                        </a:lnSpc>
                        <a:spcAft>
                          <a:spcPts val="0"/>
                        </a:spcAft>
                      </a:pPr>
                      <a:r>
                        <a:rPr lang="es-MX" sz="1000">
                          <a:effectLst/>
                        </a:rPr>
                        <a:t>Características</a:t>
                      </a:r>
                      <a:endParaRPr lang="es-MX" sz="900">
                        <a:effectLst/>
                      </a:endParaRPr>
                    </a:p>
                    <a:p>
                      <a:pPr algn="ctr">
                        <a:lnSpc>
                          <a:spcPct val="115000"/>
                        </a:lnSpc>
                        <a:spcAft>
                          <a:spcPts val="0"/>
                        </a:spcAft>
                      </a:pPr>
                      <a:r>
                        <a:rPr lang="es-MX" sz="10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a:txBody>
                    <a:bodyPr/>
                    <a:lstStyle/>
                    <a:p>
                      <a:pPr algn="ctr">
                        <a:lnSpc>
                          <a:spcPct val="115000"/>
                        </a:lnSpc>
                        <a:spcAft>
                          <a:spcPts val="0"/>
                        </a:spcAft>
                      </a:pPr>
                      <a:r>
                        <a:rPr lang="es-MX" sz="1000">
                          <a:effectLst/>
                        </a:rPr>
                        <a:t>Requisitos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a:txBody>
                    <a:bodyPr/>
                    <a:lstStyle/>
                    <a:p>
                      <a:pPr algn="ctr">
                        <a:lnSpc>
                          <a:spcPct val="115000"/>
                        </a:lnSpc>
                        <a:spcAft>
                          <a:spcPts val="0"/>
                        </a:spcAft>
                      </a:pPr>
                      <a:r>
                        <a:rPr lang="es-MX" sz="1000">
                          <a:effectLst/>
                        </a:rPr>
                        <a:t>Características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a:txBody>
                    <a:bodyPr/>
                    <a:lstStyle/>
                    <a:p>
                      <a:pPr algn="ctr">
                        <a:lnSpc>
                          <a:spcPct val="115000"/>
                        </a:lnSpc>
                        <a:spcAft>
                          <a:spcPts val="0"/>
                        </a:spcAft>
                      </a:pPr>
                      <a:r>
                        <a:rPr lang="es-MX" sz="1000" dirty="0">
                          <a:effectLst/>
                        </a:rPr>
                        <a:t>Requisitos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a:txBody>
                    <a:bodyPr/>
                    <a:lstStyle/>
                    <a:p>
                      <a:pPr algn="ctr">
                        <a:lnSpc>
                          <a:spcPct val="115000"/>
                        </a:lnSpc>
                        <a:spcAft>
                          <a:spcPts val="0"/>
                        </a:spcAft>
                      </a:pPr>
                      <a:r>
                        <a:rPr lang="es-MX" sz="1000">
                          <a:effectLst/>
                        </a:rPr>
                        <a:t>Características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a:txBody>
                    <a:bodyPr/>
                    <a:lstStyle/>
                    <a:p>
                      <a:pPr algn="ctr">
                        <a:lnSpc>
                          <a:spcPct val="115000"/>
                        </a:lnSpc>
                        <a:spcAft>
                          <a:spcPts val="0"/>
                        </a:spcAft>
                      </a:pPr>
                      <a:r>
                        <a:rPr lang="es-MX" sz="1000">
                          <a:effectLst/>
                        </a:rPr>
                        <a:t>Requisitos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extLst>
                  <a:ext uri="{0D108BD9-81ED-4DB2-BD59-A6C34878D82A}">
                    <a16:rowId xmlns:a16="http://schemas.microsoft.com/office/drawing/2014/main" val="10002"/>
                  </a:ext>
                </a:extLst>
              </a:tr>
              <a:tr h="4361662">
                <a:tc>
                  <a:txBody>
                    <a:bodyPr/>
                    <a:lstStyle/>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a:txBody>
                    <a:bodyPr/>
                    <a:lstStyle/>
                    <a:p>
                      <a:pPr>
                        <a:lnSpc>
                          <a:spcPct val="115000"/>
                        </a:lnSpc>
                        <a:spcAft>
                          <a:spcPts val="0"/>
                        </a:spcAft>
                      </a:pPr>
                      <a:r>
                        <a:rPr lang="es-MX" sz="10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a:txBody>
                    <a:bodyPr/>
                    <a:lstStyle/>
                    <a:p>
                      <a:pPr>
                        <a:lnSpc>
                          <a:spcPct val="115000"/>
                        </a:lnSpc>
                        <a:spcAft>
                          <a:spcPts val="0"/>
                        </a:spcAft>
                      </a:pPr>
                      <a:r>
                        <a:rPr lang="es-MX" sz="10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a:txBody>
                    <a:bodyPr/>
                    <a:lstStyle/>
                    <a:p>
                      <a:pPr>
                        <a:lnSpc>
                          <a:spcPct val="115000"/>
                        </a:lnSpc>
                        <a:spcAft>
                          <a:spcPts val="0"/>
                        </a:spcAft>
                      </a:pPr>
                      <a:r>
                        <a:rPr lang="es-MX" sz="10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a:txBody>
                    <a:bodyPr/>
                    <a:lstStyle/>
                    <a:p>
                      <a:pPr>
                        <a:lnSpc>
                          <a:spcPct val="115000"/>
                        </a:lnSpc>
                        <a:spcAft>
                          <a:spcPts val="0"/>
                        </a:spcAft>
                      </a:pPr>
                      <a:r>
                        <a:rPr lang="es-MX" sz="10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tc>
                  <a:txBody>
                    <a:bodyPr/>
                    <a:lstStyle/>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endParaRPr>
                    </a:p>
                    <a:p>
                      <a:pPr>
                        <a:lnSpc>
                          <a:spcPct val="115000"/>
                        </a:lnSpc>
                        <a:spcAft>
                          <a:spcPts val="0"/>
                        </a:spcAft>
                      </a:pPr>
                      <a:r>
                        <a:rPr lang="es-MX" sz="10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86" marR="56186" marT="0" marB="0"/>
                </a:tc>
                <a:extLst>
                  <a:ext uri="{0D108BD9-81ED-4DB2-BD59-A6C34878D82A}">
                    <a16:rowId xmlns:a16="http://schemas.microsoft.com/office/drawing/2014/main" val="10003"/>
                  </a:ext>
                </a:extLst>
              </a:tr>
            </a:tbl>
          </a:graphicData>
        </a:graphic>
      </p:graphicFrame>
      <p:pic>
        <p:nvPicPr>
          <p:cNvPr id="5" name="Imagen 4"/>
          <p:cNvPicPr>
            <a:picLocks noChangeAspect="1"/>
          </p:cNvPicPr>
          <p:nvPr/>
        </p:nvPicPr>
        <p:blipFill>
          <a:blip r:embed="rId2"/>
          <a:stretch>
            <a:fillRect/>
          </a:stretch>
        </p:blipFill>
        <p:spPr>
          <a:xfrm>
            <a:off x="215255" y="242541"/>
            <a:ext cx="1698889" cy="1043467"/>
          </a:xfrm>
          <a:prstGeom prst="rect">
            <a:avLst/>
          </a:prstGeom>
        </p:spPr>
      </p:pic>
      <p:pic>
        <p:nvPicPr>
          <p:cNvPr id="6"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729" y="242541"/>
            <a:ext cx="1738855" cy="99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64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8"/>
            <a:ext cx="9997440" cy="503284"/>
          </a:xfrm>
        </p:spPr>
        <p:txBody>
          <a:bodyPr>
            <a:normAutofit/>
          </a:bodyPr>
          <a:lstStyle/>
          <a:p>
            <a:pPr algn="ctr"/>
            <a:r>
              <a:rPr lang="es-MX" sz="2000" dirty="0" smtClean="0">
                <a:latin typeface="Arial" panose="020B0604020202020204" pitchFamily="34" charset="0"/>
                <a:cs typeface="Arial" panose="020B0604020202020204" pitchFamily="34" charset="0"/>
              </a:rPr>
              <a:t>Rúbrica para evaluar proyecto de física</a:t>
            </a:r>
            <a:endParaRPr lang="es-MX" sz="2000"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90919151"/>
              </p:ext>
            </p:extLst>
          </p:nvPr>
        </p:nvGraphicFramePr>
        <p:xfrm>
          <a:off x="1719619" y="1229833"/>
          <a:ext cx="10191964" cy="5321091"/>
        </p:xfrm>
        <a:graphic>
          <a:graphicData uri="http://schemas.openxmlformats.org/drawingml/2006/table">
            <a:tbl>
              <a:tblPr firstRow="1" firstCol="1" bandRow="1">
                <a:tableStyleId>{5C22544A-7EE6-4342-B048-85BDC9FD1C3A}</a:tableStyleId>
              </a:tblPr>
              <a:tblGrid>
                <a:gridCol w="878544">
                  <a:extLst>
                    <a:ext uri="{9D8B030D-6E8A-4147-A177-3AD203B41FA5}">
                      <a16:colId xmlns:a16="http://schemas.microsoft.com/office/drawing/2014/main" val="20000"/>
                    </a:ext>
                  </a:extLst>
                </a:gridCol>
                <a:gridCol w="2413710">
                  <a:extLst>
                    <a:ext uri="{9D8B030D-6E8A-4147-A177-3AD203B41FA5}">
                      <a16:colId xmlns:a16="http://schemas.microsoft.com/office/drawing/2014/main" val="20001"/>
                    </a:ext>
                  </a:extLst>
                </a:gridCol>
                <a:gridCol w="1973523">
                  <a:extLst>
                    <a:ext uri="{9D8B030D-6E8A-4147-A177-3AD203B41FA5}">
                      <a16:colId xmlns:a16="http://schemas.microsoft.com/office/drawing/2014/main" val="20002"/>
                    </a:ext>
                  </a:extLst>
                </a:gridCol>
                <a:gridCol w="2333232">
                  <a:extLst>
                    <a:ext uri="{9D8B030D-6E8A-4147-A177-3AD203B41FA5}">
                      <a16:colId xmlns:a16="http://schemas.microsoft.com/office/drawing/2014/main" val="20003"/>
                    </a:ext>
                  </a:extLst>
                </a:gridCol>
                <a:gridCol w="1469321">
                  <a:extLst>
                    <a:ext uri="{9D8B030D-6E8A-4147-A177-3AD203B41FA5}">
                      <a16:colId xmlns:a16="http://schemas.microsoft.com/office/drawing/2014/main" val="20004"/>
                    </a:ext>
                  </a:extLst>
                </a:gridCol>
                <a:gridCol w="1123634">
                  <a:extLst>
                    <a:ext uri="{9D8B030D-6E8A-4147-A177-3AD203B41FA5}">
                      <a16:colId xmlns:a16="http://schemas.microsoft.com/office/drawing/2014/main" val="20005"/>
                    </a:ext>
                  </a:extLst>
                </a:gridCol>
              </a:tblGrid>
              <a:tr h="196285">
                <a:tc>
                  <a:txBody>
                    <a:bodyPr/>
                    <a:lstStyle/>
                    <a:p>
                      <a:pPr algn="l">
                        <a:lnSpc>
                          <a:spcPct val="107000"/>
                        </a:lnSpc>
                        <a:spcAft>
                          <a:spcPts val="0"/>
                        </a:spcAft>
                      </a:pPr>
                      <a:r>
                        <a:rPr lang="es-MX" sz="900" dirty="0">
                          <a:effectLst/>
                        </a:rPr>
                        <a:t>Criterios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Excelente (20)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Bueno (15)</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Satisfactorio (10)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Deficiente (5)</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       Puntuación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0"/>
                  </a:ext>
                </a:extLst>
              </a:tr>
              <a:tr h="801428">
                <a:tc>
                  <a:txBody>
                    <a:bodyPr/>
                    <a:lstStyle/>
                    <a:p>
                      <a:pPr algn="l">
                        <a:lnSpc>
                          <a:spcPct val="107000"/>
                        </a:lnSpc>
                        <a:spcAft>
                          <a:spcPts val="0"/>
                        </a:spcAft>
                      </a:pPr>
                      <a:r>
                        <a:rPr lang="es-MX" sz="900">
                          <a:effectLst/>
                        </a:rPr>
                        <a:t>Presentación del proyecto ( 10%)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El proyecto contiene portada (Nombre del alumno, nombre de la institución, nombre del maestro, grado y grupo y fecha), introducción, desarrollo, conclusiones y bibliografía.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dirty="0">
                          <a:effectLst/>
                        </a:rPr>
                        <a:t>El proyecto  contiene parcialmente portada, no incluye introducción, pero contiene desarrollo, conclusión y bibliografía</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El proyecto no contiene portada, ni introducción, pero incluye desarrollo, conclusiones y bibliografía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El proyecto no presenta una estructura clara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1"/>
                  </a:ext>
                </a:extLst>
              </a:tr>
              <a:tr h="801428">
                <a:tc>
                  <a:txBody>
                    <a:bodyPr/>
                    <a:lstStyle/>
                    <a:p>
                      <a:pPr algn="l">
                        <a:lnSpc>
                          <a:spcPct val="107000"/>
                        </a:lnSpc>
                        <a:spcAft>
                          <a:spcPts val="0"/>
                        </a:spcAft>
                      </a:pPr>
                      <a:r>
                        <a:rPr lang="es-MX" sz="900">
                          <a:effectLst/>
                        </a:rPr>
                        <a:t>Introducción (15%)</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La introducción es atractiva plantea el tema principal y anticipa la estructura del trabajo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La introducción claramente plantea el tema principal y anticipa la estructura del trabajo, pero no es particularmente atractiva.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La introducción plantea el tema principal, pero no anticipa adecuadamente la estructura del trabajo, es poco atrayente para el lector</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No hay una introducción.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2"/>
                  </a:ext>
                </a:extLst>
              </a:tr>
              <a:tr h="801428">
                <a:tc>
                  <a:txBody>
                    <a:bodyPr/>
                    <a:lstStyle/>
                    <a:p>
                      <a:pPr algn="l">
                        <a:lnSpc>
                          <a:spcPct val="107000"/>
                        </a:lnSpc>
                        <a:spcAft>
                          <a:spcPts val="0"/>
                        </a:spcAft>
                      </a:pPr>
                      <a:r>
                        <a:rPr lang="es-MX" sz="900">
                          <a:effectLst/>
                        </a:rPr>
                        <a:t>Enfoque en el tema (Contenido) (30%)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Hay un tema claro y bien enfocado. Se destaca la idea principal y es respaldada con información detallada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La idea principal es clara, pero la información de apoyo es muy general</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La idea principal es algo clara, pero se necesita mayor información de apoyo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La idea principal no es clara. Parece haber una recopilación desordenada de información.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3"/>
                  </a:ext>
                </a:extLst>
              </a:tr>
              <a:tr h="528186">
                <a:tc>
                  <a:txBody>
                    <a:bodyPr/>
                    <a:lstStyle/>
                    <a:p>
                      <a:pPr algn="l">
                        <a:lnSpc>
                          <a:spcPct val="107000"/>
                        </a:lnSpc>
                        <a:spcAft>
                          <a:spcPts val="0"/>
                        </a:spcAft>
                      </a:pPr>
                      <a:r>
                        <a:rPr lang="es-MX" sz="900">
                          <a:effectLst/>
                        </a:rPr>
                        <a:t>Ortografía y gramática (10%)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La redacción es clara y concisa, respeta los signos de puntuación y no presenta errores ortográficos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La redacción es clara, no presenta errores ortográficos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La redacción es clara, con algunas omisiones de acentuación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La redacción es deficiente, presenta errores ortográficos.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4"/>
                  </a:ext>
                </a:extLst>
              </a:tr>
              <a:tr h="480857">
                <a:tc>
                  <a:txBody>
                    <a:bodyPr/>
                    <a:lstStyle/>
                    <a:p>
                      <a:pPr algn="l">
                        <a:lnSpc>
                          <a:spcPct val="107000"/>
                        </a:lnSpc>
                        <a:spcAft>
                          <a:spcPts val="0"/>
                        </a:spcAft>
                      </a:pPr>
                      <a:r>
                        <a:rPr lang="es-MX" sz="900">
                          <a:effectLst/>
                        </a:rPr>
                        <a:t>Conclusión (10%)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Expone argumentos personales y fundamentados, sobre lo que aprendió del tema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Expone argumentos personales con muy poca fundamentación sobre lo que aprendió del tema.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Expone argumentos sobre lo que aprendió del tema.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No presenta conclusión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5"/>
                  </a:ext>
                </a:extLst>
              </a:tr>
              <a:tr h="910051">
                <a:tc>
                  <a:txBody>
                    <a:bodyPr/>
                    <a:lstStyle/>
                    <a:p>
                      <a:pPr algn="l">
                        <a:lnSpc>
                          <a:spcPct val="107000"/>
                        </a:lnSpc>
                        <a:spcAft>
                          <a:spcPts val="0"/>
                        </a:spcAft>
                      </a:pPr>
                      <a:r>
                        <a:rPr lang="es-MX" sz="900">
                          <a:effectLst/>
                        </a:rPr>
                        <a:t>Referencias bibliográficas (10%)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Cita textos pertinentes y de actualidad de acuerdo al tema,  y en el formato deseado, mínimo 3 libros y una página de internet</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Cita textos pertinentes y de actualidad de acuerdo al tema, en el formato deseado, mínimo 2 libros y una página de internet</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Cita textos pertinentes y de actualidad de acuerdo al tema, en el formato deseado, mínimo 1 libros y una página de internet</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No presenta bibliografía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6"/>
                  </a:ext>
                </a:extLst>
              </a:tr>
              <a:tr h="801428">
                <a:tc>
                  <a:txBody>
                    <a:bodyPr/>
                    <a:lstStyle/>
                    <a:p>
                      <a:pPr algn="l">
                        <a:lnSpc>
                          <a:spcPct val="107000"/>
                        </a:lnSpc>
                        <a:spcAft>
                          <a:spcPts val="0"/>
                        </a:spcAft>
                      </a:pPr>
                      <a:r>
                        <a:rPr lang="es-MX" sz="900">
                          <a:effectLst/>
                        </a:rPr>
                        <a:t>Exposición (15%)</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dirty="0">
                          <a:effectLst/>
                        </a:rPr>
                        <a:t>Exposición fluida presenta una secuencia lógica definida y coherente. Actitud adecuada, la  presentación muestra planificación y trabajo de grupo</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Exposición fluida presenta una secuencia lógica definida y coherente. Actitud adecuada, todos los miembros demuestran conocer el trabajo global</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Clara  y comprensible en general, información completa, presenta secuencia y relación con la exposición, la presentación no ha sido bastante planificada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a:effectLst/>
                        </a:rPr>
                        <a:t>La información es incompleta y sin relación con el contexto, poco clara y difícil de seguir, demasiado individual.</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nchor="ctr"/>
                </a:tc>
                <a:tc>
                  <a:txBody>
                    <a:bodyPr/>
                    <a:lstStyle/>
                    <a:p>
                      <a:pPr algn="l">
                        <a:lnSpc>
                          <a:spcPct val="107000"/>
                        </a:lnSpc>
                        <a:spcAft>
                          <a:spcPts val="0"/>
                        </a:spcAft>
                      </a:pPr>
                      <a:r>
                        <a:rPr lang="es-MX" sz="9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120" marR="38120" marT="0" marB="0"/>
                </a:tc>
                <a:extLst>
                  <a:ext uri="{0D108BD9-81ED-4DB2-BD59-A6C34878D82A}">
                    <a16:rowId xmlns:a16="http://schemas.microsoft.com/office/drawing/2014/main" val="10007"/>
                  </a:ext>
                </a:extLst>
              </a:tr>
            </a:tbl>
          </a:graphicData>
        </a:graphic>
      </p:graphicFrame>
      <p:pic>
        <p:nvPicPr>
          <p:cNvPr id="5" name="Imagen 4"/>
          <p:cNvPicPr>
            <a:picLocks noChangeAspect="1"/>
          </p:cNvPicPr>
          <p:nvPr/>
        </p:nvPicPr>
        <p:blipFill>
          <a:blip r:embed="rId2"/>
          <a:stretch>
            <a:fillRect/>
          </a:stretch>
        </p:blipFill>
        <p:spPr>
          <a:xfrm>
            <a:off x="215255" y="119712"/>
            <a:ext cx="1698889" cy="1043467"/>
          </a:xfrm>
          <a:prstGeom prst="rect">
            <a:avLst/>
          </a:prstGeom>
        </p:spPr>
      </p:pic>
      <p:pic>
        <p:nvPicPr>
          <p:cNvPr id="6"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729" y="141570"/>
            <a:ext cx="1738855" cy="99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0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4144" y="274638"/>
            <a:ext cx="9997440" cy="503284"/>
          </a:xfrm>
        </p:spPr>
        <p:txBody>
          <a:bodyPr>
            <a:normAutofit/>
          </a:bodyPr>
          <a:lstStyle/>
          <a:p>
            <a:r>
              <a:rPr lang="es-MX" sz="2000" dirty="0" err="1" smtClean="0">
                <a:latin typeface="Arial" panose="020B0604020202020204" pitchFamily="34" charset="0"/>
                <a:cs typeface="Arial" panose="020B0604020202020204" pitchFamily="34" charset="0"/>
              </a:rPr>
              <a:t>Infograma</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220499" y="130641"/>
            <a:ext cx="1218885" cy="748646"/>
          </a:xfrm>
          <a:prstGeom prst="rect">
            <a:avLst/>
          </a:prstGeom>
        </p:spPr>
      </p:pic>
      <p:pic>
        <p:nvPicPr>
          <p:cNvPr id="6"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489" y="162886"/>
            <a:ext cx="1264095" cy="72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arcador de contenido 6"/>
          <p:cNvPicPr>
            <a:picLocks noGrp="1" noChangeAspect="1"/>
          </p:cNvPicPr>
          <p:nvPr>
            <p:ph idx="1"/>
          </p:nvPr>
        </p:nvPicPr>
        <p:blipFill>
          <a:blip r:embed="rId4"/>
          <a:stretch>
            <a:fillRect/>
          </a:stretch>
        </p:blipFill>
        <p:spPr>
          <a:xfrm>
            <a:off x="4339988" y="130642"/>
            <a:ext cx="3835021" cy="6727358"/>
          </a:xfrm>
          <a:prstGeom prst="rect">
            <a:avLst/>
          </a:prstGeom>
        </p:spPr>
      </p:pic>
    </p:spTree>
    <p:extLst>
      <p:ext uri="{BB962C8B-B14F-4D97-AF65-F5344CB8AC3E}">
        <p14:creationId xmlns:p14="http://schemas.microsoft.com/office/powerpoint/2010/main" val="52105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x-none" dirty="0" smtClean="0"/>
              <a:t>Reflexiones personales</a:t>
            </a:r>
            <a:endParaRPr lang="x-none" dirty="0"/>
          </a:p>
        </p:txBody>
      </p:sp>
      <p:sp>
        <p:nvSpPr>
          <p:cNvPr id="3" name="Marcador de contenido 2"/>
          <p:cNvSpPr>
            <a:spLocks noGrp="1"/>
          </p:cNvSpPr>
          <p:nvPr>
            <p:ph idx="1"/>
          </p:nvPr>
        </p:nvSpPr>
        <p:spPr>
          <a:xfrm>
            <a:off x="1914144" y="2033516"/>
            <a:ext cx="9997440" cy="4214884"/>
          </a:xfrm>
        </p:spPr>
        <p:txBody>
          <a:bodyPr/>
          <a:lstStyle/>
          <a:p>
            <a:pPr marL="82296" indent="0" algn="just">
              <a:buNone/>
            </a:pPr>
            <a:r>
              <a:rPr lang="x-none" sz="2000" dirty="0" smtClean="0"/>
              <a:t>Ing. César Víctor Nieves Cortés</a:t>
            </a:r>
          </a:p>
          <a:p>
            <a:pPr marL="82296" indent="0" algn="just">
              <a:buNone/>
            </a:pPr>
            <a:endParaRPr lang="x-none" sz="2000" dirty="0" smtClean="0"/>
          </a:p>
          <a:p>
            <a:pPr marL="82296" indent="0" algn="just">
              <a:buNone/>
            </a:pPr>
            <a:r>
              <a:rPr lang="x-none" sz="2000" dirty="0" smtClean="0"/>
              <a:t>Dificultades: coincidencia en los tiempos para ponerse de acuerdo en el intercambio de información, se resolvió utilizando redes sociales y medios electrónicos. </a:t>
            </a:r>
            <a:endParaRPr lang="es-MX" sz="2000" dirty="0" smtClean="0"/>
          </a:p>
          <a:p>
            <a:pPr marL="82296" indent="0" algn="just">
              <a:buNone/>
            </a:pPr>
            <a:r>
              <a:rPr lang="x-none" sz="2000" dirty="0" smtClean="0"/>
              <a:t>En cuanto a resultados y evidencias: trabajo en conjunto y como evidencia, la entrega del proyecto final.</a:t>
            </a:r>
          </a:p>
          <a:p>
            <a:pPr marL="82296" indent="0" algn="just">
              <a:buNone/>
            </a:pPr>
            <a:r>
              <a:rPr lang="x-none" sz="2000" dirty="0" smtClean="0"/>
              <a:t>Aspectos a trabajar: Seguir la preparación académica e implementar herramientas de enseñanza-aprendizaje </a:t>
            </a:r>
            <a:endParaRPr lang="es-MX" sz="2000" dirty="0" smtClean="0"/>
          </a:p>
          <a:p>
            <a:pPr marL="82296" indent="0" algn="just">
              <a:buNone/>
            </a:pPr>
            <a:r>
              <a:rPr lang="es-MX" sz="2000" dirty="0" smtClean="0"/>
              <a:t>Con respecto a lo aprendido </a:t>
            </a:r>
            <a:r>
              <a:rPr lang="x-none" sz="2000" dirty="0" smtClean="0"/>
              <a:t>y </a:t>
            </a:r>
            <a:r>
              <a:rPr lang="es-MX" sz="2000" dirty="0" smtClean="0"/>
              <a:t>su</a:t>
            </a:r>
            <a:r>
              <a:rPr lang="x-none" sz="2000" dirty="0" smtClean="0"/>
              <a:t> repercusión</a:t>
            </a:r>
            <a:r>
              <a:rPr lang="es-MX" sz="2000" dirty="0" smtClean="0"/>
              <a:t>: E</a:t>
            </a:r>
            <a:r>
              <a:rPr lang="x-none" sz="2000" dirty="0" smtClean="0"/>
              <a:t>l fomento del trabajo en equipo y la mejora del ambiente laboral.</a:t>
            </a:r>
          </a:p>
          <a:p>
            <a:pPr marL="82296" indent="0">
              <a:buNone/>
            </a:pPr>
            <a:endParaRPr lang="x-none" sz="2000" dirty="0" smtClean="0"/>
          </a:p>
        </p:txBody>
      </p:sp>
    </p:spTree>
    <p:extLst>
      <p:ext uri="{BB962C8B-B14F-4D97-AF65-F5344CB8AC3E}">
        <p14:creationId xmlns:p14="http://schemas.microsoft.com/office/powerpoint/2010/main" val="19255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x-none" dirty="0" smtClean="0"/>
              <a:t>Reflexiones personales</a:t>
            </a:r>
            <a:endParaRPr lang="x-none" dirty="0"/>
          </a:p>
        </p:txBody>
      </p:sp>
      <p:sp>
        <p:nvSpPr>
          <p:cNvPr id="3" name="Marcador de contenido 2"/>
          <p:cNvSpPr>
            <a:spLocks noGrp="1"/>
          </p:cNvSpPr>
          <p:nvPr>
            <p:ph idx="1"/>
          </p:nvPr>
        </p:nvSpPr>
        <p:spPr>
          <a:xfrm>
            <a:off x="1914144" y="1417637"/>
            <a:ext cx="9997440" cy="5242469"/>
          </a:xfrm>
        </p:spPr>
        <p:txBody>
          <a:bodyPr>
            <a:noAutofit/>
          </a:bodyPr>
          <a:lstStyle/>
          <a:p>
            <a:pPr marL="82296" indent="0" algn="just">
              <a:buNone/>
            </a:pPr>
            <a:r>
              <a:rPr lang="x-none" sz="2000" dirty="0" smtClean="0"/>
              <a:t>Mtra. Verónica Trinidad Martínez Melo </a:t>
            </a:r>
            <a:endParaRPr lang="es-MX" sz="2000" dirty="0" smtClean="0"/>
          </a:p>
          <a:p>
            <a:pPr marL="82296" indent="0" algn="just">
              <a:buNone/>
            </a:pPr>
            <a:endParaRPr lang="x-none" sz="2000" dirty="0" smtClean="0"/>
          </a:p>
          <a:p>
            <a:pPr marL="82296" indent="0" algn="just">
              <a:buNone/>
            </a:pPr>
            <a:r>
              <a:rPr lang="x-none" sz="2000" dirty="0" smtClean="0"/>
              <a:t>Dificultades: Coincidir en tiempo y conocer términos específicos de cada materia que se tuvieron que relacionar para el proyecto, se resolvió poniendo tiempo extra para reuniones, uso de redes sociales y medios electrónicos y la indagación del significado de los términos y sus posibles aplicaciones.</a:t>
            </a:r>
          </a:p>
          <a:p>
            <a:pPr marL="82296" indent="0" algn="just">
              <a:buNone/>
            </a:pPr>
            <a:r>
              <a:rPr lang="x-none" sz="2000" dirty="0" smtClean="0"/>
              <a:t>Con respecto a resultados y evidencias: Lograr el trabajo en equipo y como evidencia, el proyecto final y presentación completa del proyecto incluyendo la infografía.</a:t>
            </a:r>
          </a:p>
          <a:p>
            <a:pPr marL="82296" indent="0" algn="just">
              <a:buNone/>
            </a:pPr>
            <a:r>
              <a:rPr lang="x-none" sz="2000" dirty="0" smtClean="0"/>
              <a:t>Aspectos a trabajar: continuar con las actualizaciones docentes para facilitar el manejo de tecnologías aplicadas a dicho campo.</a:t>
            </a:r>
          </a:p>
          <a:p>
            <a:pPr marL="82296" indent="0" algn="just">
              <a:buNone/>
            </a:pPr>
            <a:r>
              <a:rPr lang="x-none" sz="2000" dirty="0" smtClean="0"/>
              <a:t>Con respecto a lo aprendido y su repercusión: Fomentar la comunicación y el trabajo en equipo para generar condiciones más favorables al ambiente académico y laboral.</a:t>
            </a:r>
          </a:p>
        </p:txBody>
      </p:sp>
    </p:spTree>
    <p:extLst>
      <p:ext uri="{BB962C8B-B14F-4D97-AF65-F5344CB8AC3E}">
        <p14:creationId xmlns:p14="http://schemas.microsoft.com/office/powerpoint/2010/main" val="335582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x-none" dirty="0" smtClean="0"/>
              <a:t>Reflexiones personales</a:t>
            </a:r>
            <a:endParaRPr lang="x-none" dirty="0"/>
          </a:p>
        </p:txBody>
      </p:sp>
      <p:sp>
        <p:nvSpPr>
          <p:cNvPr id="3" name="Marcador de contenido 2"/>
          <p:cNvSpPr>
            <a:spLocks noGrp="1"/>
          </p:cNvSpPr>
          <p:nvPr>
            <p:ph idx="1"/>
          </p:nvPr>
        </p:nvSpPr>
        <p:spPr>
          <a:xfrm>
            <a:off x="1914144" y="1417637"/>
            <a:ext cx="9997440" cy="5242469"/>
          </a:xfrm>
        </p:spPr>
        <p:txBody>
          <a:bodyPr>
            <a:noAutofit/>
          </a:bodyPr>
          <a:lstStyle/>
          <a:p>
            <a:pPr marL="82296" indent="0" algn="just">
              <a:buNone/>
            </a:pPr>
            <a:r>
              <a:rPr lang="es-419" sz="2000" dirty="0" err="1" smtClean="0"/>
              <a:t>Lic</a:t>
            </a:r>
            <a:r>
              <a:rPr lang="x-none" sz="2000" dirty="0" smtClean="0"/>
              <a:t>. </a:t>
            </a:r>
            <a:r>
              <a:rPr lang="es-419" sz="2000" dirty="0" smtClean="0"/>
              <a:t>Elsa Claudia García Victoria</a:t>
            </a:r>
            <a:r>
              <a:rPr lang="x-none" sz="2000" dirty="0" smtClean="0"/>
              <a:t> </a:t>
            </a:r>
            <a:endParaRPr lang="es-MX" sz="2000" dirty="0" smtClean="0"/>
          </a:p>
          <a:p>
            <a:pPr marL="82296" indent="0" algn="just">
              <a:buNone/>
            </a:pPr>
            <a:endParaRPr lang="x-none" sz="2000" dirty="0" smtClean="0"/>
          </a:p>
          <a:p>
            <a:pPr marL="82296" indent="0">
              <a:buNone/>
            </a:pPr>
            <a:r>
              <a:rPr lang="es-MX" sz="2000" dirty="0"/>
              <a:t>Considero que </a:t>
            </a:r>
            <a:r>
              <a:rPr lang="es-MX" sz="2000" b="1" dirty="0"/>
              <a:t>las dificultades que se enfrentaron</a:t>
            </a:r>
            <a:r>
              <a:rPr lang="es-MX" sz="2000" dirty="0"/>
              <a:t> al planear el trabajo interdisciplinario de conexiones, fue en primer lugar la selección del tema, que empatara con el programa de las tres materias, luego interrelacionarlas, así como la coordinación en tiempos, ya que en especial la suscrita, ya que al acudir pocas horas a la escuela no me permitía interactuar de manera personal, con ambos, sin embargo agradezco la tolerancia, colaboración  y apoyo de </a:t>
            </a:r>
            <a:r>
              <a:rPr lang="es-MX" sz="2000" dirty="0" smtClean="0"/>
              <a:t>mis compañeros maestra Verónica </a:t>
            </a:r>
            <a:r>
              <a:rPr lang="es-MX" sz="2000" dirty="0"/>
              <a:t>y </a:t>
            </a:r>
            <a:r>
              <a:rPr lang="es-MX" sz="2000" dirty="0" smtClean="0"/>
              <a:t>maestro </a:t>
            </a:r>
            <a:r>
              <a:rPr lang="es-MX" sz="2000" dirty="0"/>
              <a:t>César, para avanzar en cada una de las etapas y concluir el proyecto.</a:t>
            </a:r>
            <a:endParaRPr lang="es-419" sz="2000" dirty="0"/>
          </a:p>
          <a:p>
            <a:pPr marL="82296" indent="0">
              <a:buNone/>
            </a:pPr>
            <a:endParaRPr lang="es-MX" sz="2000" dirty="0" smtClean="0"/>
          </a:p>
          <a:p>
            <a:pPr marL="82296" indent="0">
              <a:buNone/>
            </a:pPr>
            <a:r>
              <a:rPr lang="es-MX" sz="2000" dirty="0" smtClean="0"/>
              <a:t>Por </a:t>
            </a:r>
            <a:r>
              <a:rPr lang="es-MX" sz="2000" dirty="0"/>
              <a:t>cuanto a </a:t>
            </a:r>
            <a:r>
              <a:rPr lang="es-MX" sz="2000" b="1" dirty="0"/>
              <a:t>los resultados y evidencias obtenidas</a:t>
            </a:r>
            <a:r>
              <a:rPr lang="es-MX" sz="2000" dirty="0"/>
              <a:t>, considero que se logró la meta del proyecto, reiterando que ha sido en mucho gracias al apoyo y colaboración de ambos. </a:t>
            </a:r>
            <a:endParaRPr lang="es-419" sz="2000" dirty="0"/>
          </a:p>
          <a:p>
            <a:pPr marL="82296" indent="0">
              <a:buNone/>
            </a:pPr>
            <a:endParaRPr lang="es-419" sz="2000" dirty="0"/>
          </a:p>
        </p:txBody>
      </p:sp>
    </p:spTree>
    <p:extLst>
      <p:ext uri="{BB962C8B-B14F-4D97-AF65-F5344CB8AC3E}">
        <p14:creationId xmlns:p14="http://schemas.microsoft.com/office/powerpoint/2010/main" val="141926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82296" indent="0">
              <a:buNone/>
            </a:pPr>
            <a:r>
              <a:rPr lang="es-MX" sz="2000" b="1" dirty="0"/>
              <a:t>Aspectos a trabajar para lograr un trabajo interdisciplinario de calidad y efectivo</a:t>
            </a:r>
            <a:r>
              <a:rPr lang="es-MX" sz="2000" dirty="0"/>
              <a:t>.</a:t>
            </a:r>
            <a:endParaRPr lang="es-419" sz="2000" dirty="0"/>
          </a:p>
          <a:p>
            <a:pPr marL="82296" indent="0">
              <a:buNone/>
            </a:pPr>
            <a:r>
              <a:rPr lang="es-MX" sz="2000" dirty="0"/>
              <a:t>Establecer de manera clara el objetivo del proyecto interdisciplinario.</a:t>
            </a:r>
            <a:endParaRPr lang="es-419" sz="2000" dirty="0"/>
          </a:p>
          <a:p>
            <a:pPr marL="82296" indent="0">
              <a:buNone/>
            </a:pPr>
            <a:endParaRPr lang="es-MX" sz="2000" dirty="0" smtClean="0"/>
          </a:p>
          <a:p>
            <a:pPr marL="82296" indent="0">
              <a:buNone/>
            </a:pPr>
            <a:r>
              <a:rPr lang="es-MX" sz="2000" dirty="0" smtClean="0"/>
              <a:t>Realizar </a:t>
            </a:r>
            <a:r>
              <a:rPr lang="es-MX" sz="2000" dirty="0"/>
              <a:t>un cronograma y apegarnos a él para saber los momentos de participación tanto del equipo de maestros como de los alumnos, así como de las etapas que deben irse cumpliendo.</a:t>
            </a:r>
            <a:endParaRPr lang="es-419" sz="2000" dirty="0"/>
          </a:p>
          <a:p>
            <a:pPr marL="82296" indent="0">
              <a:buNone/>
            </a:pPr>
            <a:endParaRPr lang="es-MX" sz="2000" dirty="0" smtClean="0"/>
          </a:p>
          <a:p>
            <a:pPr marL="82296" indent="0">
              <a:buNone/>
            </a:pPr>
            <a:r>
              <a:rPr lang="es-MX" sz="2000" dirty="0" smtClean="0"/>
              <a:t>Estar </a:t>
            </a:r>
            <a:r>
              <a:rPr lang="es-MX" sz="2000" dirty="0"/>
              <a:t>en continua comunicación los docentes, para ir evaluando los avances y en su caso ir corrigiendo el mismo.</a:t>
            </a:r>
            <a:endParaRPr lang="es-419" sz="2000" dirty="0"/>
          </a:p>
          <a:p>
            <a:pPr marL="82296" indent="0">
              <a:buNone/>
            </a:pPr>
            <a:endParaRPr lang="es-MX" sz="2000" dirty="0" smtClean="0"/>
          </a:p>
          <a:p>
            <a:pPr marL="82296" indent="0">
              <a:buNone/>
            </a:pPr>
            <a:r>
              <a:rPr lang="es-MX" sz="2000" dirty="0" smtClean="0"/>
              <a:t>Contar </a:t>
            </a:r>
            <a:r>
              <a:rPr lang="es-MX" sz="2000" dirty="0"/>
              <a:t>con los materiales necesarios para realizar el proyecto en tiempo y forma.</a:t>
            </a:r>
            <a:endParaRPr lang="es-419" sz="2000" dirty="0"/>
          </a:p>
        </p:txBody>
      </p:sp>
      <p:sp>
        <p:nvSpPr>
          <p:cNvPr id="4" name="Título 1"/>
          <p:cNvSpPr>
            <a:spLocks noGrp="1"/>
          </p:cNvSpPr>
          <p:nvPr>
            <p:ph type="title"/>
          </p:nvPr>
        </p:nvSpPr>
        <p:spPr/>
        <p:txBody>
          <a:bodyPr/>
          <a:lstStyle/>
          <a:p>
            <a:pPr algn="ctr"/>
            <a:r>
              <a:rPr lang="x-none" dirty="0" smtClean="0"/>
              <a:t>Reflexiones personales</a:t>
            </a:r>
            <a:endParaRPr lang="x-none" dirty="0"/>
          </a:p>
        </p:txBody>
      </p:sp>
    </p:spTree>
    <p:extLst>
      <p:ext uri="{BB962C8B-B14F-4D97-AF65-F5344CB8AC3E}">
        <p14:creationId xmlns:p14="http://schemas.microsoft.com/office/powerpoint/2010/main" val="39053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49580" y="5638800"/>
            <a:ext cx="11191240" cy="563880"/>
          </a:xfrm>
        </p:spPr>
        <p:txBody>
          <a:bodyPr>
            <a:normAutofit fontScale="90000"/>
          </a:bodyPr>
          <a:lstStyle/>
          <a:p>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a:solidFill>
                  <a:srgbClr val="002060"/>
                </a:solidFill>
                <a:latin typeface="Arial" panose="020B0604020202020204" pitchFamily="34" charset="0"/>
                <a:cs typeface="Arial" panose="020B0604020202020204" pitchFamily="34" charset="0"/>
              </a:rPr>
              <a:t/>
            </a:r>
            <a:br>
              <a:rPr lang="es-MX" sz="2000" dirty="0">
                <a:solidFill>
                  <a:srgbClr val="002060"/>
                </a:solidFill>
                <a:latin typeface="Arial" panose="020B0604020202020204" pitchFamily="34" charset="0"/>
                <a:cs typeface="Arial" panose="020B0604020202020204" pitchFamily="34" charset="0"/>
              </a:rPr>
            </a:br>
            <a:r>
              <a:rPr lang="es-MX" sz="2000" dirty="0" smtClean="0">
                <a:solidFill>
                  <a:srgbClr val="002060"/>
                </a:solidFill>
                <a:latin typeface="Arial" panose="020B0604020202020204" pitchFamily="34" charset="0"/>
                <a:cs typeface="Arial" panose="020B0604020202020204" pitchFamily="34" charset="0"/>
              </a:rPr>
              <a:t/>
            </a:r>
            <a:br>
              <a:rPr lang="es-MX" sz="2000" dirty="0" smtClean="0">
                <a:solidFill>
                  <a:srgbClr val="002060"/>
                </a:solidFill>
                <a:latin typeface="Arial" panose="020B0604020202020204" pitchFamily="34" charset="0"/>
                <a:cs typeface="Arial" panose="020B0604020202020204" pitchFamily="34" charset="0"/>
              </a:rPr>
            </a:br>
            <a:r>
              <a:rPr lang="es-MX" sz="2000" dirty="0">
                <a:solidFill>
                  <a:srgbClr val="002060"/>
                </a:solidFill>
                <a:latin typeface="Arial" panose="020B0604020202020204" pitchFamily="34" charset="0"/>
                <a:cs typeface="Arial" panose="020B0604020202020204" pitchFamily="34" charset="0"/>
              </a:rPr>
              <a:t/>
            </a:r>
            <a:br>
              <a:rPr lang="es-MX" sz="2000" dirty="0">
                <a:solidFill>
                  <a:srgbClr val="002060"/>
                </a:solidFill>
                <a:latin typeface="Arial" panose="020B0604020202020204" pitchFamily="34" charset="0"/>
                <a:cs typeface="Arial" panose="020B0604020202020204" pitchFamily="34" charset="0"/>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endParaRPr lang="es-MX" dirty="0">
              <a:solidFill>
                <a:srgbClr val="002060"/>
              </a:solidFill>
            </a:endParaRPr>
          </a:p>
        </p:txBody>
      </p:sp>
      <p:sp>
        <p:nvSpPr>
          <p:cNvPr id="6" name="Título 1"/>
          <p:cNvSpPr txBox="1">
            <a:spLocks/>
          </p:cNvSpPr>
          <p:nvPr/>
        </p:nvSpPr>
        <p:spPr>
          <a:xfrm>
            <a:off x="1446530" y="947343"/>
            <a:ext cx="9875520" cy="1472184"/>
          </a:xfrm>
          <a:prstGeom prst="rect">
            <a:avLst/>
          </a:prstGeom>
        </p:spPr>
        <p:txBody>
          <a:bodyPr rtlCol="0" anchor="b">
            <a:normAutofit/>
          </a:bodyPr>
          <a:lstStyle>
            <a:lvl1pPr algn="ctr"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pPr algn="r"/>
            <a:endParaRPr lang="es-ES" dirty="0"/>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244" y="373852"/>
            <a:ext cx="2161227" cy="93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448945" y="373852"/>
            <a:ext cx="2023799" cy="1044871"/>
          </a:xfrm>
          <a:prstGeom prst="rect">
            <a:avLst/>
          </a:prstGeom>
        </p:spPr>
      </p:pic>
      <p:sp>
        <p:nvSpPr>
          <p:cNvPr id="8" name="Subtítulo 7"/>
          <p:cNvSpPr>
            <a:spLocks noGrp="1"/>
          </p:cNvSpPr>
          <p:nvPr>
            <p:ph type="subTitle" idx="1"/>
          </p:nvPr>
        </p:nvSpPr>
        <p:spPr>
          <a:xfrm>
            <a:off x="304800" y="2727960"/>
            <a:ext cx="11480800" cy="3291839"/>
          </a:xfrm>
        </p:spPr>
        <p:txBody>
          <a:bodyPr/>
          <a:lstStyle/>
          <a:p>
            <a:endParaRPr lang="es-MX" dirty="0" smtClean="0"/>
          </a:p>
          <a:p>
            <a:endParaRPr lang="es-MX" dirty="0" smtClean="0"/>
          </a:p>
        </p:txBody>
      </p:sp>
      <p:sp>
        <p:nvSpPr>
          <p:cNvPr id="5" name="CuadroTexto 4"/>
          <p:cNvSpPr txBox="1"/>
          <p:nvPr/>
        </p:nvSpPr>
        <p:spPr>
          <a:xfrm>
            <a:off x="449580" y="1418724"/>
            <a:ext cx="10872470" cy="6370975"/>
          </a:xfrm>
          <a:prstGeom prst="rect">
            <a:avLst/>
          </a:prstGeom>
          <a:noFill/>
        </p:spPr>
        <p:txBody>
          <a:bodyPr wrap="square" rtlCol="0">
            <a:spAutoFit/>
          </a:bodyPr>
          <a:lstStyle/>
          <a:p>
            <a:pPr algn="ctr"/>
            <a:r>
              <a:rPr lang="es-MX" b="1" dirty="0" smtClean="0">
                <a:solidFill>
                  <a:schemeClr val="bg2"/>
                </a:solidFill>
                <a:latin typeface="Arial" panose="020B0604020202020204" pitchFamily="34" charset="0"/>
                <a:cs typeface="Arial" panose="020B0604020202020204" pitchFamily="34" charset="0"/>
              </a:rPr>
              <a:t>Derecho Unidad III  </a:t>
            </a:r>
            <a:r>
              <a:rPr lang="es-MX" dirty="0">
                <a:solidFill>
                  <a:srgbClr val="002060"/>
                </a:solidFill>
                <a:latin typeface="Arial" panose="020B0604020202020204" pitchFamily="34" charset="0"/>
                <a:cs typeface="Arial" panose="020B0604020202020204" pitchFamily="34" charset="0"/>
              </a:rPr>
              <a:t/>
            </a:r>
            <a:br>
              <a:rPr lang="es-MX" dirty="0">
                <a:solidFill>
                  <a:srgbClr val="002060"/>
                </a:solidFill>
                <a:latin typeface="Arial" panose="020B0604020202020204" pitchFamily="34" charset="0"/>
                <a:cs typeface="Arial" panose="020B0604020202020204" pitchFamily="34" charset="0"/>
              </a:rPr>
            </a:br>
            <a:r>
              <a:rPr lang="es-MX" dirty="0">
                <a:solidFill>
                  <a:srgbClr val="002060"/>
                </a:solidFill>
                <a:latin typeface="Arial" panose="020B0604020202020204" pitchFamily="34" charset="0"/>
                <a:cs typeface="Arial" panose="020B0604020202020204" pitchFamily="34" charset="0"/>
              </a:rPr>
              <a:t/>
            </a:r>
            <a:br>
              <a:rPr lang="es-MX" dirty="0">
                <a:solidFill>
                  <a:srgbClr val="002060"/>
                </a:solidFill>
                <a:latin typeface="Arial" panose="020B0604020202020204" pitchFamily="34" charset="0"/>
                <a:cs typeface="Arial" panose="020B0604020202020204" pitchFamily="34" charset="0"/>
              </a:rPr>
            </a:br>
            <a:r>
              <a:rPr lang="es-MX" sz="2400" b="1" dirty="0">
                <a:solidFill>
                  <a:srgbClr val="002060"/>
                </a:solidFill>
                <a:latin typeface="Arial" panose="020B0604020202020204" pitchFamily="34" charset="0"/>
                <a:cs typeface="Arial" panose="020B0604020202020204" pitchFamily="34" charset="0"/>
              </a:rPr>
              <a:t>Descripción del </a:t>
            </a:r>
            <a:r>
              <a:rPr lang="es-MX" sz="2400" b="1" dirty="0" smtClean="0">
                <a:solidFill>
                  <a:srgbClr val="002060"/>
                </a:solidFill>
                <a:latin typeface="Arial" panose="020B0604020202020204" pitchFamily="34" charset="0"/>
                <a:cs typeface="Arial" panose="020B0604020202020204" pitchFamily="34" charset="0"/>
              </a:rPr>
              <a:t>Proyecto Interdisplinario:</a:t>
            </a:r>
            <a:r>
              <a:rPr lang="es-MX" sz="2400" b="1" dirty="0">
                <a:solidFill>
                  <a:srgbClr val="002060"/>
                </a:solidFill>
                <a:latin typeface="Arial" panose="020B0604020202020204" pitchFamily="34" charset="0"/>
                <a:cs typeface="Arial" panose="020B0604020202020204" pitchFamily="34" charset="0"/>
              </a:rPr>
              <a:t/>
            </a:r>
            <a:br>
              <a:rPr lang="es-MX" sz="2400" b="1" dirty="0">
                <a:solidFill>
                  <a:srgbClr val="002060"/>
                </a:solidFill>
                <a:latin typeface="Arial" panose="020B0604020202020204" pitchFamily="34" charset="0"/>
                <a:cs typeface="Arial" panose="020B0604020202020204" pitchFamily="34" charset="0"/>
              </a:rPr>
            </a:br>
            <a:r>
              <a:rPr lang="es-MX" sz="2400" b="1" dirty="0">
                <a:solidFill>
                  <a:srgbClr val="002060"/>
                </a:solidFill>
                <a:latin typeface="Arial" panose="020B0604020202020204" pitchFamily="34" charset="0"/>
                <a:cs typeface="Arial" panose="020B0604020202020204" pitchFamily="34" charset="0"/>
              </a:rPr>
              <a:t/>
            </a:r>
            <a:br>
              <a:rPr lang="es-MX" sz="2400" b="1" dirty="0">
                <a:solidFill>
                  <a:srgbClr val="002060"/>
                </a:solidFill>
                <a:latin typeface="Arial" panose="020B0604020202020204" pitchFamily="34" charset="0"/>
                <a:cs typeface="Arial" panose="020B0604020202020204" pitchFamily="34" charset="0"/>
              </a:rPr>
            </a:br>
            <a:r>
              <a:rPr lang="es-MX" sz="2400" b="1" dirty="0">
                <a:solidFill>
                  <a:srgbClr val="002060"/>
                </a:solidFill>
                <a:latin typeface="Arial" panose="020B0604020202020204" pitchFamily="34" charset="0"/>
                <a:cs typeface="Arial" panose="020B0604020202020204" pitchFamily="34" charset="0"/>
              </a:rPr>
              <a:t>Se llevará a cabo una revisión bibliográfica para establecer el marco teórico que delimite el tema a desarrollar tomando en cuenta las consecuencias biológicas hacia los seres vivos, las sustancias que se generan durante los procesos de putrefacción de desechos orgánicas y los tipos de energía que se pueden </a:t>
            </a:r>
            <a:r>
              <a:rPr lang="es-MX" sz="2400" b="1" dirty="0" smtClean="0">
                <a:solidFill>
                  <a:srgbClr val="002060"/>
                </a:solidFill>
                <a:latin typeface="Arial" panose="020B0604020202020204" pitchFamily="34" charset="0"/>
                <a:cs typeface="Arial" panose="020B0604020202020204" pitchFamily="34" charset="0"/>
              </a:rPr>
              <a:t>originar llevando </a:t>
            </a:r>
            <a:r>
              <a:rPr lang="es-MX" sz="2400" b="1" dirty="0">
                <a:solidFill>
                  <a:srgbClr val="002060"/>
                </a:solidFill>
                <a:latin typeface="Arial" panose="020B0604020202020204" pitchFamily="34" charset="0"/>
                <a:cs typeface="Arial" panose="020B0604020202020204" pitchFamily="34" charset="0"/>
              </a:rPr>
              <a:t>a cabo una cuantificación a escala de dichas </a:t>
            </a:r>
            <a:r>
              <a:rPr lang="es-MX" sz="2400" b="1" dirty="0" smtClean="0">
                <a:solidFill>
                  <a:srgbClr val="002060"/>
                </a:solidFill>
                <a:latin typeface="Arial" panose="020B0604020202020204" pitchFamily="34" charset="0"/>
                <a:cs typeface="Arial" panose="020B0604020202020204" pitchFamily="34" charset="0"/>
              </a:rPr>
              <a:t>sustancias así como sus aplicaciones construyendo un pequeño biodigestor que permita realizar lo anterior, finalmente se investigarán las principales disposiciones jurídicas que se han establecido para la construcción y uso de rellenos sanitarios y de los lugares destinados a ser tiraderos a campo abierto.</a:t>
            </a:r>
            <a:r>
              <a:rPr lang="es-MX" sz="2400" b="1" dirty="0">
                <a:solidFill>
                  <a:srgbClr val="002060"/>
                </a:solidFill>
                <a:latin typeface="Arial" panose="020B0604020202020204" pitchFamily="34" charset="0"/>
                <a:cs typeface="Arial" panose="020B0604020202020204" pitchFamily="34" charset="0"/>
              </a:rPr>
              <a:t/>
            </a:r>
            <a:br>
              <a:rPr lang="es-MX" sz="2400" b="1" dirty="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sz="2400" dirty="0">
                <a:solidFill>
                  <a:srgbClr val="002060"/>
                </a:solidFill>
                <a:latin typeface="Arial" panose="020B0604020202020204" pitchFamily="34" charset="0"/>
                <a:cs typeface="Arial" panose="020B0604020202020204" pitchFamily="34" charset="0"/>
              </a:rPr>
              <a:t/>
            </a:r>
            <a:br>
              <a:rPr lang="es-MX" sz="2400" dirty="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b="1" dirty="0" smtClean="0">
                <a:solidFill>
                  <a:schemeClr val="bg2"/>
                </a:solidFill>
                <a:latin typeface="Arial" panose="020B0604020202020204" pitchFamily="34" charset="0"/>
                <a:cs typeface="Arial" panose="020B0604020202020204" pitchFamily="34" charset="0"/>
              </a:rPr>
              <a:t>Tema: Derecho ecológico</a:t>
            </a:r>
            <a:endParaRPr lang="es-MX"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48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94360" y="2057400"/>
            <a:ext cx="11191240" cy="4511040"/>
          </a:xfrm>
        </p:spPr>
        <p:txBody>
          <a:bodyPr>
            <a:normAutofit/>
          </a:bodyPr>
          <a:lstStyle/>
          <a:p>
            <a:r>
              <a:rPr lang="es-MX" sz="2700" dirty="0" smtClean="0">
                <a:solidFill>
                  <a:srgbClr val="002060"/>
                </a:solidFill>
                <a:latin typeface="Arial" panose="020B0604020202020204" pitchFamily="34" charset="0"/>
                <a:cs typeface="Arial" panose="020B0604020202020204" pitchFamily="34" charset="0"/>
              </a:rPr>
              <a:t>Fases del Proyecto</a:t>
            </a:r>
            <a:br>
              <a:rPr lang="es-MX" sz="2700" dirty="0" smtClean="0">
                <a:solidFill>
                  <a:srgbClr val="002060"/>
                </a:solidFill>
                <a:latin typeface="Arial" panose="020B0604020202020204" pitchFamily="34" charset="0"/>
                <a:cs typeface="Arial" panose="020B0604020202020204" pitchFamily="34" charset="0"/>
              </a:rPr>
            </a:br>
            <a:r>
              <a:rPr lang="es-MX" sz="2700" dirty="0" smtClean="0">
                <a:solidFill>
                  <a:srgbClr val="002060"/>
                </a:solidFill>
                <a:latin typeface="Arial" panose="020B0604020202020204" pitchFamily="34" charset="0"/>
                <a:cs typeface="Arial" panose="020B0604020202020204" pitchFamily="34" charset="0"/>
              </a:rPr>
              <a:t/>
            </a:r>
            <a:br>
              <a:rPr lang="es-MX" sz="2700" dirty="0" smtClean="0">
                <a:solidFill>
                  <a:srgbClr val="002060"/>
                </a:solidFill>
                <a:latin typeface="Arial" panose="020B0604020202020204" pitchFamily="34" charset="0"/>
                <a:cs typeface="Arial" panose="020B0604020202020204" pitchFamily="34" charset="0"/>
              </a:rPr>
            </a:br>
            <a:r>
              <a:rPr lang="es-MX" dirty="0">
                <a:solidFill>
                  <a:srgbClr val="002060"/>
                </a:solidFill>
              </a:rPr>
              <a:t/>
            </a:r>
            <a:br>
              <a:rPr lang="es-MX" dirty="0">
                <a:solidFill>
                  <a:srgbClr val="002060"/>
                </a:solidFill>
              </a:rPr>
            </a:br>
            <a:r>
              <a:rPr lang="es-MX" dirty="0" smtClean="0">
                <a:solidFill>
                  <a:srgbClr val="002060"/>
                </a:solidFill>
              </a:rPr>
              <a:t/>
            </a:r>
            <a:br>
              <a:rPr lang="es-MX" dirty="0" smtClean="0">
                <a:solidFill>
                  <a:srgbClr val="002060"/>
                </a:solidFill>
              </a:rPr>
            </a:br>
            <a:r>
              <a:rPr lang="es-MX" dirty="0" smtClean="0">
                <a:solidFill>
                  <a:srgbClr val="002060"/>
                </a:solidFill>
              </a:rPr>
              <a:t/>
            </a:r>
            <a:br>
              <a:rPr lang="es-MX" dirty="0" smtClean="0">
                <a:solidFill>
                  <a:srgbClr val="002060"/>
                </a:solidFill>
              </a:rPr>
            </a:br>
            <a:r>
              <a:rPr lang="es-MX" dirty="0">
                <a:solidFill>
                  <a:srgbClr val="002060"/>
                </a:solidFill>
              </a:rPr>
              <a:t/>
            </a:r>
            <a:br>
              <a:rPr lang="es-MX" dirty="0">
                <a:solidFill>
                  <a:srgbClr val="002060"/>
                </a:solidFill>
              </a:rPr>
            </a:br>
            <a:endParaRPr lang="es-MX" dirty="0">
              <a:solidFill>
                <a:srgbClr val="002060"/>
              </a:solidFill>
            </a:endParaRPr>
          </a:p>
        </p:txBody>
      </p:sp>
      <p:pic>
        <p:nvPicPr>
          <p:cNvPr id="7" name="Imagen 1" descr="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40" y="486043"/>
            <a:ext cx="2514600" cy="9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stretch>
            <a:fillRect/>
          </a:stretch>
        </p:blipFill>
        <p:spPr>
          <a:xfrm>
            <a:off x="2026920" y="373853"/>
            <a:ext cx="2956560" cy="1043467"/>
          </a:xfrm>
          <a:prstGeom prst="rect">
            <a:avLst/>
          </a:prstGeom>
        </p:spPr>
      </p:pic>
      <p:sp>
        <p:nvSpPr>
          <p:cNvPr id="8" name="Subtítulo 7"/>
          <p:cNvSpPr>
            <a:spLocks noGrp="1"/>
          </p:cNvSpPr>
          <p:nvPr>
            <p:ph type="subTitle" idx="1"/>
          </p:nvPr>
        </p:nvSpPr>
        <p:spPr>
          <a:xfrm>
            <a:off x="0" y="2171228"/>
            <a:ext cx="12192000" cy="4686772"/>
          </a:xfrm>
        </p:spPr>
        <p:txBody>
          <a:bodyPr>
            <a:normAutofit fontScale="92500" lnSpcReduction="10000"/>
          </a:bodyPr>
          <a:lstStyle/>
          <a:p>
            <a:endParaRPr lang="es-MX" dirty="0" smtClean="0"/>
          </a:p>
          <a:p>
            <a:pPr algn="just"/>
            <a:endParaRPr lang="es-MX" sz="2200" dirty="0" smtClean="0">
              <a:solidFill>
                <a:srgbClr val="002060"/>
              </a:solidFill>
              <a:latin typeface="Arial" panose="020B0604020202020204" pitchFamily="34" charset="0"/>
              <a:cs typeface="Arial" panose="020B0604020202020204" pitchFamily="34" charset="0"/>
            </a:endParaRPr>
          </a:p>
          <a:p>
            <a:pPr algn="just"/>
            <a:r>
              <a:rPr lang="es-MX" sz="2000" dirty="0" smtClean="0">
                <a:solidFill>
                  <a:srgbClr val="002060"/>
                </a:solidFill>
                <a:latin typeface="Arial" panose="020B0604020202020204" pitchFamily="34" charset="0"/>
                <a:cs typeface="Arial" panose="020B0604020202020204" pitchFamily="34" charset="0"/>
              </a:rPr>
              <a:t>- Elaboración del Marco Teórico</a:t>
            </a:r>
          </a:p>
          <a:p>
            <a:pPr algn="just"/>
            <a:r>
              <a:rPr lang="es-MX" sz="2000" dirty="0" smtClean="0">
                <a:solidFill>
                  <a:srgbClr val="002060"/>
                </a:solidFill>
                <a:latin typeface="Arial" panose="020B0604020202020204" pitchFamily="34" charset="0"/>
                <a:cs typeface="Arial" panose="020B0604020202020204" pitchFamily="34" charset="0"/>
              </a:rPr>
              <a:t>- Hipótesis y objetivos</a:t>
            </a:r>
          </a:p>
          <a:p>
            <a:pPr algn="just"/>
            <a:r>
              <a:rPr lang="es-MX" sz="2000" dirty="0" smtClean="0">
                <a:solidFill>
                  <a:srgbClr val="002060"/>
                </a:solidFill>
                <a:latin typeface="Arial" panose="020B0604020202020204" pitchFamily="34" charset="0"/>
                <a:cs typeface="Arial" panose="020B0604020202020204" pitchFamily="34" charset="0"/>
              </a:rPr>
              <a:t>- Diseño experimental: Construcción del </a:t>
            </a:r>
            <a:r>
              <a:rPr lang="es-MX" sz="2000" dirty="0" err="1" smtClean="0">
                <a:solidFill>
                  <a:srgbClr val="002060"/>
                </a:solidFill>
                <a:latin typeface="Arial" panose="020B0604020202020204" pitchFamily="34" charset="0"/>
                <a:cs typeface="Arial" panose="020B0604020202020204" pitchFamily="34" charset="0"/>
              </a:rPr>
              <a:t>biodigestor</a:t>
            </a:r>
            <a:r>
              <a:rPr lang="es-MX" sz="2000" dirty="0" smtClean="0">
                <a:solidFill>
                  <a:srgbClr val="002060"/>
                </a:solidFill>
                <a:latin typeface="Arial" panose="020B0604020202020204" pitchFamily="34" charset="0"/>
                <a:cs typeface="Arial" panose="020B0604020202020204" pitchFamily="34" charset="0"/>
              </a:rPr>
              <a:t> con captación de lixiviados e identificación y cuantificación de gases obtenidos </a:t>
            </a:r>
          </a:p>
          <a:p>
            <a:pPr algn="just"/>
            <a:r>
              <a:rPr lang="es-MX" sz="2000" dirty="0" smtClean="0">
                <a:solidFill>
                  <a:srgbClr val="002060"/>
                </a:solidFill>
                <a:latin typeface="Arial" panose="020B0604020202020204" pitchFamily="34" charset="0"/>
                <a:cs typeface="Arial" panose="020B0604020202020204" pitchFamily="34" charset="0"/>
              </a:rPr>
              <a:t>- Posibles aplicaciones energéticas de los compuestos líquidos y gaseosos generados </a:t>
            </a:r>
          </a:p>
          <a:p>
            <a:pPr marL="370332" indent="-342900" algn="just">
              <a:buFontTx/>
              <a:buChar char="-"/>
            </a:pPr>
            <a:r>
              <a:rPr lang="es-MX" sz="2000" dirty="0" smtClean="0">
                <a:solidFill>
                  <a:srgbClr val="002060"/>
                </a:solidFill>
                <a:latin typeface="Arial" panose="020B0604020202020204" pitchFamily="34" charset="0"/>
                <a:cs typeface="Arial" panose="020B0604020202020204" pitchFamily="34" charset="0"/>
              </a:rPr>
              <a:t>Determinación de los efectos biológicos hacia los seres vivos que se desarrollan a los alrededores de dichos lugares </a:t>
            </a:r>
          </a:p>
          <a:p>
            <a:pPr algn="just"/>
            <a:r>
              <a:rPr lang="es-MX" sz="2000" dirty="0" smtClean="0">
                <a:solidFill>
                  <a:srgbClr val="002060"/>
                </a:solidFill>
                <a:latin typeface="Arial" panose="020B0604020202020204" pitchFamily="34" charset="0"/>
                <a:cs typeface="Arial" panose="020B0604020202020204" pitchFamily="34" charset="0"/>
              </a:rPr>
              <a:t>- Disposiciones jurídicas de construcción de uso de los rellenos sanitarios y de los tiraderos a campo abierto</a:t>
            </a:r>
          </a:p>
          <a:p>
            <a:pPr algn="just"/>
            <a:r>
              <a:rPr lang="es-MX" sz="2000" dirty="0" smtClean="0">
                <a:solidFill>
                  <a:srgbClr val="002060"/>
                </a:solidFill>
                <a:latin typeface="Arial" panose="020B0604020202020204" pitchFamily="34" charset="0"/>
                <a:cs typeface="Arial" panose="020B0604020202020204" pitchFamily="34" charset="0"/>
              </a:rPr>
              <a:t>- Resultados y análisis de lo mismos</a:t>
            </a:r>
          </a:p>
          <a:p>
            <a:pPr algn="just"/>
            <a:r>
              <a:rPr lang="es-MX" sz="2000" dirty="0" smtClean="0">
                <a:solidFill>
                  <a:srgbClr val="002060"/>
                </a:solidFill>
                <a:latin typeface="Arial" panose="020B0604020202020204" pitchFamily="34" charset="0"/>
                <a:cs typeface="Arial" panose="020B0604020202020204" pitchFamily="34" charset="0"/>
              </a:rPr>
              <a:t>- Conclusiones </a:t>
            </a:r>
          </a:p>
          <a:p>
            <a:pPr algn="just"/>
            <a:r>
              <a:rPr lang="es-MX" sz="2000" dirty="0" smtClean="0">
                <a:solidFill>
                  <a:srgbClr val="002060"/>
                </a:solidFill>
                <a:latin typeface="Arial" panose="020B0604020202020204" pitchFamily="34" charset="0"/>
                <a:cs typeface="Arial" panose="020B0604020202020204" pitchFamily="34" charset="0"/>
              </a:rPr>
              <a:t>- Reporte final del proyecto</a:t>
            </a:r>
          </a:p>
        </p:txBody>
      </p:sp>
    </p:spTree>
    <p:extLst>
      <p:ext uri="{BB962C8B-B14F-4D97-AF65-F5344CB8AC3E}">
        <p14:creationId xmlns:p14="http://schemas.microsoft.com/office/powerpoint/2010/main" val="21902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tilla de diseño Hojas prensada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Office_13565505_TF03460542" id="{1ADF4024-4EA3-48C0-B7B9-A53AAF96B5E2}" vid="{86DC3CE7-42B0-45CD-AA75-071BA72D1665}"/>
    </a:ext>
  </a:extLst>
</a:theme>
</file>

<file path=ppt/theme/theme2.xml><?xml version="1.0" encoding="utf-8"?>
<a:theme xmlns:a="http://schemas.openxmlformats.org/drawingml/2006/main" name="Tema de Off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EB5BEE-6806-4BF1-A9A7-4B4A72C0C6EB}">
  <ds:schemaRefs>
    <ds:schemaRef ds:uri="http://schemas.microsoft.com/sharepoint/v3/contenttype/forms"/>
  </ds:schemaRefs>
</ds:datastoreItem>
</file>

<file path=customXml/itemProps2.xml><?xml version="1.0" encoding="utf-8"?>
<ds:datastoreItem xmlns:ds="http://schemas.openxmlformats.org/officeDocument/2006/customXml" ds:itemID="{EEFED04C-AD43-4E06-AD63-36D8B5E83787}">
  <ds:schemaRefs>
    <ds:schemaRef ds:uri="http://purl.org/dc/elements/1.1/"/>
    <ds:schemaRef ds:uri="http://purl.org/dc/dcmitype/"/>
    <ds:schemaRef ds:uri="http://www.w3.org/XML/1998/namespace"/>
    <ds:schemaRef ds:uri="a4f35948-e619-41b3-aa29-22878b09cfd2"/>
    <ds:schemaRef ds:uri="http://schemas.microsoft.com/office/2006/documentManagement/types"/>
    <ds:schemaRef ds:uri="http://schemas.microsoft.com/office/2006/metadata/properties"/>
    <ds:schemaRef ds:uri="40262f94-9f35-4ac3-9a90-690165a166b7"/>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0710C29-A897-44AD-9F83-BE5F874C2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Diapositivas del diseño Hojas prensadas</Template>
  <TotalTime>1418</TotalTime>
  <Words>5085</Words>
  <Application>Microsoft Office PowerPoint</Application>
  <PresentationFormat>Panorámica</PresentationFormat>
  <Paragraphs>969</Paragraphs>
  <Slides>79</Slides>
  <Notes>41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79</vt:i4>
      </vt:variant>
    </vt:vector>
  </HeadingPairs>
  <TitlesOfParts>
    <vt:vector size="88" baseType="lpstr">
      <vt:lpstr>Arial</vt:lpstr>
      <vt:lpstr>Calibri</vt:lpstr>
      <vt:lpstr>Century Gothic</vt:lpstr>
      <vt:lpstr>Symbol</vt:lpstr>
      <vt:lpstr>Times New Roman</vt:lpstr>
      <vt:lpstr>Verdana</vt:lpstr>
      <vt:lpstr>Wingdings 2</vt:lpstr>
      <vt:lpstr>Plantilla de diseño Hojas prensadas</vt:lpstr>
      <vt:lpstr>Documento</vt:lpstr>
      <vt:lpstr>Proyecto 1:    Impacto ambiental de un relleno sanitario implementado con un biodigestor piloto.</vt:lpstr>
      <vt:lpstr>Integrantes del equipo</vt:lpstr>
      <vt:lpstr>Cronograma Ciclo escolar 2018-2019 28 de Febrero – 3 de Mayo</vt:lpstr>
      <vt:lpstr>Presentación de PowerPoint</vt:lpstr>
      <vt:lpstr>                                                                                                                                                                                                                                                                                    Índice     No de  Diapositivas    2)Título del proyecto 3) Integrantes del equipo 4) Cronograma   5) Materias involucradas y profesores titulares 6) Descripción del proyecto interdisciplinario 8) Ordenador gráfico 9) Fases del proyecto 10) Conclusiones generales (Interdisciplinariedad) 12) Aprendizaje cooperativo  14) Evidencias fotográficas 16) Actividades de la segunda sesión 17) Título del proyecto 18) Integrantes del equipo 19) Cronograma 20) Materias involucradas y maestros titulares 21) Introducción del proyecto interdisciplinario 22) Justificación del proyecto interdisciplinario  23) Descripción del proyecto interdisciplinario 25) Objetivo general del proyecto  26) Objetivos particulares  28) Preguntas detonantes y generadoras 29) Fases del proyecto 30) Temas propuestos  31) Productos propuestos por etapas 32) Evidencias o herramientas 38) Portafolio de evidencias de la segunda sesión 39) Título del proyecto 40) Integrantes del equipo 41) Producto 4 Organizador gráfico. Preguntas esenciales.                    </vt:lpstr>
      <vt:lpstr>Índice </vt:lpstr>
      <vt:lpstr>Descripción del Proyecto interdisciplinario:  El tema central es el impacto ambiental que provocan los rellenos sanitarios y los tiraderos a cielo abierto tomando en cuenta la energía generada en dichos tipos de concentraciones de desechos con sus posibles aplicaciones y los aspectos jurídicos que ambos deben cumplir en cuanto al ámbito del derecho ecológico.   </vt:lpstr>
      <vt:lpstr>                      </vt:lpstr>
      <vt:lpstr>Fases del Proyecto      </vt:lpstr>
      <vt:lpstr>    </vt:lpstr>
      <vt:lpstr>     </vt:lpstr>
      <vt:lpstr>     </vt:lpstr>
      <vt:lpstr>     </vt:lpstr>
      <vt:lpstr>     </vt:lpstr>
      <vt:lpstr>     </vt:lpstr>
      <vt:lpstr>Cronograma</vt:lpstr>
      <vt:lpstr>Organizador gráfico            </vt:lpstr>
      <vt:lpstr>Introducción             </vt:lpstr>
      <vt:lpstr>                    Justificación del proyecto              </vt:lpstr>
      <vt:lpstr>Descripción del Proyecto interdisciplinario:  El tema central es el impacto ambiental que provocan los rellenos sanitarios y los tiraderos a cielo abierto tomando en cuenta la energía generada en dichos tipos de concentraciones de desechos con sus posibles aplicaciones y los aspectos jurídicos que ambos deben cumplir en cuanto al ámbito del derecho ecológico.   </vt:lpstr>
      <vt:lpstr>                      </vt:lpstr>
      <vt:lpstr>Objetivo general del proyecto             </vt:lpstr>
      <vt:lpstr>Objetivos o propósitos por materia       </vt:lpstr>
      <vt:lpstr>Objetivos o propósitos por materia       </vt:lpstr>
      <vt:lpstr>                         </vt:lpstr>
      <vt:lpstr>Fases del Proyecto      </vt:lpstr>
      <vt:lpstr>Temas propuestos   Derecho ecológico: Naturaleza y el hombre, ambiente y salud, administración ambiental, actos normativos y materiales y política ambiental       </vt:lpstr>
      <vt:lpstr>Productos propuestos por etapas</vt:lpstr>
      <vt:lpstr>      </vt:lpstr>
      <vt:lpstr>      </vt:lpstr>
      <vt:lpstr>      </vt:lpstr>
      <vt:lpstr>      </vt:lpstr>
      <vt:lpstr>     </vt:lpstr>
      <vt:lpstr>              Producto 4 Organizador gráfico. Preguntas esenciales.                                  </vt:lpstr>
      <vt:lpstr>  Producto 5. Organizador gráfico.  Proceso de indagación   Proceso de Indagación (Evaluación integrada)   Acción  Conocimientos previos                     Experiencias compartidas                Clasificación  Reflexión  Experiencias  relacionadas            </vt:lpstr>
      <vt:lpstr>          Producto 6 Planeación de proyectos interdisciplinarios                           </vt:lpstr>
      <vt:lpstr>             </vt:lpstr>
      <vt:lpstr> </vt:lpstr>
      <vt:lpstr>                         </vt:lpstr>
      <vt:lpstr>      </vt:lpstr>
      <vt:lpstr>      </vt:lpstr>
      <vt:lpstr>      </vt:lpstr>
      <vt:lpstr>      </vt:lpstr>
      <vt:lpstr>      </vt:lpstr>
      <vt:lpstr>      </vt:lpstr>
      <vt:lpstr>      </vt:lpstr>
      <vt:lpstr>Estructura inicial de planeación Elaboración del proyecto (Producto 8)</vt:lpstr>
      <vt:lpstr>Estructura inicial de planeación Elaboración del proyecto (Producto 8)</vt:lpstr>
      <vt:lpstr>      </vt:lpstr>
      <vt:lpstr>     </vt:lpstr>
      <vt:lpstr>Avances, tropiezos y soluciones (Producto 9)</vt:lpstr>
      <vt:lpstr>Presentación de PowerPoint</vt:lpstr>
      <vt:lpstr>Presentación de PowerPoint</vt:lpstr>
      <vt:lpstr>Actividades para la 3ra sesión</vt:lpstr>
      <vt:lpstr>Presentación de PowerPoint</vt:lpstr>
      <vt:lpstr>Evaluación diagnóstica</vt:lpstr>
      <vt:lpstr>Evaluación formativa</vt:lpstr>
      <vt:lpstr>           Evaluación Sumativa</vt:lpstr>
      <vt:lpstr>Son las pruebas ligadas a criterio son aquellas pruebas cuyo propósito es obtener información sobre lo que los estudiantes saben o son capaces de hacer.   Se preparan para determinar si éstos poseen dominio de aprendizaje de unas destrezas específicas. Se llaman pruebas de criterio porque la ejecución de los estudiantes se interpreta a base de unos criterios previamente establecidos por cada destreza que se vaya a medir.   La evaluación por destreza se orienta según el dominio de competencias por los estándares de excelencia establecidos en el sistema escolar.  Son los maestros o personas especializadas en la materia o disciplina de estudio, quienes determinan las destrezas específicas que se desean medir y evaluar.   Para que un ítem responda a las exigencias requerida es importante que los profesores tengan muy claro la naturaleza de la realidad que desean medir  </vt:lpstr>
      <vt:lpstr>Presentación de PowerPoint</vt:lpstr>
      <vt:lpstr>Bibliografía consultada para el organizador gráfico de la evaluación sumativa</vt:lpstr>
      <vt:lpstr>                                                                                                                                EVALUACIÓN POR SESIÓN   Nombre del docente o administrativo:                                                                                                                                        Nombre del Curso:                                                                                                            Objetivo del Módulo:  Nombre de la Unidad de Aprendizaje:                                                                           Objetivo de la Unidad de Aprendizaje:   Resultado de Aprendizaje:                                                                                               Actividad de Evaluación:                                                                      </vt:lpstr>
      <vt:lpstr>EVALUACIÓN POR SESIÓN  </vt:lpstr>
      <vt:lpstr>Evaluación general de un proyecto interdisciplinario.</vt:lpstr>
      <vt:lpstr>RÚBRICA DE EVALUACIÓN DE INFORMES O TRABAJOS ESCRITOS  </vt:lpstr>
      <vt:lpstr>Rúbrica para la exposición oral de trabajos</vt:lpstr>
      <vt:lpstr>Rúbrica para evaluar la comunicación y la colaboración</vt:lpstr>
      <vt:lpstr>Rúbrica para evaluar innovación e integración curricular</vt:lpstr>
      <vt:lpstr>Rúbrica para evaluar resultados, impactos y difusión</vt:lpstr>
      <vt:lpstr>PRODUCTO 11 para apartado 5g Formato de Planeación general de proyecto interdisciplinario </vt:lpstr>
      <vt:lpstr> Planeación Sesión por Sesión de Proyecto Interdisciplinario.   DERECHO </vt:lpstr>
      <vt:lpstr>Formato de evaluación general del proyecto interdisciplinario</vt:lpstr>
      <vt:lpstr>Presentación de PowerPoint</vt:lpstr>
      <vt:lpstr>Rúbrica para evaluar proyecto de física</vt:lpstr>
      <vt:lpstr>Infograma:</vt:lpstr>
      <vt:lpstr>Reflexiones personales</vt:lpstr>
      <vt:lpstr>Reflexiones personales</vt:lpstr>
      <vt:lpstr>Reflexiones personales</vt:lpstr>
      <vt:lpstr>Reflexiones personales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Veronica</dc:creator>
  <cp:lastModifiedBy>Edith Gomez Ramirez</cp:lastModifiedBy>
  <cp:revision>114</cp:revision>
  <dcterms:created xsi:type="dcterms:W3CDTF">2017-10-26T01:07:32Z</dcterms:created>
  <dcterms:modified xsi:type="dcterms:W3CDTF">2019-06-24T15:13:38Z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74065700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