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266" r:id="rId3"/>
    <p:sldId id="256" r:id="rId4"/>
    <p:sldId id="275" r:id="rId5"/>
    <p:sldId id="267" r:id="rId6"/>
    <p:sldId id="281" r:id="rId7"/>
    <p:sldId id="268" r:id="rId8"/>
    <p:sldId id="270" r:id="rId9"/>
    <p:sldId id="263" r:id="rId10"/>
    <p:sldId id="271" r:id="rId11"/>
    <p:sldId id="262" r:id="rId12"/>
    <p:sldId id="276" r:id="rId13"/>
    <p:sldId id="257" r:id="rId14"/>
    <p:sldId id="272" r:id="rId15"/>
    <p:sldId id="258" r:id="rId16"/>
    <p:sldId id="259" r:id="rId17"/>
    <p:sldId id="277" r:id="rId18"/>
    <p:sldId id="279" r:id="rId19"/>
    <p:sldId id="280" r:id="rId20"/>
    <p:sldId id="260" r:id="rId21"/>
    <p:sldId id="273" r:id="rId22"/>
    <p:sldId id="274" r:id="rId23"/>
    <p:sldId id="278"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2C4A9-58C9-AECB-3F91-F345AB8F78EC}" v="239" dt="2019-06-03T19:02:34.781"/>
    <p1510:client id="{3863C685-54FA-40C3-14D3-9948BC1D2785}" v="621" dt="2019-06-03T17:14:31.474"/>
    <p1510:client id="{66EEDB33-7796-B322-C9CA-851D1B0BF612}" v="3" dt="2019-06-03T16:43:14.980"/>
    <p1510:client id="{6B17386D-5F5B-F7D8-B537-7A7180AFE550}" v="643" dt="2019-06-03T17:17:58.168"/>
    <p1510:client id="{D701A2A8-4B35-60DD-DE51-00A9F80A9A60}" v="47" dt="2019-06-03T17:11:54.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C6DEEA-9F97-472E-B90C-21047C82FCCC}" type="datetimeFigureOut">
              <a:rPr lang="es-MX" smtClean="0"/>
              <a:t>10/06/2019</a:t>
            </a:fld>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E8BFC-1CB8-4E0C-B925-A51A335C412F}" type="slidenum">
              <a:rPr lang="es-MX" smtClean="0"/>
              <a:t>‹Nº›</a:t>
            </a:fld>
            <a:endParaRPr lang="es-MX"/>
          </a:p>
        </p:txBody>
      </p:sp>
    </p:spTree>
    <p:extLst>
      <p:ext uri="{BB962C8B-B14F-4D97-AF65-F5344CB8AC3E}">
        <p14:creationId xmlns:p14="http://schemas.microsoft.com/office/powerpoint/2010/main" val="207995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FEB29-F32F-4D58-8208-A692AD649D1C}" type="datetimeFigureOut">
              <a:rPr lang="es-MX" smtClean="0"/>
              <a:t>10/06/2019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BE8C6-5F78-4365-AE26-970ED7279E03}" type="slidenum">
              <a:rPr lang="es-MX" smtClean="0"/>
              <a:t>‹Nº›</a:t>
            </a:fld>
            <a:endParaRPr lang="es-MX"/>
          </a:p>
        </p:txBody>
      </p:sp>
    </p:spTree>
    <p:extLst>
      <p:ext uri="{BB962C8B-B14F-4D97-AF65-F5344CB8AC3E}">
        <p14:creationId xmlns:p14="http://schemas.microsoft.com/office/powerpoint/2010/main" val="413964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709BE8C6-5F78-4365-AE26-970ED7279E03}" type="slidenum">
              <a:rPr lang="es-MX" smtClean="0"/>
              <a:t>3</a:t>
            </a:fld>
            <a:endParaRPr lang="es-MX"/>
          </a:p>
        </p:txBody>
      </p:sp>
    </p:spTree>
    <p:extLst>
      <p:ext uri="{BB962C8B-B14F-4D97-AF65-F5344CB8AC3E}">
        <p14:creationId xmlns:p14="http://schemas.microsoft.com/office/powerpoint/2010/main" val="171019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17119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57763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295907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7030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273378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286615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03190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11478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23176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57606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F2F7E18-08D1-4438-B1B5-5C612A0A3B0C}" type="datetimeFigureOut">
              <a:rPr lang="es-MX" smtClean="0"/>
              <a:t>10/06/2019</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26941C23-659F-4CA6-9975-BF6D94683031}" type="slidenum">
              <a:rPr lang="es-MX" smtClean="0"/>
              <a:t>‹Nº›</a:t>
            </a:fld>
            <a:endParaRPr lang="es-MX"/>
          </a:p>
        </p:txBody>
      </p:sp>
    </p:spTree>
    <p:extLst>
      <p:ext uri="{BB962C8B-B14F-4D97-AF65-F5344CB8AC3E}">
        <p14:creationId xmlns:p14="http://schemas.microsoft.com/office/powerpoint/2010/main" val="196867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9553" y="548680"/>
            <a:ext cx="2161032" cy="463296"/>
          </a:xfrm>
          <a:prstGeom prst="rect">
            <a:avLst/>
          </a:prstGeom>
        </p:spPr>
      </p:pic>
    </p:spTree>
    <p:extLst>
      <p:ext uri="{BB962C8B-B14F-4D97-AF65-F5344CB8AC3E}">
        <p14:creationId xmlns:p14="http://schemas.microsoft.com/office/powerpoint/2010/main" val="398094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8115"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5">
            <a:extLst>
              <a:ext uri="{FF2B5EF4-FFF2-40B4-BE49-F238E27FC236}">
                <a16:creationId xmlns:a16="http://schemas.microsoft.com/office/drawing/2014/main" id="{A495BF58-A9E4-4E46-A480-0543C9626E43}"/>
              </a:ext>
            </a:extLst>
          </p:cNvPr>
          <p:cNvPicPr>
            <a:picLocks noChangeAspect="1"/>
          </p:cNvPicPr>
          <p:nvPr/>
        </p:nvPicPr>
        <p:blipFill>
          <a:blip r:embed="rId2"/>
          <a:stretch>
            <a:fillRect/>
          </a:stretch>
        </p:blipFill>
        <p:spPr>
          <a:xfrm>
            <a:off x="273180" y="2365116"/>
            <a:ext cx="3078957" cy="661975"/>
          </a:xfrm>
          <a:prstGeom prst="rect">
            <a:avLst/>
          </a:prstGeom>
        </p:spPr>
      </p:pic>
      <p:sp>
        <p:nvSpPr>
          <p:cNvPr id="8" name="Marcador de contenido 7">
            <a:extLst>
              <a:ext uri="{FF2B5EF4-FFF2-40B4-BE49-F238E27FC236}">
                <a16:creationId xmlns:a16="http://schemas.microsoft.com/office/drawing/2014/main" id="{95437731-FA9D-42C2-B140-A7ED08AED0E1}"/>
              </a:ext>
            </a:extLst>
          </p:cNvPr>
          <p:cNvSpPr>
            <a:spLocks noGrp="1"/>
          </p:cNvSpPr>
          <p:nvPr>
            <p:ph idx="1"/>
          </p:nvPr>
        </p:nvSpPr>
        <p:spPr>
          <a:xfrm>
            <a:off x="4993533" y="2871982"/>
            <a:ext cx="3754752" cy="3181684"/>
          </a:xfrm>
        </p:spPr>
        <p:txBody>
          <a:bodyPr anchor="t">
            <a:normAutofit/>
          </a:bodyPr>
          <a:lstStyle/>
          <a:p>
            <a:pPr marL="0" indent="0">
              <a:buNone/>
            </a:pPr>
            <a:endParaRPr lang="es-ES" sz="1600">
              <a:latin typeface="Lucida Calligraphy"/>
              <a:cs typeface="Calibri"/>
            </a:endParaRPr>
          </a:p>
          <a:p>
            <a:pPr marL="0" indent="0">
              <a:buNone/>
            </a:pPr>
            <a:r>
              <a:rPr lang="es-ES" sz="1600" b="1">
                <a:latin typeface="Lucida Calligraphy"/>
                <a:cs typeface="Calibri"/>
              </a:rPr>
              <a:t>1) PORTAFOLIO DE EVIDENCIAS</a:t>
            </a:r>
            <a:endParaRPr lang="es-ES" sz="1600" b="1">
              <a:cs typeface="Calibri"/>
            </a:endParaRPr>
          </a:p>
          <a:p>
            <a:pPr marL="0" indent="0">
              <a:buNone/>
            </a:pPr>
            <a:endParaRPr lang="es-ES" sz="1600" b="1">
              <a:latin typeface="Lucida Calligraphy"/>
              <a:cs typeface="Calibri"/>
            </a:endParaRPr>
          </a:p>
          <a:p>
            <a:pPr marL="0" indent="0">
              <a:buNone/>
            </a:pPr>
            <a:r>
              <a:rPr lang="es-ES" sz="1600" b="1">
                <a:latin typeface="Lucida Calligraphy"/>
                <a:cs typeface="Calibri"/>
              </a:rPr>
              <a:t>EQUIPO 8</a:t>
            </a:r>
          </a:p>
        </p:txBody>
      </p:sp>
    </p:spTree>
    <p:extLst>
      <p:ext uri="{BB962C8B-B14F-4D97-AF65-F5344CB8AC3E}">
        <p14:creationId xmlns:p14="http://schemas.microsoft.com/office/powerpoint/2010/main" val="302148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793ABBDF-E684-45D9-ACE8-AE0516153A88}"/>
              </a:ext>
            </a:extLst>
          </p:cNvPr>
          <p:cNvSpPr txBox="1">
            <a:spLocks noChangeArrowheads="1"/>
          </p:cNvSpPr>
          <p:nvPr/>
        </p:nvSpPr>
        <p:spPr bwMode="auto">
          <a:xfrm>
            <a:off x="3324448" y="374194"/>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MX" altLang="es-MX" sz="3200">
              <a:solidFill>
                <a:srgbClr val="FF0000"/>
              </a:solidFill>
              <a:latin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EE6891CC-0E1D-470B-960B-34A475FB0694}"/>
              </a:ext>
            </a:extLst>
          </p:cNvPr>
          <p:cNvSpPr txBox="1">
            <a:spLocks noChangeArrowheads="1"/>
          </p:cNvSpPr>
          <p:nvPr/>
        </p:nvSpPr>
        <p:spPr bwMode="auto">
          <a:xfrm>
            <a:off x="2289398" y="466269"/>
            <a:ext cx="6630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2400">
                <a:solidFill>
                  <a:srgbClr val="FF0000"/>
                </a:solidFill>
                <a:latin typeface="Calibri"/>
                <a:cs typeface="Calibri"/>
              </a:rPr>
              <a:t>PRODUCTO 2 ORGANIZADOR GRÁFICO</a:t>
            </a:r>
          </a:p>
        </p:txBody>
      </p:sp>
      <p:sp>
        <p:nvSpPr>
          <p:cNvPr id="5" name="TextBox 4">
            <a:extLst>
              <a:ext uri="{FF2B5EF4-FFF2-40B4-BE49-F238E27FC236}">
                <a16:creationId xmlns:a16="http://schemas.microsoft.com/office/drawing/2014/main" id="{522CA845-3D0F-46E5-869C-289B4BC72747}"/>
              </a:ext>
            </a:extLst>
          </p:cNvPr>
          <p:cNvSpPr txBox="1"/>
          <p:nvPr/>
        </p:nvSpPr>
        <p:spPr>
          <a:xfrm>
            <a:off x="3673956" y="2667538"/>
            <a:ext cx="2541916" cy="15974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cs typeface="Calibri"/>
              </a:rPr>
              <a:t>Semana</a:t>
            </a:r>
            <a:r>
              <a:rPr lang="en-US" sz="2400" b="1">
                <a:cs typeface="Calibri"/>
              </a:rPr>
              <a:t> de </a:t>
            </a:r>
            <a:r>
              <a:rPr lang="en-US" sz="2400" b="1" err="1">
                <a:cs typeface="Calibri"/>
              </a:rPr>
              <a:t>Economía</a:t>
            </a:r>
            <a:r>
              <a:rPr lang="en-US" sz="2400" b="1">
                <a:cs typeface="Calibri"/>
              </a:rPr>
              <a:t>/ </a:t>
            </a:r>
            <a:r>
              <a:rPr lang="en-US" sz="2400" b="1" err="1">
                <a:cs typeface="Calibri"/>
              </a:rPr>
              <a:t>Simulación</a:t>
            </a:r>
            <a:r>
              <a:rPr lang="en-US" sz="2400" b="1">
                <a:cs typeface="Calibri"/>
              </a:rPr>
              <a:t> de </a:t>
            </a:r>
            <a:r>
              <a:rPr lang="en-US" sz="2400" b="1" err="1">
                <a:cs typeface="Calibri"/>
              </a:rPr>
              <a:t>Empresa</a:t>
            </a:r>
            <a:r>
              <a:rPr lang="en-US">
                <a:cs typeface="Calibri"/>
              </a:rPr>
              <a:t> </a:t>
            </a:r>
          </a:p>
        </p:txBody>
      </p:sp>
      <p:sp>
        <p:nvSpPr>
          <p:cNvPr id="7" name="TextBox 6">
            <a:extLst>
              <a:ext uri="{FF2B5EF4-FFF2-40B4-BE49-F238E27FC236}">
                <a16:creationId xmlns:a16="http://schemas.microsoft.com/office/drawing/2014/main" id="{A0031397-9FE5-470D-8BDD-0F62DD24F99D}"/>
              </a:ext>
            </a:extLst>
          </p:cNvPr>
          <p:cNvSpPr txBox="1"/>
          <p:nvPr/>
        </p:nvSpPr>
        <p:spPr>
          <a:xfrm>
            <a:off x="495660" y="1056377"/>
            <a:ext cx="4295953"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Economía</a:t>
            </a:r>
          </a:p>
          <a:p>
            <a:endParaRPr lang="en-US" b="1">
              <a:cs typeface="Calibri"/>
            </a:endParaRPr>
          </a:p>
          <a:p>
            <a:r>
              <a:rPr lang="en-US">
                <a:cs typeface="Calibri"/>
              </a:rPr>
              <a:t>- Mercado </a:t>
            </a:r>
            <a:r>
              <a:rPr lang="en-US" err="1">
                <a:cs typeface="Calibri"/>
              </a:rPr>
              <a:t>relevante</a:t>
            </a:r>
            <a:r>
              <a:rPr lang="en-US">
                <a:cs typeface="Calibri"/>
              </a:rPr>
              <a:t> para la </a:t>
            </a:r>
            <a:r>
              <a:rPr lang="en-US" err="1">
                <a:cs typeface="Calibri"/>
              </a:rPr>
              <a:t>empresa</a:t>
            </a:r>
          </a:p>
          <a:p>
            <a:r>
              <a:rPr lang="en-US">
                <a:cs typeface="Calibri"/>
              </a:rPr>
              <a:t>- Impacto en la </a:t>
            </a:r>
            <a:r>
              <a:rPr lang="en-US" err="1">
                <a:cs typeface="Calibri"/>
              </a:rPr>
              <a:t>economía</a:t>
            </a:r>
            <a:r>
              <a:rPr lang="en-US">
                <a:cs typeface="Calibri"/>
              </a:rPr>
              <a:t> en general </a:t>
            </a:r>
          </a:p>
          <a:p>
            <a:r>
              <a:rPr lang="en-US">
                <a:cs typeface="Calibri"/>
              </a:rPr>
              <a:t>- Impacto al </a:t>
            </a:r>
            <a:r>
              <a:rPr lang="en-US" err="1">
                <a:cs typeface="Calibri"/>
              </a:rPr>
              <a:t>desarrollo</a:t>
            </a:r>
            <a:r>
              <a:rPr lang="en-US">
                <a:cs typeface="Calibri"/>
              </a:rPr>
              <a:t> </a:t>
            </a:r>
            <a:r>
              <a:rPr lang="en-US" err="1">
                <a:cs typeface="Calibri"/>
              </a:rPr>
              <a:t>económico</a:t>
            </a:r>
            <a:r>
              <a:rPr lang="en-US">
                <a:cs typeface="Calibri"/>
              </a:rPr>
              <a:t> del </a:t>
            </a:r>
            <a:r>
              <a:rPr lang="en-US" err="1">
                <a:cs typeface="Calibri"/>
              </a:rPr>
              <a:t>país</a:t>
            </a:r>
          </a:p>
          <a:p>
            <a:r>
              <a:rPr lang="en-US">
                <a:cs typeface="Calibri"/>
              </a:rPr>
              <a:t>- </a:t>
            </a:r>
            <a:r>
              <a:rPr lang="en-US" err="1">
                <a:cs typeface="Calibri"/>
              </a:rPr>
              <a:t>manejo</a:t>
            </a:r>
            <a:r>
              <a:rPr lang="en-US">
                <a:cs typeface="Calibri"/>
              </a:rPr>
              <a:t> de la </a:t>
            </a:r>
            <a:r>
              <a:rPr lang="en-US" err="1">
                <a:cs typeface="Calibri"/>
              </a:rPr>
              <a:t>empresa</a:t>
            </a:r>
            <a:endParaRPr lang="en-US" err="1"/>
          </a:p>
        </p:txBody>
      </p:sp>
      <p:sp>
        <p:nvSpPr>
          <p:cNvPr id="8" name="TextBox 7">
            <a:extLst>
              <a:ext uri="{FF2B5EF4-FFF2-40B4-BE49-F238E27FC236}">
                <a16:creationId xmlns:a16="http://schemas.microsoft.com/office/drawing/2014/main" id="{B5B4B2EE-A4AF-451D-88CA-CCDC7A958C71}"/>
              </a:ext>
            </a:extLst>
          </p:cNvPr>
          <p:cNvSpPr txBox="1"/>
          <p:nvPr/>
        </p:nvSpPr>
        <p:spPr>
          <a:xfrm>
            <a:off x="1757315" y="4316284"/>
            <a:ext cx="2218222"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Psicología</a:t>
            </a:r>
          </a:p>
          <a:p>
            <a:endParaRPr lang="en-US">
              <a:cs typeface="Calibri"/>
            </a:endParaRPr>
          </a:p>
          <a:p>
            <a:pPr marL="285750" indent="-285750">
              <a:buFontTx/>
              <a:buChar char="-"/>
            </a:pPr>
            <a:r>
              <a:rPr lang="en-US" err="1">
                <a:cs typeface="Calibri"/>
              </a:rPr>
              <a:t>Recursos</a:t>
            </a:r>
            <a:r>
              <a:rPr lang="en-US">
                <a:cs typeface="Calibri"/>
              </a:rPr>
              <a:t> humanos</a:t>
            </a:r>
          </a:p>
          <a:p>
            <a:pPr marL="285750" indent="-285750">
              <a:buFontTx/>
              <a:buChar char="-"/>
            </a:pPr>
            <a:r>
              <a:rPr lang="en-US" err="1">
                <a:cs typeface="Calibri"/>
              </a:rPr>
              <a:t>Productividad</a:t>
            </a:r>
            <a:r>
              <a:rPr lang="en-US">
                <a:cs typeface="Calibri"/>
              </a:rPr>
              <a:t> de los </a:t>
            </a:r>
            <a:r>
              <a:rPr lang="en-US" err="1">
                <a:cs typeface="Calibri"/>
              </a:rPr>
              <a:t>trabajadores</a:t>
            </a:r>
            <a:endParaRPr lang="en-US">
              <a:cs typeface="Calibri"/>
            </a:endParaRPr>
          </a:p>
          <a:p>
            <a:pPr marL="285750" indent="-285750">
              <a:buFontTx/>
              <a:buChar char="-"/>
            </a:pPr>
            <a:r>
              <a:rPr lang="en-US">
                <a:cs typeface="Calibri"/>
              </a:rPr>
              <a:t>Publicidad</a:t>
            </a:r>
          </a:p>
          <a:p>
            <a:pPr marL="285750" indent="-285750">
              <a:buFontTx/>
              <a:buChar char="-"/>
            </a:pPr>
            <a:r>
              <a:rPr lang="en-US">
                <a:cs typeface="Calibri"/>
              </a:rPr>
              <a:t>Mercadotecnia</a:t>
            </a:r>
          </a:p>
        </p:txBody>
      </p:sp>
      <p:sp>
        <p:nvSpPr>
          <p:cNvPr id="9" name="TextBox 8">
            <a:extLst>
              <a:ext uri="{FF2B5EF4-FFF2-40B4-BE49-F238E27FC236}">
                <a16:creationId xmlns:a16="http://schemas.microsoft.com/office/drawing/2014/main" id="{628F420E-E316-4F1B-8ECC-493737E511C2}"/>
              </a:ext>
            </a:extLst>
          </p:cNvPr>
          <p:cNvSpPr txBox="1"/>
          <p:nvPr/>
        </p:nvSpPr>
        <p:spPr>
          <a:xfrm>
            <a:off x="6203471" y="1789622"/>
            <a:ext cx="2426898"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Filosofía</a:t>
            </a:r>
            <a:endParaRPr lang="en-US" b="1">
              <a:cs typeface="Calibri"/>
            </a:endParaRPr>
          </a:p>
          <a:p>
            <a:endParaRPr lang="en-US">
              <a:cs typeface="Calibri"/>
            </a:endParaRPr>
          </a:p>
          <a:p>
            <a:r>
              <a:rPr lang="en-US">
                <a:cs typeface="Calibri"/>
              </a:rPr>
              <a:t>-</a:t>
            </a:r>
            <a:r>
              <a:rPr lang="en-US" err="1">
                <a:cs typeface="Calibri"/>
              </a:rPr>
              <a:t>Ética</a:t>
            </a:r>
            <a:r>
              <a:rPr lang="en-US">
                <a:cs typeface="Calibri"/>
              </a:rPr>
              <a:t> </a:t>
            </a:r>
            <a:r>
              <a:rPr lang="en-US" err="1">
                <a:cs typeface="Calibri"/>
              </a:rPr>
              <a:t>empresarial</a:t>
            </a:r>
          </a:p>
          <a:p>
            <a:r>
              <a:rPr lang="en-US">
                <a:cs typeface="Calibri"/>
              </a:rPr>
              <a:t>-Valores </a:t>
            </a:r>
            <a:r>
              <a:rPr lang="en-US" err="1">
                <a:cs typeface="Calibri"/>
              </a:rPr>
              <a:t>morales</a:t>
            </a:r>
          </a:p>
          <a:p>
            <a:r>
              <a:rPr lang="en-US">
                <a:cs typeface="Calibri"/>
              </a:rPr>
              <a:t>-</a:t>
            </a:r>
            <a:r>
              <a:rPr lang="en-US" err="1">
                <a:cs typeface="Calibri"/>
              </a:rPr>
              <a:t>Filosofía</a:t>
            </a:r>
            <a:r>
              <a:rPr lang="en-US">
                <a:cs typeface="Calibri"/>
              </a:rPr>
              <a:t> </a:t>
            </a:r>
            <a:r>
              <a:rPr lang="en-US" err="1">
                <a:cs typeface="Calibri"/>
              </a:rPr>
              <a:t>institucional</a:t>
            </a:r>
          </a:p>
          <a:p>
            <a:r>
              <a:rPr lang="en-US">
                <a:cs typeface="Calibri"/>
              </a:rPr>
              <a:t>-</a:t>
            </a:r>
            <a:r>
              <a:rPr lang="en-US" err="1">
                <a:cs typeface="Calibri"/>
              </a:rPr>
              <a:t>Responsabilidad</a:t>
            </a:r>
            <a:r>
              <a:rPr lang="en-US">
                <a:cs typeface="Calibri"/>
              </a:rPr>
              <a:t> social</a:t>
            </a:r>
          </a:p>
        </p:txBody>
      </p:sp>
      <p:cxnSp>
        <p:nvCxnSpPr>
          <p:cNvPr id="6" name="Connector: Curved 5">
            <a:extLst>
              <a:ext uri="{FF2B5EF4-FFF2-40B4-BE49-F238E27FC236}">
                <a16:creationId xmlns:a16="http://schemas.microsoft.com/office/drawing/2014/main" id="{C447B4BD-BF58-4032-B66D-7622D0A11942}"/>
              </a:ext>
            </a:extLst>
          </p:cNvPr>
          <p:cNvCxnSpPr/>
          <p:nvPr/>
        </p:nvCxnSpPr>
        <p:spPr>
          <a:xfrm>
            <a:off x="4645864" y="2352675"/>
            <a:ext cx="1547003" cy="100066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00AA97FE-719E-48D3-BA18-5555019D6018}"/>
              </a:ext>
            </a:extLst>
          </p:cNvPr>
          <p:cNvCxnSpPr>
            <a:cxnSpLocks/>
          </p:cNvCxnSpPr>
          <p:nvPr/>
        </p:nvCxnSpPr>
        <p:spPr>
          <a:xfrm>
            <a:off x="4573977" y="2223278"/>
            <a:ext cx="1676399" cy="900023"/>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CD444716-47F2-4CBB-92AE-6140D1EE75E2}"/>
              </a:ext>
            </a:extLst>
          </p:cNvPr>
          <p:cNvCxnSpPr>
            <a:cxnSpLocks/>
          </p:cNvCxnSpPr>
          <p:nvPr/>
        </p:nvCxnSpPr>
        <p:spPr>
          <a:xfrm>
            <a:off x="1367826" y="2841504"/>
            <a:ext cx="382437" cy="225149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58DBEF1B-1885-419E-BFF3-4BB16DEF0CC9}"/>
              </a:ext>
            </a:extLst>
          </p:cNvPr>
          <p:cNvCxnSpPr>
            <a:cxnSpLocks/>
          </p:cNvCxnSpPr>
          <p:nvPr/>
        </p:nvCxnSpPr>
        <p:spPr>
          <a:xfrm flipV="1">
            <a:off x="3984504" y="3453981"/>
            <a:ext cx="2265872" cy="163039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17E6AC4B-A4A5-4957-B1EC-32E154DA74FD}"/>
              </a:ext>
            </a:extLst>
          </p:cNvPr>
          <p:cNvCxnSpPr>
            <a:cxnSpLocks/>
          </p:cNvCxnSpPr>
          <p:nvPr/>
        </p:nvCxnSpPr>
        <p:spPr>
          <a:xfrm flipV="1">
            <a:off x="3567561" y="3065792"/>
            <a:ext cx="2797834" cy="290997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D5863F66-BDD9-40F0-80C9-C034285ADD57}"/>
              </a:ext>
            </a:extLst>
          </p:cNvPr>
          <p:cNvCxnSpPr>
            <a:cxnSpLocks/>
          </p:cNvCxnSpPr>
          <p:nvPr/>
        </p:nvCxnSpPr>
        <p:spPr>
          <a:xfrm>
            <a:off x="505183" y="2065127"/>
            <a:ext cx="1259456" cy="3804251"/>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5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25A26B31-67BD-4159-8DFA-AF4CC90BCA27}"/>
              </a:ext>
            </a:extLst>
          </p:cNvPr>
          <p:cNvSpPr txBox="1">
            <a:spLocks noChangeArrowheads="1"/>
          </p:cNvSpPr>
          <p:nvPr/>
        </p:nvSpPr>
        <p:spPr bwMode="auto">
          <a:xfrm>
            <a:off x="2286125" y="1494805"/>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2400">
                <a:solidFill>
                  <a:srgbClr val="FF0000"/>
                </a:solidFill>
                <a:latin typeface="Tahoma" panose="020B0604030504040204" pitchFamily="34" charset="0"/>
                <a:cs typeface="Tahoma" panose="020B0604030504040204" pitchFamily="34" charset="0"/>
              </a:rPr>
              <a:t>DESCRIPCIÓN DEL PROYECTO</a:t>
            </a:r>
          </a:p>
        </p:txBody>
      </p:sp>
      <p:sp>
        <p:nvSpPr>
          <p:cNvPr id="5" name="Rectángulo 2">
            <a:extLst>
              <a:ext uri="{FF2B5EF4-FFF2-40B4-BE49-F238E27FC236}">
                <a16:creationId xmlns:a16="http://schemas.microsoft.com/office/drawing/2014/main" id="{0DA8021E-8EF9-4B31-AE30-9750F4C8C52B}"/>
              </a:ext>
            </a:extLst>
          </p:cNvPr>
          <p:cNvSpPr>
            <a:spLocks noChangeArrowheads="1"/>
          </p:cNvSpPr>
          <p:nvPr/>
        </p:nvSpPr>
        <p:spPr bwMode="auto">
          <a:xfrm>
            <a:off x="193889" y="2363257"/>
            <a:ext cx="8636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s-MX" altLang="es-MX" sz="1600">
                <a:latin typeface="Calibri"/>
                <a:cs typeface="Calibri"/>
              </a:rPr>
              <a:t>Mediante la simulación de una empresa que se recibe en el año 10, los alumnos manejarán esta empresa durante 5 años más. En el transcurso del proyecto, los alumnos serán confrontados con diferentes situaciones que requieren tomar decisiones para obtener el mejor rendimiento de la empresa, siempre cuidando también los factores como recursos humanos, bienestar familiar, sustentabilidad, mercado.</a:t>
            </a:r>
            <a:endParaRPr lang="es-ES"/>
          </a:p>
          <a:p>
            <a:pPr algn="just" eaLnBrk="1" hangingPunct="1"/>
            <a:endParaRPr lang="es-MX" altLang="es-MX" sz="1600">
              <a:cs typeface="Calibri" panose="020F0502020204030204" pitchFamily="34" charset="0"/>
            </a:endParaRPr>
          </a:p>
          <a:p>
            <a:pPr algn="just"/>
            <a:r>
              <a:rPr lang="es-MX" altLang="es-MX" sz="1600">
                <a:latin typeface="Calibri"/>
                <a:cs typeface="Calibri"/>
              </a:rPr>
              <a:t>Se combinarán los conocimientos de la economía con asesoría en condiciones laborales que maximice la productividad, ayude al flujo de comunicación entre departamentos y a la venta de productos y servicios, a través de la publicidad,  desde la perspectiva de la Psicología. Con base en los principios morales a partir de la ética (como disciplina filosófica) se desarrolla un enfoque propiamente humano en las relaciones y conductas empresariales. </a:t>
            </a:r>
          </a:p>
          <a:p>
            <a:pPr algn="just"/>
            <a:endParaRPr lang="es-MX" altLang="es-MX" sz="1600">
              <a:latin typeface="Calibri"/>
              <a:cs typeface="Calibri"/>
            </a:endParaRPr>
          </a:p>
          <a:p>
            <a:pPr algn="just" eaLnBrk="1" hangingPunct="1"/>
            <a:r>
              <a:rPr lang="es-MX" altLang="es-MX" sz="1600">
                <a:latin typeface="Calibri"/>
                <a:cs typeface="Calibri"/>
              </a:rPr>
              <a:t>La semana culminará en la presentación de los resultados en el marco de una asamblea de accionistas, los cuales en este caso serán los padres de familia de los alumnos, los profesores y amigos de la escuela.</a:t>
            </a:r>
          </a:p>
        </p:txBody>
      </p:sp>
    </p:spTree>
    <p:extLst>
      <p:ext uri="{BB962C8B-B14F-4D97-AF65-F5344CB8AC3E}">
        <p14:creationId xmlns:p14="http://schemas.microsoft.com/office/powerpoint/2010/main" val="69802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a:extLst>
              <a:ext uri="{FF2B5EF4-FFF2-40B4-BE49-F238E27FC236}">
                <a16:creationId xmlns:a16="http://schemas.microsoft.com/office/drawing/2014/main" id="{25335D8C-665B-4433-8B6E-D8323B6744B9}"/>
              </a:ext>
            </a:extLst>
          </p:cNvPr>
          <p:cNvSpPr txBox="1">
            <a:spLocks noChangeArrowheads="1"/>
          </p:cNvSpPr>
          <p:nvPr/>
        </p:nvSpPr>
        <p:spPr bwMode="auto">
          <a:xfrm>
            <a:off x="1984200" y="1494805"/>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OBJETIVO GENERAL DEL PROYECTO</a:t>
            </a:r>
          </a:p>
        </p:txBody>
      </p:sp>
      <p:sp>
        <p:nvSpPr>
          <p:cNvPr id="7" name="Rectángulo 2">
            <a:extLst>
              <a:ext uri="{FF2B5EF4-FFF2-40B4-BE49-F238E27FC236}">
                <a16:creationId xmlns:a16="http://schemas.microsoft.com/office/drawing/2014/main" id="{258E9484-F3C2-498C-8276-27892B4136F8}"/>
              </a:ext>
            </a:extLst>
          </p:cNvPr>
          <p:cNvSpPr>
            <a:spLocks noChangeArrowheads="1"/>
          </p:cNvSpPr>
          <p:nvPr/>
        </p:nvSpPr>
        <p:spPr bwMode="auto">
          <a:xfrm>
            <a:off x="179512" y="2348880"/>
            <a:ext cx="863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MX" altLang="es-MX" sz="3200">
                <a:latin typeface="Calibri"/>
                <a:cs typeface="Calibri"/>
              </a:rPr>
              <a:t>Desarrollar habilidades a traves de la aplicación del conocimiento multidisciplinario para redefinir el concepto del éxito de una empresa, con base a la sustentabilidad económica, ecológica, social  y etica. </a:t>
            </a:r>
            <a:endParaRPr lang="en-US" sz="3200">
              <a:cs typeface="Calibri"/>
            </a:endParaRPr>
          </a:p>
        </p:txBody>
      </p:sp>
    </p:spTree>
    <p:extLst>
      <p:ext uri="{BB962C8B-B14F-4D97-AF65-F5344CB8AC3E}">
        <p14:creationId xmlns:p14="http://schemas.microsoft.com/office/powerpoint/2010/main" val="107625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131840" y="1556792"/>
            <a:ext cx="36004" cy="4752528"/>
          </a:xfrm>
          <a:prstGeom prst="line">
            <a:avLst/>
          </a:prstGeom>
          <a:ln w="254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94495" y="1475492"/>
            <a:ext cx="2534172" cy="1815882"/>
          </a:xfrm>
          <a:prstGeom prst="rect">
            <a:avLst/>
          </a:prstGeom>
          <a:noFill/>
        </p:spPr>
        <p:txBody>
          <a:bodyPr wrap="square" rtlCol="0" anchor="t">
            <a:spAutoFit/>
          </a:bodyPr>
          <a:lstStyle/>
          <a:p>
            <a:r>
              <a:rPr lang="es-MX" sz="2800">
                <a:latin typeface="Tahoma"/>
                <a:ea typeface="Tahoma"/>
                <a:cs typeface="Tahoma"/>
              </a:rPr>
              <a:t>Economía en la Simulación de la Empresa</a:t>
            </a:r>
          </a:p>
          <a:p>
            <a:endParaRPr lang="es-MX" sz="2800">
              <a:latin typeface="Tahoma" pitchFamily="34" charset="0"/>
              <a:ea typeface="Tahoma" pitchFamily="34" charset="0"/>
              <a:cs typeface="Tahoma" pitchFamily="34" charset="0"/>
            </a:endParaRPr>
          </a:p>
        </p:txBody>
      </p:sp>
      <p:sp>
        <p:nvSpPr>
          <p:cNvPr id="7" name="6 CuadroTexto"/>
          <p:cNvSpPr txBox="1"/>
          <p:nvPr/>
        </p:nvSpPr>
        <p:spPr>
          <a:xfrm>
            <a:off x="3347864" y="404664"/>
            <a:ext cx="5112568" cy="584775"/>
          </a:xfrm>
          <a:prstGeom prst="rect">
            <a:avLst/>
          </a:prstGeom>
          <a:noFill/>
        </p:spPr>
        <p:txBody>
          <a:bodyPr wrap="square" rtlCol="0" anchor="t">
            <a:spAutoFit/>
          </a:bodyPr>
          <a:lstStyle/>
          <a:p>
            <a:r>
              <a:rPr lang="es-MX" sz="3200">
                <a:solidFill>
                  <a:srgbClr val="969696"/>
                </a:solidFill>
                <a:latin typeface="Tahoma"/>
                <a:ea typeface="Tahoma"/>
                <a:cs typeface="Tahoma"/>
              </a:rPr>
              <a:t>Economía</a:t>
            </a:r>
          </a:p>
        </p:txBody>
      </p:sp>
      <p:sp>
        <p:nvSpPr>
          <p:cNvPr id="8" name="5 CuadroTexto">
            <a:extLst>
              <a:ext uri="{FF2B5EF4-FFF2-40B4-BE49-F238E27FC236}">
                <a16:creationId xmlns:a16="http://schemas.microsoft.com/office/drawing/2014/main" id="{A7D01298-D25B-405A-957E-140C3C4E7453}"/>
              </a:ext>
            </a:extLst>
          </p:cNvPr>
          <p:cNvSpPr txBox="1"/>
          <p:nvPr/>
        </p:nvSpPr>
        <p:spPr>
          <a:xfrm>
            <a:off x="3357513" y="1187945"/>
            <a:ext cx="5093341" cy="5324535"/>
          </a:xfrm>
          <a:prstGeom prst="rect">
            <a:avLst/>
          </a:prstGeom>
          <a:noFill/>
        </p:spPr>
        <p:txBody>
          <a:bodyPr wrap="square" rtlCol="0" anchor="t">
            <a:spAutoFit/>
          </a:bodyPr>
          <a:lstStyle/>
          <a:p>
            <a:r>
              <a:rPr lang="es-MX" sz="2000">
                <a:latin typeface="Tahoma"/>
                <a:ea typeface="Tahoma"/>
                <a:cs typeface="Tahoma"/>
              </a:rPr>
              <a:t>Estructura de la simulación </a:t>
            </a:r>
          </a:p>
          <a:p>
            <a:endParaRPr lang="es-MX" sz="2000">
              <a:latin typeface="Tahoma"/>
              <a:ea typeface="Tahoma"/>
              <a:cs typeface="Tahoma"/>
            </a:endParaRPr>
          </a:p>
          <a:p>
            <a:r>
              <a:rPr lang="es-MX" sz="2000">
                <a:latin typeface="Tahoma"/>
                <a:ea typeface="Tahoma"/>
                <a:cs typeface="Tahoma"/>
              </a:rPr>
              <a:t>- Analizar la situación de la empresa entregada en el mercado</a:t>
            </a:r>
          </a:p>
          <a:p>
            <a:r>
              <a:rPr lang="es-MX" sz="2000">
                <a:latin typeface="Tahoma"/>
                <a:ea typeface="Tahoma"/>
                <a:cs typeface="Tahoma"/>
              </a:rPr>
              <a:t>- Establecer metas</a:t>
            </a:r>
          </a:p>
          <a:p>
            <a:r>
              <a:rPr lang="es-MX" sz="2000">
                <a:latin typeface="Tahoma"/>
                <a:ea typeface="Tahoma"/>
                <a:cs typeface="Tahoma"/>
              </a:rPr>
              <a:t>- Tomar las decisiones del siguiente año fiscal: cuánto voy a vender; a qué precio; cuánto dinero invierto en investigación; cuánto en la mercadotecnia; como voy a organizar la producción; como va a ser mi manejo de mis recursos humanos; como manejo mi dinero y mis inversiones; </a:t>
            </a:r>
          </a:p>
          <a:p>
            <a:r>
              <a:rPr lang="es-MX" sz="2000">
                <a:latin typeface="Tahoma"/>
                <a:ea typeface="Tahoma"/>
                <a:cs typeface="Tahoma"/>
              </a:rPr>
              <a:t>- Recibir los resultados del año fiscal</a:t>
            </a:r>
          </a:p>
          <a:p>
            <a:r>
              <a:rPr lang="es-MX" sz="2000">
                <a:latin typeface="Tahoma"/>
                <a:ea typeface="Tahoma"/>
                <a:cs typeface="Tahoma"/>
              </a:rPr>
              <a:t>- Analizar los resultados con las metas </a:t>
            </a:r>
          </a:p>
          <a:p>
            <a:r>
              <a:rPr lang="es-MX" sz="2000">
                <a:latin typeface="Tahoma"/>
                <a:ea typeface="Tahoma"/>
                <a:cs typeface="Tahoma"/>
              </a:rPr>
              <a:t>- Tomar nuevas decisiones</a:t>
            </a:r>
          </a:p>
          <a:p>
            <a:endParaRPr lang="es-MX" sz="2000">
              <a:latin typeface="Tahoma"/>
              <a:ea typeface="Tahoma"/>
              <a:cs typeface="Tahoma"/>
            </a:endParaRPr>
          </a:p>
          <a:p>
            <a:r>
              <a:rPr lang="es-MX" sz="2000">
                <a:latin typeface="Tahoma"/>
                <a:ea typeface="Tahoma"/>
                <a:cs typeface="Tahoma"/>
              </a:rPr>
              <a:t>En total son 5 años fiscales</a:t>
            </a:r>
          </a:p>
        </p:txBody>
      </p:sp>
    </p:spTree>
    <p:extLst>
      <p:ext uri="{BB962C8B-B14F-4D97-AF65-F5344CB8AC3E}">
        <p14:creationId xmlns:p14="http://schemas.microsoft.com/office/powerpoint/2010/main" val="1071798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131840" y="1556792"/>
            <a:ext cx="36004" cy="4752528"/>
          </a:xfrm>
          <a:prstGeom prst="line">
            <a:avLst/>
          </a:prstGeom>
          <a:ln w="254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94495" y="1475492"/>
            <a:ext cx="2534172" cy="1815882"/>
          </a:xfrm>
          <a:prstGeom prst="rect">
            <a:avLst/>
          </a:prstGeom>
          <a:noFill/>
        </p:spPr>
        <p:txBody>
          <a:bodyPr wrap="square" rtlCol="0" anchor="t">
            <a:spAutoFit/>
          </a:bodyPr>
          <a:lstStyle/>
          <a:p>
            <a:r>
              <a:rPr lang="es-MX" sz="2800">
                <a:latin typeface="Tahoma"/>
                <a:ea typeface="Tahoma"/>
                <a:cs typeface="Tahoma"/>
              </a:rPr>
              <a:t>Economía en la Simulación de la Empresa</a:t>
            </a:r>
          </a:p>
          <a:p>
            <a:endParaRPr lang="es-MX" sz="2800">
              <a:latin typeface="Tahoma" pitchFamily="34" charset="0"/>
              <a:ea typeface="Tahoma" pitchFamily="34" charset="0"/>
              <a:cs typeface="Tahoma" pitchFamily="34" charset="0"/>
            </a:endParaRPr>
          </a:p>
        </p:txBody>
      </p:sp>
      <p:sp>
        <p:nvSpPr>
          <p:cNvPr id="7" name="6 CuadroTexto"/>
          <p:cNvSpPr txBox="1"/>
          <p:nvPr/>
        </p:nvSpPr>
        <p:spPr>
          <a:xfrm>
            <a:off x="3347864" y="404664"/>
            <a:ext cx="5112568" cy="584775"/>
          </a:xfrm>
          <a:prstGeom prst="rect">
            <a:avLst/>
          </a:prstGeom>
          <a:noFill/>
        </p:spPr>
        <p:txBody>
          <a:bodyPr wrap="square" rtlCol="0" anchor="t">
            <a:spAutoFit/>
          </a:bodyPr>
          <a:lstStyle/>
          <a:p>
            <a:r>
              <a:rPr lang="es-MX" sz="3200">
                <a:solidFill>
                  <a:srgbClr val="969696"/>
                </a:solidFill>
                <a:latin typeface="Tahoma"/>
                <a:ea typeface="Tahoma"/>
                <a:cs typeface="Tahoma"/>
              </a:rPr>
              <a:t>Economía</a:t>
            </a:r>
          </a:p>
        </p:txBody>
      </p:sp>
      <p:sp>
        <p:nvSpPr>
          <p:cNvPr id="8" name="5 CuadroTexto">
            <a:extLst>
              <a:ext uri="{FF2B5EF4-FFF2-40B4-BE49-F238E27FC236}">
                <a16:creationId xmlns:a16="http://schemas.microsoft.com/office/drawing/2014/main" id="{A7D01298-D25B-405A-957E-140C3C4E7453}"/>
              </a:ext>
            </a:extLst>
          </p:cNvPr>
          <p:cNvSpPr txBox="1"/>
          <p:nvPr/>
        </p:nvSpPr>
        <p:spPr>
          <a:xfrm>
            <a:off x="3343136" y="1187945"/>
            <a:ext cx="5725943" cy="3785652"/>
          </a:xfrm>
          <a:prstGeom prst="rect">
            <a:avLst/>
          </a:prstGeom>
          <a:noFill/>
        </p:spPr>
        <p:txBody>
          <a:bodyPr wrap="square" rtlCol="0" anchor="t">
            <a:spAutoFit/>
          </a:bodyPr>
          <a:lstStyle/>
          <a:p>
            <a:r>
              <a:rPr lang="es-MX" sz="2000">
                <a:latin typeface="Tahoma"/>
                <a:ea typeface="Tahoma"/>
                <a:cs typeface="Tahoma"/>
              </a:rPr>
              <a:t>Preguntas económicas </a:t>
            </a:r>
            <a:endParaRPr lang="en-US"/>
          </a:p>
          <a:p>
            <a:endParaRPr lang="es-MX" sz="2000">
              <a:latin typeface="Tahoma"/>
              <a:ea typeface="Tahoma"/>
              <a:cs typeface="Tahoma"/>
            </a:endParaRPr>
          </a:p>
          <a:p>
            <a:r>
              <a:rPr lang="es-MX" sz="2000">
                <a:latin typeface="Tahoma"/>
                <a:ea typeface="Tahoma"/>
                <a:cs typeface="Tahoma"/>
              </a:rPr>
              <a:t>- Economía I. Unidad III. Las Teorías Económicas Dominantes: Analizar el mercado del producto (Microeconomía): Es un mercado competitivo? Hay centralización del poder? El mercado está en equilibrio?</a:t>
            </a:r>
          </a:p>
          <a:p>
            <a:r>
              <a:rPr lang="es-MX" sz="2000">
                <a:latin typeface="Tahoma"/>
                <a:ea typeface="Tahoma"/>
                <a:cs typeface="Tahoma"/>
              </a:rPr>
              <a:t>- Economía I. Unidad III. Introducción Metodológica: Analizar la economía en general (Macroeconomía): Cuales factores macroeconómicos tengo que tomar en cuenta para mis decisiones?</a:t>
            </a:r>
          </a:p>
        </p:txBody>
      </p:sp>
    </p:spTree>
    <p:extLst>
      <p:ext uri="{BB962C8B-B14F-4D97-AF65-F5344CB8AC3E}">
        <p14:creationId xmlns:p14="http://schemas.microsoft.com/office/powerpoint/2010/main" val="359980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3131840" y="1556792"/>
            <a:ext cx="36004" cy="4752528"/>
          </a:xfrm>
          <a:prstGeom prst="line">
            <a:avLst/>
          </a:prstGeom>
          <a:ln w="254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39552" y="1921190"/>
            <a:ext cx="2232248" cy="523220"/>
          </a:xfrm>
          <a:prstGeom prst="rect">
            <a:avLst/>
          </a:prstGeom>
          <a:noFill/>
        </p:spPr>
        <p:txBody>
          <a:bodyPr wrap="square" rtlCol="0" anchor="t">
            <a:spAutoFit/>
          </a:bodyPr>
          <a:lstStyle/>
          <a:p>
            <a:r>
              <a:rPr lang="es-MX" sz="2800">
                <a:latin typeface="Tahoma"/>
                <a:ea typeface="Tahoma"/>
                <a:cs typeface="Tahoma"/>
              </a:rPr>
              <a:t>Ética</a:t>
            </a:r>
          </a:p>
        </p:txBody>
      </p:sp>
      <p:sp>
        <p:nvSpPr>
          <p:cNvPr id="4" name="3 CuadroTexto"/>
          <p:cNvSpPr txBox="1"/>
          <p:nvPr/>
        </p:nvSpPr>
        <p:spPr>
          <a:xfrm>
            <a:off x="3347864" y="404664"/>
            <a:ext cx="5112568" cy="584775"/>
          </a:xfrm>
          <a:prstGeom prst="rect">
            <a:avLst/>
          </a:prstGeom>
          <a:noFill/>
        </p:spPr>
        <p:txBody>
          <a:bodyPr wrap="square" rtlCol="0" anchor="t">
            <a:spAutoFit/>
          </a:bodyPr>
          <a:lstStyle/>
          <a:p>
            <a:r>
              <a:rPr lang="es-MX" sz="3200">
                <a:solidFill>
                  <a:srgbClr val="969696"/>
                </a:solidFill>
                <a:latin typeface="Tahoma"/>
                <a:ea typeface="Tahoma"/>
                <a:cs typeface="Tahoma"/>
              </a:rPr>
              <a:t>Filosofía</a:t>
            </a:r>
          </a:p>
        </p:txBody>
      </p:sp>
      <p:sp>
        <p:nvSpPr>
          <p:cNvPr id="5" name="4 CuadroTexto"/>
          <p:cNvSpPr txBox="1"/>
          <p:nvPr/>
        </p:nvSpPr>
        <p:spPr>
          <a:xfrm>
            <a:off x="3419872" y="1484784"/>
            <a:ext cx="4680520" cy="430887"/>
          </a:xfrm>
          <a:prstGeom prst="rect">
            <a:avLst/>
          </a:prstGeom>
          <a:noFill/>
        </p:spPr>
        <p:txBody>
          <a:bodyPr wrap="square" rtlCol="0" anchor="t">
            <a:spAutoFit/>
          </a:bodyPr>
          <a:lstStyle/>
          <a:p>
            <a:r>
              <a:rPr lang="es-MX" sz="2200">
                <a:latin typeface="Tahoma" pitchFamily="34" charset="0"/>
                <a:ea typeface="Tahoma" pitchFamily="34" charset="0"/>
                <a:cs typeface="Tahoma" pitchFamily="34" charset="0"/>
              </a:rPr>
              <a:t>Temas</a:t>
            </a:r>
          </a:p>
        </p:txBody>
      </p:sp>
      <p:sp useBgFill="1">
        <p:nvSpPr>
          <p:cNvPr id="6" name="5 CuadroTexto"/>
          <p:cNvSpPr txBox="1"/>
          <p:nvPr/>
        </p:nvSpPr>
        <p:spPr>
          <a:xfrm>
            <a:off x="3419872" y="2276872"/>
            <a:ext cx="5212845" cy="3477875"/>
          </a:xfrm>
          <a:prstGeom prst="rect">
            <a:avLst/>
          </a:prstGeom>
          <a:ln>
            <a:noFill/>
          </a:ln>
        </p:spPr>
        <p:txBody>
          <a:bodyPr wrap="square" rtlCol="0" anchor="t">
            <a:spAutoFit/>
          </a:bodyPr>
          <a:lstStyle/>
          <a:p>
            <a:pPr marL="342900" indent="-342900">
              <a:buBlip>
                <a:blip r:embed="rId2"/>
              </a:buBlip>
            </a:pPr>
            <a:r>
              <a:rPr lang="es-MX" sz="2200">
                <a:latin typeface="Tahoma"/>
                <a:ea typeface="Tahoma"/>
                <a:cs typeface="Tahoma"/>
              </a:rPr>
              <a:t>Unidad 1. Ap. 4. Moral.</a:t>
            </a:r>
            <a:endParaRPr lang="es-MX" sz="2200">
              <a:latin typeface="Tahoma" pitchFamily="34" charset="0"/>
              <a:ea typeface="Tahoma" pitchFamily="34" charset="0"/>
              <a:cs typeface="Tahoma" pitchFamily="34" charset="0"/>
            </a:endParaRPr>
          </a:p>
          <a:p>
            <a:endParaRPr lang="es-MX" sz="2200">
              <a:latin typeface="Tahoma" pitchFamily="34" charset="0"/>
              <a:ea typeface="Tahoma" pitchFamily="34" charset="0"/>
              <a:cs typeface="Tahoma" pitchFamily="34" charset="0"/>
            </a:endParaRPr>
          </a:p>
          <a:p>
            <a:pPr marL="342900" indent="-342900">
              <a:buBlip>
                <a:blip r:embed="rId2"/>
              </a:buBlip>
            </a:pPr>
            <a:r>
              <a:rPr lang="es-MX" sz="2200">
                <a:latin typeface="Tahoma"/>
                <a:ea typeface="Tahoma"/>
                <a:cs typeface="Tahoma"/>
              </a:rPr>
              <a:t>Unidad 2. Ap.1-3. Distintas definiciones sobre la Ética.</a:t>
            </a:r>
            <a:endParaRPr lang="es-MX" sz="2200">
              <a:latin typeface="Tahoma" pitchFamily="34" charset="0"/>
              <a:ea typeface="Tahoma" pitchFamily="34" charset="0"/>
              <a:cs typeface="Tahoma" pitchFamily="34" charset="0"/>
            </a:endParaRPr>
          </a:p>
          <a:p>
            <a:pPr marL="342900" indent="-342900">
              <a:buBlip>
                <a:blip r:embed="rId2"/>
              </a:buBlip>
            </a:pPr>
            <a:endParaRPr lang="es-MX" sz="2200">
              <a:latin typeface="Tahoma" pitchFamily="34" charset="0"/>
              <a:ea typeface="Tahoma" pitchFamily="34" charset="0"/>
              <a:cs typeface="Tahoma" pitchFamily="34" charset="0"/>
            </a:endParaRPr>
          </a:p>
          <a:p>
            <a:pPr marL="342900" indent="-342900">
              <a:buBlip>
                <a:blip r:embed="rId2"/>
              </a:buBlip>
            </a:pPr>
            <a:r>
              <a:rPr lang="es-MX" sz="2200">
                <a:latin typeface="Tahoma"/>
                <a:ea typeface="Tahoma"/>
                <a:cs typeface="Tahoma"/>
              </a:rPr>
              <a:t>Unidad 3. Ap. 1 y 2. El sujeto moral, el deber y la responsabilidad.</a:t>
            </a:r>
            <a:endParaRPr lang="es-MX" sz="2200">
              <a:latin typeface="Tahoma" pitchFamily="34" charset="0"/>
              <a:ea typeface="Tahoma" pitchFamily="34" charset="0"/>
              <a:cs typeface="Tahoma" pitchFamily="34" charset="0"/>
            </a:endParaRPr>
          </a:p>
          <a:p>
            <a:pPr marL="342900" indent="-342900">
              <a:buBlip>
                <a:blip r:embed="rId2"/>
              </a:buBlip>
            </a:pPr>
            <a:endParaRPr lang="es-MX" sz="2200">
              <a:latin typeface="Tahoma" pitchFamily="34" charset="0"/>
              <a:ea typeface="Tahoma" pitchFamily="34" charset="0"/>
              <a:cs typeface="Tahoma" pitchFamily="34" charset="0"/>
            </a:endParaRPr>
          </a:p>
          <a:p>
            <a:pPr marL="342900" indent="-342900">
              <a:buBlip>
                <a:blip r:embed="rId2"/>
              </a:buBlip>
            </a:pPr>
            <a:r>
              <a:rPr lang="es-MX" sz="2200">
                <a:latin typeface="Tahoma"/>
                <a:ea typeface="Tahoma"/>
                <a:cs typeface="Tahoma"/>
              </a:rPr>
              <a:t>Unidad 3. Ap. 3. Valores y normas políticas institucionales.</a:t>
            </a:r>
          </a:p>
        </p:txBody>
      </p:sp>
    </p:spTree>
    <p:extLst>
      <p:ext uri="{BB962C8B-B14F-4D97-AF65-F5344CB8AC3E}">
        <p14:creationId xmlns:p14="http://schemas.microsoft.com/office/powerpoint/2010/main" val="18177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3131840" y="1556792"/>
            <a:ext cx="36004" cy="4752528"/>
          </a:xfrm>
          <a:prstGeom prst="line">
            <a:avLst/>
          </a:prstGeom>
          <a:ln w="254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39552" y="1475492"/>
            <a:ext cx="2232248" cy="2308324"/>
          </a:xfrm>
          <a:prstGeom prst="rect">
            <a:avLst/>
          </a:prstGeom>
          <a:noFill/>
        </p:spPr>
        <p:txBody>
          <a:bodyPr wrap="square" rtlCol="0" anchor="t">
            <a:spAutoFit/>
          </a:bodyPr>
          <a:lstStyle/>
          <a:p>
            <a:r>
              <a:rPr lang="es">
                <a:latin typeface="Tahoma"/>
                <a:ea typeface="Tahoma"/>
                <a:cs typeface="Tahoma"/>
              </a:rPr>
              <a:t>Unidad 1. Psicología contemporánea: salud, educación, productividad, relaciones interpersonales, entre otros.</a:t>
            </a:r>
            <a:endParaRPr lang="es-ES"/>
          </a:p>
          <a:p>
            <a:pPr marL="285750" indent="-285750">
              <a:buFont typeface="Arial"/>
              <a:buChar char="•"/>
            </a:pPr>
            <a:r>
              <a:rPr lang="es">
                <a:latin typeface="Tahoma"/>
                <a:ea typeface="Tahoma"/>
                <a:cs typeface="Tahoma"/>
              </a:rPr>
              <a:t>Semestre 1</a:t>
            </a:r>
          </a:p>
        </p:txBody>
      </p:sp>
      <p:sp>
        <p:nvSpPr>
          <p:cNvPr id="4" name="3 CuadroTexto"/>
          <p:cNvSpPr txBox="1"/>
          <p:nvPr/>
        </p:nvSpPr>
        <p:spPr>
          <a:xfrm>
            <a:off x="3347864" y="404664"/>
            <a:ext cx="5112568" cy="584775"/>
          </a:xfrm>
          <a:prstGeom prst="rect">
            <a:avLst/>
          </a:prstGeom>
          <a:noFill/>
        </p:spPr>
        <p:txBody>
          <a:bodyPr wrap="square" rtlCol="0" anchor="t">
            <a:spAutoFit/>
          </a:bodyPr>
          <a:lstStyle/>
          <a:p>
            <a:r>
              <a:rPr lang="es-MX" sz="3200">
                <a:solidFill>
                  <a:srgbClr val="969696"/>
                </a:solidFill>
                <a:latin typeface="Tahoma"/>
                <a:ea typeface="Tahoma"/>
                <a:cs typeface="Tahoma"/>
              </a:rPr>
              <a:t>Psicología</a:t>
            </a:r>
            <a:endParaRPr lang="es-ES"/>
          </a:p>
        </p:txBody>
      </p:sp>
      <p:sp useBgFill="1">
        <p:nvSpPr>
          <p:cNvPr id="6" name="5 CuadroTexto"/>
          <p:cNvSpPr txBox="1"/>
          <p:nvPr/>
        </p:nvSpPr>
        <p:spPr>
          <a:xfrm>
            <a:off x="3520392" y="1700445"/>
            <a:ext cx="4828521" cy="3139321"/>
          </a:xfrm>
          <a:prstGeom prst="rect">
            <a:avLst/>
          </a:prstGeom>
          <a:ln>
            <a:noFill/>
          </a:ln>
        </p:spPr>
        <p:txBody>
          <a:bodyPr wrap="square" rtlCol="0" anchor="t">
            <a:spAutoFit/>
          </a:bodyPr>
          <a:lstStyle/>
          <a:p>
            <a:r>
              <a:rPr lang="es-MX" sz="2200" dirty="0">
                <a:latin typeface="Tahoma"/>
                <a:ea typeface="Tahoma"/>
                <a:cs typeface="Tahoma"/>
              </a:rPr>
              <a:t>Se abordarán temas relacionados como:</a:t>
            </a:r>
            <a:endParaRPr lang="es-MX" sz="2200" dirty="0">
              <a:latin typeface="Tahoma" pitchFamily="34" charset="0"/>
              <a:ea typeface="Tahoma" pitchFamily="34" charset="0"/>
              <a:cs typeface="Tahoma" pitchFamily="34" charset="0"/>
            </a:endParaRPr>
          </a:p>
          <a:p>
            <a:pPr marL="285750" indent="-285750">
              <a:buBlip>
                <a:blip r:embed="rId2"/>
              </a:buBlip>
            </a:pPr>
            <a:r>
              <a:rPr lang="en-US" sz="2200" dirty="0" err="1">
                <a:latin typeface="Tahoma"/>
                <a:ea typeface="Tahoma"/>
                <a:cs typeface="Tahoma"/>
              </a:rPr>
              <a:t>Recursos</a:t>
            </a:r>
            <a:r>
              <a:rPr lang="en-US" sz="2200" dirty="0">
                <a:latin typeface="Tahoma"/>
                <a:ea typeface="Tahoma"/>
                <a:cs typeface="Tahoma"/>
              </a:rPr>
              <a:t> </a:t>
            </a:r>
            <a:r>
              <a:rPr lang="en-US" sz="2200" dirty="0" err="1">
                <a:latin typeface="Tahoma"/>
                <a:ea typeface="Tahoma"/>
                <a:cs typeface="Tahoma"/>
              </a:rPr>
              <a:t>humanos</a:t>
            </a:r>
            <a:r>
              <a:rPr lang="en-US" sz="2200" dirty="0">
                <a:latin typeface="Tahoma"/>
                <a:ea typeface="Tahoma"/>
                <a:cs typeface="Tahoma"/>
              </a:rPr>
              <a:t> (</a:t>
            </a:r>
            <a:r>
              <a:rPr lang="en-US" sz="2200" dirty="0" err="1">
                <a:latin typeface="Tahoma"/>
                <a:ea typeface="Tahoma"/>
                <a:cs typeface="Tahoma"/>
              </a:rPr>
              <a:t>relaciones</a:t>
            </a:r>
            <a:r>
              <a:rPr lang="en-US" sz="2200" dirty="0">
                <a:latin typeface="Tahoma"/>
                <a:ea typeface="Tahoma"/>
                <a:cs typeface="Tahoma"/>
              </a:rPr>
              <a:t> </a:t>
            </a:r>
            <a:r>
              <a:rPr lang="en-US" sz="2200" dirty="0" err="1">
                <a:latin typeface="Tahoma"/>
                <a:ea typeface="Tahoma"/>
                <a:cs typeface="Tahoma"/>
              </a:rPr>
              <a:t>interpersonales</a:t>
            </a:r>
            <a:r>
              <a:rPr lang="en-US" sz="2200" dirty="0">
                <a:latin typeface="Tahoma"/>
                <a:ea typeface="Tahoma"/>
                <a:cs typeface="Tahoma"/>
              </a:rPr>
              <a:t>)</a:t>
            </a:r>
          </a:p>
          <a:p>
            <a:pPr marL="285750" indent="-285750">
              <a:buFont typeface="Arial"/>
              <a:buBlip>
                <a:blip r:embed="rId2"/>
              </a:buBlip>
            </a:pPr>
            <a:r>
              <a:rPr lang="en-US" sz="2200" dirty="0" err="1">
                <a:latin typeface="Tahoma"/>
                <a:ea typeface="Tahoma"/>
                <a:cs typeface="Tahoma"/>
              </a:rPr>
              <a:t>Productividad</a:t>
            </a:r>
            <a:r>
              <a:rPr lang="en-US" sz="2200" dirty="0">
                <a:latin typeface="Tahoma"/>
                <a:ea typeface="Tahoma"/>
                <a:cs typeface="Tahoma"/>
              </a:rPr>
              <a:t> de los </a:t>
            </a:r>
            <a:r>
              <a:rPr lang="en-US" sz="2200" dirty="0" err="1">
                <a:latin typeface="Tahoma"/>
                <a:ea typeface="Tahoma"/>
                <a:cs typeface="Tahoma"/>
              </a:rPr>
              <a:t>trabajadores</a:t>
            </a:r>
          </a:p>
          <a:p>
            <a:pPr marL="285750" indent="-285750">
              <a:buBlip>
                <a:blip r:embed="rId2"/>
              </a:buBlip>
            </a:pPr>
            <a:r>
              <a:rPr lang="en-US" sz="2200" dirty="0" err="1">
                <a:latin typeface="Tahoma"/>
                <a:ea typeface="Tahoma"/>
                <a:cs typeface="Tahoma"/>
              </a:rPr>
              <a:t>Actitud</a:t>
            </a:r>
            <a:r>
              <a:rPr lang="en-US" sz="2200" dirty="0">
                <a:latin typeface="Tahoma"/>
                <a:ea typeface="Tahoma"/>
                <a:cs typeface="Tahoma"/>
              </a:rPr>
              <a:t> </a:t>
            </a:r>
            <a:r>
              <a:rPr lang="en-US" sz="2200" dirty="0" err="1">
                <a:latin typeface="Tahoma"/>
                <a:ea typeface="Tahoma"/>
                <a:cs typeface="Tahoma"/>
              </a:rPr>
              <a:t>positiva</a:t>
            </a:r>
            <a:r>
              <a:rPr lang="en-US" sz="2200" dirty="0">
                <a:latin typeface="Tahoma"/>
                <a:ea typeface="Tahoma"/>
                <a:cs typeface="Tahoma"/>
              </a:rPr>
              <a:t> ante el </a:t>
            </a:r>
            <a:r>
              <a:rPr lang="en-US" sz="2200" dirty="0" err="1">
                <a:latin typeface="Tahoma"/>
                <a:ea typeface="Tahoma"/>
                <a:cs typeface="Tahoma"/>
              </a:rPr>
              <a:t>trabajo</a:t>
            </a:r>
            <a:r>
              <a:rPr lang="en-US" sz="2200" dirty="0">
                <a:latin typeface="Tahoma"/>
                <a:ea typeface="Tahoma"/>
                <a:cs typeface="Tahoma"/>
              </a:rPr>
              <a:t> </a:t>
            </a:r>
            <a:r>
              <a:rPr lang="en-US" sz="2200" dirty="0" err="1">
                <a:latin typeface="Tahoma"/>
                <a:ea typeface="Tahoma"/>
                <a:cs typeface="Tahoma"/>
              </a:rPr>
              <a:t>colectivo</a:t>
            </a:r>
            <a:r>
              <a:rPr lang="en-US" sz="2200" dirty="0">
                <a:latin typeface="Tahoma"/>
                <a:ea typeface="Tahoma"/>
                <a:cs typeface="Tahoma"/>
              </a:rPr>
              <a:t>. </a:t>
            </a:r>
            <a:endParaRPr lang="es-MX" dirty="0">
              <a:cs typeface="Calibri"/>
            </a:endParaRPr>
          </a:p>
          <a:p>
            <a:pPr marL="342900" indent="-342900">
              <a:buBlip>
                <a:blip r:embed="rId2"/>
              </a:buBlip>
            </a:pPr>
            <a:endParaRPr lang="es-MX" sz="2200">
              <a:latin typeface="Tahoma" pitchFamily="34" charset="0"/>
              <a:ea typeface="Tahoma" pitchFamily="34" charset="0"/>
              <a:cs typeface="Tahoma" pitchFamily="34" charset="0"/>
            </a:endParaRPr>
          </a:p>
          <a:p>
            <a:pPr marL="342900" indent="-342900">
              <a:buBlip>
                <a:blip r:embed="rId2"/>
              </a:buBlip>
            </a:pPr>
            <a:endParaRPr lang="es-MX" sz="22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0377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a:extLst>
              <a:ext uri="{FF2B5EF4-FFF2-40B4-BE49-F238E27FC236}">
                <a16:creationId xmlns:a16="http://schemas.microsoft.com/office/drawing/2014/main" id="{E7677053-31A3-4BB4-8B7C-0AB10836D311}"/>
              </a:ext>
            </a:extLst>
          </p:cNvPr>
          <p:cNvSpPr txBox="1">
            <a:spLocks noChangeArrowheads="1"/>
          </p:cNvSpPr>
          <p:nvPr/>
        </p:nvSpPr>
        <p:spPr bwMode="auto">
          <a:xfrm>
            <a:off x="1984200" y="1494805"/>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Preguntas interdisciplicanarias </a:t>
            </a:r>
          </a:p>
        </p:txBody>
      </p:sp>
      <p:sp>
        <p:nvSpPr>
          <p:cNvPr id="5" name="Rectángulo 2">
            <a:extLst>
              <a:ext uri="{FF2B5EF4-FFF2-40B4-BE49-F238E27FC236}">
                <a16:creationId xmlns:a16="http://schemas.microsoft.com/office/drawing/2014/main" id="{04AF538D-0EC6-4990-BB1C-66E82EFBA421}"/>
              </a:ext>
            </a:extLst>
          </p:cNvPr>
          <p:cNvSpPr>
            <a:spLocks noChangeArrowheads="1"/>
          </p:cNvSpPr>
          <p:nvPr/>
        </p:nvSpPr>
        <p:spPr bwMode="auto">
          <a:xfrm>
            <a:off x="193889" y="2363257"/>
            <a:ext cx="863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s-MX" altLang="es-MX" sz="1600">
              <a:latin typeface="Calibri"/>
              <a:cs typeface="Calibri"/>
            </a:endParaRPr>
          </a:p>
        </p:txBody>
      </p:sp>
      <p:sp>
        <p:nvSpPr>
          <p:cNvPr id="2" name="TextBox 1">
            <a:extLst>
              <a:ext uri="{FF2B5EF4-FFF2-40B4-BE49-F238E27FC236}">
                <a16:creationId xmlns:a16="http://schemas.microsoft.com/office/drawing/2014/main" id="{6477D0C1-C43B-4803-BD68-97ECCEED4CAB}"/>
              </a:ext>
            </a:extLst>
          </p:cNvPr>
          <p:cNvSpPr txBox="1"/>
          <p:nvPr/>
        </p:nvSpPr>
        <p:spPr>
          <a:xfrm>
            <a:off x="799381" y="2625305"/>
            <a:ext cx="819221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000">
                <a:cs typeface="Calibri"/>
              </a:rPr>
              <a:t>1.- ¿Qué condiciones laborales favorecen la maximización de la productividad?</a:t>
            </a:r>
            <a:endParaRPr lang="es-ES"/>
          </a:p>
          <a:p>
            <a:pPr algn="just"/>
            <a:r>
              <a:rPr lang="es-ES" sz="2000">
                <a:cs typeface="Calibri"/>
              </a:rPr>
              <a:t>2.- ¿De qué manera se puede llevar a cabo un servicio que garantice responsablemente al crecimiento económico, social y humano?</a:t>
            </a:r>
          </a:p>
          <a:p>
            <a:pPr algn="just"/>
            <a:r>
              <a:rPr lang="es-ES" sz="2000">
                <a:cs typeface="Calibri"/>
              </a:rPr>
              <a:t>3.-  ¿Por qué es importante que la filosofía institucional responda a las necesidades?</a:t>
            </a:r>
          </a:p>
          <a:p>
            <a:pPr algn="just"/>
            <a:r>
              <a:rPr lang="es-ES" sz="2000">
                <a:cs typeface="Calibri"/>
              </a:rPr>
              <a:t>4.- ¿Por qué es importante abordar situaciones desconocidas, y generar iniciativas en cuanto a roles, ideas y estrategias?</a:t>
            </a:r>
          </a:p>
        </p:txBody>
      </p:sp>
    </p:spTree>
    <p:extLst>
      <p:ext uri="{BB962C8B-B14F-4D97-AF65-F5344CB8AC3E}">
        <p14:creationId xmlns:p14="http://schemas.microsoft.com/office/powerpoint/2010/main" val="113264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4B4E0A11-DE67-47C1-8F5B-52CF73F92F37}"/>
              </a:ext>
            </a:extLst>
          </p:cNvPr>
          <p:cNvPicPr>
            <a:picLocks noChangeAspect="1"/>
          </p:cNvPicPr>
          <p:nvPr/>
        </p:nvPicPr>
        <p:blipFill>
          <a:blip r:embed="rId2"/>
          <a:stretch>
            <a:fillRect/>
          </a:stretch>
        </p:blipFill>
        <p:spPr>
          <a:xfrm>
            <a:off x="382438" y="2836076"/>
            <a:ext cx="8637916" cy="3759394"/>
          </a:xfrm>
          <a:prstGeom prst="rect">
            <a:avLst/>
          </a:prstGeom>
        </p:spPr>
      </p:pic>
      <p:sp>
        <p:nvSpPr>
          <p:cNvPr id="5" name="1 CuadroTexto">
            <a:extLst>
              <a:ext uri="{FF2B5EF4-FFF2-40B4-BE49-F238E27FC236}">
                <a16:creationId xmlns:a16="http://schemas.microsoft.com/office/drawing/2014/main" id="{9E03D20A-0480-46A0-97F5-885C40932F5D}"/>
              </a:ext>
            </a:extLst>
          </p:cNvPr>
          <p:cNvSpPr txBox="1">
            <a:spLocks noChangeArrowheads="1"/>
          </p:cNvSpPr>
          <p:nvPr/>
        </p:nvSpPr>
        <p:spPr bwMode="auto">
          <a:xfrm>
            <a:off x="1984200" y="1164126"/>
            <a:ext cx="58261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Planeación - General</a:t>
            </a:r>
          </a:p>
          <a:p>
            <a:endParaRPr lang="es-MX" altLang="es-MX" sz="2400">
              <a:solidFill>
                <a:srgbClr val="FF0000"/>
              </a:solidFill>
              <a:latin typeface="Tahoma"/>
              <a:ea typeface="Tahoma"/>
              <a:cs typeface="Tahoma"/>
            </a:endParaRPr>
          </a:p>
          <a:p>
            <a:r>
              <a:rPr lang="es-MX" altLang="es-MX" sz="2000">
                <a:latin typeface="Tahoma"/>
                <a:ea typeface="Tahoma"/>
                <a:cs typeface="Tahoma"/>
              </a:rPr>
              <a:t>El proyecto dura una semana. La planeación general se ve así:</a:t>
            </a:r>
            <a:endParaRPr lang="es-MX" altLang="es-MX" sz="2400">
              <a:latin typeface="Tahoma"/>
              <a:ea typeface="Tahoma"/>
              <a:cs typeface="Tahoma"/>
            </a:endParaRPr>
          </a:p>
        </p:txBody>
      </p:sp>
    </p:spTree>
    <p:extLst>
      <p:ext uri="{BB962C8B-B14F-4D97-AF65-F5344CB8AC3E}">
        <p14:creationId xmlns:p14="http://schemas.microsoft.com/office/powerpoint/2010/main" val="158665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a:extLst>
              <a:ext uri="{FF2B5EF4-FFF2-40B4-BE49-F238E27FC236}">
                <a16:creationId xmlns:a16="http://schemas.microsoft.com/office/drawing/2014/main" id="{544ED566-A411-41D4-8C01-9651D11E175D}"/>
              </a:ext>
            </a:extLst>
          </p:cNvPr>
          <p:cNvSpPr txBox="1">
            <a:spLocks noChangeArrowheads="1"/>
          </p:cNvSpPr>
          <p:nvPr/>
        </p:nvSpPr>
        <p:spPr bwMode="auto">
          <a:xfrm>
            <a:off x="2401143" y="1178503"/>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Planeación - Día a Día </a:t>
            </a:r>
          </a:p>
        </p:txBody>
      </p:sp>
      <p:pic>
        <p:nvPicPr>
          <p:cNvPr id="4" name="Picture 4" descr="A screenshot of a cell phone&#10;&#10;Description generated with very high confidence">
            <a:extLst>
              <a:ext uri="{FF2B5EF4-FFF2-40B4-BE49-F238E27FC236}">
                <a16:creationId xmlns:a16="http://schemas.microsoft.com/office/drawing/2014/main" id="{2E06A876-1CAB-4A4D-B05B-1E48496A8D7F}"/>
              </a:ext>
            </a:extLst>
          </p:cNvPr>
          <p:cNvPicPr>
            <a:picLocks noChangeAspect="1"/>
          </p:cNvPicPr>
          <p:nvPr/>
        </p:nvPicPr>
        <p:blipFill>
          <a:blip r:embed="rId2"/>
          <a:stretch>
            <a:fillRect/>
          </a:stretch>
        </p:blipFill>
        <p:spPr>
          <a:xfrm>
            <a:off x="138023" y="2580898"/>
            <a:ext cx="1722409" cy="2731374"/>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1D1055E7-1EB3-4EE3-B6E4-065AEE930828}"/>
              </a:ext>
            </a:extLst>
          </p:cNvPr>
          <p:cNvPicPr>
            <a:picLocks noChangeAspect="1"/>
          </p:cNvPicPr>
          <p:nvPr/>
        </p:nvPicPr>
        <p:blipFill>
          <a:blip r:embed="rId3"/>
          <a:stretch>
            <a:fillRect/>
          </a:stretch>
        </p:blipFill>
        <p:spPr>
          <a:xfrm>
            <a:off x="2050211" y="2650384"/>
            <a:ext cx="1621767" cy="2017307"/>
          </a:xfrm>
          <a:prstGeom prst="rect">
            <a:avLst/>
          </a:prstGeom>
        </p:spPr>
      </p:pic>
      <p:pic>
        <p:nvPicPr>
          <p:cNvPr id="8" name="Picture 8" descr="A screenshot of a cell phone&#10;&#10;Description generated with high confidence">
            <a:extLst>
              <a:ext uri="{FF2B5EF4-FFF2-40B4-BE49-F238E27FC236}">
                <a16:creationId xmlns:a16="http://schemas.microsoft.com/office/drawing/2014/main" id="{9A671122-B910-4B6A-A86B-4DA4188BB59E}"/>
              </a:ext>
            </a:extLst>
          </p:cNvPr>
          <p:cNvPicPr>
            <a:picLocks noChangeAspect="1"/>
          </p:cNvPicPr>
          <p:nvPr/>
        </p:nvPicPr>
        <p:blipFill>
          <a:blip r:embed="rId4"/>
          <a:stretch>
            <a:fillRect/>
          </a:stretch>
        </p:blipFill>
        <p:spPr>
          <a:xfrm>
            <a:off x="3789872" y="2650332"/>
            <a:ext cx="1794295" cy="2448732"/>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B2A20F12-B6F2-4F4A-96D3-60703983B5DA}"/>
              </a:ext>
            </a:extLst>
          </p:cNvPr>
          <p:cNvPicPr>
            <a:picLocks noChangeAspect="1"/>
          </p:cNvPicPr>
          <p:nvPr/>
        </p:nvPicPr>
        <p:blipFill>
          <a:blip r:embed="rId5"/>
          <a:stretch>
            <a:fillRect/>
          </a:stretch>
        </p:blipFill>
        <p:spPr>
          <a:xfrm>
            <a:off x="5572664" y="2654137"/>
            <a:ext cx="1679276" cy="2469875"/>
          </a:xfrm>
          <a:prstGeom prst="rect">
            <a:avLst/>
          </a:prstGeom>
        </p:spPr>
      </p:pic>
      <p:pic>
        <p:nvPicPr>
          <p:cNvPr id="12" name="Picture 12" descr="A screenshot of a cell phone&#10;&#10;Description generated with very high confidence">
            <a:extLst>
              <a:ext uri="{FF2B5EF4-FFF2-40B4-BE49-F238E27FC236}">
                <a16:creationId xmlns:a16="http://schemas.microsoft.com/office/drawing/2014/main" id="{BE022668-A2C7-4942-A08D-95E580030C5E}"/>
              </a:ext>
            </a:extLst>
          </p:cNvPr>
          <p:cNvPicPr>
            <a:picLocks noChangeAspect="1"/>
          </p:cNvPicPr>
          <p:nvPr/>
        </p:nvPicPr>
        <p:blipFill>
          <a:blip r:embed="rId6"/>
          <a:stretch>
            <a:fillRect/>
          </a:stretch>
        </p:blipFill>
        <p:spPr>
          <a:xfrm>
            <a:off x="7240438" y="2637287"/>
            <a:ext cx="1779917" cy="1727200"/>
          </a:xfrm>
          <a:prstGeom prst="rect">
            <a:avLst/>
          </a:prstGeom>
        </p:spPr>
      </p:pic>
      <p:sp>
        <p:nvSpPr>
          <p:cNvPr id="15" name="TextBox 14">
            <a:extLst>
              <a:ext uri="{FF2B5EF4-FFF2-40B4-BE49-F238E27FC236}">
                <a16:creationId xmlns:a16="http://schemas.microsoft.com/office/drawing/2014/main" id="{D0767352-8FBE-497A-A078-1E340A74B306}"/>
              </a:ext>
            </a:extLst>
          </p:cNvPr>
          <p:cNvSpPr txBox="1"/>
          <p:nvPr/>
        </p:nvSpPr>
        <p:spPr>
          <a:xfrm>
            <a:off x="137124" y="2078067"/>
            <a:ext cx="89398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Lunes                           Martes                        Miércoles                Jueves                       Viernes              </a:t>
            </a:r>
            <a:endParaRPr lang="en-US">
              <a:cs typeface="Calibri"/>
            </a:endParaRPr>
          </a:p>
        </p:txBody>
      </p:sp>
    </p:spTree>
    <p:extLst>
      <p:ext uri="{BB962C8B-B14F-4D97-AF65-F5344CB8AC3E}">
        <p14:creationId xmlns:p14="http://schemas.microsoft.com/office/powerpoint/2010/main" val="394998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6EFD38-CA55-49FA-ACD6-A0E227C24A26}"/>
              </a:ext>
            </a:extLst>
          </p:cNvPr>
          <p:cNvSpPr>
            <a:spLocks noGrp="1"/>
          </p:cNvSpPr>
          <p:nvPr>
            <p:ph idx="1"/>
          </p:nvPr>
        </p:nvSpPr>
        <p:spPr/>
        <p:txBody>
          <a:bodyPr anchor="t"/>
          <a:lstStyle/>
          <a:p>
            <a:pPr marL="0" indent="0">
              <a:buNone/>
            </a:pPr>
            <a:endParaRPr lang="es-ES">
              <a:cs typeface="Calibri"/>
            </a:endParaRPr>
          </a:p>
          <a:p>
            <a:pPr marL="0" indent="0">
              <a:buNone/>
            </a:pPr>
            <a:r>
              <a:rPr lang="es-ES">
                <a:cs typeface="Calibri"/>
              </a:rPr>
              <a:t>                                        1.R.T.</a:t>
            </a:r>
          </a:p>
          <a:p>
            <a:pPr marL="0" indent="0">
              <a:buNone/>
            </a:pPr>
            <a:r>
              <a:rPr lang="es-ES">
                <a:cs typeface="Calibri"/>
              </a:rPr>
              <a:t>                   Primera reunión de trabajo.</a:t>
            </a:r>
          </a:p>
        </p:txBody>
      </p:sp>
    </p:spTree>
    <p:extLst>
      <p:ext uri="{BB962C8B-B14F-4D97-AF65-F5344CB8AC3E}">
        <p14:creationId xmlns:p14="http://schemas.microsoft.com/office/powerpoint/2010/main" val="422698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3131840" y="1556792"/>
            <a:ext cx="36004" cy="4752528"/>
          </a:xfrm>
          <a:prstGeom prst="line">
            <a:avLst/>
          </a:prstGeom>
          <a:ln w="254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347864" y="404664"/>
            <a:ext cx="5112568" cy="584775"/>
          </a:xfrm>
          <a:prstGeom prst="rect">
            <a:avLst/>
          </a:prstGeom>
          <a:noFill/>
        </p:spPr>
        <p:txBody>
          <a:bodyPr wrap="square" rtlCol="0" anchor="t">
            <a:spAutoFit/>
          </a:bodyPr>
          <a:lstStyle/>
          <a:p>
            <a:r>
              <a:rPr lang="es-MX" sz="3200">
                <a:solidFill>
                  <a:srgbClr val="FF0000"/>
                </a:solidFill>
                <a:latin typeface="Tahoma"/>
                <a:ea typeface="Tahoma"/>
                <a:cs typeface="Tahoma"/>
              </a:rPr>
              <a:t>Producto Final</a:t>
            </a:r>
            <a:endParaRPr lang="es-MX" sz="3200">
              <a:solidFill>
                <a:srgbClr val="FF0000"/>
              </a:solidFill>
              <a:latin typeface="Tahoma" pitchFamily="34" charset="0"/>
              <a:ea typeface="Tahoma" pitchFamily="34" charset="0"/>
              <a:cs typeface="Tahoma" pitchFamily="34" charset="0"/>
            </a:endParaRPr>
          </a:p>
        </p:txBody>
      </p:sp>
      <p:sp>
        <p:nvSpPr>
          <p:cNvPr id="5" name="4 CuadroTexto"/>
          <p:cNvSpPr txBox="1"/>
          <p:nvPr/>
        </p:nvSpPr>
        <p:spPr>
          <a:xfrm>
            <a:off x="3347985" y="1415959"/>
            <a:ext cx="4680520" cy="1323439"/>
          </a:xfrm>
          <a:prstGeom prst="rect">
            <a:avLst/>
          </a:prstGeom>
          <a:noFill/>
        </p:spPr>
        <p:txBody>
          <a:bodyPr wrap="square" rtlCol="0" anchor="t">
            <a:spAutoFit/>
          </a:bodyPr>
          <a:lstStyle/>
          <a:p>
            <a:pPr algn="just"/>
            <a:r>
              <a:rPr lang="es-MX" sz="2000" b="1">
                <a:latin typeface="Tahoma"/>
                <a:ea typeface="Tahoma"/>
                <a:cs typeface="Tahoma"/>
              </a:rPr>
              <a:t>1. Presentación ante la comunidad escolar de los resultados de la empresa incluyendo un comercial del producto vendido.</a:t>
            </a:r>
            <a:endParaRPr lang="es-MX" sz="2000" b="1">
              <a:latin typeface="Tahoma" pitchFamily="34" charset="0"/>
              <a:ea typeface="Tahoma" pitchFamily="34" charset="0"/>
              <a:cs typeface="Tahoma" pitchFamily="34" charset="0"/>
            </a:endParaRPr>
          </a:p>
        </p:txBody>
      </p:sp>
      <p:sp>
        <p:nvSpPr>
          <p:cNvPr id="7" name="4 CuadroTexto">
            <a:extLst>
              <a:ext uri="{FF2B5EF4-FFF2-40B4-BE49-F238E27FC236}">
                <a16:creationId xmlns:a16="http://schemas.microsoft.com/office/drawing/2014/main" id="{B7294082-4AD9-4055-8067-E30AD0E3BF6E}"/>
              </a:ext>
            </a:extLst>
          </p:cNvPr>
          <p:cNvSpPr txBox="1"/>
          <p:nvPr/>
        </p:nvSpPr>
        <p:spPr>
          <a:xfrm>
            <a:off x="3419872" y="2939959"/>
            <a:ext cx="4680520" cy="1631216"/>
          </a:xfrm>
          <a:prstGeom prst="rect">
            <a:avLst/>
          </a:prstGeom>
          <a:noFill/>
        </p:spPr>
        <p:txBody>
          <a:bodyPr wrap="square" rtlCol="0" anchor="t">
            <a:spAutoFit/>
          </a:bodyPr>
          <a:lstStyle/>
          <a:p>
            <a:r>
              <a:rPr lang="es-MX" sz="2000" b="1">
                <a:latin typeface="Tahoma"/>
                <a:ea typeface="Tahoma"/>
                <a:cs typeface="Tahoma"/>
              </a:rPr>
              <a:t>2. Reflexión escrita sobre la relación de la economía, la psicología y la ética en la toma de decisiones en el manejo de una empresa </a:t>
            </a:r>
            <a:endParaRPr lang="es-MX" sz="2000" b="1">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0830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2" descr="Imagen que contiene captura de pantalla&#10;&#10;Descripción generada con confianza muy alta">
            <a:extLst>
              <a:ext uri="{FF2B5EF4-FFF2-40B4-BE49-F238E27FC236}">
                <a16:creationId xmlns:a16="http://schemas.microsoft.com/office/drawing/2014/main" id="{5178D5FE-4DF2-40BE-A383-012C10C32742}"/>
              </a:ext>
            </a:extLst>
          </p:cNvPr>
          <p:cNvPicPr>
            <a:picLocks noChangeAspect="1"/>
          </p:cNvPicPr>
          <p:nvPr/>
        </p:nvPicPr>
        <p:blipFill rotWithShape="1">
          <a:blip r:embed="rId2"/>
          <a:srcRect l="21104" t="11242" r="20415" b="5891"/>
          <a:stretch/>
        </p:blipFill>
        <p:spPr>
          <a:xfrm>
            <a:off x="1406769" y="1451663"/>
            <a:ext cx="5697415" cy="4541176"/>
          </a:xfrm>
          <a:prstGeom prst="rect">
            <a:avLst/>
          </a:prstGeom>
        </p:spPr>
      </p:pic>
      <p:sp>
        <p:nvSpPr>
          <p:cNvPr id="4" name="1 CuadroTexto">
            <a:extLst>
              <a:ext uri="{FF2B5EF4-FFF2-40B4-BE49-F238E27FC236}">
                <a16:creationId xmlns:a16="http://schemas.microsoft.com/office/drawing/2014/main" id="{36C6FF6E-CAED-4C91-A5E8-9E8CE7D98363}"/>
              </a:ext>
            </a:extLst>
          </p:cNvPr>
          <p:cNvSpPr txBox="1">
            <a:spLocks noChangeArrowheads="1"/>
          </p:cNvSpPr>
          <p:nvPr/>
        </p:nvSpPr>
        <p:spPr bwMode="auto">
          <a:xfrm>
            <a:off x="1524125" y="962843"/>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Evaluación</a:t>
            </a:r>
          </a:p>
        </p:txBody>
      </p:sp>
    </p:spTree>
    <p:extLst>
      <p:ext uri="{BB962C8B-B14F-4D97-AF65-F5344CB8AC3E}">
        <p14:creationId xmlns:p14="http://schemas.microsoft.com/office/powerpoint/2010/main" val="124898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2" descr="Imagen que contiene captura de pantalla&#10;&#10;Descripción generada con confianza muy alta">
            <a:extLst>
              <a:ext uri="{FF2B5EF4-FFF2-40B4-BE49-F238E27FC236}">
                <a16:creationId xmlns:a16="http://schemas.microsoft.com/office/drawing/2014/main" id="{315F9351-35C4-4646-A510-EC957386EB7C}"/>
              </a:ext>
            </a:extLst>
          </p:cNvPr>
          <p:cNvPicPr>
            <a:picLocks noChangeAspect="1"/>
          </p:cNvPicPr>
          <p:nvPr/>
        </p:nvPicPr>
        <p:blipFill rotWithShape="1">
          <a:blip r:embed="rId2"/>
          <a:srcRect l="19900" t="32340" r="20933" b="12925"/>
          <a:stretch/>
        </p:blipFill>
        <p:spPr>
          <a:xfrm>
            <a:off x="1055077" y="1684606"/>
            <a:ext cx="6704708" cy="3488787"/>
          </a:xfrm>
          <a:prstGeom prst="rect">
            <a:avLst/>
          </a:prstGeom>
        </p:spPr>
      </p:pic>
    </p:spTree>
    <p:extLst>
      <p:ext uri="{BB962C8B-B14F-4D97-AF65-F5344CB8AC3E}">
        <p14:creationId xmlns:p14="http://schemas.microsoft.com/office/powerpoint/2010/main" val="335269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social media post&#10;&#10;Description generated with very high confidence">
            <a:extLst>
              <a:ext uri="{FF2B5EF4-FFF2-40B4-BE49-F238E27FC236}">
                <a16:creationId xmlns:a16="http://schemas.microsoft.com/office/drawing/2014/main" id="{C9E9AC32-37CD-4E9A-AE3F-A5A0FD89F7FC}"/>
              </a:ext>
            </a:extLst>
          </p:cNvPr>
          <p:cNvPicPr>
            <a:picLocks noChangeAspect="1"/>
          </p:cNvPicPr>
          <p:nvPr/>
        </p:nvPicPr>
        <p:blipFill>
          <a:blip r:embed="rId2"/>
          <a:stretch>
            <a:fillRect/>
          </a:stretch>
        </p:blipFill>
        <p:spPr>
          <a:xfrm>
            <a:off x="1325716" y="1801901"/>
            <a:ext cx="3126566" cy="4002536"/>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951CA658-F437-45B9-95FC-B8A8609C034B}"/>
              </a:ext>
            </a:extLst>
          </p:cNvPr>
          <p:cNvPicPr>
            <a:picLocks noChangeAspect="1"/>
          </p:cNvPicPr>
          <p:nvPr/>
        </p:nvPicPr>
        <p:blipFill>
          <a:blip r:embed="rId3"/>
          <a:stretch>
            <a:fillRect/>
          </a:stretch>
        </p:blipFill>
        <p:spPr>
          <a:xfrm>
            <a:off x="4983192" y="1795939"/>
            <a:ext cx="2743200" cy="3898726"/>
          </a:xfrm>
          <a:prstGeom prst="rect">
            <a:avLst/>
          </a:prstGeom>
        </p:spPr>
      </p:pic>
      <p:sp>
        <p:nvSpPr>
          <p:cNvPr id="9" name="1 CuadroTexto">
            <a:extLst>
              <a:ext uri="{FF2B5EF4-FFF2-40B4-BE49-F238E27FC236}">
                <a16:creationId xmlns:a16="http://schemas.microsoft.com/office/drawing/2014/main" id="{A06E6FDD-F336-4505-92A3-F7D178DD432E}"/>
              </a:ext>
            </a:extLst>
          </p:cNvPr>
          <p:cNvSpPr txBox="1">
            <a:spLocks noChangeArrowheads="1"/>
          </p:cNvSpPr>
          <p:nvPr/>
        </p:nvSpPr>
        <p:spPr bwMode="auto">
          <a:xfrm>
            <a:off x="1984200" y="1164126"/>
            <a:ext cx="5826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2400">
                <a:solidFill>
                  <a:srgbClr val="FF0000"/>
                </a:solidFill>
                <a:latin typeface="Tahoma"/>
                <a:ea typeface="Tahoma"/>
                <a:cs typeface="Tahoma"/>
              </a:rPr>
              <a:t>Evaluación - Reflexión</a:t>
            </a:r>
          </a:p>
        </p:txBody>
      </p:sp>
      <p:sp>
        <p:nvSpPr>
          <p:cNvPr id="11" name="1 CuadroTexto">
            <a:extLst>
              <a:ext uri="{FF2B5EF4-FFF2-40B4-BE49-F238E27FC236}">
                <a16:creationId xmlns:a16="http://schemas.microsoft.com/office/drawing/2014/main" id="{E5CC9886-DDDD-4CBD-9039-32EA795ADB2F}"/>
              </a:ext>
            </a:extLst>
          </p:cNvPr>
          <p:cNvSpPr txBox="1">
            <a:spLocks noChangeArrowheads="1"/>
          </p:cNvSpPr>
          <p:nvPr/>
        </p:nvSpPr>
        <p:spPr bwMode="auto">
          <a:xfrm>
            <a:off x="474577" y="6023673"/>
            <a:ext cx="5826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a:latin typeface="Tahoma"/>
                <a:ea typeface="Tahoma"/>
                <a:cs typeface="Tahoma"/>
              </a:rPr>
              <a:t>Mediante una bitacora los alumnos deben anotar y reflexionar sobre sus aprendizajes durante el proyecto. </a:t>
            </a:r>
            <a:endParaRPr lang="en-US"/>
          </a:p>
        </p:txBody>
      </p:sp>
    </p:spTree>
    <p:extLst>
      <p:ext uri="{BB962C8B-B14F-4D97-AF65-F5344CB8AC3E}">
        <p14:creationId xmlns:p14="http://schemas.microsoft.com/office/powerpoint/2010/main" val="57928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a:extLst>
              <a:ext uri="{FF2B5EF4-FFF2-40B4-BE49-F238E27FC236}">
                <a16:creationId xmlns:a16="http://schemas.microsoft.com/office/drawing/2014/main" id="{CD2EAB68-F3F7-460B-8E9C-0AD018FEE7B4}"/>
              </a:ext>
            </a:extLst>
          </p:cNvPr>
          <p:cNvSpPr txBox="1">
            <a:spLocks noChangeArrowheads="1"/>
          </p:cNvSpPr>
          <p:nvPr/>
        </p:nvSpPr>
        <p:spPr bwMode="auto">
          <a:xfrm>
            <a:off x="868062" y="1214821"/>
            <a:ext cx="82231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3200">
                <a:solidFill>
                  <a:srgbClr val="FF0000"/>
                </a:solidFill>
                <a:latin typeface="Tahoma"/>
                <a:ea typeface="Tahoma"/>
                <a:cs typeface="Tahoma"/>
              </a:rPr>
              <a:t>PROYECTO # 8: </a:t>
            </a:r>
            <a:endParaRPr lang="en-US">
              <a:latin typeface="Tahoma"/>
              <a:ea typeface="Tahoma"/>
              <a:cs typeface="Tahoma"/>
            </a:endParaRPr>
          </a:p>
          <a:p>
            <a:r>
              <a:rPr lang="es-MX" altLang="es-MX" sz="3200">
                <a:latin typeface="Calibri"/>
                <a:cs typeface="Calibri"/>
              </a:rPr>
              <a:t>“¿Cómo enfrenta una junta directiva la toma de decisiones en el manejo de una empresa desde un enfoque multidisciplinario?”</a:t>
            </a:r>
            <a:endParaRPr lang="es-MX">
              <a:latin typeface="Calibri"/>
              <a:cs typeface="Calibri"/>
            </a:endParaRPr>
          </a:p>
        </p:txBody>
      </p:sp>
      <p:graphicFrame>
        <p:nvGraphicFramePr>
          <p:cNvPr id="4" name="Tabla 3">
            <a:extLst>
              <a:ext uri="{FF2B5EF4-FFF2-40B4-BE49-F238E27FC236}">
                <a16:creationId xmlns:a16="http://schemas.microsoft.com/office/drawing/2014/main" id="{D46814E2-6DAD-4433-A9B0-A4605690E03C}"/>
              </a:ext>
            </a:extLst>
          </p:cNvPr>
          <p:cNvGraphicFramePr>
            <a:graphicFrameLocks noGrp="1"/>
          </p:cNvGraphicFramePr>
          <p:nvPr>
            <p:extLst>
              <p:ext uri="{D42A27DB-BD31-4B8C-83A1-F6EECF244321}">
                <p14:modId xmlns:p14="http://schemas.microsoft.com/office/powerpoint/2010/main" val="2680374117"/>
              </p:ext>
            </p:extLst>
          </p:nvPr>
        </p:nvGraphicFramePr>
        <p:xfrm>
          <a:off x="1101239" y="3470678"/>
          <a:ext cx="7272808" cy="1677671"/>
        </p:xfrm>
        <a:graphic>
          <a:graphicData uri="http://schemas.openxmlformats.org/drawingml/2006/table">
            <a:tbl>
              <a:tblPr/>
              <a:tblGrid>
                <a:gridCol w="3055625">
                  <a:extLst>
                    <a:ext uri="{9D8B030D-6E8A-4147-A177-3AD203B41FA5}">
                      <a16:colId xmlns:a16="http://schemas.microsoft.com/office/drawing/2014/main" val="77964991"/>
                    </a:ext>
                  </a:extLst>
                </a:gridCol>
                <a:gridCol w="4217183">
                  <a:extLst>
                    <a:ext uri="{9D8B030D-6E8A-4147-A177-3AD203B41FA5}">
                      <a16:colId xmlns:a16="http://schemas.microsoft.com/office/drawing/2014/main" val="4125455707"/>
                    </a:ext>
                  </a:extLst>
                </a:gridCol>
              </a:tblGrid>
              <a:tr h="419418">
                <a:tc>
                  <a:txBody>
                    <a:bodyPr/>
                    <a:lstStyle/>
                    <a:p>
                      <a:pPr algn="ctr"/>
                      <a:r>
                        <a:rPr lang="es-MX" sz="1800" b="1"/>
                        <a:t>Asignaturas involucradas</a:t>
                      </a:r>
                    </a:p>
                  </a:txBody>
                  <a:tcPr marL="91431" marR="91431" marT="45729" marB="45729">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800" b="1"/>
                        <a:t>Nombres de los profesores participantes</a:t>
                      </a:r>
                    </a:p>
                  </a:txBody>
                  <a:tcPr marL="91431" marR="91431" marT="45729" marB="45729">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76753532"/>
                  </a:ext>
                </a:extLst>
              </a:tr>
              <a:tr h="419418">
                <a:tc>
                  <a:txBody>
                    <a:bodyPr/>
                    <a:lstStyle/>
                    <a:p>
                      <a:r>
                        <a:rPr lang="es-MX" sz="1800"/>
                        <a:t>Filosofía </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s-MX" sz="1800"/>
                        <a:t>Luis Edgar Melchor Flores</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23702761"/>
                  </a:ext>
                </a:extLst>
              </a:tr>
              <a:tr h="419417">
                <a:tc>
                  <a:txBody>
                    <a:bodyPr/>
                    <a:lstStyle/>
                    <a:p>
                      <a:r>
                        <a:rPr lang="es-MX" sz="1800"/>
                        <a:t>Psicología </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s-MX" sz="1800"/>
                        <a:t>Gabriela Luna Ruelas</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3271514"/>
                  </a:ext>
                </a:extLst>
              </a:tr>
              <a:tr h="419418">
                <a:tc>
                  <a:txBody>
                    <a:bodyPr/>
                    <a:lstStyle/>
                    <a:p>
                      <a:r>
                        <a:rPr lang="es-MX" sz="1800"/>
                        <a:t>Economía</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s-MX" sz="1800"/>
                        <a:t>Nicole </a:t>
                      </a:r>
                      <a:r>
                        <a:rPr lang="es-MX" sz="1800" err="1"/>
                        <a:t>Lünsdorf</a:t>
                      </a:r>
                    </a:p>
                  </a:txBody>
                  <a:tcPr marL="91431" marR="9143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82903294"/>
                  </a:ext>
                </a:extLst>
              </a:tr>
            </a:tbl>
          </a:graphicData>
        </a:graphic>
      </p:graphicFrame>
      <p:sp>
        <p:nvSpPr>
          <p:cNvPr id="5" name="CuadroTexto 3">
            <a:extLst>
              <a:ext uri="{FF2B5EF4-FFF2-40B4-BE49-F238E27FC236}">
                <a16:creationId xmlns:a16="http://schemas.microsoft.com/office/drawing/2014/main" id="{7F2BCD41-B70C-4F92-8CCC-B3B921F38EEA}"/>
              </a:ext>
            </a:extLst>
          </p:cNvPr>
          <p:cNvSpPr txBox="1">
            <a:spLocks noChangeArrowheads="1"/>
          </p:cNvSpPr>
          <p:nvPr/>
        </p:nvSpPr>
        <p:spPr bwMode="auto">
          <a:xfrm>
            <a:off x="1441450" y="5106988"/>
            <a:ext cx="4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MX" altLang="es-MX"/>
          </a:p>
        </p:txBody>
      </p:sp>
      <p:sp>
        <p:nvSpPr>
          <p:cNvPr id="6" name="CuadroTexto 5">
            <a:extLst>
              <a:ext uri="{FF2B5EF4-FFF2-40B4-BE49-F238E27FC236}">
                <a16:creationId xmlns:a16="http://schemas.microsoft.com/office/drawing/2014/main" id="{6CD57F2D-4BCA-4372-86ED-FC2C98355F75}"/>
              </a:ext>
            </a:extLst>
          </p:cNvPr>
          <p:cNvSpPr txBox="1"/>
          <p:nvPr/>
        </p:nvSpPr>
        <p:spPr>
          <a:xfrm>
            <a:off x="1342907" y="5741864"/>
            <a:ext cx="6583312" cy="369887"/>
          </a:xfrm>
          <a:prstGeom prst="rect">
            <a:avLst/>
          </a:prstGeom>
          <a:solidFill>
            <a:schemeClr val="accent3">
              <a:lumMod val="40000"/>
              <a:lumOff val="60000"/>
            </a:schemeClr>
          </a:solidFill>
        </p:spPr>
        <p:txBody>
          <a:bodyPr wrap="square" anchor="t">
            <a:spAutoFit/>
          </a:bodyPr>
          <a:lstStyle/>
          <a:p>
            <a:pPr eaLnBrk="1" fontAlgn="auto" hangingPunct="1">
              <a:spcBef>
                <a:spcPts val="0"/>
              </a:spcBef>
              <a:spcAft>
                <a:spcPts val="0"/>
              </a:spcAft>
              <a:defRPr/>
            </a:pPr>
            <a:r>
              <a:rPr lang="es-MX">
                <a:latin typeface="+mn-lt"/>
              </a:rPr>
              <a:t>Fecha propuesta para el inicio del proyecto: Ciclo escolar </a:t>
            </a:r>
            <a:r>
              <a:rPr lang="es-MX"/>
              <a:t>2019-20-1</a:t>
            </a:r>
            <a:endParaRPr lang="es-MX">
              <a:latin typeface="+mn-lt"/>
            </a:endParaRPr>
          </a:p>
        </p:txBody>
      </p:sp>
    </p:spTree>
    <p:extLst>
      <p:ext uri="{BB962C8B-B14F-4D97-AF65-F5344CB8AC3E}">
        <p14:creationId xmlns:p14="http://schemas.microsoft.com/office/powerpoint/2010/main" val="361059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43FDB-08DA-4E52-89B7-C3D2CD8D33A5}"/>
              </a:ext>
            </a:extLst>
          </p:cNvPr>
          <p:cNvSpPr>
            <a:spLocks noGrp="1"/>
          </p:cNvSpPr>
          <p:nvPr>
            <p:ph idx="1"/>
          </p:nvPr>
        </p:nvSpPr>
        <p:spPr>
          <a:xfrm>
            <a:off x="457200" y="1053861"/>
            <a:ext cx="8229600" cy="4525963"/>
          </a:xfrm>
        </p:spPr>
        <p:txBody>
          <a:bodyPr anchor="t"/>
          <a:lstStyle/>
          <a:p>
            <a:pPr marL="0" indent="0">
              <a:buNone/>
            </a:pPr>
            <a:r>
              <a:rPr lang="en-US">
                <a:cs typeface="Calibri"/>
              </a:rPr>
              <a:t>Indice</a:t>
            </a:r>
            <a:endParaRPr lang="en-US"/>
          </a:p>
          <a:p>
            <a:pPr lvl="1"/>
            <a:r>
              <a:rPr lang="en-US">
                <a:cs typeface="Calibri"/>
              </a:rPr>
              <a:t>Producto 1 – Conclusiones generales</a:t>
            </a:r>
          </a:p>
          <a:p>
            <a:pPr lvl="1"/>
            <a:r>
              <a:rPr lang="en-US">
                <a:cs typeface="Calibri"/>
              </a:rPr>
              <a:t>Producto 3 - Fotografía  </a:t>
            </a:r>
          </a:p>
          <a:p>
            <a:pPr lvl="1"/>
            <a:r>
              <a:rPr lang="en-US">
                <a:cs typeface="Calibri"/>
              </a:rPr>
              <a:t>Producto 2 – Organizador gráfico</a:t>
            </a:r>
          </a:p>
          <a:p>
            <a:pPr lvl="1"/>
            <a:r>
              <a:rPr lang="en-US">
                <a:cs typeface="Calibri"/>
              </a:rPr>
              <a:t>Descripción del Proyecto</a:t>
            </a:r>
          </a:p>
          <a:p>
            <a:pPr lvl="1"/>
            <a:r>
              <a:rPr lang="en-US">
                <a:cs typeface="Calibri"/>
              </a:rPr>
              <a:t>Objetivo del Proyecto</a:t>
            </a:r>
          </a:p>
          <a:p>
            <a:pPr lvl="1"/>
            <a:r>
              <a:rPr lang="en-US">
                <a:cs typeface="Calibri"/>
              </a:rPr>
              <a:t>Objetivos de cada asignatura</a:t>
            </a:r>
          </a:p>
          <a:p>
            <a:pPr lvl="1"/>
            <a:r>
              <a:rPr lang="en-US">
                <a:cs typeface="Calibri"/>
              </a:rPr>
              <a:t>Preguntas</a:t>
            </a:r>
          </a:p>
          <a:p>
            <a:pPr lvl="1"/>
            <a:r>
              <a:rPr lang="en-US">
                <a:cs typeface="Calibri"/>
              </a:rPr>
              <a:t>Planeación</a:t>
            </a:r>
          </a:p>
          <a:p>
            <a:pPr lvl="1"/>
            <a:r>
              <a:rPr lang="en-US">
                <a:cs typeface="Calibri"/>
              </a:rPr>
              <a:t>Producto Final</a:t>
            </a:r>
          </a:p>
          <a:p>
            <a:pPr lvl="1"/>
            <a:r>
              <a:rPr lang="en-US">
                <a:cs typeface="Calibri"/>
              </a:rPr>
              <a:t>Evaluación</a:t>
            </a:r>
          </a:p>
        </p:txBody>
      </p:sp>
    </p:spTree>
    <p:extLst>
      <p:ext uri="{BB962C8B-B14F-4D97-AF65-F5344CB8AC3E}">
        <p14:creationId xmlns:p14="http://schemas.microsoft.com/office/powerpoint/2010/main" val="272554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16B90-3C4F-43D3-9801-BD365590E8E4}"/>
              </a:ext>
            </a:extLst>
          </p:cNvPr>
          <p:cNvSpPr>
            <a:spLocks noGrp="1"/>
          </p:cNvSpPr>
          <p:nvPr>
            <p:ph type="title"/>
          </p:nvPr>
        </p:nvSpPr>
        <p:spPr>
          <a:xfrm>
            <a:off x="457200" y="950373"/>
            <a:ext cx="8229600" cy="467265"/>
          </a:xfrm>
        </p:spPr>
        <p:txBody>
          <a:bodyPr anchor="t"/>
          <a:lstStyle/>
          <a:p>
            <a:r>
              <a:rPr lang="es-ES" sz="3200">
                <a:solidFill>
                  <a:srgbClr val="FF0000"/>
                </a:solidFill>
                <a:cs typeface="Calibri"/>
              </a:rPr>
              <a:t>Producto 1. C.A.I.A.C. Conclusiones generales</a:t>
            </a:r>
            <a:endParaRPr lang="es-ES" sz="3200">
              <a:solidFill>
                <a:srgbClr val="000000"/>
              </a:solidFill>
              <a:cs typeface="Calibri"/>
            </a:endParaRPr>
          </a:p>
        </p:txBody>
      </p:sp>
      <p:graphicFrame>
        <p:nvGraphicFramePr>
          <p:cNvPr id="10" name="Table 9">
            <a:extLst>
              <a:ext uri="{FF2B5EF4-FFF2-40B4-BE49-F238E27FC236}">
                <a16:creationId xmlns:a16="http://schemas.microsoft.com/office/drawing/2014/main" id="{BC608E3A-398E-4FB7-8B2C-2115C113C619}"/>
              </a:ext>
            </a:extLst>
          </p:cNvPr>
          <p:cNvGraphicFramePr>
            <a:graphicFrameLocks noGrp="1"/>
          </p:cNvGraphicFramePr>
          <p:nvPr>
            <p:extLst>
              <p:ext uri="{D42A27DB-BD31-4B8C-83A1-F6EECF244321}">
                <p14:modId xmlns:p14="http://schemas.microsoft.com/office/powerpoint/2010/main" val="1894324600"/>
              </p:ext>
            </p:extLst>
          </p:nvPr>
        </p:nvGraphicFramePr>
        <p:xfrm>
          <a:off x="544794" y="2873523"/>
          <a:ext cx="7688131" cy="3763567"/>
        </p:xfrm>
        <a:graphic>
          <a:graphicData uri="http://schemas.openxmlformats.org/drawingml/2006/table">
            <a:tbl>
              <a:tblPr firstRow="1" bandRow="1">
                <a:tableStyleId>{5C22544A-7EE6-4342-B048-85BDC9FD1C3A}</a:tableStyleId>
              </a:tblPr>
              <a:tblGrid>
                <a:gridCol w="1097393">
                  <a:extLst>
                    <a:ext uri="{9D8B030D-6E8A-4147-A177-3AD203B41FA5}">
                      <a16:colId xmlns:a16="http://schemas.microsoft.com/office/drawing/2014/main" val="182166490"/>
                    </a:ext>
                  </a:extLst>
                </a:gridCol>
                <a:gridCol w="6590738">
                  <a:extLst>
                    <a:ext uri="{9D8B030D-6E8A-4147-A177-3AD203B41FA5}">
                      <a16:colId xmlns:a16="http://schemas.microsoft.com/office/drawing/2014/main" val="1994067872"/>
                    </a:ext>
                  </a:extLst>
                </a:gridCol>
              </a:tblGrid>
              <a:tr h="1156566">
                <a:tc gridSpan="2">
                  <a:txBody>
                    <a:bodyPr/>
                    <a:lstStyle/>
                    <a:p>
                      <a:pPr algn="ctr"/>
                      <a:r>
                        <a:rPr lang="es-ES" sz="1000" dirty="0">
                          <a:effectLst/>
                        </a:rPr>
                        <a:t>La Interdisciplinariedad</a:t>
                      </a:r>
                      <a:endParaRPr lang="es-ES" dirty="0">
                        <a:effectLst/>
                      </a:endParaRPr>
                    </a:p>
                  </a:txBody>
                  <a:tcPr marL="63500" marR="63500" marT="63500" marB="63500"/>
                </a:tc>
                <a:tc hMerge="1">
                  <a:txBody>
                    <a:bodyPr/>
                    <a:lstStyle/>
                    <a:p>
                      <a:endParaRPr lang="es-MX"/>
                    </a:p>
                  </a:txBody>
                  <a:tcPr/>
                </a:tc>
                <a:extLst>
                  <a:ext uri="{0D108BD9-81ED-4DB2-BD59-A6C34878D82A}">
                    <a16:rowId xmlns:a16="http://schemas.microsoft.com/office/drawing/2014/main" val="623428491"/>
                  </a:ext>
                </a:extLst>
              </a:tr>
              <a:tr h="881285">
                <a:tc>
                  <a:txBody>
                    <a:bodyPr/>
                    <a:lstStyle/>
                    <a:p>
                      <a:r>
                        <a:rPr lang="es-ES" sz="1000" dirty="0">
                          <a:effectLst/>
                        </a:rPr>
                        <a:t>1. ¿Qué es?</a:t>
                      </a:r>
                      <a:endParaRPr lang="es-ES" dirty="0">
                        <a:effectLst/>
                      </a:endParaRPr>
                    </a:p>
                  </a:txBody>
                  <a:tcPr marL="63500" marR="63500" marT="63500" marB="63500" anchor="ctr"/>
                </a:tc>
                <a:tc>
                  <a:txBody>
                    <a:bodyPr/>
                    <a:lstStyle/>
                    <a:p>
                      <a:pPr algn="just"/>
                      <a:r>
                        <a:rPr lang="es-ES" sz="1000" dirty="0">
                          <a:effectLst/>
                        </a:rPr>
                        <a:t>Es la propuesta enfocada al conocimiento pertinente, en ella se desarrollan tanto los conocimientos como las habilidades brindadas en las distintas disciplinas escolares, de esta manera se abre la posibilidad de interpretaciones sin cerrarse a una sola, ello enriquece los atributos del conocimiento en cuanto a la practicidad y la diversidad de métodos aplicables a los problemas que se presenten.</a:t>
                      </a:r>
                      <a:endParaRPr lang="es-ES" dirty="0">
                        <a:effectLst/>
                      </a:endParaRPr>
                    </a:p>
                  </a:txBody>
                  <a:tcPr marL="63500" marR="63500" marT="63500" marB="63500"/>
                </a:tc>
                <a:extLst>
                  <a:ext uri="{0D108BD9-81ED-4DB2-BD59-A6C34878D82A}">
                    <a16:rowId xmlns:a16="http://schemas.microsoft.com/office/drawing/2014/main" val="2207963424"/>
                  </a:ext>
                </a:extLst>
              </a:tr>
              <a:tr h="862858">
                <a:tc>
                  <a:txBody>
                    <a:bodyPr/>
                    <a:lstStyle/>
                    <a:p>
                      <a:r>
                        <a:rPr lang="es-ES" sz="1000" dirty="0">
                          <a:effectLst/>
                        </a:rPr>
                        <a:t>2. ¿Qué</a:t>
                      </a:r>
                      <a:endParaRPr lang="es-ES" dirty="0">
                        <a:effectLst/>
                      </a:endParaRPr>
                    </a:p>
                    <a:p>
                      <a:r>
                        <a:rPr lang="es-ES" sz="1000" dirty="0">
                          <a:effectLst/>
                        </a:rPr>
                        <a:t>    características </a:t>
                      </a:r>
                      <a:endParaRPr lang="es-ES">
                        <a:effectLst/>
                      </a:endParaRPr>
                    </a:p>
                    <a:p>
                      <a:r>
                        <a:rPr lang="es-ES" sz="1000" dirty="0">
                          <a:effectLst/>
                        </a:rPr>
                        <a:t>    tiene ?</a:t>
                      </a:r>
                      <a:endParaRPr lang="es-ES" dirty="0">
                        <a:effectLst/>
                      </a:endParaRPr>
                    </a:p>
                  </a:txBody>
                  <a:tcPr marL="63500" marR="63500" marT="63500" marB="63500" anchor="ctr"/>
                </a:tc>
                <a:tc>
                  <a:txBody>
                    <a:bodyPr/>
                    <a:lstStyle/>
                    <a:p>
                      <a:pPr algn="just"/>
                      <a:r>
                        <a:rPr lang="es-ES" sz="1000" dirty="0">
                          <a:effectLst/>
                        </a:rPr>
                        <a:t>Se enfoca en el contexto: ubicando la procedencia de las informaciones que se analizan y el sentido que les rodea.</a:t>
                      </a:r>
                      <a:endParaRPr lang="es-ES" dirty="0">
                        <a:effectLst/>
                      </a:endParaRPr>
                    </a:p>
                    <a:p>
                      <a:pPr algn="just"/>
                      <a:r>
                        <a:rPr lang="es-ES" sz="1000" dirty="0">
                          <a:effectLst/>
                        </a:rPr>
                        <a:t>Global: es retro activa y organizacional, se ocupa de la diversidad de métodos para agotar discrepancias de lo analizado.</a:t>
                      </a:r>
                      <a:endParaRPr lang="es-ES" dirty="0">
                        <a:effectLst/>
                      </a:endParaRPr>
                    </a:p>
                    <a:p>
                      <a:pPr algn="just"/>
                      <a:r>
                        <a:rPr lang="es-ES" sz="1000" dirty="0">
                          <a:effectLst/>
                        </a:rPr>
                        <a:t>Multidimensional: inserta la diversidad de informaciones para tener un estudio más completo sobre lo investigado.</a:t>
                      </a:r>
                      <a:endParaRPr lang="es-ES" dirty="0">
                        <a:effectLst/>
                      </a:endParaRPr>
                    </a:p>
                    <a:p>
                      <a:pPr algn="just"/>
                      <a:r>
                        <a:rPr lang="es-ES" sz="1000" dirty="0">
                          <a:effectLst/>
                        </a:rPr>
                        <a:t>Complejo: inseparabilidad de los diferentes elementos que constituyen el todo del estudio.</a:t>
                      </a:r>
                      <a:endParaRPr lang="es-ES" dirty="0">
                        <a:effectLst/>
                      </a:endParaRPr>
                    </a:p>
                  </a:txBody>
                  <a:tcPr marL="63500" marR="63500" marT="63500" marB="63500"/>
                </a:tc>
                <a:extLst>
                  <a:ext uri="{0D108BD9-81ED-4DB2-BD59-A6C34878D82A}">
                    <a16:rowId xmlns:a16="http://schemas.microsoft.com/office/drawing/2014/main" val="3343577309"/>
                  </a:ext>
                </a:extLst>
              </a:tr>
              <a:tr h="862858">
                <a:tc>
                  <a:txBody>
                    <a:bodyPr/>
                    <a:lstStyle/>
                    <a:p>
                      <a:r>
                        <a:rPr lang="es-ES" sz="1000" dirty="0">
                          <a:effectLst/>
                        </a:rPr>
                        <a:t>3. ¿Por qué es </a:t>
                      </a:r>
                      <a:endParaRPr lang="es-ES">
                        <a:effectLst/>
                      </a:endParaRPr>
                    </a:p>
                    <a:p>
                      <a:r>
                        <a:rPr lang="es-ES" sz="1000" dirty="0">
                          <a:effectLst/>
                        </a:rPr>
                        <a:t>    importante en la </a:t>
                      </a:r>
                      <a:endParaRPr lang="es-ES">
                        <a:effectLst/>
                      </a:endParaRPr>
                    </a:p>
                    <a:p>
                      <a:r>
                        <a:rPr lang="es-ES" sz="1000" dirty="0">
                          <a:effectLst/>
                        </a:rPr>
                        <a:t>    educación?</a:t>
                      </a:r>
                      <a:endParaRPr lang="es-ES" dirty="0">
                        <a:effectLst/>
                      </a:endParaRPr>
                    </a:p>
                  </a:txBody>
                  <a:tcPr marL="63500" marR="63500" marT="63500" marB="63500" anchor="ctr"/>
                </a:tc>
                <a:tc>
                  <a:txBody>
                    <a:bodyPr/>
                    <a:lstStyle/>
                    <a:p>
                      <a:pPr algn="just"/>
                      <a:r>
                        <a:rPr lang="es-ES" sz="1000" dirty="0">
                          <a:effectLst/>
                        </a:rPr>
                        <a:t>Es importante por que brinda distintos enfoques disciplinarios desde los cuales se puede estudiar un mismo caso, esto contribuye al enriquecimiento epistemológico y con ello la practicidad en cuanto a la aplicabilidad de métodos. </a:t>
                      </a:r>
                      <a:endParaRPr lang="es-ES">
                        <a:effectLst/>
                      </a:endParaRPr>
                    </a:p>
                  </a:txBody>
                  <a:tcPr marL="63500" marR="63500" marT="63500" marB="63500"/>
                </a:tc>
                <a:extLst>
                  <a:ext uri="{0D108BD9-81ED-4DB2-BD59-A6C34878D82A}">
                    <a16:rowId xmlns:a16="http://schemas.microsoft.com/office/drawing/2014/main" val="2023833100"/>
                  </a:ext>
                </a:extLst>
              </a:tr>
            </a:tbl>
          </a:graphicData>
        </a:graphic>
      </p:graphicFrame>
      <p:sp>
        <p:nvSpPr>
          <p:cNvPr id="11" name="TextBox 10">
            <a:extLst>
              <a:ext uri="{FF2B5EF4-FFF2-40B4-BE49-F238E27FC236}">
                <a16:creationId xmlns:a16="http://schemas.microsoft.com/office/drawing/2014/main" id="{5A966777-8F29-4236-BA63-FD6A2A438C56}"/>
              </a:ext>
            </a:extLst>
          </p:cNvPr>
          <p:cNvSpPr txBox="1"/>
          <p:nvPr/>
        </p:nvSpPr>
        <p:spPr>
          <a:xfrm>
            <a:off x="561886" y="1533970"/>
            <a:ext cx="771044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000" b="1">
                <a:solidFill>
                  <a:srgbClr val="0B85B9"/>
                </a:solidFill>
                <a:latin typeface="Century Gothic"/>
              </a:rPr>
              <a:t>CUADRO DE ANÁLISIS DE LA INTERDISCIPLINARIEDAD </a:t>
            </a:r>
          </a:p>
          <a:p>
            <a:pPr algn="ctr"/>
            <a:r>
              <a:rPr lang="es-ES" sz="1000" b="1">
                <a:solidFill>
                  <a:srgbClr val="0B85B9"/>
                </a:solidFill>
                <a:latin typeface="Century Gothic"/>
              </a:rPr>
              <a:t>y   EL APRENDIZAJE COOPERATIVO</a:t>
            </a:r>
          </a:p>
          <a:p>
            <a:pPr algn="ctr"/>
            <a:endParaRPr lang="es-ES" sz="1000" b="1">
              <a:solidFill>
                <a:srgbClr val="0B85B9"/>
              </a:solidFill>
              <a:latin typeface="Century Gothic"/>
            </a:endParaRPr>
          </a:p>
          <a:p>
            <a:pPr algn="ctr"/>
            <a:r>
              <a:rPr lang="es-ES" sz="1000" b="1">
                <a:solidFill>
                  <a:srgbClr val="0B85B9"/>
                </a:solidFill>
                <a:latin typeface="Century Gothic"/>
              </a:rPr>
              <a:t>CONCLUSIONES GENERALES</a:t>
            </a:r>
          </a:p>
          <a:p>
            <a:pPr algn="ctr"/>
            <a:endParaRPr lang="es-ES" sz="1000" b="1">
              <a:solidFill>
                <a:srgbClr val="0B85B9"/>
              </a:solidFill>
              <a:latin typeface="Century Gothic"/>
            </a:endParaRPr>
          </a:p>
          <a:p>
            <a:r>
              <a:rPr lang="es-ES" sz="1000">
                <a:latin typeface="Century Gothic"/>
              </a:rPr>
              <a:t>Una vez que se haya trabajado todos los puntos indicados en el documento </a:t>
            </a:r>
            <a:r>
              <a:rPr lang="es-ES" sz="1000" b="1">
                <a:latin typeface="Century Gothic"/>
              </a:rPr>
              <a:t>C.A.I.A.C. Personal,</a:t>
            </a:r>
            <a:r>
              <a:rPr lang="es-ES" sz="1000">
                <a:latin typeface="Century Gothic"/>
              </a:rPr>
              <a:t> reflexionar en sesión plenaria,  asentar las conclusiones en la presente tabla y enviar a todos los grupos heterogéneos. </a:t>
            </a:r>
          </a:p>
        </p:txBody>
      </p:sp>
    </p:spTree>
    <p:extLst>
      <p:ext uri="{BB962C8B-B14F-4D97-AF65-F5344CB8AC3E}">
        <p14:creationId xmlns:p14="http://schemas.microsoft.com/office/powerpoint/2010/main" val="275235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AFA6-FEAA-47DA-84A0-D7974CD8DBBB}"/>
              </a:ext>
            </a:extLst>
          </p:cNvPr>
          <p:cNvSpPr>
            <a:spLocks noGrp="1"/>
          </p:cNvSpPr>
          <p:nvPr>
            <p:ph type="title"/>
          </p:nvPr>
        </p:nvSpPr>
        <p:spPr/>
        <p:txBody>
          <a:bodyPr/>
          <a:lstStyle/>
          <a:p>
            <a:endParaRPr lang="es-MX"/>
          </a:p>
        </p:txBody>
      </p:sp>
      <p:graphicFrame>
        <p:nvGraphicFramePr>
          <p:cNvPr id="4" name="Table 3">
            <a:extLst>
              <a:ext uri="{FF2B5EF4-FFF2-40B4-BE49-F238E27FC236}">
                <a16:creationId xmlns:a16="http://schemas.microsoft.com/office/drawing/2014/main" id="{2B7BD660-8C2C-47DD-8D25-F98EE0FC9147}"/>
              </a:ext>
            </a:extLst>
          </p:cNvPr>
          <p:cNvGraphicFramePr>
            <a:graphicFrameLocks noGrp="1"/>
          </p:cNvGraphicFramePr>
          <p:nvPr>
            <p:extLst>
              <p:ext uri="{D42A27DB-BD31-4B8C-83A1-F6EECF244321}">
                <p14:modId xmlns:p14="http://schemas.microsoft.com/office/powerpoint/2010/main" val="2061618232"/>
              </p:ext>
            </p:extLst>
          </p:nvPr>
        </p:nvGraphicFramePr>
        <p:xfrm>
          <a:off x="235009" y="1420738"/>
          <a:ext cx="8503830" cy="4136128"/>
        </p:xfrm>
        <a:graphic>
          <a:graphicData uri="http://schemas.openxmlformats.org/drawingml/2006/table">
            <a:tbl>
              <a:tblPr firstRow="1" bandRow="1">
                <a:tableStyleId>{5C22544A-7EE6-4342-B048-85BDC9FD1C3A}</a:tableStyleId>
              </a:tblPr>
              <a:tblGrid>
                <a:gridCol w="1213825">
                  <a:extLst>
                    <a:ext uri="{9D8B030D-6E8A-4147-A177-3AD203B41FA5}">
                      <a16:colId xmlns:a16="http://schemas.microsoft.com/office/drawing/2014/main" val="2873164639"/>
                    </a:ext>
                  </a:extLst>
                </a:gridCol>
                <a:gridCol w="7290005">
                  <a:extLst>
                    <a:ext uri="{9D8B030D-6E8A-4147-A177-3AD203B41FA5}">
                      <a16:colId xmlns:a16="http://schemas.microsoft.com/office/drawing/2014/main" val="2374842843"/>
                    </a:ext>
                  </a:extLst>
                </a:gridCol>
              </a:tblGrid>
              <a:tr h="888335">
                <a:tc>
                  <a:txBody>
                    <a:bodyPr/>
                    <a:lstStyle/>
                    <a:p>
                      <a:r>
                        <a:rPr lang="es-ES" sz="1000" dirty="0">
                          <a:effectLst/>
                        </a:rPr>
                        <a:t>4. ¿Cómo motivar </a:t>
                      </a:r>
                      <a:endParaRPr lang="es-ES">
                        <a:effectLst/>
                      </a:endParaRPr>
                    </a:p>
                    <a:p>
                      <a:r>
                        <a:rPr lang="es-ES" sz="1000" dirty="0">
                          <a:effectLst/>
                        </a:rPr>
                        <a:t>    a los alumnos</a:t>
                      </a:r>
                      <a:endParaRPr lang="es-ES" dirty="0">
                        <a:effectLst/>
                      </a:endParaRPr>
                    </a:p>
                    <a:p>
                      <a:r>
                        <a:rPr lang="es-ES" sz="1000">
                          <a:effectLst/>
                        </a:rPr>
                        <a:t>    para el trabajo </a:t>
                      </a:r>
                      <a:endParaRPr lang="es-ES">
                        <a:effectLst/>
                      </a:endParaRPr>
                    </a:p>
                    <a:p>
                      <a:r>
                        <a:rPr lang="es-ES" sz="1000">
                          <a:effectLst/>
                        </a:rPr>
                        <a:t>interdisciplinario?</a:t>
                      </a:r>
                      <a:endParaRPr lang="es-ES">
                        <a:effectLst/>
                      </a:endParaRPr>
                    </a:p>
                    <a:p>
                      <a:endParaRPr lang="es-ES">
                        <a:effectLst/>
                      </a:endParaRPr>
                    </a:p>
                  </a:txBody>
                  <a:tcPr marL="63500" marR="63500" marT="63500" marB="63500" anchor="ctr"/>
                </a:tc>
                <a:tc>
                  <a:txBody>
                    <a:bodyPr/>
                    <a:lstStyle/>
                    <a:p>
                      <a:pPr algn="just"/>
                      <a:r>
                        <a:rPr lang="es-ES" sz="1000">
                          <a:effectLst/>
                        </a:rPr>
                        <a:t>Existen tantas y tan diversas maneras como propuestas de diferentes docentes, en ello radica el enriquecimiento de aportaciones y propuestas. En nuestro caso el enfoque va más predeterminado hacia dos puntos específicos; la aptitud y la satisfacción, es decir; el perfeccionamiento de aquello para lo que los alumnos son buenos o bien el apoyo en el desarrollo de aquello que les interesa y gusta. </a:t>
                      </a:r>
                      <a:endParaRPr lang="es-ES">
                        <a:effectLst/>
                      </a:endParaRPr>
                    </a:p>
                  </a:txBody>
                  <a:tcPr marL="63500" marR="63500" marT="63500" marB="63500"/>
                </a:tc>
                <a:extLst>
                  <a:ext uri="{0D108BD9-81ED-4DB2-BD59-A6C34878D82A}">
                    <a16:rowId xmlns:a16="http://schemas.microsoft.com/office/drawing/2014/main" val="3110337921"/>
                  </a:ext>
                </a:extLst>
              </a:tr>
              <a:tr h="1480719">
                <a:tc>
                  <a:txBody>
                    <a:bodyPr/>
                    <a:lstStyle/>
                    <a:p>
                      <a:r>
                        <a:rPr lang="es-ES" sz="1000">
                          <a:effectLst/>
                        </a:rPr>
                        <a:t>5. ¿Cuáles son los</a:t>
                      </a:r>
                      <a:endParaRPr lang="es-ES">
                        <a:effectLst/>
                      </a:endParaRPr>
                    </a:p>
                    <a:p>
                      <a:r>
                        <a:rPr lang="es-ES" sz="1000">
                          <a:effectLst/>
                        </a:rPr>
                        <a:t>    prerrequisitos </a:t>
                      </a:r>
                      <a:endParaRPr lang="es-ES">
                        <a:effectLst/>
                      </a:endParaRPr>
                    </a:p>
                    <a:p>
                      <a:r>
                        <a:rPr lang="es-ES" sz="1000">
                          <a:effectLst/>
                        </a:rPr>
                        <a:t>    materiales,</a:t>
                      </a:r>
                      <a:endParaRPr lang="es-ES">
                        <a:effectLst/>
                      </a:endParaRPr>
                    </a:p>
                    <a:p>
                      <a:r>
                        <a:rPr lang="es-ES" sz="1000">
                          <a:effectLst/>
                        </a:rPr>
                        <a:t>   organizacionales </a:t>
                      </a:r>
                      <a:endParaRPr lang="es-ES">
                        <a:effectLst/>
                      </a:endParaRPr>
                    </a:p>
                    <a:p>
                      <a:r>
                        <a:rPr lang="es-ES" sz="1000">
                          <a:effectLst/>
                        </a:rPr>
                        <a:t>   y personales </a:t>
                      </a:r>
                      <a:endParaRPr lang="es-ES">
                        <a:effectLst/>
                      </a:endParaRPr>
                    </a:p>
                    <a:p>
                      <a:r>
                        <a:rPr lang="es-ES" sz="1000">
                          <a:effectLst/>
                        </a:rPr>
                        <a:t>   para la</a:t>
                      </a:r>
                      <a:endParaRPr lang="es-ES">
                        <a:effectLst/>
                      </a:endParaRPr>
                    </a:p>
                    <a:p>
                      <a:r>
                        <a:rPr lang="es-ES" sz="1000">
                          <a:effectLst/>
                        </a:rPr>
                        <a:t>   planeación del </a:t>
                      </a:r>
                      <a:endParaRPr lang="es-ES">
                        <a:effectLst/>
                      </a:endParaRPr>
                    </a:p>
                    <a:p>
                      <a:r>
                        <a:rPr lang="es-ES" sz="1000">
                          <a:effectLst/>
                        </a:rPr>
                        <a:t>   trabajo           interdisciplinario?</a:t>
                      </a:r>
                      <a:endParaRPr lang="es-ES">
                        <a:effectLst/>
                      </a:endParaRPr>
                    </a:p>
                  </a:txBody>
                  <a:tcPr marL="63500" marR="63500" marT="63500" marB="63500" anchor="ctr"/>
                </a:tc>
                <a:tc>
                  <a:txBody>
                    <a:bodyPr/>
                    <a:lstStyle/>
                    <a:p>
                      <a:pPr algn="just"/>
                      <a:r>
                        <a:rPr lang="es-ES" sz="1000">
                          <a:effectLst/>
                        </a:rPr>
                        <a:t>Es de suma importancia que existen objetivos claros y en base de ellos, que haya una planeación exhaustiva. </a:t>
                      </a:r>
                      <a:endParaRPr lang="es-ES">
                        <a:effectLst/>
                      </a:endParaRPr>
                    </a:p>
                    <a:p>
                      <a:pPr algn="just"/>
                      <a:r>
                        <a:rPr lang="es-ES" sz="1000">
                          <a:effectLst/>
                        </a:rPr>
                        <a:t>Se recomienda altamente crear espacios virtuales de colaboración, los cuales en nuestro caso es el OneDrive que se usa como medio de intercambio de información y colaboración.</a:t>
                      </a:r>
                      <a:endParaRPr lang="es-ES">
                        <a:effectLst/>
                      </a:endParaRPr>
                    </a:p>
                  </a:txBody>
                  <a:tcPr marL="63500" marR="63500" marT="63500" marB="63500"/>
                </a:tc>
                <a:extLst>
                  <a:ext uri="{0D108BD9-81ED-4DB2-BD59-A6C34878D82A}">
                    <a16:rowId xmlns:a16="http://schemas.microsoft.com/office/drawing/2014/main" val="1744044525"/>
                  </a:ext>
                </a:extLst>
              </a:tr>
              <a:tr h="1324811">
                <a:tc>
                  <a:txBody>
                    <a:bodyPr/>
                    <a:lstStyle/>
                    <a:p>
                      <a:r>
                        <a:rPr lang="es-ES" sz="1000">
                          <a:effectLst/>
                        </a:rPr>
                        <a:t>6. ¿Qué papel </a:t>
                      </a:r>
                      <a:endParaRPr lang="es-ES">
                        <a:effectLst/>
                      </a:endParaRPr>
                    </a:p>
                    <a:p>
                      <a:r>
                        <a:rPr lang="es-ES" sz="1000">
                          <a:effectLst/>
                        </a:rPr>
                        <a:t>     juega la </a:t>
                      </a:r>
                      <a:endParaRPr lang="es-ES">
                        <a:effectLst/>
                      </a:endParaRPr>
                    </a:p>
                    <a:p>
                      <a:r>
                        <a:rPr lang="es-ES" sz="1000">
                          <a:effectLst/>
                        </a:rPr>
                        <a:t>     planeación en</a:t>
                      </a:r>
                      <a:endParaRPr lang="es-ES">
                        <a:effectLst/>
                      </a:endParaRPr>
                    </a:p>
                    <a:p>
                      <a:r>
                        <a:rPr lang="es-ES" sz="1000">
                          <a:effectLst/>
                        </a:rPr>
                        <a:t>     el trabajo</a:t>
                      </a:r>
                      <a:endParaRPr lang="es-ES">
                        <a:effectLst/>
                      </a:endParaRPr>
                    </a:p>
                    <a:p>
                      <a:r>
                        <a:rPr lang="es-ES" sz="1000">
                          <a:effectLst/>
                        </a:rPr>
                        <a:t>     interdisciplinario</a:t>
                      </a:r>
                      <a:endParaRPr lang="es-ES">
                        <a:effectLst/>
                      </a:endParaRPr>
                    </a:p>
                    <a:p>
                      <a:r>
                        <a:rPr lang="es-ES" sz="1000">
                          <a:effectLst/>
                        </a:rPr>
                        <a:t>     y qué </a:t>
                      </a:r>
                      <a:endParaRPr lang="es-ES">
                        <a:effectLst/>
                      </a:endParaRPr>
                    </a:p>
                    <a:p>
                      <a:r>
                        <a:rPr lang="es-ES" sz="1000">
                          <a:effectLst/>
                        </a:rPr>
                        <a:t>     características</a:t>
                      </a:r>
                      <a:endParaRPr lang="es-ES">
                        <a:effectLst/>
                      </a:endParaRPr>
                    </a:p>
                    <a:p>
                      <a:r>
                        <a:rPr lang="es-ES" sz="1000">
                          <a:effectLst/>
                        </a:rPr>
                        <a:t>     debe tener? </a:t>
                      </a:r>
                      <a:endParaRPr lang="es-ES">
                        <a:effectLst/>
                      </a:endParaRPr>
                    </a:p>
                  </a:txBody>
                  <a:tcPr marL="63500" marR="63500" marT="63500" marB="63500" anchor="ctr"/>
                </a:tc>
                <a:tc>
                  <a:txBody>
                    <a:bodyPr/>
                    <a:lstStyle/>
                    <a:p>
                      <a:pPr algn="just"/>
                      <a:r>
                        <a:rPr lang="es-ES" sz="1000">
                          <a:effectLst/>
                        </a:rPr>
                        <a:t>Fundamental, para comenzar es necesario tener las bases y el fin que se persigue, una vez teniendo ambas partes se determinan los medios para enlazar la propuesta a la finalidad, es aquí donde se entretejen la teoría y la práctica, no sólo por parte de los docentes sino de igual forma de los alumnos. Las características son en un principio; ser concreta, coherente, estructurada, interdisciplinaria y multidimensional.</a:t>
                      </a:r>
                      <a:endParaRPr lang="es-ES">
                        <a:effectLst/>
                      </a:endParaRPr>
                    </a:p>
                  </a:txBody>
                  <a:tcPr marL="63500" marR="63500" marT="63500" marB="63500"/>
                </a:tc>
                <a:extLst>
                  <a:ext uri="{0D108BD9-81ED-4DB2-BD59-A6C34878D82A}">
                    <a16:rowId xmlns:a16="http://schemas.microsoft.com/office/drawing/2014/main" val="3188147528"/>
                  </a:ext>
                </a:extLst>
              </a:tr>
              <a:tr h="280408">
                <a:tc gridSpan="2">
                  <a:txBody>
                    <a:bodyPr/>
                    <a:lstStyle/>
                    <a:p>
                      <a:pPr algn="ctr"/>
                      <a:r>
                        <a:rPr lang="es-ES" sz="1000">
                          <a:effectLst/>
                        </a:rPr>
                        <a:t>El Aprendizaje Cooperativo</a:t>
                      </a:r>
                      <a:endParaRPr lang="es-ES">
                        <a:effectLst/>
                      </a:endParaRPr>
                    </a:p>
                  </a:txBody>
                  <a:tcPr marL="63500" marR="63500" marT="63500" marB="63500"/>
                </a:tc>
                <a:tc hMerge="1">
                  <a:txBody>
                    <a:bodyPr/>
                    <a:lstStyle/>
                    <a:p>
                      <a:endParaRPr lang="es-MX"/>
                    </a:p>
                  </a:txBody>
                  <a:tcPr/>
                </a:tc>
                <a:extLst>
                  <a:ext uri="{0D108BD9-81ED-4DB2-BD59-A6C34878D82A}">
                    <a16:rowId xmlns:a16="http://schemas.microsoft.com/office/drawing/2014/main" val="4174849517"/>
                  </a:ext>
                </a:extLst>
              </a:tr>
            </a:tbl>
          </a:graphicData>
        </a:graphic>
      </p:graphicFrame>
      <p:sp>
        <p:nvSpPr>
          <p:cNvPr id="5" name="TextBox 4">
            <a:extLst>
              <a:ext uri="{FF2B5EF4-FFF2-40B4-BE49-F238E27FC236}">
                <a16:creationId xmlns:a16="http://schemas.microsoft.com/office/drawing/2014/main" id="{AF2DC9B0-955E-470F-817E-3C54AD8A8B8D}"/>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MX"/>
          </a:p>
        </p:txBody>
      </p:sp>
    </p:spTree>
    <p:extLst>
      <p:ext uri="{BB962C8B-B14F-4D97-AF65-F5344CB8AC3E}">
        <p14:creationId xmlns:p14="http://schemas.microsoft.com/office/powerpoint/2010/main" val="80583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B5C4A-ABF1-4B9B-8130-10E036BCAC95}"/>
              </a:ext>
            </a:extLst>
          </p:cNvPr>
          <p:cNvSpPr>
            <a:spLocks noGrp="1"/>
          </p:cNvSpPr>
          <p:nvPr>
            <p:ph type="title"/>
          </p:nvPr>
        </p:nvSpPr>
        <p:spPr>
          <a:xfrm>
            <a:off x="457200" y="979128"/>
            <a:ext cx="8229600" cy="438510"/>
          </a:xfrm>
        </p:spPr>
        <p:txBody>
          <a:bodyPr anchor="t"/>
          <a:lstStyle/>
          <a:p>
            <a:r>
              <a:rPr lang="es-ES" sz="3200">
                <a:solidFill>
                  <a:srgbClr val="FF0000"/>
                </a:solidFill>
                <a:cs typeface="Calibri"/>
              </a:rPr>
              <a:t>Producto 1. C.A.I.A.C. Conclusiones generales</a:t>
            </a:r>
          </a:p>
        </p:txBody>
      </p:sp>
      <p:graphicFrame>
        <p:nvGraphicFramePr>
          <p:cNvPr id="5" name="Table 4">
            <a:extLst>
              <a:ext uri="{FF2B5EF4-FFF2-40B4-BE49-F238E27FC236}">
                <a16:creationId xmlns:a16="http://schemas.microsoft.com/office/drawing/2014/main" id="{E4EB801D-91BB-476C-872E-AE35C52D1EF8}"/>
              </a:ext>
            </a:extLst>
          </p:cNvPr>
          <p:cNvGraphicFramePr>
            <a:graphicFrameLocks noGrp="1"/>
          </p:cNvGraphicFramePr>
          <p:nvPr>
            <p:extLst>
              <p:ext uri="{D42A27DB-BD31-4B8C-83A1-F6EECF244321}">
                <p14:modId xmlns:p14="http://schemas.microsoft.com/office/powerpoint/2010/main" val="2144891449"/>
              </p:ext>
            </p:extLst>
          </p:nvPr>
        </p:nvGraphicFramePr>
        <p:xfrm>
          <a:off x="192280" y="1741205"/>
          <a:ext cx="8759747" cy="4037724"/>
        </p:xfrm>
        <a:graphic>
          <a:graphicData uri="http://schemas.openxmlformats.org/drawingml/2006/table">
            <a:tbl>
              <a:tblPr firstRow="1" bandRow="1">
                <a:tableStyleId>{5C22544A-7EE6-4342-B048-85BDC9FD1C3A}</a:tableStyleId>
              </a:tblPr>
              <a:tblGrid>
                <a:gridCol w="1250355">
                  <a:extLst>
                    <a:ext uri="{9D8B030D-6E8A-4147-A177-3AD203B41FA5}">
                      <a16:colId xmlns:a16="http://schemas.microsoft.com/office/drawing/2014/main" val="3070253512"/>
                    </a:ext>
                  </a:extLst>
                </a:gridCol>
                <a:gridCol w="7509392">
                  <a:extLst>
                    <a:ext uri="{9D8B030D-6E8A-4147-A177-3AD203B41FA5}">
                      <a16:colId xmlns:a16="http://schemas.microsoft.com/office/drawing/2014/main" val="522194555"/>
                    </a:ext>
                  </a:extLst>
                </a:gridCol>
              </a:tblGrid>
              <a:tr h="767358">
                <a:tc>
                  <a:txBody>
                    <a:bodyPr/>
                    <a:lstStyle/>
                    <a:p>
                      <a:r>
                        <a:rPr lang="es-ES" sz="1000">
                          <a:effectLst/>
                        </a:rPr>
                        <a:t>1. ¿Qué es?</a:t>
                      </a:r>
                      <a:endParaRPr lang="es-ES">
                        <a:effectLst/>
                      </a:endParaRPr>
                    </a:p>
                  </a:txBody>
                  <a:tcPr marL="63500" marR="63500" marT="63500" marB="63500" anchor="ctr"/>
                </a:tc>
                <a:tc>
                  <a:txBody>
                    <a:bodyPr/>
                    <a:lstStyle/>
                    <a:p>
                      <a:pPr algn="just"/>
                      <a:r>
                        <a:rPr lang="es-ES" sz="1000">
                          <a:effectLst/>
                        </a:rPr>
                        <a:t>Es el aprendizaje que no solamente es adquirido, sino el que también aporta a sus semejantes nuevos conocimientos, desde esta forma se estructura el PEA, “Proceso enseñanza-aprendizaje”, cabe señalar que es aquí donde se derrumban ciertos prejuicios, pues el docente mismo es colocado en el papel de alumno, enseña a aprender y aprende a enseñar.</a:t>
                      </a:r>
                      <a:endParaRPr lang="es-ES">
                        <a:effectLst/>
                      </a:endParaRPr>
                    </a:p>
                  </a:txBody>
                  <a:tcPr marL="63500" marR="63500" marT="63500" marB="63500"/>
                </a:tc>
                <a:extLst>
                  <a:ext uri="{0D108BD9-81ED-4DB2-BD59-A6C34878D82A}">
                    <a16:rowId xmlns:a16="http://schemas.microsoft.com/office/drawing/2014/main" val="909056256"/>
                  </a:ext>
                </a:extLst>
              </a:tr>
              <a:tr h="767358">
                <a:tc>
                  <a:txBody>
                    <a:bodyPr/>
                    <a:lstStyle/>
                    <a:p>
                      <a:r>
                        <a:rPr lang="es-ES" sz="1000">
                          <a:effectLst/>
                        </a:rPr>
                        <a:t>2. ¿Cuáles son</a:t>
                      </a:r>
                      <a:endParaRPr lang="es-ES">
                        <a:effectLst/>
                      </a:endParaRPr>
                    </a:p>
                    <a:p>
                      <a:r>
                        <a:rPr lang="es-ES" sz="1000">
                          <a:effectLst/>
                        </a:rPr>
                        <a:t>    sus </a:t>
                      </a:r>
                      <a:endParaRPr lang="es-ES">
                        <a:effectLst/>
                      </a:endParaRPr>
                    </a:p>
                    <a:p>
                      <a:r>
                        <a:rPr lang="es-ES" sz="1000">
                          <a:effectLst/>
                        </a:rPr>
                        <a:t>    características?</a:t>
                      </a:r>
                      <a:endParaRPr lang="es-ES">
                        <a:effectLst/>
                      </a:endParaRPr>
                    </a:p>
                  </a:txBody>
                  <a:tcPr marL="63500" marR="63500" marT="63500" marB="63500" anchor="ctr"/>
                </a:tc>
                <a:tc>
                  <a:txBody>
                    <a:bodyPr/>
                    <a:lstStyle/>
                    <a:p>
                      <a:pPr algn="just"/>
                      <a:r>
                        <a:rPr lang="es-ES" sz="1000">
                          <a:effectLst/>
                        </a:rPr>
                        <a:t>Apertura: el aprendizaje se vuelve libre de prejuicios, el reconocimiento de que uno puede aprender tanto como puede enseñar.</a:t>
                      </a:r>
                      <a:endParaRPr lang="es-ES">
                        <a:effectLst/>
                      </a:endParaRPr>
                    </a:p>
                    <a:p>
                      <a:pPr algn="just"/>
                      <a:r>
                        <a:rPr lang="es-ES" sz="1000">
                          <a:effectLst/>
                        </a:rPr>
                        <a:t>Tomar al otro como referencia: aprendizaje a partir de ejemplos y observación de procedimientos.</a:t>
                      </a:r>
                      <a:endParaRPr lang="es-ES">
                        <a:effectLst/>
                      </a:endParaRPr>
                    </a:p>
                    <a:p>
                      <a:pPr algn="just"/>
                      <a:r>
                        <a:rPr lang="es-ES" sz="1000">
                          <a:effectLst/>
                        </a:rPr>
                        <a:t>Distribución de roles: reciprocidad en cuanto a cargas cognitivas y tomas de conciencia.</a:t>
                      </a:r>
                      <a:endParaRPr lang="es-ES">
                        <a:effectLst/>
                      </a:endParaRPr>
                    </a:p>
                  </a:txBody>
                  <a:tcPr marL="63500" marR="63500" marT="63500" marB="63500"/>
                </a:tc>
                <a:extLst>
                  <a:ext uri="{0D108BD9-81ED-4DB2-BD59-A6C34878D82A}">
                    <a16:rowId xmlns:a16="http://schemas.microsoft.com/office/drawing/2014/main" val="787557661"/>
                  </a:ext>
                </a:extLst>
              </a:tr>
              <a:tr h="767358">
                <a:tc>
                  <a:txBody>
                    <a:bodyPr/>
                    <a:lstStyle/>
                    <a:p>
                      <a:r>
                        <a:rPr lang="es-ES" sz="1000">
                          <a:effectLst/>
                        </a:rPr>
                        <a:t>3. ¿ Cuáles son sus</a:t>
                      </a:r>
                      <a:endParaRPr lang="es-ES">
                        <a:effectLst/>
                      </a:endParaRPr>
                    </a:p>
                    <a:p>
                      <a:r>
                        <a:rPr lang="es-ES" sz="1000">
                          <a:effectLst/>
                        </a:rPr>
                        <a:t>    objetivos? </a:t>
                      </a:r>
                      <a:endParaRPr lang="es-ES">
                        <a:effectLst/>
                      </a:endParaRPr>
                    </a:p>
                    <a:p>
                      <a:r>
                        <a:rPr lang="es-ES" sz="1000">
                          <a:effectLst/>
                        </a:rPr>
                        <a:t> </a:t>
                      </a:r>
                      <a:endParaRPr lang="es-ES">
                        <a:effectLst/>
                      </a:endParaRPr>
                    </a:p>
                  </a:txBody>
                  <a:tcPr marL="63500" marR="63500" marT="63500" marB="63500" anchor="ctr"/>
                </a:tc>
                <a:tc>
                  <a:txBody>
                    <a:bodyPr/>
                    <a:lstStyle/>
                    <a:p>
                      <a:pPr algn="just"/>
                      <a:r>
                        <a:rPr lang="es-ES" sz="1000">
                          <a:effectLst/>
                        </a:rPr>
                        <a:t>Adoptar una organización basada en la cooperación de conocimientos, así como la adquisición de los mismos logrando así, un esfuerzo conjunto para llegar a una solución que sea compartida. Los lazos que se desarrollan suelen ser por tanto, una educación basada en la construcción del conocimiento propio pero objetivo.</a:t>
                      </a:r>
                      <a:endParaRPr lang="es-ES">
                        <a:effectLst/>
                      </a:endParaRPr>
                    </a:p>
                  </a:txBody>
                  <a:tcPr marL="63500" marR="63500" marT="63500" marB="63500"/>
                </a:tc>
                <a:extLst>
                  <a:ext uri="{0D108BD9-81ED-4DB2-BD59-A6C34878D82A}">
                    <a16:rowId xmlns:a16="http://schemas.microsoft.com/office/drawing/2014/main" val="4291634422"/>
                  </a:ext>
                </a:extLst>
              </a:tr>
              <a:tr h="1735650">
                <a:tc>
                  <a:txBody>
                    <a:bodyPr/>
                    <a:lstStyle/>
                    <a:p>
                      <a:r>
                        <a:rPr lang="es-ES" sz="1000">
                          <a:effectLst/>
                        </a:rPr>
                        <a:t>4. ¿Cuáles son las</a:t>
                      </a:r>
                      <a:endParaRPr lang="es-ES">
                        <a:effectLst/>
                      </a:endParaRPr>
                    </a:p>
                    <a:p>
                      <a:r>
                        <a:rPr lang="es-ES" sz="1000">
                          <a:effectLst/>
                        </a:rPr>
                        <a:t>     acciones de  </a:t>
                      </a:r>
                      <a:endParaRPr lang="es-ES">
                        <a:effectLst/>
                      </a:endParaRPr>
                    </a:p>
                    <a:p>
                      <a:r>
                        <a:rPr lang="es-ES" sz="1000">
                          <a:effectLst/>
                        </a:rPr>
                        <a:t>     planeación y   acompañamiento </a:t>
                      </a:r>
                      <a:endParaRPr lang="es-ES">
                        <a:effectLst/>
                      </a:endParaRPr>
                    </a:p>
                    <a:p>
                      <a:r>
                        <a:rPr lang="es-ES" sz="1000">
                          <a:effectLst/>
                        </a:rPr>
                        <a:t>    más importantes </a:t>
                      </a:r>
                      <a:endParaRPr lang="es-ES">
                        <a:effectLst/>
                      </a:endParaRPr>
                    </a:p>
                    <a:p>
                      <a:r>
                        <a:rPr lang="es-ES" sz="1000">
                          <a:effectLst/>
                        </a:rPr>
                        <a:t>    del  profesor, en</a:t>
                      </a:r>
                      <a:endParaRPr lang="es-ES">
                        <a:effectLst/>
                      </a:endParaRPr>
                    </a:p>
                    <a:p>
                      <a:r>
                        <a:rPr lang="es-ES" sz="1000">
                          <a:effectLst/>
                        </a:rPr>
                        <a:t>    éste tipo de</a:t>
                      </a:r>
                      <a:endParaRPr lang="es-ES">
                        <a:effectLst/>
                      </a:endParaRPr>
                    </a:p>
                    <a:p>
                      <a:r>
                        <a:rPr lang="es-ES" sz="1000">
                          <a:effectLst/>
                        </a:rPr>
                        <a:t>     trabajo?</a:t>
                      </a:r>
                      <a:endParaRPr lang="es-ES">
                        <a:effectLst/>
                      </a:endParaRPr>
                    </a:p>
                    <a:p>
                      <a:r>
                        <a:rPr lang="es-ES" sz="1000">
                          <a:effectLst/>
                        </a:rPr>
                        <a:t> </a:t>
                      </a:r>
                      <a:endParaRPr lang="es-ES">
                        <a:effectLst/>
                      </a:endParaRPr>
                    </a:p>
                  </a:txBody>
                  <a:tcPr marL="63500" marR="63500" marT="63500" marB="63500" anchor="ctr"/>
                </a:tc>
                <a:tc>
                  <a:txBody>
                    <a:bodyPr/>
                    <a:lstStyle/>
                    <a:p>
                      <a:pPr algn="just"/>
                      <a:r>
                        <a:rPr lang="es-ES" sz="1000">
                          <a:effectLst/>
                        </a:rPr>
                        <a:t>El asesoramiento puede entenderse como el proceso por el que dos o más profesores deciden establecer una relación con la finalidad de dar o recibir algún tipo de ayuda, apoyo o asistencia para lograr una meta en común. Los profesores requieren de conocimientos y capacidades que les permite realizar la tarea propuesta, comprendiendo a lo máximo los objetivos establecidos.  </a:t>
                      </a:r>
                      <a:endParaRPr lang="es-ES">
                        <a:effectLst/>
                      </a:endParaRPr>
                    </a:p>
                    <a:p>
                      <a:pPr algn="just"/>
                      <a:r>
                        <a:rPr lang="es-ES" sz="1000">
                          <a:effectLst/>
                        </a:rPr>
                        <a:t>El acompañamiento consiste pero no se limita en proponer cualquier ayuda, adaptaciones, orientaciones, sugerencias y apoyos didácticos para de esta forma se obtenga un resultado de un contenido definido y valioso.</a:t>
                      </a:r>
                      <a:endParaRPr lang="es-ES">
                        <a:effectLst/>
                      </a:endParaRPr>
                    </a:p>
                  </a:txBody>
                  <a:tcPr marL="63500" marR="63500" marT="63500" marB="63500"/>
                </a:tc>
                <a:extLst>
                  <a:ext uri="{0D108BD9-81ED-4DB2-BD59-A6C34878D82A}">
                    <a16:rowId xmlns:a16="http://schemas.microsoft.com/office/drawing/2014/main" val="608522380"/>
                  </a:ext>
                </a:extLst>
              </a:tr>
            </a:tbl>
          </a:graphicData>
        </a:graphic>
      </p:graphicFrame>
      <p:sp>
        <p:nvSpPr>
          <p:cNvPr id="6" name="TextBox 5">
            <a:extLst>
              <a:ext uri="{FF2B5EF4-FFF2-40B4-BE49-F238E27FC236}">
                <a16:creationId xmlns:a16="http://schemas.microsoft.com/office/drawing/2014/main" id="{6D515AE7-1DE9-4333-BFF3-8C7EBD71346E}"/>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MX"/>
          </a:p>
        </p:txBody>
      </p:sp>
    </p:spTree>
    <p:extLst>
      <p:ext uri="{BB962C8B-B14F-4D97-AF65-F5344CB8AC3E}">
        <p14:creationId xmlns:p14="http://schemas.microsoft.com/office/powerpoint/2010/main" val="273588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E38EA-320D-4FF6-B750-156AD52579A8}"/>
              </a:ext>
            </a:extLst>
          </p:cNvPr>
          <p:cNvSpPr>
            <a:spLocks noGrp="1"/>
          </p:cNvSpPr>
          <p:nvPr>
            <p:ph type="title"/>
          </p:nvPr>
        </p:nvSpPr>
        <p:spPr>
          <a:xfrm>
            <a:off x="457200" y="950373"/>
            <a:ext cx="8243977" cy="596661"/>
          </a:xfrm>
        </p:spPr>
        <p:txBody>
          <a:bodyPr anchor="t"/>
          <a:lstStyle/>
          <a:p>
            <a:r>
              <a:rPr lang="es-ES" sz="3200">
                <a:solidFill>
                  <a:srgbClr val="FF0000"/>
                </a:solidFill>
                <a:cs typeface="Calibri"/>
              </a:rPr>
              <a:t>Producto 1. C.A.I.A.C. Conclusiones generales</a:t>
            </a:r>
          </a:p>
        </p:txBody>
      </p:sp>
      <p:graphicFrame>
        <p:nvGraphicFramePr>
          <p:cNvPr id="5" name="Table 4">
            <a:extLst>
              <a:ext uri="{FF2B5EF4-FFF2-40B4-BE49-F238E27FC236}">
                <a16:creationId xmlns:a16="http://schemas.microsoft.com/office/drawing/2014/main" id="{1579752D-1219-4A36-8A5C-ED454C5238F6}"/>
              </a:ext>
            </a:extLst>
          </p:cNvPr>
          <p:cNvGraphicFramePr>
            <a:graphicFrameLocks noGrp="1"/>
          </p:cNvGraphicFramePr>
          <p:nvPr>
            <p:extLst>
              <p:ext uri="{D42A27DB-BD31-4B8C-83A1-F6EECF244321}">
                <p14:modId xmlns:p14="http://schemas.microsoft.com/office/powerpoint/2010/main" val="1863951688"/>
              </p:ext>
            </p:extLst>
          </p:nvPr>
        </p:nvGraphicFramePr>
        <p:xfrm>
          <a:off x="256374" y="2115084"/>
          <a:ext cx="8743751" cy="1193800"/>
        </p:xfrm>
        <a:graphic>
          <a:graphicData uri="http://schemas.openxmlformats.org/drawingml/2006/table">
            <a:tbl>
              <a:tblPr firstRow="1" bandRow="1">
                <a:tableStyleId>{5C22544A-7EE6-4342-B048-85BDC9FD1C3A}</a:tableStyleId>
              </a:tblPr>
              <a:tblGrid>
                <a:gridCol w="1248071">
                  <a:extLst>
                    <a:ext uri="{9D8B030D-6E8A-4147-A177-3AD203B41FA5}">
                      <a16:colId xmlns:a16="http://schemas.microsoft.com/office/drawing/2014/main" val="2686476997"/>
                    </a:ext>
                  </a:extLst>
                </a:gridCol>
                <a:gridCol w="7495680">
                  <a:extLst>
                    <a:ext uri="{9D8B030D-6E8A-4147-A177-3AD203B41FA5}">
                      <a16:colId xmlns:a16="http://schemas.microsoft.com/office/drawing/2014/main" val="2228886565"/>
                    </a:ext>
                  </a:extLst>
                </a:gridCol>
              </a:tblGrid>
              <a:tr h="711200">
                <a:tc>
                  <a:txBody>
                    <a:bodyPr/>
                    <a:lstStyle/>
                    <a:p>
                      <a:r>
                        <a:rPr lang="es-ES" sz="1000" dirty="0">
                          <a:effectLst/>
                        </a:rPr>
                        <a:t>5. ¿De qué</a:t>
                      </a:r>
                      <a:endParaRPr lang="es-ES" dirty="0">
                        <a:effectLst/>
                      </a:endParaRPr>
                    </a:p>
                    <a:p>
                      <a:r>
                        <a:rPr lang="es-ES" sz="1000" dirty="0">
                          <a:effectLst/>
                        </a:rPr>
                        <a:t>    manera</a:t>
                      </a:r>
                      <a:endParaRPr lang="es-ES" dirty="0">
                        <a:effectLst/>
                      </a:endParaRPr>
                    </a:p>
                    <a:p>
                      <a:r>
                        <a:rPr lang="es-ES" sz="1000" dirty="0">
                          <a:effectLst/>
                        </a:rPr>
                        <a:t>    se  vinculan  el</a:t>
                      </a:r>
                      <a:endParaRPr lang="es-ES" dirty="0">
                        <a:effectLst/>
                      </a:endParaRPr>
                    </a:p>
                    <a:p>
                      <a:r>
                        <a:rPr lang="es-ES" sz="1000" dirty="0">
                          <a:effectLst/>
                        </a:rPr>
                        <a:t>    trabajo</a:t>
                      </a:r>
                      <a:endParaRPr lang="es-ES" dirty="0">
                        <a:effectLst/>
                      </a:endParaRPr>
                    </a:p>
                    <a:p>
                      <a:r>
                        <a:rPr lang="es-ES" sz="1000" dirty="0">
                          <a:effectLst/>
                        </a:rPr>
                        <a:t>    interdisciplinario, </a:t>
                      </a:r>
                      <a:endParaRPr lang="es-ES">
                        <a:effectLst/>
                      </a:endParaRPr>
                    </a:p>
                    <a:p>
                      <a:r>
                        <a:rPr lang="es-ES" sz="1000" dirty="0">
                          <a:effectLst/>
                        </a:rPr>
                        <a:t>    y el aprendizaje</a:t>
                      </a:r>
                      <a:endParaRPr lang="es-ES" dirty="0">
                        <a:effectLst/>
                      </a:endParaRPr>
                    </a:p>
                    <a:p>
                      <a:r>
                        <a:rPr lang="es-ES" sz="1000" dirty="0">
                          <a:effectLst/>
                        </a:rPr>
                        <a:t>    cooperativo?</a:t>
                      </a:r>
                      <a:endParaRPr lang="es-ES" dirty="0">
                        <a:effectLst/>
                      </a:endParaRPr>
                    </a:p>
                  </a:txBody>
                  <a:tcPr marL="63500" marR="63500" marT="63500" marB="63500" anchor="ctr"/>
                </a:tc>
                <a:tc>
                  <a:txBody>
                    <a:bodyPr/>
                    <a:lstStyle/>
                    <a:p>
                      <a:r>
                        <a:rPr lang="es-ES" sz="1000" dirty="0">
                          <a:effectLst/>
                        </a:rPr>
                        <a:t>En principio se vinculan a partir del Proceso Enseñanza-Aprendizaje, con este se genera un principio clave que es el de generar “el gusto por el aprendizaje”, una vez obtenido éste último el interés por el aprendizaje de otras disciplinas se vuelve un detonante no sólo para el docente, sino también para el alumno, se vuelve así un gusto compartido, el aprendizaje se vuelve enseñanza y la enseñanza aprendizaje, el desarrollo de los métodos no sólo facilita el desarrollo del conocimiento sino que lo vuelve un hábito y posteriormente una virtud.  </a:t>
                      </a:r>
                      <a:endParaRPr lang="es-ES">
                        <a:effectLst/>
                      </a:endParaRPr>
                    </a:p>
                  </a:txBody>
                  <a:tcPr marL="63500" marR="63500" marT="63500" marB="63500"/>
                </a:tc>
                <a:extLst>
                  <a:ext uri="{0D108BD9-81ED-4DB2-BD59-A6C34878D82A}">
                    <a16:rowId xmlns:a16="http://schemas.microsoft.com/office/drawing/2014/main" val="869026202"/>
                  </a:ext>
                </a:extLst>
              </a:tr>
            </a:tbl>
          </a:graphicData>
        </a:graphic>
      </p:graphicFrame>
      <p:sp>
        <p:nvSpPr>
          <p:cNvPr id="6" name="TextBox 5">
            <a:extLst>
              <a:ext uri="{FF2B5EF4-FFF2-40B4-BE49-F238E27FC236}">
                <a16:creationId xmlns:a16="http://schemas.microsoft.com/office/drawing/2014/main" id="{E54B4DFC-4B9B-43E4-9557-F4B664ED3B0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MX"/>
          </a:p>
        </p:txBody>
      </p:sp>
    </p:spTree>
    <p:extLst>
      <p:ext uri="{BB962C8B-B14F-4D97-AF65-F5344CB8AC3E}">
        <p14:creationId xmlns:p14="http://schemas.microsoft.com/office/powerpoint/2010/main" val="38838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Imagen 4" descr="Imagen que contiene interior, hombre&#10;&#10;Descripción generada automáticamente">
            <a:extLst>
              <a:ext uri="{FF2B5EF4-FFF2-40B4-BE49-F238E27FC236}">
                <a16:creationId xmlns:a16="http://schemas.microsoft.com/office/drawing/2014/main" id="{B404466C-C751-40FB-B1B8-016F7E9FBEA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r="39942" b="1"/>
          <a:stretch/>
        </p:blipFill>
        <p:spPr>
          <a:xfrm rot="5400000">
            <a:off x="-217640" y="212412"/>
            <a:ext cx="6863230" cy="6427950"/>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061"/>
          <a:stretch/>
        </p:blipFill>
        <p:spPr>
          <a:xfrm>
            <a:off x="229" y="-5229"/>
            <a:ext cx="9143543" cy="6863229"/>
          </a:xfrm>
          <a:prstGeom prst="rect">
            <a:avLst/>
          </a:prstGeom>
        </p:spPr>
      </p:pic>
      <p:sp>
        <p:nvSpPr>
          <p:cNvPr id="3" name="CuadroTexto 2">
            <a:extLst>
              <a:ext uri="{FF2B5EF4-FFF2-40B4-BE49-F238E27FC236}">
                <a16:creationId xmlns:a16="http://schemas.microsoft.com/office/drawing/2014/main" id="{B5494065-50C1-474F-9DF4-B88DF0EF3D3C}"/>
              </a:ext>
            </a:extLst>
          </p:cNvPr>
          <p:cNvSpPr txBox="1">
            <a:spLocks noChangeArrowheads="1"/>
          </p:cNvSpPr>
          <p:nvPr/>
        </p:nvSpPr>
        <p:spPr bwMode="auto">
          <a:xfrm>
            <a:off x="6005979" y="5624624"/>
            <a:ext cx="2823819" cy="8308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ct val="0"/>
              </a:spcBef>
              <a:spcAft>
                <a:spcPts val="600"/>
              </a:spcAft>
            </a:pPr>
            <a:r>
              <a:rPr lang="en-US" altLang="es-MX" sz="3300" kern="1200">
                <a:solidFill>
                  <a:srgbClr val="FF0000"/>
                </a:solidFill>
                <a:latin typeface="+mj-lt"/>
                <a:ea typeface="+mj-ea"/>
                <a:cs typeface="+mj-cs"/>
              </a:rPr>
              <a:t>PRODUCTO 3</a:t>
            </a:r>
            <a:endParaRPr lang="en-US" altLang="es-MX" sz="3300" kern="1200">
              <a:solidFill>
                <a:srgbClr val="FF0000"/>
              </a:solidFill>
              <a:latin typeface="+mj-lt"/>
              <a:ea typeface="+mj-ea"/>
              <a:cs typeface="Calibri"/>
            </a:endParaRPr>
          </a:p>
          <a:p>
            <a:pPr>
              <a:lnSpc>
                <a:spcPct val="90000"/>
              </a:lnSpc>
              <a:spcBef>
                <a:spcPct val="0"/>
              </a:spcBef>
              <a:spcAft>
                <a:spcPts val="600"/>
              </a:spcAft>
            </a:pPr>
            <a:endParaRPr lang="en-US" altLang="es-MX" sz="3300" kern="1200">
              <a:solidFill>
                <a:srgbClr val="000000"/>
              </a:solidFill>
              <a:latin typeface="+mj-lt"/>
              <a:ea typeface="+mj-ea"/>
              <a:cs typeface="+mj-cs"/>
            </a:endParaRPr>
          </a:p>
        </p:txBody>
      </p:sp>
      <p:sp>
        <p:nvSpPr>
          <p:cNvPr id="2" name="1 CuadroTexto">
            <a:extLst>
              <a:ext uri="{FF2B5EF4-FFF2-40B4-BE49-F238E27FC236}">
                <a16:creationId xmlns:a16="http://schemas.microsoft.com/office/drawing/2014/main" id="{CC9F9585-22C7-4A16-B761-61290B0F1F31}"/>
              </a:ext>
            </a:extLst>
          </p:cNvPr>
          <p:cNvSpPr txBox="1">
            <a:spLocks noChangeArrowheads="1"/>
          </p:cNvSpPr>
          <p:nvPr/>
        </p:nvSpPr>
        <p:spPr bwMode="auto">
          <a:xfrm>
            <a:off x="3519285" y="370426"/>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MX" altLang="es-MX" sz="32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12774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M_Template - copia.potx" id="{82930A68-7AA0-4DD5-AFB2-8BC4076D8275}" vid="{AAD3D7E5-3600-42D5-8D12-3B314C4C47E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1334</Words>
  <Application>Microsoft Office PowerPoint</Application>
  <PresentationFormat>Presentación en pantalla (4:3)</PresentationFormat>
  <Paragraphs>188</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Century Gothic</vt:lpstr>
      <vt:lpstr>Lucida Calligraphy</vt:lpstr>
      <vt:lpstr>Tahoma</vt:lpstr>
      <vt:lpstr>Tema de Office</vt:lpstr>
      <vt:lpstr>Presentación de PowerPoint</vt:lpstr>
      <vt:lpstr>Presentación de PowerPoint</vt:lpstr>
      <vt:lpstr>Presentación de PowerPoint</vt:lpstr>
      <vt:lpstr>Presentación de PowerPoint</vt:lpstr>
      <vt:lpstr>Producto 1. C.A.I.A.C. Conclusiones generales</vt:lpstr>
      <vt:lpstr>Presentación de PowerPoint</vt:lpstr>
      <vt:lpstr>Producto 1. C.A.I.A.C. Conclusiones generales</vt:lpstr>
      <vt:lpstr>Producto 1. C.A.I.A.C. Conclusiones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Luna</dc:creator>
  <cp:lastModifiedBy>Gabriela Luna</cp:lastModifiedBy>
  <cp:revision>58</cp:revision>
  <dcterms:created xsi:type="dcterms:W3CDTF">2019-03-27T17:46:35Z</dcterms:created>
  <dcterms:modified xsi:type="dcterms:W3CDTF">2019-06-10T14:38:58Z</dcterms:modified>
</cp:coreProperties>
</file>