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sldIdLst>
    <p:sldId id="256" r:id="rId2"/>
    <p:sldId id="257" r:id="rId3"/>
    <p:sldId id="258" r:id="rId4"/>
    <p:sldId id="317" r:id="rId5"/>
    <p:sldId id="260" r:id="rId6"/>
    <p:sldId id="261" r:id="rId7"/>
    <p:sldId id="262" r:id="rId8"/>
    <p:sldId id="263" r:id="rId9"/>
    <p:sldId id="264" r:id="rId10"/>
    <p:sldId id="265" r:id="rId11"/>
    <p:sldId id="266" r:id="rId12"/>
    <p:sldId id="267" r:id="rId13"/>
    <p:sldId id="268" r:id="rId14"/>
    <p:sldId id="272" r:id="rId15"/>
    <p:sldId id="312" r:id="rId16"/>
    <p:sldId id="336" r:id="rId17"/>
    <p:sldId id="269" r:id="rId18"/>
    <p:sldId id="337" r:id="rId19"/>
    <p:sldId id="271" r:id="rId20"/>
    <p:sldId id="273" r:id="rId21"/>
    <p:sldId id="318" r:id="rId22"/>
    <p:sldId id="319" r:id="rId23"/>
    <p:sldId id="320" r:id="rId24"/>
    <p:sldId id="321" r:id="rId25"/>
    <p:sldId id="322" r:id="rId26"/>
    <p:sldId id="339" r:id="rId27"/>
    <p:sldId id="340" r:id="rId28"/>
    <p:sldId id="341" r:id="rId29"/>
    <p:sldId id="326" r:id="rId30"/>
    <p:sldId id="342" r:id="rId31"/>
    <p:sldId id="343" r:id="rId32"/>
    <p:sldId id="364" r:id="rId33"/>
    <p:sldId id="344" r:id="rId34"/>
    <p:sldId id="349" r:id="rId35"/>
    <p:sldId id="346" r:id="rId36"/>
    <p:sldId id="347" r:id="rId37"/>
    <p:sldId id="348" r:id="rId38"/>
    <p:sldId id="345" r:id="rId39"/>
    <p:sldId id="363" r:id="rId40"/>
    <p:sldId id="323" r:id="rId41"/>
    <p:sldId id="351" r:id="rId42"/>
    <p:sldId id="352" r:id="rId43"/>
    <p:sldId id="353" r:id="rId44"/>
    <p:sldId id="331" r:id="rId45"/>
    <p:sldId id="325" r:id="rId46"/>
    <p:sldId id="276" r:id="rId47"/>
    <p:sldId id="277"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60" r:id="rId74"/>
    <p:sldId id="361" r:id="rId75"/>
    <p:sldId id="362" r:id="rId76"/>
    <p:sldId id="333" r:id="rId77"/>
    <p:sldId id="334" r:id="rId78"/>
    <p:sldId id="365" r:id="rId79"/>
    <p:sldId id="335" r:id="rId80"/>
    <p:sldId id="354" r:id="rId81"/>
    <p:sldId id="356" r:id="rId82"/>
    <p:sldId id="357" r:id="rId83"/>
    <p:sldId id="355" r:id="rId84"/>
    <p:sldId id="358" r:id="rId85"/>
    <p:sldId id="359" r:id="rId8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4582"/>
  </p:normalViewPr>
  <p:slideViewPr>
    <p:cSldViewPr snapToGrid="0">
      <p:cViewPr varScale="1">
        <p:scale>
          <a:sx n="58" d="100"/>
          <a:sy n="58" d="100"/>
        </p:scale>
        <p:origin x="20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 Id="rId4"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38893-DF55-4948-B9BE-B5054F9F0BA5}" type="doc">
      <dgm:prSet loTypeId="urn:microsoft.com/office/officeart/2005/8/layout/chevron1" loCatId="" qsTypeId="urn:microsoft.com/office/officeart/2005/8/quickstyle/simple1" qsCatId="simple" csTypeId="urn:microsoft.com/office/officeart/2005/8/colors/accent1_2" csCatId="accent1" phldr="1"/>
      <dgm:spPr/>
    </dgm:pt>
    <dgm:pt modelId="{4B1E62DC-2348-4244-B47E-87959055323C}">
      <dgm:prSet phldrT="[Texto]"/>
      <dgm:spPr>
        <a:solidFill>
          <a:schemeClr val="accent3">
            <a:lumMod val="75000"/>
          </a:schemeClr>
        </a:solidFill>
      </dgm:spPr>
      <dgm:t>
        <a:bodyPr/>
        <a:lstStyle/>
        <a:p>
          <a:r>
            <a:rPr lang="es-ES" dirty="0"/>
            <a:t>Fase de Inicio</a:t>
          </a:r>
        </a:p>
      </dgm:t>
    </dgm:pt>
    <dgm:pt modelId="{BDCC5612-851B-FB4B-BE98-E76C6FBCA01C}" type="parTrans" cxnId="{F83116C0-B9A9-684C-AAC0-4D913A67198B}">
      <dgm:prSet/>
      <dgm:spPr/>
      <dgm:t>
        <a:bodyPr/>
        <a:lstStyle/>
        <a:p>
          <a:endParaRPr lang="es-ES"/>
        </a:p>
      </dgm:t>
    </dgm:pt>
    <dgm:pt modelId="{BB96AD12-3BC4-0940-83DB-4E211636FA97}" type="sibTrans" cxnId="{F83116C0-B9A9-684C-AAC0-4D913A67198B}">
      <dgm:prSet/>
      <dgm:spPr/>
      <dgm:t>
        <a:bodyPr/>
        <a:lstStyle/>
        <a:p>
          <a:endParaRPr lang="es-ES"/>
        </a:p>
      </dgm:t>
    </dgm:pt>
    <dgm:pt modelId="{A15A45BF-53AA-5D4F-95EE-9FB48A7FD8CE}">
      <dgm:prSet phldrT="[Texto]"/>
      <dgm:spPr/>
      <dgm:t>
        <a:bodyPr/>
        <a:lstStyle/>
        <a:p>
          <a:r>
            <a:rPr lang="es-ES" dirty="0"/>
            <a:t>Fase de Desarrollo</a:t>
          </a:r>
        </a:p>
      </dgm:t>
    </dgm:pt>
    <dgm:pt modelId="{F49DE3EE-E4BF-834D-804C-76771A50F02E}" type="parTrans" cxnId="{B3896CF4-0CC6-0843-8562-4EE1F807F8B7}">
      <dgm:prSet/>
      <dgm:spPr/>
      <dgm:t>
        <a:bodyPr/>
        <a:lstStyle/>
        <a:p>
          <a:endParaRPr lang="es-ES"/>
        </a:p>
      </dgm:t>
    </dgm:pt>
    <dgm:pt modelId="{D100991D-A0D3-E74D-91D1-B3B9F3FAA739}" type="sibTrans" cxnId="{B3896CF4-0CC6-0843-8562-4EE1F807F8B7}">
      <dgm:prSet/>
      <dgm:spPr/>
      <dgm:t>
        <a:bodyPr/>
        <a:lstStyle/>
        <a:p>
          <a:endParaRPr lang="es-ES"/>
        </a:p>
      </dgm:t>
    </dgm:pt>
    <dgm:pt modelId="{70911B76-3CBB-CF49-86E1-43E06171E877}">
      <dgm:prSet phldrT="[Texto]"/>
      <dgm:spPr/>
      <dgm:t>
        <a:bodyPr/>
        <a:lstStyle/>
        <a:p>
          <a:r>
            <a:rPr lang="es-ES" dirty="0"/>
            <a:t>Fase de Cierre</a:t>
          </a:r>
        </a:p>
      </dgm:t>
    </dgm:pt>
    <dgm:pt modelId="{06A1D115-298D-E641-967F-37EDF5240631}" type="parTrans" cxnId="{A1490A26-2AED-8848-9F7F-E6F1FADE0E76}">
      <dgm:prSet/>
      <dgm:spPr/>
      <dgm:t>
        <a:bodyPr/>
        <a:lstStyle/>
        <a:p>
          <a:endParaRPr lang="es-ES"/>
        </a:p>
      </dgm:t>
    </dgm:pt>
    <dgm:pt modelId="{5733B7B3-0791-9441-AC95-AA753CAD6FF2}" type="sibTrans" cxnId="{A1490A26-2AED-8848-9F7F-E6F1FADE0E76}">
      <dgm:prSet/>
      <dgm:spPr/>
      <dgm:t>
        <a:bodyPr/>
        <a:lstStyle/>
        <a:p>
          <a:endParaRPr lang="es-ES"/>
        </a:p>
      </dgm:t>
    </dgm:pt>
    <dgm:pt modelId="{71C45DA9-F40D-574E-A5CA-0F2581208B02}">
      <dgm:prSet/>
      <dgm:spPr>
        <a:solidFill>
          <a:schemeClr val="accent3">
            <a:lumMod val="75000"/>
          </a:schemeClr>
        </a:solidFill>
      </dgm:spPr>
      <dgm:t>
        <a:bodyPr/>
        <a:lstStyle/>
        <a:p>
          <a:r>
            <a:rPr lang="es-ES" dirty="0"/>
            <a:t>Fase de Evaluación</a:t>
          </a:r>
        </a:p>
      </dgm:t>
    </dgm:pt>
    <dgm:pt modelId="{18ABB794-6640-3346-9099-2EC1755CE02E}" type="parTrans" cxnId="{5C7B1590-2644-A943-97A3-58378BF42083}">
      <dgm:prSet/>
      <dgm:spPr/>
      <dgm:t>
        <a:bodyPr/>
        <a:lstStyle/>
        <a:p>
          <a:endParaRPr lang="es-ES"/>
        </a:p>
      </dgm:t>
    </dgm:pt>
    <dgm:pt modelId="{C9C7A13F-6ECA-F24E-B1BA-39781C8BCF64}" type="sibTrans" cxnId="{5C7B1590-2644-A943-97A3-58378BF42083}">
      <dgm:prSet/>
      <dgm:spPr/>
      <dgm:t>
        <a:bodyPr/>
        <a:lstStyle/>
        <a:p>
          <a:endParaRPr lang="es-ES"/>
        </a:p>
      </dgm:t>
    </dgm:pt>
    <dgm:pt modelId="{5C7F5E3E-50B5-804B-97B0-A6CD69F75B99}" type="pres">
      <dgm:prSet presAssocID="{DEE38893-DF55-4948-B9BE-B5054F9F0BA5}" presName="Name0" presStyleCnt="0">
        <dgm:presLayoutVars>
          <dgm:dir/>
          <dgm:animLvl val="lvl"/>
          <dgm:resizeHandles val="exact"/>
        </dgm:presLayoutVars>
      </dgm:prSet>
      <dgm:spPr/>
    </dgm:pt>
    <dgm:pt modelId="{2A62D89A-908C-F641-8021-519AE32D4F4A}" type="pres">
      <dgm:prSet presAssocID="{4B1E62DC-2348-4244-B47E-87959055323C}" presName="parTxOnly" presStyleLbl="node1" presStyleIdx="0" presStyleCnt="4">
        <dgm:presLayoutVars>
          <dgm:chMax val="0"/>
          <dgm:chPref val="0"/>
          <dgm:bulletEnabled val="1"/>
        </dgm:presLayoutVars>
      </dgm:prSet>
      <dgm:spPr/>
    </dgm:pt>
    <dgm:pt modelId="{3ADCA644-622D-9342-9842-DD97EB4A64AE}" type="pres">
      <dgm:prSet presAssocID="{BB96AD12-3BC4-0940-83DB-4E211636FA97}" presName="parTxOnlySpace" presStyleCnt="0"/>
      <dgm:spPr/>
    </dgm:pt>
    <dgm:pt modelId="{7221A7C1-CF65-EE48-8A8F-EFDCFCCD9701}" type="pres">
      <dgm:prSet presAssocID="{A15A45BF-53AA-5D4F-95EE-9FB48A7FD8CE}" presName="parTxOnly" presStyleLbl="node1" presStyleIdx="1" presStyleCnt="4">
        <dgm:presLayoutVars>
          <dgm:chMax val="0"/>
          <dgm:chPref val="0"/>
          <dgm:bulletEnabled val="1"/>
        </dgm:presLayoutVars>
      </dgm:prSet>
      <dgm:spPr/>
    </dgm:pt>
    <dgm:pt modelId="{CCB6C0E1-1109-4E4A-90C3-29CB23691130}" type="pres">
      <dgm:prSet presAssocID="{D100991D-A0D3-E74D-91D1-B3B9F3FAA739}" presName="parTxOnlySpace" presStyleCnt="0"/>
      <dgm:spPr/>
    </dgm:pt>
    <dgm:pt modelId="{93913F7F-6FDD-FA49-B4EC-D8332FF9DDDB}" type="pres">
      <dgm:prSet presAssocID="{70911B76-3CBB-CF49-86E1-43E06171E877}" presName="parTxOnly" presStyleLbl="node1" presStyleIdx="2" presStyleCnt="4">
        <dgm:presLayoutVars>
          <dgm:chMax val="0"/>
          <dgm:chPref val="0"/>
          <dgm:bulletEnabled val="1"/>
        </dgm:presLayoutVars>
      </dgm:prSet>
      <dgm:spPr/>
    </dgm:pt>
    <dgm:pt modelId="{EC1E1860-3553-E345-AA27-DA2B9165D53B}" type="pres">
      <dgm:prSet presAssocID="{5733B7B3-0791-9441-AC95-AA753CAD6FF2}" presName="parTxOnlySpace" presStyleCnt="0"/>
      <dgm:spPr/>
    </dgm:pt>
    <dgm:pt modelId="{B21B45BF-B9DA-8844-BF21-E56F3DA77269}" type="pres">
      <dgm:prSet presAssocID="{71C45DA9-F40D-574E-A5CA-0F2581208B02}" presName="parTxOnly" presStyleLbl="node1" presStyleIdx="3" presStyleCnt="4">
        <dgm:presLayoutVars>
          <dgm:chMax val="0"/>
          <dgm:chPref val="0"/>
          <dgm:bulletEnabled val="1"/>
        </dgm:presLayoutVars>
      </dgm:prSet>
      <dgm:spPr/>
    </dgm:pt>
  </dgm:ptLst>
  <dgm:cxnLst>
    <dgm:cxn modelId="{C90BB30F-5505-E34F-9BCE-E0FD1BD2AF13}" type="presOf" srcId="{A15A45BF-53AA-5D4F-95EE-9FB48A7FD8CE}" destId="{7221A7C1-CF65-EE48-8A8F-EFDCFCCD9701}" srcOrd="0" destOrd="0" presId="urn:microsoft.com/office/officeart/2005/8/layout/chevron1"/>
    <dgm:cxn modelId="{3EA6CD1B-6EF8-C946-A110-D1B28682ED94}" type="presOf" srcId="{4B1E62DC-2348-4244-B47E-87959055323C}" destId="{2A62D89A-908C-F641-8021-519AE32D4F4A}" srcOrd="0" destOrd="0" presId="urn:microsoft.com/office/officeart/2005/8/layout/chevron1"/>
    <dgm:cxn modelId="{A1490A26-2AED-8848-9F7F-E6F1FADE0E76}" srcId="{DEE38893-DF55-4948-B9BE-B5054F9F0BA5}" destId="{70911B76-3CBB-CF49-86E1-43E06171E877}" srcOrd="2" destOrd="0" parTransId="{06A1D115-298D-E641-967F-37EDF5240631}" sibTransId="{5733B7B3-0791-9441-AC95-AA753CAD6FF2}"/>
    <dgm:cxn modelId="{5C7B1590-2644-A943-97A3-58378BF42083}" srcId="{DEE38893-DF55-4948-B9BE-B5054F9F0BA5}" destId="{71C45DA9-F40D-574E-A5CA-0F2581208B02}" srcOrd="3" destOrd="0" parTransId="{18ABB794-6640-3346-9099-2EC1755CE02E}" sibTransId="{C9C7A13F-6ECA-F24E-B1BA-39781C8BCF64}"/>
    <dgm:cxn modelId="{3DDC9F92-E58C-D748-AEBC-41E38A627F74}" type="presOf" srcId="{DEE38893-DF55-4948-B9BE-B5054F9F0BA5}" destId="{5C7F5E3E-50B5-804B-97B0-A6CD69F75B99}" srcOrd="0" destOrd="0" presId="urn:microsoft.com/office/officeart/2005/8/layout/chevron1"/>
    <dgm:cxn modelId="{CC5EB2B9-042C-0845-9915-DAC01A32BD81}" type="presOf" srcId="{71C45DA9-F40D-574E-A5CA-0F2581208B02}" destId="{B21B45BF-B9DA-8844-BF21-E56F3DA77269}" srcOrd="0" destOrd="0" presId="urn:microsoft.com/office/officeart/2005/8/layout/chevron1"/>
    <dgm:cxn modelId="{F83116C0-B9A9-684C-AAC0-4D913A67198B}" srcId="{DEE38893-DF55-4948-B9BE-B5054F9F0BA5}" destId="{4B1E62DC-2348-4244-B47E-87959055323C}" srcOrd="0" destOrd="0" parTransId="{BDCC5612-851B-FB4B-BE98-E76C6FBCA01C}" sibTransId="{BB96AD12-3BC4-0940-83DB-4E211636FA97}"/>
    <dgm:cxn modelId="{4C425ADD-0F2B-4C4A-8D09-A35288ABEF6A}" type="presOf" srcId="{70911B76-3CBB-CF49-86E1-43E06171E877}" destId="{93913F7F-6FDD-FA49-B4EC-D8332FF9DDDB}" srcOrd="0" destOrd="0" presId="urn:microsoft.com/office/officeart/2005/8/layout/chevron1"/>
    <dgm:cxn modelId="{B3896CF4-0CC6-0843-8562-4EE1F807F8B7}" srcId="{DEE38893-DF55-4948-B9BE-B5054F9F0BA5}" destId="{A15A45BF-53AA-5D4F-95EE-9FB48A7FD8CE}" srcOrd="1" destOrd="0" parTransId="{F49DE3EE-E4BF-834D-804C-76771A50F02E}" sibTransId="{D100991D-A0D3-E74D-91D1-B3B9F3FAA739}"/>
    <dgm:cxn modelId="{4CBE56B8-DDC4-D143-BEB0-196E305F3C74}" type="presParOf" srcId="{5C7F5E3E-50B5-804B-97B0-A6CD69F75B99}" destId="{2A62D89A-908C-F641-8021-519AE32D4F4A}" srcOrd="0" destOrd="0" presId="urn:microsoft.com/office/officeart/2005/8/layout/chevron1"/>
    <dgm:cxn modelId="{BAD2E459-42BB-974B-AF51-C2BD17779B1E}" type="presParOf" srcId="{5C7F5E3E-50B5-804B-97B0-A6CD69F75B99}" destId="{3ADCA644-622D-9342-9842-DD97EB4A64AE}" srcOrd="1" destOrd="0" presId="urn:microsoft.com/office/officeart/2005/8/layout/chevron1"/>
    <dgm:cxn modelId="{51E6C181-4C0F-9E41-9212-6B0326857D24}" type="presParOf" srcId="{5C7F5E3E-50B5-804B-97B0-A6CD69F75B99}" destId="{7221A7C1-CF65-EE48-8A8F-EFDCFCCD9701}" srcOrd="2" destOrd="0" presId="urn:microsoft.com/office/officeart/2005/8/layout/chevron1"/>
    <dgm:cxn modelId="{9C78E8C5-0E0B-E248-BB3A-951DA96C83D1}" type="presParOf" srcId="{5C7F5E3E-50B5-804B-97B0-A6CD69F75B99}" destId="{CCB6C0E1-1109-4E4A-90C3-29CB23691130}" srcOrd="3" destOrd="0" presId="urn:microsoft.com/office/officeart/2005/8/layout/chevron1"/>
    <dgm:cxn modelId="{A29ABF83-57EE-164D-BE59-4006FB6548D0}" type="presParOf" srcId="{5C7F5E3E-50B5-804B-97B0-A6CD69F75B99}" destId="{93913F7F-6FDD-FA49-B4EC-D8332FF9DDDB}" srcOrd="4" destOrd="0" presId="urn:microsoft.com/office/officeart/2005/8/layout/chevron1"/>
    <dgm:cxn modelId="{8FCD88EA-0F5E-C546-94FF-A162B05FFB63}" type="presParOf" srcId="{5C7F5E3E-50B5-804B-97B0-A6CD69F75B99}" destId="{EC1E1860-3553-E345-AA27-DA2B9165D53B}" srcOrd="5" destOrd="0" presId="urn:microsoft.com/office/officeart/2005/8/layout/chevron1"/>
    <dgm:cxn modelId="{7C8582A5-93D6-7C4A-A1C2-C5E0B44A5D4A}" type="presParOf" srcId="{5C7F5E3E-50B5-804B-97B0-A6CD69F75B99}" destId="{B21B45BF-B9DA-8844-BF21-E56F3DA7726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366368-B76F-9944-A765-98333A02C4AB}" type="doc">
      <dgm:prSet loTypeId="urn:microsoft.com/office/officeart/2005/8/layout/hProcess7" loCatId="" qsTypeId="urn:microsoft.com/office/officeart/2005/8/quickstyle/simple1" qsCatId="simple" csTypeId="urn:microsoft.com/office/officeart/2005/8/colors/accent1_2" csCatId="accent1" phldr="1"/>
      <dgm:spPr/>
      <dgm:t>
        <a:bodyPr/>
        <a:lstStyle/>
        <a:p>
          <a:endParaRPr lang="es-ES"/>
        </a:p>
      </dgm:t>
    </dgm:pt>
    <dgm:pt modelId="{A423D7BF-325C-934A-83AE-A07EA4525D4B}">
      <dgm:prSet phldrT="[Texto]"/>
      <dgm:spPr/>
      <dgm:t>
        <a:bodyPr/>
        <a:lstStyle/>
        <a:p>
          <a:endParaRPr lang="es-ES" dirty="0">
            <a:solidFill>
              <a:schemeClr val="bg2">
                <a:lumMod val="50000"/>
              </a:schemeClr>
            </a:solidFill>
          </a:endParaRPr>
        </a:p>
      </dgm:t>
    </dgm:pt>
    <dgm:pt modelId="{AE682BD7-48CD-6A46-BA1D-16667E64532A}" type="parTrans" cxnId="{567FE1D5-A568-2C4F-86C9-83BCB6942886}">
      <dgm:prSet/>
      <dgm:spPr/>
      <dgm:t>
        <a:bodyPr/>
        <a:lstStyle/>
        <a:p>
          <a:endParaRPr lang="es-ES"/>
        </a:p>
      </dgm:t>
    </dgm:pt>
    <dgm:pt modelId="{05322926-C69A-2244-BA2A-B3D23179AE10}" type="sibTrans" cxnId="{567FE1D5-A568-2C4F-86C9-83BCB6942886}">
      <dgm:prSet/>
      <dgm:spPr/>
      <dgm:t>
        <a:bodyPr/>
        <a:lstStyle/>
        <a:p>
          <a:endParaRPr lang="es-ES"/>
        </a:p>
      </dgm:t>
    </dgm:pt>
    <dgm:pt modelId="{CCF2EF8F-B405-0F45-A748-B96D56BB7148}">
      <dgm:prSet phldrT="[Texto]" custT="1"/>
      <dgm:spPr/>
      <dgm:t>
        <a:bodyPr/>
        <a:lstStyle/>
        <a:p>
          <a:r>
            <a:rPr lang="es-ES" sz="2400" dirty="0"/>
            <a:t>Presentación del proyecto y el tema.</a:t>
          </a:r>
        </a:p>
      </dgm:t>
    </dgm:pt>
    <dgm:pt modelId="{D2453DA3-78C7-1649-AC6A-F43C7633934D}" type="parTrans" cxnId="{5F227E73-5AB8-0741-85F7-8D71428A264D}">
      <dgm:prSet/>
      <dgm:spPr/>
      <dgm:t>
        <a:bodyPr/>
        <a:lstStyle/>
        <a:p>
          <a:endParaRPr lang="es-ES"/>
        </a:p>
      </dgm:t>
    </dgm:pt>
    <dgm:pt modelId="{F425737B-D3C4-FD4F-9C90-ACC45A843217}" type="sibTrans" cxnId="{5F227E73-5AB8-0741-85F7-8D71428A264D}">
      <dgm:prSet/>
      <dgm:spPr/>
      <dgm:t>
        <a:bodyPr/>
        <a:lstStyle/>
        <a:p>
          <a:endParaRPr lang="es-ES"/>
        </a:p>
      </dgm:t>
    </dgm:pt>
    <dgm:pt modelId="{2DA624A1-1D62-D144-94EA-0085AD82C319}">
      <dgm:prSet phldrT="[Texto]"/>
      <dgm:spPr/>
      <dgm:t>
        <a:bodyPr/>
        <a:lstStyle/>
        <a:p>
          <a:endParaRPr lang="es-ES" dirty="0">
            <a:solidFill>
              <a:schemeClr val="bg2">
                <a:lumMod val="50000"/>
              </a:schemeClr>
            </a:solidFill>
          </a:endParaRPr>
        </a:p>
      </dgm:t>
    </dgm:pt>
    <dgm:pt modelId="{85C76D70-CF84-A349-A8C0-301E08321135}" type="parTrans" cxnId="{B657F5B9-EAD5-E143-9FF6-FD6FB780651A}">
      <dgm:prSet/>
      <dgm:spPr/>
      <dgm:t>
        <a:bodyPr/>
        <a:lstStyle/>
        <a:p>
          <a:endParaRPr lang="es-ES"/>
        </a:p>
      </dgm:t>
    </dgm:pt>
    <dgm:pt modelId="{BF8EE0C6-626C-5145-9C91-A7DFFBC51300}" type="sibTrans" cxnId="{B657F5B9-EAD5-E143-9FF6-FD6FB780651A}">
      <dgm:prSet/>
      <dgm:spPr/>
      <dgm:t>
        <a:bodyPr/>
        <a:lstStyle/>
        <a:p>
          <a:endParaRPr lang="es-ES"/>
        </a:p>
      </dgm:t>
    </dgm:pt>
    <dgm:pt modelId="{4E10D24D-8CE6-FD42-B6EE-B38164D8321F}">
      <dgm:prSet phldrT="[Texto]"/>
      <dgm:spPr/>
      <dgm:t>
        <a:bodyPr/>
        <a:lstStyle/>
        <a:p>
          <a:r>
            <a:rPr lang="es-ES" dirty="0"/>
            <a:t>Preguntas detonadoras.</a:t>
          </a:r>
        </a:p>
        <a:p>
          <a:r>
            <a:rPr lang="es-ES" dirty="0"/>
            <a:t>Discusión sobre la importancia de la democracia como forma de vida.</a:t>
          </a:r>
        </a:p>
        <a:p>
          <a:r>
            <a:rPr lang="es-ES" dirty="0"/>
            <a:t>Inicio del Proceso de Investigación</a:t>
          </a:r>
        </a:p>
      </dgm:t>
    </dgm:pt>
    <dgm:pt modelId="{85F408C8-EF51-BA4C-922D-E57D330114F6}" type="parTrans" cxnId="{2483E187-025E-9943-9018-3016D24D424A}">
      <dgm:prSet/>
      <dgm:spPr/>
      <dgm:t>
        <a:bodyPr/>
        <a:lstStyle/>
        <a:p>
          <a:endParaRPr lang="es-ES"/>
        </a:p>
      </dgm:t>
    </dgm:pt>
    <dgm:pt modelId="{BB4E0449-2AD4-4940-894D-36BE680CDB58}" type="sibTrans" cxnId="{2483E187-025E-9943-9018-3016D24D424A}">
      <dgm:prSet/>
      <dgm:spPr/>
      <dgm:t>
        <a:bodyPr/>
        <a:lstStyle/>
        <a:p>
          <a:endParaRPr lang="es-ES"/>
        </a:p>
      </dgm:t>
    </dgm:pt>
    <dgm:pt modelId="{8E307D69-42F4-7346-87F7-FF8C2C92FF28}">
      <dgm:prSet phldrT="[Texto]"/>
      <dgm:spPr/>
      <dgm:t>
        <a:bodyPr/>
        <a:lstStyle/>
        <a:p>
          <a:endParaRPr lang="es-ES" dirty="0">
            <a:solidFill>
              <a:schemeClr val="bg2">
                <a:lumMod val="50000"/>
              </a:schemeClr>
            </a:solidFill>
          </a:endParaRPr>
        </a:p>
      </dgm:t>
    </dgm:pt>
    <dgm:pt modelId="{30592A9D-D66E-DF4F-A5B3-8290126D09B9}" type="parTrans" cxnId="{2FC57744-7681-AE4C-8424-E400152F2A12}">
      <dgm:prSet/>
      <dgm:spPr/>
      <dgm:t>
        <a:bodyPr/>
        <a:lstStyle/>
        <a:p>
          <a:endParaRPr lang="es-ES"/>
        </a:p>
      </dgm:t>
    </dgm:pt>
    <dgm:pt modelId="{AF2267F1-16A6-3E4E-84A7-0EE167C7F431}" type="sibTrans" cxnId="{2FC57744-7681-AE4C-8424-E400152F2A12}">
      <dgm:prSet/>
      <dgm:spPr/>
      <dgm:t>
        <a:bodyPr/>
        <a:lstStyle/>
        <a:p>
          <a:endParaRPr lang="es-ES"/>
        </a:p>
      </dgm:t>
    </dgm:pt>
    <dgm:pt modelId="{9BC20B6F-549E-D349-A200-EF04EB51874E}">
      <dgm:prSet phldrT="[Texto]"/>
      <dgm:spPr/>
      <dgm:t>
        <a:bodyPr/>
        <a:lstStyle/>
        <a:p>
          <a:pPr>
            <a:buNone/>
          </a:pPr>
          <a:r>
            <a:rPr lang="es-MX" dirty="0">
              <a:solidFill>
                <a:schemeClr val="tx1"/>
              </a:solidFill>
              <a:latin typeface="+mn-lt"/>
              <a:ea typeface="Amatic SC"/>
              <a:cs typeface="Amatic SC"/>
              <a:sym typeface="Amatic SC"/>
            </a:rPr>
            <a:t>Se dio tiempo para que, en plenaria, cada grupo llegara a acuerdos y conclusiones tratando de responder las preguntas detonadoras.</a:t>
          </a:r>
        </a:p>
        <a:p>
          <a:pPr>
            <a:buNone/>
          </a:pPr>
          <a:r>
            <a:rPr lang="es-MX" dirty="0">
              <a:solidFill>
                <a:schemeClr val="tx1"/>
              </a:solidFill>
              <a:latin typeface="+mn-lt"/>
              <a:cs typeface="Amatic SC"/>
              <a:sym typeface="Amatic SC"/>
            </a:rPr>
            <a:t>Definición del contenido de carteles por grupo.</a:t>
          </a:r>
          <a:endParaRPr lang="es-ES" dirty="0">
            <a:solidFill>
              <a:schemeClr val="tx1"/>
            </a:solidFill>
            <a:latin typeface="+mn-lt"/>
          </a:endParaRPr>
        </a:p>
      </dgm:t>
    </dgm:pt>
    <dgm:pt modelId="{4628F6C9-4DF5-4E4E-92A9-9B41DF96E369}" type="parTrans" cxnId="{22235A05-1C29-6F48-B3E9-D830291E4B92}">
      <dgm:prSet/>
      <dgm:spPr/>
      <dgm:t>
        <a:bodyPr/>
        <a:lstStyle/>
        <a:p>
          <a:endParaRPr lang="es-ES"/>
        </a:p>
      </dgm:t>
    </dgm:pt>
    <dgm:pt modelId="{9ECB8EB9-389C-3A42-AC6A-297D1475E077}" type="sibTrans" cxnId="{22235A05-1C29-6F48-B3E9-D830291E4B92}">
      <dgm:prSet/>
      <dgm:spPr/>
      <dgm:t>
        <a:bodyPr/>
        <a:lstStyle/>
        <a:p>
          <a:endParaRPr lang="es-ES"/>
        </a:p>
      </dgm:t>
    </dgm:pt>
    <dgm:pt modelId="{48DA8A14-20FC-1E4B-A6AE-1CD85BB4A7FC}">
      <dgm:prSet phldrT="[Texto]" custT="1"/>
      <dgm:spPr/>
      <dgm:t>
        <a:bodyPr/>
        <a:lstStyle/>
        <a:p>
          <a:r>
            <a:rPr lang="es-ES" sz="2400" dirty="0"/>
            <a:t>Formación de grupos.</a:t>
          </a:r>
        </a:p>
      </dgm:t>
    </dgm:pt>
    <dgm:pt modelId="{629C19E1-AAB4-AE4C-A8D8-CD8C8BB4F188}" type="parTrans" cxnId="{778D2BE4-F000-C547-9F56-85C88A9006C8}">
      <dgm:prSet/>
      <dgm:spPr/>
      <dgm:t>
        <a:bodyPr/>
        <a:lstStyle/>
        <a:p>
          <a:endParaRPr lang="es-ES"/>
        </a:p>
      </dgm:t>
    </dgm:pt>
    <dgm:pt modelId="{A3C4EF01-23B2-264A-8012-A443759A0DD1}" type="sibTrans" cxnId="{778D2BE4-F000-C547-9F56-85C88A9006C8}">
      <dgm:prSet/>
      <dgm:spPr/>
      <dgm:t>
        <a:bodyPr/>
        <a:lstStyle/>
        <a:p>
          <a:endParaRPr lang="es-ES"/>
        </a:p>
      </dgm:t>
    </dgm:pt>
    <dgm:pt modelId="{F8B23D1C-9775-FD4E-9F50-DC7D495BC232}">
      <dgm:prSet phldrT="[Texto]" custT="1"/>
      <dgm:spPr/>
      <dgm:t>
        <a:bodyPr/>
        <a:lstStyle/>
        <a:p>
          <a:r>
            <a:rPr lang="es-MX" sz="2400" dirty="0">
              <a:solidFill>
                <a:schemeClr val="tx1"/>
              </a:solidFill>
              <a:latin typeface="+mn-lt"/>
              <a:ea typeface="Amatic SC"/>
              <a:cs typeface="Amatic SC"/>
              <a:sym typeface="Amatic SC"/>
            </a:rPr>
            <a:t>Sensibilización a los alumnos sobre la situación de la democracia en México y el rol de la escuela.</a:t>
          </a:r>
          <a:endParaRPr lang="es-ES" sz="2400" dirty="0">
            <a:solidFill>
              <a:schemeClr val="tx1"/>
            </a:solidFill>
            <a:latin typeface="+mn-lt"/>
          </a:endParaRPr>
        </a:p>
      </dgm:t>
    </dgm:pt>
    <dgm:pt modelId="{224B2B90-266A-FB42-B7A4-5C5F11DDCC71}" type="parTrans" cxnId="{D1709B77-03D4-8C40-868E-1DEAA8110455}">
      <dgm:prSet/>
      <dgm:spPr/>
      <dgm:t>
        <a:bodyPr/>
        <a:lstStyle/>
        <a:p>
          <a:endParaRPr lang="es-ES"/>
        </a:p>
      </dgm:t>
    </dgm:pt>
    <dgm:pt modelId="{A54EF6F0-A2CE-6E4F-8431-D6EC81B0E3D7}" type="sibTrans" cxnId="{D1709B77-03D4-8C40-868E-1DEAA8110455}">
      <dgm:prSet/>
      <dgm:spPr/>
      <dgm:t>
        <a:bodyPr/>
        <a:lstStyle/>
        <a:p>
          <a:endParaRPr lang="es-ES"/>
        </a:p>
      </dgm:t>
    </dgm:pt>
    <dgm:pt modelId="{3779E760-BBBD-FC46-83A0-B7993DD56EAF}" type="pres">
      <dgm:prSet presAssocID="{B7366368-B76F-9944-A765-98333A02C4AB}" presName="Name0" presStyleCnt="0">
        <dgm:presLayoutVars>
          <dgm:dir/>
          <dgm:animLvl val="lvl"/>
          <dgm:resizeHandles val="exact"/>
        </dgm:presLayoutVars>
      </dgm:prSet>
      <dgm:spPr/>
    </dgm:pt>
    <dgm:pt modelId="{DD62BB3F-175D-F646-8D31-2E41E24A89CB}" type="pres">
      <dgm:prSet presAssocID="{A423D7BF-325C-934A-83AE-A07EA4525D4B}" presName="compositeNode" presStyleCnt="0">
        <dgm:presLayoutVars>
          <dgm:bulletEnabled val="1"/>
        </dgm:presLayoutVars>
      </dgm:prSet>
      <dgm:spPr/>
    </dgm:pt>
    <dgm:pt modelId="{879AF241-EA0C-CB44-A7BF-B8B7C6DA1FA6}" type="pres">
      <dgm:prSet presAssocID="{A423D7BF-325C-934A-83AE-A07EA4525D4B}" presName="bgRect" presStyleLbl="node1" presStyleIdx="0" presStyleCnt="3"/>
      <dgm:spPr/>
    </dgm:pt>
    <dgm:pt modelId="{BA9D0BBA-EC8D-C64B-A7A6-985C3E772537}" type="pres">
      <dgm:prSet presAssocID="{A423D7BF-325C-934A-83AE-A07EA4525D4B}" presName="parentNode" presStyleLbl="node1" presStyleIdx="0" presStyleCnt="3">
        <dgm:presLayoutVars>
          <dgm:chMax val="0"/>
          <dgm:bulletEnabled val="1"/>
        </dgm:presLayoutVars>
      </dgm:prSet>
      <dgm:spPr/>
    </dgm:pt>
    <dgm:pt modelId="{143BB50D-537D-9940-ABC9-17E39F1E9E7A}" type="pres">
      <dgm:prSet presAssocID="{A423D7BF-325C-934A-83AE-A07EA4525D4B}" presName="childNode" presStyleLbl="node1" presStyleIdx="0" presStyleCnt="3">
        <dgm:presLayoutVars>
          <dgm:bulletEnabled val="1"/>
        </dgm:presLayoutVars>
      </dgm:prSet>
      <dgm:spPr/>
    </dgm:pt>
    <dgm:pt modelId="{B24D5B93-8405-724C-AD31-39BA970730D3}" type="pres">
      <dgm:prSet presAssocID="{05322926-C69A-2244-BA2A-B3D23179AE10}" presName="hSp" presStyleCnt="0"/>
      <dgm:spPr/>
    </dgm:pt>
    <dgm:pt modelId="{A533A5BA-6F27-5E44-8FE6-DA1B92D1C5AB}" type="pres">
      <dgm:prSet presAssocID="{05322926-C69A-2244-BA2A-B3D23179AE10}" presName="vProcSp" presStyleCnt="0"/>
      <dgm:spPr/>
    </dgm:pt>
    <dgm:pt modelId="{B4B0FA3E-E510-2049-93FE-44BABF372B96}" type="pres">
      <dgm:prSet presAssocID="{05322926-C69A-2244-BA2A-B3D23179AE10}" presName="vSp1" presStyleCnt="0"/>
      <dgm:spPr/>
    </dgm:pt>
    <dgm:pt modelId="{7001E40C-3909-7946-A3D1-0FE59510E5B8}" type="pres">
      <dgm:prSet presAssocID="{05322926-C69A-2244-BA2A-B3D23179AE10}" presName="simulatedConn" presStyleLbl="solidFgAcc1" presStyleIdx="0" presStyleCnt="2"/>
      <dgm:spPr/>
    </dgm:pt>
    <dgm:pt modelId="{92B458A5-9A3D-F946-86B2-98124AF3A535}" type="pres">
      <dgm:prSet presAssocID="{05322926-C69A-2244-BA2A-B3D23179AE10}" presName="vSp2" presStyleCnt="0"/>
      <dgm:spPr/>
    </dgm:pt>
    <dgm:pt modelId="{AAF34801-68AE-274E-B4CD-53733B02B5B1}" type="pres">
      <dgm:prSet presAssocID="{05322926-C69A-2244-BA2A-B3D23179AE10}" presName="sibTrans" presStyleCnt="0"/>
      <dgm:spPr/>
    </dgm:pt>
    <dgm:pt modelId="{A535DE63-3D89-844D-8CFC-5756635DCD3F}" type="pres">
      <dgm:prSet presAssocID="{2DA624A1-1D62-D144-94EA-0085AD82C319}" presName="compositeNode" presStyleCnt="0">
        <dgm:presLayoutVars>
          <dgm:bulletEnabled val="1"/>
        </dgm:presLayoutVars>
      </dgm:prSet>
      <dgm:spPr/>
    </dgm:pt>
    <dgm:pt modelId="{0A3B79A7-FA9B-5949-8B08-4615DEE2E0F8}" type="pres">
      <dgm:prSet presAssocID="{2DA624A1-1D62-D144-94EA-0085AD82C319}" presName="bgRect" presStyleLbl="node1" presStyleIdx="1" presStyleCnt="3"/>
      <dgm:spPr/>
    </dgm:pt>
    <dgm:pt modelId="{74C97E26-CC40-6B45-92A2-F39547521E25}" type="pres">
      <dgm:prSet presAssocID="{2DA624A1-1D62-D144-94EA-0085AD82C319}" presName="parentNode" presStyleLbl="node1" presStyleIdx="1" presStyleCnt="3">
        <dgm:presLayoutVars>
          <dgm:chMax val="0"/>
          <dgm:bulletEnabled val="1"/>
        </dgm:presLayoutVars>
      </dgm:prSet>
      <dgm:spPr/>
    </dgm:pt>
    <dgm:pt modelId="{2F5ACD16-F7B8-2B40-9CAD-AE74287C1A02}" type="pres">
      <dgm:prSet presAssocID="{2DA624A1-1D62-D144-94EA-0085AD82C319}" presName="childNode" presStyleLbl="node1" presStyleIdx="1" presStyleCnt="3">
        <dgm:presLayoutVars>
          <dgm:bulletEnabled val="1"/>
        </dgm:presLayoutVars>
      </dgm:prSet>
      <dgm:spPr/>
    </dgm:pt>
    <dgm:pt modelId="{0F43B419-DC6C-584E-9EB5-4CB69605FAF1}" type="pres">
      <dgm:prSet presAssocID="{BF8EE0C6-626C-5145-9C91-A7DFFBC51300}" presName="hSp" presStyleCnt="0"/>
      <dgm:spPr/>
    </dgm:pt>
    <dgm:pt modelId="{319184F9-2FE1-0F49-A80A-FC4243800DE0}" type="pres">
      <dgm:prSet presAssocID="{BF8EE0C6-626C-5145-9C91-A7DFFBC51300}" presName="vProcSp" presStyleCnt="0"/>
      <dgm:spPr/>
    </dgm:pt>
    <dgm:pt modelId="{4390EE12-5BBF-3E4D-87D8-C6717BA3C178}" type="pres">
      <dgm:prSet presAssocID="{BF8EE0C6-626C-5145-9C91-A7DFFBC51300}" presName="vSp1" presStyleCnt="0"/>
      <dgm:spPr/>
    </dgm:pt>
    <dgm:pt modelId="{E006AA68-6ECC-F146-8A5F-CD9FC8B60980}" type="pres">
      <dgm:prSet presAssocID="{BF8EE0C6-626C-5145-9C91-A7DFFBC51300}" presName="simulatedConn" presStyleLbl="solidFgAcc1" presStyleIdx="1" presStyleCnt="2"/>
      <dgm:spPr/>
    </dgm:pt>
    <dgm:pt modelId="{D65C1AC7-80D4-C94C-ADE5-A8E397BBB060}" type="pres">
      <dgm:prSet presAssocID="{BF8EE0C6-626C-5145-9C91-A7DFFBC51300}" presName="vSp2" presStyleCnt="0"/>
      <dgm:spPr/>
    </dgm:pt>
    <dgm:pt modelId="{75868B57-BA70-2148-87E6-7BBD3E2C01CB}" type="pres">
      <dgm:prSet presAssocID="{BF8EE0C6-626C-5145-9C91-A7DFFBC51300}" presName="sibTrans" presStyleCnt="0"/>
      <dgm:spPr/>
    </dgm:pt>
    <dgm:pt modelId="{110F3BC2-D913-174F-B728-003D474BFBB6}" type="pres">
      <dgm:prSet presAssocID="{8E307D69-42F4-7346-87F7-FF8C2C92FF28}" presName="compositeNode" presStyleCnt="0">
        <dgm:presLayoutVars>
          <dgm:bulletEnabled val="1"/>
        </dgm:presLayoutVars>
      </dgm:prSet>
      <dgm:spPr/>
    </dgm:pt>
    <dgm:pt modelId="{9E4C413A-D458-2440-9385-7016BBBB399B}" type="pres">
      <dgm:prSet presAssocID="{8E307D69-42F4-7346-87F7-FF8C2C92FF28}" presName="bgRect" presStyleLbl="node1" presStyleIdx="2" presStyleCnt="3"/>
      <dgm:spPr/>
    </dgm:pt>
    <dgm:pt modelId="{9CB7784F-38E9-EE4B-881C-0DAAD81D4A65}" type="pres">
      <dgm:prSet presAssocID="{8E307D69-42F4-7346-87F7-FF8C2C92FF28}" presName="parentNode" presStyleLbl="node1" presStyleIdx="2" presStyleCnt="3">
        <dgm:presLayoutVars>
          <dgm:chMax val="0"/>
          <dgm:bulletEnabled val="1"/>
        </dgm:presLayoutVars>
      </dgm:prSet>
      <dgm:spPr/>
    </dgm:pt>
    <dgm:pt modelId="{D83263DE-67EB-6049-92F9-AA08DE2D530E}" type="pres">
      <dgm:prSet presAssocID="{8E307D69-42F4-7346-87F7-FF8C2C92FF28}" presName="childNode" presStyleLbl="node1" presStyleIdx="2" presStyleCnt="3">
        <dgm:presLayoutVars>
          <dgm:bulletEnabled val="1"/>
        </dgm:presLayoutVars>
      </dgm:prSet>
      <dgm:spPr/>
    </dgm:pt>
  </dgm:ptLst>
  <dgm:cxnLst>
    <dgm:cxn modelId="{0559C603-9789-3446-80F1-C7AC04B2B613}" type="presOf" srcId="{B7366368-B76F-9944-A765-98333A02C4AB}" destId="{3779E760-BBBD-FC46-83A0-B7993DD56EAF}" srcOrd="0" destOrd="0" presId="urn:microsoft.com/office/officeart/2005/8/layout/hProcess7"/>
    <dgm:cxn modelId="{22235A05-1C29-6F48-B3E9-D830291E4B92}" srcId="{8E307D69-42F4-7346-87F7-FF8C2C92FF28}" destId="{9BC20B6F-549E-D349-A200-EF04EB51874E}" srcOrd="0" destOrd="0" parTransId="{4628F6C9-4DF5-4E4E-92A9-9B41DF96E369}" sibTransId="{9ECB8EB9-389C-3A42-AC6A-297D1475E077}"/>
    <dgm:cxn modelId="{24620D18-147C-304B-AFF5-42E018AF5641}" type="presOf" srcId="{2DA624A1-1D62-D144-94EA-0085AD82C319}" destId="{0A3B79A7-FA9B-5949-8B08-4615DEE2E0F8}" srcOrd="0" destOrd="0" presId="urn:microsoft.com/office/officeart/2005/8/layout/hProcess7"/>
    <dgm:cxn modelId="{1C912E1A-4336-384A-AD61-032F855FF408}" type="presOf" srcId="{9BC20B6F-549E-D349-A200-EF04EB51874E}" destId="{D83263DE-67EB-6049-92F9-AA08DE2D530E}" srcOrd="0" destOrd="0" presId="urn:microsoft.com/office/officeart/2005/8/layout/hProcess7"/>
    <dgm:cxn modelId="{625B752E-15D6-234E-8E03-A762F9F8C829}" type="presOf" srcId="{F8B23D1C-9775-FD4E-9F50-DC7D495BC232}" destId="{143BB50D-537D-9940-ABC9-17E39F1E9E7A}" srcOrd="0" destOrd="2" presId="urn:microsoft.com/office/officeart/2005/8/layout/hProcess7"/>
    <dgm:cxn modelId="{2FC57744-7681-AE4C-8424-E400152F2A12}" srcId="{B7366368-B76F-9944-A765-98333A02C4AB}" destId="{8E307D69-42F4-7346-87F7-FF8C2C92FF28}" srcOrd="2" destOrd="0" parTransId="{30592A9D-D66E-DF4F-A5B3-8290126D09B9}" sibTransId="{AF2267F1-16A6-3E4E-84A7-0EE167C7F431}"/>
    <dgm:cxn modelId="{1CAD6547-14A7-694C-B0CE-565DEA4908F3}" type="presOf" srcId="{8E307D69-42F4-7346-87F7-FF8C2C92FF28}" destId="{9CB7784F-38E9-EE4B-881C-0DAAD81D4A65}" srcOrd="1" destOrd="0" presId="urn:microsoft.com/office/officeart/2005/8/layout/hProcess7"/>
    <dgm:cxn modelId="{7C7D364F-C23D-B64E-A6B1-8F058125C3D4}" type="presOf" srcId="{A423D7BF-325C-934A-83AE-A07EA4525D4B}" destId="{BA9D0BBA-EC8D-C64B-A7A6-985C3E772537}" srcOrd="1" destOrd="0" presId="urn:microsoft.com/office/officeart/2005/8/layout/hProcess7"/>
    <dgm:cxn modelId="{0C2CB769-03D2-0044-8382-54F4A6C5B65D}" type="presOf" srcId="{CCF2EF8F-B405-0F45-A748-B96D56BB7148}" destId="{143BB50D-537D-9940-ABC9-17E39F1E9E7A}" srcOrd="0" destOrd="0" presId="urn:microsoft.com/office/officeart/2005/8/layout/hProcess7"/>
    <dgm:cxn modelId="{5F227E73-5AB8-0741-85F7-8D71428A264D}" srcId="{A423D7BF-325C-934A-83AE-A07EA4525D4B}" destId="{CCF2EF8F-B405-0F45-A748-B96D56BB7148}" srcOrd="0" destOrd="0" parTransId="{D2453DA3-78C7-1649-AC6A-F43C7633934D}" sibTransId="{F425737B-D3C4-FD4F-9C90-ACC45A843217}"/>
    <dgm:cxn modelId="{D1709B77-03D4-8C40-868E-1DEAA8110455}" srcId="{A423D7BF-325C-934A-83AE-A07EA4525D4B}" destId="{F8B23D1C-9775-FD4E-9F50-DC7D495BC232}" srcOrd="2" destOrd="0" parTransId="{224B2B90-266A-FB42-B7A4-5C5F11DDCC71}" sibTransId="{A54EF6F0-A2CE-6E4F-8431-D6EC81B0E3D7}"/>
    <dgm:cxn modelId="{2483E187-025E-9943-9018-3016D24D424A}" srcId="{2DA624A1-1D62-D144-94EA-0085AD82C319}" destId="{4E10D24D-8CE6-FD42-B6EE-B38164D8321F}" srcOrd="0" destOrd="0" parTransId="{85F408C8-EF51-BA4C-922D-E57D330114F6}" sibTransId="{BB4E0449-2AD4-4940-894D-36BE680CDB58}"/>
    <dgm:cxn modelId="{80DFAAB9-75D1-A847-9797-9FE42C4B4FAE}" type="presOf" srcId="{4E10D24D-8CE6-FD42-B6EE-B38164D8321F}" destId="{2F5ACD16-F7B8-2B40-9CAD-AE74287C1A02}" srcOrd="0" destOrd="0" presId="urn:microsoft.com/office/officeart/2005/8/layout/hProcess7"/>
    <dgm:cxn modelId="{B657F5B9-EAD5-E143-9FF6-FD6FB780651A}" srcId="{B7366368-B76F-9944-A765-98333A02C4AB}" destId="{2DA624A1-1D62-D144-94EA-0085AD82C319}" srcOrd="1" destOrd="0" parTransId="{85C76D70-CF84-A349-A8C0-301E08321135}" sibTransId="{BF8EE0C6-626C-5145-9C91-A7DFFBC51300}"/>
    <dgm:cxn modelId="{567FE1D5-A568-2C4F-86C9-83BCB6942886}" srcId="{B7366368-B76F-9944-A765-98333A02C4AB}" destId="{A423D7BF-325C-934A-83AE-A07EA4525D4B}" srcOrd="0" destOrd="0" parTransId="{AE682BD7-48CD-6A46-BA1D-16667E64532A}" sibTransId="{05322926-C69A-2244-BA2A-B3D23179AE10}"/>
    <dgm:cxn modelId="{AEF78EDE-F9BB-7C48-9BA5-A90164AFE637}" type="presOf" srcId="{A423D7BF-325C-934A-83AE-A07EA4525D4B}" destId="{879AF241-EA0C-CB44-A7BF-B8B7C6DA1FA6}" srcOrd="0" destOrd="0" presId="urn:microsoft.com/office/officeart/2005/8/layout/hProcess7"/>
    <dgm:cxn modelId="{138580DF-B735-3C42-B0F4-2759B2EC27DC}" type="presOf" srcId="{2DA624A1-1D62-D144-94EA-0085AD82C319}" destId="{74C97E26-CC40-6B45-92A2-F39547521E25}" srcOrd="1" destOrd="0" presId="urn:microsoft.com/office/officeart/2005/8/layout/hProcess7"/>
    <dgm:cxn modelId="{DA3870E3-B161-BC44-83F4-B91352872BE1}" type="presOf" srcId="{48DA8A14-20FC-1E4B-A6AE-1CD85BB4A7FC}" destId="{143BB50D-537D-9940-ABC9-17E39F1E9E7A}" srcOrd="0" destOrd="1" presId="urn:microsoft.com/office/officeart/2005/8/layout/hProcess7"/>
    <dgm:cxn modelId="{778D2BE4-F000-C547-9F56-85C88A9006C8}" srcId="{A423D7BF-325C-934A-83AE-A07EA4525D4B}" destId="{48DA8A14-20FC-1E4B-A6AE-1CD85BB4A7FC}" srcOrd="1" destOrd="0" parTransId="{629C19E1-AAB4-AE4C-A8D8-CD8C8BB4F188}" sibTransId="{A3C4EF01-23B2-264A-8012-A443759A0DD1}"/>
    <dgm:cxn modelId="{515349E6-7EAD-8F45-A038-9ED82B1C3ECF}" type="presOf" srcId="{8E307D69-42F4-7346-87F7-FF8C2C92FF28}" destId="{9E4C413A-D458-2440-9385-7016BBBB399B}" srcOrd="0" destOrd="0" presId="urn:microsoft.com/office/officeart/2005/8/layout/hProcess7"/>
    <dgm:cxn modelId="{5E883817-A63D-644F-9856-052EE6121D0C}" type="presParOf" srcId="{3779E760-BBBD-FC46-83A0-B7993DD56EAF}" destId="{DD62BB3F-175D-F646-8D31-2E41E24A89CB}" srcOrd="0" destOrd="0" presId="urn:microsoft.com/office/officeart/2005/8/layout/hProcess7"/>
    <dgm:cxn modelId="{8FA85BBC-26B2-834F-B315-33B2248EDD45}" type="presParOf" srcId="{DD62BB3F-175D-F646-8D31-2E41E24A89CB}" destId="{879AF241-EA0C-CB44-A7BF-B8B7C6DA1FA6}" srcOrd="0" destOrd="0" presId="urn:microsoft.com/office/officeart/2005/8/layout/hProcess7"/>
    <dgm:cxn modelId="{16926E44-3DFF-C440-9A0D-DA4C795D16C2}" type="presParOf" srcId="{DD62BB3F-175D-F646-8D31-2E41E24A89CB}" destId="{BA9D0BBA-EC8D-C64B-A7A6-985C3E772537}" srcOrd="1" destOrd="0" presId="urn:microsoft.com/office/officeart/2005/8/layout/hProcess7"/>
    <dgm:cxn modelId="{B81B86B2-01FF-7749-A07E-8CDE69FDF8EF}" type="presParOf" srcId="{DD62BB3F-175D-F646-8D31-2E41E24A89CB}" destId="{143BB50D-537D-9940-ABC9-17E39F1E9E7A}" srcOrd="2" destOrd="0" presId="urn:microsoft.com/office/officeart/2005/8/layout/hProcess7"/>
    <dgm:cxn modelId="{2FDB8438-16E3-D842-9468-5047CA4D84A2}" type="presParOf" srcId="{3779E760-BBBD-FC46-83A0-B7993DD56EAF}" destId="{B24D5B93-8405-724C-AD31-39BA970730D3}" srcOrd="1" destOrd="0" presId="urn:microsoft.com/office/officeart/2005/8/layout/hProcess7"/>
    <dgm:cxn modelId="{250DA9B4-DC75-654C-ADD8-4F9A01D6146D}" type="presParOf" srcId="{3779E760-BBBD-FC46-83A0-B7993DD56EAF}" destId="{A533A5BA-6F27-5E44-8FE6-DA1B92D1C5AB}" srcOrd="2" destOrd="0" presId="urn:microsoft.com/office/officeart/2005/8/layout/hProcess7"/>
    <dgm:cxn modelId="{7F00B98D-79CF-DC4B-9D0B-783B4390DA52}" type="presParOf" srcId="{A533A5BA-6F27-5E44-8FE6-DA1B92D1C5AB}" destId="{B4B0FA3E-E510-2049-93FE-44BABF372B96}" srcOrd="0" destOrd="0" presId="urn:microsoft.com/office/officeart/2005/8/layout/hProcess7"/>
    <dgm:cxn modelId="{5F009972-39DC-7641-82AE-407FE2FB5191}" type="presParOf" srcId="{A533A5BA-6F27-5E44-8FE6-DA1B92D1C5AB}" destId="{7001E40C-3909-7946-A3D1-0FE59510E5B8}" srcOrd="1" destOrd="0" presId="urn:microsoft.com/office/officeart/2005/8/layout/hProcess7"/>
    <dgm:cxn modelId="{821697FD-242B-614A-ACA2-9C09DD9374B8}" type="presParOf" srcId="{A533A5BA-6F27-5E44-8FE6-DA1B92D1C5AB}" destId="{92B458A5-9A3D-F946-86B2-98124AF3A535}" srcOrd="2" destOrd="0" presId="urn:microsoft.com/office/officeart/2005/8/layout/hProcess7"/>
    <dgm:cxn modelId="{8A3BC4EE-AAC6-6543-BBA7-78F92F93B695}" type="presParOf" srcId="{3779E760-BBBD-FC46-83A0-B7993DD56EAF}" destId="{AAF34801-68AE-274E-B4CD-53733B02B5B1}" srcOrd="3" destOrd="0" presId="urn:microsoft.com/office/officeart/2005/8/layout/hProcess7"/>
    <dgm:cxn modelId="{8FA4B092-3396-9D4B-82A7-DA96828A3E9D}" type="presParOf" srcId="{3779E760-BBBD-FC46-83A0-B7993DD56EAF}" destId="{A535DE63-3D89-844D-8CFC-5756635DCD3F}" srcOrd="4" destOrd="0" presId="urn:microsoft.com/office/officeart/2005/8/layout/hProcess7"/>
    <dgm:cxn modelId="{E6B65548-79A1-014D-94DC-AFF1F89718F9}" type="presParOf" srcId="{A535DE63-3D89-844D-8CFC-5756635DCD3F}" destId="{0A3B79A7-FA9B-5949-8B08-4615DEE2E0F8}" srcOrd="0" destOrd="0" presId="urn:microsoft.com/office/officeart/2005/8/layout/hProcess7"/>
    <dgm:cxn modelId="{689D8718-83AC-F44A-9F0B-705A6C63F14A}" type="presParOf" srcId="{A535DE63-3D89-844D-8CFC-5756635DCD3F}" destId="{74C97E26-CC40-6B45-92A2-F39547521E25}" srcOrd="1" destOrd="0" presId="urn:microsoft.com/office/officeart/2005/8/layout/hProcess7"/>
    <dgm:cxn modelId="{ACCCECF3-657D-5D40-B4EA-F16A03A6CB0F}" type="presParOf" srcId="{A535DE63-3D89-844D-8CFC-5756635DCD3F}" destId="{2F5ACD16-F7B8-2B40-9CAD-AE74287C1A02}" srcOrd="2" destOrd="0" presId="urn:microsoft.com/office/officeart/2005/8/layout/hProcess7"/>
    <dgm:cxn modelId="{2265A066-F713-AE41-AC20-7AA6E6B7EA9B}" type="presParOf" srcId="{3779E760-BBBD-FC46-83A0-B7993DD56EAF}" destId="{0F43B419-DC6C-584E-9EB5-4CB69605FAF1}" srcOrd="5" destOrd="0" presId="urn:microsoft.com/office/officeart/2005/8/layout/hProcess7"/>
    <dgm:cxn modelId="{C166F18D-5F53-834B-835B-E9574B8D49CB}" type="presParOf" srcId="{3779E760-BBBD-FC46-83A0-B7993DD56EAF}" destId="{319184F9-2FE1-0F49-A80A-FC4243800DE0}" srcOrd="6" destOrd="0" presId="urn:microsoft.com/office/officeart/2005/8/layout/hProcess7"/>
    <dgm:cxn modelId="{4A68B45C-4A5D-F74A-A139-0A88263C80A0}" type="presParOf" srcId="{319184F9-2FE1-0F49-A80A-FC4243800DE0}" destId="{4390EE12-5BBF-3E4D-87D8-C6717BA3C178}" srcOrd="0" destOrd="0" presId="urn:microsoft.com/office/officeart/2005/8/layout/hProcess7"/>
    <dgm:cxn modelId="{FEC69E65-CC18-E74D-950F-977CD5125D54}" type="presParOf" srcId="{319184F9-2FE1-0F49-A80A-FC4243800DE0}" destId="{E006AA68-6ECC-F146-8A5F-CD9FC8B60980}" srcOrd="1" destOrd="0" presId="urn:microsoft.com/office/officeart/2005/8/layout/hProcess7"/>
    <dgm:cxn modelId="{C356007C-9888-794C-8326-FED5F95F85DF}" type="presParOf" srcId="{319184F9-2FE1-0F49-A80A-FC4243800DE0}" destId="{D65C1AC7-80D4-C94C-ADE5-A8E397BBB060}" srcOrd="2" destOrd="0" presId="urn:microsoft.com/office/officeart/2005/8/layout/hProcess7"/>
    <dgm:cxn modelId="{B5E3B474-10AB-5D48-A881-2F3086F631AE}" type="presParOf" srcId="{3779E760-BBBD-FC46-83A0-B7993DD56EAF}" destId="{75868B57-BA70-2148-87E6-7BBD3E2C01CB}" srcOrd="7" destOrd="0" presId="urn:microsoft.com/office/officeart/2005/8/layout/hProcess7"/>
    <dgm:cxn modelId="{0BC5E6D6-7151-8D48-A687-0756D83E7163}" type="presParOf" srcId="{3779E760-BBBD-FC46-83A0-B7993DD56EAF}" destId="{110F3BC2-D913-174F-B728-003D474BFBB6}" srcOrd="8" destOrd="0" presId="urn:microsoft.com/office/officeart/2005/8/layout/hProcess7"/>
    <dgm:cxn modelId="{C5A4EC0A-C5CC-2946-AE16-B5DB668DFD22}" type="presParOf" srcId="{110F3BC2-D913-174F-B728-003D474BFBB6}" destId="{9E4C413A-D458-2440-9385-7016BBBB399B}" srcOrd="0" destOrd="0" presId="urn:microsoft.com/office/officeart/2005/8/layout/hProcess7"/>
    <dgm:cxn modelId="{CFD8D2DE-8E32-5E48-ADAF-11C65C5B3CF2}" type="presParOf" srcId="{110F3BC2-D913-174F-B728-003D474BFBB6}" destId="{9CB7784F-38E9-EE4B-881C-0DAAD81D4A65}" srcOrd="1" destOrd="0" presId="urn:microsoft.com/office/officeart/2005/8/layout/hProcess7"/>
    <dgm:cxn modelId="{8DD8DF86-E581-B849-A7CA-F8ED6BDA0736}" type="presParOf" srcId="{110F3BC2-D913-174F-B728-003D474BFBB6}" destId="{D83263DE-67EB-6049-92F9-AA08DE2D530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F1E9F8-30D9-441A-9273-79BBC2FAF04D}" type="doc">
      <dgm:prSet loTypeId="urn:microsoft.com/office/officeart/2005/8/layout/hList3" loCatId="list" qsTypeId="urn:microsoft.com/office/officeart/2005/8/quickstyle/simple3" qsCatId="simple" csTypeId="urn:microsoft.com/office/officeart/2005/8/colors/accent6_1" csCatId="accent6" phldr="1"/>
      <dgm:spPr/>
      <dgm:t>
        <a:bodyPr/>
        <a:lstStyle/>
        <a:p>
          <a:endParaRPr lang="es-MX"/>
        </a:p>
      </dgm:t>
    </dgm:pt>
    <dgm:pt modelId="{46310B6E-E8E8-4A2F-8A28-BC1B45460487}">
      <dgm:prSet phldrT="[Texto]" custT="1"/>
      <dgm:spPr/>
      <dgm:t>
        <a:bodyPr/>
        <a:lstStyle/>
        <a:p>
          <a:r>
            <a:rPr lang="es-MX" sz="4800" dirty="0">
              <a:latin typeface="+mj-lt"/>
              <a:cs typeface="Amatic SC" panose="020B0604020202020204" charset="-79"/>
            </a:rPr>
            <a:t>Justificación</a:t>
          </a:r>
        </a:p>
      </dgm:t>
    </dgm:pt>
    <dgm:pt modelId="{13B0311B-2124-4D7C-A507-D08F7454E47D}" type="parTrans" cxnId="{76E886BB-F19A-4762-82A0-ECDB4D0B7D74}">
      <dgm:prSet/>
      <dgm:spPr/>
      <dgm:t>
        <a:bodyPr/>
        <a:lstStyle/>
        <a:p>
          <a:endParaRPr lang="es-MX">
            <a:latin typeface="Amatic SC" panose="020B0604020202020204" charset="-79"/>
            <a:cs typeface="Amatic SC" panose="020B0604020202020204" charset="-79"/>
          </a:endParaRPr>
        </a:p>
      </dgm:t>
    </dgm:pt>
    <dgm:pt modelId="{40348262-0795-4E3A-8C11-2881E06828AF}" type="sibTrans" cxnId="{76E886BB-F19A-4762-82A0-ECDB4D0B7D74}">
      <dgm:prSet/>
      <dgm:spPr/>
      <dgm:t>
        <a:bodyPr/>
        <a:lstStyle/>
        <a:p>
          <a:endParaRPr lang="es-MX">
            <a:latin typeface="Amatic SC" panose="020B0604020202020204" charset="-79"/>
            <a:cs typeface="Amatic SC" panose="020B0604020202020204" charset="-79"/>
          </a:endParaRPr>
        </a:p>
      </dgm:t>
    </dgm:pt>
    <dgm:pt modelId="{780BAE9B-1220-4D1D-93E1-E7B50B5EC090}">
      <dgm:prSet phldrT="[Texto]"/>
      <dgm:spPr/>
      <dgm:t>
        <a:bodyPr/>
        <a:lstStyle/>
        <a:p>
          <a:r>
            <a:rPr lang="es-MX" dirty="0">
              <a:latin typeface="+mn-lt"/>
              <a:cs typeface="Amatic SC" panose="020B0604020202020204" charset="-79"/>
            </a:rPr>
            <a:t>A partir de esta actividad se comenzó a verificar la importancia de la </a:t>
          </a:r>
          <a:r>
            <a:rPr lang="es-MX" dirty="0" err="1">
              <a:latin typeface="+mn-lt"/>
              <a:cs typeface="Amatic SC" panose="020B0604020202020204" charset="-79"/>
            </a:rPr>
            <a:t>interdisciplina</a:t>
          </a:r>
          <a:r>
            <a:rPr lang="es-MX" dirty="0">
              <a:latin typeface="+mn-lt"/>
              <a:cs typeface="Amatic SC" panose="020B0604020202020204" charset="-79"/>
            </a:rPr>
            <a:t> como método de trabajo en la consolidación de diferentes aprendizajes clave</a:t>
          </a:r>
        </a:p>
      </dgm:t>
    </dgm:pt>
    <dgm:pt modelId="{CA4742E4-CDAD-492F-B124-086B370CBE63}" type="parTrans" cxnId="{E4D2E5C0-F867-4BB9-9A5C-6BAFBB011422}">
      <dgm:prSet/>
      <dgm:spPr/>
      <dgm:t>
        <a:bodyPr/>
        <a:lstStyle/>
        <a:p>
          <a:endParaRPr lang="es-MX">
            <a:latin typeface="Amatic SC" panose="020B0604020202020204" charset="-79"/>
            <a:cs typeface="Amatic SC" panose="020B0604020202020204" charset="-79"/>
          </a:endParaRPr>
        </a:p>
      </dgm:t>
    </dgm:pt>
    <dgm:pt modelId="{28D218FB-C149-4008-8D72-47EF684DAB0D}" type="sibTrans" cxnId="{E4D2E5C0-F867-4BB9-9A5C-6BAFBB011422}">
      <dgm:prSet/>
      <dgm:spPr/>
      <dgm:t>
        <a:bodyPr/>
        <a:lstStyle/>
        <a:p>
          <a:endParaRPr lang="es-MX">
            <a:latin typeface="Amatic SC" panose="020B0604020202020204" charset="-79"/>
            <a:cs typeface="Amatic SC" panose="020B0604020202020204" charset="-79"/>
          </a:endParaRPr>
        </a:p>
      </dgm:t>
    </dgm:pt>
    <dgm:pt modelId="{39EB61AD-8477-457D-8C74-7764B1BF725F}">
      <dgm:prSet phldrT="[Texto]"/>
      <dgm:spPr/>
      <dgm:t>
        <a:bodyPr/>
        <a:lstStyle/>
        <a:p>
          <a:endParaRPr lang="es-MX">
            <a:latin typeface="Amatic SC" panose="020B0604020202020204" charset="-79"/>
            <a:cs typeface="Amatic SC" panose="020B0604020202020204" charset="-79"/>
          </a:endParaRPr>
        </a:p>
      </dgm:t>
    </dgm:pt>
    <dgm:pt modelId="{3E59415D-BF17-422D-80D4-EC3B663F06E5}" type="parTrans" cxnId="{AEBEFB2D-C1B1-4EA7-AC01-D13ECEEC6D4D}">
      <dgm:prSet/>
      <dgm:spPr/>
      <dgm:t>
        <a:bodyPr/>
        <a:lstStyle/>
        <a:p>
          <a:endParaRPr lang="es-MX">
            <a:latin typeface="Amatic SC" panose="020B0604020202020204" charset="-79"/>
            <a:cs typeface="Amatic SC" panose="020B0604020202020204" charset="-79"/>
          </a:endParaRPr>
        </a:p>
      </dgm:t>
    </dgm:pt>
    <dgm:pt modelId="{4570FAAA-B099-4DA6-BF3C-30B2F0B57030}" type="sibTrans" cxnId="{AEBEFB2D-C1B1-4EA7-AC01-D13ECEEC6D4D}">
      <dgm:prSet/>
      <dgm:spPr/>
      <dgm:t>
        <a:bodyPr/>
        <a:lstStyle/>
        <a:p>
          <a:endParaRPr lang="es-MX">
            <a:latin typeface="Amatic SC" panose="020B0604020202020204" charset="-79"/>
            <a:cs typeface="Amatic SC" panose="020B0604020202020204" charset="-79"/>
          </a:endParaRPr>
        </a:p>
      </dgm:t>
    </dgm:pt>
    <dgm:pt modelId="{04AA9FCE-B592-40C1-8F9A-2DA8E47FA7E6}" type="pres">
      <dgm:prSet presAssocID="{D8F1E9F8-30D9-441A-9273-79BBC2FAF04D}" presName="composite" presStyleCnt="0">
        <dgm:presLayoutVars>
          <dgm:chMax val="1"/>
          <dgm:dir/>
          <dgm:resizeHandles val="exact"/>
        </dgm:presLayoutVars>
      </dgm:prSet>
      <dgm:spPr/>
    </dgm:pt>
    <dgm:pt modelId="{153AD865-4AE0-49E0-80E7-32DA99CE9C30}" type="pres">
      <dgm:prSet presAssocID="{46310B6E-E8E8-4A2F-8A28-BC1B45460487}" presName="roof" presStyleLbl="dkBgShp" presStyleIdx="0" presStyleCnt="2" custLinFactNeighborY="4699"/>
      <dgm:spPr/>
    </dgm:pt>
    <dgm:pt modelId="{E5355F82-ABCE-44EA-833C-F335ED7A5CD2}" type="pres">
      <dgm:prSet presAssocID="{46310B6E-E8E8-4A2F-8A28-BC1B45460487}" presName="pillars" presStyleCnt="0"/>
      <dgm:spPr/>
    </dgm:pt>
    <dgm:pt modelId="{E8A49138-B3EC-4CBE-A90E-CFACF2324B1C}" type="pres">
      <dgm:prSet presAssocID="{46310B6E-E8E8-4A2F-8A28-BC1B45460487}" presName="pillar1" presStyleLbl="node1" presStyleIdx="0" presStyleCnt="1">
        <dgm:presLayoutVars>
          <dgm:bulletEnabled val="1"/>
        </dgm:presLayoutVars>
      </dgm:prSet>
      <dgm:spPr/>
    </dgm:pt>
    <dgm:pt modelId="{1107AE30-BB1C-4500-8046-D0E5AE5DE858}" type="pres">
      <dgm:prSet presAssocID="{46310B6E-E8E8-4A2F-8A28-BC1B45460487}" presName="base" presStyleLbl="dkBgShp" presStyleIdx="1" presStyleCnt="2"/>
      <dgm:spPr/>
    </dgm:pt>
  </dgm:ptLst>
  <dgm:cxnLst>
    <dgm:cxn modelId="{AEBEFB2D-C1B1-4EA7-AC01-D13ECEEC6D4D}" srcId="{D8F1E9F8-30D9-441A-9273-79BBC2FAF04D}" destId="{39EB61AD-8477-457D-8C74-7764B1BF725F}" srcOrd="1" destOrd="0" parTransId="{3E59415D-BF17-422D-80D4-EC3B663F06E5}" sibTransId="{4570FAAA-B099-4DA6-BF3C-30B2F0B57030}"/>
    <dgm:cxn modelId="{56ABDF66-47C1-48F6-9A98-A57E4BD7859E}" type="presOf" srcId="{780BAE9B-1220-4D1D-93E1-E7B50B5EC090}" destId="{E8A49138-B3EC-4CBE-A90E-CFACF2324B1C}" srcOrd="0" destOrd="0" presId="urn:microsoft.com/office/officeart/2005/8/layout/hList3"/>
    <dgm:cxn modelId="{76E886BB-F19A-4762-82A0-ECDB4D0B7D74}" srcId="{D8F1E9F8-30D9-441A-9273-79BBC2FAF04D}" destId="{46310B6E-E8E8-4A2F-8A28-BC1B45460487}" srcOrd="0" destOrd="0" parTransId="{13B0311B-2124-4D7C-A507-D08F7454E47D}" sibTransId="{40348262-0795-4E3A-8C11-2881E06828AF}"/>
    <dgm:cxn modelId="{E4D2E5C0-F867-4BB9-9A5C-6BAFBB011422}" srcId="{46310B6E-E8E8-4A2F-8A28-BC1B45460487}" destId="{780BAE9B-1220-4D1D-93E1-E7B50B5EC090}" srcOrd="0" destOrd="0" parTransId="{CA4742E4-CDAD-492F-B124-086B370CBE63}" sibTransId="{28D218FB-C149-4008-8D72-47EF684DAB0D}"/>
    <dgm:cxn modelId="{9CC090D5-7FEA-4B11-9118-C347676F2A61}" type="presOf" srcId="{46310B6E-E8E8-4A2F-8A28-BC1B45460487}" destId="{153AD865-4AE0-49E0-80E7-32DA99CE9C30}" srcOrd="0" destOrd="0" presId="urn:microsoft.com/office/officeart/2005/8/layout/hList3"/>
    <dgm:cxn modelId="{6018B1E5-C750-49E0-8C56-811252EABD99}" type="presOf" srcId="{D8F1E9F8-30D9-441A-9273-79BBC2FAF04D}" destId="{04AA9FCE-B592-40C1-8F9A-2DA8E47FA7E6}" srcOrd="0" destOrd="0" presId="urn:microsoft.com/office/officeart/2005/8/layout/hList3"/>
    <dgm:cxn modelId="{ADE0E57A-3CD4-4087-9A53-53C12B758714}" type="presParOf" srcId="{04AA9FCE-B592-40C1-8F9A-2DA8E47FA7E6}" destId="{153AD865-4AE0-49E0-80E7-32DA99CE9C30}" srcOrd="0" destOrd="0" presId="urn:microsoft.com/office/officeart/2005/8/layout/hList3"/>
    <dgm:cxn modelId="{53A5AAF9-D829-45B4-922A-8F669CF3322D}" type="presParOf" srcId="{04AA9FCE-B592-40C1-8F9A-2DA8E47FA7E6}" destId="{E5355F82-ABCE-44EA-833C-F335ED7A5CD2}" srcOrd="1" destOrd="0" presId="urn:microsoft.com/office/officeart/2005/8/layout/hList3"/>
    <dgm:cxn modelId="{F189AFDC-8E4C-4F27-8CCB-9123DF12599D}" type="presParOf" srcId="{E5355F82-ABCE-44EA-833C-F335ED7A5CD2}" destId="{E8A49138-B3EC-4CBE-A90E-CFACF2324B1C}" srcOrd="0" destOrd="0" presId="urn:microsoft.com/office/officeart/2005/8/layout/hList3"/>
    <dgm:cxn modelId="{F228AFF0-A17C-4139-9A88-39EBE541CBC3}" type="presParOf" srcId="{04AA9FCE-B592-40C1-8F9A-2DA8E47FA7E6}" destId="{1107AE30-BB1C-4500-8046-D0E5AE5DE85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329E56-85F8-4FF7-ADE8-AF145ABC8D51}" type="doc">
      <dgm:prSet loTypeId="urn:microsoft.com/office/officeart/2005/8/layout/hList3" loCatId="list" qsTypeId="urn:microsoft.com/office/officeart/2005/8/quickstyle/simple4" qsCatId="simple" csTypeId="urn:microsoft.com/office/officeart/2005/8/colors/accent6_1" csCatId="accent6" phldr="1"/>
      <dgm:spPr/>
      <dgm:t>
        <a:bodyPr/>
        <a:lstStyle/>
        <a:p>
          <a:endParaRPr lang="es-MX"/>
        </a:p>
      </dgm:t>
    </dgm:pt>
    <dgm:pt modelId="{158D3C73-BE92-4FAC-B4B1-5F359F1064AF}">
      <dgm:prSet phldrT="[Texto]" custT="1"/>
      <dgm:spPr/>
      <dgm:t>
        <a:bodyPr/>
        <a:lstStyle/>
        <a:p>
          <a:r>
            <a:rPr lang="es-MX" sz="4400" dirty="0">
              <a:latin typeface="+mj-lt"/>
              <a:cs typeface="Amatic SC" panose="020B0604020202020204" charset="-79"/>
            </a:rPr>
            <a:t>Justificación:</a:t>
          </a:r>
        </a:p>
      </dgm:t>
    </dgm:pt>
    <dgm:pt modelId="{1A2537AD-8F4B-494B-9D47-C2E2AD1C45A6}" type="parTrans" cxnId="{0F9A7C0A-695B-4A48-94DA-87233262FAF2}">
      <dgm:prSet/>
      <dgm:spPr/>
      <dgm:t>
        <a:bodyPr/>
        <a:lstStyle/>
        <a:p>
          <a:endParaRPr lang="es-MX">
            <a:latin typeface="Amatic SC" panose="020B0604020202020204" charset="-79"/>
            <a:cs typeface="Amatic SC" panose="020B0604020202020204" charset="-79"/>
          </a:endParaRPr>
        </a:p>
      </dgm:t>
    </dgm:pt>
    <dgm:pt modelId="{846A5925-C800-4594-8C65-6A5777FFE7C2}" type="sibTrans" cxnId="{0F9A7C0A-695B-4A48-94DA-87233262FAF2}">
      <dgm:prSet/>
      <dgm:spPr/>
      <dgm:t>
        <a:bodyPr/>
        <a:lstStyle/>
        <a:p>
          <a:endParaRPr lang="es-MX">
            <a:latin typeface="Amatic SC" panose="020B0604020202020204" charset="-79"/>
            <a:cs typeface="Amatic SC" panose="020B0604020202020204" charset="-79"/>
          </a:endParaRPr>
        </a:p>
      </dgm:t>
    </dgm:pt>
    <dgm:pt modelId="{2AB5B032-4CDC-4654-873B-103E3FCF987B}">
      <dgm:prSet phldrT="[Texto]"/>
      <dgm:spPr/>
      <dgm:t>
        <a:bodyPr/>
        <a:lstStyle/>
        <a:p>
          <a:r>
            <a:rPr lang="es-MX" dirty="0">
              <a:latin typeface="+mn-lt"/>
              <a:cs typeface="Amatic SC" panose="020B0604020202020204" charset="-79"/>
            </a:rPr>
            <a:t>La conceptualización colaborativa de los estudiantes permite el desarrollo de habilidades cognoscitivas superiores, como por ejemplo el pensamiento crítico, lo que facilitará que los alumnos alcancen un aprendizaje significativo  que sirva de base para la apreciación de la importancia del trabajo interdisciplinario.</a:t>
          </a:r>
        </a:p>
      </dgm:t>
    </dgm:pt>
    <dgm:pt modelId="{6F0C3CE2-8C41-409E-932D-FF8B13C4F9C1}" type="parTrans" cxnId="{24E7AAB9-0148-4538-A0BA-0D1DB42D9A67}">
      <dgm:prSet/>
      <dgm:spPr/>
      <dgm:t>
        <a:bodyPr/>
        <a:lstStyle/>
        <a:p>
          <a:endParaRPr lang="es-MX">
            <a:latin typeface="Amatic SC" panose="020B0604020202020204" charset="-79"/>
            <a:cs typeface="Amatic SC" panose="020B0604020202020204" charset="-79"/>
          </a:endParaRPr>
        </a:p>
      </dgm:t>
    </dgm:pt>
    <dgm:pt modelId="{D9143A15-4306-4568-A64B-9797243DADDB}" type="sibTrans" cxnId="{24E7AAB9-0148-4538-A0BA-0D1DB42D9A67}">
      <dgm:prSet/>
      <dgm:spPr/>
      <dgm:t>
        <a:bodyPr/>
        <a:lstStyle/>
        <a:p>
          <a:endParaRPr lang="es-MX">
            <a:latin typeface="Amatic SC" panose="020B0604020202020204" charset="-79"/>
            <a:cs typeface="Amatic SC" panose="020B0604020202020204" charset="-79"/>
          </a:endParaRPr>
        </a:p>
      </dgm:t>
    </dgm:pt>
    <dgm:pt modelId="{8B1CFB02-9D85-4FC6-B6E3-A71E9829F983}" type="pres">
      <dgm:prSet presAssocID="{45329E56-85F8-4FF7-ADE8-AF145ABC8D51}" presName="composite" presStyleCnt="0">
        <dgm:presLayoutVars>
          <dgm:chMax val="1"/>
          <dgm:dir/>
          <dgm:resizeHandles val="exact"/>
        </dgm:presLayoutVars>
      </dgm:prSet>
      <dgm:spPr/>
    </dgm:pt>
    <dgm:pt modelId="{8B7D694A-1338-4ADC-A9BF-A439F4A1F7E5}" type="pres">
      <dgm:prSet presAssocID="{158D3C73-BE92-4FAC-B4B1-5F359F1064AF}" presName="roof" presStyleLbl="dkBgShp" presStyleIdx="0" presStyleCnt="2" custScaleY="54893"/>
      <dgm:spPr/>
    </dgm:pt>
    <dgm:pt modelId="{8D8B76A9-AFFA-4D50-A0EE-9E0B748E731D}" type="pres">
      <dgm:prSet presAssocID="{158D3C73-BE92-4FAC-B4B1-5F359F1064AF}" presName="pillars" presStyleCnt="0"/>
      <dgm:spPr/>
    </dgm:pt>
    <dgm:pt modelId="{9F9447C8-589D-428C-BDCF-F26FF383663E}" type="pres">
      <dgm:prSet presAssocID="{158D3C73-BE92-4FAC-B4B1-5F359F1064AF}" presName="pillar1" presStyleLbl="node1" presStyleIdx="0" presStyleCnt="1">
        <dgm:presLayoutVars>
          <dgm:bulletEnabled val="1"/>
        </dgm:presLayoutVars>
      </dgm:prSet>
      <dgm:spPr/>
    </dgm:pt>
    <dgm:pt modelId="{7284ADDC-2ADE-44FE-858E-C6F46189B7CA}" type="pres">
      <dgm:prSet presAssocID="{158D3C73-BE92-4FAC-B4B1-5F359F1064AF}" presName="base" presStyleLbl="dkBgShp" presStyleIdx="1" presStyleCnt="2"/>
      <dgm:spPr/>
    </dgm:pt>
  </dgm:ptLst>
  <dgm:cxnLst>
    <dgm:cxn modelId="{0F9A7C0A-695B-4A48-94DA-87233262FAF2}" srcId="{45329E56-85F8-4FF7-ADE8-AF145ABC8D51}" destId="{158D3C73-BE92-4FAC-B4B1-5F359F1064AF}" srcOrd="0" destOrd="0" parTransId="{1A2537AD-8F4B-494B-9D47-C2E2AD1C45A6}" sibTransId="{846A5925-C800-4594-8C65-6A5777FFE7C2}"/>
    <dgm:cxn modelId="{63E3BC27-A1AA-468F-97B5-062B74923284}" type="presOf" srcId="{2AB5B032-4CDC-4654-873B-103E3FCF987B}" destId="{9F9447C8-589D-428C-BDCF-F26FF383663E}" srcOrd="0" destOrd="0" presId="urn:microsoft.com/office/officeart/2005/8/layout/hList3"/>
    <dgm:cxn modelId="{3F0FCB6C-C59E-4637-AD3B-9DACBEBFAE41}" type="presOf" srcId="{158D3C73-BE92-4FAC-B4B1-5F359F1064AF}" destId="{8B7D694A-1338-4ADC-A9BF-A439F4A1F7E5}" srcOrd="0" destOrd="0" presId="urn:microsoft.com/office/officeart/2005/8/layout/hList3"/>
    <dgm:cxn modelId="{8F404E73-B3E1-4F4B-8DBE-98F855EC7438}" type="presOf" srcId="{45329E56-85F8-4FF7-ADE8-AF145ABC8D51}" destId="{8B1CFB02-9D85-4FC6-B6E3-A71E9829F983}" srcOrd="0" destOrd="0" presId="urn:microsoft.com/office/officeart/2005/8/layout/hList3"/>
    <dgm:cxn modelId="{24E7AAB9-0148-4538-A0BA-0D1DB42D9A67}" srcId="{158D3C73-BE92-4FAC-B4B1-5F359F1064AF}" destId="{2AB5B032-4CDC-4654-873B-103E3FCF987B}" srcOrd="0" destOrd="0" parTransId="{6F0C3CE2-8C41-409E-932D-FF8B13C4F9C1}" sibTransId="{D9143A15-4306-4568-A64B-9797243DADDB}"/>
    <dgm:cxn modelId="{446176B1-36B9-4A68-955F-7047D1AA1F94}" type="presParOf" srcId="{8B1CFB02-9D85-4FC6-B6E3-A71E9829F983}" destId="{8B7D694A-1338-4ADC-A9BF-A439F4A1F7E5}" srcOrd="0" destOrd="0" presId="urn:microsoft.com/office/officeart/2005/8/layout/hList3"/>
    <dgm:cxn modelId="{14E9502F-9D72-4139-B585-B0F19186217C}" type="presParOf" srcId="{8B1CFB02-9D85-4FC6-B6E3-A71E9829F983}" destId="{8D8B76A9-AFFA-4D50-A0EE-9E0B748E731D}" srcOrd="1" destOrd="0" presId="urn:microsoft.com/office/officeart/2005/8/layout/hList3"/>
    <dgm:cxn modelId="{523C858C-9D47-47AE-A613-697E539CCC1C}" type="presParOf" srcId="{8D8B76A9-AFFA-4D50-A0EE-9E0B748E731D}" destId="{9F9447C8-589D-428C-BDCF-F26FF383663E}" srcOrd="0" destOrd="0" presId="urn:microsoft.com/office/officeart/2005/8/layout/hList3"/>
    <dgm:cxn modelId="{C2C55006-BDF0-4DCF-A024-E4E9751B1186}" type="presParOf" srcId="{8B1CFB02-9D85-4FC6-B6E3-A71E9829F983}" destId="{7284ADDC-2ADE-44FE-858E-C6F46189B7C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B2EBBB-97CB-4FB6-9A72-8CF2114D748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8F8E1B04-9C7D-4548-9AE3-B856240F90CC}">
      <dgm:prSet phldrT="[Texto]" custT="1"/>
      <dgm:spPr/>
      <dgm:t>
        <a:bodyPr/>
        <a:lstStyle/>
        <a:p>
          <a:r>
            <a:rPr lang="es-ES" sz="2000" dirty="0">
              <a:latin typeface="Amatic SC" panose="020B0604020202020204" charset="-79"/>
              <a:cs typeface="Amatic SC" panose="020B0604020202020204" charset="-79"/>
            </a:rPr>
            <a:t>Rúbrica de evaluación de trabajo colaborativo</a:t>
          </a:r>
          <a:endParaRPr lang="es-MX" sz="2000" dirty="0">
            <a:latin typeface="Amatic SC" panose="020B0604020202020204" charset="-79"/>
            <a:cs typeface="Amatic SC" panose="020B0604020202020204" charset="-79"/>
          </a:endParaRPr>
        </a:p>
      </dgm:t>
    </dgm:pt>
    <dgm:pt modelId="{1F15BA62-C8D2-4BA3-A498-EF936B2845DA}" type="parTrans" cxnId="{D01EAA34-CC27-41EE-AE53-99701FA1BA41}">
      <dgm:prSet/>
      <dgm:spPr/>
      <dgm:t>
        <a:bodyPr/>
        <a:lstStyle/>
        <a:p>
          <a:endParaRPr lang="es-MX" sz="2800">
            <a:latin typeface="Amatic SC" panose="020B0604020202020204" charset="-79"/>
            <a:cs typeface="Amatic SC" panose="020B0604020202020204" charset="-79"/>
          </a:endParaRPr>
        </a:p>
      </dgm:t>
    </dgm:pt>
    <dgm:pt modelId="{9383C5C2-A28B-4C23-A2DC-3A4254D27F24}" type="sibTrans" cxnId="{D01EAA34-CC27-41EE-AE53-99701FA1BA41}">
      <dgm:prSet/>
      <dgm:spPr/>
      <dgm:t>
        <a:bodyPr/>
        <a:lstStyle/>
        <a:p>
          <a:endParaRPr lang="es-MX" sz="2800">
            <a:latin typeface="Amatic SC" panose="020B0604020202020204" charset="-79"/>
            <a:cs typeface="Amatic SC" panose="020B0604020202020204" charset="-79"/>
          </a:endParaRPr>
        </a:p>
      </dgm:t>
    </dgm:pt>
    <dgm:pt modelId="{94D70F59-36A2-4F25-8BCF-B0F53253D3CD}">
      <dgm:prSet phldrT="[Texto]" custT="1"/>
      <dgm:spPr/>
      <dgm:t>
        <a:bodyPr/>
        <a:lstStyle/>
        <a:p>
          <a:r>
            <a:rPr lang="es-ES" sz="2000" dirty="0">
              <a:latin typeface="Amatic SC" panose="020B0604020202020204" charset="-79"/>
              <a:cs typeface="Amatic SC" panose="020B0604020202020204" charset="-79"/>
            </a:rPr>
            <a:t>Evaluación de productos elaborados por los estudiantes</a:t>
          </a:r>
          <a:endParaRPr lang="es-MX" sz="2000" dirty="0">
            <a:latin typeface="Amatic SC" panose="020B0604020202020204" charset="-79"/>
            <a:cs typeface="Amatic SC" panose="020B0604020202020204" charset="-79"/>
          </a:endParaRPr>
        </a:p>
      </dgm:t>
    </dgm:pt>
    <dgm:pt modelId="{262EA173-C35B-4DD6-8F0F-D3AE562B28DB}" type="parTrans" cxnId="{62DDD58B-3AB0-44FD-BFDF-E91388E026EC}">
      <dgm:prSet/>
      <dgm:spPr/>
      <dgm:t>
        <a:bodyPr/>
        <a:lstStyle/>
        <a:p>
          <a:endParaRPr lang="es-MX" sz="2800">
            <a:latin typeface="Amatic SC" panose="020B0604020202020204" charset="-79"/>
            <a:cs typeface="Amatic SC" panose="020B0604020202020204" charset="-79"/>
          </a:endParaRPr>
        </a:p>
      </dgm:t>
    </dgm:pt>
    <dgm:pt modelId="{818F4369-0DF8-4A10-B2E8-624E1445CF37}" type="sibTrans" cxnId="{62DDD58B-3AB0-44FD-BFDF-E91388E026EC}">
      <dgm:prSet/>
      <dgm:spPr/>
      <dgm:t>
        <a:bodyPr/>
        <a:lstStyle/>
        <a:p>
          <a:endParaRPr lang="es-MX" sz="2800">
            <a:latin typeface="Amatic SC" panose="020B0604020202020204" charset="-79"/>
            <a:cs typeface="Amatic SC" panose="020B0604020202020204" charset="-79"/>
          </a:endParaRPr>
        </a:p>
      </dgm:t>
    </dgm:pt>
    <dgm:pt modelId="{A6D71891-1582-468E-8805-9D3D2659B51D}">
      <dgm:prSet phldrT="[Texto]" custT="1"/>
      <dgm:spPr/>
      <dgm:t>
        <a:bodyPr/>
        <a:lstStyle/>
        <a:p>
          <a:r>
            <a:rPr lang="es-ES" sz="2000" dirty="0">
              <a:latin typeface="Amatic SC" panose="020B0604020202020204" charset="-79"/>
              <a:cs typeface="Amatic SC" panose="020B0604020202020204" charset="-79"/>
            </a:rPr>
            <a:t>Diana de Autoevaluación</a:t>
          </a:r>
          <a:endParaRPr lang="es-MX" sz="2000" dirty="0">
            <a:latin typeface="Amatic SC" panose="020B0604020202020204" charset="-79"/>
            <a:cs typeface="Amatic SC" panose="020B0604020202020204" charset="-79"/>
          </a:endParaRPr>
        </a:p>
      </dgm:t>
    </dgm:pt>
    <dgm:pt modelId="{91E76714-7D79-437F-8CE0-25ADCC5B7022}" type="parTrans" cxnId="{1CACED6F-0A8D-44DF-A6B1-464C956C4286}">
      <dgm:prSet/>
      <dgm:spPr/>
      <dgm:t>
        <a:bodyPr/>
        <a:lstStyle/>
        <a:p>
          <a:endParaRPr lang="es-MX" sz="2800">
            <a:latin typeface="Amatic SC" panose="020B0604020202020204" charset="-79"/>
            <a:cs typeface="Amatic SC" panose="020B0604020202020204" charset="-79"/>
          </a:endParaRPr>
        </a:p>
      </dgm:t>
    </dgm:pt>
    <dgm:pt modelId="{01CB2AD9-FBB2-4C69-9CE3-192D76B89850}" type="sibTrans" cxnId="{1CACED6F-0A8D-44DF-A6B1-464C956C4286}">
      <dgm:prSet/>
      <dgm:spPr/>
      <dgm:t>
        <a:bodyPr/>
        <a:lstStyle/>
        <a:p>
          <a:endParaRPr lang="es-MX" sz="2800">
            <a:latin typeface="Amatic SC" panose="020B0604020202020204" charset="-79"/>
            <a:cs typeface="Amatic SC" panose="020B0604020202020204" charset="-79"/>
          </a:endParaRPr>
        </a:p>
      </dgm:t>
    </dgm:pt>
    <dgm:pt modelId="{A8C54DCB-16D1-4F7E-BA83-8C6BC51924A9}">
      <dgm:prSet phldrT="[Texto]" custT="1"/>
      <dgm:spPr/>
      <dgm:t>
        <a:bodyPr/>
        <a:lstStyle/>
        <a:p>
          <a:r>
            <a:rPr lang="es-ES" sz="2000" dirty="0">
              <a:latin typeface="Amatic SC" panose="020B0604020202020204" charset="-79"/>
              <a:cs typeface="Amatic SC" panose="020B0604020202020204" charset="-79"/>
            </a:rPr>
            <a:t>Diana de Coevaluación </a:t>
          </a:r>
          <a:endParaRPr lang="es-MX" sz="2000" dirty="0">
            <a:latin typeface="Amatic SC" panose="020B0604020202020204" charset="-79"/>
            <a:cs typeface="Amatic SC" panose="020B0604020202020204" charset="-79"/>
          </a:endParaRPr>
        </a:p>
      </dgm:t>
    </dgm:pt>
    <dgm:pt modelId="{6D820218-D276-4851-ADBA-C4A3DA798628}" type="parTrans" cxnId="{1A08F44A-9EA1-4F69-9FDF-E6D434713AFF}">
      <dgm:prSet/>
      <dgm:spPr/>
      <dgm:t>
        <a:bodyPr/>
        <a:lstStyle/>
        <a:p>
          <a:endParaRPr lang="es-MX" sz="2800">
            <a:latin typeface="Amatic SC" panose="020B0604020202020204" charset="-79"/>
            <a:cs typeface="Amatic SC" panose="020B0604020202020204" charset="-79"/>
          </a:endParaRPr>
        </a:p>
      </dgm:t>
    </dgm:pt>
    <dgm:pt modelId="{26E2CFF4-29CD-437C-B9D2-D147367B538A}" type="sibTrans" cxnId="{1A08F44A-9EA1-4F69-9FDF-E6D434713AFF}">
      <dgm:prSet/>
      <dgm:spPr/>
      <dgm:t>
        <a:bodyPr/>
        <a:lstStyle/>
        <a:p>
          <a:endParaRPr lang="es-MX" sz="2800">
            <a:latin typeface="Amatic SC" panose="020B0604020202020204" charset="-79"/>
            <a:cs typeface="Amatic SC" panose="020B0604020202020204" charset="-79"/>
          </a:endParaRPr>
        </a:p>
      </dgm:t>
    </dgm:pt>
    <dgm:pt modelId="{2368A927-CB91-490F-B01A-C47CE99F7C7B}" type="pres">
      <dgm:prSet presAssocID="{10B2EBBB-97CB-4FB6-9A72-8CF2114D748C}" presName="Name0" presStyleCnt="0">
        <dgm:presLayoutVars>
          <dgm:dir/>
          <dgm:resizeHandles val="exact"/>
        </dgm:presLayoutVars>
      </dgm:prSet>
      <dgm:spPr/>
    </dgm:pt>
    <dgm:pt modelId="{7E221102-5286-4131-9911-A30D5F8347BA}" type="pres">
      <dgm:prSet presAssocID="{8F8E1B04-9C7D-4548-9AE3-B856240F90CC}" presName="compNode" presStyleCnt="0"/>
      <dgm:spPr/>
    </dgm:pt>
    <dgm:pt modelId="{63F8D1DC-802A-4F71-8190-C06311AE6FBD}" type="pres">
      <dgm:prSet presAssocID="{8F8E1B04-9C7D-4548-9AE3-B856240F90CC}" presName="pict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D8BB6F0A-9ECE-4584-B5FB-1FDD9962349E}" type="pres">
      <dgm:prSet presAssocID="{8F8E1B04-9C7D-4548-9AE3-B856240F90CC}" presName="textRect" presStyleLbl="revTx" presStyleIdx="0" presStyleCnt="4">
        <dgm:presLayoutVars>
          <dgm:bulletEnabled val="1"/>
        </dgm:presLayoutVars>
      </dgm:prSet>
      <dgm:spPr/>
    </dgm:pt>
    <dgm:pt modelId="{913D066C-F88D-4BE7-B4DD-1032022720A6}" type="pres">
      <dgm:prSet presAssocID="{9383C5C2-A28B-4C23-A2DC-3A4254D27F24}" presName="sibTrans" presStyleLbl="sibTrans2D1" presStyleIdx="0" presStyleCnt="0"/>
      <dgm:spPr/>
    </dgm:pt>
    <dgm:pt modelId="{8480A850-FB38-4A20-AE07-84E15B1B9AD5}" type="pres">
      <dgm:prSet presAssocID="{94D70F59-36A2-4F25-8BCF-B0F53253D3CD}" presName="compNode" presStyleCnt="0"/>
      <dgm:spPr/>
    </dgm:pt>
    <dgm:pt modelId="{476CD7D9-FF9F-4A9E-BF60-361A0E10E75B}" type="pres">
      <dgm:prSet presAssocID="{94D70F59-36A2-4F25-8BCF-B0F53253D3CD}" presName="pictRect" presStyleLbl="nod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973A1A1A-9443-4242-AFB2-CF6C6477B5EA}" type="pres">
      <dgm:prSet presAssocID="{94D70F59-36A2-4F25-8BCF-B0F53253D3CD}" presName="textRect" presStyleLbl="revTx" presStyleIdx="1" presStyleCnt="4">
        <dgm:presLayoutVars>
          <dgm:bulletEnabled val="1"/>
        </dgm:presLayoutVars>
      </dgm:prSet>
      <dgm:spPr/>
    </dgm:pt>
    <dgm:pt modelId="{EECA5FFB-D580-4887-94CD-26B9CEBBBA30}" type="pres">
      <dgm:prSet presAssocID="{818F4369-0DF8-4A10-B2E8-624E1445CF37}" presName="sibTrans" presStyleLbl="sibTrans2D1" presStyleIdx="0" presStyleCnt="0"/>
      <dgm:spPr/>
    </dgm:pt>
    <dgm:pt modelId="{21F499F5-0C8A-4917-AD5E-62846C7BA283}" type="pres">
      <dgm:prSet presAssocID="{A6D71891-1582-468E-8805-9D3D2659B51D}" presName="compNode" presStyleCnt="0"/>
      <dgm:spPr/>
    </dgm:pt>
    <dgm:pt modelId="{76B3FEEE-EA0A-4FB1-989B-FE5BCFE75EBB}" type="pres">
      <dgm:prSet presAssocID="{A6D71891-1582-468E-8805-9D3D2659B51D}" presName="pictRect" presStyleLbl="nod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F6F9D1A-455B-4B0C-9BCA-B1AD7ED7EFD4}" type="pres">
      <dgm:prSet presAssocID="{A6D71891-1582-468E-8805-9D3D2659B51D}" presName="textRect" presStyleLbl="revTx" presStyleIdx="2" presStyleCnt="4">
        <dgm:presLayoutVars>
          <dgm:bulletEnabled val="1"/>
        </dgm:presLayoutVars>
      </dgm:prSet>
      <dgm:spPr/>
    </dgm:pt>
    <dgm:pt modelId="{8A7BA136-A8F7-4439-98D2-7BD3D54ED28A}" type="pres">
      <dgm:prSet presAssocID="{01CB2AD9-FBB2-4C69-9CE3-192D76B89850}" presName="sibTrans" presStyleLbl="sibTrans2D1" presStyleIdx="0" presStyleCnt="0"/>
      <dgm:spPr/>
    </dgm:pt>
    <dgm:pt modelId="{7FC276D8-51D6-4A2C-8A2F-3F7D2FF46C5A}" type="pres">
      <dgm:prSet presAssocID="{A8C54DCB-16D1-4F7E-BA83-8C6BC51924A9}" presName="compNode" presStyleCnt="0"/>
      <dgm:spPr/>
    </dgm:pt>
    <dgm:pt modelId="{D0A92B8C-3E9F-4485-A49C-D5218CD197DB}" type="pres">
      <dgm:prSet presAssocID="{A8C54DCB-16D1-4F7E-BA83-8C6BC51924A9}" presName="pictRect" presStyleLbl="nod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E3FFC2BE-0955-4758-9EF0-27B694882C25}" type="pres">
      <dgm:prSet presAssocID="{A8C54DCB-16D1-4F7E-BA83-8C6BC51924A9}" presName="textRect" presStyleLbl="revTx" presStyleIdx="3" presStyleCnt="4">
        <dgm:presLayoutVars>
          <dgm:bulletEnabled val="1"/>
        </dgm:presLayoutVars>
      </dgm:prSet>
      <dgm:spPr/>
    </dgm:pt>
  </dgm:ptLst>
  <dgm:cxnLst>
    <dgm:cxn modelId="{2DF2600C-C0FC-48DE-AAE7-A2E058830149}" type="presOf" srcId="{A8C54DCB-16D1-4F7E-BA83-8C6BC51924A9}" destId="{E3FFC2BE-0955-4758-9EF0-27B694882C25}" srcOrd="0" destOrd="0" presId="urn:microsoft.com/office/officeart/2005/8/layout/pList1"/>
    <dgm:cxn modelId="{F3A0D716-9AFC-41AB-8AC2-46A76BFA95D8}" type="presOf" srcId="{9383C5C2-A28B-4C23-A2DC-3A4254D27F24}" destId="{913D066C-F88D-4BE7-B4DD-1032022720A6}" srcOrd="0" destOrd="0" presId="urn:microsoft.com/office/officeart/2005/8/layout/pList1"/>
    <dgm:cxn modelId="{AA66FA21-BA78-4378-BF35-A7F503700C78}" type="presOf" srcId="{A6D71891-1582-468E-8805-9D3D2659B51D}" destId="{1F6F9D1A-455B-4B0C-9BCA-B1AD7ED7EFD4}" srcOrd="0" destOrd="0" presId="urn:microsoft.com/office/officeart/2005/8/layout/pList1"/>
    <dgm:cxn modelId="{D01EAA34-CC27-41EE-AE53-99701FA1BA41}" srcId="{10B2EBBB-97CB-4FB6-9A72-8CF2114D748C}" destId="{8F8E1B04-9C7D-4548-9AE3-B856240F90CC}" srcOrd="0" destOrd="0" parTransId="{1F15BA62-C8D2-4BA3-A498-EF936B2845DA}" sibTransId="{9383C5C2-A28B-4C23-A2DC-3A4254D27F24}"/>
    <dgm:cxn modelId="{1A08F44A-9EA1-4F69-9FDF-E6D434713AFF}" srcId="{10B2EBBB-97CB-4FB6-9A72-8CF2114D748C}" destId="{A8C54DCB-16D1-4F7E-BA83-8C6BC51924A9}" srcOrd="3" destOrd="0" parTransId="{6D820218-D276-4851-ADBA-C4A3DA798628}" sibTransId="{26E2CFF4-29CD-437C-B9D2-D147367B538A}"/>
    <dgm:cxn modelId="{1CACED6F-0A8D-44DF-A6B1-464C956C4286}" srcId="{10B2EBBB-97CB-4FB6-9A72-8CF2114D748C}" destId="{A6D71891-1582-468E-8805-9D3D2659B51D}" srcOrd="2" destOrd="0" parTransId="{91E76714-7D79-437F-8CE0-25ADCC5B7022}" sibTransId="{01CB2AD9-FBB2-4C69-9CE3-192D76B89850}"/>
    <dgm:cxn modelId="{62DDD58B-3AB0-44FD-BFDF-E91388E026EC}" srcId="{10B2EBBB-97CB-4FB6-9A72-8CF2114D748C}" destId="{94D70F59-36A2-4F25-8BCF-B0F53253D3CD}" srcOrd="1" destOrd="0" parTransId="{262EA173-C35B-4DD6-8F0F-D3AE562B28DB}" sibTransId="{818F4369-0DF8-4A10-B2E8-624E1445CF37}"/>
    <dgm:cxn modelId="{58FD3A97-B8EA-4BF0-BE69-978289A47308}" type="presOf" srcId="{94D70F59-36A2-4F25-8BCF-B0F53253D3CD}" destId="{973A1A1A-9443-4242-AFB2-CF6C6477B5EA}" srcOrd="0" destOrd="0" presId="urn:microsoft.com/office/officeart/2005/8/layout/pList1"/>
    <dgm:cxn modelId="{F03312D1-B1DE-4913-A4C4-B5D5D170084F}" type="presOf" srcId="{8F8E1B04-9C7D-4548-9AE3-B856240F90CC}" destId="{D8BB6F0A-9ECE-4584-B5FB-1FDD9962349E}" srcOrd="0" destOrd="0" presId="urn:microsoft.com/office/officeart/2005/8/layout/pList1"/>
    <dgm:cxn modelId="{BAFDD6EA-5163-4EF5-96E3-0B7986594170}" type="presOf" srcId="{01CB2AD9-FBB2-4C69-9CE3-192D76B89850}" destId="{8A7BA136-A8F7-4439-98D2-7BD3D54ED28A}" srcOrd="0" destOrd="0" presId="urn:microsoft.com/office/officeart/2005/8/layout/pList1"/>
    <dgm:cxn modelId="{46C6DDF4-54D5-4407-979F-D98DA842DEA5}" type="presOf" srcId="{10B2EBBB-97CB-4FB6-9A72-8CF2114D748C}" destId="{2368A927-CB91-490F-B01A-C47CE99F7C7B}" srcOrd="0" destOrd="0" presId="urn:microsoft.com/office/officeart/2005/8/layout/pList1"/>
    <dgm:cxn modelId="{280889FB-0D99-48B1-9092-3BF3959DE6AA}" type="presOf" srcId="{818F4369-0DF8-4A10-B2E8-624E1445CF37}" destId="{EECA5FFB-D580-4887-94CD-26B9CEBBBA30}" srcOrd="0" destOrd="0" presId="urn:microsoft.com/office/officeart/2005/8/layout/pList1"/>
    <dgm:cxn modelId="{0C59CC5C-32EC-448C-83CB-4EE96ECBA3CC}" type="presParOf" srcId="{2368A927-CB91-490F-B01A-C47CE99F7C7B}" destId="{7E221102-5286-4131-9911-A30D5F8347BA}" srcOrd="0" destOrd="0" presId="urn:microsoft.com/office/officeart/2005/8/layout/pList1"/>
    <dgm:cxn modelId="{8415BEC7-B7E0-447D-B82C-1B731E704861}" type="presParOf" srcId="{7E221102-5286-4131-9911-A30D5F8347BA}" destId="{63F8D1DC-802A-4F71-8190-C06311AE6FBD}" srcOrd="0" destOrd="0" presId="urn:microsoft.com/office/officeart/2005/8/layout/pList1"/>
    <dgm:cxn modelId="{7749C884-23CE-4387-995C-51ACAA0B11F1}" type="presParOf" srcId="{7E221102-5286-4131-9911-A30D5F8347BA}" destId="{D8BB6F0A-9ECE-4584-B5FB-1FDD9962349E}" srcOrd="1" destOrd="0" presId="urn:microsoft.com/office/officeart/2005/8/layout/pList1"/>
    <dgm:cxn modelId="{8903CC74-ABE4-463F-B47F-5F903373867D}" type="presParOf" srcId="{2368A927-CB91-490F-B01A-C47CE99F7C7B}" destId="{913D066C-F88D-4BE7-B4DD-1032022720A6}" srcOrd="1" destOrd="0" presId="urn:microsoft.com/office/officeart/2005/8/layout/pList1"/>
    <dgm:cxn modelId="{E9C34CFB-7F0D-491F-A291-5DFD77C19B77}" type="presParOf" srcId="{2368A927-CB91-490F-B01A-C47CE99F7C7B}" destId="{8480A850-FB38-4A20-AE07-84E15B1B9AD5}" srcOrd="2" destOrd="0" presId="urn:microsoft.com/office/officeart/2005/8/layout/pList1"/>
    <dgm:cxn modelId="{8D2FE3B4-A3CE-430A-87D4-D5453D6B2D74}" type="presParOf" srcId="{8480A850-FB38-4A20-AE07-84E15B1B9AD5}" destId="{476CD7D9-FF9F-4A9E-BF60-361A0E10E75B}" srcOrd="0" destOrd="0" presId="urn:microsoft.com/office/officeart/2005/8/layout/pList1"/>
    <dgm:cxn modelId="{ACEF7149-670D-46E7-A339-A86D56EBC4D4}" type="presParOf" srcId="{8480A850-FB38-4A20-AE07-84E15B1B9AD5}" destId="{973A1A1A-9443-4242-AFB2-CF6C6477B5EA}" srcOrd="1" destOrd="0" presId="urn:microsoft.com/office/officeart/2005/8/layout/pList1"/>
    <dgm:cxn modelId="{E31C453F-F600-4040-88BF-461FFDC8C5FC}" type="presParOf" srcId="{2368A927-CB91-490F-B01A-C47CE99F7C7B}" destId="{EECA5FFB-D580-4887-94CD-26B9CEBBBA30}" srcOrd="3" destOrd="0" presId="urn:microsoft.com/office/officeart/2005/8/layout/pList1"/>
    <dgm:cxn modelId="{B4EA2478-7D41-4A4E-8D7C-D1A47E2F3931}" type="presParOf" srcId="{2368A927-CB91-490F-B01A-C47CE99F7C7B}" destId="{21F499F5-0C8A-4917-AD5E-62846C7BA283}" srcOrd="4" destOrd="0" presId="urn:microsoft.com/office/officeart/2005/8/layout/pList1"/>
    <dgm:cxn modelId="{EF8C9653-62B7-4357-8DFA-A1B05B2B926C}" type="presParOf" srcId="{21F499F5-0C8A-4917-AD5E-62846C7BA283}" destId="{76B3FEEE-EA0A-4FB1-989B-FE5BCFE75EBB}" srcOrd="0" destOrd="0" presId="urn:microsoft.com/office/officeart/2005/8/layout/pList1"/>
    <dgm:cxn modelId="{F9AEA745-1EEF-476A-84A5-33ED8431F1E4}" type="presParOf" srcId="{21F499F5-0C8A-4917-AD5E-62846C7BA283}" destId="{1F6F9D1A-455B-4B0C-9BCA-B1AD7ED7EFD4}" srcOrd="1" destOrd="0" presId="urn:microsoft.com/office/officeart/2005/8/layout/pList1"/>
    <dgm:cxn modelId="{5A21B8AE-3417-4EEC-89A9-4D693D81E785}" type="presParOf" srcId="{2368A927-CB91-490F-B01A-C47CE99F7C7B}" destId="{8A7BA136-A8F7-4439-98D2-7BD3D54ED28A}" srcOrd="5" destOrd="0" presId="urn:microsoft.com/office/officeart/2005/8/layout/pList1"/>
    <dgm:cxn modelId="{D533C341-8E93-42BE-89E6-50CCD4E0F97F}" type="presParOf" srcId="{2368A927-CB91-490F-B01A-C47CE99F7C7B}" destId="{7FC276D8-51D6-4A2C-8A2F-3F7D2FF46C5A}" srcOrd="6" destOrd="0" presId="urn:microsoft.com/office/officeart/2005/8/layout/pList1"/>
    <dgm:cxn modelId="{32EF9A9D-8AED-4ECB-BB1C-90724B93F89B}" type="presParOf" srcId="{7FC276D8-51D6-4A2C-8A2F-3F7D2FF46C5A}" destId="{D0A92B8C-3E9F-4485-A49C-D5218CD197DB}" srcOrd="0" destOrd="0" presId="urn:microsoft.com/office/officeart/2005/8/layout/pList1"/>
    <dgm:cxn modelId="{83F23626-BEB7-4D77-97C0-19B86F062F90}" type="presParOf" srcId="{7FC276D8-51D6-4A2C-8A2F-3F7D2FF46C5A}" destId="{E3FFC2BE-0955-4758-9EF0-27B694882C25}"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2D89A-908C-F641-8021-519AE32D4F4A}">
      <dsp:nvSpPr>
        <dsp:cNvPr id="0" name=""/>
        <dsp:cNvSpPr/>
      </dsp:nvSpPr>
      <dsp:spPr>
        <a:xfrm>
          <a:off x="5466" y="1966749"/>
          <a:ext cx="3182341" cy="1272936"/>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a:t>Fase de Inicio</a:t>
          </a:r>
        </a:p>
      </dsp:txBody>
      <dsp:txXfrm>
        <a:off x="641934" y="1966749"/>
        <a:ext cx="1909405" cy="1272936"/>
      </dsp:txXfrm>
    </dsp:sp>
    <dsp:sp modelId="{7221A7C1-CF65-EE48-8A8F-EFDCFCCD9701}">
      <dsp:nvSpPr>
        <dsp:cNvPr id="0" name=""/>
        <dsp:cNvSpPr/>
      </dsp:nvSpPr>
      <dsp:spPr>
        <a:xfrm>
          <a:off x="2869574" y="1966749"/>
          <a:ext cx="3182341" cy="12729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a:t>Fase de Desarrollo</a:t>
          </a:r>
        </a:p>
      </dsp:txBody>
      <dsp:txXfrm>
        <a:off x="3506042" y="1966749"/>
        <a:ext cx="1909405" cy="1272936"/>
      </dsp:txXfrm>
    </dsp:sp>
    <dsp:sp modelId="{93913F7F-6FDD-FA49-B4EC-D8332FF9DDDB}">
      <dsp:nvSpPr>
        <dsp:cNvPr id="0" name=""/>
        <dsp:cNvSpPr/>
      </dsp:nvSpPr>
      <dsp:spPr>
        <a:xfrm>
          <a:off x="5733681" y="1966749"/>
          <a:ext cx="3182341" cy="12729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a:t>Fase de Cierre</a:t>
          </a:r>
        </a:p>
      </dsp:txBody>
      <dsp:txXfrm>
        <a:off x="6370149" y="1966749"/>
        <a:ext cx="1909405" cy="1272936"/>
      </dsp:txXfrm>
    </dsp:sp>
    <dsp:sp modelId="{B21B45BF-B9DA-8844-BF21-E56F3DA77269}">
      <dsp:nvSpPr>
        <dsp:cNvPr id="0" name=""/>
        <dsp:cNvSpPr/>
      </dsp:nvSpPr>
      <dsp:spPr>
        <a:xfrm>
          <a:off x="8597788" y="1966749"/>
          <a:ext cx="3182341" cy="1272936"/>
        </a:xfrm>
        <a:prstGeom prst="chevron">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a:t>Fase de Evaluación</a:t>
          </a:r>
        </a:p>
      </dsp:txBody>
      <dsp:txXfrm>
        <a:off x="9234256" y="1966749"/>
        <a:ext cx="1909405" cy="1272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AF241-EA0C-CB44-A7BF-B8B7C6DA1FA6}">
      <dsp:nvSpPr>
        <dsp:cNvPr id="0" name=""/>
        <dsp:cNvSpPr/>
      </dsp:nvSpPr>
      <dsp:spPr>
        <a:xfrm>
          <a:off x="899" y="2077670"/>
          <a:ext cx="3871466" cy="464575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a:lnSpc>
              <a:spcPct val="90000"/>
            </a:lnSpc>
            <a:spcBef>
              <a:spcPct val="0"/>
            </a:spcBef>
            <a:spcAft>
              <a:spcPct val="35000"/>
            </a:spcAft>
            <a:buNone/>
          </a:pPr>
          <a:endParaRPr lang="es-ES" sz="4200" kern="1200" dirty="0">
            <a:solidFill>
              <a:schemeClr val="bg2">
                <a:lumMod val="50000"/>
              </a:schemeClr>
            </a:solidFill>
          </a:endParaRPr>
        </a:p>
      </dsp:txBody>
      <dsp:txXfrm rot="16200000">
        <a:off x="-1516715" y="3595285"/>
        <a:ext cx="3809522" cy="774293"/>
      </dsp:txXfrm>
    </dsp:sp>
    <dsp:sp modelId="{143BB50D-537D-9940-ABC9-17E39F1E9E7A}">
      <dsp:nvSpPr>
        <dsp:cNvPr id="0" name=""/>
        <dsp:cNvSpPr/>
      </dsp:nvSpPr>
      <dsp:spPr>
        <a:xfrm>
          <a:off x="775192" y="2077670"/>
          <a:ext cx="2884242" cy="46457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s-ES" sz="2400" kern="1200" dirty="0"/>
            <a:t>Presentación del proyecto y el tema.</a:t>
          </a:r>
        </a:p>
        <a:p>
          <a:pPr marL="0" lvl="0" indent="0" algn="l" defTabSz="1066800">
            <a:lnSpc>
              <a:spcPct val="90000"/>
            </a:lnSpc>
            <a:spcBef>
              <a:spcPct val="0"/>
            </a:spcBef>
            <a:spcAft>
              <a:spcPct val="35000"/>
            </a:spcAft>
            <a:buNone/>
          </a:pPr>
          <a:r>
            <a:rPr lang="es-ES" sz="2400" kern="1200" dirty="0"/>
            <a:t>Formación de grupos.</a:t>
          </a:r>
        </a:p>
        <a:p>
          <a:pPr marL="0" lvl="0" indent="0" algn="l" defTabSz="1066800">
            <a:lnSpc>
              <a:spcPct val="90000"/>
            </a:lnSpc>
            <a:spcBef>
              <a:spcPct val="0"/>
            </a:spcBef>
            <a:spcAft>
              <a:spcPct val="35000"/>
            </a:spcAft>
            <a:buNone/>
          </a:pPr>
          <a:r>
            <a:rPr lang="es-MX" sz="2400" kern="1200" dirty="0">
              <a:solidFill>
                <a:schemeClr val="tx1"/>
              </a:solidFill>
              <a:latin typeface="+mn-lt"/>
              <a:ea typeface="Amatic SC"/>
              <a:cs typeface="Amatic SC"/>
              <a:sym typeface="Amatic SC"/>
            </a:rPr>
            <a:t>Sensibilización a los alumnos sobre la situación de la democracia en México y el rol de la escuela.</a:t>
          </a:r>
          <a:endParaRPr lang="es-ES" sz="2400" kern="1200" dirty="0">
            <a:solidFill>
              <a:schemeClr val="tx1"/>
            </a:solidFill>
            <a:latin typeface="+mn-lt"/>
          </a:endParaRPr>
        </a:p>
      </dsp:txBody>
      <dsp:txXfrm>
        <a:off x="775192" y="2077670"/>
        <a:ext cx="2884242" cy="4645759"/>
      </dsp:txXfrm>
    </dsp:sp>
    <dsp:sp modelId="{0A3B79A7-FA9B-5949-8B08-4615DEE2E0F8}">
      <dsp:nvSpPr>
        <dsp:cNvPr id="0" name=""/>
        <dsp:cNvSpPr/>
      </dsp:nvSpPr>
      <dsp:spPr>
        <a:xfrm>
          <a:off x="4007866" y="2077670"/>
          <a:ext cx="3871466" cy="464575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a:lnSpc>
              <a:spcPct val="90000"/>
            </a:lnSpc>
            <a:spcBef>
              <a:spcPct val="0"/>
            </a:spcBef>
            <a:spcAft>
              <a:spcPct val="35000"/>
            </a:spcAft>
            <a:buNone/>
          </a:pPr>
          <a:endParaRPr lang="es-ES" sz="4200" kern="1200" dirty="0">
            <a:solidFill>
              <a:schemeClr val="bg2">
                <a:lumMod val="50000"/>
              </a:schemeClr>
            </a:solidFill>
          </a:endParaRPr>
        </a:p>
      </dsp:txBody>
      <dsp:txXfrm rot="16200000">
        <a:off x="2490252" y="3595285"/>
        <a:ext cx="3809522" cy="774293"/>
      </dsp:txXfrm>
    </dsp:sp>
    <dsp:sp modelId="{7001E40C-3909-7946-A3D1-0FE59510E5B8}">
      <dsp:nvSpPr>
        <dsp:cNvPr id="0" name=""/>
        <dsp:cNvSpPr/>
      </dsp:nvSpPr>
      <dsp:spPr>
        <a:xfrm rot="5400000">
          <a:off x="3686091" y="5767193"/>
          <a:ext cx="682265" cy="58071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5ACD16-F7B8-2B40-9CAD-AE74287C1A02}">
      <dsp:nvSpPr>
        <dsp:cNvPr id="0" name=""/>
        <dsp:cNvSpPr/>
      </dsp:nvSpPr>
      <dsp:spPr>
        <a:xfrm>
          <a:off x="4782160" y="2077670"/>
          <a:ext cx="2884242" cy="46457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ES" sz="2100" kern="1200" dirty="0"/>
            <a:t>Preguntas detonadoras.</a:t>
          </a:r>
        </a:p>
        <a:p>
          <a:pPr marL="0" lvl="0" indent="0" algn="l" defTabSz="933450">
            <a:lnSpc>
              <a:spcPct val="90000"/>
            </a:lnSpc>
            <a:spcBef>
              <a:spcPct val="0"/>
            </a:spcBef>
            <a:spcAft>
              <a:spcPct val="35000"/>
            </a:spcAft>
            <a:buNone/>
          </a:pPr>
          <a:r>
            <a:rPr lang="es-ES" sz="2100" kern="1200" dirty="0"/>
            <a:t>Discusión sobre la importancia de la democracia como forma de vida.</a:t>
          </a:r>
        </a:p>
        <a:p>
          <a:pPr marL="0" lvl="0" indent="0" algn="l" defTabSz="933450">
            <a:lnSpc>
              <a:spcPct val="90000"/>
            </a:lnSpc>
            <a:spcBef>
              <a:spcPct val="0"/>
            </a:spcBef>
            <a:spcAft>
              <a:spcPct val="35000"/>
            </a:spcAft>
            <a:buNone/>
          </a:pPr>
          <a:r>
            <a:rPr lang="es-ES" sz="2100" kern="1200" dirty="0"/>
            <a:t>Inicio del Proceso de Investigación</a:t>
          </a:r>
        </a:p>
      </dsp:txBody>
      <dsp:txXfrm>
        <a:off x="4782160" y="2077670"/>
        <a:ext cx="2884242" cy="4645759"/>
      </dsp:txXfrm>
    </dsp:sp>
    <dsp:sp modelId="{9E4C413A-D458-2440-9385-7016BBBB399B}">
      <dsp:nvSpPr>
        <dsp:cNvPr id="0" name=""/>
        <dsp:cNvSpPr/>
      </dsp:nvSpPr>
      <dsp:spPr>
        <a:xfrm>
          <a:off x="8014834" y="2077670"/>
          <a:ext cx="3871466" cy="4645759"/>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44018" rIns="186690" bIns="0" numCol="1" spcCol="1270" anchor="t" anchorCtr="0">
          <a:noAutofit/>
        </a:bodyPr>
        <a:lstStyle/>
        <a:p>
          <a:pPr marL="0" lvl="0" indent="0" algn="r" defTabSz="1866900">
            <a:lnSpc>
              <a:spcPct val="90000"/>
            </a:lnSpc>
            <a:spcBef>
              <a:spcPct val="0"/>
            </a:spcBef>
            <a:spcAft>
              <a:spcPct val="35000"/>
            </a:spcAft>
            <a:buNone/>
          </a:pPr>
          <a:endParaRPr lang="es-ES" sz="4200" kern="1200" dirty="0">
            <a:solidFill>
              <a:schemeClr val="bg2">
                <a:lumMod val="50000"/>
              </a:schemeClr>
            </a:solidFill>
          </a:endParaRPr>
        </a:p>
      </dsp:txBody>
      <dsp:txXfrm rot="16200000">
        <a:off x="6497219" y="3595285"/>
        <a:ext cx="3809522" cy="774293"/>
      </dsp:txXfrm>
    </dsp:sp>
    <dsp:sp modelId="{E006AA68-6ECC-F146-8A5F-CD9FC8B60980}">
      <dsp:nvSpPr>
        <dsp:cNvPr id="0" name=""/>
        <dsp:cNvSpPr/>
      </dsp:nvSpPr>
      <dsp:spPr>
        <a:xfrm rot="5400000">
          <a:off x="7693058" y="5767193"/>
          <a:ext cx="682265" cy="58071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263DE-67EB-6049-92F9-AA08DE2D530E}">
      <dsp:nvSpPr>
        <dsp:cNvPr id="0" name=""/>
        <dsp:cNvSpPr/>
      </dsp:nvSpPr>
      <dsp:spPr>
        <a:xfrm>
          <a:off x="8789127" y="2077670"/>
          <a:ext cx="2884242" cy="46457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s-MX" sz="2100" kern="1200" dirty="0">
              <a:solidFill>
                <a:schemeClr val="tx1"/>
              </a:solidFill>
              <a:latin typeface="+mn-lt"/>
              <a:ea typeface="Amatic SC"/>
              <a:cs typeface="Amatic SC"/>
              <a:sym typeface="Amatic SC"/>
            </a:rPr>
            <a:t>Se dio tiempo para que, en plenaria, cada grupo llegara a acuerdos y conclusiones tratando de responder las preguntas detonadoras.</a:t>
          </a:r>
        </a:p>
        <a:p>
          <a:pPr marL="0" lvl="0" indent="0" algn="l" defTabSz="933450">
            <a:lnSpc>
              <a:spcPct val="90000"/>
            </a:lnSpc>
            <a:spcBef>
              <a:spcPct val="0"/>
            </a:spcBef>
            <a:spcAft>
              <a:spcPct val="35000"/>
            </a:spcAft>
            <a:buNone/>
          </a:pPr>
          <a:r>
            <a:rPr lang="es-MX" sz="2100" kern="1200" dirty="0">
              <a:solidFill>
                <a:schemeClr val="tx1"/>
              </a:solidFill>
              <a:latin typeface="+mn-lt"/>
              <a:cs typeface="Amatic SC"/>
              <a:sym typeface="Amatic SC"/>
            </a:rPr>
            <a:t>Definición del contenido de carteles por grupo.</a:t>
          </a:r>
          <a:endParaRPr lang="es-ES" sz="2100" kern="1200" dirty="0">
            <a:solidFill>
              <a:schemeClr val="tx1"/>
            </a:solidFill>
            <a:latin typeface="+mn-lt"/>
          </a:endParaRPr>
        </a:p>
      </dsp:txBody>
      <dsp:txXfrm>
        <a:off x="8789127" y="2077670"/>
        <a:ext cx="2884242" cy="4645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AD865-4AE0-49E0-80E7-32DA99CE9C30}">
      <dsp:nvSpPr>
        <dsp:cNvPr id="0" name=""/>
        <dsp:cNvSpPr/>
      </dsp:nvSpPr>
      <dsp:spPr>
        <a:xfrm>
          <a:off x="0" y="73469"/>
          <a:ext cx="9930809" cy="1563523"/>
        </a:xfrm>
        <a:prstGeom prst="rect">
          <a:avLst/>
        </a:prstGeom>
        <a:solidFill>
          <a:schemeClr val="accent6">
            <a:shade val="80000"/>
            <a:hueOff val="0"/>
            <a:satOff val="0"/>
            <a:lumOff val="0"/>
            <a:alphaOff val="0"/>
          </a:schemeClr>
        </a:solidFill>
        <a:ln>
          <a:noFill/>
        </a:ln>
        <a:effectLst>
          <a:outerShdw blurRad="63500" dir="16200000"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MX" sz="4800" kern="1200" dirty="0">
              <a:latin typeface="+mj-lt"/>
              <a:cs typeface="Amatic SC" panose="020B0604020202020204" charset="-79"/>
            </a:rPr>
            <a:t>Justificación</a:t>
          </a:r>
        </a:p>
      </dsp:txBody>
      <dsp:txXfrm>
        <a:off x="0" y="73469"/>
        <a:ext cx="9930809" cy="1563523"/>
      </dsp:txXfrm>
    </dsp:sp>
    <dsp:sp modelId="{E8A49138-B3EC-4CBE-A90E-CFACF2324B1C}">
      <dsp:nvSpPr>
        <dsp:cNvPr id="0" name=""/>
        <dsp:cNvSpPr/>
      </dsp:nvSpPr>
      <dsp:spPr>
        <a:xfrm>
          <a:off x="0" y="1563523"/>
          <a:ext cx="9930809" cy="328339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63500" dir="16200000"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kern="1200" dirty="0">
              <a:latin typeface="+mn-lt"/>
              <a:cs typeface="Amatic SC" panose="020B0604020202020204" charset="-79"/>
            </a:rPr>
            <a:t>A partir de esta actividad se comenzó a verificar la importancia de la </a:t>
          </a:r>
          <a:r>
            <a:rPr lang="es-MX" sz="3600" kern="1200" dirty="0" err="1">
              <a:latin typeface="+mn-lt"/>
              <a:cs typeface="Amatic SC" panose="020B0604020202020204" charset="-79"/>
            </a:rPr>
            <a:t>interdisciplina</a:t>
          </a:r>
          <a:r>
            <a:rPr lang="es-MX" sz="3600" kern="1200" dirty="0">
              <a:latin typeface="+mn-lt"/>
              <a:cs typeface="Amatic SC" panose="020B0604020202020204" charset="-79"/>
            </a:rPr>
            <a:t> como método de trabajo en la consolidación de diferentes aprendizajes clave</a:t>
          </a:r>
        </a:p>
      </dsp:txBody>
      <dsp:txXfrm>
        <a:off x="0" y="1563523"/>
        <a:ext cx="9930809" cy="3283399"/>
      </dsp:txXfrm>
    </dsp:sp>
    <dsp:sp modelId="{1107AE30-BB1C-4500-8046-D0E5AE5DE858}">
      <dsp:nvSpPr>
        <dsp:cNvPr id="0" name=""/>
        <dsp:cNvSpPr/>
      </dsp:nvSpPr>
      <dsp:spPr>
        <a:xfrm>
          <a:off x="0" y="4846922"/>
          <a:ext cx="9930809" cy="364822"/>
        </a:xfrm>
        <a:prstGeom prst="rect">
          <a:avLst/>
        </a:prstGeom>
        <a:solidFill>
          <a:schemeClr val="accent6">
            <a:shade val="80000"/>
            <a:hueOff val="0"/>
            <a:satOff val="0"/>
            <a:lumOff val="0"/>
            <a:alphaOff val="0"/>
          </a:schemeClr>
        </a:solidFill>
        <a:ln>
          <a:noFill/>
        </a:ln>
        <a:effectLst>
          <a:outerShdw blurRad="63500" dir="16200000"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D694A-1338-4ADC-A9BF-A439F4A1F7E5}">
      <dsp:nvSpPr>
        <dsp:cNvPr id="0" name=""/>
        <dsp:cNvSpPr/>
      </dsp:nvSpPr>
      <dsp:spPr>
        <a:xfrm>
          <a:off x="0" y="192620"/>
          <a:ext cx="11217349" cy="937638"/>
        </a:xfrm>
        <a:prstGeom prst="rect">
          <a:avLst/>
        </a:prstGeom>
        <a:solidFill>
          <a:schemeClr val="accent6">
            <a:shade val="80000"/>
            <a:hueOff val="0"/>
            <a:satOff val="0"/>
            <a:lumOff val="0"/>
            <a:alphaOff val="0"/>
          </a:schemeClr>
        </a:solidFill>
        <a:ln>
          <a:noFill/>
        </a:ln>
        <a:effectLst>
          <a:outerShdw blurRad="63500" dir="162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MX" sz="4400" kern="1200" dirty="0">
              <a:latin typeface="+mj-lt"/>
              <a:cs typeface="Amatic SC" panose="020B0604020202020204" charset="-79"/>
            </a:rPr>
            <a:t>Justificación:</a:t>
          </a:r>
        </a:p>
      </dsp:txBody>
      <dsp:txXfrm>
        <a:off x="0" y="192620"/>
        <a:ext cx="11217349" cy="937638"/>
      </dsp:txXfrm>
    </dsp:sp>
    <dsp:sp modelId="{9F9447C8-589D-428C-BDCF-F26FF383663E}">
      <dsp:nvSpPr>
        <dsp:cNvPr id="0" name=""/>
        <dsp:cNvSpPr/>
      </dsp:nvSpPr>
      <dsp:spPr>
        <a:xfrm>
          <a:off x="0" y="1515500"/>
          <a:ext cx="11217349" cy="3587053"/>
        </a:xfrm>
        <a:prstGeom prst="rect">
          <a:avLst/>
        </a:prstGeom>
        <a:gradFill rotWithShape="0">
          <a:gsLst>
            <a:gs pos="0">
              <a:schemeClr val="lt1">
                <a:hueOff val="0"/>
                <a:satOff val="0"/>
                <a:lumOff val="0"/>
                <a:alphaOff val="0"/>
                <a:tint val="100000"/>
                <a:shade val="100000"/>
                <a:satMod val="129999"/>
              </a:schemeClr>
            </a:gs>
            <a:gs pos="100000">
              <a:schemeClr val="lt1">
                <a:hueOff val="0"/>
                <a:satOff val="0"/>
                <a:lumOff val="0"/>
                <a:alphaOff val="0"/>
                <a:tint val="50000"/>
                <a:shade val="100000"/>
                <a:satMod val="350000"/>
              </a:schemeClr>
            </a:gs>
          </a:gsLst>
          <a:lin ang="16200000" scaled="0"/>
        </a:gradFill>
        <a:ln>
          <a:noFill/>
        </a:ln>
        <a:effectLst>
          <a:outerShdw blurRad="63500" dir="162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MX" sz="3000" kern="1200" dirty="0">
              <a:latin typeface="+mn-lt"/>
              <a:cs typeface="Amatic SC" panose="020B0604020202020204" charset="-79"/>
            </a:rPr>
            <a:t>La conceptualización colaborativa de los estudiantes permite el desarrollo de habilidades cognoscitivas superiores, como por ejemplo el pensamiento crítico, lo que facilitará que los alumnos alcancen un aprendizaje significativo  que sirva de base para la apreciación de la importancia del trabajo interdisciplinario.</a:t>
          </a:r>
        </a:p>
      </dsp:txBody>
      <dsp:txXfrm>
        <a:off x="0" y="1515500"/>
        <a:ext cx="11217349" cy="3587053"/>
      </dsp:txXfrm>
    </dsp:sp>
    <dsp:sp modelId="{7284ADDC-2ADE-44FE-858E-C6F46189B7CA}">
      <dsp:nvSpPr>
        <dsp:cNvPr id="0" name=""/>
        <dsp:cNvSpPr/>
      </dsp:nvSpPr>
      <dsp:spPr>
        <a:xfrm>
          <a:off x="0" y="5102553"/>
          <a:ext cx="11217349" cy="398561"/>
        </a:xfrm>
        <a:prstGeom prst="rect">
          <a:avLst/>
        </a:prstGeom>
        <a:solidFill>
          <a:schemeClr val="accent6">
            <a:shade val="80000"/>
            <a:hueOff val="0"/>
            <a:satOff val="0"/>
            <a:lumOff val="0"/>
            <a:alphaOff val="0"/>
          </a:schemeClr>
        </a:solidFill>
        <a:ln>
          <a:noFill/>
        </a:ln>
        <a:effectLst>
          <a:outerShdw blurRad="63500" dir="16200000" rotWithShape="0">
            <a:srgbClr val="000000">
              <a:alpha val="50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8D1DC-802A-4F71-8190-C06311AE6FBD}">
      <dsp:nvSpPr>
        <dsp:cNvPr id="0" name=""/>
        <dsp:cNvSpPr/>
      </dsp:nvSpPr>
      <dsp:spPr>
        <a:xfrm>
          <a:off x="4864" y="1255861"/>
          <a:ext cx="2314825" cy="1594914"/>
        </a:xfrm>
        <a:prstGeom prst="round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B6F0A-9ECE-4584-B5FB-1FDD9962349E}">
      <dsp:nvSpPr>
        <dsp:cNvPr id="0" name=""/>
        <dsp:cNvSpPr/>
      </dsp:nvSpPr>
      <dsp:spPr>
        <a:xfrm>
          <a:off x="4864" y="2850776"/>
          <a:ext cx="2314825" cy="85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latin typeface="Amatic SC" panose="020B0604020202020204" charset="-79"/>
              <a:cs typeface="Amatic SC" panose="020B0604020202020204" charset="-79"/>
            </a:rPr>
            <a:t>Rúbrica de evaluación de trabajo colaborativo</a:t>
          </a:r>
          <a:endParaRPr lang="es-MX" sz="2000" kern="1200" dirty="0">
            <a:latin typeface="Amatic SC" panose="020B0604020202020204" charset="-79"/>
            <a:cs typeface="Amatic SC" panose="020B0604020202020204" charset="-79"/>
          </a:endParaRPr>
        </a:p>
      </dsp:txBody>
      <dsp:txXfrm>
        <a:off x="4864" y="2850776"/>
        <a:ext cx="2314825" cy="858800"/>
      </dsp:txXfrm>
    </dsp:sp>
    <dsp:sp modelId="{476CD7D9-FF9F-4A9E-BF60-361A0E10E75B}">
      <dsp:nvSpPr>
        <dsp:cNvPr id="0" name=""/>
        <dsp:cNvSpPr/>
      </dsp:nvSpPr>
      <dsp:spPr>
        <a:xfrm>
          <a:off x="2551269" y="1255861"/>
          <a:ext cx="2314825" cy="1594914"/>
        </a:xfrm>
        <a:prstGeom prst="round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A1A1A-9443-4242-AFB2-CF6C6477B5EA}">
      <dsp:nvSpPr>
        <dsp:cNvPr id="0" name=""/>
        <dsp:cNvSpPr/>
      </dsp:nvSpPr>
      <dsp:spPr>
        <a:xfrm>
          <a:off x="2551269" y="2850776"/>
          <a:ext cx="2314825" cy="85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latin typeface="Amatic SC" panose="020B0604020202020204" charset="-79"/>
              <a:cs typeface="Amatic SC" panose="020B0604020202020204" charset="-79"/>
            </a:rPr>
            <a:t>Evaluación de productos elaborados por los estudiantes</a:t>
          </a:r>
          <a:endParaRPr lang="es-MX" sz="2000" kern="1200" dirty="0">
            <a:latin typeface="Amatic SC" panose="020B0604020202020204" charset="-79"/>
            <a:cs typeface="Amatic SC" panose="020B0604020202020204" charset="-79"/>
          </a:endParaRPr>
        </a:p>
      </dsp:txBody>
      <dsp:txXfrm>
        <a:off x="2551269" y="2850776"/>
        <a:ext cx="2314825" cy="858800"/>
      </dsp:txXfrm>
    </dsp:sp>
    <dsp:sp modelId="{76B3FEEE-EA0A-4FB1-989B-FE5BCFE75EBB}">
      <dsp:nvSpPr>
        <dsp:cNvPr id="0" name=""/>
        <dsp:cNvSpPr/>
      </dsp:nvSpPr>
      <dsp:spPr>
        <a:xfrm>
          <a:off x="5097675" y="1255861"/>
          <a:ext cx="2314825" cy="1594914"/>
        </a:xfrm>
        <a:prstGeom prst="round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F9D1A-455B-4B0C-9BCA-B1AD7ED7EFD4}">
      <dsp:nvSpPr>
        <dsp:cNvPr id="0" name=""/>
        <dsp:cNvSpPr/>
      </dsp:nvSpPr>
      <dsp:spPr>
        <a:xfrm>
          <a:off x="5097675" y="2850776"/>
          <a:ext cx="2314825" cy="85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latin typeface="Amatic SC" panose="020B0604020202020204" charset="-79"/>
              <a:cs typeface="Amatic SC" panose="020B0604020202020204" charset="-79"/>
            </a:rPr>
            <a:t>Diana de Autoevaluación</a:t>
          </a:r>
          <a:endParaRPr lang="es-MX" sz="2000" kern="1200" dirty="0">
            <a:latin typeface="Amatic SC" panose="020B0604020202020204" charset="-79"/>
            <a:cs typeface="Amatic SC" panose="020B0604020202020204" charset="-79"/>
          </a:endParaRPr>
        </a:p>
      </dsp:txBody>
      <dsp:txXfrm>
        <a:off x="5097675" y="2850776"/>
        <a:ext cx="2314825" cy="858800"/>
      </dsp:txXfrm>
    </dsp:sp>
    <dsp:sp modelId="{D0A92B8C-3E9F-4485-A49C-D5218CD197DB}">
      <dsp:nvSpPr>
        <dsp:cNvPr id="0" name=""/>
        <dsp:cNvSpPr/>
      </dsp:nvSpPr>
      <dsp:spPr>
        <a:xfrm>
          <a:off x="7644080" y="1255861"/>
          <a:ext cx="2314825" cy="1594914"/>
        </a:xfrm>
        <a:prstGeom prst="round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FC2BE-0955-4758-9EF0-27B694882C25}">
      <dsp:nvSpPr>
        <dsp:cNvPr id="0" name=""/>
        <dsp:cNvSpPr/>
      </dsp:nvSpPr>
      <dsp:spPr>
        <a:xfrm>
          <a:off x="7644080" y="2850776"/>
          <a:ext cx="2314825" cy="85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latin typeface="Amatic SC" panose="020B0604020202020204" charset="-79"/>
              <a:cs typeface="Amatic SC" panose="020B0604020202020204" charset="-79"/>
            </a:rPr>
            <a:t>Diana de Coevaluación </a:t>
          </a:r>
          <a:endParaRPr lang="es-MX" sz="2000" kern="1200" dirty="0">
            <a:latin typeface="Amatic SC" panose="020B0604020202020204" charset="-79"/>
            <a:cs typeface="Amatic SC" panose="020B0604020202020204" charset="-79"/>
          </a:endParaRPr>
        </a:p>
      </dsp:txBody>
      <dsp:txXfrm>
        <a:off x="7644080" y="2850776"/>
        <a:ext cx="2314825" cy="858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062773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270000" y="2616200"/>
            <a:ext cx="10464800" cy="25400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13004800" cy="9753600"/>
          </a:xfrm>
          <a:prstGeom prst="rect">
            <a:avLst/>
          </a:prstGeom>
          <a:ln w="88900"/>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1181100" y="1160942"/>
            <a:ext cx="10642600" cy="5511801"/>
          </a:xfrm>
          <a:prstGeom prst="rect">
            <a:avLst/>
          </a:prstGeom>
          <a:ln w="9525">
            <a:round/>
          </a:ln>
        </p:spPr>
        <p:txBody>
          <a:bodyPr lIns="91439" tIns="45719" rIns="91439" bIns="45719" anchor="t">
            <a:noAutofit/>
          </a:bodyPr>
          <a:lstStyle/>
          <a:p>
            <a:endParaRPr/>
          </a:p>
        </p:txBody>
      </p:sp>
      <p:sp>
        <p:nvSpPr>
          <p:cNvPr id="21" name="Texto del título"/>
          <p:cNvSpPr txBox="1">
            <a:spLocks noGrp="1"/>
          </p:cNvSpPr>
          <p:nvPr>
            <p:ph type="title"/>
          </p:nvPr>
        </p:nvSpPr>
        <p:spPr>
          <a:xfrm>
            <a:off x="1181100" y="6794500"/>
            <a:ext cx="10642600" cy="1511300"/>
          </a:xfrm>
          <a:prstGeom prst="rect">
            <a:avLst/>
          </a:prstGeom>
        </p:spPr>
        <p:txBody>
          <a:bodyPr/>
          <a:lstStyle/>
          <a:p>
            <a:r>
              <a:t>Texto del título</a:t>
            </a:r>
          </a:p>
        </p:txBody>
      </p:sp>
      <p:sp>
        <p:nvSpPr>
          <p:cNvPr id="22" name="Nivel de texto 1…"/>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270000" y="3606800"/>
            <a:ext cx="10464800" cy="25400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endParaRPr/>
          </a:p>
        </p:txBody>
      </p:sp>
      <p:sp>
        <p:nvSpPr>
          <p:cNvPr id="39" name="Texto del título"/>
          <p:cNvSpPr txBox="1">
            <a:spLocks noGrp="1"/>
          </p:cNvSpPr>
          <p:nvPr>
            <p:ph type="title"/>
          </p:nvPr>
        </p:nvSpPr>
        <p:spPr>
          <a:xfrm>
            <a:off x="609600" y="1155700"/>
            <a:ext cx="5994400" cy="3568700"/>
          </a:xfrm>
          <a:prstGeom prst="rect">
            <a:avLst/>
          </a:prstGeom>
        </p:spPr>
        <p:txBody>
          <a:bodyPr anchor="b"/>
          <a:lstStyle>
            <a:lvl1pPr>
              <a:defRPr sz="5800"/>
            </a:lvl1pPr>
          </a:lstStyle>
          <a:p>
            <a:r>
              <a:t>Texto del título</a:t>
            </a:r>
          </a:p>
        </p:txBody>
      </p:sp>
      <p:sp>
        <p:nvSpPr>
          <p:cNvPr id="40" name="Nivel de texto 1…"/>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xfrm>
            <a:off x="6256723" y="9197831"/>
            <a:ext cx="409838" cy="454169"/>
          </a:xfrm>
          <a:prstGeom prst="rect">
            <a:avLst/>
          </a:prstGeom>
        </p:spPr>
        <p:txBody>
          <a:bodyPr/>
          <a:lstStyle>
            <a:lvl1pPr algn="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 Juan López</a:t>
            </a:r>
          </a:p>
        </p:txBody>
      </p:sp>
      <p:sp>
        <p:nvSpPr>
          <p:cNvPr id="94" name="“Escribir una cita aquí”"/>
          <p:cNvSpPr txBox="1">
            <a:spLocks noGrp="1"/>
          </p:cNvSpPr>
          <p:nvPr>
            <p:ph type="body" sz="quarter" idx="14"/>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“Escribir una cita aquí”</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Nivel de texto 1</a:t>
            </a:r>
          </a:p>
          <a:p>
            <a:pPr lvl="1"/>
            <a:r>
              <a:t>Nivel de texto 2</a:t>
            </a:r>
          </a:p>
          <a:p>
            <a:pPr lvl="2"/>
            <a:r>
              <a:t>Nivel de texto 3</a:t>
            </a:r>
          </a:p>
          <a:p>
            <a:pPr lvl="3"/>
            <a:r>
              <a:t>Nivel de texto 4</a:t>
            </a:r>
          </a:p>
          <a:p>
            <a:pPr lvl="4"/>
            <a:r>
              <a:t>Nivel de texto 5</a:t>
            </a:r>
          </a:p>
        </p:txBody>
      </p:sp>
      <p:sp>
        <p:nvSpPr>
          <p:cNvPr id="3" name="Texto del título"/>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Texto del título</a:t>
            </a:r>
          </a:p>
        </p:txBody>
      </p:sp>
      <p:sp>
        <p:nvSpPr>
          <p:cNvPr id="4" name="Número de diapositiva"/>
          <p:cNvSpPr txBox="1">
            <a:spLocks noGrp="1"/>
          </p:cNvSpPr>
          <p:nvPr>
            <p:ph type="sldNum" sz="quarter" idx="2"/>
          </p:nvPr>
        </p:nvSpPr>
        <p:spPr>
          <a:xfrm>
            <a:off x="6297011" y="9197831"/>
            <a:ext cx="409839" cy="454169"/>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ln>
            <a:noFill/>
          </a:ln>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hyperlink" Target="https://www.poetryfoundation.org/poems/43768/my-last-duchess" TargetMode="Externa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hyperlink" Target="https://writingexplained.org/grammar-dictionary/satire" TargetMode="External"/><Relationship Id="rId5" Type="http://schemas.openxmlformats.org/officeDocument/2006/relationships/hyperlink" Target="http://www.readwritethink.org/files/resources/30827_modestproposal.pdf" TargetMode="External"/><Relationship Id="rId4" Type="http://schemas.openxmlformats.org/officeDocument/2006/relationships/hyperlink" Target="http://www.irenees.net/bdf_fiche-notions-242_es.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7.jpeg"/><Relationship Id="rId2" Type="http://schemas.openxmlformats.org/officeDocument/2006/relationships/image" Target="../media/image50.png"/><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omosDemocracia"/>
          <p:cNvSpPr txBox="1">
            <a:spLocks noGrp="1"/>
          </p:cNvSpPr>
          <p:nvPr>
            <p:ph type="ctrTitle"/>
          </p:nvPr>
        </p:nvSpPr>
        <p:spPr>
          <a:xfrm>
            <a:off x="1270000" y="2159078"/>
            <a:ext cx="10791371" cy="2887055"/>
          </a:xfrm>
          <a:prstGeom prst="rect">
            <a:avLst/>
          </a:prstGeom>
        </p:spPr>
        <p:txBody>
          <a:bodyPr>
            <a:normAutofit/>
          </a:bodyPr>
          <a:lstStyle/>
          <a:p>
            <a:r>
              <a:rPr dirty="0"/>
              <a:t>#</a:t>
            </a:r>
            <a:r>
              <a:rPr dirty="0" err="1"/>
              <a:t>SomosDemocracia</a:t>
            </a:r>
            <a:br>
              <a:rPr lang="es-ES" dirty="0"/>
            </a:br>
            <a:r>
              <a:rPr lang="es-ES" sz="6000" dirty="0"/>
              <a:t>(ETAPA I)</a:t>
            </a:r>
            <a:br>
              <a:rPr lang="es-ES" dirty="0"/>
            </a:br>
            <a:endParaRPr sz="1200" dirty="0">
              <a:solidFill>
                <a:srgbClr val="000000"/>
              </a:solidFill>
            </a:endParaRPr>
          </a:p>
        </p:txBody>
      </p:sp>
      <p:sp>
        <p:nvSpPr>
          <p:cNvPr id="120" name="Equipo 7"/>
          <p:cNvSpPr txBox="1">
            <a:spLocks noGrp="1"/>
          </p:cNvSpPr>
          <p:nvPr>
            <p:ph type="subTitle" sz="quarter" idx="1"/>
          </p:nvPr>
        </p:nvSpPr>
        <p:spPr>
          <a:xfrm>
            <a:off x="1456267" y="5621789"/>
            <a:ext cx="10464800" cy="2582333"/>
          </a:xfrm>
          <a:prstGeom prst="rect">
            <a:avLst/>
          </a:prstGeom>
        </p:spPr>
        <p:txBody>
          <a:bodyPr>
            <a:normAutofit fontScale="55000" lnSpcReduction="20000"/>
          </a:bodyPr>
          <a:lstStyle>
            <a:lvl1pPr>
              <a:defRPr sz="4400"/>
            </a:lvl1pPr>
          </a:lstStyle>
          <a:p>
            <a:pPr>
              <a:lnSpc>
                <a:spcPct val="170000"/>
              </a:lnSpc>
            </a:pPr>
            <a:r>
              <a:rPr lang="es-AR" sz="5800" dirty="0">
                <a:latin typeface="Ayuthaya" pitchFamily="2" charset="-34"/>
                <a:ea typeface="Ayuthaya" pitchFamily="2" charset="-34"/>
                <a:cs typeface="Ayuthaya" pitchFamily="2" charset="-34"/>
              </a:rPr>
              <a:t>Proyecto interdisciplinario transversal</a:t>
            </a:r>
          </a:p>
          <a:p>
            <a:pPr>
              <a:lnSpc>
                <a:spcPct val="170000"/>
              </a:lnSpc>
            </a:pPr>
            <a:r>
              <a:rPr lang="es-AR" sz="5800" dirty="0">
                <a:latin typeface="Ayuthaya" pitchFamily="2" charset="-34"/>
                <a:ea typeface="Ayuthaya" pitchFamily="2" charset="-34"/>
                <a:cs typeface="Ayuthaya" pitchFamily="2" charset="-34"/>
              </a:rPr>
              <a:t>6to año de Preparatoria</a:t>
            </a:r>
          </a:p>
          <a:p>
            <a:pPr>
              <a:lnSpc>
                <a:spcPct val="170000"/>
              </a:lnSpc>
            </a:pPr>
            <a:r>
              <a:rPr lang="es-AR" sz="5800" dirty="0">
                <a:latin typeface="Ayuthaya" pitchFamily="2" charset="-34"/>
                <a:ea typeface="Ayuthaya" pitchFamily="2" charset="-34"/>
                <a:cs typeface="Ayuthaya" pitchFamily="2" charset="-34"/>
              </a:rPr>
              <a:t>Ciclo Escolar 2019-2020 </a:t>
            </a:r>
          </a:p>
          <a:p>
            <a:endParaRPr dirty="0"/>
          </a:p>
        </p:txBody>
      </p:sp>
      <p:pic>
        <p:nvPicPr>
          <p:cNvPr id="121" name="logo marca registrada.jpg" descr="logo marca registrada.jpg"/>
          <p:cNvPicPr>
            <a:picLocks noChangeAspect="1"/>
          </p:cNvPicPr>
          <p:nvPr/>
        </p:nvPicPr>
        <p:blipFill>
          <a:blip r:embed="rId2"/>
          <a:stretch>
            <a:fillRect/>
          </a:stretch>
        </p:blipFill>
        <p:spPr>
          <a:xfrm>
            <a:off x="5043288" y="506214"/>
            <a:ext cx="2918223" cy="1517476"/>
          </a:xfrm>
          <a:prstGeom prst="rect">
            <a:avLst/>
          </a:prstGeom>
          <a:ln w="889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Captura de pantalla 2018-02-22 08.53.22.png" descr="Captura de pantalla 2018-02-22 08.53.22.png"/>
          <p:cNvPicPr>
            <a:picLocks noChangeAspect="1"/>
          </p:cNvPicPr>
          <p:nvPr/>
        </p:nvPicPr>
        <p:blipFill>
          <a:blip r:embed="rId2"/>
          <a:stretch>
            <a:fillRect/>
          </a:stretch>
        </p:blipFill>
        <p:spPr>
          <a:xfrm>
            <a:off x="1080408" y="967049"/>
            <a:ext cx="11216844" cy="7819502"/>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E64D6088-3F2C-A94F-8670-0039B0D4E4F6}"/>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Captura de pantalla 2018-02-22 08.53.47.png" descr="Captura de pantalla 2018-02-22 08.53.47.png"/>
          <p:cNvPicPr>
            <a:picLocks noChangeAspect="1"/>
          </p:cNvPicPr>
          <p:nvPr/>
        </p:nvPicPr>
        <p:blipFill>
          <a:blip r:embed="rId2"/>
          <a:stretch>
            <a:fillRect/>
          </a:stretch>
        </p:blipFill>
        <p:spPr>
          <a:xfrm>
            <a:off x="853511" y="1033007"/>
            <a:ext cx="11297777" cy="7687585"/>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ABBCCB4B-AE94-4148-9611-1C8CB959D3EB}"/>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Captura de pantalla 2018-02-22 08.54.16.png" descr="Captura de pantalla 2018-02-22 08.54.16.png"/>
          <p:cNvPicPr>
            <a:picLocks noChangeAspect="1"/>
          </p:cNvPicPr>
          <p:nvPr/>
        </p:nvPicPr>
        <p:blipFill>
          <a:blip r:embed="rId2"/>
          <a:stretch>
            <a:fillRect/>
          </a:stretch>
        </p:blipFill>
        <p:spPr>
          <a:xfrm>
            <a:off x="969604" y="1162815"/>
            <a:ext cx="11065591" cy="7427969"/>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1D0143A0-10DE-A644-BBD4-126CF85937B3}"/>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roducto 2"/>
          <p:cNvSpPr txBox="1">
            <a:spLocks noGrp="1"/>
          </p:cNvSpPr>
          <p:nvPr>
            <p:ph type="title" idx="4294967295"/>
          </p:nvPr>
        </p:nvSpPr>
        <p:spPr>
          <a:xfrm>
            <a:off x="1270000" y="3860800"/>
            <a:ext cx="10464800" cy="2540000"/>
          </a:xfrm>
          <a:prstGeom prst="rect">
            <a:avLst/>
          </a:prstGeom>
        </p:spPr>
        <p:txBody>
          <a:bodyPr/>
          <a:lstStyle/>
          <a:p>
            <a:r>
              <a:rPr lang="es-AR" dirty="0"/>
              <a:t>Fotografías de la sesión</a:t>
            </a:r>
          </a:p>
        </p:txBody>
      </p:sp>
      <p:pic>
        <p:nvPicPr>
          <p:cNvPr id="151" name="logo marca registrada.jpg" descr="logo marca registrada.jpg"/>
          <p:cNvPicPr>
            <a:picLocks noChangeAspect="1"/>
          </p:cNvPicPr>
          <p:nvPr/>
        </p:nvPicPr>
        <p:blipFill>
          <a:blip r:embed="rId2"/>
          <a:stretch>
            <a:fillRect/>
          </a:stretch>
        </p:blipFill>
        <p:spPr>
          <a:xfrm>
            <a:off x="5043288" y="1217414"/>
            <a:ext cx="2918223" cy="1517476"/>
          </a:xfrm>
          <a:prstGeom prst="rect">
            <a:avLst/>
          </a:prstGeom>
          <a:ln w="889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86" y="4876800"/>
            <a:ext cx="6064814" cy="2815525"/>
          </a:xfrm>
          <a:prstGeom prst="rect">
            <a:avLst/>
          </a:prstGeom>
        </p:spPr>
      </p:pic>
      <p:pic>
        <p:nvPicPr>
          <p:cNvPr id="4" name="Imagen 3">
            <a:extLst>
              <a:ext uri="{FF2B5EF4-FFF2-40B4-BE49-F238E27FC236}">
                <a16:creationId xmlns:a16="http://schemas.microsoft.com/office/drawing/2014/main" id="{CEF2C28E-D817-1F45-8BA2-6C22E6651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86" y="1701058"/>
            <a:ext cx="5608987" cy="2142808"/>
          </a:xfrm>
          <a:prstGeom prst="rect">
            <a:avLst/>
          </a:prstGeom>
        </p:spPr>
      </p:pic>
      <p:pic>
        <p:nvPicPr>
          <p:cNvPr id="5" name="Imagen 4">
            <a:extLst>
              <a:ext uri="{FF2B5EF4-FFF2-40B4-BE49-F238E27FC236}">
                <a16:creationId xmlns:a16="http://schemas.microsoft.com/office/drawing/2014/main" id="{F9FAF5FE-6B6F-DE42-A80F-54850624A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908" y="5158495"/>
            <a:ext cx="5568306" cy="2252134"/>
          </a:xfrm>
          <a:prstGeom prst="rect">
            <a:avLst/>
          </a:prstGeom>
        </p:spPr>
      </p:pic>
      <p:pic>
        <p:nvPicPr>
          <p:cNvPr id="6" name="Imagen 5">
            <a:extLst>
              <a:ext uri="{FF2B5EF4-FFF2-40B4-BE49-F238E27FC236}">
                <a16:creationId xmlns:a16="http://schemas.microsoft.com/office/drawing/2014/main" id="{AC601C31-7561-1645-AF36-75953B3D5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2400" y="1066798"/>
            <a:ext cx="6246406" cy="3385187"/>
          </a:xfrm>
          <a:prstGeom prst="rect">
            <a:avLst/>
          </a:prstGeom>
        </p:spPr>
      </p:pic>
      <p:pic>
        <p:nvPicPr>
          <p:cNvPr id="7" name="logo marca registrada.jpg" descr="logo marca registrada.jpg">
            <a:extLst>
              <a:ext uri="{FF2B5EF4-FFF2-40B4-BE49-F238E27FC236}">
                <a16:creationId xmlns:a16="http://schemas.microsoft.com/office/drawing/2014/main" id="{C5D872B6-FE20-AB49-88EA-5A130FEB2496}"/>
              </a:ext>
            </a:extLst>
          </p:cNvPr>
          <p:cNvPicPr>
            <a:picLocks noChangeAspect="1"/>
          </p:cNvPicPr>
          <p:nvPr/>
        </p:nvPicPr>
        <p:blipFill>
          <a:blip r:embed="rId6"/>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43" y="1543373"/>
            <a:ext cx="5924290" cy="3932155"/>
          </a:xfrm>
          <a:prstGeom prst="rect">
            <a:avLst/>
          </a:prstGeom>
        </p:spPr>
      </p:pic>
      <p:pic>
        <p:nvPicPr>
          <p:cNvPr id="6" name="Imagen 5">
            <a:extLst>
              <a:ext uri="{FF2B5EF4-FFF2-40B4-BE49-F238E27FC236}">
                <a16:creationId xmlns:a16="http://schemas.microsoft.com/office/drawing/2014/main" id="{DAEFC37C-8CA3-5044-85FC-B2990E93E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30" y="6112933"/>
            <a:ext cx="6514916" cy="2097294"/>
          </a:xfrm>
          <a:prstGeom prst="rect">
            <a:avLst/>
          </a:prstGeom>
        </p:spPr>
      </p:pic>
      <p:pic>
        <p:nvPicPr>
          <p:cNvPr id="7" name="Imagen 6">
            <a:extLst>
              <a:ext uri="{FF2B5EF4-FFF2-40B4-BE49-F238E27FC236}">
                <a16:creationId xmlns:a16="http://schemas.microsoft.com/office/drawing/2014/main" id="{3CFF5ABD-3ECC-4E46-B165-DDDF25F109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5385" y="2743200"/>
            <a:ext cx="4919060" cy="3166533"/>
          </a:xfrm>
          <a:prstGeom prst="rect">
            <a:avLst/>
          </a:prstGeom>
        </p:spPr>
      </p:pic>
      <p:pic>
        <p:nvPicPr>
          <p:cNvPr id="5" name="logo marca registrada.jpg" descr="logo marca registrada.jpg">
            <a:extLst>
              <a:ext uri="{FF2B5EF4-FFF2-40B4-BE49-F238E27FC236}">
                <a16:creationId xmlns:a16="http://schemas.microsoft.com/office/drawing/2014/main" id="{08F559CA-E3AA-1B4B-BE77-65267A7BE6E9}"/>
              </a:ext>
            </a:extLst>
          </p:cNvPr>
          <p:cNvPicPr>
            <a:picLocks noChangeAspect="1"/>
          </p:cNvPicPr>
          <p:nvPr/>
        </p:nvPicPr>
        <p:blipFill>
          <a:blip r:embed="rId5"/>
          <a:stretch>
            <a:fillRect/>
          </a:stretch>
        </p:blipFill>
        <p:spPr>
          <a:xfrm>
            <a:off x="366018" y="252214"/>
            <a:ext cx="1056382" cy="549319"/>
          </a:xfrm>
          <a:prstGeom prst="rect">
            <a:avLst/>
          </a:prstGeom>
          <a:ln w="88900">
            <a:miter lim="400000"/>
          </a:ln>
        </p:spPr>
      </p:pic>
    </p:spTree>
    <p:extLst>
      <p:ext uri="{BB962C8B-B14F-4D97-AF65-F5344CB8AC3E}">
        <p14:creationId xmlns:p14="http://schemas.microsoft.com/office/powerpoint/2010/main" val="12889535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persona, interior, tabla, mujer&#10;&#10;Descripción generada automáticamente">
            <a:extLst>
              <a:ext uri="{FF2B5EF4-FFF2-40B4-BE49-F238E27FC236}">
                <a16:creationId xmlns:a16="http://schemas.microsoft.com/office/drawing/2014/main" id="{91439BDB-8D1E-5248-A875-775300DD6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781" y="1750741"/>
            <a:ext cx="8336156" cy="6252117"/>
          </a:xfrm>
          <a:prstGeom prst="rect">
            <a:avLst/>
          </a:prstGeom>
        </p:spPr>
      </p:pic>
      <p:pic>
        <p:nvPicPr>
          <p:cNvPr id="4" name="logo marca registrada.jpg" descr="logo marca registrada.jpg">
            <a:extLst>
              <a:ext uri="{FF2B5EF4-FFF2-40B4-BE49-F238E27FC236}">
                <a16:creationId xmlns:a16="http://schemas.microsoft.com/office/drawing/2014/main" id="{A17F4819-447D-B34B-AA53-77699E42B521}"/>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extLst>
      <p:ext uri="{BB962C8B-B14F-4D97-AF65-F5344CB8AC3E}">
        <p14:creationId xmlns:p14="http://schemas.microsoft.com/office/powerpoint/2010/main" val="31133803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DEBB6712-1735-F549-9DCE-E31EDC4C1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7580"/>
            <a:ext cx="13004800" cy="7546707"/>
          </a:xfrm>
          <a:prstGeom prst="rect">
            <a:avLst/>
          </a:prstGeom>
        </p:spPr>
      </p:pic>
      <p:sp>
        <p:nvSpPr>
          <p:cNvPr id="4" name="Rectángulo 3">
            <a:extLst>
              <a:ext uri="{FF2B5EF4-FFF2-40B4-BE49-F238E27FC236}">
                <a16:creationId xmlns:a16="http://schemas.microsoft.com/office/drawing/2014/main" id="{F2D6C671-E0BC-B749-962D-C8BEBAF6F728}"/>
              </a:ext>
            </a:extLst>
          </p:cNvPr>
          <p:cNvSpPr/>
          <p:nvPr/>
        </p:nvSpPr>
        <p:spPr>
          <a:xfrm>
            <a:off x="2065867" y="406400"/>
            <a:ext cx="9228666" cy="769441"/>
          </a:xfrm>
          <a:prstGeom prst="rect">
            <a:avLst/>
          </a:prstGeom>
        </p:spPr>
        <p:txBody>
          <a:bodyPr wrap="square">
            <a:spAutoFit/>
          </a:bodyPr>
          <a:lstStyle/>
          <a:p>
            <a:pPr lvl="0" algn="l"/>
            <a:r>
              <a:rPr lang="es-ES" sz="4400" dirty="0">
                <a:solidFill>
                  <a:schemeClr val="tx1"/>
                </a:solidFill>
                <a:latin typeface="+mj-lt"/>
                <a:ea typeface="Ayuthaya" pitchFamily="2" charset="-34"/>
                <a:cs typeface="Ayuthaya" pitchFamily="2" charset="-34"/>
                <a:sym typeface="Amatic SC"/>
              </a:rPr>
              <a:t>Organizador de conceptos</a:t>
            </a:r>
          </a:p>
        </p:txBody>
      </p:sp>
      <p:pic>
        <p:nvPicPr>
          <p:cNvPr id="5" name="logo marca registrada.jpg" descr="logo marca registrada.jpg">
            <a:extLst>
              <a:ext uri="{FF2B5EF4-FFF2-40B4-BE49-F238E27FC236}">
                <a16:creationId xmlns:a16="http://schemas.microsoft.com/office/drawing/2014/main" id="{AE11BE6C-94AA-AD48-92DA-5DDFDD00354F}"/>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73AF77-C63E-FD40-BF36-E954765E5C3C}"/>
              </a:ext>
            </a:extLst>
          </p:cNvPr>
          <p:cNvSpPr txBox="1"/>
          <p:nvPr/>
        </p:nvSpPr>
        <p:spPr>
          <a:xfrm>
            <a:off x="1119516" y="4102174"/>
            <a:ext cx="1076576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s-AR" sz="7200" b="0" i="0" u="none" strike="noStrike" cap="none" spc="0" normalizeH="0" baseline="0" dirty="0">
                <a:ln>
                  <a:noFill/>
                </a:ln>
                <a:solidFill>
                  <a:srgbClr val="FFFFFF"/>
                </a:solidFill>
                <a:effectLst/>
                <a:uFillTx/>
                <a:latin typeface="+mn-lt"/>
                <a:ea typeface="+mn-ea"/>
                <a:cs typeface="+mn-cs"/>
                <a:sym typeface="Chalkduster"/>
              </a:rPr>
              <a:t>NUESTRO PROYECTO</a:t>
            </a:r>
          </a:p>
        </p:txBody>
      </p:sp>
      <p:pic>
        <p:nvPicPr>
          <p:cNvPr id="3" name="logo marca registrada.jpg" descr="logo marca registrada.jpg">
            <a:extLst>
              <a:ext uri="{FF2B5EF4-FFF2-40B4-BE49-F238E27FC236}">
                <a16:creationId xmlns:a16="http://schemas.microsoft.com/office/drawing/2014/main" id="{4CB530BA-D41C-C442-AB95-E270BB6C46CD}"/>
              </a:ext>
            </a:extLst>
          </p:cNvPr>
          <p:cNvPicPr>
            <a:picLocks noChangeAspect="1"/>
          </p:cNvPicPr>
          <p:nvPr/>
        </p:nvPicPr>
        <p:blipFill>
          <a:blip r:embed="rId2"/>
          <a:stretch>
            <a:fillRect/>
          </a:stretch>
        </p:blipFill>
        <p:spPr>
          <a:xfrm>
            <a:off x="4700950" y="1725414"/>
            <a:ext cx="2918223" cy="1517476"/>
          </a:xfrm>
          <a:prstGeom prst="rect">
            <a:avLst/>
          </a:prstGeom>
          <a:ln w="88900">
            <a:miter lim="400000"/>
          </a:ln>
        </p:spPr>
      </p:pic>
    </p:spTree>
    <p:extLst>
      <p:ext uri="{BB962C8B-B14F-4D97-AF65-F5344CB8AC3E}">
        <p14:creationId xmlns:p14="http://schemas.microsoft.com/office/powerpoint/2010/main" val="36591963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roducto 3"/>
          <p:cNvSpPr txBox="1">
            <a:spLocks noGrp="1"/>
          </p:cNvSpPr>
          <p:nvPr>
            <p:ph type="title" idx="4294967295"/>
          </p:nvPr>
        </p:nvSpPr>
        <p:spPr>
          <a:xfrm>
            <a:off x="1422399" y="1488729"/>
            <a:ext cx="10464800" cy="1286933"/>
          </a:xfrm>
          <a:prstGeom prst="rect">
            <a:avLst/>
          </a:prstGeom>
        </p:spPr>
        <p:txBody>
          <a:bodyPr>
            <a:normAutofit/>
          </a:bodyPr>
          <a:lstStyle/>
          <a:p>
            <a:r>
              <a:rPr lang="es-ES" sz="6000" dirty="0"/>
              <a:t>Introducción</a:t>
            </a:r>
            <a:endParaRPr sz="6000" dirty="0"/>
          </a:p>
        </p:txBody>
      </p:sp>
      <p:pic>
        <p:nvPicPr>
          <p:cNvPr id="161" name="logo marca registrada.jpg" descr="logo marca registrada.jpg"/>
          <p:cNvPicPr>
            <a:picLocks noChangeAspect="1"/>
          </p:cNvPicPr>
          <p:nvPr/>
        </p:nvPicPr>
        <p:blipFill>
          <a:blip r:embed="rId2"/>
          <a:stretch>
            <a:fillRect/>
          </a:stretch>
        </p:blipFill>
        <p:spPr>
          <a:xfrm>
            <a:off x="366018" y="252214"/>
            <a:ext cx="1056382" cy="549319"/>
          </a:xfrm>
          <a:prstGeom prst="rect">
            <a:avLst/>
          </a:prstGeom>
          <a:ln w="88900">
            <a:miter lim="400000"/>
          </a:ln>
        </p:spPr>
      </p:pic>
      <p:sp>
        <p:nvSpPr>
          <p:cNvPr id="4" name="#SomosDemocracia">
            <a:extLst>
              <a:ext uri="{FF2B5EF4-FFF2-40B4-BE49-F238E27FC236}">
                <a16:creationId xmlns:a16="http://schemas.microsoft.com/office/drawing/2014/main" id="{BBBDA86C-87DB-B247-AF3F-F6588F6FA921}"/>
              </a:ext>
            </a:extLst>
          </p:cNvPr>
          <p:cNvSpPr txBox="1">
            <a:spLocks/>
          </p:cNvSpPr>
          <p:nvPr/>
        </p:nvSpPr>
        <p:spPr>
          <a:xfrm>
            <a:off x="999065" y="2775662"/>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55000" lnSpcReduction="20000"/>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lnSpc>
                <a:spcPct val="170000"/>
              </a:lnSpc>
            </a:pPr>
            <a:r>
              <a:rPr lang="es-AR" sz="4500" dirty="0">
                <a:latin typeface="Ayuthaya" pitchFamily="2" charset="-34"/>
                <a:ea typeface="Ayuthaya" pitchFamily="2" charset="-34"/>
                <a:cs typeface="Ayuthaya" pitchFamily="2" charset="-34"/>
              </a:rPr>
              <a:t>Para que una DEMOCRACIA funcione se necesita que confluyan dos acciones: PENSAR y HACER. Esto implica: ser tolerantes, participar como ciudadanos comprometidos, ejercer la libertad en todas sus expresiones sin trasgredir la ley, y ser representados por gobernantes que actúen según el Estado de Derecho y el respeto por los derechos Humanos. La pregunta que surge enonces es: ¿cuál es el papel de la escuela para fomentar la democracia?.</a:t>
            </a:r>
          </a:p>
          <a:p>
            <a:pPr lvl="1" indent="0" algn="just" hangingPunct="1"/>
            <a:r>
              <a:rPr lang="es-AR" sz="2800" dirty="0">
                <a:latin typeface="Ayuthaya" pitchFamily="2" charset="-34"/>
                <a:ea typeface="Ayuthaya" pitchFamily="2" charset="-34"/>
                <a:cs typeface="Ayuthaya" pitchFamily="2" charset="-34"/>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Integrantes"/>
          <p:cNvSpPr txBox="1">
            <a:spLocks noGrp="1"/>
          </p:cNvSpPr>
          <p:nvPr>
            <p:ph type="title"/>
          </p:nvPr>
        </p:nvSpPr>
        <p:spPr>
          <a:xfrm>
            <a:off x="948266" y="1507066"/>
            <a:ext cx="11497733" cy="618067"/>
          </a:xfrm>
          <a:prstGeom prst="rect">
            <a:avLst/>
          </a:prstGeom>
        </p:spPr>
        <p:txBody>
          <a:bodyPr>
            <a:normAutofit fontScale="90000"/>
          </a:bodyPr>
          <a:lstStyle/>
          <a:p>
            <a:r>
              <a:rPr lang="es-ES" dirty="0"/>
              <a:t>Miembros del equipo</a:t>
            </a:r>
            <a:endParaRPr dirty="0"/>
          </a:p>
        </p:txBody>
      </p:sp>
      <p:sp>
        <p:nvSpPr>
          <p:cNvPr id="124" name="Andía, Rocío Pilar…"/>
          <p:cNvSpPr txBox="1">
            <a:spLocks noGrp="1"/>
          </p:cNvSpPr>
          <p:nvPr>
            <p:ph type="body" idx="1"/>
          </p:nvPr>
        </p:nvSpPr>
        <p:spPr>
          <a:xfrm>
            <a:off x="1270000" y="2446867"/>
            <a:ext cx="10464800" cy="5740400"/>
          </a:xfrm>
          <a:prstGeom prst="rect">
            <a:avLst/>
          </a:prstGeom>
        </p:spPr>
        <p:txBody>
          <a:bodyPr>
            <a:normAutofit lnSpcReduction="10000"/>
          </a:bodyPr>
          <a:lstStyle/>
          <a:p>
            <a:pPr marL="0" indent="0" algn="just" defTabSz="393192">
              <a:spcBef>
                <a:spcPts val="3000"/>
              </a:spcBef>
              <a:buNone/>
              <a:defRPr sz="3096"/>
            </a:pPr>
            <a:r>
              <a:rPr lang="es-ES" dirty="0">
                <a:latin typeface="Ayuthaya" pitchFamily="2" charset="-34"/>
                <a:ea typeface="Ayuthaya" pitchFamily="2" charset="-34"/>
                <a:cs typeface="Ayuthaya" pitchFamily="2" charset="-34"/>
              </a:rPr>
              <a:t>INCISO: </a:t>
            </a:r>
            <a:r>
              <a:rPr dirty="0">
                <a:latin typeface="Ayuthaya" pitchFamily="2" charset="-34"/>
                <a:ea typeface="Ayuthaya" pitchFamily="2" charset="-34"/>
                <a:cs typeface="Ayuthaya" pitchFamily="2" charset="-34"/>
              </a:rPr>
              <a:t>Andía, </a:t>
            </a:r>
            <a:r>
              <a:rPr dirty="0" err="1">
                <a:latin typeface="Ayuthaya" pitchFamily="2" charset="-34"/>
                <a:ea typeface="Ayuthaya" pitchFamily="2" charset="-34"/>
                <a:cs typeface="Ayuthaya" pitchFamily="2" charset="-34"/>
              </a:rPr>
              <a:t>Rocío</a:t>
            </a:r>
            <a:r>
              <a:rPr dirty="0">
                <a:latin typeface="Ayuthaya" pitchFamily="2" charset="-34"/>
                <a:ea typeface="Ayuthaya" pitchFamily="2" charset="-34"/>
                <a:cs typeface="Ayuthaya" pitchFamily="2" charset="-34"/>
              </a:rPr>
              <a:t> Pilar</a:t>
            </a:r>
            <a:endParaRPr lang="es-ES" dirty="0">
              <a:latin typeface="Ayuthaya" pitchFamily="2" charset="-34"/>
              <a:ea typeface="Ayuthaya" pitchFamily="2" charset="-34"/>
              <a:cs typeface="Ayuthaya" pitchFamily="2" charset="-34"/>
            </a:endParaRPr>
          </a:p>
          <a:p>
            <a:pPr marL="0" indent="0" algn="just" defTabSz="393192">
              <a:spcBef>
                <a:spcPts val="3000"/>
              </a:spcBef>
              <a:buNone/>
              <a:defRPr sz="3096"/>
            </a:pPr>
            <a:r>
              <a:rPr lang="es-ES" dirty="0">
                <a:latin typeface="Ayuthaya" pitchFamily="2" charset="-34"/>
                <a:ea typeface="Ayuthaya" pitchFamily="2" charset="-34"/>
                <a:cs typeface="Ayuthaya" pitchFamily="2" charset="-34"/>
              </a:rPr>
              <a:t>METODOLOGÍA DE LA INVESTIGACION: Mora, Alejandra</a:t>
            </a:r>
            <a:endParaRPr dirty="0">
              <a:latin typeface="Ayuthaya" pitchFamily="2" charset="-34"/>
              <a:ea typeface="Ayuthaya" pitchFamily="2" charset="-34"/>
              <a:cs typeface="Ayuthaya" pitchFamily="2" charset="-34"/>
            </a:endParaRPr>
          </a:p>
          <a:p>
            <a:pPr marL="0" indent="0" algn="just" defTabSz="393192">
              <a:spcBef>
                <a:spcPts val="3000"/>
              </a:spcBef>
              <a:buNone/>
              <a:defRPr sz="3096"/>
            </a:pPr>
            <a:r>
              <a:rPr lang="es-ES" dirty="0">
                <a:latin typeface="Ayuthaya" pitchFamily="2" charset="-34"/>
                <a:ea typeface="Ayuthaya" pitchFamily="2" charset="-34"/>
                <a:cs typeface="Ayuthaya" pitchFamily="2" charset="-34"/>
              </a:rPr>
              <a:t>INGLES: </a:t>
            </a:r>
            <a:r>
              <a:rPr dirty="0" err="1">
                <a:latin typeface="Ayuthaya" pitchFamily="2" charset="-34"/>
                <a:ea typeface="Ayuthaya" pitchFamily="2" charset="-34"/>
                <a:cs typeface="Ayuthaya" pitchFamily="2" charset="-34"/>
              </a:rPr>
              <a:t>Pruneda</a:t>
            </a:r>
            <a:r>
              <a:rPr dirty="0">
                <a:latin typeface="Ayuthaya" pitchFamily="2" charset="-34"/>
                <a:ea typeface="Ayuthaya" pitchFamily="2" charset="-34"/>
                <a:cs typeface="Ayuthaya" pitchFamily="2" charset="-34"/>
              </a:rPr>
              <a:t> </a:t>
            </a:r>
            <a:r>
              <a:rPr dirty="0" err="1">
                <a:latin typeface="Ayuthaya" pitchFamily="2" charset="-34"/>
                <a:ea typeface="Ayuthaya" pitchFamily="2" charset="-34"/>
                <a:cs typeface="Ayuthaya" pitchFamily="2" charset="-34"/>
              </a:rPr>
              <a:t>Sentíes</a:t>
            </a:r>
            <a:r>
              <a:rPr dirty="0">
                <a:latin typeface="Ayuthaya" pitchFamily="2" charset="-34"/>
                <a:ea typeface="Ayuthaya" pitchFamily="2" charset="-34"/>
                <a:cs typeface="Ayuthaya" pitchFamily="2" charset="-34"/>
              </a:rPr>
              <a:t>, David  </a:t>
            </a:r>
          </a:p>
          <a:p>
            <a:pPr marL="0" indent="0" algn="just" defTabSz="393192">
              <a:spcBef>
                <a:spcPts val="3000"/>
              </a:spcBef>
              <a:buNone/>
              <a:defRPr sz="3096"/>
            </a:pPr>
            <a:r>
              <a:rPr lang="es-ES" dirty="0">
                <a:latin typeface="Ayuthaya" pitchFamily="2" charset="-34"/>
                <a:ea typeface="Ayuthaya" pitchFamily="2" charset="-34"/>
                <a:cs typeface="Ayuthaya" pitchFamily="2" charset="-34"/>
              </a:rPr>
              <a:t>HISTORIA DE LA CULTURA: </a:t>
            </a:r>
            <a:r>
              <a:rPr dirty="0">
                <a:latin typeface="Ayuthaya" pitchFamily="2" charset="-34"/>
                <a:ea typeface="Ayuthaya" pitchFamily="2" charset="-34"/>
                <a:cs typeface="Ayuthaya" pitchFamily="2" charset="-34"/>
              </a:rPr>
              <a:t>Ramírez Cruz, Luis Arturo</a:t>
            </a:r>
          </a:p>
          <a:p>
            <a:pPr marL="0" indent="0" algn="just" defTabSz="393192">
              <a:spcBef>
                <a:spcPts val="3000"/>
              </a:spcBef>
              <a:buNone/>
              <a:defRPr sz="3096"/>
            </a:pPr>
            <a:r>
              <a:rPr lang="es-ES" dirty="0">
                <a:latin typeface="Ayuthaya" pitchFamily="2" charset="-34"/>
                <a:ea typeface="Ayuthaya" pitchFamily="2" charset="-34"/>
                <a:cs typeface="Ayuthaya" pitchFamily="2" charset="-34"/>
              </a:rPr>
              <a:t>DOCTRINAS FILOSÓFICAS: </a:t>
            </a:r>
            <a:r>
              <a:rPr dirty="0">
                <a:latin typeface="Ayuthaya" pitchFamily="2" charset="-34"/>
                <a:ea typeface="Ayuthaya" pitchFamily="2" charset="-34"/>
                <a:cs typeface="Ayuthaya" pitchFamily="2" charset="-34"/>
              </a:rPr>
              <a:t>Rojas, Israel </a:t>
            </a:r>
          </a:p>
          <a:p>
            <a:pPr marL="0" indent="0" algn="just" defTabSz="393192">
              <a:spcBef>
                <a:spcPts val="3000"/>
              </a:spcBef>
              <a:buNone/>
              <a:defRPr sz="3096"/>
            </a:pPr>
            <a:r>
              <a:rPr lang="es-ES" dirty="0">
                <a:latin typeface="Ayuthaya" pitchFamily="2" charset="-34"/>
                <a:ea typeface="Ayuthaya" pitchFamily="2" charset="-34"/>
                <a:cs typeface="Ayuthaya" pitchFamily="2" charset="-34"/>
              </a:rPr>
              <a:t>FRANCÉS: </a:t>
            </a:r>
            <a:r>
              <a:rPr dirty="0">
                <a:latin typeface="Ayuthaya" pitchFamily="2" charset="-34"/>
                <a:ea typeface="Ayuthaya" pitchFamily="2" charset="-34"/>
                <a:cs typeface="Ayuthaya" pitchFamily="2" charset="-34"/>
              </a:rPr>
              <a:t>Rueda Mila, Aline</a:t>
            </a:r>
          </a:p>
        </p:txBody>
      </p:sp>
      <p:pic>
        <p:nvPicPr>
          <p:cNvPr id="4" name="logo marca registrada.jpg" descr="logo marca registrada.jpg">
            <a:extLst>
              <a:ext uri="{FF2B5EF4-FFF2-40B4-BE49-F238E27FC236}">
                <a16:creationId xmlns:a16="http://schemas.microsoft.com/office/drawing/2014/main" id="{E8E01934-7E8B-AA45-A24E-A1CC948F72ED}"/>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ducto 4"/>
          <p:cNvSpPr txBox="1">
            <a:spLocks noGrp="1"/>
          </p:cNvSpPr>
          <p:nvPr>
            <p:ph type="title" idx="4294967295"/>
          </p:nvPr>
        </p:nvSpPr>
        <p:spPr>
          <a:xfrm>
            <a:off x="965197" y="1602492"/>
            <a:ext cx="11548534" cy="1325570"/>
          </a:xfrm>
          <a:prstGeom prst="rect">
            <a:avLst/>
          </a:prstGeom>
        </p:spPr>
        <p:txBody>
          <a:bodyPr>
            <a:normAutofit/>
          </a:bodyPr>
          <a:lstStyle/>
          <a:p>
            <a:r>
              <a:rPr lang="es-ES" sz="6000" dirty="0"/>
              <a:t>Descripción del proyecto</a:t>
            </a:r>
            <a:endParaRPr sz="6000" dirty="0"/>
          </a:p>
        </p:txBody>
      </p:sp>
      <p:sp>
        <p:nvSpPr>
          <p:cNvPr id="4" name="#SomosDemocracia">
            <a:extLst>
              <a:ext uri="{FF2B5EF4-FFF2-40B4-BE49-F238E27FC236}">
                <a16:creationId xmlns:a16="http://schemas.microsoft.com/office/drawing/2014/main" id="{FCAE1600-C951-7341-9A0B-A485CB727E21}"/>
              </a:ext>
            </a:extLst>
          </p:cNvPr>
          <p:cNvSpPr txBox="1">
            <a:spLocks/>
          </p:cNvSpPr>
          <p:nvPr/>
        </p:nvSpPr>
        <p:spPr>
          <a:xfrm>
            <a:off x="1083732" y="3277139"/>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  </a:t>
            </a:r>
          </a:p>
        </p:txBody>
      </p:sp>
      <p:sp>
        <p:nvSpPr>
          <p:cNvPr id="6" name="#SomosDemocracia">
            <a:extLst>
              <a:ext uri="{FF2B5EF4-FFF2-40B4-BE49-F238E27FC236}">
                <a16:creationId xmlns:a16="http://schemas.microsoft.com/office/drawing/2014/main" id="{DBE82AA9-EE07-594D-BB2A-360E8E3E9CEC}"/>
              </a:ext>
            </a:extLst>
          </p:cNvPr>
          <p:cNvSpPr txBox="1">
            <a:spLocks/>
          </p:cNvSpPr>
          <p:nvPr/>
        </p:nvSpPr>
        <p:spPr>
          <a:xfrm>
            <a:off x="1083731" y="2928062"/>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Durante los meses de Noviembre a Mayo se trabajarán en las materias de Ingles, Francés, Ciencias Sociales, Historia de la Cultura, Doctrinas Filosóficas y Metodología de la Investigación, con el desarrollo de los PRINCIPIOS y COMPONENTES de la democracia con el objetivo de responder a la pregunta ¿qué puedo hacer en mi vida para practicar la democracia?. Como resultado se desarrollará una campaña de comunicación interna compartiendo los resultados con la Comundad TAE.  </a:t>
            </a:r>
          </a:p>
        </p:txBody>
      </p:sp>
      <p:pic>
        <p:nvPicPr>
          <p:cNvPr id="7" name="logo marca registrada.jpg" descr="logo marca registrada.jpg">
            <a:extLst>
              <a:ext uri="{FF2B5EF4-FFF2-40B4-BE49-F238E27FC236}">
                <a16:creationId xmlns:a16="http://schemas.microsoft.com/office/drawing/2014/main" id="{4986FDE2-5BC5-A34A-9770-39B2051448D5}"/>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ducto 4"/>
          <p:cNvSpPr txBox="1">
            <a:spLocks noGrp="1"/>
          </p:cNvSpPr>
          <p:nvPr>
            <p:ph type="title" idx="4294967295"/>
          </p:nvPr>
        </p:nvSpPr>
        <p:spPr>
          <a:xfrm>
            <a:off x="965196" y="1860629"/>
            <a:ext cx="11548534" cy="1325570"/>
          </a:xfrm>
          <a:prstGeom prst="rect">
            <a:avLst/>
          </a:prstGeom>
        </p:spPr>
        <p:txBody>
          <a:bodyPr>
            <a:normAutofit/>
          </a:bodyPr>
          <a:lstStyle/>
          <a:p>
            <a:r>
              <a:rPr lang="es-ES" sz="6000" dirty="0"/>
              <a:t>Objetivo General</a:t>
            </a:r>
            <a:endParaRPr sz="6000" dirty="0"/>
          </a:p>
        </p:txBody>
      </p:sp>
      <p:sp>
        <p:nvSpPr>
          <p:cNvPr id="4" name="#SomosDemocracia">
            <a:extLst>
              <a:ext uri="{FF2B5EF4-FFF2-40B4-BE49-F238E27FC236}">
                <a16:creationId xmlns:a16="http://schemas.microsoft.com/office/drawing/2014/main" id="{FCAE1600-C951-7341-9A0B-A485CB727E21}"/>
              </a:ext>
            </a:extLst>
          </p:cNvPr>
          <p:cNvSpPr txBox="1">
            <a:spLocks/>
          </p:cNvSpPr>
          <p:nvPr/>
        </p:nvSpPr>
        <p:spPr>
          <a:xfrm>
            <a:off x="1083732" y="3277139"/>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  </a:t>
            </a:r>
          </a:p>
        </p:txBody>
      </p:sp>
      <p:sp>
        <p:nvSpPr>
          <p:cNvPr id="6" name="#SomosDemocracia">
            <a:extLst>
              <a:ext uri="{FF2B5EF4-FFF2-40B4-BE49-F238E27FC236}">
                <a16:creationId xmlns:a16="http://schemas.microsoft.com/office/drawing/2014/main" id="{DBE82AA9-EE07-594D-BB2A-360E8E3E9CEC}"/>
              </a:ext>
            </a:extLst>
          </p:cNvPr>
          <p:cNvSpPr txBox="1">
            <a:spLocks/>
          </p:cNvSpPr>
          <p:nvPr/>
        </p:nvSpPr>
        <p:spPr>
          <a:xfrm>
            <a:off x="1083730" y="2788207"/>
            <a:ext cx="11311467" cy="36360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Diseñar una campaña de comunicación dirigida a la Comunidad TAE para dar a conocer las conclusiones de los alumnos de 6to año de preparatoria acerca de las buenas prácticas para vivir en democracia.</a:t>
            </a:r>
          </a:p>
        </p:txBody>
      </p:sp>
      <p:pic>
        <p:nvPicPr>
          <p:cNvPr id="7" name="logo marca registrada.jpg" descr="logo marca registrada.jpg">
            <a:extLst>
              <a:ext uri="{FF2B5EF4-FFF2-40B4-BE49-F238E27FC236}">
                <a16:creationId xmlns:a16="http://schemas.microsoft.com/office/drawing/2014/main" id="{B87E97DD-276C-4E46-98BF-F1CA29E836D7}"/>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spTree>
    <p:extLst>
      <p:ext uri="{BB962C8B-B14F-4D97-AF65-F5344CB8AC3E}">
        <p14:creationId xmlns:p14="http://schemas.microsoft.com/office/powerpoint/2010/main" val="323212388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ducto 4"/>
          <p:cNvSpPr txBox="1">
            <a:spLocks noGrp="1"/>
          </p:cNvSpPr>
          <p:nvPr>
            <p:ph type="title" idx="4294967295"/>
          </p:nvPr>
        </p:nvSpPr>
        <p:spPr>
          <a:xfrm>
            <a:off x="2579029" y="536947"/>
            <a:ext cx="8320871" cy="1165390"/>
          </a:xfrm>
          <a:prstGeom prst="rect">
            <a:avLst/>
          </a:prstGeom>
        </p:spPr>
        <p:txBody>
          <a:bodyPr>
            <a:normAutofit/>
          </a:bodyPr>
          <a:lstStyle/>
          <a:p>
            <a:r>
              <a:rPr lang="es-ES" sz="2800" dirty="0"/>
              <a:t>Objetivos por asignatura</a:t>
            </a:r>
          </a:p>
        </p:txBody>
      </p:sp>
      <p:sp>
        <p:nvSpPr>
          <p:cNvPr id="4" name="#SomosDemocracia">
            <a:extLst>
              <a:ext uri="{FF2B5EF4-FFF2-40B4-BE49-F238E27FC236}">
                <a16:creationId xmlns:a16="http://schemas.microsoft.com/office/drawing/2014/main" id="{FCAE1600-C951-7341-9A0B-A485CB727E21}"/>
              </a:ext>
            </a:extLst>
          </p:cNvPr>
          <p:cNvSpPr txBox="1">
            <a:spLocks/>
          </p:cNvSpPr>
          <p:nvPr/>
        </p:nvSpPr>
        <p:spPr>
          <a:xfrm>
            <a:off x="1083732" y="2614006"/>
            <a:ext cx="11311467" cy="640353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  </a:t>
            </a:r>
          </a:p>
        </p:txBody>
      </p:sp>
      <p:sp>
        <p:nvSpPr>
          <p:cNvPr id="5" name="Andía, Rocío Pilar…">
            <a:extLst>
              <a:ext uri="{FF2B5EF4-FFF2-40B4-BE49-F238E27FC236}">
                <a16:creationId xmlns:a16="http://schemas.microsoft.com/office/drawing/2014/main" id="{324727BC-182E-3A48-89AA-50A4F74FC6F9}"/>
              </a:ext>
            </a:extLst>
          </p:cNvPr>
          <p:cNvSpPr txBox="1">
            <a:spLocks/>
          </p:cNvSpPr>
          <p:nvPr/>
        </p:nvSpPr>
        <p:spPr>
          <a:xfrm>
            <a:off x="609601" y="1930400"/>
            <a:ext cx="11785597" cy="7315200"/>
          </a:xfrm>
          <a:prstGeom prst="rect">
            <a:avLst/>
          </a:prstGeom>
        </p:spPr>
        <p:txBody>
          <a:bodyPr>
            <a:normAutofit fontScale="62500" lnSpcReduction="20000"/>
          </a:bodyPr>
          <a:lstStyle>
            <a:lvl1pPr marL="5715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2"/>
              </a:buBlip>
              <a:tabLst/>
              <a:defRPr sz="3600" b="0" i="0" u="none" strike="noStrike" cap="none" spc="0" baseline="0">
                <a:ln>
                  <a:noFill/>
                </a:ln>
                <a:solidFill>
                  <a:srgbClr val="FFFFFF"/>
                </a:solidFill>
                <a:uFillTx/>
                <a:latin typeface="+mn-lt"/>
                <a:ea typeface="+mn-ea"/>
                <a:cs typeface="+mn-cs"/>
                <a:sym typeface="Chalkduster"/>
              </a:defRPr>
            </a:lvl9pPr>
          </a:lstStyle>
          <a:p>
            <a:pPr marL="0" indent="0" algn="just" defTabSz="393192" hangingPunct="1">
              <a:spcBef>
                <a:spcPts val="3000"/>
              </a:spcBef>
              <a:buNone/>
              <a:defRPr sz="3096"/>
            </a:pPr>
            <a:r>
              <a:rPr lang="es-ES" sz="3096" dirty="0">
                <a:latin typeface="Ayuthaya" pitchFamily="2" charset="-34"/>
                <a:ea typeface="Ayuthaya" pitchFamily="2" charset="-34"/>
                <a:cs typeface="Ayuthaya" pitchFamily="2" charset="-34"/>
              </a:rPr>
              <a:t>INCISO: </a:t>
            </a:r>
            <a:r>
              <a:rPr lang="es-ES" sz="3096" dirty="0"/>
              <a:t>Analizar el concepto de democracia y su contexto de aplicación, los conceptos relacionados con los medios de comunicación y su relación con la democracia para que los estudiantes adquieran habilidades que le permitan ser participantes activos de su ciudadanía.</a:t>
            </a:r>
            <a:endParaRPr lang="es-ES" sz="3096" dirty="0">
              <a:latin typeface="Ayuthaya" pitchFamily="2" charset="-34"/>
              <a:ea typeface="Ayuthaya" pitchFamily="2" charset="-34"/>
              <a:cs typeface="Ayuthaya" pitchFamily="2" charset="-34"/>
            </a:endParaRPr>
          </a:p>
          <a:p>
            <a:pPr marL="0" indent="0" algn="just" defTabSz="393192" hangingPunct="1">
              <a:spcBef>
                <a:spcPts val="3000"/>
              </a:spcBef>
              <a:buNone/>
              <a:defRPr sz="3096"/>
            </a:pPr>
            <a:r>
              <a:rPr lang="es-ES" sz="3096" dirty="0">
                <a:latin typeface="Ayuthaya" pitchFamily="2" charset="-34"/>
                <a:ea typeface="Ayuthaya" pitchFamily="2" charset="-34"/>
                <a:cs typeface="Ayuthaya" pitchFamily="2" charset="-34"/>
              </a:rPr>
              <a:t>METODOLOGÍA DE LA INVESTIGACION: </a:t>
            </a:r>
            <a:r>
              <a:rPr lang="es-ES" sz="3096" dirty="0"/>
              <a:t>Investigar el tema de la democracia desde diferentes aspectos, como el político, social, económico y educativo para contextualizar la democracia en diferentes ciencias o disciplinas. Analizar los tres ejemplos de democracia más representativos del siglo XX y XXI con el fin de encontrar similitudes y diferencias.</a:t>
            </a:r>
            <a:r>
              <a:rPr lang="es-AR" dirty="0"/>
              <a:t> </a:t>
            </a:r>
            <a:endParaRPr lang="es-ES" sz="3096" dirty="0">
              <a:latin typeface="Ayuthaya" pitchFamily="2" charset="-34"/>
              <a:ea typeface="Ayuthaya" pitchFamily="2" charset="-34"/>
              <a:cs typeface="Ayuthaya" pitchFamily="2" charset="-34"/>
            </a:endParaRPr>
          </a:p>
          <a:p>
            <a:pPr marL="0" indent="0" algn="just" defTabSz="393192" hangingPunct="1">
              <a:spcBef>
                <a:spcPts val="3000"/>
              </a:spcBef>
              <a:buNone/>
              <a:defRPr sz="3096"/>
            </a:pPr>
            <a:r>
              <a:rPr lang="es-ES" sz="3096" dirty="0">
                <a:latin typeface="Ayuthaya" pitchFamily="2" charset="-34"/>
                <a:ea typeface="Ayuthaya" pitchFamily="2" charset="-34"/>
                <a:cs typeface="Ayuthaya" pitchFamily="2" charset="-34"/>
              </a:rPr>
              <a:t>INGLES:</a:t>
            </a:r>
            <a:r>
              <a:rPr lang="es-MX" sz="3096" dirty="0">
                <a:latin typeface="Ayuthaya" pitchFamily="2" charset="-34"/>
                <a:ea typeface="Ayuthaya" pitchFamily="2" charset="-34"/>
                <a:cs typeface="Ayuthaya" pitchFamily="2" charset="-34"/>
              </a:rPr>
              <a:t> E</a:t>
            </a:r>
            <a:r>
              <a:rPr lang="es-MX" sz="3096" dirty="0"/>
              <a:t>studiar las representaciones de las relaciones de poder en dos textos literarios para reflexionar en torno a cómo el poder es un fenómeno dinámico que influye en la vida social de los individuos.</a:t>
            </a:r>
            <a:endParaRPr lang="es-ES" sz="3096" dirty="0">
              <a:latin typeface="Ayuthaya" pitchFamily="2" charset="-34"/>
              <a:ea typeface="Ayuthaya" pitchFamily="2" charset="-34"/>
              <a:cs typeface="Ayuthaya" pitchFamily="2" charset="-34"/>
            </a:endParaRPr>
          </a:p>
          <a:p>
            <a:pPr marL="0" indent="0" algn="just" defTabSz="393192" hangingPunct="1">
              <a:spcBef>
                <a:spcPts val="3000"/>
              </a:spcBef>
              <a:buNone/>
              <a:defRPr sz="3096"/>
            </a:pPr>
            <a:r>
              <a:rPr lang="es-ES" sz="3096" dirty="0">
                <a:latin typeface="Ayuthaya" pitchFamily="2" charset="-34"/>
                <a:ea typeface="Ayuthaya" pitchFamily="2" charset="-34"/>
                <a:cs typeface="Ayuthaya" pitchFamily="2" charset="-34"/>
              </a:rPr>
              <a:t>HISTORIA DE LA CULTURA:</a:t>
            </a:r>
            <a:r>
              <a:rPr lang="es-MX" sz="3096" dirty="0"/>
              <a:t>El estudiante identificará los múltiples elementos tomados del mundo clásico que se integran a otras culturas y que sirvieron de punto de partida al derecho, la política, a la Democracia, la literatura y otras manifestaciones culturales.</a:t>
            </a:r>
            <a:endParaRPr lang="es-ES" sz="3096" dirty="0">
              <a:latin typeface="Ayuthaya" pitchFamily="2" charset="-34"/>
              <a:ea typeface="Ayuthaya" pitchFamily="2" charset="-34"/>
              <a:cs typeface="Ayuthaya" pitchFamily="2" charset="-34"/>
            </a:endParaRPr>
          </a:p>
          <a:p>
            <a:pPr marL="0" indent="0" algn="just" defTabSz="393192" hangingPunct="1">
              <a:spcBef>
                <a:spcPts val="3000"/>
              </a:spcBef>
              <a:buNone/>
              <a:defRPr sz="3096"/>
            </a:pPr>
            <a:r>
              <a:rPr lang="es-ES" sz="3096" dirty="0">
                <a:latin typeface="Ayuthaya" pitchFamily="2" charset="-34"/>
                <a:ea typeface="Ayuthaya" pitchFamily="2" charset="-34"/>
                <a:cs typeface="Ayuthaya" pitchFamily="2" charset="-34"/>
              </a:rPr>
              <a:t>DOCTRINAS FILOSÓFICAS: </a:t>
            </a:r>
            <a:r>
              <a:rPr lang="es-ES" sz="3096" dirty="0"/>
              <a:t>Reflexionar sobre el concepto de democracia teniendo como referente el espíritu de las leyes no sólo como marco jurídico sino como facultad de la libertad.</a:t>
            </a:r>
            <a:endParaRPr lang="es-ES" sz="3096" dirty="0">
              <a:latin typeface="Ayuthaya" pitchFamily="2" charset="-34"/>
              <a:ea typeface="Ayuthaya" pitchFamily="2" charset="-34"/>
              <a:cs typeface="Ayuthaya" pitchFamily="2" charset="-34"/>
            </a:endParaRPr>
          </a:p>
          <a:p>
            <a:pPr marL="0" indent="0" algn="just" defTabSz="393192" hangingPunct="1">
              <a:spcBef>
                <a:spcPts val="3000"/>
              </a:spcBef>
              <a:buNone/>
              <a:defRPr sz="3096"/>
            </a:pPr>
            <a:r>
              <a:rPr lang="es-ES" sz="3096" dirty="0">
                <a:latin typeface="Ayuthaya" pitchFamily="2" charset="-34"/>
                <a:ea typeface="Ayuthaya" pitchFamily="2" charset="-34"/>
                <a:cs typeface="Ayuthaya" pitchFamily="2" charset="-34"/>
              </a:rPr>
              <a:t>FRANCÉS: </a:t>
            </a:r>
            <a:r>
              <a:rPr lang="es-ES" sz="3096" dirty="0"/>
              <a:t>Comprender y reflexionar, con base en una lectura de comprensión,  acerca del concepto de libertad para vivir en democracia.</a:t>
            </a:r>
            <a:endParaRPr lang="es-AR" sz="3096" dirty="0"/>
          </a:p>
        </p:txBody>
      </p:sp>
      <p:pic>
        <p:nvPicPr>
          <p:cNvPr id="6" name="logo marca registrada.jpg" descr="logo marca registrada.jpg">
            <a:extLst>
              <a:ext uri="{FF2B5EF4-FFF2-40B4-BE49-F238E27FC236}">
                <a16:creationId xmlns:a16="http://schemas.microsoft.com/office/drawing/2014/main" id="{9DB183E8-30BB-5E49-9603-9D0E2C8D48AE}"/>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extLst>
      <p:ext uri="{BB962C8B-B14F-4D97-AF65-F5344CB8AC3E}">
        <p14:creationId xmlns:p14="http://schemas.microsoft.com/office/powerpoint/2010/main" val="1466519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ducto 4"/>
          <p:cNvSpPr txBox="1">
            <a:spLocks noGrp="1"/>
          </p:cNvSpPr>
          <p:nvPr>
            <p:ph type="title" idx="4294967295"/>
          </p:nvPr>
        </p:nvSpPr>
        <p:spPr>
          <a:xfrm>
            <a:off x="965196" y="1860629"/>
            <a:ext cx="11548534" cy="1325570"/>
          </a:xfrm>
          <a:prstGeom prst="rect">
            <a:avLst/>
          </a:prstGeom>
        </p:spPr>
        <p:txBody>
          <a:bodyPr>
            <a:normAutofit/>
          </a:bodyPr>
          <a:lstStyle/>
          <a:p>
            <a:r>
              <a:rPr lang="es-ES" sz="5400" dirty="0"/>
              <a:t>Preguntas detonadoras</a:t>
            </a:r>
          </a:p>
        </p:txBody>
      </p:sp>
      <p:sp>
        <p:nvSpPr>
          <p:cNvPr id="4" name="#SomosDemocracia">
            <a:extLst>
              <a:ext uri="{FF2B5EF4-FFF2-40B4-BE49-F238E27FC236}">
                <a16:creationId xmlns:a16="http://schemas.microsoft.com/office/drawing/2014/main" id="{FCAE1600-C951-7341-9A0B-A485CB727E21}"/>
              </a:ext>
            </a:extLst>
          </p:cNvPr>
          <p:cNvSpPr txBox="1">
            <a:spLocks/>
          </p:cNvSpPr>
          <p:nvPr/>
        </p:nvSpPr>
        <p:spPr>
          <a:xfrm>
            <a:off x="1083732" y="3277139"/>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  </a:t>
            </a:r>
          </a:p>
        </p:txBody>
      </p:sp>
      <p:sp>
        <p:nvSpPr>
          <p:cNvPr id="5" name="Preguntas problematizadoras:…">
            <a:extLst>
              <a:ext uri="{FF2B5EF4-FFF2-40B4-BE49-F238E27FC236}">
                <a16:creationId xmlns:a16="http://schemas.microsoft.com/office/drawing/2014/main" id="{D5874D96-A763-7745-8339-4EBC48047F88}"/>
              </a:ext>
            </a:extLst>
          </p:cNvPr>
          <p:cNvSpPr txBox="1">
            <a:spLocks/>
          </p:cNvSpPr>
          <p:nvPr/>
        </p:nvSpPr>
        <p:spPr>
          <a:xfrm>
            <a:off x="1128290" y="3277138"/>
            <a:ext cx="11154520" cy="4925574"/>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defTabSz="219455" hangingPunct="1">
              <a:defRPr sz="3455"/>
            </a:pPr>
            <a:endParaRPr lang="es-AR" sz="3455" dirty="0"/>
          </a:p>
          <a:p>
            <a:pPr defTabSz="219455" hangingPunct="1">
              <a:defRPr sz="3455"/>
            </a:pPr>
            <a:r>
              <a:rPr lang="es-AR" sz="3200" dirty="0">
                <a:latin typeface="Ayuthaya" pitchFamily="2" charset="-34"/>
                <a:ea typeface="Ayuthaya" pitchFamily="2" charset="-34"/>
                <a:cs typeface="Ayuthaya" pitchFamily="2" charset="-34"/>
              </a:rPr>
              <a:t>¿Es posible vivir en democracia?</a:t>
            </a:r>
          </a:p>
          <a:p>
            <a:pPr defTabSz="219455" hangingPunct="1">
              <a:defRPr sz="3455"/>
            </a:pPr>
            <a:endParaRPr lang="es-AR" sz="3200" dirty="0">
              <a:latin typeface="Ayuthaya" pitchFamily="2" charset="-34"/>
              <a:ea typeface="Ayuthaya" pitchFamily="2" charset="-34"/>
              <a:cs typeface="Ayuthaya" pitchFamily="2" charset="-34"/>
            </a:endParaRPr>
          </a:p>
          <a:p>
            <a:pPr defTabSz="219455" hangingPunct="1">
              <a:defRPr sz="3455"/>
            </a:pPr>
            <a:r>
              <a:rPr lang="es-AR" sz="3200" dirty="0">
                <a:latin typeface="Ayuthaya" pitchFamily="2" charset="-34"/>
                <a:ea typeface="Ayuthaya" pitchFamily="2" charset="-34"/>
                <a:cs typeface="Ayuthaya" pitchFamily="2" charset="-34"/>
              </a:rPr>
              <a:t>¿Qué acciones puedo realizar en mi vida cotidiana para practicar la democracia?</a:t>
            </a:r>
          </a:p>
          <a:p>
            <a:pPr defTabSz="219455" hangingPunct="1">
              <a:defRPr sz="3455"/>
            </a:pPr>
            <a:endParaRPr lang="es-AR" sz="3200" dirty="0">
              <a:latin typeface="Ayuthaya" pitchFamily="2" charset="-34"/>
              <a:ea typeface="Ayuthaya" pitchFamily="2" charset="-34"/>
              <a:cs typeface="Ayuthaya" pitchFamily="2" charset="-34"/>
            </a:endParaRPr>
          </a:p>
          <a:p>
            <a:pPr defTabSz="219455" hangingPunct="1">
              <a:defRPr sz="3455"/>
            </a:pPr>
            <a:r>
              <a:rPr lang="es-AR" sz="3200" dirty="0">
                <a:latin typeface="Ayuthaya" pitchFamily="2" charset="-34"/>
                <a:ea typeface="Ayuthaya" pitchFamily="2" charset="-34"/>
                <a:cs typeface="Ayuthaya" pitchFamily="2" charset="-34"/>
              </a:rPr>
              <a:t>¿Cuál es el papel de la escuela para fomentar la democracia?</a:t>
            </a:r>
          </a:p>
          <a:p>
            <a:pPr defTabSz="219455" hangingPunct="1">
              <a:defRPr sz="3455"/>
            </a:pPr>
            <a:endParaRPr lang="es-AR" sz="3455" dirty="0"/>
          </a:p>
        </p:txBody>
      </p:sp>
      <p:pic>
        <p:nvPicPr>
          <p:cNvPr id="6" name="logo marca registrada.jpg" descr="logo marca registrada.jpg">
            <a:extLst>
              <a:ext uri="{FF2B5EF4-FFF2-40B4-BE49-F238E27FC236}">
                <a16:creationId xmlns:a16="http://schemas.microsoft.com/office/drawing/2014/main" id="{8D5DA5F7-2930-414A-BB9C-3CE5A17B3B04}"/>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spTree>
    <p:extLst>
      <p:ext uri="{BB962C8B-B14F-4D97-AF65-F5344CB8AC3E}">
        <p14:creationId xmlns:p14="http://schemas.microsoft.com/office/powerpoint/2010/main" val="15554240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ducto 4"/>
          <p:cNvSpPr txBox="1">
            <a:spLocks noGrp="1"/>
          </p:cNvSpPr>
          <p:nvPr>
            <p:ph type="title" idx="4294967295"/>
          </p:nvPr>
        </p:nvSpPr>
        <p:spPr>
          <a:xfrm>
            <a:off x="965196" y="1266484"/>
            <a:ext cx="11548534" cy="1325570"/>
          </a:xfrm>
          <a:prstGeom prst="rect">
            <a:avLst/>
          </a:prstGeom>
        </p:spPr>
        <p:txBody>
          <a:bodyPr>
            <a:normAutofit/>
          </a:bodyPr>
          <a:lstStyle/>
          <a:p>
            <a:r>
              <a:rPr lang="es-ES" sz="5400" dirty="0"/>
              <a:t>Contenidos y temas</a:t>
            </a:r>
          </a:p>
        </p:txBody>
      </p:sp>
      <p:sp>
        <p:nvSpPr>
          <p:cNvPr id="4" name="#SomosDemocracia">
            <a:extLst>
              <a:ext uri="{FF2B5EF4-FFF2-40B4-BE49-F238E27FC236}">
                <a16:creationId xmlns:a16="http://schemas.microsoft.com/office/drawing/2014/main" id="{FCAE1600-C951-7341-9A0B-A485CB727E21}"/>
              </a:ext>
            </a:extLst>
          </p:cNvPr>
          <p:cNvSpPr txBox="1">
            <a:spLocks/>
          </p:cNvSpPr>
          <p:nvPr/>
        </p:nvSpPr>
        <p:spPr>
          <a:xfrm>
            <a:off x="1202263" y="3057006"/>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  </a:t>
            </a:r>
          </a:p>
        </p:txBody>
      </p:sp>
      <p:pic>
        <p:nvPicPr>
          <p:cNvPr id="5" name="logo marca registrada.jpg" descr="logo marca registrada.jpg">
            <a:extLst>
              <a:ext uri="{FF2B5EF4-FFF2-40B4-BE49-F238E27FC236}">
                <a16:creationId xmlns:a16="http://schemas.microsoft.com/office/drawing/2014/main" id="{20E39B3A-B782-CA45-A9AA-EC0D6E4921E4}"/>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pic>
        <p:nvPicPr>
          <p:cNvPr id="3" name="Imagen 2">
            <a:extLst>
              <a:ext uri="{FF2B5EF4-FFF2-40B4-BE49-F238E27FC236}">
                <a16:creationId xmlns:a16="http://schemas.microsoft.com/office/drawing/2014/main" id="{30056F62-F733-AE49-8163-FF27FB482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57" y="3300689"/>
            <a:ext cx="12418485" cy="3152222"/>
          </a:xfrm>
          <a:prstGeom prst="rect">
            <a:avLst/>
          </a:prstGeom>
        </p:spPr>
      </p:pic>
    </p:spTree>
    <p:extLst>
      <p:ext uri="{BB962C8B-B14F-4D97-AF65-F5344CB8AC3E}">
        <p14:creationId xmlns:p14="http://schemas.microsoft.com/office/powerpoint/2010/main" val="402331581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ducto 4"/>
          <p:cNvSpPr txBox="1">
            <a:spLocks noGrp="1"/>
          </p:cNvSpPr>
          <p:nvPr>
            <p:ph type="title" idx="4294967295"/>
          </p:nvPr>
        </p:nvSpPr>
        <p:spPr>
          <a:xfrm>
            <a:off x="965196" y="1860629"/>
            <a:ext cx="11548534" cy="1325570"/>
          </a:xfrm>
          <a:prstGeom prst="rect">
            <a:avLst/>
          </a:prstGeom>
        </p:spPr>
        <p:txBody>
          <a:bodyPr>
            <a:normAutofit/>
          </a:bodyPr>
          <a:lstStyle/>
          <a:p>
            <a:r>
              <a:rPr lang="es-ES" sz="5400" dirty="0"/>
              <a:t>Producto final</a:t>
            </a:r>
          </a:p>
        </p:txBody>
      </p:sp>
      <p:sp>
        <p:nvSpPr>
          <p:cNvPr id="4" name="#SomosDemocracia">
            <a:extLst>
              <a:ext uri="{FF2B5EF4-FFF2-40B4-BE49-F238E27FC236}">
                <a16:creationId xmlns:a16="http://schemas.microsoft.com/office/drawing/2014/main" id="{FCAE1600-C951-7341-9A0B-A485CB727E21}"/>
              </a:ext>
            </a:extLst>
          </p:cNvPr>
          <p:cNvSpPr txBox="1">
            <a:spLocks/>
          </p:cNvSpPr>
          <p:nvPr/>
        </p:nvSpPr>
        <p:spPr>
          <a:xfrm>
            <a:off x="1083732" y="3277139"/>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  </a:t>
            </a:r>
          </a:p>
        </p:txBody>
      </p:sp>
      <p:pic>
        <p:nvPicPr>
          <p:cNvPr id="5" name="logo marca registrada.jpg" descr="logo marca registrada.jpg">
            <a:extLst>
              <a:ext uri="{FF2B5EF4-FFF2-40B4-BE49-F238E27FC236}">
                <a16:creationId xmlns:a16="http://schemas.microsoft.com/office/drawing/2014/main" id="{96A254E6-ECF8-F74C-A3B6-3E7381E7D3AB}"/>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sp>
        <p:nvSpPr>
          <p:cNvPr id="6" name="#SomosDemocracia">
            <a:extLst>
              <a:ext uri="{FF2B5EF4-FFF2-40B4-BE49-F238E27FC236}">
                <a16:creationId xmlns:a16="http://schemas.microsoft.com/office/drawing/2014/main" id="{A13F69A0-6432-444D-8B64-5D7E3833D8B2}"/>
              </a:ext>
            </a:extLst>
          </p:cNvPr>
          <p:cNvSpPr txBox="1">
            <a:spLocks/>
          </p:cNvSpPr>
          <p:nvPr/>
        </p:nvSpPr>
        <p:spPr>
          <a:xfrm>
            <a:off x="1083731" y="2928062"/>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Como resultado se desarrollará una campaña de comunicación interna compartiendo los resultados con la Comundad TAE.</a:t>
            </a:r>
          </a:p>
          <a:p>
            <a:pPr lvl="1" indent="0" algn="just" hangingPunct="1"/>
            <a:r>
              <a:rPr lang="es-AR" sz="2800" dirty="0">
                <a:latin typeface="Ayuthaya" pitchFamily="2" charset="-34"/>
                <a:ea typeface="Ayuthaya" pitchFamily="2" charset="-34"/>
                <a:cs typeface="Ayuthaya" pitchFamily="2" charset="-34"/>
              </a:rPr>
              <a:t>Se espera tener carteles que transmitan diferentes valores de la vida en democracia y que inviten a compartir el #SomosDemocracia.</a:t>
            </a:r>
          </a:p>
          <a:p>
            <a:pPr lvl="1" indent="0" algn="just" hangingPunct="1"/>
            <a:r>
              <a:rPr lang="es-AR" sz="2800" dirty="0">
                <a:latin typeface="Ayuthaya" pitchFamily="2" charset="-34"/>
                <a:ea typeface="Ayuthaya" pitchFamily="2" charset="-34"/>
                <a:cs typeface="Ayuthaya" pitchFamily="2" charset="-34"/>
              </a:rPr>
              <a:t>Estos carteles serán premiados en dos instancias: un reconocimiento en la Semana Cultural de la Preparatoria TAE, y un reconocimiento en la Ceremonia de Fin de Ciclo Escolar.  </a:t>
            </a:r>
          </a:p>
        </p:txBody>
      </p:sp>
    </p:spTree>
    <p:extLst>
      <p:ext uri="{BB962C8B-B14F-4D97-AF65-F5344CB8AC3E}">
        <p14:creationId xmlns:p14="http://schemas.microsoft.com/office/powerpoint/2010/main" val="246235000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roducto 4"/>
          <p:cNvSpPr txBox="1">
            <a:spLocks noGrp="1"/>
          </p:cNvSpPr>
          <p:nvPr>
            <p:ph type="title" idx="4294967295"/>
          </p:nvPr>
        </p:nvSpPr>
        <p:spPr>
          <a:xfrm>
            <a:off x="965197" y="1876776"/>
            <a:ext cx="11548534" cy="725311"/>
          </a:xfrm>
          <a:prstGeom prst="rect">
            <a:avLst/>
          </a:prstGeom>
        </p:spPr>
        <p:txBody>
          <a:bodyPr>
            <a:normAutofit/>
          </a:bodyPr>
          <a:lstStyle/>
          <a:p>
            <a:r>
              <a:rPr lang="es-ES" sz="4000" dirty="0"/>
              <a:t>Organización cronológica de eventos</a:t>
            </a:r>
          </a:p>
        </p:txBody>
      </p:sp>
      <p:sp>
        <p:nvSpPr>
          <p:cNvPr id="4" name="#SomosDemocracia">
            <a:extLst>
              <a:ext uri="{FF2B5EF4-FFF2-40B4-BE49-F238E27FC236}">
                <a16:creationId xmlns:a16="http://schemas.microsoft.com/office/drawing/2014/main" id="{FCAE1600-C951-7341-9A0B-A485CB727E21}"/>
              </a:ext>
            </a:extLst>
          </p:cNvPr>
          <p:cNvSpPr txBox="1">
            <a:spLocks/>
          </p:cNvSpPr>
          <p:nvPr/>
        </p:nvSpPr>
        <p:spPr>
          <a:xfrm>
            <a:off x="1083732" y="3277139"/>
            <a:ext cx="11311467" cy="4986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lvl="1" indent="0" algn="just" hangingPunct="1"/>
            <a:r>
              <a:rPr lang="es-AR" sz="2800" dirty="0">
                <a:latin typeface="Ayuthaya" pitchFamily="2" charset="-34"/>
                <a:ea typeface="Ayuthaya" pitchFamily="2" charset="-34"/>
                <a:cs typeface="Ayuthaya" pitchFamily="2" charset="-34"/>
              </a:rPr>
              <a:t>  </a:t>
            </a:r>
          </a:p>
        </p:txBody>
      </p:sp>
      <p:pic>
        <p:nvPicPr>
          <p:cNvPr id="5" name="logo marca registrada.jpg" descr="logo marca registrada.jpg">
            <a:extLst>
              <a:ext uri="{FF2B5EF4-FFF2-40B4-BE49-F238E27FC236}">
                <a16:creationId xmlns:a16="http://schemas.microsoft.com/office/drawing/2014/main" id="{96A254E6-ECF8-F74C-A3B6-3E7381E7D3AB}"/>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graphicFrame>
        <p:nvGraphicFramePr>
          <p:cNvPr id="2" name="Diagrama 1">
            <a:extLst>
              <a:ext uri="{FF2B5EF4-FFF2-40B4-BE49-F238E27FC236}">
                <a16:creationId xmlns:a16="http://schemas.microsoft.com/office/drawing/2014/main" id="{A300E38F-44E5-7640-880F-9520DD53367E}"/>
              </a:ext>
            </a:extLst>
          </p:cNvPr>
          <p:cNvGraphicFramePr/>
          <p:nvPr>
            <p:extLst>
              <p:ext uri="{D42A27DB-BD31-4B8C-83A1-F6EECF244321}">
                <p14:modId xmlns:p14="http://schemas.microsoft.com/office/powerpoint/2010/main" val="1939833659"/>
              </p:ext>
            </p:extLst>
          </p:nvPr>
        </p:nvGraphicFramePr>
        <p:xfrm>
          <a:off x="965197" y="2239601"/>
          <a:ext cx="11785597" cy="5206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8534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7418E6AF-2DF6-A042-BEAF-5F45D49FBBC9}"/>
              </a:ext>
            </a:extLst>
          </p:cNvPr>
          <p:cNvGraphicFramePr/>
          <p:nvPr>
            <p:extLst>
              <p:ext uri="{D42A27DB-BD31-4B8C-83A1-F6EECF244321}">
                <p14:modId xmlns:p14="http://schemas.microsoft.com/office/powerpoint/2010/main" val="3901810932"/>
              </p:ext>
            </p:extLst>
          </p:nvPr>
        </p:nvGraphicFramePr>
        <p:xfrm>
          <a:off x="594360" y="480060"/>
          <a:ext cx="11887200" cy="880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logo marca registrada.jpg" descr="logo marca registrada.jpg">
            <a:extLst>
              <a:ext uri="{FF2B5EF4-FFF2-40B4-BE49-F238E27FC236}">
                <a16:creationId xmlns:a16="http://schemas.microsoft.com/office/drawing/2014/main" id="{4B342BB7-10F9-754F-8200-B721F15A3B41}"/>
              </a:ext>
            </a:extLst>
          </p:cNvPr>
          <p:cNvPicPr>
            <a:picLocks noChangeAspect="1"/>
          </p:cNvPicPr>
          <p:nvPr/>
        </p:nvPicPr>
        <p:blipFill>
          <a:blip r:embed="rId7"/>
          <a:stretch>
            <a:fillRect/>
          </a:stretch>
        </p:blipFill>
        <p:spPr>
          <a:xfrm>
            <a:off x="366018" y="463402"/>
            <a:ext cx="1056382" cy="549319"/>
          </a:xfrm>
          <a:prstGeom prst="rect">
            <a:avLst/>
          </a:prstGeom>
          <a:ln w="88900">
            <a:miter lim="400000"/>
          </a:ln>
        </p:spPr>
      </p:pic>
      <p:sp>
        <p:nvSpPr>
          <p:cNvPr id="5" name="Producto 5">
            <a:extLst>
              <a:ext uri="{FF2B5EF4-FFF2-40B4-BE49-F238E27FC236}">
                <a16:creationId xmlns:a16="http://schemas.microsoft.com/office/drawing/2014/main" id="{B46564C2-90D1-2A4D-BB0D-8AC4DFD03787}"/>
              </a:ext>
            </a:extLst>
          </p:cNvPr>
          <p:cNvSpPr txBox="1">
            <a:spLocks/>
          </p:cNvSpPr>
          <p:nvPr/>
        </p:nvSpPr>
        <p:spPr>
          <a:xfrm>
            <a:off x="1719580" y="1012721"/>
            <a:ext cx="10464800" cy="11057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67500" lnSpcReduction="20000"/>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hangingPunct="1"/>
            <a:r>
              <a:rPr lang="es-ES" sz="5400" dirty="0">
                <a:sym typeface="Amatic SC"/>
              </a:rPr>
              <a:t>Actividades interdisciplinarias para detonar el proyecto</a:t>
            </a:r>
          </a:p>
        </p:txBody>
      </p:sp>
    </p:spTree>
    <p:extLst>
      <p:ext uri="{BB962C8B-B14F-4D97-AF65-F5344CB8AC3E}">
        <p14:creationId xmlns:p14="http://schemas.microsoft.com/office/powerpoint/2010/main" val="354187514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6E182B-A445-0E49-BFDD-5A4117AE5DAD}"/>
              </a:ext>
            </a:extLst>
          </p:cNvPr>
          <p:cNvSpPr/>
          <p:nvPr/>
        </p:nvSpPr>
        <p:spPr>
          <a:xfrm>
            <a:off x="835247" y="2049966"/>
            <a:ext cx="11334306" cy="1446550"/>
          </a:xfrm>
          <a:prstGeom prst="rect">
            <a:avLst/>
          </a:prstGeom>
        </p:spPr>
        <p:txBody>
          <a:bodyPr wrap="square">
            <a:spAutoFit/>
          </a:bodyPr>
          <a:lstStyle/>
          <a:p>
            <a:r>
              <a:rPr lang="es-MX" sz="4400" dirty="0">
                <a:solidFill>
                  <a:schemeClr val="tx1"/>
                </a:solidFill>
                <a:ea typeface="Amatic SC"/>
                <a:cs typeface="Amatic SC"/>
                <a:sym typeface="Amatic SC"/>
              </a:rPr>
              <a:t>Preguntas interdisciplinarias para detonar el proyecto</a:t>
            </a:r>
            <a:endParaRPr lang="es-MX" sz="4400" dirty="0">
              <a:solidFill>
                <a:schemeClr val="tx1"/>
              </a:solidFill>
            </a:endParaRPr>
          </a:p>
        </p:txBody>
      </p:sp>
      <p:sp>
        <p:nvSpPr>
          <p:cNvPr id="3" name="Preguntas problematizadoras:…">
            <a:extLst>
              <a:ext uri="{FF2B5EF4-FFF2-40B4-BE49-F238E27FC236}">
                <a16:creationId xmlns:a16="http://schemas.microsoft.com/office/drawing/2014/main" id="{55045033-BCD3-2D4B-99D4-492E89795586}"/>
              </a:ext>
            </a:extLst>
          </p:cNvPr>
          <p:cNvSpPr txBox="1">
            <a:spLocks/>
          </p:cNvSpPr>
          <p:nvPr/>
        </p:nvSpPr>
        <p:spPr>
          <a:xfrm>
            <a:off x="1128290" y="3277138"/>
            <a:ext cx="11154520" cy="4925574"/>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defTabSz="219455" hangingPunct="1">
              <a:defRPr sz="3455"/>
            </a:pPr>
            <a:endParaRPr lang="es-AR" sz="3455" dirty="0"/>
          </a:p>
          <a:p>
            <a:pPr defTabSz="219455" hangingPunct="1">
              <a:defRPr sz="3455"/>
            </a:pPr>
            <a:r>
              <a:rPr lang="es-AR" sz="3200" dirty="0">
                <a:latin typeface="Ayuthaya" pitchFamily="2" charset="-34"/>
                <a:ea typeface="Ayuthaya" pitchFamily="2" charset="-34"/>
                <a:cs typeface="Ayuthaya" pitchFamily="2" charset="-34"/>
              </a:rPr>
              <a:t>¿Es posible vivir en democracia?</a:t>
            </a:r>
          </a:p>
          <a:p>
            <a:pPr defTabSz="219455" hangingPunct="1">
              <a:defRPr sz="3455"/>
            </a:pPr>
            <a:endParaRPr lang="es-AR" sz="3200" dirty="0">
              <a:latin typeface="Ayuthaya" pitchFamily="2" charset="-34"/>
              <a:ea typeface="Ayuthaya" pitchFamily="2" charset="-34"/>
              <a:cs typeface="Ayuthaya" pitchFamily="2" charset="-34"/>
            </a:endParaRPr>
          </a:p>
          <a:p>
            <a:pPr defTabSz="219455" hangingPunct="1">
              <a:defRPr sz="3455"/>
            </a:pPr>
            <a:r>
              <a:rPr lang="es-AR" sz="3200" dirty="0">
                <a:latin typeface="Ayuthaya" pitchFamily="2" charset="-34"/>
                <a:ea typeface="Ayuthaya" pitchFamily="2" charset="-34"/>
                <a:cs typeface="Ayuthaya" pitchFamily="2" charset="-34"/>
              </a:rPr>
              <a:t>¿Qué acciones puedo realizar en mi vida cotidiana para practicar la democracia?</a:t>
            </a:r>
          </a:p>
          <a:p>
            <a:pPr defTabSz="219455" hangingPunct="1">
              <a:defRPr sz="3455"/>
            </a:pPr>
            <a:endParaRPr lang="es-AR" sz="3200" dirty="0">
              <a:latin typeface="Ayuthaya" pitchFamily="2" charset="-34"/>
              <a:ea typeface="Ayuthaya" pitchFamily="2" charset="-34"/>
              <a:cs typeface="Ayuthaya" pitchFamily="2" charset="-34"/>
            </a:endParaRPr>
          </a:p>
          <a:p>
            <a:pPr defTabSz="219455" hangingPunct="1">
              <a:defRPr sz="3455"/>
            </a:pPr>
            <a:r>
              <a:rPr lang="es-AR" sz="3200" dirty="0">
                <a:latin typeface="Ayuthaya" pitchFamily="2" charset="-34"/>
                <a:ea typeface="Ayuthaya" pitchFamily="2" charset="-34"/>
                <a:cs typeface="Ayuthaya" pitchFamily="2" charset="-34"/>
              </a:rPr>
              <a:t>¿Cuál es el papel de la escuela para fomentar la democracia?</a:t>
            </a:r>
          </a:p>
          <a:p>
            <a:pPr defTabSz="219455" hangingPunct="1">
              <a:defRPr sz="3455"/>
            </a:pPr>
            <a:endParaRPr lang="es-AR" sz="3455" dirty="0"/>
          </a:p>
        </p:txBody>
      </p:sp>
      <p:pic>
        <p:nvPicPr>
          <p:cNvPr id="4" name="logo marca registrada.jpg" descr="logo marca registrada.jpg">
            <a:extLst>
              <a:ext uri="{FF2B5EF4-FFF2-40B4-BE49-F238E27FC236}">
                <a16:creationId xmlns:a16="http://schemas.microsoft.com/office/drawing/2014/main" id="{635D7A3D-4C88-6C4B-BB51-A885312BCE4C}"/>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spTree>
    <p:extLst>
      <p:ext uri="{BB962C8B-B14F-4D97-AF65-F5344CB8AC3E}">
        <p14:creationId xmlns:p14="http://schemas.microsoft.com/office/powerpoint/2010/main" val="36557332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roducto 5"/>
          <p:cNvSpPr txBox="1">
            <a:spLocks noGrp="1"/>
          </p:cNvSpPr>
          <p:nvPr>
            <p:ph type="title" idx="4294967295"/>
          </p:nvPr>
        </p:nvSpPr>
        <p:spPr>
          <a:xfrm>
            <a:off x="1270000" y="3860800"/>
            <a:ext cx="10464800" cy="2540000"/>
          </a:xfrm>
          <a:prstGeom prst="rect">
            <a:avLst/>
          </a:prstGeom>
        </p:spPr>
        <p:txBody>
          <a:bodyPr>
            <a:normAutofit/>
          </a:bodyPr>
          <a:lstStyle/>
          <a:p>
            <a:pPr lvl="0"/>
            <a:r>
              <a:rPr lang="es-ES" sz="5400" dirty="0">
                <a:sym typeface="Amatic SC"/>
              </a:rPr>
              <a:t>Actividades en orden cronológico</a:t>
            </a:r>
          </a:p>
        </p:txBody>
      </p:sp>
      <p:pic>
        <p:nvPicPr>
          <p:cNvPr id="172" name="logo marca registrada.jpg" descr="logo marca registrada.jpg"/>
          <p:cNvPicPr>
            <a:picLocks noChangeAspect="1"/>
          </p:cNvPicPr>
          <p:nvPr/>
        </p:nvPicPr>
        <p:blipFill>
          <a:blip r:embed="rId2"/>
          <a:stretch>
            <a:fillRect/>
          </a:stretch>
        </p:blipFill>
        <p:spPr>
          <a:xfrm>
            <a:off x="4576509" y="1783301"/>
            <a:ext cx="3359052" cy="1746707"/>
          </a:xfrm>
          <a:prstGeom prst="rect">
            <a:avLst/>
          </a:prstGeom>
          <a:ln w="88900">
            <a:miter lim="400000"/>
          </a:ln>
        </p:spPr>
      </p:pic>
    </p:spTree>
    <p:extLst>
      <p:ext uri="{BB962C8B-B14F-4D97-AF65-F5344CB8AC3E}">
        <p14:creationId xmlns:p14="http://schemas.microsoft.com/office/powerpoint/2010/main" val="11649954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8F13F03-4F11-6442-8BCE-37D9AFFE3C50}"/>
              </a:ext>
            </a:extLst>
          </p:cNvPr>
          <p:cNvSpPr/>
          <p:nvPr/>
        </p:nvSpPr>
        <p:spPr>
          <a:xfrm>
            <a:off x="838199" y="1257812"/>
            <a:ext cx="11582400" cy="1015663"/>
          </a:xfrm>
          <a:prstGeom prst="rect">
            <a:avLst/>
          </a:prstGeom>
        </p:spPr>
        <p:txBody>
          <a:bodyPr wrap="square">
            <a:spAutoFit/>
          </a:bodyPr>
          <a:lstStyle/>
          <a:p>
            <a:r>
              <a:rPr lang="es-MX" sz="6000" dirty="0">
                <a:sym typeface="Amatic SC"/>
              </a:rPr>
              <a:t>Calendario de trabajo</a:t>
            </a:r>
            <a:endParaRPr lang="es-AR" sz="6000" dirty="0"/>
          </a:p>
        </p:txBody>
      </p:sp>
      <p:sp>
        <p:nvSpPr>
          <p:cNvPr id="4" name="Google Shape;121;p17">
            <a:extLst>
              <a:ext uri="{FF2B5EF4-FFF2-40B4-BE49-F238E27FC236}">
                <a16:creationId xmlns:a16="http://schemas.microsoft.com/office/drawing/2014/main" id="{E0A6E904-67A7-EE44-9286-6B1A8D89469C}"/>
              </a:ext>
            </a:extLst>
          </p:cNvPr>
          <p:cNvSpPr txBox="1"/>
          <p:nvPr/>
        </p:nvSpPr>
        <p:spPr>
          <a:xfrm>
            <a:off x="592666" y="3159633"/>
            <a:ext cx="12073467" cy="4070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3815" u="sng" dirty="0">
                <a:latin typeface="Ayuthaya" pitchFamily="2" charset="-34"/>
                <a:ea typeface="Ayuthaya" pitchFamily="2" charset="-34"/>
                <a:cs typeface="Ayuthaya" pitchFamily="2" charset="-34"/>
                <a:sym typeface="Amatic SC"/>
              </a:rPr>
              <a:t>Fase de proyecto</a:t>
            </a:r>
            <a:r>
              <a:rPr lang="es-MX" sz="3815" dirty="0">
                <a:latin typeface="Ayuthaya" pitchFamily="2" charset="-34"/>
                <a:ea typeface="Ayuthaya" pitchFamily="2" charset="-34"/>
                <a:cs typeface="Ayuthaya" pitchFamily="2" charset="-34"/>
                <a:sym typeface="Amatic SC"/>
              </a:rPr>
              <a:t>: en </a:t>
            </a:r>
            <a:r>
              <a:rPr lang="es-MX" sz="3815" dirty="0">
                <a:solidFill>
                  <a:schemeClr val="tx1"/>
                </a:solidFill>
                <a:latin typeface="Ayuthaya" pitchFamily="2" charset="-34"/>
                <a:ea typeface="Ayuthaya" pitchFamily="2" charset="-34"/>
                <a:cs typeface="Ayuthaya" pitchFamily="2" charset="-34"/>
                <a:sym typeface="Amatic SC"/>
              </a:rPr>
              <a:t>desarrollo</a:t>
            </a:r>
            <a:endParaRPr sz="3815" dirty="0">
              <a:solidFill>
                <a:schemeClr val="tx1"/>
              </a:solidFill>
              <a:latin typeface="Ayuthaya" pitchFamily="2" charset="-34"/>
              <a:ea typeface="Ayuthaya" pitchFamily="2" charset="-34"/>
              <a:cs typeface="Ayuthaya" pitchFamily="2" charset="-34"/>
              <a:sym typeface="Amatic SC"/>
            </a:endParaRPr>
          </a:p>
          <a:p>
            <a:pPr algn="just"/>
            <a:r>
              <a:rPr lang="es-MX" sz="3815" u="sng" dirty="0">
                <a:latin typeface="Ayuthaya" pitchFamily="2" charset="-34"/>
                <a:ea typeface="Ayuthaya" pitchFamily="2" charset="-34"/>
                <a:cs typeface="Ayuthaya" pitchFamily="2" charset="-34"/>
                <a:sym typeface="Amatic SC"/>
              </a:rPr>
              <a:t>Planeado para implementar</a:t>
            </a:r>
            <a:r>
              <a:rPr lang="es-MX" sz="3815" dirty="0">
                <a:latin typeface="Ayuthaya" pitchFamily="2" charset="-34"/>
                <a:ea typeface="Ayuthaya" pitchFamily="2" charset="-34"/>
                <a:cs typeface="Ayuthaya" pitchFamily="2" charset="-34"/>
                <a:sym typeface="Amatic SC"/>
              </a:rPr>
              <a:t>: ciclo escolar 2019-2020</a:t>
            </a:r>
            <a:endParaRPr sz="3815" dirty="0">
              <a:latin typeface="Ayuthaya" pitchFamily="2" charset="-34"/>
              <a:ea typeface="Ayuthaya" pitchFamily="2" charset="-34"/>
              <a:cs typeface="Ayuthaya" pitchFamily="2" charset="-34"/>
              <a:sym typeface="Amatic SC"/>
            </a:endParaRPr>
          </a:p>
          <a:p>
            <a:pPr marL="0" lvl="0" indent="0" algn="just" rtl="0">
              <a:spcBef>
                <a:spcPts val="0"/>
              </a:spcBef>
              <a:spcAft>
                <a:spcPts val="0"/>
              </a:spcAft>
              <a:buNone/>
            </a:pPr>
            <a:r>
              <a:rPr lang="es-MX" sz="3815" u="sng" dirty="0">
                <a:latin typeface="Ayuthaya" pitchFamily="2" charset="-34"/>
                <a:ea typeface="Ayuthaya" pitchFamily="2" charset="-34"/>
                <a:cs typeface="Ayuthaya" pitchFamily="2" charset="-34"/>
                <a:sym typeface="Amatic SC"/>
              </a:rPr>
              <a:t>Fecha de inicio</a:t>
            </a:r>
            <a:r>
              <a:rPr lang="es-MX" sz="3815" dirty="0">
                <a:latin typeface="Ayuthaya" pitchFamily="2" charset="-34"/>
                <a:ea typeface="Ayuthaya" pitchFamily="2" charset="-34"/>
                <a:cs typeface="Ayuthaya" pitchFamily="2" charset="-34"/>
                <a:sym typeface="Amatic SC"/>
              </a:rPr>
              <a:t>: 4 de noviembre de 2019</a:t>
            </a:r>
            <a:endParaRPr sz="3815" dirty="0">
              <a:latin typeface="Ayuthaya" pitchFamily="2" charset="-34"/>
              <a:ea typeface="Ayuthaya" pitchFamily="2" charset="-34"/>
              <a:cs typeface="Ayuthaya" pitchFamily="2" charset="-34"/>
              <a:sym typeface="Amatic SC"/>
            </a:endParaRPr>
          </a:p>
          <a:p>
            <a:pPr marL="0" lvl="0" indent="0" algn="just" rtl="0">
              <a:spcBef>
                <a:spcPts val="0"/>
              </a:spcBef>
              <a:spcAft>
                <a:spcPts val="0"/>
              </a:spcAft>
              <a:buNone/>
            </a:pPr>
            <a:r>
              <a:rPr lang="es-MX" sz="3815" u="sng" dirty="0">
                <a:latin typeface="Ayuthaya" pitchFamily="2" charset="-34"/>
                <a:ea typeface="Ayuthaya" pitchFamily="2" charset="-34"/>
                <a:cs typeface="Ayuthaya" pitchFamily="2" charset="-34"/>
                <a:sym typeface="Amatic SC"/>
              </a:rPr>
              <a:t>Fecha de término</a:t>
            </a:r>
            <a:r>
              <a:rPr lang="es-MX" sz="3815" dirty="0">
                <a:latin typeface="Ayuthaya" pitchFamily="2" charset="-34"/>
                <a:ea typeface="Ayuthaya" pitchFamily="2" charset="-34"/>
                <a:cs typeface="Ayuthaya" pitchFamily="2" charset="-34"/>
                <a:sym typeface="Amatic SC"/>
              </a:rPr>
              <a:t>: 7 de mayo de 2020</a:t>
            </a:r>
            <a:endParaRPr sz="3815" dirty="0">
              <a:latin typeface="Ayuthaya" pitchFamily="2" charset="-34"/>
              <a:ea typeface="Ayuthaya" pitchFamily="2" charset="-34"/>
              <a:cs typeface="Ayuthaya" pitchFamily="2" charset="-34"/>
              <a:sym typeface="Amatic SC"/>
            </a:endParaRPr>
          </a:p>
        </p:txBody>
      </p:sp>
      <p:pic>
        <p:nvPicPr>
          <p:cNvPr id="5" name="logo marca registrada.jpg" descr="logo marca registrada.jpg">
            <a:extLst>
              <a:ext uri="{FF2B5EF4-FFF2-40B4-BE49-F238E27FC236}">
                <a16:creationId xmlns:a16="http://schemas.microsoft.com/office/drawing/2014/main" id="{88B7AE64-5DBB-BC49-8225-84A2D6D4EDAD}"/>
              </a:ext>
            </a:extLst>
          </p:cNvPr>
          <p:cNvPicPr>
            <a:picLocks noChangeAspect="1"/>
          </p:cNvPicPr>
          <p:nvPr/>
        </p:nvPicPr>
        <p:blipFill>
          <a:blip r:embed="rId2"/>
          <a:stretch>
            <a:fillRect/>
          </a:stretch>
        </p:blipFill>
        <p:spPr>
          <a:xfrm>
            <a:off x="482598" y="371654"/>
            <a:ext cx="1056382" cy="549319"/>
          </a:xfrm>
          <a:prstGeom prst="rect">
            <a:avLst/>
          </a:prstGeom>
          <a:ln w="889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7C7CBC4-3428-254B-99C6-19DD9AC3BED0}"/>
              </a:ext>
            </a:extLst>
          </p:cNvPr>
          <p:cNvGraphicFramePr>
            <a:graphicFrameLocks noGrp="1"/>
          </p:cNvGraphicFramePr>
          <p:nvPr>
            <p:extLst>
              <p:ext uri="{D42A27DB-BD31-4B8C-83A1-F6EECF244321}">
                <p14:modId xmlns:p14="http://schemas.microsoft.com/office/powerpoint/2010/main" val="1724788649"/>
              </p:ext>
            </p:extLst>
          </p:nvPr>
        </p:nvGraphicFramePr>
        <p:xfrm>
          <a:off x="1228651" y="1937082"/>
          <a:ext cx="10547498" cy="5879435"/>
        </p:xfrm>
        <a:graphic>
          <a:graphicData uri="http://schemas.openxmlformats.org/drawingml/2006/table">
            <a:tbl>
              <a:tblPr>
                <a:tableStyleId>{5940675A-B579-460E-94D1-54222C63F5DA}</a:tableStyleId>
              </a:tblPr>
              <a:tblGrid>
                <a:gridCol w="1728860">
                  <a:extLst>
                    <a:ext uri="{9D8B030D-6E8A-4147-A177-3AD203B41FA5}">
                      <a16:colId xmlns:a16="http://schemas.microsoft.com/office/drawing/2014/main" val="1351542663"/>
                    </a:ext>
                  </a:extLst>
                </a:gridCol>
                <a:gridCol w="8818638">
                  <a:extLst>
                    <a:ext uri="{9D8B030D-6E8A-4147-A177-3AD203B41FA5}">
                      <a16:colId xmlns:a16="http://schemas.microsoft.com/office/drawing/2014/main" val="1406152240"/>
                    </a:ext>
                  </a:extLst>
                </a:gridCol>
              </a:tblGrid>
              <a:tr h="290569">
                <a:tc gridSpan="2">
                  <a:txBody>
                    <a:bodyPr/>
                    <a:lstStyle/>
                    <a:p>
                      <a:pPr algn="ctr" fontAlgn="ctr"/>
                      <a:r>
                        <a:rPr lang="es-AR" sz="1400" u="none" strike="noStrike">
                          <a:effectLst/>
                        </a:rPr>
                        <a:t>ACTIVIDAD 1</a:t>
                      </a:r>
                      <a:endParaRPr lang="es-A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AR"/>
                    </a:p>
                  </a:txBody>
                  <a:tcPr/>
                </a:tc>
                <a:extLst>
                  <a:ext uri="{0D108BD9-81ED-4DB2-BD59-A6C34878D82A}">
                    <a16:rowId xmlns:a16="http://schemas.microsoft.com/office/drawing/2014/main" val="2705619744"/>
                  </a:ext>
                </a:extLst>
              </a:tr>
              <a:tr h="1553015">
                <a:tc>
                  <a:txBody>
                    <a:bodyPr/>
                    <a:lstStyle/>
                    <a:p>
                      <a:pPr algn="ctr" fontAlgn="ctr"/>
                      <a:r>
                        <a:rPr lang="es-AR" sz="1200" u="none" strike="noStrike">
                          <a:effectLst/>
                        </a:rPr>
                        <a:t>Objetivo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Investigar el tema de la democracia desde diferentes aspectos, como el político, social, económico y educativo para contextualizar la democracia en diferentes ciencias o disciplinas.</a:t>
                      </a:r>
                      <a:br>
                        <a:rPr lang="es-AR" sz="1200" u="none" strike="noStrike">
                          <a:effectLst/>
                        </a:rPr>
                      </a:br>
                      <a:r>
                        <a:rPr lang="es-AR" sz="1200" u="none" strike="noStrike">
                          <a:effectLst/>
                        </a:rPr>
                        <a:t>Analizar los tres ejemplos de democracia más representativos del siglo XX y XXI con el fin de encontrar similitudes y diferencias.</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01302904"/>
                  </a:ext>
                </a:extLst>
              </a:tr>
              <a:tr h="244690">
                <a:tc>
                  <a:txBody>
                    <a:bodyPr/>
                    <a:lstStyle/>
                    <a:p>
                      <a:pPr algn="ctr" fontAlgn="ctr"/>
                      <a:r>
                        <a:rPr lang="es-AR" sz="1200" u="none" strike="noStrike">
                          <a:effectLst/>
                        </a:rPr>
                        <a:t>Grado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6to - Area 4</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57253763"/>
                  </a:ext>
                </a:extLst>
              </a:tr>
              <a:tr h="244690">
                <a:tc>
                  <a:txBody>
                    <a:bodyPr/>
                    <a:lstStyle/>
                    <a:p>
                      <a:pPr algn="ctr" fontAlgn="ctr"/>
                      <a:r>
                        <a:rPr lang="es-AR" sz="1200" u="none" strike="noStrike">
                          <a:effectLst/>
                        </a:rPr>
                        <a:t>Fechas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4, 11 y 25 de Noviembre de 2019</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3514962"/>
                  </a:ext>
                </a:extLst>
              </a:tr>
              <a:tr h="451911">
                <a:tc>
                  <a:txBody>
                    <a:bodyPr/>
                    <a:lstStyle/>
                    <a:p>
                      <a:pPr algn="ctr" fontAlgn="ctr"/>
                      <a:r>
                        <a:rPr lang="es-AR" sz="1200" u="none" strike="noStrike">
                          <a:effectLst/>
                        </a:rPr>
                        <a:t>Participantes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Metodología de la Investigación</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6137363"/>
                  </a:ext>
                </a:extLst>
              </a:tr>
              <a:tr h="3094560">
                <a:tc>
                  <a:txBody>
                    <a:bodyPr/>
                    <a:lstStyle/>
                    <a:p>
                      <a:pPr algn="ctr" fontAlgn="ctr"/>
                      <a:r>
                        <a:rPr lang="es-AR" sz="1200" u="none" strike="noStrike">
                          <a:effectLst/>
                        </a:rPr>
                        <a:t>Contenido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dirty="0">
                          <a:effectLst/>
                        </a:rPr>
                        <a:t>A) Investigar la definición de democracia y a partir de ello, se tendrá que buscar artículos, ensayos o libros académicos que traten el tema de la democracia desde diferentes puntos de vista o disciplinas. Una vez estudiado el tema, se hará una exposición.</a:t>
                      </a:r>
                      <a:br>
                        <a:rPr lang="es-AR" sz="1200" u="none" strike="noStrike" dirty="0">
                          <a:effectLst/>
                        </a:rPr>
                      </a:br>
                      <a:r>
                        <a:rPr lang="es-AR" sz="1200" u="none" strike="noStrike" dirty="0">
                          <a:effectLst/>
                        </a:rPr>
                        <a:t>B)Realizar un ensayo reflexivo sobre cómo la democracia está presente/ausente dentro de su vida cotidiana, respaldado con citas académicas en formato APA</a:t>
                      </a:r>
                      <a:br>
                        <a:rPr lang="es-AR" sz="1200" u="none" strike="noStrike" dirty="0">
                          <a:effectLst/>
                        </a:rPr>
                      </a:br>
                      <a:r>
                        <a:rPr lang="es-AR" sz="1200" u="none" strike="noStrike" dirty="0">
                          <a:effectLst/>
                        </a:rPr>
                        <a:t>C) Reflexión: considerando el tema de la democracia desde la metodología de la investigación y los diferentes puntos de vista que existen:</a:t>
                      </a:r>
                      <a:br>
                        <a:rPr lang="es-AR" sz="1200" u="none" strike="noStrike" dirty="0">
                          <a:effectLst/>
                        </a:rPr>
                      </a:br>
                      <a:r>
                        <a:rPr lang="es-AR" sz="1200" u="none" strike="noStrike" dirty="0">
                          <a:effectLst/>
                        </a:rPr>
                        <a:t>¿Podemos hablar de democracia con una sola definición?</a:t>
                      </a:r>
                      <a:br>
                        <a:rPr lang="es-AR" sz="1200" u="none" strike="noStrike" dirty="0">
                          <a:effectLst/>
                        </a:rPr>
                      </a:br>
                      <a:r>
                        <a:rPr lang="es-AR" sz="1200" u="none" strike="noStrike" dirty="0">
                          <a:effectLst/>
                        </a:rPr>
                        <a:t>¿Cómo afecta la sociedad, la cultura y las creencias en el ejercicio de la democracia?</a:t>
                      </a:r>
                      <a:endParaRPr lang="es-A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5061896"/>
                  </a:ext>
                </a:extLst>
              </a:tr>
            </a:tbl>
          </a:graphicData>
        </a:graphic>
      </p:graphicFrame>
      <p:pic>
        <p:nvPicPr>
          <p:cNvPr id="4" name="logo marca registrada.jpg" descr="logo marca registrada.jpg">
            <a:extLst>
              <a:ext uri="{FF2B5EF4-FFF2-40B4-BE49-F238E27FC236}">
                <a16:creationId xmlns:a16="http://schemas.microsoft.com/office/drawing/2014/main" id="{FFA9274B-A4F2-7241-9225-BDF8F4AA41BB}"/>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spTree>
    <p:extLst>
      <p:ext uri="{BB962C8B-B14F-4D97-AF65-F5344CB8AC3E}">
        <p14:creationId xmlns:p14="http://schemas.microsoft.com/office/powerpoint/2010/main" val="25781164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5E142F-4C4F-4944-88BB-DB28F18AC3F2}"/>
              </a:ext>
            </a:extLst>
          </p:cNvPr>
          <p:cNvGraphicFramePr>
            <a:graphicFrameLocks noGrp="1"/>
          </p:cNvGraphicFramePr>
          <p:nvPr>
            <p:extLst>
              <p:ext uri="{D42A27DB-BD31-4B8C-83A1-F6EECF244321}">
                <p14:modId xmlns:p14="http://schemas.microsoft.com/office/powerpoint/2010/main" val="1029907992"/>
              </p:ext>
            </p:extLst>
          </p:nvPr>
        </p:nvGraphicFramePr>
        <p:xfrm>
          <a:off x="1462384" y="1361120"/>
          <a:ext cx="10271050" cy="6528391"/>
        </p:xfrm>
        <a:graphic>
          <a:graphicData uri="http://schemas.openxmlformats.org/drawingml/2006/table">
            <a:tbl>
              <a:tblPr>
                <a:tableStyleId>{5940675A-B579-460E-94D1-54222C63F5DA}</a:tableStyleId>
              </a:tblPr>
              <a:tblGrid>
                <a:gridCol w="1683547">
                  <a:extLst>
                    <a:ext uri="{9D8B030D-6E8A-4147-A177-3AD203B41FA5}">
                      <a16:colId xmlns:a16="http://schemas.microsoft.com/office/drawing/2014/main" val="1809822799"/>
                    </a:ext>
                  </a:extLst>
                </a:gridCol>
                <a:gridCol w="8587503">
                  <a:extLst>
                    <a:ext uri="{9D8B030D-6E8A-4147-A177-3AD203B41FA5}">
                      <a16:colId xmlns:a16="http://schemas.microsoft.com/office/drawing/2014/main" val="892014463"/>
                    </a:ext>
                  </a:extLst>
                </a:gridCol>
              </a:tblGrid>
              <a:tr h="335968">
                <a:tc gridSpan="2">
                  <a:txBody>
                    <a:bodyPr/>
                    <a:lstStyle/>
                    <a:p>
                      <a:pPr algn="ctr" fontAlgn="ctr"/>
                      <a:r>
                        <a:rPr lang="es-AR" sz="1400" u="none" strike="noStrike">
                          <a:effectLst/>
                        </a:rPr>
                        <a:t>ACTIVIDAD 2</a:t>
                      </a:r>
                      <a:endParaRPr lang="es-A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AR"/>
                    </a:p>
                  </a:txBody>
                  <a:tcPr/>
                </a:tc>
                <a:extLst>
                  <a:ext uri="{0D108BD9-81ED-4DB2-BD59-A6C34878D82A}">
                    <a16:rowId xmlns:a16="http://schemas.microsoft.com/office/drawing/2014/main" val="590376940"/>
                  </a:ext>
                </a:extLst>
              </a:tr>
              <a:tr h="777148">
                <a:tc>
                  <a:txBody>
                    <a:bodyPr/>
                    <a:lstStyle/>
                    <a:p>
                      <a:pPr algn="ctr" fontAlgn="ctr"/>
                      <a:r>
                        <a:rPr lang="es-AR" sz="1200" u="none" strike="noStrike">
                          <a:effectLst/>
                        </a:rPr>
                        <a:t>Objetivo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Reflexionar sobre el concepto de democracia teniendo como referente el espíritu de las leyes no sólo como marco jurídico sino como facultad de la libertad.</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42507896"/>
                  </a:ext>
                </a:extLst>
              </a:tr>
              <a:tr h="282920">
                <a:tc>
                  <a:txBody>
                    <a:bodyPr/>
                    <a:lstStyle/>
                    <a:p>
                      <a:pPr algn="ctr" fontAlgn="ctr"/>
                      <a:r>
                        <a:rPr lang="es-AR" sz="1200" u="none" strike="noStrike">
                          <a:effectLst/>
                        </a:rPr>
                        <a:t>Grado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6to - Area 4</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28072137"/>
                  </a:ext>
                </a:extLst>
              </a:tr>
              <a:tr h="522519">
                <a:tc>
                  <a:txBody>
                    <a:bodyPr/>
                    <a:lstStyle/>
                    <a:p>
                      <a:pPr algn="ctr" fontAlgn="ctr"/>
                      <a:r>
                        <a:rPr lang="es-AR" sz="1200" u="none" strike="noStrike">
                          <a:effectLst/>
                        </a:rPr>
                        <a:t>Fechas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5, 6 y 12 de Diciembre de 2019, 16 y 28 de Enero, 5 de Febrero de 2020</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86222598"/>
                  </a:ext>
                </a:extLst>
              </a:tr>
              <a:tr h="522519">
                <a:tc>
                  <a:txBody>
                    <a:bodyPr/>
                    <a:lstStyle/>
                    <a:p>
                      <a:pPr algn="ctr" fontAlgn="ctr"/>
                      <a:r>
                        <a:rPr lang="es-AR" sz="1200" u="none" strike="noStrike">
                          <a:effectLst/>
                        </a:rPr>
                        <a:t>Participantes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Doctrinas Filosóficas y Francés</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9475544"/>
                  </a:ext>
                </a:extLst>
              </a:tr>
              <a:tr h="4087317">
                <a:tc>
                  <a:txBody>
                    <a:bodyPr/>
                    <a:lstStyle/>
                    <a:p>
                      <a:pPr algn="ctr" fontAlgn="ctr"/>
                      <a:r>
                        <a:rPr lang="es-AR" sz="1200" u="none" strike="noStrike" dirty="0">
                          <a:effectLst/>
                        </a:rPr>
                        <a:t>Contenido</a:t>
                      </a:r>
                      <a:endParaRPr lang="es-A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dirty="0">
                          <a:effectLst/>
                        </a:rPr>
                        <a:t>A) A partir de una comprensión de lectura sobre Rousseau y su obra “Contrato Social” se buscarán dos propósitos: La importancia que representa para Rousseau la libertad y en un segundo propósito relacionar la información con la materia de doctrinas filosóficas revisando la antropología y democracia en Rousseau.</a:t>
                      </a:r>
                      <a:br>
                        <a:rPr lang="es-AR" sz="1200" u="none" strike="noStrike" dirty="0">
                          <a:effectLst/>
                        </a:rPr>
                      </a:br>
                      <a:r>
                        <a:rPr lang="es-AR" sz="1200" u="none" strike="noStrike" dirty="0">
                          <a:effectLst/>
                        </a:rPr>
                        <a:t>B) Realizar lectura de dos autores: Montesquieu en su obra “El espíritu de las      leyes” (Del Libro V desde el capítulo I al VII) y Norberto Bobbio “El futuro de la democracia”  definir y reflexionar sobre lo leído. </a:t>
                      </a:r>
                      <a:br>
                        <a:rPr lang="es-AR" sz="1200" u="none" strike="noStrike" dirty="0">
                          <a:effectLst/>
                        </a:rPr>
                      </a:br>
                      <a:r>
                        <a:rPr lang="es-AR" sz="1200" u="none" strike="noStrike" dirty="0">
                          <a:effectLst/>
                        </a:rPr>
                        <a:t>C) Reflexión: considerando el tema de la retórica de los sofistas respecto a la democracia ¿Qué es sociedad?</a:t>
                      </a:r>
                      <a:br>
                        <a:rPr lang="es-AR" sz="1200" u="none" strike="noStrike" dirty="0">
                          <a:effectLst/>
                        </a:rPr>
                      </a:br>
                      <a:r>
                        <a:rPr lang="es-AR" sz="1200" u="none" strike="noStrike" dirty="0">
                          <a:effectLst/>
                        </a:rPr>
                        <a:t>¿Por qué es tan importante el cumplimiento de la ley?</a:t>
                      </a:r>
                      <a:br>
                        <a:rPr lang="es-AR" sz="1200" u="none" strike="noStrike" dirty="0">
                          <a:effectLst/>
                        </a:rPr>
                      </a:br>
                      <a:r>
                        <a:rPr lang="es-AR" sz="1200" u="none" strike="noStrike" dirty="0">
                          <a:effectLst/>
                        </a:rPr>
                        <a:t>¿Es posible ser 100% libres?</a:t>
                      </a:r>
                      <a:br>
                        <a:rPr lang="es-AR" sz="1200" u="none" strike="noStrike" dirty="0">
                          <a:effectLst/>
                        </a:rPr>
                      </a:br>
                      <a:r>
                        <a:rPr lang="es-AR" sz="1200" u="none" strike="noStrike" dirty="0">
                          <a:effectLst/>
                        </a:rPr>
                        <a:t>¿Se puede ejercer la libertad en todo momento sin molestar a nadie alrededor?.</a:t>
                      </a:r>
                      <a:endParaRPr lang="es-A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2527103"/>
                  </a:ext>
                </a:extLst>
              </a:tr>
            </a:tbl>
          </a:graphicData>
        </a:graphic>
      </p:graphicFrame>
      <p:pic>
        <p:nvPicPr>
          <p:cNvPr id="4" name="logo marca registrada.jpg" descr="logo marca registrada.jpg">
            <a:extLst>
              <a:ext uri="{FF2B5EF4-FFF2-40B4-BE49-F238E27FC236}">
                <a16:creationId xmlns:a16="http://schemas.microsoft.com/office/drawing/2014/main" id="{E7EFC0E6-8851-5C45-BBB1-9391FBDFA049}"/>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spTree>
    <p:extLst>
      <p:ext uri="{BB962C8B-B14F-4D97-AF65-F5344CB8AC3E}">
        <p14:creationId xmlns:p14="http://schemas.microsoft.com/office/powerpoint/2010/main" val="66451672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 marca registrada.jpg" descr="logo marca registrada.jpg">
            <a:extLst>
              <a:ext uri="{FF2B5EF4-FFF2-40B4-BE49-F238E27FC236}">
                <a16:creationId xmlns:a16="http://schemas.microsoft.com/office/drawing/2014/main" id="{E7EFC0E6-8851-5C45-BBB1-9391FBDFA049}"/>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graphicFrame>
        <p:nvGraphicFramePr>
          <p:cNvPr id="3" name="Tabla 2">
            <a:extLst>
              <a:ext uri="{FF2B5EF4-FFF2-40B4-BE49-F238E27FC236}">
                <a16:creationId xmlns:a16="http://schemas.microsoft.com/office/drawing/2014/main" id="{D8240CCA-E567-1A44-810A-737C3B650669}"/>
              </a:ext>
            </a:extLst>
          </p:cNvPr>
          <p:cNvGraphicFramePr>
            <a:graphicFrameLocks noGrp="1"/>
          </p:cNvGraphicFramePr>
          <p:nvPr>
            <p:extLst>
              <p:ext uri="{D42A27DB-BD31-4B8C-83A1-F6EECF244321}">
                <p14:modId xmlns:p14="http://schemas.microsoft.com/office/powerpoint/2010/main" val="2341174790"/>
              </p:ext>
            </p:extLst>
          </p:nvPr>
        </p:nvGraphicFramePr>
        <p:xfrm>
          <a:off x="1670538" y="1799493"/>
          <a:ext cx="9935308" cy="6154614"/>
        </p:xfrm>
        <a:graphic>
          <a:graphicData uri="http://schemas.openxmlformats.org/drawingml/2006/table">
            <a:tbl>
              <a:tblPr>
                <a:tableStyleId>{5940675A-B579-460E-94D1-54222C63F5DA}</a:tableStyleId>
              </a:tblPr>
              <a:tblGrid>
                <a:gridCol w="1628514">
                  <a:extLst>
                    <a:ext uri="{9D8B030D-6E8A-4147-A177-3AD203B41FA5}">
                      <a16:colId xmlns:a16="http://schemas.microsoft.com/office/drawing/2014/main" val="3420595964"/>
                    </a:ext>
                  </a:extLst>
                </a:gridCol>
                <a:gridCol w="8306794">
                  <a:extLst>
                    <a:ext uri="{9D8B030D-6E8A-4147-A177-3AD203B41FA5}">
                      <a16:colId xmlns:a16="http://schemas.microsoft.com/office/drawing/2014/main" val="1247022837"/>
                    </a:ext>
                  </a:extLst>
                </a:gridCol>
              </a:tblGrid>
              <a:tr h="358705">
                <a:tc gridSpan="2">
                  <a:txBody>
                    <a:bodyPr/>
                    <a:lstStyle/>
                    <a:p>
                      <a:pPr algn="ctr" fontAlgn="ctr"/>
                      <a:r>
                        <a:rPr lang="es-MX" sz="1400" u="none" strike="noStrike">
                          <a:effectLst/>
                        </a:rPr>
                        <a:t>ACTIVIDAD 5</a:t>
                      </a:r>
                      <a:endParaRPr lang="es-MX"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MX"/>
                    </a:p>
                  </a:txBody>
                  <a:tcPr/>
                </a:tc>
                <a:extLst>
                  <a:ext uri="{0D108BD9-81ED-4DB2-BD59-A6C34878D82A}">
                    <a16:rowId xmlns:a16="http://schemas.microsoft.com/office/drawing/2014/main" val="2274711154"/>
                  </a:ext>
                </a:extLst>
              </a:tr>
              <a:tr h="1101600">
                <a:tc>
                  <a:txBody>
                    <a:bodyPr/>
                    <a:lstStyle/>
                    <a:p>
                      <a:pPr algn="ctr" fontAlgn="ctr"/>
                      <a:r>
                        <a:rPr lang="es-MX" sz="1200" u="none" strike="noStrike">
                          <a:effectLst/>
                        </a:rPr>
                        <a:t>Objetivos</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200" u="none" strike="noStrike">
                          <a:effectLst/>
                        </a:rPr>
                        <a:t>El estudiante identificará los múltiples elementos tomados del mundo clásico que se integran a otras culturas y que sirvieron de punto de partida al derecho, la política, a la Democracia, la literatura y otras manifestaciones culturales.</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1334827"/>
                  </a:ext>
                </a:extLst>
              </a:tr>
              <a:tr h="302066">
                <a:tc>
                  <a:txBody>
                    <a:bodyPr/>
                    <a:lstStyle/>
                    <a:p>
                      <a:pPr algn="ctr" fontAlgn="ctr"/>
                      <a:r>
                        <a:rPr lang="es-MX" sz="1200" u="none" strike="noStrike">
                          <a:effectLst/>
                        </a:rPr>
                        <a:t>Grado</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200" u="none" strike="noStrike">
                          <a:effectLst/>
                        </a:rPr>
                        <a:t>6to - Area 4</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50739278"/>
                  </a:ext>
                </a:extLst>
              </a:tr>
              <a:tr h="557880">
                <a:tc>
                  <a:txBody>
                    <a:bodyPr/>
                    <a:lstStyle/>
                    <a:p>
                      <a:pPr algn="ctr" fontAlgn="ctr"/>
                      <a:r>
                        <a:rPr lang="es-MX" sz="1200" u="none" strike="noStrike">
                          <a:effectLst/>
                        </a:rPr>
                        <a:t>Fechas</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200" u="none" strike="noStrike">
                          <a:effectLst/>
                        </a:rPr>
                        <a:t>28 de Noviembre y 5 de Diciembre de 2019, 14 y 21 de Enero de 2020</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0428324"/>
                  </a:ext>
                </a:extLst>
              </a:tr>
              <a:tr h="557880">
                <a:tc>
                  <a:txBody>
                    <a:bodyPr/>
                    <a:lstStyle/>
                    <a:p>
                      <a:pPr algn="ctr" fontAlgn="ctr"/>
                      <a:r>
                        <a:rPr lang="es-MX" sz="1200" u="none" strike="noStrike">
                          <a:effectLst/>
                        </a:rPr>
                        <a:t>Participantes</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200" u="none" strike="noStrike">
                          <a:effectLst/>
                        </a:rPr>
                        <a:t>HISTORIA DE LAS CULTURAS</a:t>
                      </a:r>
                      <a:endParaRPr lang="es-MX"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3871618"/>
                  </a:ext>
                </a:extLst>
              </a:tr>
              <a:tr h="3276483">
                <a:tc>
                  <a:txBody>
                    <a:bodyPr/>
                    <a:lstStyle/>
                    <a:p>
                      <a:pPr algn="ctr" fontAlgn="ctr"/>
                      <a:r>
                        <a:rPr lang="es-MX" sz="1200" u="none" strike="noStrike">
                          <a:effectLst/>
                        </a:rPr>
                        <a:t>Contenido</a:t>
                      </a:r>
                      <a:endParaRPr lang="es-MX"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200" u="none" strike="noStrike" dirty="0">
                          <a:effectLst/>
                        </a:rPr>
                        <a:t>A) A partir de una lectura sobre el Roma, el estudiante identificará los primeros elementos que se rescatan para elaborar el primer intento democrático en el mundo, así mismo reconocerá qué elementos o estructuras democráticas permaneces hasta nuestros días. </a:t>
                      </a:r>
                      <a:br>
                        <a:rPr lang="es-MX" sz="1200" u="none" strike="noStrike" dirty="0">
                          <a:effectLst/>
                        </a:rPr>
                      </a:br>
                      <a:r>
                        <a:rPr lang="es-MX" sz="1200" u="none" strike="noStrike" dirty="0">
                          <a:effectLst/>
                        </a:rPr>
                        <a:t>B)El el Estudiante realizará una lectura llamada Democracia y plebe en Roma: análisis de las recientes interpretaciones sobre la constitución romana, de pablo Ijalba Pérez, (2011)</a:t>
                      </a:r>
                      <a:br>
                        <a:rPr lang="es-MX" sz="1200" u="none" strike="noStrike" dirty="0">
                          <a:effectLst/>
                        </a:rPr>
                      </a:br>
                      <a:r>
                        <a:rPr lang="es-MX" sz="1200" u="none" strike="noStrike" dirty="0">
                          <a:effectLst/>
                        </a:rPr>
                        <a:t>c) REFLEXIÓN: Los estudiantes identificarán si es que existe un componente democrático en el sistema político romano. Se propone un análisis de estos nuevos planteamientos desde el punto de vista de la historiografía sobre la plebe roma. </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2215504"/>
                  </a:ext>
                </a:extLst>
              </a:tr>
            </a:tbl>
          </a:graphicData>
        </a:graphic>
      </p:graphicFrame>
    </p:spTree>
    <p:extLst>
      <p:ext uri="{BB962C8B-B14F-4D97-AF65-F5344CB8AC3E}">
        <p14:creationId xmlns:p14="http://schemas.microsoft.com/office/powerpoint/2010/main" val="15582972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5A32D5C-E67A-B945-8F2D-690270DFF65E}"/>
              </a:ext>
            </a:extLst>
          </p:cNvPr>
          <p:cNvGraphicFramePr>
            <a:graphicFrameLocks noGrp="1"/>
          </p:cNvGraphicFramePr>
          <p:nvPr>
            <p:extLst>
              <p:ext uri="{D42A27DB-BD31-4B8C-83A1-F6EECF244321}">
                <p14:modId xmlns:p14="http://schemas.microsoft.com/office/powerpoint/2010/main" val="582286775"/>
              </p:ext>
            </p:extLst>
          </p:nvPr>
        </p:nvGraphicFramePr>
        <p:xfrm>
          <a:off x="2424223" y="967105"/>
          <a:ext cx="8420986" cy="7900446"/>
        </p:xfrm>
        <a:graphic>
          <a:graphicData uri="http://schemas.openxmlformats.org/drawingml/2006/table">
            <a:tbl>
              <a:tblPr>
                <a:tableStyleId>{5940675A-B579-460E-94D1-54222C63F5DA}</a:tableStyleId>
              </a:tblPr>
              <a:tblGrid>
                <a:gridCol w="1380299">
                  <a:extLst>
                    <a:ext uri="{9D8B030D-6E8A-4147-A177-3AD203B41FA5}">
                      <a16:colId xmlns:a16="http://schemas.microsoft.com/office/drawing/2014/main" val="2642869212"/>
                    </a:ext>
                  </a:extLst>
                </a:gridCol>
                <a:gridCol w="7040687">
                  <a:extLst>
                    <a:ext uri="{9D8B030D-6E8A-4147-A177-3AD203B41FA5}">
                      <a16:colId xmlns:a16="http://schemas.microsoft.com/office/drawing/2014/main" val="1244161431"/>
                    </a:ext>
                  </a:extLst>
                </a:gridCol>
              </a:tblGrid>
              <a:tr h="243801">
                <a:tc gridSpan="2">
                  <a:txBody>
                    <a:bodyPr/>
                    <a:lstStyle/>
                    <a:p>
                      <a:pPr algn="ctr" fontAlgn="ctr"/>
                      <a:r>
                        <a:rPr lang="es-AR" sz="1400" u="none" strike="noStrike">
                          <a:effectLst/>
                        </a:rPr>
                        <a:t>ACTIVIDAD 3</a:t>
                      </a:r>
                      <a:endParaRPr lang="es-A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AR"/>
                    </a:p>
                  </a:txBody>
                  <a:tcPr/>
                </a:tc>
                <a:extLst>
                  <a:ext uri="{0D108BD9-81ED-4DB2-BD59-A6C34878D82A}">
                    <a16:rowId xmlns:a16="http://schemas.microsoft.com/office/drawing/2014/main" val="80079678"/>
                  </a:ext>
                </a:extLst>
              </a:tr>
              <a:tr h="2042157">
                <a:tc>
                  <a:txBody>
                    <a:bodyPr/>
                    <a:lstStyle/>
                    <a:p>
                      <a:pPr algn="ctr" fontAlgn="ctr"/>
                      <a:r>
                        <a:rPr lang="es-AR" sz="1200" u="none" strike="noStrike">
                          <a:effectLst/>
                        </a:rPr>
                        <a:t>Objetivos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Sesión 1: conocer los conceptos clave en la crítica literaria marxista.</a:t>
                      </a:r>
                      <a:br>
                        <a:rPr lang="es-AR" sz="1200" u="none" strike="noStrike">
                          <a:effectLst/>
                        </a:rPr>
                      </a:br>
                      <a:r>
                        <a:rPr lang="es-AR" sz="1200" u="none" strike="noStrike">
                          <a:effectLst/>
                        </a:rPr>
                        <a:t>Sesión 2: analizar el texto literario utilizando los conceptos clave vistos en la presentación sobre crítica literaria marxista.</a:t>
                      </a:r>
                      <a:br>
                        <a:rPr lang="es-AR" sz="1200" u="none" strike="noStrike">
                          <a:effectLst/>
                        </a:rPr>
                      </a:br>
                      <a:r>
                        <a:rPr lang="es-AR" sz="1200" u="none" strike="noStrike">
                          <a:effectLst/>
                        </a:rPr>
                        <a:t>Sesión 3: conocer la teoría sobre el crecimiento de la población de Thomas Malthus para conjugarlo con el análisis marxista realizado en la sesión anterior.</a:t>
                      </a:r>
                      <a:br>
                        <a:rPr lang="es-AR" sz="1200" u="none" strike="noStrike">
                          <a:effectLst/>
                        </a:rPr>
                      </a:br>
                      <a:r>
                        <a:rPr lang="es-AR" sz="1200" u="none" strike="noStrike">
                          <a:effectLst/>
                        </a:rPr>
                        <a:t>Sesión 4: analizar un texto literario a la luz del concepto de poder de Michel Foucault.</a:t>
                      </a:r>
                      <a:br>
                        <a:rPr lang="es-AR" sz="1200" u="none" strike="noStrike">
                          <a:effectLst/>
                        </a:rPr>
                      </a:br>
                      <a:r>
                        <a:rPr lang="es-AR" sz="1200" u="none" strike="noStrike">
                          <a:effectLst/>
                        </a:rPr>
                        <a:t>Sesión 5: recuperar las nociones de democracia trabajadas en otras materias y reflexionar en torno a las representaciones literarias analizadas.</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44496853"/>
                  </a:ext>
                </a:extLst>
              </a:tr>
              <a:tr h="205306">
                <a:tc>
                  <a:txBody>
                    <a:bodyPr/>
                    <a:lstStyle/>
                    <a:p>
                      <a:pPr algn="ctr" fontAlgn="ctr"/>
                      <a:r>
                        <a:rPr lang="es-AR" sz="1200" u="none" strike="noStrike">
                          <a:effectLst/>
                        </a:rPr>
                        <a:t>Grado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6to - Area 4</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345479"/>
                  </a:ext>
                </a:extLst>
              </a:tr>
              <a:tr h="205306">
                <a:tc>
                  <a:txBody>
                    <a:bodyPr/>
                    <a:lstStyle/>
                    <a:p>
                      <a:pPr algn="ctr" fontAlgn="ctr"/>
                      <a:r>
                        <a:rPr lang="es-AR" sz="1200" u="none" strike="noStrike">
                          <a:effectLst/>
                        </a:rPr>
                        <a:t>Fechas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27 de Enero al 10 de Febrero de 2020</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17633421"/>
                  </a:ext>
                </a:extLst>
              </a:tr>
              <a:tr h="205306">
                <a:tc>
                  <a:txBody>
                    <a:bodyPr/>
                    <a:lstStyle/>
                    <a:p>
                      <a:pPr algn="ctr" fontAlgn="ctr"/>
                      <a:r>
                        <a:rPr lang="es-AR" sz="1200" u="none" strike="noStrike">
                          <a:effectLst/>
                        </a:rPr>
                        <a:t>Participantes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Inglés</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6267820"/>
                  </a:ext>
                </a:extLst>
              </a:tr>
              <a:tr h="4998570">
                <a:tc>
                  <a:txBody>
                    <a:bodyPr/>
                    <a:lstStyle/>
                    <a:p>
                      <a:pPr algn="ctr" fontAlgn="ctr"/>
                      <a:r>
                        <a:rPr lang="es-AR" sz="1200" u="none" strike="noStrike">
                          <a:effectLst/>
                        </a:rPr>
                        <a:t>Contenido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dirty="0">
                          <a:effectLst/>
                        </a:rPr>
                        <a:t>Sesión 1: La crítica literaria marxista. El profesor hace una presentación del contenido y los estudiantes toman notas. Evaluación: participación grupal.</a:t>
                      </a:r>
                      <a:br>
                        <a:rPr lang="es-AR" sz="1200" u="none" strike="noStrike" dirty="0">
                          <a:effectLst/>
                        </a:rPr>
                      </a:br>
                      <a:r>
                        <a:rPr lang="es-AR" sz="1200" u="none" strike="noStrike" dirty="0">
                          <a:effectLst/>
                        </a:rPr>
                        <a:t>Sesión 2: “A Modest Proposal” de Jonathan Swift. Los estudiantes leen el texto literario y hacen un análisis marxista, concentrándose en cómo se representan las condiciones materiales y qué relación tienen con las relaciones de poder en el texto. Evaluación: formato que le permite a los estudiantes analizar el texto literario con base en los conceptos de la crítica marxista y los guía en la presentación de evidencia dentro del texto literario.</a:t>
                      </a:r>
                      <a:br>
                        <a:rPr lang="es-AR" sz="1200" u="none" strike="noStrike" dirty="0">
                          <a:effectLst/>
                        </a:rPr>
                      </a:br>
                      <a:r>
                        <a:rPr lang="es-AR" sz="1200" u="none" strike="noStrike" dirty="0">
                          <a:effectLst/>
                        </a:rPr>
                        <a:t>Sesión 3: La teoría de Thomas Malthus. Los estudiantes observan un video sobre la teoría de Malthus y hacen investigación para profundizar el conocimiento. Esta información se cruza con el análisis marxista realizado con anterioridad para profundizar la reflexión sobre el texto literario. Evaluación: avances del análisis.</a:t>
                      </a:r>
                      <a:br>
                        <a:rPr lang="es-AR" sz="1200" u="none" strike="noStrike" dirty="0">
                          <a:effectLst/>
                        </a:rPr>
                      </a:br>
                      <a:r>
                        <a:rPr lang="es-AR" sz="1200" u="none" strike="noStrike" dirty="0">
                          <a:effectLst/>
                        </a:rPr>
                        <a:t>Sesión 4: “My Last Dutchess” de Robert Browning. Después de consultar un video y dos fuentes sobre la noción de poder en la obra de Michel Foucault, los estudiantes leen el texto literario para hacer un análisis en función de este concepto y la forma en la que es representado. Evaluación: comentario crítico revisado con rúbrica de evaluación.</a:t>
                      </a:r>
                      <a:br>
                        <a:rPr lang="es-AR" sz="1200" u="none" strike="noStrike" dirty="0">
                          <a:effectLst/>
                        </a:rPr>
                      </a:br>
                      <a:r>
                        <a:rPr lang="es-AR" sz="1200" u="none" strike="noStrike" dirty="0">
                          <a:effectLst/>
                        </a:rPr>
                        <a:t>Sesión 5: Democracia y poder. Los estudiantes hacen una revisión de las nociones de democracia y en un ensayo comparativo condensan la información de los análisis literarios realizados mediante el sustento teórico de la crítica marxista, las ideas de Malthus y la noción de poder de Foucault, para determinar cómo los textos literarios estudiados representan sociedades que no son democráticas. Evaluación: ensayo comparativo revisado con rúbrica de evaluación.</a:t>
                      </a:r>
                      <a:endParaRPr lang="es-A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90470091"/>
                  </a:ext>
                </a:extLst>
              </a:tr>
            </a:tbl>
          </a:graphicData>
        </a:graphic>
      </p:graphicFrame>
      <p:pic>
        <p:nvPicPr>
          <p:cNvPr id="3" name="logo marca registrada.jpg" descr="logo marca registrada.jpg">
            <a:extLst>
              <a:ext uri="{FF2B5EF4-FFF2-40B4-BE49-F238E27FC236}">
                <a16:creationId xmlns:a16="http://schemas.microsoft.com/office/drawing/2014/main" id="{23CFE7DD-E1A4-6A47-8003-3FC987D4F573}"/>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spTree>
    <p:extLst>
      <p:ext uri="{BB962C8B-B14F-4D97-AF65-F5344CB8AC3E}">
        <p14:creationId xmlns:p14="http://schemas.microsoft.com/office/powerpoint/2010/main" val="248059185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a:extLst>
              <a:ext uri="{FF2B5EF4-FFF2-40B4-BE49-F238E27FC236}">
                <a16:creationId xmlns:a16="http://schemas.microsoft.com/office/drawing/2014/main" id="{2FC8A46D-5A47-0446-A2B7-3DB76096E093}"/>
              </a:ext>
            </a:extLst>
          </p:cNvPr>
          <p:cNvGraphicFramePr>
            <a:graphicFrameLocks/>
          </p:cNvGraphicFramePr>
          <p:nvPr>
            <p:extLst>
              <p:ext uri="{D42A27DB-BD31-4B8C-83A1-F6EECF244321}">
                <p14:modId xmlns:p14="http://schemas.microsoft.com/office/powerpoint/2010/main" val="2353935720"/>
              </p:ext>
            </p:extLst>
          </p:nvPr>
        </p:nvGraphicFramePr>
        <p:xfrm>
          <a:off x="2041451" y="2270927"/>
          <a:ext cx="9930809" cy="521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logo marca registrada.jpg" descr="logo marca registrada.jpg">
            <a:extLst>
              <a:ext uri="{FF2B5EF4-FFF2-40B4-BE49-F238E27FC236}">
                <a16:creationId xmlns:a16="http://schemas.microsoft.com/office/drawing/2014/main" id="{5D863ADD-0426-7D4C-975C-E77A52DCDCC0}"/>
              </a:ext>
            </a:extLst>
          </p:cNvPr>
          <p:cNvPicPr>
            <a:picLocks noChangeAspect="1"/>
          </p:cNvPicPr>
          <p:nvPr/>
        </p:nvPicPr>
        <p:blipFill>
          <a:blip r:embed="rId7"/>
          <a:stretch>
            <a:fillRect/>
          </a:stretch>
        </p:blipFill>
        <p:spPr>
          <a:xfrm>
            <a:off x="366018" y="463402"/>
            <a:ext cx="1056382" cy="549319"/>
          </a:xfrm>
          <a:prstGeom prst="rect">
            <a:avLst/>
          </a:prstGeom>
          <a:ln w="88900">
            <a:miter lim="400000"/>
          </a:ln>
        </p:spPr>
      </p:pic>
    </p:spTree>
    <p:extLst>
      <p:ext uri="{BB962C8B-B14F-4D97-AF65-F5344CB8AC3E}">
        <p14:creationId xmlns:p14="http://schemas.microsoft.com/office/powerpoint/2010/main" val="198284991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441392-D351-FB44-9562-3E8E159B82E7}"/>
              </a:ext>
            </a:extLst>
          </p:cNvPr>
          <p:cNvSpPr/>
          <p:nvPr/>
        </p:nvSpPr>
        <p:spPr>
          <a:xfrm>
            <a:off x="2538248" y="1791409"/>
            <a:ext cx="7520151" cy="738664"/>
          </a:xfrm>
          <a:prstGeom prst="rect">
            <a:avLst/>
          </a:prstGeom>
        </p:spPr>
        <p:txBody>
          <a:bodyPr wrap="square">
            <a:spAutoFit/>
          </a:bodyPr>
          <a:lstStyle/>
          <a:p>
            <a:r>
              <a:rPr lang="es-AR" dirty="0"/>
              <a:t>Fuentes de apoyo</a:t>
            </a:r>
          </a:p>
        </p:txBody>
      </p:sp>
      <p:pic>
        <p:nvPicPr>
          <p:cNvPr id="3" name="logo marca registrada.jpg" descr="logo marca registrada.jpg">
            <a:extLst>
              <a:ext uri="{FF2B5EF4-FFF2-40B4-BE49-F238E27FC236}">
                <a16:creationId xmlns:a16="http://schemas.microsoft.com/office/drawing/2014/main" id="{2220ACB1-A241-A942-A282-6B2E952D09C3}"/>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sp>
        <p:nvSpPr>
          <p:cNvPr id="4" name="Preguntas problematizadoras:…">
            <a:extLst>
              <a:ext uri="{FF2B5EF4-FFF2-40B4-BE49-F238E27FC236}">
                <a16:creationId xmlns:a16="http://schemas.microsoft.com/office/drawing/2014/main" id="{48601BDD-BB58-FA44-AEEF-E8158D840B00}"/>
              </a:ext>
            </a:extLst>
          </p:cNvPr>
          <p:cNvSpPr txBox="1">
            <a:spLocks/>
          </p:cNvSpPr>
          <p:nvPr/>
        </p:nvSpPr>
        <p:spPr>
          <a:xfrm>
            <a:off x="1213350" y="2851835"/>
            <a:ext cx="11154520" cy="5890721"/>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algn="l" defTabSz="219455" hangingPunct="1">
              <a:defRPr sz="3455"/>
            </a:pPr>
            <a:endParaRPr lang="es-AR" sz="1200" dirty="0">
              <a:solidFill>
                <a:schemeClr val="tx1"/>
              </a:solidFill>
              <a:latin typeface="Ayuthaya" pitchFamily="2" charset="-34"/>
              <a:ea typeface="Ayuthaya" pitchFamily="2" charset="-34"/>
              <a:cs typeface="Ayuthaya" pitchFamily="2" charset="-34"/>
            </a:endParaRPr>
          </a:p>
          <a:p>
            <a:pPr algn="l"/>
            <a:r>
              <a:rPr lang="es-ES" sz="1600" dirty="0">
                <a:solidFill>
                  <a:schemeClr val="tx1"/>
                </a:solidFill>
                <a:latin typeface="Ayuthaya" pitchFamily="2" charset="-34"/>
                <a:ea typeface="Ayuthaya" pitchFamily="2" charset="-34"/>
                <a:cs typeface="Ayuthaya" pitchFamily="2" charset="-34"/>
              </a:rPr>
              <a:t>IJALBA PÉREZ, P. (2011), Democracia y plebe en Roma: análisis de las recientes interpretaciones sobre la constitución romana, DIALNET.</a:t>
            </a:r>
          </a:p>
          <a:p>
            <a:pPr algn="l"/>
            <a:r>
              <a:rPr lang="es-ES" sz="1600" dirty="0">
                <a:solidFill>
                  <a:schemeClr val="tx1"/>
                </a:solidFill>
                <a:latin typeface="Ayuthaya" pitchFamily="2" charset="-34"/>
                <a:ea typeface="Ayuthaya" pitchFamily="2" charset="-34"/>
                <a:cs typeface="Ayuthaya" pitchFamily="2" charset="-34"/>
              </a:rPr>
              <a:t>VÁZQUEZ SEGURA, M </a:t>
            </a:r>
            <a:r>
              <a:rPr lang="es-ES" sz="1600" u="sng" dirty="0">
                <a:solidFill>
                  <a:schemeClr val="tx1"/>
                </a:solidFill>
                <a:latin typeface="Ayuthaya" pitchFamily="2" charset="-34"/>
                <a:ea typeface="Ayuthaya" pitchFamily="2" charset="-34"/>
                <a:cs typeface="Ayuthaya" pitchFamily="2" charset="-34"/>
              </a:rPr>
              <a:t>Et. Al</a:t>
            </a:r>
            <a:r>
              <a:rPr lang="es-ES" sz="1600" dirty="0">
                <a:solidFill>
                  <a:schemeClr val="tx1"/>
                </a:solidFill>
                <a:latin typeface="Ayuthaya" pitchFamily="2" charset="-34"/>
                <a:ea typeface="Ayuthaya" pitchFamily="2" charset="-34"/>
                <a:cs typeface="Ayuthaya" pitchFamily="2" charset="-34"/>
              </a:rPr>
              <a:t>(2005),  </a:t>
            </a:r>
            <a:r>
              <a:rPr lang="es-ES" sz="1600" i="1" dirty="0">
                <a:solidFill>
                  <a:schemeClr val="tx1"/>
                </a:solidFill>
                <a:latin typeface="Ayuthaya" pitchFamily="2" charset="-34"/>
                <a:ea typeface="Ayuthaya" pitchFamily="2" charset="-34"/>
                <a:cs typeface="Ayuthaya" pitchFamily="2" charset="-34"/>
              </a:rPr>
              <a:t>Historia de la Cultura</a:t>
            </a:r>
            <a:r>
              <a:rPr lang="es-ES" sz="1600" dirty="0">
                <a:solidFill>
                  <a:schemeClr val="tx1"/>
                </a:solidFill>
                <a:latin typeface="Ayuthaya" pitchFamily="2" charset="-34"/>
                <a:ea typeface="Ayuthaya" pitchFamily="2" charset="-34"/>
                <a:cs typeface="Ayuthaya" pitchFamily="2" charset="-34"/>
              </a:rPr>
              <a:t>. México. Thomson. 2005. 350 p. </a:t>
            </a:r>
            <a:r>
              <a:rPr lang="es-ES" sz="1600" dirty="0" err="1">
                <a:solidFill>
                  <a:schemeClr val="tx1"/>
                </a:solidFill>
                <a:latin typeface="Ayuthaya" pitchFamily="2" charset="-34"/>
                <a:ea typeface="Ayuthaya" pitchFamily="2" charset="-34"/>
                <a:cs typeface="Ayuthaya" pitchFamily="2" charset="-34"/>
              </a:rPr>
              <a:t>Ils</a:t>
            </a:r>
            <a:r>
              <a:rPr lang="es-ES" sz="1600" dirty="0">
                <a:solidFill>
                  <a:schemeClr val="tx1"/>
                </a:solidFill>
                <a:latin typeface="Ayuthaya" pitchFamily="2" charset="-34"/>
                <a:ea typeface="Ayuthaya" pitchFamily="2" charset="-34"/>
                <a:cs typeface="Ayuthaya" pitchFamily="2" charset="-34"/>
              </a:rPr>
              <a:t>. </a:t>
            </a:r>
            <a:r>
              <a:rPr lang="es-ES" sz="1600" dirty="0" err="1">
                <a:solidFill>
                  <a:schemeClr val="tx1"/>
                </a:solidFill>
                <a:latin typeface="Ayuthaya" pitchFamily="2" charset="-34"/>
                <a:ea typeface="Ayuthaya" pitchFamily="2" charset="-34"/>
                <a:cs typeface="Ayuthaya" pitchFamily="2" charset="-34"/>
              </a:rPr>
              <a:t>Maps</a:t>
            </a:r>
            <a:r>
              <a:rPr lang="es-ES" sz="1600" dirty="0">
                <a:solidFill>
                  <a:schemeClr val="tx1"/>
                </a:solidFill>
                <a:latin typeface="Ayuthaya" pitchFamily="2" charset="-34"/>
                <a:ea typeface="Ayuthaya" pitchFamily="2" charset="-34"/>
                <a:cs typeface="Ayuthaya" pitchFamily="2" charset="-34"/>
              </a:rPr>
              <a:t>.</a:t>
            </a:r>
          </a:p>
          <a:p>
            <a:pPr algn="l"/>
            <a:r>
              <a:rPr lang="es-MX" sz="1600" dirty="0">
                <a:solidFill>
                  <a:schemeClr val="tx1"/>
                </a:solidFill>
                <a:latin typeface="Ayuthaya" pitchFamily="2" charset="-34"/>
                <a:ea typeface="Ayuthaya" pitchFamily="2" charset="-34"/>
                <a:cs typeface="Ayuthaya" pitchFamily="2" charset="-34"/>
              </a:rPr>
              <a:t>BROWMING, R. (1842). My Last Duchess. </a:t>
            </a:r>
            <a:r>
              <a:rPr lang="es-MX" sz="1600" i="1" dirty="0">
                <a:solidFill>
                  <a:schemeClr val="tx1"/>
                </a:solidFill>
                <a:latin typeface="Ayuthaya" pitchFamily="2" charset="-34"/>
                <a:ea typeface="Ayuthaya" pitchFamily="2" charset="-34"/>
                <a:cs typeface="Ayuthaya" pitchFamily="2" charset="-34"/>
              </a:rPr>
              <a:t>Poetry Foundation</a:t>
            </a:r>
            <a:r>
              <a:rPr lang="es-MX" sz="1600" dirty="0">
                <a:solidFill>
                  <a:schemeClr val="tx1"/>
                </a:solidFill>
                <a:latin typeface="Ayuthaya" pitchFamily="2" charset="-34"/>
                <a:ea typeface="Ayuthaya" pitchFamily="2" charset="-34"/>
                <a:cs typeface="Ayuthaya" pitchFamily="2" charset="-34"/>
              </a:rPr>
              <a:t>. Consultado de  </a:t>
            </a:r>
            <a:r>
              <a:rPr lang="es-MX" sz="1600" dirty="0">
                <a:solidFill>
                  <a:schemeClr val="tx1"/>
                </a:solidFill>
                <a:latin typeface="Ayuthaya" pitchFamily="2" charset="-34"/>
                <a:ea typeface="Ayuthaya" pitchFamily="2" charset="-34"/>
                <a:cs typeface="Ayuthaya" pitchFamily="2" charset="-34"/>
                <a:hlinkClick r:id="rId3">
                  <a:extLst>
                    <a:ext uri="{A12FA001-AC4F-418D-AE19-62706E023703}">
                      <ahyp:hlinkClr xmlns:ahyp="http://schemas.microsoft.com/office/drawing/2018/hyperlinkcolor" val="tx"/>
                    </a:ext>
                  </a:extLst>
                </a:hlinkClick>
              </a:rPr>
              <a:t>https://www.poetryfoundation.org/poems/43768/my-last-duchess</a:t>
            </a:r>
            <a:r>
              <a:rPr lang="es-MX" sz="1600" dirty="0">
                <a:solidFill>
                  <a:schemeClr val="tx1"/>
                </a:solidFill>
                <a:latin typeface="Ayuthaya" pitchFamily="2" charset="-34"/>
                <a:ea typeface="Ayuthaya" pitchFamily="2" charset="-34"/>
                <a:cs typeface="Ayuthaya" pitchFamily="2" charset="-34"/>
              </a:rPr>
              <a:t> 23/9/2019.</a:t>
            </a:r>
          </a:p>
          <a:p>
            <a:pPr algn="l"/>
            <a:r>
              <a:rPr lang="es-MX" sz="1600" dirty="0">
                <a:solidFill>
                  <a:schemeClr val="tx1"/>
                </a:solidFill>
                <a:latin typeface="Ayuthaya" pitchFamily="2" charset="-34"/>
                <a:ea typeface="Ayuthaya" pitchFamily="2" charset="-34"/>
                <a:cs typeface="Ayuthaya" pitchFamily="2" charset="-34"/>
              </a:rPr>
              <a:t>GREEN, T. (7 noviembre 2014). Population, Sustainability, and Malthus- Crash Course World History 215 [Video File].</a:t>
            </a:r>
          </a:p>
          <a:p>
            <a:pPr algn="l"/>
            <a:r>
              <a:rPr lang="es-MX" sz="1600" dirty="0">
                <a:solidFill>
                  <a:schemeClr val="tx1"/>
                </a:solidFill>
                <a:latin typeface="Ayuthaya" pitchFamily="2" charset="-34"/>
                <a:ea typeface="Ayuthaya" pitchFamily="2" charset="-34"/>
                <a:cs typeface="Ayuthaya" pitchFamily="2" charset="-34"/>
              </a:rPr>
              <a:t>LEIDEN UNIVERSITY - FACULTY OF HUMANITIES (19 octubre 2017). Chapter 2.5: Michel Foucault, power. [Video File].</a:t>
            </a:r>
          </a:p>
          <a:p>
            <a:pPr algn="l"/>
            <a:r>
              <a:rPr lang="es-MX" sz="1600" dirty="0">
                <a:solidFill>
                  <a:schemeClr val="tx1"/>
                </a:solidFill>
                <a:latin typeface="Ayuthaya" pitchFamily="2" charset="-34"/>
                <a:ea typeface="Ayuthaya" pitchFamily="2" charset="-34"/>
                <a:cs typeface="Ayuthaya" pitchFamily="2" charset="-34"/>
              </a:rPr>
              <a:t>The School of Life (3 julio 2015). PHILOSOPHY - Michel Foucault. [Video File].</a:t>
            </a:r>
          </a:p>
          <a:p>
            <a:pPr algn="l"/>
            <a:r>
              <a:rPr lang="es-MX" sz="1600" dirty="0">
                <a:solidFill>
                  <a:schemeClr val="tx1"/>
                </a:solidFill>
                <a:latin typeface="Ayuthaya" pitchFamily="2" charset="-34"/>
                <a:ea typeface="Ayuthaya" pitchFamily="2" charset="-34"/>
                <a:cs typeface="Ayuthaya" pitchFamily="2" charset="-34"/>
              </a:rPr>
              <a:t>SØRENSEN, M. (2014). Foucault on Power Relations. </a:t>
            </a:r>
            <a:r>
              <a:rPr lang="es-MX" sz="1600" i="1" dirty="0">
                <a:solidFill>
                  <a:schemeClr val="tx1"/>
                </a:solidFill>
                <a:latin typeface="Ayuthaya" pitchFamily="2" charset="-34"/>
                <a:ea typeface="Ayuthaya" pitchFamily="2" charset="-34"/>
                <a:cs typeface="Ayuthaya" pitchFamily="2" charset="-34"/>
              </a:rPr>
              <a:t>Irenees</a:t>
            </a:r>
            <a:r>
              <a:rPr lang="es-MX" sz="1600" dirty="0">
                <a:solidFill>
                  <a:schemeClr val="tx1"/>
                </a:solidFill>
                <a:latin typeface="Ayuthaya" pitchFamily="2" charset="-34"/>
                <a:ea typeface="Ayuthaya" pitchFamily="2" charset="-34"/>
                <a:cs typeface="Ayuthaya" pitchFamily="2" charset="-34"/>
              </a:rPr>
              <a:t>. Consultado de  </a:t>
            </a:r>
            <a:r>
              <a:rPr lang="es-MX" sz="1600" dirty="0">
                <a:solidFill>
                  <a:schemeClr val="tx1"/>
                </a:solidFill>
                <a:latin typeface="Ayuthaya" pitchFamily="2" charset="-34"/>
                <a:ea typeface="Ayuthaya" pitchFamily="2" charset="-34"/>
                <a:cs typeface="Ayuthaya" pitchFamily="2" charset="-34"/>
                <a:hlinkClick r:id="rId4">
                  <a:extLst>
                    <a:ext uri="{A12FA001-AC4F-418D-AE19-62706E023703}">
                      <ahyp:hlinkClr xmlns:ahyp="http://schemas.microsoft.com/office/drawing/2018/hyperlinkcolor" val="tx"/>
                    </a:ext>
                  </a:extLst>
                </a:hlinkClick>
              </a:rPr>
              <a:t>http://www.irenees.net/bdf_fiche-notions-242_es.html</a:t>
            </a:r>
            <a:r>
              <a:rPr lang="es-MX" sz="1600" dirty="0">
                <a:solidFill>
                  <a:schemeClr val="tx1"/>
                </a:solidFill>
                <a:latin typeface="Ayuthaya" pitchFamily="2" charset="-34"/>
                <a:ea typeface="Ayuthaya" pitchFamily="2" charset="-34"/>
                <a:cs typeface="Ayuthaya" pitchFamily="2" charset="-34"/>
              </a:rPr>
              <a:t> 23/09/2019.  </a:t>
            </a:r>
            <a:br>
              <a:rPr lang="es-MX" sz="1600" dirty="0">
                <a:solidFill>
                  <a:schemeClr val="tx1"/>
                </a:solidFill>
                <a:latin typeface="Ayuthaya" pitchFamily="2" charset="-34"/>
                <a:ea typeface="Ayuthaya" pitchFamily="2" charset="-34"/>
                <a:cs typeface="Ayuthaya" pitchFamily="2" charset="-34"/>
              </a:rPr>
            </a:br>
            <a:r>
              <a:rPr lang="es-MX" sz="1600" dirty="0">
                <a:solidFill>
                  <a:schemeClr val="tx1"/>
                </a:solidFill>
                <a:latin typeface="Ayuthaya" pitchFamily="2" charset="-34"/>
                <a:ea typeface="Ayuthaya" pitchFamily="2" charset="-34"/>
                <a:cs typeface="Ayuthaya" pitchFamily="2" charset="-34"/>
              </a:rPr>
              <a:t>SWIFT, J.(1979). A Modest Proposal. Consultado de </a:t>
            </a:r>
            <a:r>
              <a:rPr lang="es-MX" sz="1600" dirty="0">
                <a:solidFill>
                  <a:schemeClr val="tx1"/>
                </a:solidFill>
                <a:latin typeface="Ayuthaya" pitchFamily="2" charset="-34"/>
                <a:ea typeface="Ayuthaya" pitchFamily="2" charset="-34"/>
                <a:cs typeface="Ayuthaya" pitchFamily="2" charset="-34"/>
                <a:hlinkClick r:id="rId5">
                  <a:extLst>
                    <a:ext uri="{A12FA001-AC4F-418D-AE19-62706E023703}">
                      <ahyp:hlinkClr xmlns:ahyp="http://schemas.microsoft.com/office/drawing/2018/hyperlinkcolor" val="tx"/>
                    </a:ext>
                  </a:extLst>
                </a:hlinkClick>
              </a:rPr>
              <a:t>http://www.readwritethink.org/files/resources/30827_modestproposal.pdf</a:t>
            </a:r>
            <a:r>
              <a:rPr lang="es-MX" sz="1600" dirty="0">
                <a:solidFill>
                  <a:schemeClr val="tx1"/>
                </a:solidFill>
                <a:latin typeface="Ayuthaya" pitchFamily="2" charset="-34"/>
                <a:ea typeface="Ayuthaya" pitchFamily="2" charset="-34"/>
                <a:cs typeface="Ayuthaya" pitchFamily="2" charset="-34"/>
              </a:rPr>
              <a:t> 23/9/2019.</a:t>
            </a:r>
          </a:p>
          <a:p>
            <a:pPr algn="l"/>
            <a:r>
              <a:rPr lang="es-MX" sz="1600" dirty="0">
                <a:solidFill>
                  <a:schemeClr val="tx1"/>
                </a:solidFill>
                <a:latin typeface="Ayuthaya" pitchFamily="2" charset="-34"/>
                <a:ea typeface="Ayuthaya" pitchFamily="2" charset="-34"/>
                <a:cs typeface="Ayuthaya" pitchFamily="2" charset="-34"/>
              </a:rPr>
              <a:t>Writing Explained. What is Satire? Definition. Examples of Literary Satire. Consultado de </a:t>
            </a:r>
            <a:r>
              <a:rPr lang="es-MX" sz="1600" dirty="0">
                <a:solidFill>
                  <a:schemeClr val="tx1"/>
                </a:solidFill>
                <a:latin typeface="Ayuthaya" pitchFamily="2" charset="-34"/>
                <a:ea typeface="Ayuthaya" pitchFamily="2" charset="-34"/>
                <a:cs typeface="Ayuthaya" pitchFamily="2" charset="-34"/>
                <a:hlinkClick r:id="rId6">
                  <a:extLst>
                    <a:ext uri="{A12FA001-AC4F-418D-AE19-62706E023703}">
                      <ahyp:hlinkClr xmlns:ahyp="http://schemas.microsoft.com/office/drawing/2018/hyperlinkcolor" val="tx"/>
                    </a:ext>
                  </a:extLst>
                </a:hlinkClick>
              </a:rPr>
              <a:t>https://writingexplained.org/grammar-dictionary/satire</a:t>
            </a:r>
            <a:r>
              <a:rPr lang="es-MX" sz="1600" dirty="0">
                <a:solidFill>
                  <a:schemeClr val="tx1"/>
                </a:solidFill>
                <a:latin typeface="Ayuthaya" pitchFamily="2" charset="-34"/>
                <a:ea typeface="Ayuthaya" pitchFamily="2" charset="-34"/>
                <a:cs typeface="Ayuthaya" pitchFamily="2" charset="-34"/>
              </a:rPr>
              <a:t> 23/09/2019.</a:t>
            </a:r>
          </a:p>
          <a:p>
            <a:pPr algn="l"/>
            <a:endParaRPr lang="es-ES" sz="1200" dirty="0">
              <a:latin typeface="Ayuthaya" pitchFamily="2" charset="-34"/>
              <a:ea typeface="Ayuthaya" pitchFamily="2" charset="-34"/>
              <a:cs typeface="Ayuthaya" pitchFamily="2" charset="-34"/>
            </a:endParaRPr>
          </a:p>
          <a:p>
            <a:endParaRPr lang="es-ES" sz="1200" dirty="0">
              <a:latin typeface="Ayuthaya" pitchFamily="2" charset="-34"/>
              <a:ea typeface="Ayuthaya" pitchFamily="2" charset="-34"/>
              <a:cs typeface="Ayuthaya" pitchFamily="2" charset="-34"/>
            </a:endParaRPr>
          </a:p>
          <a:p>
            <a:r>
              <a:rPr lang="es-ES" sz="4400" dirty="0">
                <a:solidFill>
                  <a:srgbClr val="FF0000"/>
                </a:solidFill>
                <a:latin typeface="Ayuthaya" pitchFamily="2" charset="-34"/>
                <a:ea typeface="Ayuthaya" pitchFamily="2" charset="-34"/>
                <a:cs typeface="Ayuthaya" pitchFamily="2" charset="-34"/>
              </a:rPr>
              <a:t>FALTA</a:t>
            </a:r>
            <a:r>
              <a:rPr lang="es-ES" sz="1200" dirty="0">
                <a:solidFill>
                  <a:srgbClr val="FF0000"/>
                </a:solidFill>
                <a:latin typeface="Ayuthaya" pitchFamily="2" charset="-34"/>
                <a:ea typeface="Ayuthaya" pitchFamily="2" charset="-34"/>
                <a:cs typeface="Ayuthaya" pitchFamily="2" charset="-34"/>
              </a:rPr>
              <a:t> </a:t>
            </a:r>
          </a:p>
        </p:txBody>
      </p:sp>
    </p:spTree>
    <p:extLst>
      <p:ext uri="{BB962C8B-B14F-4D97-AF65-F5344CB8AC3E}">
        <p14:creationId xmlns:p14="http://schemas.microsoft.com/office/powerpoint/2010/main" val="195872473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go marca registrada.jpg" descr="logo marca registrada.jpg">
            <a:extLst>
              <a:ext uri="{FF2B5EF4-FFF2-40B4-BE49-F238E27FC236}">
                <a16:creationId xmlns:a16="http://schemas.microsoft.com/office/drawing/2014/main" id="{23CFE7DD-E1A4-6A47-8003-3FC987D4F573}"/>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graphicFrame>
        <p:nvGraphicFramePr>
          <p:cNvPr id="5" name="Tabla 4">
            <a:extLst>
              <a:ext uri="{FF2B5EF4-FFF2-40B4-BE49-F238E27FC236}">
                <a16:creationId xmlns:a16="http://schemas.microsoft.com/office/drawing/2014/main" id="{0744D37D-C0B4-5A44-AEF4-210AE5FC5B20}"/>
              </a:ext>
            </a:extLst>
          </p:cNvPr>
          <p:cNvGraphicFramePr>
            <a:graphicFrameLocks noGrp="1"/>
          </p:cNvGraphicFramePr>
          <p:nvPr>
            <p:extLst>
              <p:ext uri="{D42A27DB-BD31-4B8C-83A1-F6EECF244321}">
                <p14:modId xmlns:p14="http://schemas.microsoft.com/office/powerpoint/2010/main" val="493951320"/>
              </p:ext>
            </p:extLst>
          </p:nvPr>
        </p:nvGraphicFramePr>
        <p:xfrm>
          <a:off x="1592522" y="1675680"/>
          <a:ext cx="10124558" cy="6402239"/>
        </p:xfrm>
        <a:graphic>
          <a:graphicData uri="http://schemas.openxmlformats.org/drawingml/2006/table">
            <a:tbl>
              <a:tblPr>
                <a:tableStyleId>{5940675A-B579-460E-94D1-54222C63F5DA}</a:tableStyleId>
              </a:tblPr>
              <a:tblGrid>
                <a:gridCol w="1659535">
                  <a:extLst>
                    <a:ext uri="{9D8B030D-6E8A-4147-A177-3AD203B41FA5}">
                      <a16:colId xmlns:a16="http://schemas.microsoft.com/office/drawing/2014/main" val="2266907157"/>
                    </a:ext>
                  </a:extLst>
                </a:gridCol>
                <a:gridCol w="8465023">
                  <a:extLst>
                    <a:ext uri="{9D8B030D-6E8A-4147-A177-3AD203B41FA5}">
                      <a16:colId xmlns:a16="http://schemas.microsoft.com/office/drawing/2014/main" val="2166812230"/>
                    </a:ext>
                  </a:extLst>
                </a:gridCol>
              </a:tblGrid>
              <a:tr h="294355">
                <a:tc gridSpan="2">
                  <a:txBody>
                    <a:bodyPr/>
                    <a:lstStyle/>
                    <a:p>
                      <a:pPr algn="ctr" fontAlgn="ctr"/>
                      <a:r>
                        <a:rPr lang="es-AR" sz="1400" u="none" strike="noStrike">
                          <a:effectLst/>
                        </a:rPr>
                        <a:t>ACTIVIDAD 4</a:t>
                      </a:r>
                      <a:endParaRPr lang="es-A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AR"/>
                    </a:p>
                  </a:txBody>
                  <a:tcPr/>
                </a:tc>
                <a:extLst>
                  <a:ext uri="{0D108BD9-81ED-4DB2-BD59-A6C34878D82A}">
                    <a16:rowId xmlns:a16="http://schemas.microsoft.com/office/drawing/2014/main" val="2027342819"/>
                  </a:ext>
                </a:extLst>
              </a:tr>
              <a:tr h="680891">
                <a:tc>
                  <a:txBody>
                    <a:bodyPr/>
                    <a:lstStyle/>
                    <a:p>
                      <a:pPr algn="ctr" fontAlgn="ctr"/>
                      <a:r>
                        <a:rPr lang="es-AR" sz="1200" u="none" strike="noStrike">
                          <a:effectLst/>
                        </a:rPr>
                        <a:t>Objetivos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dirty="0">
                          <a:effectLst/>
                        </a:rPr>
                        <a:t>Analizar el concepto de democracia y su contexto de aplicación, desarrollar los conceptos relacionados con los medios de comunicación y su relación con la democracia.</a:t>
                      </a:r>
                      <a:endParaRPr lang="es-A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97635977"/>
                  </a:ext>
                </a:extLst>
              </a:tr>
              <a:tr h="247879">
                <a:tc>
                  <a:txBody>
                    <a:bodyPr/>
                    <a:lstStyle/>
                    <a:p>
                      <a:pPr algn="ctr" fontAlgn="ctr"/>
                      <a:r>
                        <a:rPr lang="es-AR" sz="1200" u="none" strike="noStrike">
                          <a:effectLst/>
                        </a:rPr>
                        <a:t>Grado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6to - Area 4</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591213"/>
                  </a:ext>
                </a:extLst>
              </a:tr>
              <a:tr h="247879">
                <a:tc>
                  <a:txBody>
                    <a:bodyPr/>
                    <a:lstStyle/>
                    <a:p>
                      <a:pPr algn="ctr" fontAlgn="ctr"/>
                      <a:r>
                        <a:rPr lang="es-AR" sz="1200" u="none" strike="noStrike">
                          <a:effectLst/>
                        </a:rPr>
                        <a:t>Fechas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24 de Marzo al 23 de abril de 2020 </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4174840"/>
                  </a:ext>
                </a:extLst>
              </a:tr>
              <a:tr h="457801">
                <a:tc>
                  <a:txBody>
                    <a:bodyPr/>
                    <a:lstStyle/>
                    <a:p>
                      <a:pPr algn="ctr" fontAlgn="ctr"/>
                      <a:r>
                        <a:rPr lang="es-AR" sz="1200" u="none" strike="noStrike">
                          <a:effectLst/>
                        </a:rPr>
                        <a:t>Participantes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INCISO</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92741975"/>
                  </a:ext>
                </a:extLst>
              </a:tr>
              <a:tr h="4473434">
                <a:tc>
                  <a:txBody>
                    <a:bodyPr/>
                    <a:lstStyle/>
                    <a:p>
                      <a:pPr algn="ctr" fontAlgn="ctr"/>
                      <a:r>
                        <a:rPr lang="es-AR" sz="1200" u="none" strike="noStrike">
                          <a:effectLst/>
                        </a:rPr>
                        <a:t>Contenido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dirty="0">
                          <a:effectLst/>
                        </a:rPr>
                        <a:t>Disparador: documental “The Story of Us”, cap. 5: Nosotros. El documental muestra como se organiza una sociedad indígena aplicando los principios de la democracia en Panamá, contrasta esta situación con una entrevista a Bill Clinton, la situación de Rusia respecto a los derechos humanos, entre otros ejemplos (solo se pasaron partes del capítulo en el aula).    </a:t>
                      </a:r>
                      <a:br>
                        <a:rPr lang="es-AR" sz="1200" u="none" strike="noStrike" dirty="0">
                          <a:effectLst/>
                        </a:rPr>
                      </a:br>
                      <a:r>
                        <a:rPr lang="es-AR" sz="1200" u="none" strike="noStrike" dirty="0">
                          <a:effectLst/>
                        </a:rPr>
                        <a:t>Debate (se dividió al grupo en dos y la consigna es que un lado dijera “DEMOCRACIA SI” y el otro lado “DEMOCRACIA NO”, ambas posturas debían ser sustentadas con noticias verdaderas del último año).</a:t>
                      </a:r>
                      <a:br>
                        <a:rPr lang="es-AR" sz="1200" u="none" strike="noStrike" dirty="0">
                          <a:effectLst/>
                        </a:rPr>
                      </a:br>
                      <a:r>
                        <a:rPr lang="es-AR" sz="1200" u="none" strike="noStrike" dirty="0">
                          <a:effectLst/>
                        </a:rPr>
                        <a:t>Ensayo: ¿Por qué no todos los países son democráticos? (la clave era trabajar con la diferencia entre ser democrático y tener un sistema basado en la democracia).</a:t>
                      </a:r>
                      <a:br>
                        <a:rPr lang="es-AR" sz="1200" u="none" strike="noStrike" dirty="0">
                          <a:effectLst/>
                        </a:rPr>
                      </a:br>
                      <a:r>
                        <a:rPr lang="es-AR" sz="1200" u="none" strike="noStrike" dirty="0">
                          <a:effectLst/>
                        </a:rPr>
                        <a:t>Exposiciones de los ensayos.</a:t>
                      </a:r>
                      <a:br>
                        <a:rPr lang="es-AR" sz="1200" u="none" strike="noStrike" dirty="0">
                          <a:effectLst/>
                        </a:rPr>
                      </a:br>
                      <a:r>
                        <a:rPr lang="es-AR" sz="1200" u="none" strike="noStrike" dirty="0">
                          <a:effectLst/>
                        </a:rPr>
                        <a:t>La actividad de cierre fue reflexionar respecto a si se puede VIVIR-PENSAR en democracia. Para ello trabajamos una parte del documental “Salvados”, Cap. 4, donde el ex presidente Pepe Mujica (Uruguay) nos dice cómo entiende y vive la democracia un político.</a:t>
                      </a:r>
                      <a:br>
                        <a:rPr lang="es-AR" sz="1200" u="none" strike="noStrike" dirty="0">
                          <a:effectLst/>
                        </a:rPr>
                      </a:br>
                      <a:r>
                        <a:rPr lang="es-AR" sz="1200" u="none" strike="noStrike" dirty="0">
                          <a:effectLst/>
                        </a:rPr>
                        <a:t>Debate. </a:t>
                      </a:r>
                      <a:endParaRPr lang="es-A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78895688"/>
                  </a:ext>
                </a:extLst>
              </a:tr>
            </a:tbl>
          </a:graphicData>
        </a:graphic>
      </p:graphicFrame>
    </p:spTree>
    <p:extLst>
      <p:ext uri="{BB962C8B-B14F-4D97-AF65-F5344CB8AC3E}">
        <p14:creationId xmlns:p14="http://schemas.microsoft.com/office/powerpoint/2010/main" val="352336150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go marca registrada.jpg" descr="logo marca registrada.jpg">
            <a:extLst>
              <a:ext uri="{FF2B5EF4-FFF2-40B4-BE49-F238E27FC236}">
                <a16:creationId xmlns:a16="http://schemas.microsoft.com/office/drawing/2014/main" id="{47A7D7E1-A915-0F44-810E-4AAACCA45A7C}"/>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graphicFrame>
        <p:nvGraphicFramePr>
          <p:cNvPr id="3" name="Tabla 2">
            <a:extLst>
              <a:ext uri="{FF2B5EF4-FFF2-40B4-BE49-F238E27FC236}">
                <a16:creationId xmlns:a16="http://schemas.microsoft.com/office/drawing/2014/main" id="{EA478DD3-D1F1-FF41-B501-01F45332AEDD}"/>
              </a:ext>
            </a:extLst>
          </p:cNvPr>
          <p:cNvGraphicFramePr>
            <a:graphicFrameLocks noGrp="1"/>
          </p:cNvGraphicFramePr>
          <p:nvPr>
            <p:extLst>
              <p:ext uri="{D42A27DB-BD31-4B8C-83A1-F6EECF244321}">
                <p14:modId xmlns:p14="http://schemas.microsoft.com/office/powerpoint/2010/main" val="690634955"/>
              </p:ext>
            </p:extLst>
          </p:nvPr>
        </p:nvGraphicFramePr>
        <p:xfrm>
          <a:off x="1760279" y="1899683"/>
          <a:ext cx="9484241" cy="5954233"/>
        </p:xfrm>
        <a:graphic>
          <a:graphicData uri="http://schemas.openxmlformats.org/drawingml/2006/table">
            <a:tbl>
              <a:tblPr>
                <a:tableStyleId>{5940675A-B579-460E-94D1-54222C63F5DA}</a:tableStyleId>
              </a:tblPr>
              <a:tblGrid>
                <a:gridCol w="1554579">
                  <a:extLst>
                    <a:ext uri="{9D8B030D-6E8A-4147-A177-3AD203B41FA5}">
                      <a16:colId xmlns:a16="http://schemas.microsoft.com/office/drawing/2014/main" val="3976220956"/>
                    </a:ext>
                  </a:extLst>
                </a:gridCol>
                <a:gridCol w="7929662">
                  <a:extLst>
                    <a:ext uri="{9D8B030D-6E8A-4147-A177-3AD203B41FA5}">
                      <a16:colId xmlns:a16="http://schemas.microsoft.com/office/drawing/2014/main" val="204712376"/>
                    </a:ext>
                  </a:extLst>
                </a:gridCol>
              </a:tblGrid>
              <a:tr h="574412">
                <a:tc gridSpan="2">
                  <a:txBody>
                    <a:bodyPr/>
                    <a:lstStyle/>
                    <a:p>
                      <a:pPr algn="ctr" fontAlgn="ctr"/>
                      <a:r>
                        <a:rPr lang="es-AR" sz="1400" u="none" strike="noStrike">
                          <a:effectLst/>
                        </a:rPr>
                        <a:t>ACTIVIDAD 5</a:t>
                      </a:r>
                      <a:endParaRPr lang="es-AR"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s-AR"/>
                    </a:p>
                  </a:txBody>
                  <a:tcPr/>
                </a:tc>
                <a:extLst>
                  <a:ext uri="{0D108BD9-81ED-4DB2-BD59-A6C34878D82A}">
                    <a16:rowId xmlns:a16="http://schemas.microsoft.com/office/drawing/2014/main" val="2826211191"/>
                  </a:ext>
                </a:extLst>
              </a:tr>
              <a:tr h="1328705">
                <a:tc>
                  <a:txBody>
                    <a:bodyPr/>
                    <a:lstStyle/>
                    <a:p>
                      <a:pPr algn="ctr" fontAlgn="ctr"/>
                      <a:r>
                        <a:rPr lang="es-AR" sz="1200" u="none" strike="noStrike">
                          <a:effectLst/>
                        </a:rPr>
                        <a:t>Objetivos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Integrar los conocimientos sobre democracia vistos en las materias involucradas en el proyecto para realizar un Cartel como medio de comunicación para la Comunidad TAE.</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6892918"/>
                  </a:ext>
                </a:extLst>
              </a:tr>
              <a:tr h="483716">
                <a:tc>
                  <a:txBody>
                    <a:bodyPr/>
                    <a:lstStyle/>
                    <a:p>
                      <a:pPr algn="ctr" fontAlgn="ctr"/>
                      <a:r>
                        <a:rPr lang="es-AR" sz="1200" u="none" strike="noStrike">
                          <a:effectLst/>
                        </a:rPr>
                        <a:t>Grado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6to - Area 4</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72233048"/>
                  </a:ext>
                </a:extLst>
              </a:tr>
              <a:tr h="483716">
                <a:tc>
                  <a:txBody>
                    <a:bodyPr/>
                    <a:lstStyle/>
                    <a:p>
                      <a:pPr algn="ctr" fontAlgn="ctr"/>
                      <a:r>
                        <a:rPr lang="es-AR" sz="1200" u="none" strike="noStrike">
                          <a:effectLst/>
                        </a:rPr>
                        <a:t>Fechas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29 de Abril al 7 de Mayo de 2020 </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28192088"/>
                  </a:ext>
                </a:extLst>
              </a:tr>
              <a:tr h="1027895">
                <a:tc>
                  <a:txBody>
                    <a:bodyPr/>
                    <a:lstStyle/>
                    <a:p>
                      <a:pPr algn="ctr" fontAlgn="ctr"/>
                      <a:r>
                        <a:rPr lang="es-AR" sz="1200" u="none" strike="noStrike">
                          <a:effectLst/>
                        </a:rPr>
                        <a:t>Participantes</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a:effectLst/>
                        </a:rPr>
                        <a:t>INCISO, METODOLOGÍA DE LA INVESTIGACIÓN, FRANCES, INGLES, DOCTRINAS FILOSÓFICAS E HISTORIA DE LAS CULTURAS</a:t>
                      </a:r>
                      <a:endParaRPr lang="es-AR"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5451046"/>
                  </a:ext>
                </a:extLst>
              </a:tr>
              <a:tr h="2055789">
                <a:tc>
                  <a:txBody>
                    <a:bodyPr/>
                    <a:lstStyle/>
                    <a:p>
                      <a:pPr algn="ctr" fontAlgn="ctr"/>
                      <a:r>
                        <a:rPr lang="es-AR" sz="1200" u="none" strike="noStrike">
                          <a:effectLst/>
                        </a:rPr>
                        <a:t>Contenido</a:t>
                      </a:r>
                      <a:endParaRPr lang="es-AR"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AR" sz="1200" u="none" strike="noStrike" dirty="0">
                          <a:effectLst/>
                        </a:rPr>
                        <a:t>Los alumnos trabajarán en equipos para definir la temática de su cartel bajo el logo: #SomosDemocracia.</a:t>
                      </a:r>
                      <a:br>
                        <a:rPr lang="es-AR" sz="1200" u="none" strike="noStrike" dirty="0">
                          <a:effectLst/>
                        </a:rPr>
                      </a:br>
                      <a:r>
                        <a:rPr lang="es-AR" sz="1200" u="none" strike="noStrike" dirty="0">
                          <a:effectLst/>
                        </a:rPr>
                        <a:t>Se hará una presentación en la comunidad TAE de los Carteles.</a:t>
                      </a:r>
                      <a:br>
                        <a:rPr lang="es-AR" sz="1200" u="none" strike="noStrike" dirty="0">
                          <a:effectLst/>
                        </a:rPr>
                      </a:br>
                      <a:r>
                        <a:rPr lang="es-AR" sz="1200" u="none" strike="noStrike" dirty="0">
                          <a:effectLst/>
                        </a:rPr>
                        <a:t>Evaluación final.</a:t>
                      </a:r>
                      <a:endParaRPr lang="es-A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9932553"/>
                  </a:ext>
                </a:extLst>
              </a:tr>
            </a:tbl>
          </a:graphicData>
        </a:graphic>
      </p:graphicFrame>
    </p:spTree>
    <p:extLst>
      <p:ext uri="{BB962C8B-B14F-4D97-AF65-F5344CB8AC3E}">
        <p14:creationId xmlns:p14="http://schemas.microsoft.com/office/powerpoint/2010/main" val="368946951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go marca registrada.jpg" descr="logo marca registrada.jpg">
            <a:extLst>
              <a:ext uri="{FF2B5EF4-FFF2-40B4-BE49-F238E27FC236}">
                <a16:creationId xmlns:a16="http://schemas.microsoft.com/office/drawing/2014/main" id="{23CFE7DD-E1A4-6A47-8003-3FC987D4F573}"/>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graphicFrame>
        <p:nvGraphicFramePr>
          <p:cNvPr id="5" name="3 Marcador de contenido">
            <a:extLst>
              <a:ext uri="{FF2B5EF4-FFF2-40B4-BE49-F238E27FC236}">
                <a16:creationId xmlns:a16="http://schemas.microsoft.com/office/drawing/2014/main" id="{1A329F47-8CD2-524B-85CA-6421235183B2}"/>
              </a:ext>
            </a:extLst>
          </p:cNvPr>
          <p:cNvGraphicFramePr>
            <a:graphicFrameLocks/>
          </p:cNvGraphicFramePr>
          <p:nvPr>
            <p:extLst>
              <p:ext uri="{D42A27DB-BD31-4B8C-83A1-F6EECF244321}">
                <p14:modId xmlns:p14="http://schemas.microsoft.com/office/powerpoint/2010/main" val="2227439067"/>
              </p:ext>
            </p:extLst>
          </p:nvPr>
        </p:nvGraphicFramePr>
        <p:xfrm>
          <a:off x="894209" y="1749056"/>
          <a:ext cx="11217349" cy="5693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3852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6441392-D351-FB44-9562-3E8E159B82E7}"/>
              </a:ext>
            </a:extLst>
          </p:cNvPr>
          <p:cNvSpPr/>
          <p:nvPr/>
        </p:nvSpPr>
        <p:spPr>
          <a:xfrm>
            <a:off x="2538248" y="1791409"/>
            <a:ext cx="7520151" cy="738664"/>
          </a:xfrm>
          <a:prstGeom prst="rect">
            <a:avLst/>
          </a:prstGeom>
        </p:spPr>
        <p:txBody>
          <a:bodyPr wrap="square">
            <a:spAutoFit/>
          </a:bodyPr>
          <a:lstStyle/>
          <a:p>
            <a:r>
              <a:rPr lang="es-AR" dirty="0"/>
              <a:t>Fuentes de apoyo</a:t>
            </a:r>
          </a:p>
        </p:txBody>
      </p:sp>
      <p:pic>
        <p:nvPicPr>
          <p:cNvPr id="3" name="logo marca registrada.jpg" descr="logo marca registrada.jpg">
            <a:extLst>
              <a:ext uri="{FF2B5EF4-FFF2-40B4-BE49-F238E27FC236}">
                <a16:creationId xmlns:a16="http://schemas.microsoft.com/office/drawing/2014/main" id="{2220ACB1-A241-A942-A282-6B2E952D09C3}"/>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sp>
        <p:nvSpPr>
          <p:cNvPr id="4" name="Preguntas problematizadoras:…">
            <a:extLst>
              <a:ext uri="{FF2B5EF4-FFF2-40B4-BE49-F238E27FC236}">
                <a16:creationId xmlns:a16="http://schemas.microsoft.com/office/drawing/2014/main" id="{48601BDD-BB58-FA44-AEEF-E8158D840B00}"/>
              </a:ext>
            </a:extLst>
          </p:cNvPr>
          <p:cNvSpPr txBox="1">
            <a:spLocks/>
          </p:cNvSpPr>
          <p:nvPr/>
        </p:nvSpPr>
        <p:spPr>
          <a:xfrm>
            <a:off x="1213350" y="2851835"/>
            <a:ext cx="11154520" cy="4925574"/>
          </a:xfrm>
          <a:prstGeom prst="rect">
            <a:avLst/>
          </a:prstGeom>
        </p:spPr>
        <p:txBody>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defTabSz="219455" hangingPunct="1">
              <a:defRPr sz="3455"/>
            </a:pPr>
            <a:endParaRPr lang="es-AR" sz="3455" dirty="0"/>
          </a:p>
          <a:p>
            <a:pPr algn="l" defTabSz="219455" hangingPunct="1">
              <a:defRPr sz="3455"/>
            </a:pPr>
            <a:r>
              <a:rPr lang="es-AR" sz="1800" dirty="0">
                <a:latin typeface="Ayuthaya" pitchFamily="2" charset="-34"/>
                <a:ea typeface="Ayuthaya" pitchFamily="2" charset="-34"/>
                <a:cs typeface="Ayuthaya" pitchFamily="2" charset="-34"/>
              </a:rPr>
              <a:t>ANSALDI, W. y GIORDANO, V. (2012). América Latina, la construcción del orden. Buenos Aires. Ariel.  </a:t>
            </a:r>
          </a:p>
          <a:p>
            <a:pPr algn="l" defTabSz="219455" hangingPunct="1">
              <a:defRPr sz="3455"/>
            </a:pPr>
            <a:endParaRPr lang="es-AR" sz="1800" dirty="0">
              <a:latin typeface="Ayuthaya" pitchFamily="2" charset="-34"/>
              <a:ea typeface="Ayuthaya" pitchFamily="2" charset="-34"/>
              <a:cs typeface="Ayuthaya" pitchFamily="2" charset="-34"/>
            </a:endParaRPr>
          </a:p>
          <a:p>
            <a:pPr algn="l" defTabSz="219455" hangingPunct="1">
              <a:defRPr sz="3455"/>
            </a:pPr>
            <a:r>
              <a:rPr lang="es-AR" sz="1800" dirty="0">
                <a:latin typeface="Ayuthaya" pitchFamily="2" charset="-34"/>
                <a:ea typeface="Ayuthaya" pitchFamily="2" charset="-34"/>
                <a:cs typeface="Ayuthaya" pitchFamily="2" charset="-34"/>
              </a:rPr>
              <a:t>BOBBIO, N. (1996). El Futuro de la Democracia. México: FCE.</a:t>
            </a:r>
          </a:p>
          <a:p>
            <a:pPr algn="l" defTabSz="219455" hangingPunct="1">
              <a:defRPr sz="3455"/>
            </a:pPr>
            <a:endParaRPr lang="es-AR" sz="1800" dirty="0">
              <a:latin typeface="Ayuthaya" pitchFamily="2" charset="-34"/>
              <a:ea typeface="Ayuthaya" pitchFamily="2" charset="-34"/>
              <a:cs typeface="Ayuthaya" pitchFamily="2" charset="-34"/>
            </a:endParaRPr>
          </a:p>
          <a:p>
            <a:pPr algn="l" defTabSz="219455" hangingPunct="1">
              <a:defRPr sz="3455"/>
            </a:pPr>
            <a:r>
              <a:rPr lang="es-AR" sz="1800" dirty="0">
                <a:latin typeface="Ayuthaya" pitchFamily="2" charset="-34"/>
                <a:ea typeface="Ayuthaya" pitchFamily="2" charset="-34"/>
                <a:cs typeface="Ayuthaya" pitchFamily="2" charset="-34"/>
              </a:rPr>
              <a:t>CARPIZO, J. (2011). La República democrática en la Constitución mexicana. Boletín Mexicano del Derecho Comparado, vol.44 no.132.</a:t>
            </a:r>
          </a:p>
          <a:p>
            <a:pPr algn="l" defTabSz="219455" hangingPunct="1">
              <a:defRPr sz="3455"/>
            </a:pPr>
            <a:endParaRPr lang="es-AR" sz="1800" dirty="0">
              <a:latin typeface="Ayuthaya" pitchFamily="2" charset="-34"/>
              <a:ea typeface="Ayuthaya" pitchFamily="2" charset="-34"/>
              <a:cs typeface="Ayuthaya" pitchFamily="2" charset="-34"/>
            </a:endParaRPr>
          </a:p>
          <a:p>
            <a:pPr algn="l" defTabSz="219455" hangingPunct="1">
              <a:defRPr sz="3455"/>
            </a:pPr>
            <a:r>
              <a:rPr lang="es-AR" sz="1800" dirty="0">
                <a:latin typeface="Ayuthaya" pitchFamily="2" charset="-34"/>
                <a:ea typeface="Ayuthaya" pitchFamily="2" charset="-34"/>
                <a:cs typeface="Ayuthaya" pitchFamily="2" charset="-34"/>
              </a:rPr>
              <a:t>KUNTZ FLICKER, S. coord.. (2008). Introducción a las Ciencias Sociales. México. Santillana.</a:t>
            </a:r>
          </a:p>
          <a:p>
            <a:pPr algn="l" defTabSz="219455" hangingPunct="1">
              <a:defRPr sz="3455"/>
            </a:pPr>
            <a:endParaRPr lang="es-AR" sz="1800" dirty="0">
              <a:latin typeface="Ayuthaya" pitchFamily="2" charset="-34"/>
              <a:ea typeface="Ayuthaya" pitchFamily="2" charset="-34"/>
              <a:cs typeface="Ayuthaya" pitchFamily="2" charset="-34"/>
            </a:endParaRPr>
          </a:p>
          <a:p>
            <a:pPr algn="l" defTabSz="219455" hangingPunct="1">
              <a:defRPr sz="3455"/>
            </a:pPr>
            <a:r>
              <a:rPr lang="es-AR" sz="1800" dirty="0">
                <a:latin typeface="Ayuthaya" pitchFamily="2" charset="-34"/>
                <a:ea typeface="Ayuthaya" pitchFamily="2" charset="-34"/>
                <a:cs typeface="Ayuthaya" pitchFamily="2" charset="-34"/>
              </a:rPr>
              <a:t>RAMOS BOHORQUES, C. y GONZALEZ RENDIS, B. (2012). Desarrollo y actualidad de las ciencias sociales. México. DeLasalle editores.</a:t>
            </a:r>
          </a:p>
          <a:p>
            <a:pPr algn="l" defTabSz="219455" hangingPunct="1">
              <a:defRPr sz="3455"/>
            </a:pPr>
            <a:endParaRPr lang="es-AR" sz="1800" dirty="0">
              <a:latin typeface="Ayuthaya" pitchFamily="2" charset="-34"/>
              <a:ea typeface="Ayuthaya" pitchFamily="2" charset="-34"/>
              <a:cs typeface="Ayuthaya" pitchFamily="2" charset="-34"/>
            </a:endParaRPr>
          </a:p>
          <a:p>
            <a:pPr algn="l" defTabSz="219455" hangingPunct="1">
              <a:defRPr sz="3455"/>
            </a:pPr>
            <a:r>
              <a:rPr lang="es-AR" sz="1800" dirty="0">
                <a:latin typeface="Ayuthaya" pitchFamily="2" charset="-34"/>
                <a:ea typeface="Ayuthaya" pitchFamily="2" charset="-34"/>
                <a:cs typeface="Ayuthaya" pitchFamily="2" charset="-34"/>
              </a:rPr>
              <a:t>SARTORI, G. (1988). Teoría de la democracia I. Madrid: Alianza Universidad.</a:t>
            </a:r>
            <a:endParaRPr lang="es-AR" sz="1800" dirty="0"/>
          </a:p>
        </p:txBody>
      </p:sp>
    </p:spTree>
    <p:extLst>
      <p:ext uri="{BB962C8B-B14F-4D97-AF65-F5344CB8AC3E}">
        <p14:creationId xmlns:p14="http://schemas.microsoft.com/office/powerpoint/2010/main" val="312835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C14EB-1402-5E47-B4FF-AA4B95C7B611}"/>
              </a:ext>
            </a:extLst>
          </p:cNvPr>
          <p:cNvSpPr>
            <a:spLocks noGrp="1"/>
          </p:cNvSpPr>
          <p:nvPr>
            <p:ph type="title"/>
          </p:nvPr>
        </p:nvSpPr>
        <p:spPr>
          <a:xfrm>
            <a:off x="0" y="1117600"/>
            <a:ext cx="12835465" cy="1930400"/>
          </a:xfrm>
        </p:spPr>
        <p:txBody>
          <a:bodyPr>
            <a:normAutofit/>
          </a:bodyPr>
          <a:lstStyle/>
          <a:p>
            <a:r>
              <a:rPr lang="es-AR" sz="6000" dirty="0"/>
              <a:t>Nombre del P.V.E. Conexiones Etapa I</a:t>
            </a:r>
          </a:p>
        </p:txBody>
      </p:sp>
      <p:sp>
        <p:nvSpPr>
          <p:cNvPr id="3" name="#SomosDemocracia">
            <a:extLst>
              <a:ext uri="{FF2B5EF4-FFF2-40B4-BE49-F238E27FC236}">
                <a16:creationId xmlns:a16="http://schemas.microsoft.com/office/drawing/2014/main" id="{0761979C-C9ED-8047-B506-061A3BEC48E8}"/>
              </a:ext>
            </a:extLst>
          </p:cNvPr>
          <p:cNvSpPr txBox="1">
            <a:spLocks/>
          </p:cNvSpPr>
          <p:nvPr/>
        </p:nvSpPr>
        <p:spPr>
          <a:xfrm>
            <a:off x="982133" y="4022206"/>
            <a:ext cx="11311467" cy="33437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85000" lnSpcReduction="10000"/>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hangingPunct="1"/>
            <a:r>
              <a:rPr lang="es-AR" dirty="0">
                <a:latin typeface="Ayuthaya" pitchFamily="2" charset="-34"/>
                <a:ea typeface="Ayuthaya" pitchFamily="2" charset="-34"/>
                <a:cs typeface="Ayuthaya" pitchFamily="2" charset="-34"/>
              </a:rPr>
              <a:t>#SomosDemocracia</a:t>
            </a:r>
          </a:p>
          <a:p>
            <a:pPr hangingPunct="1"/>
            <a:r>
              <a:rPr lang="es-AR" dirty="0">
                <a:latin typeface="Ayuthaya" pitchFamily="2" charset="-34"/>
                <a:ea typeface="Ayuthaya" pitchFamily="2" charset="-34"/>
                <a:cs typeface="Ayuthaya" pitchFamily="2" charset="-34"/>
              </a:rPr>
              <a:t>2019-2020</a:t>
            </a:r>
          </a:p>
          <a:p>
            <a:pPr hangingPunct="1"/>
            <a:r>
              <a:rPr lang="es-AR" dirty="0">
                <a:latin typeface="Ayuthaya" pitchFamily="2" charset="-34"/>
                <a:ea typeface="Ayuthaya" pitchFamily="2" charset="-34"/>
                <a:cs typeface="Ayuthaya" pitchFamily="2" charset="-34"/>
              </a:rPr>
              <a:t>6to año de Preparatoria</a:t>
            </a:r>
          </a:p>
        </p:txBody>
      </p:sp>
      <p:pic>
        <p:nvPicPr>
          <p:cNvPr id="4" name="logo marca registrada.jpg" descr="logo marca registrada.jpg">
            <a:extLst>
              <a:ext uri="{FF2B5EF4-FFF2-40B4-BE49-F238E27FC236}">
                <a16:creationId xmlns:a16="http://schemas.microsoft.com/office/drawing/2014/main" id="{E00FD39E-1AEA-9A4F-8042-37B6833F1E3D}"/>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spTree>
    <p:extLst>
      <p:ext uri="{BB962C8B-B14F-4D97-AF65-F5344CB8AC3E}">
        <p14:creationId xmlns:p14="http://schemas.microsoft.com/office/powerpoint/2010/main" val="318676753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B736FF5-5511-FC40-80FA-61F2E67CD02F}"/>
              </a:ext>
            </a:extLst>
          </p:cNvPr>
          <p:cNvGraphicFramePr/>
          <p:nvPr>
            <p:extLst>
              <p:ext uri="{D42A27DB-BD31-4B8C-83A1-F6EECF244321}">
                <p14:modId xmlns:p14="http://schemas.microsoft.com/office/powerpoint/2010/main" val="2930099864"/>
              </p:ext>
            </p:extLst>
          </p:nvPr>
        </p:nvGraphicFramePr>
        <p:xfrm>
          <a:off x="1804894" y="2394081"/>
          <a:ext cx="9963771" cy="4965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valuación sumativa">
            <a:extLst>
              <a:ext uri="{FF2B5EF4-FFF2-40B4-BE49-F238E27FC236}">
                <a16:creationId xmlns:a16="http://schemas.microsoft.com/office/drawing/2014/main" id="{34248A14-65C6-3842-979A-B2722893EA8C}"/>
              </a:ext>
            </a:extLst>
          </p:cNvPr>
          <p:cNvSpPr txBox="1"/>
          <p:nvPr/>
        </p:nvSpPr>
        <p:spPr>
          <a:xfrm>
            <a:off x="2969233" y="1645158"/>
            <a:ext cx="7316105" cy="74892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s-ES" dirty="0"/>
              <a:t>Fases de la e</a:t>
            </a:r>
            <a:r>
              <a:rPr dirty="0" err="1"/>
              <a:t>valuación</a:t>
            </a:r>
            <a:endParaRPr dirty="0"/>
          </a:p>
        </p:txBody>
      </p:sp>
      <p:pic>
        <p:nvPicPr>
          <p:cNvPr id="4" name="logo marca registrada.jpg" descr="logo marca registrada.jpg">
            <a:extLst>
              <a:ext uri="{FF2B5EF4-FFF2-40B4-BE49-F238E27FC236}">
                <a16:creationId xmlns:a16="http://schemas.microsoft.com/office/drawing/2014/main" id="{FAA40A5F-24E8-3B47-B482-FF9439E819A3}"/>
              </a:ext>
            </a:extLst>
          </p:cNvPr>
          <p:cNvPicPr>
            <a:picLocks noChangeAspect="1"/>
          </p:cNvPicPr>
          <p:nvPr/>
        </p:nvPicPr>
        <p:blipFill>
          <a:blip r:embed="rId7"/>
          <a:stretch>
            <a:fillRect/>
          </a:stretch>
        </p:blipFill>
        <p:spPr>
          <a:xfrm>
            <a:off x="366018" y="463402"/>
            <a:ext cx="1056382" cy="549319"/>
          </a:xfrm>
          <a:prstGeom prst="rect">
            <a:avLst/>
          </a:prstGeom>
          <a:ln w="88900">
            <a:miter lim="400000"/>
          </a:ln>
        </p:spPr>
      </p:pic>
    </p:spTree>
    <p:extLst>
      <p:ext uri="{BB962C8B-B14F-4D97-AF65-F5344CB8AC3E}">
        <p14:creationId xmlns:p14="http://schemas.microsoft.com/office/powerpoint/2010/main" val="121993519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27D92D4-2EE6-8D4C-B089-8A12F35D0D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64337" y="1276132"/>
            <a:ext cx="7476125" cy="7954595"/>
          </a:xfrm>
          <a:prstGeom prst="rect">
            <a:avLst/>
          </a:prstGeom>
          <a:ln>
            <a:noFill/>
          </a:ln>
          <a:effectLst>
            <a:outerShdw blurRad="292100" dist="139700" dir="2700000" algn="tl" rotWithShape="0">
              <a:srgbClr val="333333">
                <a:alpha val="65000"/>
              </a:srgbClr>
            </a:outerShdw>
          </a:effectLst>
        </p:spPr>
      </p:pic>
      <p:pic>
        <p:nvPicPr>
          <p:cNvPr id="3" name="logo marca registrada.jpg" descr="logo marca registrada.jpg">
            <a:extLst>
              <a:ext uri="{FF2B5EF4-FFF2-40B4-BE49-F238E27FC236}">
                <a16:creationId xmlns:a16="http://schemas.microsoft.com/office/drawing/2014/main" id="{C98F3A90-3B27-6E44-83C5-14398782114D}"/>
              </a:ext>
            </a:extLst>
          </p:cNvPr>
          <p:cNvPicPr>
            <a:picLocks noChangeAspect="1"/>
          </p:cNvPicPr>
          <p:nvPr/>
        </p:nvPicPr>
        <p:blipFill>
          <a:blip r:embed="rId3"/>
          <a:stretch>
            <a:fillRect/>
          </a:stretch>
        </p:blipFill>
        <p:spPr>
          <a:xfrm>
            <a:off x="366018" y="463402"/>
            <a:ext cx="1056382" cy="549319"/>
          </a:xfrm>
          <a:prstGeom prst="rect">
            <a:avLst/>
          </a:prstGeom>
          <a:ln w="88900">
            <a:miter lim="400000"/>
          </a:ln>
        </p:spPr>
      </p:pic>
    </p:spTree>
    <p:extLst>
      <p:ext uri="{BB962C8B-B14F-4D97-AF65-F5344CB8AC3E}">
        <p14:creationId xmlns:p14="http://schemas.microsoft.com/office/powerpoint/2010/main" val="2172599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ogo marca registrada.jpg" descr="logo marca registrada.jpg">
            <a:extLst>
              <a:ext uri="{FF2B5EF4-FFF2-40B4-BE49-F238E27FC236}">
                <a16:creationId xmlns:a16="http://schemas.microsoft.com/office/drawing/2014/main" id="{795239B8-A910-B14C-A4BF-AE3FCFCAC56B}"/>
              </a:ext>
            </a:extLst>
          </p:cNvPr>
          <p:cNvPicPr>
            <a:picLocks noChangeAspect="1"/>
          </p:cNvPicPr>
          <p:nvPr/>
        </p:nvPicPr>
        <p:blipFill>
          <a:blip r:embed="rId2"/>
          <a:stretch>
            <a:fillRect/>
          </a:stretch>
        </p:blipFill>
        <p:spPr>
          <a:xfrm>
            <a:off x="366018" y="463402"/>
            <a:ext cx="1056382" cy="549319"/>
          </a:xfrm>
          <a:prstGeom prst="rect">
            <a:avLst/>
          </a:prstGeom>
          <a:ln w="88900">
            <a:miter lim="400000"/>
          </a:ln>
        </p:spPr>
      </p:pic>
      <p:pic>
        <p:nvPicPr>
          <p:cNvPr id="3" name="Picture 2" descr="Resultado de imagen para diana de autoevaluaciÃ³n">
            <a:extLst>
              <a:ext uri="{FF2B5EF4-FFF2-40B4-BE49-F238E27FC236}">
                <a16:creationId xmlns:a16="http://schemas.microsoft.com/office/drawing/2014/main" id="{2AD0627B-D709-E04F-8990-8C1F2380D4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8147" y="1729265"/>
            <a:ext cx="9568506" cy="629507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C60DFF5-A177-574A-B3D2-8EE46A713A5B}"/>
              </a:ext>
            </a:extLst>
          </p:cNvPr>
          <p:cNvSpPr/>
          <p:nvPr/>
        </p:nvSpPr>
        <p:spPr>
          <a:xfrm>
            <a:off x="3190436" y="8571733"/>
            <a:ext cx="6623929" cy="461665"/>
          </a:xfrm>
          <a:prstGeom prst="rect">
            <a:avLst/>
          </a:prstGeom>
        </p:spPr>
        <p:txBody>
          <a:bodyPr wrap="none">
            <a:spAutoFit/>
          </a:bodyPr>
          <a:lstStyle/>
          <a:p>
            <a:r>
              <a:rPr lang="es-MX" sz="2400" dirty="0">
                <a:solidFill>
                  <a:schemeClr val="tx1"/>
                </a:solidFill>
                <a:latin typeface="Amatic SC"/>
                <a:ea typeface="Amatic SC"/>
                <a:cs typeface="Amatic SC"/>
                <a:sym typeface="Amatic SC"/>
              </a:rPr>
              <a:t>Este instrumento también se usa para coevaluación</a:t>
            </a:r>
            <a:endParaRPr lang="es-MX" sz="2400" dirty="0">
              <a:solidFill>
                <a:schemeClr val="tx1"/>
              </a:solidFill>
            </a:endParaRPr>
          </a:p>
        </p:txBody>
      </p:sp>
    </p:spTree>
    <p:extLst>
      <p:ext uri="{BB962C8B-B14F-4D97-AF65-F5344CB8AC3E}">
        <p14:creationId xmlns:p14="http://schemas.microsoft.com/office/powerpoint/2010/main" val="41629057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roducto 8"/>
          <p:cNvSpPr txBox="1">
            <a:spLocks noGrp="1"/>
          </p:cNvSpPr>
          <p:nvPr>
            <p:ph type="title" idx="4294967295"/>
          </p:nvPr>
        </p:nvSpPr>
        <p:spPr>
          <a:xfrm>
            <a:off x="908493" y="1490378"/>
            <a:ext cx="11297684" cy="2062716"/>
          </a:xfrm>
          <a:prstGeom prst="rect">
            <a:avLst/>
          </a:prstGeom>
        </p:spPr>
        <p:txBody>
          <a:bodyPr>
            <a:noAutofit/>
          </a:bodyPr>
          <a:lstStyle/>
          <a:p>
            <a:r>
              <a:rPr lang="es-ES" sz="4000" dirty="0">
                <a:solidFill>
                  <a:schemeClr val="tx1"/>
                </a:solidFill>
              </a:rPr>
              <a:t>Autoevaluación y coevaluación del proyecto por parte de alumnos, maestros y autoridades/entrevistas video grabadas o escritas.</a:t>
            </a:r>
            <a:endParaRPr sz="4000" dirty="0">
              <a:solidFill>
                <a:schemeClr val="tx1"/>
              </a:solidFill>
            </a:endParaRPr>
          </a:p>
        </p:txBody>
      </p:sp>
      <p:pic>
        <p:nvPicPr>
          <p:cNvPr id="205" name="logo marca registrada.jpg" descr="logo marca registrad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313927" cy="683242"/>
          </a:xfrm>
          <a:prstGeom prst="rect">
            <a:avLst/>
          </a:prstGeom>
          <a:ln w="88900">
            <a:miter lim="400000"/>
          </a:ln>
        </p:spPr>
      </p:pic>
      <p:sp>
        <p:nvSpPr>
          <p:cNvPr id="2" name="Rectángulo 1">
            <a:extLst>
              <a:ext uri="{FF2B5EF4-FFF2-40B4-BE49-F238E27FC236}">
                <a16:creationId xmlns:a16="http://schemas.microsoft.com/office/drawing/2014/main" id="{6FEC8C80-160B-6947-8FCB-1C63F92AA021}"/>
              </a:ext>
            </a:extLst>
          </p:cNvPr>
          <p:cNvSpPr/>
          <p:nvPr/>
        </p:nvSpPr>
        <p:spPr>
          <a:xfrm>
            <a:off x="908493" y="4344951"/>
            <a:ext cx="11297684" cy="2554545"/>
          </a:xfrm>
          <a:prstGeom prst="rect">
            <a:avLst/>
          </a:prstGeom>
        </p:spPr>
        <p:txBody>
          <a:bodyPr wrap="square">
            <a:spAutoFit/>
          </a:bodyPr>
          <a:lstStyle/>
          <a:p>
            <a:pPr marL="571500" lvl="0" indent="-571500" algn="l">
              <a:buFont typeface="Arial" panose="020B0604020202020204" pitchFamily="34" charset="0"/>
              <a:buChar char="•"/>
            </a:pPr>
            <a:r>
              <a:rPr lang="es-MX" sz="3200" dirty="0">
                <a:solidFill>
                  <a:schemeClr val="tx1"/>
                </a:solidFill>
                <a:latin typeface="Ayuthaya" pitchFamily="2" charset="-34"/>
                <a:ea typeface="Ayuthaya" pitchFamily="2" charset="-34"/>
                <a:cs typeface="Ayuthaya" pitchFamily="2" charset="-34"/>
                <a:sym typeface="Amatic SC"/>
              </a:rPr>
              <a:t>Los resultados obtenidos por cada equipo de trabajo.</a:t>
            </a:r>
          </a:p>
          <a:p>
            <a:pPr marL="571500" indent="-571500" algn="l">
              <a:buFont typeface="Arial" panose="020B0604020202020204" pitchFamily="34" charset="0"/>
              <a:buChar char="•"/>
            </a:pPr>
            <a:r>
              <a:rPr lang="es-MX" sz="3200" dirty="0">
                <a:solidFill>
                  <a:schemeClr val="tx1"/>
                </a:solidFill>
                <a:latin typeface="Ayuthaya" pitchFamily="2" charset="-34"/>
                <a:ea typeface="Ayuthaya" pitchFamily="2" charset="-34"/>
                <a:cs typeface="Ayuthaya" pitchFamily="2" charset="-34"/>
                <a:sym typeface="Amatic SC"/>
              </a:rPr>
              <a:t>El desempeño de los integrantes de cada equipo de trabajo.</a:t>
            </a:r>
          </a:p>
          <a:p>
            <a:pPr marL="571500" indent="-571500" algn="l">
              <a:buFont typeface="Arial" panose="020B0604020202020204" pitchFamily="34" charset="0"/>
              <a:buChar char="•"/>
            </a:pPr>
            <a:r>
              <a:rPr lang="es-MX" sz="3200" dirty="0">
                <a:solidFill>
                  <a:schemeClr val="tx1"/>
                </a:solidFill>
                <a:latin typeface="Ayuthaya" pitchFamily="2" charset="-34"/>
                <a:ea typeface="Ayuthaya" pitchFamily="2" charset="-34"/>
                <a:cs typeface="Ayuthaya" pitchFamily="2" charset="-34"/>
                <a:sym typeface="Amatic SC"/>
              </a:rPr>
              <a:t>El equipo interdisciplinario de profesores.</a:t>
            </a:r>
          </a:p>
        </p:txBody>
      </p:sp>
    </p:spTree>
    <p:extLst>
      <p:ext uri="{BB962C8B-B14F-4D97-AF65-F5344CB8AC3E}">
        <p14:creationId xmlns:p14="http://schemas.microsoft.com/office/powerpoint/2010/main" val="33602190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ducto 5">
            <a:extLst>
              <a:ext uri="{FF2B5EF4-FFF2-40B4-BE49-F238E27FC236}">
                <a16:creationId xmlns:a16="http://schemas.microsoft.com/office/drawing/2014/main" id="{951C6803-3275-FD43-A455-69E93FE13311}"/>
              </a:ext>
            </a:extLst>
          </p:cNvPr>
          <p:cNvSpPr txBox="1">
            <a:spLocks/>
          </p:cNvSpPr>
          <p:nvPr/>
        </p:nvSpPr>
        <p:spPr>
          <a:xfrm>
            <a:off x="1456265" y="3076820"/>
            <a:ext cx="10464800" cy="32901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1pPr>
            <a:lvl2pPr marL="0" marR="0" indent="228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2pPr>
            <a:lvl3pPr marL="0" marR="0" indent="457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3pPr>
            <a:lvl4pPr marL="0" marR="0" indent="685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4pPr>
            <a:lvl5pPr marL="0" marR="0" indent="9144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5pPr>
            <a:lvl6pPr marL="0" marR="0" indent="11430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6pPr>
            <a:lvl7pPr marL="0" marR="0" indent="13716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7pPr>
            <a:lvl8pPr marL="0" marR="0" indent="16002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8pPr>
            <a:lvl9pPr marL="0" marR="0" indent="1828800" algn="ctr" defTabSz="457200" rtl="0" latinLnBrk="0">
              <a:lnSpc>
                <a:spcPct val="100000"/>
              </a:lnSpc>
              <a:spcBef>
                <a:spcPts val="0"/>
              </a:spcBef>
              <a:spcAft>
                <a:spcPts val="0"/>
              </a:spcAft>
              <a:buClrTx/>
              <a:buSzTx/>
              <a:buFontTx/>
              <a:buNone/>
              <a:tabLst/>
              <a:defRPr sz="7200" b="0" i="0" u="none" strike="noStrike" cap="none" spc="0" baseline="0">
                <a:ln>
                  <a:noFill/>
                </a:ln>
                <a:solidFill>
                  <a:srgbClr val="FFFFFF"/>
                </a:solidFill>
                <a:uFillTx/>
                <a:latin typeface="+mn-lt"/>
                <a:ea typeface="+mn-ea"/>
                <a:cs typeface="+mn-cs"/>
                <a:sym typeface="Chalkduster"/>
              </a:defRPr>
            </a:lvl9pPr>
          </a:lstStyle>
          <a:p>
            <a:pPr hangingPunct="1"/>
            <a:r>
              <a:rPr lang="es-ES" sz="5400" dirty="0">
                <a:sym typeface="Amatic SC"/>
              </a:rPr>
              <a:t>Producto 5:</a:t>
            </a:r>
          </a:p>
          <a:p>
            <a:pPr hangingPunct="1"/>
            <a:r>
              <a:rPr lang="es-ES" sz="5400" dirty="0">
                <a:sym typeface="Amatic SC"/>
              </a:rPr>
              <a:t>Preguntas esenciales</a:t>
            </a:r>
          </a:p>
        </p:txBody>
      </p:sp>
      <p:pic>
        <p:nvPicPr>
          <p:cNvPr id="3" name="logo marca registrada.jpg" descr="logo marca registrada.jpg">
            <a:extLst>
              <a:ext uri="{FF2B5EF4-FFF2-40B4-BE49-F238E27FC236}">
                <a16:creationId xmlns:a16="http://schemas.microsoft.com/office/drawing/2014/main" id="{18BB82B1-D6D4-7D4B-A333-A782A39FE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3288" y="1559344"/>
            <a:ext cx="2918223" cy="1517476"/>
          </a:xfrm>
          <a:prstGeom prst="rect">
            <a:avLst/>
          </a:prstGeom>
          <a:ln w="88900">
            <a:miter lim="400000"/>
          </a:ln>
        </p:spPr>
      </p:pic>
    </p:spTree>
    <p:extLst>
      <p:ext uri="{BB962C8B-B14F-4D97-AF65-F5344CB8AC3E}">
        <p14:creationId xmlns:p14="http://schemas.microsoft.com/office/powerpoint/2010/main" val="271068798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5;p10" descr="Producto 4_ Organizador Gráfico Arte de Hacer Preguntas.JPG">
            <a:extLst>
              <a:ext uri="{FF2B5EF4-FFF2-40B4-BE49-F238E27FC236}">
                <a16:creationId xmlns:a16="http://schemas.microsoft.com/office/drawing/2014/main" id="{BF550DF5-84DA-C948-92CA-F2D0E789C9F5}"/>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29803" y="1359231"/>
            <a:ext cx="11745193" cy="7035138"/>
          </a:xfrm>
          <a:prstGeom prst="rect">
            <a:avLst/>
          </a:prstGeom>
          <a:noFill/>
          <a:ln>
            <a:noFill/>
          </a:ln>
        </p:spPr>
      </p:pic>
      <p:pic>
        <p:nvPicPr>
          <p:cNvPr id="3" name="logo marca registrada.jpg" descr="logo marca registrada.jpg">
            <a:extLst>
              <a:ext uri="{FF2B5EF4-FFF2-40B4-BE49-F238E27FC236}">
                <a16:creationId xmlns:a16="http://schemas.microsoft.com/office/drawing/2014/main" id="{5547BFFA-E1BF-664E-AC4A-BB5489B77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extLst>
      <p:ext uri="{BB962C8B-B14F-4D97-AF65-F5344CB8AC3E}">
        <p14:creationId xmlns:p14="http://schemas.microsoft.com/office/powerpoint/2010/main" val="231439982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Captura de pantalla 2018-02-22 12.20.44.png" descr="Captura de pantalla 2018-02-22 12.20.44.png"/>
          <p:cNvPicPr>
            <a:picLocks noChangeAspect="1"/>
          </p:cNvPicPr>
          <p:nvPr/>
        </p:nvPicPr>
        <p:blipFill>
          <a:blip r:embed="rId2"/>
          <a:stretch>
            <a:fillRect/>
          </a:stretch>
        </p:blipFill>
        <p:spPr>
          <a:xfrm>
            <a:off x="2965117" y="126246"/>
            <a:ext cx="7074566" cy="9501108"/>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DF16AB38-2B21-454A-8819-C8919174E8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roducto 6"/>
          <p:cNvSpPr txBox="1">
            <a:spLocks noGrp="1"/>
          </p:cNvSpPr>
          <p:nvPr>
            <p:ph type="title" idx="4294967295"/>
          </p:nvPr>
        </p:nvSpPr>
        <p:spPr>
          <a:xfrm>
            <a:off x="1270000" y="3860800"/>
            <a:ext cx="10464800" cy="2540000"/>
          </a:xfrm>
          <a:prstGeom prst="rect">
            <a:avLst/>
          </a:prstGeom>
        </p:spPr>
        <p:txBody>
          <a:bodyPr>
            <a:normAutofit/>
          </a:bodyPr>
          <a:lstStyle/>
          <a:p>
            <a:r>
              <a:rPr lang="es-AR" dirty="0"/>
              <a:t>Producto 6</a:t>
            </a:r>
          </a:p>
        </p:txBody>
      </p:sp>
      <p:pic>
        <p:nvPicPr>
          <p:cNvPr id="177" name="logo marca registrada.jpg" descr="logo marca registrada.jpg"/>
          <p:cNvPicPr>
            <a:picLocks noChangeAspect="1"/>
          </p:cNvPicPr>
          <p:nvPr/>
        </p:nvPicPr>
        <p:blipFill>
          <a:blip r:embed="rId2"/>
          <a:stretch>
            <a:fillRect/>
          </a:stretch>
        </p:blipFill>
        <p:spPr>
          <a:xfrm>
            <a:off x="5043288" y="1613181"/>
            <a:ext cx="2918223" cy="1517476"/>
          </a:xfrm>
          <a:prstGeom prst="rect">
            <a:avLst/>
          </a:prstGeom>
          <a:ln w="889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Captura de pantalla 2018-02-22 14.27.14.png" descr="Captura de pantalla 2018-02-22 14.27.14.png"/>
          <p:cNvPicPr>
            <a:picLocks noChangeAspect="1"/>
          </p:cNvPicPr>
          <p:nvPr/>
        </p:nvPicPr>
        <p:blipFill>
          <a:blip r:embed="rId2"/>
          <a:stretch>
            <a:fillRect/>
          </a:stretch>
        </p:blipFill>
        <p:spPr>
          <a:xfrm>
            <a:off x="1871330" y="1182096"/>
            <a:ext cx="9628520" cy="7328442"/>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49E17337-6B4E-1643-AA3E-0F97BF0103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251967" cy="651023"/>
          </a:xfrm>
          <a:prstGeom prst="rect">
            <a:avLst/>
          </a:prstGeom>
          <a:ln w="889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Captura de pantalla 2018-02-22 14.27.47.png" descr="Captura de pantalla 2018-02-22 14.27.47.png"/>
          <p:cNvPicPr>
            <a:picLocks noChangeAspect="1"/>
          </p:cNvPicPr>
          <p:nvPr/>
        </p:nvPicPr>
        <p:blipFill>
          <a:blip r:embed="rId2"/>
          <a:stretch>
            <a:fillRect/>
          </a:stretch>
        </p:blipFill>
        <p:spPr>
          <a:xfrm>
            <a:off x="1524000" y="1104900"/>
            <a:ext cx="9956800" cy="75438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2EA60CCB-E853-4343-B6D8-56FD0B64BA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Índice"/>
          <p:cNvSpPr txBox="1">
            <a:spLocks noGrp="1"/>
          </p:cNvSpPr>
          <p:nvPr>
            <p:ph type="title"/>
          </p:nvPr>
        </p:nvSpPr>
        <p:spPr>
          <a:xfrm>
            <a:off x="1837266" y="801533"/>
            <a:ext cx="9330267" cy="741569"/>
          </a:xfrm>
          <a:prstGeom prst="rect">
            <a:avLst/>
          </a:prstGeom>
        </p:spPr>
        <p:txBody>
          <a:bodyPr>
            <a:normAutofit fontScale="90000"/>
          </a:bodyPr>
          <a:lstStyle/>
          <a:p>
            <a:r>
              <a:rPr dirty="0" err="1"/>
              <a:t>Índice</a:t>
            </a:r>
            <a:endParaRPr dirty="0"/>
          </a:p>
        </p:txBody>
      </p:sp>
      <p:sp>
        <p:nvSpPr>
          <p:cNvPr id="4" name="Google Shape;97;p14">
            <a:extLst>
              <a:ext uri="{FF2B5EF4-FFF2-40B4-BE49-F238E27FC236}">
                <a16:creationId xmlns:a16="http://schemas.microsoft.com/office/drawing/2014/main" id="{CA703D7E-1430-1D4D-B57B-092603E74D5A}"/>
              </a:ext>
            </a:extLst>
          </p:cNvPr>
          <p:cNvSpPr txBox="1"/>
          <p:nvPr/>
        </p:nvSpPr>
        <p:spPr>
          <a:xfrm>
            <a:off x="3881637" y="1814035"/>
            <a:ext cx="6109029" cy="7939565"/>
          </a:xfrm>
          <a:prstGeom prst="rect">
            <a:avLst/>
          </a:prstGeom>
          <a:noFill/>
          <a:ln>
            <a:noFill/>
          </a:ln>
        </p:spPr>
        <p:txBody>
          <a:bodyPr spcFirstLastPara="1" wrap="square" lIns="91425" tIns="45700" rIns="91425" bIns="45700" anchor="t" anchorCtr="0">
            <a:noAutofit/>
          </a:bodyPr>
          <a:lstStyle/>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C.A.I.A.C. Conclusiones generales</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Fotografías de la sesión</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Organizador de conceptos</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Introducción</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Descripción del proyecto</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Objetivo general</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Objetivos por asignatura</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Preguntas generadoras</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Contenidos y temas</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Producto final</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Planeación día a día</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Evaluación</a:t>
            </a:r>
          </a:p>
          <a:p>
            <a:pPr marL="514350" marR="0" lvl="0" indent="-514350" algn="l" rtl="0">
              <a:spcBef>
                <a:spcPts val="0"/>
              </a:spcBef>
              <a:spcAft>
                <a:spcPts val="0"/>
              </a:spcAft>
              <a:buFont typeface="+mj-lt"/>
              <a:buAutoNum type="arabicPeriod"/>
            </a:pPr>
            <a:r>
              <a:rPr lang="es-ES" sz="2800" dirty="0">
                <a:solidFill>
                  <a:schemeClr val="tx1"/>
                </a:solidFill>
                <a:latin typeface="Ayuthaya" pitchFamily="2" charset="-34"/>
                <a:ea typeface="Ayuthaya" pitchFamily="2" charset="-34"/>
                <a:cs typeface="Ayuthaya" pitchFamily="2" charset="-34"/>
                <a:sym typeface="Amatic SC"/>
              </a:rPr>
              <a:t>Reflexión de grupo interdisciplinario</a:t>
            </a:r>
          </a:p>
          <a:p>
            <a:pPr marL="514350" marR="0" lvl="0" indent="-514350" algn="l" rtl="0">
              <a:spcBef>
                <a:spcPts val="0"/>
              </a:spcBef>
              <a:spcAft>
                <a:spcPts val="0"/>
              </a:spcAft>
              <a:buFont typeface="+mj-lt"/>
              <a:buAutoNum type="arabicPeriod"/>
            </a:pPr>
            <a:endParaRPr sz="2800" dirty="0">
              <a:solidFill>
                <a:schemeClr val="tx1"/>
              </a:solidFill>
              <a:latin typeface="Ayuthaya" pitchFamily="2" charset="-34"/>
              <a:ea typeface="Ayuthaya" pitchFamily="2" charset="-34"/>
              <a:cs typeface="Ayuthaya" pitchFamily="2" charset="-34"/>
              <a:sym typeface="Amatic SC"/>
            </a:endParaRPr>
          </a:p>
        </p:txBody>
      </p:sp>
      <p:pic>
        <p:nvPicPr>
          <p:cNvPr id="5" name="logo marca registrada.jpg" descr="logo marca registrada.jpg">
            <a:extLst>
              <a:ext uri="{FF2B5EF4-FFF2-40B4-BE49-F238E27FC236}">
                <a16:creationId xmlns:a16="http://schemas.microsoft.com/office/drawing/2014/main" id="{4325B6E7-16F2-3F47-B201-1E53D768554A}"/>
              </a:ext>
            </a:extLst>
          </p:cNvPr>
          <p:cNvPicPr>
            <a:picLocks noChangeAspect="1"/>
          </p:cNvPicPr>
          <p:nvPr/>
        </p:nvPicPr>
        <p:blipFill>
          <a:blip r:embed="rId2"/>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Captura de pantalla 2018-02-22 14.28.13.png" descr="Captura de pantalla 2018-02-22 14.28.13.png"/>
          <p:cNvPicPr>
            <a:picLocks noChangeAspect="1"/>
          </p:cNvPicPr>
          <p:nvPr/>
        </p:nvPicPr>
        <p:blipFill>
          <a:blip r:embed="rId2"/>
          <a:stretch>
            <a:fillRect/>
          </a:stretch>
        </p:blipFill>
        <p:spPr>
          <a:xfrm>
            <a:off x="1581150" y="2235200"/>
            <a:ext cx="9842500" cy="52832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CEFA40E7-EC8D-0747-B05C-2548C0188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roducto7"/>
          <p:cNvSpPr txBox="1">
            <a:spLocks noGrp="1"/>
          </p:cNvSpPr>
          <p:nvPr>
            <p:ph type="title" idx="4294967295"/>
          </p:nvPr>
        </p:nvSpPr>
        <p:spPr>
          <a:xfrm>
            <a:off x="1270000" y="3860800"/>
            <a:ext cx="10464800" cy="2540000"/>
          </a:xfrm>
          <a:prstGeom prst="rect">
            <a:avLst/>
          </a:prstGeom>
        </p:spPr>
        <p:txBody>
          <a:bodyPr/>
          <a:lstStyle/>
          <a:p>
            <a:r>
              <a:rPr dirty="0" err="1"/>
              <a:t>Producto</a:t>
            </a:r>
            <a:r>
              <a:rPr lang="es-ES" dirty="0"/>
              <a:t> 7</a:t>
            </a:r>
            <a:endParaRPr dirty="0"/>
          </a:p>
        </p:txBody>
      </p:sp>
      <p:pic>
        <p:nvPicPr>
          <p:cNvPr id="186" name="logo marca registrada.jpg" descr="logo marca registrada.jpg"/>
          <p:cNvPicPr>
            <a:picLocks noChangeAspect="1"/>
          </p:cNvPicPr>
          <p:nvPr/>
        </p:nvPicPr>
        <p:blipFill>
          <a:blip r:embed="rId2"/>
          <a:stretch>
            <a:fillRect/>
          </a:stretch>
        </p:blipFill>
        <p:spPr>
          <a:xfrm>
            <a:off x="4448920" y="1932158"/>
            <a:ext cx="2918223" cy="1517476"/>
          </a:xfrm>
          <a:prstGeom prst="rect">
            <a:avLst/>
          </a:prstGeom>
          <a:ln w="889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Captura de pantalla 2018-02-22 14.36.22.png" descr="Captura de pantalla 2018-02-22 14.36.22.png"/>
          <p:cNvPicPr>
            <a:picLocks noChangeAspect="1"/>
          </p:cNvPicPr>
          <p:nvPr/>
        </p:nvPicPr>
        <p:blipFill>
          <a:blip r:embed="rId2"/>
          <a:stretch>
            <a:fillRect/>
          </a:stretch>
        </p:blipFill>
        <p:spPr>
          <a:xfrm>
            <a:off x="1423220" y="864254"/>
            <a:ext cx="9911862" cy="7614747"/>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11E1FAFD-62C4-FB49-856B-9BF8FBDEB7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057203" cy="549746"/>
          </a:xfrm>
          <a:prstGeom prst="rect">
            <a:avLst/>
          </a:prstGeom>
          <a:ln w="889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Captura de pantalla 2018-02-22 14.36.58.png" descr="Captura de pantalla 2018-02-22 14.36.58.png"/>
          <p:cNvPicPr>
            <a:picLocks noChangeAspect="1"/>
          </p:cNvPicPr>
          <p:nvPr/>
        </p:nvPicPr>
        <p:blipFill>
          <a:blip r:embed="rId2"/>
          <a:stretch>
            <a:fillRect/>
          </a:stretch>
        </p:blipFill>
        <p:spPr>
          <a:xfrm>
            <a:off x="1746250" y="894209"/>
            <a:ext cx="9512300" cy="73406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CCCED088-E6E6-D54D-BC1C-70F9C51419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8" y="252214"/>
            <a:ext cx="1234606" cy="641995"/>
          </a:xfrm>
          <a:prstGeom prst="rect">
            <a:avLst/>
          </a:prstGeom>
          <a:ln w="889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Captura de pantalla 2018-02-22 14.37.26.png" descr="Captura de pantalla 2018-02-22 14.37.26.png"/>
          <p:cNvPicPr>
            <a:picLocks noChangeAspect="1"/>
          </p:cNvPicPr>
          <p:nvPr/>
        </p:nvPicPr>
        <p:blipFill>
          <a:blip r:embed="rId2"/>
          <a:stretch>
            <a:fillRect/>
          </a:stretch>
        </p:blipFill>
        <p:spPr>
          <a:xfrm>
            <a:off x="1593850" y="1257300"/>
            <a:ext cx="9817100" cy="72390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E04A01B0-DCEC-9048-8F40-EB86886EE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Captura de pantalla 2018-02-22 14.37.55.png" descr="Captura de pantalla 2018-02-22 14.37.55.png"/>
          <p:cNvPicPr>
            <a:picLocks noChangeAspect="1"/>
          </p:cNvPicPr>
          <p:nvPr/>
        </p:nvPicPr>
        <p:blipFill>
          <a:blip r:embed="rId2"/>
          <a:stretch>
            <a:fillRect/>
          </a:stretch>
        </p:blipFill>
        <p:spPr>
          <a:xfrm>
            <a:off x="1644650" y="1174750"/>
            <a:ext cx="9715500" cy="7404100"/>
          </a:xfrm>
          <a:prstGeom prst="rect">
            <a:avLst/>
          </a:prstGeom>
          <a:ln w="889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Captura de pantalla 2018-02-22 14.38.29.png" descr="Captura de pantalla 2018-02-22 14.38.29.png"/>
          <p:cNvPicPr>
            <a:picLocks noChangeAspect="1"/>
          </p:cNvPicPr>
          <p:nvPr/>
        </p:nvPicPr>
        <p:blipFill>
          <a:blip r:embed="rId2"/>
          <a:stretch>
            <a:fillRect/>
          </a:stretch>
        </p:blipFill>
        <p:spPr>
          <a:xfrm>
            <a:off x="1587500" y="1098550"/>
            <a:ext cx="9829800" cy="75565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E7B04AD2-38EB-AA4C-A229-2770C74F1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Captura de pantalla 2018-02-22 14.39.07.png" descr="Captura de pantalla 2018-02-22 14.39.07.png"/>
          <p:cNvPicPr>
            <a:picLocks noChangeAspect="1"/>
          </p:cNvPicPr>
          <p:nvPr/>
        </p:nvPicPr>
        <p:blipFill>
          <a:blip r:embed="rId2"/>
          <a:stretch>
            <a:fillRect/>
          </a:stretch>
        </p:blipFill>
        <p:spPr>
          <a:xfrm>
            <a:off x="1600200" y="1174750"/>
            <a:ext cx="9804400" cy="74041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E944C927-A473-D348-BCF9-CB6D2E024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Captura de pantalla 2018-02-22 14.39.37.png" descr="Captura de pantalla 2018-02-22 14.39.37.png"/>
          <p:cNvPicPr>
            <a:picLocks noChangeAspect="1"/>
          </p:cNvPicPr>
          <p:nvPr/>
        </p:nvPicPr>
        <p:blipFill>
          <a:blip r:embed="rId2"/>
          <a:stretch>
            <a:fillRect/>
          </a:stretch>
        </p:blipFill>
        <p:spPr>
          <a:xfrm>
            <a:off x="1619250" y="1174750"/>
            <a:ext cx="9766300" cy="74041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CD7B727F-A155-7D47-990C-6CF6C74CF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Captura de pantalla 2018-02-22 14.40.01.png" descr="Captura de pantalla 2018-02-22 14.40.01.png"/>
          <p:cNvPicPr>
            <a:picLocks noChangeAspect="1"/>
          </p:cNvPicPr>
          <p:nvPr/>
        </p:nvPicPr>
        <p:blipFill>
          <a:blip r:embed="rId2"/>
          <a:stretch>
            <a:fillRect/>
          </a:stretch>
        </p:blipFill>
        <p:spPr>
          <a:xfrm>
            <a:off x="1568450" y="1409700"/>
            <a:ext cx="9867900" cy="69342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299D6A66-40C7-F047-9227-464E854A5E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roducto 1"/>
          <p:cNvSpPr txBox="1">
            <a:spLocks noGrp="1"/>
          </p:cNvSpPr>
          <p:nvPr>
            <p:ph type="title"/>
          </p:nvPr>
        </p:nvSpPr>
        <p:spPr>
          <a:xfrm>
            <a:off x="1269999" y="2370667"/>
            <a:ext cx="10905067" cy="4724400"/>
          </a:xfrm>
          <a:prstGeom prst="rect">
            <a:avLst/>
          </a:prstGeom>
        </p:spPr>
        <p:txBody>
          <a:bodyPr>
            <a:normAutofit/>
          </a:bodyPr>
          <a:lstStyle/>
          <a:p>
            <a:r>
              <a:rPr lang="es-ES" sz="6700" dirty="0"/>
              <a:t>C.A.I.A.C. Conclusiones Generales</a:t>
            </a:r>
            <a:endParaRPr sz="6700" dirty="0"/>
          </a:p>
        </p:txBody>
      </p:sp>
      <p:pic>
        <p:nvPicPr>
          <p:cNvPr id="134" name="logo marca registrada.jpg" descr="logo marca registrada.jpg"/>
          <p:cNvPicPr>
            <a:picLocks noChangeAspect="1"/>
          </p:cNvPicPr>
          <p:nvPr/>
        </p:nvPicPr>
        <p:blipFill>
          <a:blip r:embed="rId2"/>
          <a:stretch>
            <a:fillRect/>
          </a:stretch>
        </p:blipFill>
        <p:spPr>
          <a:xfrm>
            <a:off x="5263420" y="624748"/>
            <a:ext cx="2918223" cy="1517476"/>
          </a:xfrm>
          <a:prstGeom prst="rect">
            <a:avLst/>
          </a:prstGeom>
          <a:ln w="889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roducto 8"/>
          <p:cNvSpPr txBox="1">
            <a:spLocks noGrp="1"/>
          </p:cNvSpPr>
          <p:nvPr>
            <p:ph type="title" idx="4294967295"/>
          </p:nvPr>
        </p:nvSpPr>
        <p:spPr>
          <a:xfrm>
            <a:off x="1270000" y="3860800"/>
            <a:ext cx="10464800" cy="2540000"/>
          </a:xfrm>
          <a:prstGeom prst="rect">
            <a:avLst/>
          </a:prstGeom>
        </p:spPr>
        <p:txBody>
          <a:bodyPr/>
          <a:lstStyle/>
          <a:p>
            <a:r>
              <a:t>Producto 8</a:t>
            </a:r>
          </a:p>
        </p:txBody>
      </p:sp>
      <p:pic>
        <p:nvPicPr>
          <p:cNvPr id="205" name="logo marca registrada.jpg" descr="logo marca registrada.jpg"/>
          <p:cNvPicPr>
            <a:picLocks noChangeAspect="1"/>
          </p:cNvPicPr>
          <p:nvPr/>
        </p:nvPicPr>
        <p:blipFill>
          <a:blip r:embed="rId2"/>
          <a:stretch>
            <a:fillRect/>
          </a:stretch>
        </p:blipFill>
        <p:spPr>
          <a:xfrm>
            <a:off x="4852957" y="1698242"/>
            <a:ext cx="2918223" cy="1517476"/>
          </a:xfrm>
          <a:prstGeom prst="rect">
            <a:avLst/>
          </a:prstGeom>
          <a:ln w="889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Captura de pantalla 2018-02-22 17.35.11.png" descr="Captura de pantalla 2018-02-22 17.35.11.png"/>
          <p:cNvPicPr>
            <a:picLocks noChangeAspect="1"/>
          </p:cNvPicPr>
          <p:nvPr/>
        </p:nvPicPr>
        <p:blipFill>
          <a:blip r:embed="rId2"/>
          <a:stretch>
            <a:fillRect/>
          </a:stretch>
        </p:blipFill>
        <p:spPr>
          <a:xfrm>
            <a:off x="0" y="1859635"/>
            <a:ext cx="13004800" cy="6034329"/>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084DE947-FD16-3741-8F10-57542F9F1C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Captura de pantalla 2018-02-22 17.36.28.png" descr="Captura de pantalla 2018-02-22 17.36.28.png"/>
          <p:cNvPicPr>
            <a:picLocks noChangeAspect="1"/>
          </p:cNvPicPr>
          <p:nvPr/>
        </p:nvPicPr>
        <p:blipFill>
          <a:blip r:embed="rId2"/>
          <a:stretch>
            <a:fillRect/>
          </a:stretch>
        </p:blipFill>
        <p:spPr>
          <a:xfrm>
            <a:off x="387350" y="1244600"/>
            <a:ext cx="12230100" cy="72644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0A5E122C-0089-B84D-80EE-444774621D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Captura de pantalla 2018-02-22 17.37.17.png" descr="Captura de pantalla 2018-02-22 17.37.17.png"/>
          <p:cNvPicPr>
            <a:picLocks noChangeAspect="1"/>
          </p:cNvPicPr>
          <p:nvPr/>
        </p:nvPicPr>
        <p:blipFill>
          <a:blip r:embed="rId2"/>
          <a:stretch>
            <a:fillRect/>
          </a:stretch>
        </p:blipFill>
        <p:spPr>
          <a:xfrm>
            <a:off x="1233377" y="1484768"/>
            <a:ext cx="10998201" cy="7736022"/>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806E8236-6658-D84D-8719-456ABD9EB5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752" y="379805"/>
            <a:ext cx="1377723" cy="716416"/>
          </a:xfrm>
          <a:prstGeom prst="rect">
            <a:avLst/>
          </a:prstGeom>
          <a:ln w="889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Captura de pantalla 2018-02-22 17.37.41.png" descr="Captura de pantalla 2018-02-22 17.37.41.png"/>
          <p:cNvPicPr>
            <a:picLocks noChangeAspect="1"/>
          </p:cNvPicPr>
          <p:nvPr/>
        </p:nvPicPr>
        <p:blipFill>
          <a:blip r:embed="rId2"/>
          <a:stretch>
            <a:fillRect/>
          </a:stretch>
        </p:blipFill>
        <p:spPr>
          <a:xfrm>
            <a:off x="488950" y="1860550"/>
            <a:ext cx="12026900" cy="60325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12970739-2E71-7146-BACE-0C0D4732D2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Captura de pantalla 2018-02-22 17.38.10.png" descr="Captura de pantalla 2018-02-22 17.38.10.png"/>
          <p:cNvPicPr>
            <a:picLocks noChangeAspect="1"/>
          </p:cNvPicPr>
          <p:nvPr/>
        </p:nvPicPr>
        <p:blipFill>
          <a:blip r:embed="rId2"/>
          <a:stretch>
            <a:fillRect/>
          </a:stretch>
        </p:blipFill>
        <p:spPr>
          <a:xfrm>
            <a:off x="995251" y="1304445"/>
            <a:ext cx="11014297" cy="7854174"/>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7345B19D-3A9F-0349-9DCE-0A5743290B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Captura de pantalla 2018-02-22 17.38.33.png" descr="Captura de pantalla 2018-02-22 17.38.33.png"/>
          <p:cNvPicPr>
            <a:picLocks noChangeAspect="1"/>
          </p:cNvPicPr>
          <p:nvPr/>
        </p:nvPicPr>
        <p:blipFill>
          <a:blip r:embed="rId2"/>
          <a:stretch>
            <a:fillRect/>
          </a:stretch>
        </p:blipFill>
        <p:spPr>
          <a:xfrm>
            <a:off x="722550" y="978195"/>
            <a:ext cx="11559700" cy="8233968"/>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9FADC2D7-A331-084E-A5B9-04CD1BC79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13927" cy="683242"/>
          </a:xfrm>
          <a:prstGeom prst="rect">
            <a:avLst/>
          </a:prstGeom>
          <a:ln w="88900">
            <a:miter lim="400000"/>
          </a:ln>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Captura de pantalla 2018-02-22 17.38.52.png" descr="Captura de pantalla 2018-02-22 17.38.52.png"/>
          <p:cNvPicPr>
            <a:picLocks noChangeAspect="1"/>
          </p:cNvPicPr>
          <p:nvPr/>
        </p:nvPicPr>
        <p:blipFill>
          <a:blip r:embed="rId2"/>
          <a:stretch>
            <a:fillRect/>
          </a:stretch>
        </p:blipFill>
        <p:spPr>
          <a:xfrm>
            <a:off x="419100" y="939403"/>
            <a:ext cx="12166600" cy="8267700"/>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19D74AA7-8191-7F47-89AC-EAE52568E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roducto 9"/>
          <p:cNvSpPr txBox="1">
            <a:spLocks noGrp="1"/>
          </p:cNvSpPr>
          <p:nvPr>
            <p:ph type="title" idx="4294967295"/>
          </p:nvPr>
        </p:nvSpPr>
        <p:spPr>
          <a:xfrm>
            <a:off x="1270000" y="3860800"/>
            <a:ext cx="10464800" cy="2540000"/>
          </a:xfrm>
          <a:prstGeom prst="rect">
            <a:avLst/>
          </a:prstGeom>
        </p:spPr>
        <p:txBody>
          <a:bodyPr/>
          <a:lstStyle/>
          <a:p>
            <a:r>
              <a:rPr lang="es-ES" dirty="0"/>
              <a:t>Producto 9</a:t>
            </a:r>
            <a:endParaRPr dirty="0"/>
          </a:p>
        </p:txBody>
      </p:sp>
      <p:pic>
        <p:nvPicPr>
          <p:cNvPr id="222" name="logo marca registrada.jpg" descr="logo marca registrada.jpg"/>
          <p:cNvPicPr>
            <a:picLocks noChangeAspect="1"/>
          </p:cNvPicPr>
          <p:nvPr/>
        </p:nvPicPr>
        <p:blipFill>
          <a:blip r:embed="rId2"/>
          <a:stretch>
            <a:fillRect/>
          </a:stretch>
        </p:blipFill>
        <p:spPr>
          <a:xfrm>
            <a:off x="4661570" y="1443061"/>
            <a:ext cx="2918223" cy="1517476"/>
          </a:xfrm>
          <a:prstGeom prst="rect">
            <a:avLst/>
          </a:prstGeom>
          <a:ln w="88900">
            <a:miter lim="400000"/>
          </a:ln>
        </p:spPr>
      </p:pic>
    </p:spTree>
    <p:extLst>
      <p:ext uri="{BB962C8B-B14F-4D97-AF65-F5344CB8AC3E}">
        <p14:creationId xmlns:p14="http://schemas.microsoft.com/office/powerpoint/2010/main" val="4147177571"/>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Captura de pantalla 2018-04-26 18.14.32.png" descr="Captura de pantalla 2018-04-26 18.14.32.png"/>
          <p:cNvPicPr>
            <a:picLocks noChangeAspect="1"/>
          </p:cNvPicPr>
          <p:nvPr/>
        </p:nvPicPr>
        <p:blipFill>
          <a:blip r:embed="rId2"/>
          <a:stretch>
            <a:fillRect/>
          </a:stretch>
        </p:blipFill>
        <p:spPr>
          <a:xfrm>
            <a:off x="209550" y="1458124"/>
            <a:ext cx="12585700" cy="7072876"/>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96847DE5-972D-4143-AB52-7FB29D6A55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extLst>
      <p:ext uri="{BB962C8B-B14F-4D97-AF65-F5344CB8AC3E}">
        <p14:creationId xmlns:p14="http://schemas.microsoft.com/office/powerpoint/2010/main" val="15104795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Captura de pantalla 2018-02-21 13.35.51.png" descr="Captura de pantalla 2018-02-21 13.35.51.png"/>
          <p:cNvPicPr>
            <a:picLocks noChangeAspect="1"/>
          </p:cNvPicPr>
          <p:nvPr/>
        </p:nvPicPr>
        <p:blipFill>
          <a:blip r:embed="rId2"/>
          <a:stretch>
            <a:fillRect/>
          </a:stretch>
        </p:blipFill>
        <p:spPr>
          <a:xfrm>
            <a:off x="762001" y="815967"/>
            <a:ext cx="11758886" cy="8121666"/>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F3179A0E-FBFB-D947-88C8-BDC4D62BBB9D}"/>
              </a:ext>
            </a:extLst>
          </p:cNvPr>
          <p:cNvPicPr>
            <a:picLocks noChangeAspect="1"/>
          </p:cNvPicPr>
          <p:nvPr/>
        </p:nvPicPr>
        <p:blipFill>
          <a:blip r:embed="rId3"/>
          <a:stretch>
            <a:fillRect/>
          </a:stretch>
        </p:blipFill>
        <p:spPr>
          <a:xfrm>
            <a:off x="233810" y="133680"/>
            <a:ext cx="1056382" cy="549319"/>
          </a:xfrm>
          <a:prstGeom prst="rect">
            <a:avLst/>
          </a:prstGeom>
          <a:ln w="889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Captura de pantalla 2018-04-26 18.15.48.png" descr="Captura de pantalla 2018-04-26 18.15.48.png"/>
          <p:cNvPicPr>
            <a:picLocks noChangeAspect="1"/>
          </p:cNvPicPr>
          <p:nvPr/>
        </p:nvPicPr>
        <p:blipFill>
          <a:blip r:embed="rId2"/>
          <a:stretch>
            <a:fillRect/>
          </a:stretch>
        </p:blipFill>
        <p:spPr>
          <a:xfrm>
            <a:off x="315538" y="304098"/>
            <a:ext cx="12373724" cy="9145404"/>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9E101BCE-5620-FB4E-980E-29B22CCE2F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Tree>
    <p:extLst>
      <p:ext uri="{BB962C8B-B14F-4D97-AF65-F5344CB8AC3E}">
        <p14:creationId xmlns:p14="http://schemas.microsoft.com/office/powerpoint/2010/main" val="208936575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Evaluación sumativa"/>
          <p:cNvSpPr txBox="1"/>
          <p:nvPr/>
        </p:nvSpPr>
        <p:spPr>
          <a:xfrm>
            <a:off x="239335" y="282936"/>
            <a:ext cx="6341230" cy="78032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err="1"/>
              <a:t>Evaluación</a:t>
            </a:r>
            <a:r>
              <a:rPr dirty="0"/>
              <a:t> </a:t>
            </a:r>
            <a:r>
              <a:rPr dirty="0" err="1"/>
              <a:t>sumativa</a:t>
            </a:r>
            <a:endParaRPr dirty="0"/>
          </a:p>
        </p:txBody>
      </p:sp>
      <p:sp>
        <p:nvSpPr>
          <p:cNvPr id="229" name="Es aquella que se realiza al término…"/>
          <p:cNvSpPr txBox="1"/>
          <p:nvPr/>
        </p:nvSpPr>
        <p:spPr>
          <a:xfrm>
            <a:off x="1193694" y="1805084"/>
            <a:ext cx="5613612" cy="88563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2000"/>
            </a:pPr>
            <a:r>
              <a:t>Es aquella que se realiza al término</a:t>
            </a:r>
          </a:p>
          <a:p>
            <a:pPr>
              <a:defRPr sz="2000"/>
            </a:pPr>
            <a:r>
              <a:t>de un proceso o ciclo educativo</a:t>
            </a:r>
          </a:p>
        </p:txBody>
      </p:sp>
      <p:pic>
        <p:nvPicPr>
          <p:cNvPr id="230" name="Línea" descr="Línea"/>
          <p:cNvPicPr>
            <a:picLocks/>
          </p:cNvPicPr>
          <p:nvPr/>
        </p:nvPicPr>
        <p:blipFill>
          <a:blip r:embed="rId2"/>
          <a:stretch>
            <a:fillRect/>
          </a:stretch>
        </p:blipFill>
        <p:spPr>
          <a:xfrm rot="2246580">
            <a:off x="3134099" y="1180993"/>
            <a:ext cx="1282525" cy="405070"/>
          </a:xfrm>
          <a:prstGeom prst="rect">
            <a:avLst/>
          </a:prstGeom>
        </p:spPr>
      </p:pic>
      <p:pic>
        <p:nvPicPr>
          <p:cNvPr id="232" name="Línea" descr="Línea"/>
          <p:cNvPicPr>
            <a:picLocks/>
          </p:cNvPicPr>
          <p:nvPr/>
        </p:nvPicPr>
        <p:blipFill>
          <a:blip r:embed="rId3"/>
          <a:stretch>
            <a:fillRect/>
          </a:stretch>
        </p:blipFill>
        <p:spPr>
          <a:xfrm rot="5400000">
            <a:off x="3341532" y="2951058"/>
            <a:ext cx="828939" cy="405069"/>
          </a:xfrm>
          <a:prstGeom prst="rect">
            <a:avLst/>
          </a:prstGeom>
        </p:spPr>
      </p:pic>
      <p:sp>
        <p:nvSpPr>
          <p:cNvPr id="234" name="Busca verificar que las intenciones…"/>
          <p:cNvSpPr txBox="1"/>
          <p:nvPr/>
        </p:nvSpPr>
        <p:spPr>
          <a:xfrm>
            <a:off x="36508" y="3650431"/>
            <a:ext cx="9013787" cy="187656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800"/>
            </a:pPr>
            <a:r>
              <a:t>Busca verificar que las intenciones </a:t>
            </a:r>
          </a:p>
          <a:p>
            <a:pPr>
              <a:defRPr sz="1800"/>
            </a:pPr>
            <a:r>
              <a:t>educativas se hayan alcanzado</a:t>
            </a:r>
          </a:p>
          <a:p>
            <a:pPr>
              <a:defRPr sz="1800"/>
            </a:pPr>
            <a:r>
              <a:t>Establece un balance general de los resultados</a:t>
            </a:r>
          </a:p>
          <a:p>
            <a:pPr>
              <a:defRPr sz="1800"/>
            </a:pPr>
            <a:r>
              <a:t>Da información para saber si los alumnos podrán obtener nuevos </a:t>
            </a:r>
          </a:p>
          <a:p>
            <a:pPr>
              <a:defRPr sz="1800"/>
            </a:pPr>
            <a:r>
              <a:t>conocimientos en un siguiente nivel</a:t>
            </a:r>
          </a:p>
        </p:txBody>
      </p:sp>
      <p:pic>
        <p:nvPicPr>
          <p:cNvPr id="235" name="Línea" descr="Línea"/>
          <p:cNvPicPr>
            <a:picLocks/>
          </p:cNvPicPr>
          <p:nvPr/>
        </p:nvPicPr>
        <p:blipFill>
          <a:blip r:embed="rId4"/>
          <a:stretch>
            <a:fillRect/>
          </a:stretch>
        </p:blipFill>
        <p:spPr>
          <a:xfrm rot="1279021">
            <a:off x="3365328" y="5736471"/>
            <a:ext cx="1891133" cy="405069"/>
          </a:xfrm>
          <a:prstGeom prst="rect">
            <a:avLst/>
          </a:prstGeom>
        </p:spPr>
      </p:pic>
      <p:sp>
        <p:nvSpPr>
          <p:cNvPr id="237" name="Usa instrumentos como cuestionarios,…"/>
          <p:cNvSpPr txBox="1"/>
          <p:nvPr/>
        </p:nvSpPr>
        <p:spPr>
          <a:xfrm>
            <a:off x="2555962" y="6486715"/>
            <a:ext cx="8400876" cy="127933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2000"/>
            </a:pPr>
            <a:r>
              <a:t>Usa instrumentos como cuestionarios,</a:t>
            </a:r>
          </a:p>
          <a:p>
            <a:pPr>
              <a:defRPr sz="2000"/>
            </a:pPr>
            <a:r>
              <a:t>Pruebas abiertas y cerradas, de desempeño, portafolios,</a:t>
            </a:r>
          </a:p>
          <a:p>
            <a:pPr>
              <a:defRPr sz="2000"/>
            </a:pPr>
            <a:r>
              <a:t>Trabajos complejos como ensayos y monografías, etc.</a:t>
            </a:r>
          </a:p>
        </p:txBody>
      </p:sp>
      <p:pic>
        <p:nvPicPr>
          <p:cNvPr id="238" name="Línea" descr="Línea"/>
          <p:cNvPicPr>
            <a:picLocks/>
          </p:cNvPicPr>
          <p:nvPr/>
        </p:nvPicPr>
        <p:blipFill>
          <a:blip r:embed="rId5"/>
          <a:stretch>
            <a:fillRect/>
          </a:stretch>
        </p:blipFill>
        <p:spPr>
          <a:xfrm rot="18900000">
            <a:off x="9077621" y="5644368"/>
            <a:ext cx="1884951" cy="405069"/>
          </a:xfrm>
          <a:prstGeom prst="rect">
            <a:avLst/>
          </a:prstGeom>
        </p:spPr>
      </p:pic>
      <p:sp>
        <p:nvSpPr>
          <p:cNvPr id="240" name="La utiliza el profesor"/>
          <p:cNvSpPr txBox="1"/>
          <p:nvPr/>
        </p:nvSpPr>
        <p:spPr>
          <a:xfrm>
            <a:off x="9458360" y="4622136"/>
            <a:ext cx="3270356" cy="49193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000"/>
            </a:lvl1pPr>
          </a:lstStyle>
          <a:p>
            <a:r>
              <a:t>La utiliza el profesor</a:t>
            </a:r>
          </a:p>
        </p:txBody>
      </p:sp>
      <p:sp>
        <p:nvSpPr>
          <p:cNvPr id="241" name="Marca de verificación adornada"/>
          <p:cNvSpPr/>
          <p:nvPr/>
        </p:nvSpPr>
        <p:spPr>
          <a:xfrm>
            <a:off x="9629628" y="715096"/>
            <a:ext cx="2667042" cy="2534393"/>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12700">
            <a:miter lim="400000"/>
          </a:ln>
          <a:effectLst>
            <a:outerShdw blurRad="63500" dir="16200000" rotWithShape="0">
              <a:srgbClr val="000000">
                <a:alpha val="50000"/>
              </a:srgbClr>
            </a:outerShdw>
          </a:effectLst>
        </p:spPr>
        <p:txBody>
          <a:bodyPr lIns="50800" tIns="50800" rIns="50800" bIns="50800" anchor="ctr"/>
          <a:lstStyle/>
          <a:p>
            <a:pPr>
              <a:defRPr sz="3200">
                <a:effectLst>
                  <a:outerShdw blurRad="63500" dist="25400" dir="2700000" rotWithShape="0">
                    <a:srgbClr val="000000">
                      <a:alpha val="70000"/>
                    </a:srgbClr>
                  </a:outerShdw>
                </a:effectLst>
              </a:defRPr>
            </a:pPr>
            <a:endParaRPr/>
          </a:p>
        </p:txBody>
      </p:sp>
      <p:pic>
        <p:nvPicPr>
          <p:cNvPr id="242" name="Captura de pantalla 2018-04-26 18.43.37.png" descr="Captura de pantalla 2018-04-26 18.43.37.png"/>
          <p:cNvPicPr>
            <a:picLocks noChangeAspect="1"/>
          </p:cNvPicPr>
          <p:nvPr/>
        </p:nvPicPr>
        <p:blipFill>
          <a:blip r:embed="rId6"/>
          <a:stretch>
            <a:fillRect/>
          </a:stretch>
        </p:blipFill>
        <p:spPr>
          <a:xfrm>
            <a:off x="9391825" y="7994275"/>
            <a:ext cx="3403425" cy="1496243"/>
          </a:xfrm>
          <a:prstGeom prst="rect">
            <a:avLst/>
          </a:prstGeom>
          <a:ln w="88900">
            <a:miter lim="400000"/>
          </a:ln>
        </p:spPr>
      </p:pic>
      <p:pic>
        <p:nvPicPr>
          <p:cNvPr id="13" name="logo marca registrada.jpg" descr="logo marca registrada.jpg">
            <a:extLst>
              <a:ext uri="{FF2B5EF4-FFF2-40B4-BE49-F238E27FC236}">
                <a16:creationId xmlns:a16="http://schemas.microsoft.com/office/drawing/2014/main" id="{0F484A20-A1C1-B242-A870-A018CA593F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98530" y="252214"/>
            <a:ext cx="1116615" cy="580640"/>
          </a:xfrm>
          <a:prstGeom prst="rect">
            <a:avLst/>
          </a:prstGeom>
          <a:ln w="88900">
            <a:miter lim="400000"/>
          </a:ln>
        </p:spPr>
      </p:pic>
    </p:spTree>
    <p:extLst>
      <p:ext uri="{BB962C8B-B14F-4D97-AF65-F5344CB8AC3E}">
        <p14:creationId xmlns:p14="http://schemas.microsoft.com/office/powerpoint/2010/main" val="405480023"/>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roducto 10"/>
          <p:cNvSpPr txBox="1">
            <a:spLocks noGrp="1"/>
          </p:cNvSpPr>
          <p:nvPr>
            <p:ph type="title" idx="4294967295"/>
          </p:nvPr>
        </p:nvSpPr>
        <p:spPr>
          <a:xfrm>
            <a:off x="1270000" y="3860800"/>
            <a:ext cx="10464800" cy="2540000"/>
          </a:xfrm>
          <a:prstGeom prst="rect">
            <a:avLst/>
          </a:prstGeom>
        </p:spPr>
        <p:txBody>
          <a:bodyPr/>
          <a:lstStyle/>
          <a:p>
            <a:r>
              <a:t>Producto 10</a:t>
            </a:r>
          </a:p>
        </p:txBody>
      </p:sp>
      <p:pic>
        <p:nvPicPr>
          <p:cNvPr id="245" name="logo marca registrada.jpg" descr="logo marca registrada.jpg"/>
          <p:cNvPicPr>
            <a:picLocks noChangeAspect="1"/>
          </p:cNvPicPr>
          <p:nvPr/>
        </p:nvPicPr>
        <p:blipFill>
          <a:blip r:embed="rId2"/>
          <a:stretch>
            <a:fillRect/>
          </a:stretch>
        </p:blipFill>
        <p:spPr>
          <a:xfrm>
            <a:off x="4874222" y="1613182"/>
            <a:ext cx="2918223" cy="1517476"/>
          </a:xfrm>
          <a:prstGeom prst="rect">
            <a:avLst/>
          </a:prstGeom>
          <a:ln w="88900">
            <a:miter lim="400000"/>
          </a:ln>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BFF9DAD-6D1D-EB45-A402-19905EF76F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1152" y="1287295"/>
            <a:ext cx="10412244" cy="4169773"/>
          </a:xfrm>
          <a:prstGeom prst="rect">
            <a:avLst/>
          </a:prstGeom>
        </p:spPr>
      </p:pic>
      <p:sp>
        <p:nvSpPr>
          <p:cNvPr id="3" name="Google Shape;150;p21">
            <a:extLst>
              <a:ext uri="{FF2B5EF4-FFF2-40B4-BE49-F238E27FC236}">
                <a16:creationId xmlns:a16="http://schemas.microsoft.com/office/drawing/2014/main" id="{5510A713-E38F-204F-BBB6-AFDA7FACB3AA}"/>
              </a:ext>
            </a:extLst>
          </p:cNvPr>
          <p:cNvSpPr txBox="1"/>
          <p:nvPr/>
        </p:nvSpPr>
        <p:spPr>
          <a:xfrm>
            <a:off x="1254642" y="5996761"/>
            <a:ext cx="10865264" cy="1852855"/>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None/>
            </a:pPr>
            <a:r>
              <a:rPr lang="es-MX" sz="2400" dirty="0">
                <a:solidFill>
                  <a:schemeClr val="tx1"/>
                </a:solidFill>
                <a:latin typeface="Ayuthaya" pitchFamily="2" charset="-34"/>
                <a:ea typeface="Ayuthaya" pitchFamily="2" charset="-34"/>
                <a:cs typeface="Ayuthaya" pitchFamily="2" charset="-34"/>
                <a:sym typeface="Amatic SC"/>
              </a:rPr>
              <a:t>Puede ser una evaluación de grupo o específica para cada alumno. A evaluación diagnóstica puede ser inicial y puntual. La inicial se realiza una sola vez, antes de algún proceso educativo. La evaluación diagnóstica puntual puede llevarse a cabo en distintos momentos del curso en respuesta a las necesidades del proyecto. </a:t>
            </a:r>
            <a:endParaRPr sz="2400" dirty="0">
              <a:solidFill>
                <a:schemeClr val="tx1"/>
              </a:solidFill>
              <a:latin typeface="Ayuthaya" pitchFamily="2" charset="-34"/>
              <a:ea typeface="Ayuthaya" pitchFamily="2" charset="-34"/>
              <a:cs typeface="Ayuthaya" pitchFamily="2" charset="-34"/>
              <a:sym typeface="Amatic SC"/>
            </a:endParaRPr>
          </a:p>
        </p:txBody>
      </p:sp>
      <p:pic>
        <p:nvPicPr>
          <p:cNvPr id="4" name="logo marca registrada.jpg" descr="logo marca registrada.jpg">
            <a:extLst>
              <a:ext uri="{FF2B5EF4-FFF2-40B4-BE49-F238E27FC236}">
                <a16:creationId xmlns:a16="http://schemas.microsoft.com/office/drawing/2014/main" id="{285F6978-CD9A-7246-B7B9-B381F15658D9}"/>
              </a:ext>
            </a:extLst>
          </p:cNvPr>
          <p:cNvPicPr>
            <a:picLocks noChangeAspect="1"/>
          </p:cNvPicPr>
          <p:nvPr/>
        </p:nvPicPr>
        <p:blipFill>
          <a:blip r:embed="rId3"/>
          <a:stretch>
            <a:fillRect/>
          </a:stretch>
        </p:blipFill>
        <p:spPr>
          <a:xfrm>
            <a:off x="629576" y="422568"/>
            <a:ext cx="1250131" cy="650068"/>
          </a:xfrm>
          <a:prstGeom prst="rect">
            <a:avLst/>
          </a:prstGeom>
          <a:ln w="88900">
            <a:miter lim="400000"/>
          </a:ln>
        </p:spPr>
      </p:pic>
    </p:spTree>
    <p:extLst>
      <p:ext uri="{BB962C8B-B14F-4D97-AF65-F5344CB8AC3E}">
        <p14:creationId xmlns:p14="http://schemas.microsoft.com/office/powerpoint/2010/main" val="3571988203"/>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0;p21">
            <a:extLst>
              <a:ext uri="{FF2B5EF4-FFF2-40B4-BE49-F238E27FC236}">
                <a16:creationId xmlns:a16="http://schemas.microsoft.com/office/drawing/2014/main" id="{D9FF0239-E7F7-C949-96E7-C81197080C07}"/>
              </a:ext>
            </a:extLst>
          </p:cNvPr>
          <p:cNvSpPr txBox="1"/>
          <p:nvPr/>
        </p:nvSpPr>
        <p:spPr>
          <a:xfrm>
            <a:off x="1471066" y="2215313"/>
            <a:ext cx="10947762" cy="6099347"/>
          </a:xfrm>
          <a:prstGeom prst="rect">
            <a:avLst/>
          </a:prstGeom>
          <a:noFill/>
          <a:ln>
            <a:noFill/>
          </a:ln>
        </p:spPr>
        <p:txBody>
          <a:bodyPr spcFirstLastPara="1" wrap="square" lIns="91425" tIns="91425" rIns="91425" bIns="91425" anchor="t" anchorCtr="0">
            <a:noAutofit/>
          </a:bodyPr>
          <a:lstStyle/>
          <a:p>
            <a:pPr marL="0" lvl="0" indent="457200" algn="just" rtl="0">
              <a:lnSpc>
                <a:spcPct val="115000"/>
              </a:lnSpc>
              <a:spcBef>
                <a:spcPts val="0"/>
              </a:spcBef>
              <a:spcAft>
                <a:spcPts val="0"/>
              </a:spcAft>
              <a:buNone/>
            </a:pPr>
            <a:r>
              <a:rPr lang="es-MX" sz="2400" dirty="0">
                <a:solidFill>
                  <a:schemeClr val="tx1"/>
                </a:solidFill>
                <a:latin typeface="Ayuthaya" pitchFamily="2" charset="-34"/>
                <a:ea typeface="Ayuthaya" pitchFamily="2" charset="-34"/>
                <a:cs typeface="Ayuthaya" pitchFamily="2" charset="-34"/>
                <a:sym typeface="Amatic SC"/>
              </a:rPr>
              <a:t>La evaluación diagnóstica tiene varios pasos:</a:t>
            </a:r>
          </a:p>
          <a:p>
            <a:pPr marL="457200" lvl="0" indent="-457200" algn="just" rtl="0">
              <a:lnSpc>
                <a:spcPct val="115000"/>
              </a:lnSpc>
              <a:spcBef>
                <a:spcPts val="0"/>
              </a:spcBef>
              <a:spcAft>
                <a:spcPts val="0"/>
              </a:spcAft>
              <a:buAutoNum type="arabicPeriod"/>
            </a:pPr>
            <a:r>
              <a:rPr lang="es-ES" sz="2400" dirty="0">
                <a:solidFill>
                  <a:schemeClr val="tx1"/>
                </a:solidFill>
                <a:latin typeface="Ayuthaya" pitchFamily="2" charset="-34"/>
                <a:ea typeface="Ayuthaya" pitchFamily="2" charset="-34"/>
                <a:cs typeface="Ayuthaya" pitchFamily="2" charset="-34"/>
                <a:sym typeface="Amatic SC"/>
              </a:rPr>
              <a:t>Identificar los contenidos o temas principales para cada actividad o punto a desarrollar. </a:t>
            </a:r>
          </a:p>
          <a:p>
            <a:pPr marL="457200" lvl="0" indent="-457200" algn="just" rtl="0">
              <a:lnSpc>
                <a:spcPct val="115000"/>
              </a:lnSpc>
              <a:spcBef>
                <a:spcPts val="0"/>
              </a:spcBef>
              <a:spcAft>
                <a:spcPts val="0"/>
              </a:spcAft>
              <a:buAutoNum type="arabicPeriod"/>
            </a:pPr>
            <a:r>
              <a:rPr lang="es-ES" sz="2400" dirty="0">
                <a:solidFill>
                  <a:schemeClr val="tx1"/>
                </a:solidFill>
                <a:latin typeface="Ayuthaya" pitchFamily="2" charset="-34"/>
                <a:ea typeface="Ayuthaya" pitchFamily="2" charset="-34"/>
                <a:cs typeface="Ayuthaya" pitchFamily="2" charset="-34"/>
                <a:sym typeface="Amatic SC"/>
              </a:rPr>
              <a:t>Determinar los conocimientos previos necesarios para el desarrollo del proyecto,</a:t>
            </a:r>
          </a:p>
          <a:p>
            <a:pPr marL="457200" lvl="0" indent="-457200" algn="just" rtl="0">
              <a:lnSpc>
                <a:spcPct val="115000"/>
              </a:lnSpc>
              <a:spcBef>
                <a:spcPts val="0"/>
              </a:spcBef>
              <a:spcAft>
                <a:spcPts val="0"/>
              </a:spcAft>
              <a:buAutoNum type="arabicPeriod"/>
            </a:pPr>
            <a:r>
              <a:rPr lang="es-ES" sz="2400" dirty="0">
                <a:solidFill>
                  <a:schemeClr val="tx1"/>
                </a:solidFill>
                <a:latin typeface="Ayuthaya" pitchFamily="2" charset="-34"/>
                <a:ea typeface="Ayuthaya" pitchFamily="2" charset="-34"/>
                <a:cs typeface="Ayuthaya" pitchFamily="2" charset="-34"/>
                <a:sym typeface="Amatic SC"/>
              </a:rPr>
              <a:t>Seleccionar un instrumento de diagnóstico que puede ser un test rápido, un examen, etc. </a:t>
            </a:r>
          </a:p>
          <a:p>
            <a:pPr marL="457200" lvl="0" indent="-457200" algn="just" rtl="0">
              <a:lnSpc>
                <a:spcPct val="115000"/>
              </a:lnSpc>
              <a:spcBef>
                <a:spcPts val="0"/>
              </a:spcBef>
              <a:spcAft>
                <a:spcPts val="0"/>
              </a:spcAft>
              <a:buAutoNum type="arabicPeriod"/>
            </a:pPr>
            <a:r>
              <a:rPr lang="es-ES" sz="2400" dirty="0">
                <a:solidFill>
                  <a:schemeClr val="tx1"/>
                </a:solidFill>
                <a:latin typeface="Ayuthaya" pitchFamily="2" charset="-34"/>
                <a:ea typeface="Ayuthaya" pitchFamily="2" charset="-34"/>
                <a:cs typeface="Ayuthaya" pitchFamily="2" charset="-34"/>
                <a:sym typeface="Amatic SC"/>
              </a:rPr>
              <a:t>Aplicar el instrumento o prueba</a:t>
            </a:r>
          </a:p>
          <a:p>
            <a:pPr marL="457200" lvl="0" indent="-457200" algn="just" rtl="0">
              <a:lnSpc>
                <a:spcPct val="115000"/>
              </a:lnSpc>
              <a:spcBef>
                <a:spcPts val="0"/>
              </a:spcBef>
              <a:spcAft>
                <a:spcPts val="0"/>
              </a:spcAft>
              <a:buAutoNum type="arabicPeriod"/>
            </a:pPr>
            <a:r>
              <a:rPr lang="es-ES" sz="2400" dirty="0">
                <a:solidFill>
                  <a:schemeClr val="tx1"/>
                </a:solidFill>
                <a:latin typeface="Ayuthaya" pitchFamily="2" charset="-34"/>
                <a:ea typeface="Ayuthaya" pitchFamily="2" charset="-34"/>
                <a:cs typeface="Ayuthaya" pitchFamily="2" charset="-34"/>
                <a:sym typeface="Amatic SC"/>
              </a:rPr>
              <a:t>Analizar y validar los resultados</a:t>
            </a:r>
          </a:p>
          <a:p>
            <a:pPr marL="457200" lvl="0" indent="-457200" algn="just" rtl="0">
              <a:lnSpc>
                <a:spcPct val="115000"/>
              </a:lnSpc>
              <a:spcBef>
                <a:spcPts val="0"/>
              </a:spcBef>
              <a:spcAft>
                <a:spcPts val="0"/>
              </a:spcAft>
              <a:buAutoNum type="arabicPeriod"/>
            </a:pPr>
            <a:r>
              <a:rPr lang="es-ES" sz="2400" dirty="0">
                <a:solidFill>
                  <a:schemeClr val="tx1"/>
                </a:solidFill>
                <a:latin typeface="Ayuthaya" pitchFamily="2" charset="-34"/>
                <a:ea typeface="Ayuthaya" pitchFamily="2" charset="-34"/>
                <a:cs typeface="Ayuthaya" pitchFamily="2" charset="-34"/>
                <a:sym typeface="Amatic SC"/>
              </a:rPr>
              <a:t>Tomar decisiones derivadas de los resultados y hacer los ajustes pertinentes al programa</a:t>
            </a:r>
            <a:endParaRPr sz="2400" dirty="0">
              <a:solidFill>
                <a:schemeClr val="tx1"/>
              </a:solidFill>
              <a:latin typeface="Ayuthaya" pitchFamily="2" charset="-34"/>
              <a:ea typeface="Ayuthaya" pitchFamily="2" charset="-34"/>
              <a:cs typeface="Ayuthaya" pitchFamily="2" charset="-34"/>
              <a:sym typeface="Amatic SC"/>
            </a:endParaRPr>
          </a:p>
        </p:txBody>
      </p:sp>
      <p:pic>
        <p:nvPicPr>
          <p:cNvPr id="3" name="logo marca registrada.jpg" descr="logo marca registrada.jpg">
            <a:extLst>
              <a:ext uri="{FF2B5EF4-FFF2-40B4-BE49-F238E27FC236}">
                <a16:creationId xmlns:a16="http://schemas.microsoft.com/office/drawing/2014/main" id="{6E9D9B2F-D7E0-D240-B605-0FBBF73DDEE0}"/>
              </a:ext>
            </a:extLst>
          </p:cNvPr>
          <p:cNvPicPr>
            <a:picLocks noChangeAspect="1"/>
          </p:cNvPicPr>
          <p:nvPr/>
        </p:nvPicPr>
        <p:blipFill>
          <a:blip r:embed="rId2"/>
          <a:stretch>
            <a:fillRect/>
          </a:stretch>
        </p:blipFill>
        <p:spPr>
          <a:xfrm>
            <a:off x="629576" y="422568"/>
            <a:ext cx="1250131" cy="650068"/>
          </a:xfrm>
          <a:prstGeom prst="rect">
            <a:avLst/>
          </a:prstGeom>
          <a:ln w="88900">
            <a:miter lim="400000"/>
          </a:ln>
        </p:spPr>
      </p:pic>
    </p:spTree>
    <p:extLst>
      <p:ext uri="{BB962C8B-B14F-4D97-AF65-F5344CB8AC3E}">
        <p14:creationId xmlns:p14="http://schemas.microsoft.com/office/powerpoint/2010/main" val="3010620103"/>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AC336FC-3D8A-C844-84B0-C7650AE3C7E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78552" y="3718053"/>
            <a:ext cx="10707346" cy="3022989"/>
          </a:xfrm>
          <a:prstGeom prst="rect">
            <a:avLst/>
          </a:prstGeom>
        </p:spPr>
      </p:pic>
      <p:sp>
        <p:nvSpPr>
          <p:cNvPr id="3" name="Google Shape;87;p13">
            <a:extLst>
              <a:ext uri="{FF2B5EF4-FFF2-40B4-BE49-F238E27FC236}">
                <a16:creationId xmlns:a16="http://schemas.microsoft.com/office/drawing/2014/main" id="{16F46B6F-F264-0E40-99C9-65034FA0B04B}"/>
              </a:ext>
            </a:extLst>
          </p:cNvPr>
          <p:cNvSpPr txBox="1"/>
          <p:nvPr/>
        </p:nvSpPr>
        <p:spPr>
          <a:xfrm>
            <a:off x="2211369" y="1791546"/>
            <a:ext cx="9441712" cy="120683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s-ES" sz="4900" dirty="0">
                <a:solidFill>
                  <a:schemeClr val="tx1"/>
                </a:solidFill>
                <a:ea typeface="Amatic SC"/>
                <a:cs typeface="Amatic SC"/>
                <a:sym typeface="Amatic SC"/>
              </a:rPr>
              <a:t>Evaluación formativa</a:t>
            </a:r>
            <a:endParaRPr sz="4900" dirty="0">
              <a:solidFill>
                <a:schemeClr val="tx1"/>
              </a:solidFill>
              <a:ea typeface="Amatic SC"/>
              <a:cs typeface="Amatic SC"/>
              <a:sym typeface="Amatic SC"/>
            </a:endParaRPr>
          </a:p>
        </p:txBody>
      </p:sp>
      <p:pic>
        <p:nvPicPr>
          <p:cNvPr id="4" name="logo marca registrada.jpg" descr="logo marca registrada.jpg">
            <a:extLst>
              <a:ext uri="{FF2B5EF4-FFF2-40B4-BE49-F238E27FC236}">
                <a16:creationId xmlns:a16="http://schemas.microsoft.com/office/drawing/2014/main" id="{0A336326-0D5D-494E-8508-BF74F037EBBF}"/>
              </a:ext>
            </a:extLst>
          </p:cNvPr>
          <p:cNvPicPr>
            <a:picLocks noChangeAspect="1"/>
          </p:cNvPicPr>
          <p:nvPr/>
        </p:nvPicPr>
        <p:blipFill>
          <a:blip r:embed="rId3"/>
          <a:stretch>
            <a:fillRect/>
          </a:stretch>
        </p:blipFill>
        <p:spPr>
          <a:xfrm>
            <a:off x="629576" y="422568"/>
            <a:ext cx="1250131" cy="650068"/>
          </a:xfrm>
          <a:prstGeom prst="rect">
            <a:avLst/>
          </a:prstGeom>
          <a:ln w="88900">
            <a:miter lim="400000"/>
          </a:ln>
        </p:spPr>
      </p:pic>
    </p:spTree>
    <p:extLst>
      <p:ext uri="{BB962C8B-B14F-4D97-AF65-F5344CB8AC3E}">
        <p14:creationId xmlns:p14="http://schemas.microsoft.com/office/powerpoint/2010/main" val="1323779376"/>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roducto 8"/>
          <p:cNvSpPr txBox="1">
            <a:spLocks noGrp="1"/>
          </p:cNvSpPr>
          <p:nvPr>
            <p:ph type="title" idx="4294967295"/>
          </p:nvPr>
        </p:nvSpPr>
        <p:spPr>
          <a:xfrm>
            <a:off x="1507066" y="1962324"/>
            <a:ext cx="10464800" cy="1981200"/>
          </a:xfrm>
          <a:prstGeom prst="rect">
            <a:avLst/>
          </a:prstGeom>
        </p:spPr>
        <p:txBody>
          <a:bodyPr>
            <a:normAutofit/>
          </a:bodyPr>
          <a:lstStyle/>
          <a:p>
            <a:r>
              <a:rPr lang="es-ES" sz="6000" dirty="0">
                <a:solidFill>
                  <a:schemeClr val="tx1"/>
                </a:solidFill>
              </a:rPr>
              <a:t>Pasos para hacer una infografía</a:t>
            </a:r>
            <a:endParaRPr sz="6000" dirty="0">
              <a:solidFill>
                <a:schemeClr val="tx1"/>
              </a:solidFill>
            </a:endParaRPr>
          </a:p>
        </p:txBody>
      </p:sp>
      <p:pic>
        <p:nvPicPr>
          <p:cNvPr id="205" name="logo marca registrada.jpg" descr="logo marca registrad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377723" cy="716416"/>
          </a:xfrm>
          <a:prstGeom prst="rect">
            <a:avLst/>
          </a:prstGeom>
          <a:ln w="88900">
            <a:miter lim="400000"/>
          </a:ln>
        </p:spPr>
      </p:pic>
      <p:sp>
        <p:nvSpPr>
          <p:cNvPr id="4" name="Google Shape;150;p21">
            <a:extLst>
              <a:ext uri="{FF2B5EF4-FFF2-40B4-BE49-F238E27FC236}">
                <a16:creationId xmlns:a16="http://schemas.microsoft.com/office/drawing/2014/main" id="{C66BF098-C61C-6E41-ABAE-3E4CC0D31B55}"/>
              </a:ext>
            </a:extLst>
          </p:cNvPr>
          <p:cNvSpPr txBox="1"/>
          <p:nvPr/>
        </p:nvSpPr>
        <p:spPr>
          <a:xfrm>
            <a:off x="1336387" y="4097974"/>
            <a:ext cx="11058814" cy="3424205"/>
          </a:xfrm>
          <a:prstGeom prst="rect">
            <a:avLst/>
          </a:prstGeom>
          <a:noFill/>
          <a:ln>
            <a:noFill/>
          </a:ln>
        </p:spPr>
        <p:txBody>
          <a:bodyPr spcFirstLastPara="1" wrap="square" lIns="91425" tIns="91425" rIns="91425" bIns="91425" anchor="t" anchorCtr="0">
            <a:noAutofit/>
          </a:bodyPr>
          <a:lstStyle/>
          <a:p>
            <a:pPr marL="457200" lvl="0" indent="-457200" algn="just" rtl="0">
              <a:lnSpc>
                <a:spcPct val="115000"/>
              </a:lnSpc>
              <a:spcBef>
                <a:spcPts val="0"/>
              </a:spcBef>
              <a:spcAft>
                <a:spcPts val="0"/>
              </a:spcAft>
              <a:buAutoNum type="arabicPeriod"/>
            </a:pPr>
            <a:r>
              <a:rPr lang="es-ES" sz="2800" dirty="0">
                <a:solidFill>
                  <a:schemeClr val="tx1"/>
                </a:solidFill>
                <a:latin typeface="Ayuthaya" pitchFamily="2" charset="-34"/>
                <a:ea typeface="Ayuthaya" pitchFamily="2" charset="-34"/>
                <a:cs typeface="Ayuthaya" pitchFamily="2" charset="-34"/>
                <a:sym typeface="Amatic SC"/>
              </a:rPr>
              <a:t>Escoger el medio (impreso o digital)</a:t>
            </a:r>
          </a:p>
          <a:p>
            <a:pPr marL="457200" lvl="0" indent="-457200" algn="just" rtl="0">
              <a:lnSpc>
                <a:spcPct val="115000"/>
              </a:lnSpc>
              <a:spcBef>
                <a:spcPts val="0"/>
              </a:spcBef>
              <a:spcAft>
                <a:spcPts val="0"/>
              </a:spcAft>
              <a:buAutoNum type="arabicPeriod"/>
            </a:pPr>
            <a:r>
              <a:rPr lang="es-ES" sz="2800" dirty="0">
                <a:solidFill>
                  <a:schemeClr val="tx1"/>
                </a:solidFill>
                <a:latin typeface="Ayuthaya" pitchFamily="2" charset="-34"/>
                <a:ea typeface="Ayuthaya" pitchFamily="2" charset="-34"/>
                <a:cs typeface="Ayuthaya" pitchFamily="2" charset="-34"/>
                <a:sym typeface="Amatic SC"/>
              </a:rPr>
              <a:t>Definir el tipo de gráfico que mejor conviene, además de una gama de colores e imágenes de apoyo.</a:t>
            </a:r>
          </a:p>
          <a:p>
            <a:pPr marL="457200" lvl="0" indent="-457200" algn="just" rtl="0">
              <a:lnSpc>
                <a:spcPct val="115000"/>
              </a:lnSpc>
              <a:spcBef>
                <a:spcPts val="0"/>
              </a:spcBef>
              <a:spcAft>
                <a:spcPts val="0"/>
              </a:spcAft>
              <a:buAutoNum type="arabicPeriod"/>
            </a:pPr>
            <a:r>
              <a:rPr lang="es-ES" sz="2800" dirty="0">
                <a:solidFill>
                  <a:schemeClr val="tx1"/>
                </a:solidFill>
                <a:latin typeface="Ayuthaya" pitchFamily="2" charset="-34"/>
                <a:ea typeface="Ayuthaya" pitchFamily="2" charset="-34"/>
                <a:cs typeface="Ayuthaya" pitchFamily="2" charset="-34"/>
                <a:sym typeface="Amatic SC"/>
              </a:rPr>
              <a:t>Emplear las herramientas en línea que son útiles como </a:t>
            </a:r>
            <a:r>
              <a:rPr lang="es-ES" sz="2800" dirty="0" err="1">
                <a:solidFill>
                  <a:schemeClr val="tx1"/>
                </a:solidFill>
                <a:latin typeface="Ayuthaya" pitchFamily="2" charset="-34"/>
                <a:ea typeface="Ayuthaya" pitchFamily="2" charset="-34"/>
                <a:cs typeface="Ayuthaya" pitchFamily="2" charset="-34"/>
                <a:sym typeface="Amatic SC"/>
              </a:rPr>
              <a:t>piktochart</a:t>
            </a:r>
            <a:r>
              <a:rPr lang="es-ES" sz="2800" dirty="0">
                <a:solidFill>
                  <a:schemeClr val="tx1"/>
                </a:solidFill>
                <a:latin typeface="Ayuthaya" pitchFamily="2" charset="-34"/>
                <a:ea typeface="Ayuthaya" pitchFamily="2" charset="-34"/>
                <a:cs typeface="Ayuthaya" pitchFamily="2" charset="-34"/>
                <a:sym typeface="Amatic SC"/>
              </a:rPr>
              <a:t> o </a:t>
            </a:r>
            <a:r>
              <a:rPr lang="es-ES" sz="2800" dirty="0" err="1">
                <a:solidFill>
                  <a:schemeClr val="tx1"/>
                </a:solidFill>
                <a:latin typeface="Ayuthaya" pitchFamily="2" charset="-34"/>
                <a:ea typeface="Ayuthaya" pitchFamily="2" charset="-34"/>
                <a:cs typeface="Ayuthaya" pitchFamily="2" charset="-34"/>
                <a:sym typeface="Amatic SC"/>
              </a:rPr>
              <a:t>canva</a:t>
            </a:r>
            <a:r>
              <a:rPr lang="es-ES" sz="2800" dirty="0">
                <a:solidFill>
                  <a:schemeClr val="tx1"/>
                </a:solidFill>
                <a:latin typeface="Ayuthaya" pitchFamily="2" charset="-34"/>
                <a:ea typeface="Ayuthaya" pitchFamily="2" charset="-34"/>
                <a:cs typeface="Ayuthaya" pitchFamily="2" charset="-34"/>
                <a:sym typeface="Amatic SC"/>
              </a:rPr>
              <a:t>.</a:t>
            </a:r>
          </a:p>
        </p:txBody>
      </p:sp>
    </p:spTree>
    <p:extLst>
      <p:ext uri="{BB962C8B-B14F-4D97-AF65-F5344CB8AC3E}">
        <p14:creationId xmlns:p14="http://schemas.microsoft.com/office/powerpoint/2010/main" val="2766972162"/>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roducto 8"/>
          <p:cNvSpPr txBox="1">
            <a:spLocks noGrp="1"/>
          </p:cNvSpPr>
          <p:nvPr>
            <p:ph type="title" idx="4294967295"/>
          </p:nvPr>
        </p:nvSpPr>
        <p:spPr>
          <a:xfrm>
            <a:off x="3599234" y="471021"/>
            <a:ext cx="6306766" cy="718766"/>
          </a:xfrm>
          <a:prstGeom prst="rect">
            <a:avLst/>
          </a:prstGeom>
        </p:spPr>
        <p:txBody>
          <a:bodyPr>
            <a:normAutofit fontScale="90000"/>
          </a:bodyPr>
          <a:lstStyle/>
          <a:p>
            <a:r>
              <a:rPr lang="es-ES" dirty="0">
                <a:solidFill>
                  <a:schemeClr val="tx1"/>
                </a:solidFill>
              </a:rPr>
              <a:t>Infografía</a:t>
            </a:r>
            <a:endParaRPr dirty="0">
              <a:solidFill>
                <a:schemeClr val="tx1"/>
              </a:solidFill>
            </a:endParaRPr>
          </a:p>
        </p:txBody>
      </p:sp>
      <p:pic>
        <p:nvPicPr>
          <p:cNvPr id="205" name="logo marca registrada.jpg" descr="logo marca registrad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803025" cy="937573"/>
          </a:xfrm>
          <a:prstGeom prst="rect">
            <a:avLst/>
          </a:prstGeom>
          <a:ln w="88900">
            <a:miter lim="400000"/>
          </a:ln>
        </p:spPr>
      </p:pic>
      <p:pic>
        <p:nvPicPr>
          <p:cNvPr id="3" name="Imagen 2">
            <a:extLst>
              <a:ext uri="{FF2B5EF4-FFF2-40B4-BE49-F238E27FC236}">
                <a16:creationId xmlns:a16="http://schemas.microsoft.com/office/drawing/2014/main" id="{A0E5FA9D-482C-3E41-88C4-97AC9D6F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204" y="1595336"/>
            <a:ext cx="3161274" cy="7903186"/>
          </a:xfrm>
          <a:prstGeom prst="rect">
            <a:avLst/>
          </a:prstGeom>
        </p:spPr>
      </p:pic>
    </p:spTree>
    <p:extLst>
      <p:ext uri="{BB962C8B-B14F-4D97-AF65-F5344CB8AC3E}">
        <p14:creationId xmlns:p14="http://schemas.microsoft.com/office/powerpoint/2010/main" val="4071435015"/>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0A100B-58F8-BA4F-9422-44944E480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29024" y="-1572165"/>
            <a:ext cx="6983283" cy="12897930"/>
          </a:xfrm>
          <a:prstGeom prst="rect">
            <a:avLst/>
          </a:prstGeom>
        </p:spPr>
      </p:pic>
    </p:spTree>
    <p:extLst>
      <p:ext uri="{BB962C8B-B14F-4D97-AF65-F5344CB8AC3E}">
        <p14:creationId xmlns:p14="http://schemas.microsoft.com/office/powerpoint/2010/main" val="1314541544"/>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roducto 8"/>
          <p:cNvSpPr txBox="1">
            <a:spLocks noGrp="1"/>
          </p:cNvSpPr>
          <p:nvPr>
            <p:ph type="title" idx="4294967295"/>
          </p:nvPr>
        </p:nvSpPr>
        <p:spPr>
          <a:xfrm>
            <a:off x="1270000" y="2120999"/>
            <a:ext cx="10464800" cy="5087876"/>
          </a:xfrm>
          <a:prstGeom prst="rect">
            <a:avLst/>
          </a:prstGeom>
        </p:spPr>
        <p:txBody>
          <a:bodyPr>
            <a:normAutofit fontScale="90000"/>
          </a:bodyPr>
          <a:lstStyle/>
          <a:p>
            <a:r>
              <a:rPr lang="es-ES" dirty="0">
                <a:solidFill>
                  <a:schemeClr val="tx1"/>
                </a:solidFill>
              </a:rPr>
              <a:t>Reflexiones</a:t>
            </a:r>
            <a:br>
              <a:rPr lang="es-ES" dirty="0">
                <a:solidFill>
                  <a:schemeClr val="tx1"/>
                </a:solidFill>
              </a:rPr>
            </a:br>
            <a:br>
              <a:rPr lang="es-ES" dirty="0">
                <a:solidFill>
                  <a:schemeClr val="tx1"/>
                </a:solidFill>
              </a:rPr>
            </a:br>
            <a:r>
              <a:rPr lang="es-ES" sz="3100" dirty="0">
                <a:solidFill>
                  <a:schemeClr val="tx1"/>
                </a:solidFill>
              </a:rPr>
              <a:t>1- ¿Cuáles fueron las tres principales dificultades para construcción del proyecto interdisciplinario?</a:t>
            </a:r>
            <a:br>
              <a:rPr lang="es-ES" sz="3100" dirty="0">
                <a:solidFill>
                  <a:schemeClr val="tx1"/>
                </a:solidFill>
              </a:rPr>
            </a:br>
            <a:br>
              <a:rPr lang="es-ES" sz="3100" dirty="0">
                <a:solidFill>
                  <a:schemeClr val="tx1"/>
                </a:solidFill>
              </a:rPr>
            </a:br>
            <a:r>
              <a:rPr lang="es-ES" sz="3100" dirty="0">
                <a:solidFill>
                  <a:schemeClr val="tx1"/>
                </a:solidFill>
              </a:rPr>
              <a:t>2- ¿Qué de lo aprendido en el proceso repercute de forma positiva en tus sesiones cotidianas de trabajo?</a:t>
            </a:r>
            <a:br>
              <a:rPr lang="es-ES" sz="3100" dirty="0">
                <a:solidFill>
                  <a:schemeClr val="tx1"/>
                </a:solidFill>
              </a:rPr>
            </a:br>
            <a:endParaRPr sz="3100" dirty="0">
              <a:solidFill>
                <a:schemeClr val="tx1"/>
              </a:solidFill>
            </a:endParaRPr>
          </a:p>
        </p:txBody>
      </p:sp>
      <p:pic>
        <p:nvPicPr>
          <p:cNvPr id="205" name="logo marca registrada.jpg" descr="logo marca registrad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888085" cy="981804"/>
          </a:xfrm>
          <a:prstGeom prst="rect">
            <a:avLst/>
          </a:prstGeom>
          <a:ln w="88900">
            <a:miter lim="400000"/>
          </a:ln>
        </p:spPr>
      </p:pic>
    </p:spTree>
    <p:extLst>
      <p:ext uri="{BB962C8B-B14F-4D97-AF65-F5344CB8AC3E}">
        <p14:creationId xmlns:p14="http://schemas.microsoft.com/office/powerpoint/2010/main" val="21075898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Captura de pantalla 2018-02-21 13.37.17.png" descr="Captura de pantalla 2018-02-21 13.37.17.png"/>
          <p:cNvPicPr>
            <a:picLocks noChangeAspect="1"/>
          </p:cNvPicPr>
          <p:nvPr/>
        </p:nvPicPr>
        <p:blipFill>
          <a:blip r:embed="rId2"/>
          <a:stretch>
            <a:fillRect/>
          </a:stretch>
        </p:blipFill>
        <p:spPr>
          <a:xfrm>
            <a:off x="705499" y="1014624"/>
            <a:ext cx="11593802" cy="7724352"/>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8FF24645-68E4-F844-AA85-2A073556563C}"/>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cias por su atención">
            <a:extLst>
              <a:ext uri="{FF2B5EF4-FFF2-40B4-BE49-F238E27FC236}">
                <a16:creationId xmlns:a16="http://schemas.microsoft.com/office/drawing/2014/main" id="{C7F2633E-7304-2C42-B8B7-514EE82831BC}"/>
              </a:ext>
            </a:extLst>
          </p:cNvPr>
          <p:cNvSpPr txBox="1"/>
          <p:nvPr/>
        </p:nvSpPr>
        <p:spPr>
          <a:xfrm>
            <a:off x="2053206" y="1867101"/>
            <a:ext cx="9982849"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000"/>
            </a:lvl1pPr>
          </a:lstStyle>
          <a:p>
            <a:pPr algn="l"/>
            <a:r>
              <a:rPr lang="es-ES" sz="4000" dirty="0"/>
              <a:t>Metodología de la Investigación</a:t>
            </a:r>
            <a:endParaRPr sz="4000" dirty="0"/>
          </a:p>
        </p:txBody>
      </p:sp>
      <p:pic>
        <p:nvPicPr>
          <p:cNvPr id="3" name="logo marca registrada.jpg" descr="logo marca registrada.jpg">
            <a:extLst>
              <a:ext uri="{FF2B5EF4-FFF2-40B4-BE49-F238E27FC236}">
                <a16:creationId xmlns:a16="http://schemas.microsoft.com/office/drawing/2014/main" id="{ED2AF41E-26CD-F742-A7CA-810B2AEF2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687189" cy="877338"/>
          </a:xfrm>
          <a:prstGeom prst="rect">
            <a:avLst/>
          </a:prstGeom>
          <a:ln w="88900">
            <a:miter lim="400000"/>
          </a:ln>
        </p:spPr>
      </p:pic>
      <p:sp>
        <p:nvSpPr>
          <p:cNvPr id="4" name="Google Shape;150;p21">
            <a:extLst>
              <a:ext uri="{FF2B5EF4-FFF2-40B4-BE49-F238E27FC236}">
                <a16:creationId xmlns:a16="http://schemas.microsoft.com/office/drawing/2014/main" id="{281058BD-81BC-9548-9962-BA66CFAF2986}"/>
              </a:ext>
            </a:extLst>
          </p:cNvPr>
          <p:cNvSpPr txBox="1"/>
          <p:nvPr/>
        </p:nvSpPr>
        <p:spPr>
          <a:xfrm>
            <a:off x="977241" y="3220636"/>
            <a:ext cx="11058814" cy="4982231"/>
          </a:xfrm>
          <a:prstGeom prst="rect">
            <a:avLst/>
          </a:prstGeom>
          <a:noFill/>
          <a:ln>
            <a:noFill/>
          </a:ln>
        </p:spPr>
        <p:txBody>
          <a:bodyPr spcFirstLastPara="1" wrap="square" lIns="91425" tIns="91425" rIns="91425" bIns="91425" anchor="t" anchorCtr="0">
            <a:noAutofit/>
          </a:bodyPr>
          <a:lstStyle/>
          <a:p>
            <a:pPr marL="457200" indent="-457200" algn="l">
              <a:buFont typeface="+mj-lt"/>
              <a:buAutoNum type="arabicPeriod"/>
            </a:pPr>
            <a:r>
              <a:rPr lang="es-ES" sz="2000" dirty="0">
                <a:latin typeface="Ayuthaya" pitchFamily="2" charset="-34"/>
                <a:ea typeface="Ayuthaya" pitchFamily="2" charset="-34"/>
                <a:cs typeface="Ayuthaya" pitchFamily="2" charset="-34"/>
              </a:rPr>
              <a:t>¿Cuáles fueron las tres principales dificultades para la construcción del proyecto interdisciplinario?</a:t>
            </a:r>
            <a:endParaRPr lang="es-AR" sz="2000" dirty="0">
              <a:latin typeface="Ayuthaya" pitchFamily="2" charset="-34"/>
              <a:ea typeface="Ayuthaya" pitchFamily="2" charset="-34"/>
              <a:cs typeface="Ayuthaya" pitchFamily="2" charset="-34"/>
            </a:endParaRPr>
          </a:p>
          <a:p>
            <a:pPr algn="l"/>
            <a:r>
              <a:rPr lang="es-ES" sz="2000" dirty="0">
                <a:latin typeface="Ayuthaya" pitchFamily="2" charset="-34"/>
                <a:ea typeface="Ayuthaya" pitchFamily="2" charset="-34"/>
                <a:cs typeface="Ayuthaya" pitchFamily="2" charset="-34"/>
              </a:rPr>
              <a:t>- Integrarme a un tema y trabajo ya desarrollado por otros.</a:t>
            </a:r>
            <a:endParaRPr lang="es-AR" sz="2000" dirty="0">
              <a:latin typeface="Ayuthaya" pitchFamily="2" charset="-34"/>
              <a:ea typeface="Ayuthaya" pitchFamily="2" charset="-34"/>
              <a:cs typeface="Ayuthaya" pitchFamily="2" charset="-34"/>
            </a:endParaRPr>
          </a:p>
          <a:p>
            <a:pPr algn="l"/>
            <a:r>
              <a:rPr lang="es-ES" sz="2000" dirty="0">
                <a:latin typeface="Ayuthaya" pitchFamily="2" charset="-34"/>
                <a:ea typeface="Ayuthaya" pitchFamily="2" charset="-34"/>
                <a:cs typeface="Ayuthaya" pitchFamily="2" charset="-34"/>
              </a:rPr>
              <a:t>- Encontrar una sinergia entre todo el equipo para que el proyecto no se desvíe</a:t>
            </a:r>
            <a:endParaRPr lang="es-AR" sz="2000" dirty="0">
              <a:latin typeface="Ayuthaya" pitchFamily="2" charset="-34"/>
              <a:ea typeface="Ayuthaya" pitchFamily="2" charset="-34"/>
              <a:cs typeface="Ayuthaya" pitchFamily="2" charset="-34"/>
            </a:endParaRPr>
          </a:p>
          <a:p>
            <a:pPr algn="l"/>
            <a:r>
              <a:rPr lang="es-ES" sz="2000" dirty="0">
                <a:latin typeface="Ayuthaya" pitchFamily="2" charset="-34"/>
                <a:ea typeface="Ayuthaya" pitchFamily="2" charset="-34"/>
                <a:cs typeface="Ayuthaya" pitchFamily="2" charset="-34"/>
              </a:rPr>
              <a:t>- Planear bien el proyecto final para que todas las asignaturas tengan relevancia y concordancia</a:t>
            </a:r>
            <a:endParaRPr lang="es-AR" sz="2000" dirty="0">
              <a:latin typeface="Ayuthaya" pitchFamily="2" charset="-34"/>
              <a:ea typeface="Ayuthaya" pitchFamily="2" charset="-34"/>
              <a:cs typeface="Ayuthaya" pitchFamily="2" charset="-34"/>
            </a:endParaRPr>
          </a:p>
          <a:p>
            <a:pPr algn="l"/>
            <a:endParaRPr lang="es-AR" sz="2000" dirty="0">
              <a:latin typeface="Ayuthaya" pitchFamily="2" charset="-34"/>
              <a:ea typeface="Ayuthaya" pitchFamily="2" charset="-34"/>
              <a:cs typeface="Ayuthaya" pitchFamily="2" charset="-34"/>
            </a:endParaRPr>
          </a:p>
          <a:p>
            <a:pPr algn="l"/>
            <a:r>
              <a:rPr lang="es-ES" sz="2000" dirty="0">
                <a:latin typeface="Ayuthaya" pitchFamily="2" charset="-34"/>
                <a:ea typeface="Ayuthaya" pitchFamily="2" charset="-34"/>
                <a:cs typeface="Ayuthaya" pitchFamily="2" charset="-34"/>
              </a:rPr>
              <a:t>2. ¿Qué de lo aprendido en el proceso repercute de forma positiva en tus sesiones cotidianas de trabajo?</a:t>
            </a:r>
            <a:endParaRPr lang="es-AR" sz="2000" dirty="0">
              <a:latin typeface="Ayuthaya" pitchFamily="2" charset="-34"/>
              <a:ea typeface="Ayuthaya" pitchFamily="2" charset="-34"/>
              <a:cs typeface="Ayuthaya" pitchFamily="2" charset="-34"/>
            </a:endParaRPr>
          </a:p>
          <a:p>
            <a:pPr algn="l"/>
            <a:r>
              <a:rPr lang="es-ES" sz="2000" dirty="0">
                <a:latin typeface="Ayuthaya" pitchFamily="2" charset="-34"/>
                <a:ea typeface="Ayuthaya" pitchFamily="2" charset="-34"/>
                <a:cs typeface="Ayuthaya" pitchFamily="2" charset="-34"/>
              </a:rPr>
              <a:t>El trabajo interdisciplinario permite que tanto alumnos, como profesores, entendamos la importancia y conexión entre conceptos, ideas y aprendizaje, de esta manera se llega a una comprensión más profunda de los temas, junto con una conexión más certera a la vida real. </a:t>
            </a:r>
            <a:endParaRPr lang="es-AR" sz="2000" dirty="0">
              <a:latin typeface="Ayuthaya" pitchFamily="2" charset="-34"/>
              <a:ea typeface="Ayuthaya" pitchFamily="2" charset="-34"/>
              <a:cs typeface="Ayuthaya" pitchFamily="2" charset="-34"/>
            </a:endParaRPr>
          </a:p>
        </p:txBody>
      </p:sp>
    </p:spTree>
    <p:extLst>
      <p:ext uri="{BB962C8B-B14F-4D97-AF65-F5344CB8AC3E}">
        <p14:creationId xmlns:p14="http://schemas.microsoft.com/office/powerpoint/2010/main" val="1350445294"/>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cias por su atención">
            <a:extLst>
              <a:ext uri="{FF2B5EF4-FFF2-40B4-BE49-F238E27FC236}">
                <a16:creationId xmlns:a16="http://schemas.microsoft.com/office/drawing/2014/main" id="{C7F2633E-7304-2C42-B8B7-514EE82831BC}"/>
              </a:ext>
            </a:extLst>
          </p:cNvPr>
          <p:cNvSpPr txBox="1"/>
          <p:nvPr/>
        </p:nvSpPr>
        <p:spPr>
          <a:xfrm>
            <a:off x="1209611" y="1398545"/>
            <a:ext cx="9982849"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000"/>
            </a:lvl1pPr>
          </a:lstStyle>
          <a:p>
            <a:r>
              <a:rPr lang="es-ES" sz="4000" dirty="0"/>
              <a:t>Inglés</a:t>
            </a:r>
            <a:endParaRPr sz="4000" dirty="0"/>
          </a:p>
        </p:txBody>
      </p:sp>
      <p:pic>
        <p:nvPicPr>
          <p:cNvPr id="3" name="logo marca registrada.jpg" descr="logo marca registrada.jpg">
            <a:extLst>
              <a:ext uri="{FF2B5EF4-FFF2-40B4-BE49-F238E27FC236}">
                <a16:creationId xmlns:a16="http://schemas.microsoft.com/office/drawing/2014/main" id="{ED2AF41E-26CD-F742-A7CA-810B2AEF2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687189" cy="877338"/>
          </a:xfrm>
          <a:prstGeom prst="rect">
            <a:avLst/>
          </a:prstGeom>
          <a:ln w="88900">
            <a:miter lim="400000"/>
          </a:ln>
        </p:spPr>
      </p:pic>
      <p:sp>
        <p:nvSpPr>
          <p:cNvPr id="4" name="Google Shape;150;p21">
            <a:extLst>
              <a:ext uri="{FF2B5EF4-FFF2-40B4-BE49-F238E27FC236}">
                <a16:creationId xmlns:a16="http://schemas.microsoft.com/office/drawing/2014/main" id="{281058BD-81BC-9548-9962-BA66CFAF2986}"/>
              </a:ext>
            </a:extLst>
          </p:cNvPr>
          <p:cNvSpPr txBox="1"/>
          <p:nvPr/>
        </p:nvSpPr>
        <p:spPr>
          <a:xfrm>
            <a:off x="977241" y="2385684"/>
            <a:ext cx="11058814" cy="4982231"/>
          </a:xfrm>
          <a:prstGeom prst="rect">
            <a:avLst/>
          </a:prstGeom>
          <a:noFill/>
          <a:ln>
            <a:noFill/>
          </a:ln>
        </p:spPr>
        <p:txBody>
          <a:bodyPr spcFirstLastPara="1" wrap="square" lIns="91425" tIns="91425" rIns="91425" bIns="91425" anchor="t" anchorCtr="0">
            <a:noAutofit/>
          </a:bodyPr>
          <a:lstStyle/>
          <a:p>
            <a:pPr marL="457200" indent="-457200" algn="l">
              <a:buFont typeface="+mj-lt"/>
              <a:buAutoNum type="arabicPeriod"/>
            </a:pPr>
            <a:r>
              <a:rPr lang="es-ES" sz="2000" dirty="0">
                <a:latin typeface="Ayuthaya" pitchFamily="2" charset="-34"/>
                <a:ea typeface="Ayuthaya" pitchFamily="2" charset="-34"/>
                <a:cs typeface="Ayuthaya" pitchFamily="2" charset="-34"/>
              </a:rPr>
              <a:t>¿Cuáles fueron las tres principales dificultades para la construcción del proyecto interdisciplinario?</a:t>
            </a:r>
            <a:endParaRPr lang="es-AR" sz="2000" dirty="0">
              <a:latin typeface="Ayuthaya" pitchFamily="2" charset="-34"/>
              <a:ea typeface="Ayuthaya" pitchFamily="2" charset="-34"/>
              <a:cs typeface="Ayuthaya" pitchFamily="2" charset="-34"/>
            </a:endParaRPr>
          </a:p>
          <a:p>
            <a:pPr algn="l"/>
            <a:r>
              <a:rPr lang="es-MX" sz="2000" dirty="0">
                <a:latin typeface="Ayuthaya" pitchFamily="2" charset="-34"/>
                <a:ea typeface="Ayuthaya" pitchFamily="2" charset="-34"/>
                <a:cs typeface="Ayuthaya" pitchFamily="2" charset="-34"/>
              </a:rPr>
              <a:t>Las principales dificultades para la construcción del proyecto interdisciplinario fueron cuestiones de organización y disponibilidad del profesorado. Esto se debe a tres factores: los horarios de los profesores no siempre coincidían, la carga de trabajo de las clases regulares se acumulaba y la falta de un espacio adecuado para llevar a cabo las reuniones necesarias. Me parece que el planteamiento del proyecto se hubiera beneficiado de haber partido de un fenómeno cultural y, posteriormente, realizar un diseño metodológico para su análisis. En lugar de esto, se juntaron una serie de disciplinas y se elaboró un proyecto que no está anclado a un fenómeno cultural específico.</a:t>
            </a:r>
            <a:endParaRPr lang="es-AR" sz="2000" dirty="0">
              <a:latin typeface="Ayuthaya" pitchFamily="2" charset="-34"/>
              <a:ea typeface="Ayuthaya" pitchFamily="2" charset="-34"/>
              <a:cs typeface="Ayuthaya" pitchFamily="2" charset="-34"/>
            </a:endParaRPr>
          </a:p>
          <a:p>
            <a:pPr algn="l"/>
            <a:endParaRPr lang="es-AR" sz="2000" dirty="0">
              <a:latin typeface="Ayuthaya" pitchFamily="2" charset="-34"/>
              <a:ea typeface="Ayuthaya" pitchFamily="2" charset="-34"/>
              <a:cs typeface="Ayuthaya" pitchFamily="2" charset="-34"/>
            </a:endParaRPr>
          </a:p>
          <a:p>
            <a:pPr algn="l"/>
            <a:r>
              <a:rPr lang="es-ES" sz="2000" dirty="0">
                <a:latin typeface="Ayuthaya" pitchFamily="2" charset="-34"/>
                <a:ea typeface="Ayuthaya" pitchFamily="2" charset="-34"/>
                <a:cs typeface="Ayuthaya" pitchFamily="2" charset="-34"/>
              </a:rPr>
              <a:t>2. ¿Qué de lo aprendido en el proceso repercute de forma positiva en tus sesiones cotidianas de trabajo?</a:t>
            </a:r>
            <a:endParaRPr lang="es-AR" sz="2000" dirty="0">
              <a:latin typeface="Ayuthaya" pitchFamily="2" charset="-34"/>
              <a:ea typeface="Ayuthaya" pitchFamily="2" charset="-34"/>
              <a:cs typeface="Ayuthaya" pitchFamily="2" charset="-34"/>
            </a:endParaRPr>
          </a:p>
          <a:p>
            <a:pPr algn="l"/>
            <a:r>
              <a:rPr lang="es-MX" sz="2000" dirty="0">
                <a:latin typeface="Ayuthaya" pitchFamily="2" charset="-34"/>
                <a:ea typeface="Ayuthaya" pitchFamily="2" charset="-34"/>
                <a:cs typeface="Ayuthaya" pitchFamily="2" charset="-34"/>
              </a:rPr>
              <a:t>Aprendí que el planteamiento de un proyecto interdisciplinario debe empezar por definir un fenómeno cultural a analizar y a partir de éste se debe diseñar el proceso metodológico para estudiarlo, en el que se realiza una selección de las disciplinas que estarán involucradas en el proyecto.</a:t>
            </a:r>
            <a:r>
              <a:rPr lang="es-AR" sz="2000" dirty="0">
                <a:latin typeface="Ayuthaya" pitchFamily="2" charset="-34"/>
                <a:ea typeface="Ayuthaya" pitchFamily="2" charset="-34"/>
                <a:cs typeface="Ayuthaya" pitchFamily="2" charset="-34"/>
              </a:rPr>
              <a:t> </a:t>
            </a:r>
          </a:p>
        </p:txBody>
      </p:sp>
    </p:spTree>
    <p:extLst>
      <p:ext uri="{BB962C8B-B14F-4D97-AF65-F5344CB8AC3E}">
        <p14:creationId xmlns:p14="http://schemas.microsoft.com/office/powerpoint/2010/main" val="795897168"/>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cias por su atención">
            <a:extLst>
              <a:ext uri="{FF2B5EF4-FFF2-40B4-BE49-F238E27FC236}">
                <a16:creationId xmlns:a16="http://schemas.microsoft.com/office/drawing/2014/main" id="{C7F2633E-7304-2C42-B8B7-514EE82831BC}"/>
              </a:ext>
            </a:extLst>
          </p:cNvPr>
          <p:cNvSpPr txBox="1"/>
          <p:nvPr/>
        </p:nvSpPr>
        <p:spPr>
          <a:xfrm>
            <a:off x="1209611" y="1398545"/>
            <a:ext cx="9982849"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000"/>
            </a:lvl1pPr>
          </a:lstStyle>
          <a:p>
            <a:r>
              <a:rPr lang="es-ES" sz="4000" dirty="0"/>
              <a:t>INCISO</a:t>
            </a:r>
            <a:endParaRPr sz="4000" dirty="0"/>
          </a:p>
        </p:txBody>
      </p:sp>
      <p:pic>
        <p:nvPicPr>
          <p:cNvPr id="3" name="logo marca registrada.jpg" descr="logo marca registrada.jpg">
            <a:extLst>
              <a:ext uri="{FF2B5EF4-FFF2-40B4-BE49-F238E27FC236}">
                <a16:creationId xmlns:a16="http://schemas.microsoft.com/office/drawing/2014/main" id="{ED2AF41E-26CD-F742-A7CA-810B2AEF2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687189" cy="877338"/>
          </a:xfrm>
          <a:prstGeom prst="rect">
            <a:avLst/>
          </a:prstGeom>
          <a:ln w="88900">
            <a:miter lim="400000"/>
          </a:ln>
        </p:spPr>
      </p:pic>
      <p:sp>
        <p:nvSpPr>
          <p:cNvPr id="4" name="Google Shape;150;p21">
            <a:extLst>
              <a:ext uri="{FF2B5EF4-FFF2-40B4-BE49-F238E27FC236}">
                <a16:creationId xmlns:a16="http://schemas.microsoft.com/office/drawing/2014/main" id="{281058BD-81BC-9548-9962-BA66CFAF2986}"/>
              </a:ext>
            </a:extLst>
          </p:cNvPr>
          <p:cNvSpPr txBox="1"/>
          <p:nvPr/>
        </p:nvSpPr>
        <p:spPr>
          <a:xfrm>
            <a:off x="977241" y="2385684"/>
            <a:ext cx="11058814" cy="4982231"/>
          </a:xfrm>
          <a:prstGeom prst="rect">
            <a:avLst/>
          </a:prstGeom>
          <a:noFill/>
          <a:ln>
            <a:noFill/>
          </a:ln>
        </p:spPr>
        <p:txBody>
          <a:bodyPr spcFirstLastPara="1" wrap="square" lIns="91425" tIns="91425" rIns="91425" bIns="91425" anchor="t" anchorCtr="0">
            <a:noAutofit/>
          </a:bodyPr>
          <a:lstStyle/>
          <a:p>
            <a:pPr marL="457200" indent="-457200" algn="l">
              <a:buFont typeface="+mj-lt"/>
              <a:buAutoNum type="arabicPeriod"/>
            </a:pPr>
            <a:r>
              <a:rPr lang="es-ES" sz="2000" dirty="0">
                <a:latin typeface="Ayuthaya" pitchFamily="2" charset="-34"/>
                <a:ea typeface="Ayuthaya" pitchFamily="2" charset="-34"/>
                <a:cs typeface="Ayuthaya" pitchFamily="2" charset="-34"/>
              </a:rPr>
              <a:t>¿Cuáles fueron las tres principales dificultades para la construcción del proyecto interdisciplinario?</a:t>
            </a:r>
            <a:endParaRPr lang="es-AR" sz="2000" dirty="0">
              <a:latin typeface="Ayuthaya" pitchFamily="2" charset="-34"/>
              <a:ea typeface="Ayuthaya" pitchFamily="2" charset="-34"/>
              <a:cs typeface="Ayuthaya" pitchFamily="2" charset="-34"/>
            </a:endParaRPr>
          </a:p>
          <a:p>
            <a:pPr marL="342900" indent="-342900" algn="l">
              <a:buFontTx/>
              <a:buChar char="-"/>
            </a:pPr>
            <a:r>
              <a:rPr lang="es-AR" sz="2000" dirty="0">
                <a:latin typeface="Ayuthaya" pitchFamily="2" charset="-34"/>
                <a:ea typeface="Ayuthaya" pitchFamily="2" charset="-34"/>
                <a:cs typeface="Ayuthaya" pitchFamily="2" charset="-34"/>
              </a:rPr>
              <a:t>La falta de preparación de los profesores en cuanto a el trabajo interdeisciplinario.</a:t>
            </a:r>
          </a:p>
          <a:p>
            <a:pPr marL="342900" indent="-342900" algn="l">
              <a:buFontTx/>
              <a:buChar char="-"/>
            </a:pPr>
            <a:r>
              <a:rPr lang="es-AR" sz="2000" dirty="0">
                <a:latin typeface="Ayuthaya" pitchFamily="2" charset="-34"/>
                <a:ea typeface="Ayuthaya" pitchFamily="2" charset="-34"/>
                <a:cs typeface="Ayuthaya" pitchFamily="2" charset="-34"/>
              </a:rPr>
              <a:t>La Falta de conocimiento sobre experiencias previas en el TAE.</a:t>
            </a:r>
          </a:p>
          <a:p>
            <a:pPr marL="342900" indent="-342900" algn="l">
              <a:buFontTx/>
              <a:buChar char="-"/>
            </a:pPr>
            <a:r>
              <a:rPr lang="es-AR" sz="2000" dirty="0">
                <a:latin typeface="Ayuthaya" pitchFamily="2" charset="-34"/>
                <a:ea typeface="Ayuthaya" pitchFamily="2" charset="-34"/>
                <a:cs typeface="Ayuthaya" pitchFamily="2" charset="-34"/>
              </a:rPr>
              <a:t>El planteamiento del problema desde la necesidad de un proyecto y no desde una necesidad educativa actual.</a:t>
            </a:r>
          </a:p>
          <a:p>
            <a:pPr algn="l"/>
            <a:endParaRPr lang="es-AR" sz="2000" dirty="0">
              <a:latin typeface="Ayuthaya" pitchFamily="2" charset="-34"/>
              <a:ea typeface="Ayuthaya" pitchFamily="2" charset="-34"/>
              <a:cs typeface="Ayuthaya" pitchFamily="2" charset="-34"/>
            </a:endParaRPr>
          </a:p>
          <a:p>
            <a:pPr algn="l"/>
            <a:r>
              <a:rPr lang="es-ES" sz="2000" dirty="0">
                <a:latin typeface="Ayuthaya" pitchFamily="2" charset="-34"/>
                <a:ea typeface="Ayuthaya" pitchFamily="2" charset="-34"/>
                <a:cs typeface="Ayuthaya" pitchFamily="2" charset="-34"/>
              </a:rPr>
              <a:t>2. ¿Qué de lo aprendido en el proceso repercute de forma positiva en tus sesiones cotidianas de trabajo?</a:t>
            </a:r>
            <a:endParaRPr lang="es-AR" sz="2000" dirty="0">
              <a:latin typeface="Ayuthaya" pitchFamily="2" charset="-34"/>
              <a:ea typeface="Ayuthaya" pitchFamily="2" charset="-34"/>
              <a:cs typeface="Ayuthaya" pitchFamily="2" charset="-34"/>
            </a:endParaRPr>
          </a:p>
          <a:p>
            <a:pPr algn="l"/>
            <a:r>
              <a:rPr lang="es-MX" sz="2000" dirty="0">
                <a:latin typeface="Ayuthaya" pitchFamily="2" charset="-34"/>
                <a:ea typeface="Ayuthaya" pitchFamily="2" charset="-34"/>
                <a:cs typeface="Ayuthaya" pitchFamily="2" charset="-34"/>
              </a:rPr>
              <a:t>Aprendí que a través de estas actividades se pueden crear espacios reflexivos y críticos que potencian la construcción del conocimiento colectivo, favorecen el compañerismo entre docentes y el desarrollo de la conciencia de que como docentes estamos en un proceso continuo de aprendizaje.</a:t>
            </a:r>
            <a:endParaRPr lang="es-AR" sz="2000" dirty="0">
              <a:latin typeface="Ayuthaya" pitchFamily="2" charset="-34"/>
              <a:ea typeface="Ayuthaya" pitchFamily="2" charset="-34"/>
              <a:cs typeface="Ayuthaya" pitchFamily="2" charset="-34"/>
            </a:endParaRPr>
          </a:p>
        </p:txBody>
      </p:sp>
    </p:spTree>
    <p:extLst>
      <p:ext uri="{BB962C8B-B14F-4D97-AF65-F5344CB8AC3E}">
        <p14:creationId xmlns:p14="http://schemas.microsoft.com/office/powerpoint/2010/main" val="3590175755"/>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cias por su atención">
            <a:extLst>
              <a:ext uri="{FF2B5EF4-FFF2-40B4-BE49-F238E27FC236}">
                <a16:creationId xmlns:a16="http://schemas.microsoft.com/office/drawing/2014/main" id="{C7F2633E-7304-2C42-B8B7-514EE82831BC}"/>
              </a:ext>
            </a:extLst>
          </p:cNvPr>
          <p:cNvSpPr txBox="1"/>
          <p:nvPr/>
        </p:nvSpPr>
        <p:spPr>
          <a:xfrm>
            <a:off x="2053206" y="1867101"/>
            <a:ext cx="9982849"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000"/>
            </a:lvl1pPr>
          </a:lstStyle>
          <a:p>
            <a:r>
              <a:rPr lang="es-ES" sz="4000" dirty="0"/>
              <a:t>Doctrinas Filosóficas</a:t>
            </a:r>
            <a:endParaRPr sz="4000" dirty="0"/>
          </a:p>
        </p:txBody>
      </p:sp>
      <p:pic>
        <p:nvPicPr>
          <p:cNvPr id="3" name="logo marca registrada.jpg" descr="logo marca registrada.jpg">
            <a:extLst>
              <a:ext uri="{FF2B5EF4-FFF2-40B4-BE49-F238E27FC236}">
                <a16:creationId xmlns:a16="http://schemas.microsoft.com/office/drawing/2014/main" id="{ED2AF41E-26CD-F742-A7CA-810B2AEF2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687189" cy="877338"/>
          </a:xfrm>
          <a:prstGeom prst="rect">
            <a:avLst/>
          </a:prstGeom>
          <a:ln w="88900">
            <a:miter lim="400000"/>
          </a:ln>
        </p:spPr>
      </p:pic>
      <p:sp>
        <p:nvSpPr>
          <p:cNvPr id="5" name="CuadroTexto 4">
            <a:extLst>
              <a:ext uri="{FF2B5EF4-FFF2-40B4-BE49-F238E27FC236}">
                <a16:creationId xmlns:a16="http://schemas.microsoft.com/office/drawing/2014/main" id="{6019DBBE-761C-BF44-8F03-F59C3C776924}"/>
              </a:ext>
            </a:extLst>
          </p:cNvPr>
          <p:cNvSpPr txBox="1"/>
          <p:nvPr/>
        </p:nvSpPr>
        <p:spPr>
          <a:xfrm>
            <a:off x="5475677" y="3322795"/>
            <a:ext cx="2053446"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s-AR" sz="4200" b="0" i="0" u="none" strike="noStrike" cap="none" spc="0" normalizeH="0" baseline="0" dirty="0">
                <a:ln>
                  <a:noFill/>
                </a:ln>
                <a:solidFill>
                  <a:srgbClr val="FF0000"/>
                </a:solidFill>
                <a:effectLst/>
                <a:uFillTx/>
                <a:latin typeface="+mn-lt"/>
                <a:ea typeface="+mn-ea"/>
                <a:cs typeface="+mn-cs"/>
                <a:sym typeface="Chalkduster"/>
              </a:rPr>
              <a:t>FALTA</a:t>
            </a:r>
          </a:p>
        </p:txBody>
      </p:sp>
    </p:spTree>
    <p:extLst>
      <p:ext uri="{BB962C8B-B14F-4D97-AF65-F5344CB8AC3E}">
        <p14:creationId xmlns:p14="http://schemas.microsoft.com/office/powerpoint/2010/main" val="299297008"/>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cias por su atención">
            <a:extLst>
              <a:ext uri="{FF2B5EF4-FFF2-40B4-BE49-F238E27FC236}">
                <a16:creationId xmlns:a16="http://schemas.microsoft.com/office/drawing/2014/main" id="{C7F2633E-7304-2C42-B8B7-514EE82831BC}"/>
              </a:ext>
            </a:extLst>
          </p:cNvPr>
          <p:cNvSpPr txBox="1"/>
          <p:nvPr/>
        </p:nvSpPr>
        <p:spPr>
          <a:xfrm>
            <a:off x="2053206" y="1867101"/>
            <a:ext cx="9982849"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000"/>
            </a:lvl1pPr>
          </a:lstStyle>
          <a:p>
            <a:r>
              <a:rPr lang="es-ES" sz="4000" dirty="0"/>
              <a:t>Francés</a:t>
            </a:r>
            <a:endParaRPr sz="4000" dirty="0"/>
          </a:p>
        </p:txBody>
      </p:sp>
      <p:pic>
        <p:nvPicPr>
          <p:cNvPr id="3" name="logo marca registrada.jpg" descr="logo marca registrada.jpg">
            <a:extLst>
              <a:ext uri="{FF2B5EF4-FFF2-40B4-BE49-F238E27FC236}">
                <a16:creationId xmlns:a16="http://schemas.microsoft.com/office/drawing/2014/main" id="{ED2AF41E-26CD-F742-A7CA-810B2AEF2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687189" cy="877338"/>
          </a:xfrm>
          <a:prstGeom prst="rect">
            <a:avLst/>
          </a:prstGeom>
          <a:ln w="88900">
            <a:miter lim="400000"/>
          </a:ln>
        </p:spPr>
      </p:pic>
      <p:sp>
        <p:nvSpPr>
          <p:cNvPr id="5" name="CuadroTexto 4">
            <a:extLst>
              <a:ext uri="{FF2B5EF4-FFF2-40B4-BE49-F238E27FC236}">
                <a16:creationId xmlns:a16="http://schemas.microsoft.com/office/drawing/2014/main" id="{6019DBBE-761C-BF44-8F03-F59C3C776924}"/>
              </a:ext>
            </a:extLst>
          </p:cNvPr>
          <p:cNvSpPr txBox="1"/>
          <p:nvPr/>
        </p:nvSpPr>
        <p:spPr>
          <a:xfrm>
            <a:off x="5475677" y="3322795"/>
            <a:ext cx="2053446"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s-AR" sz="4200" b="0" i="0" u="none" strike="noStrike" cap="none" spc="0" normalizeH="0" baseline="0" dirty="0">
                <a:ln>
                  <a:noFill/>
                </a:ln>
                <a:solidFill>
                  <a:srgbClr val="FF0000"/>
                </a:solidFill>
                <a:effectLst/>
                <a:uFillTx/>
                <a:latin typeface="+mn-lt"/>
                <a:ea typeface="+mn-ea"/>
                <a:cs typeface="+mn-cs"/>
                <a:sym typeface="Chalkduster"/>
              </a:rPr>
              <a:t>FALTA</a:t>
            </a:r>
          </a:p>
        </p:txBody>
      </p:sp>
    </p:spTree>
    <p:extLst>
      <p:ext uri="{BB962C8B-B14F-4D97-AF65-F5344CB8AC3E}">
        <p14:creationId xmlns:p14="http://schemas.microsoft.com/office/powerpoint/2010/main" val="1748111452"/>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cias por su atención">
            <a:extLst>
              <a:ext uri="{FF2B5EF4-FFF2-40B4-BE49-F238E27FC236}">
                <a16:creationId xmlns:a16="http://schemas.microsoft.com/office/drawing/2014/main" id="{C7F2633E-7304-2C42-B8B7-514EE82831BC}"/>
              </a:ext>
            </a:extLst>
          </p:cNvPr>
          <p:cNvSpPr txBox="1"/>
          <p:nvPr/>
        </p:nvSpPr>
        <p:spPr>
          <a:xfrm>
            <a:off x="2053206" y="1867101"/>
            <a:ext cx="9982849"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000"/>
            </a:lvl1pPr>
          </a:lstStyle>
          <a:p>
            <a:r>
              <a:rPr lang="es-ES" sz="4000" dirty="0"/>
              <a:t>Historia</a:t>
            </a:r>
            <a:endParaRPr sz="4000" dirty="0"/>
          </a:p>
        </p:txBody>
      </p:sp>
      <p:pic>
        <p:nvPicPr>
          <p:cNvPr id="3" name="logo marca registrada.jpg" descr="logo marca registrada.jpg">
            <a:extLst>
              <a:ext uri="{FF2B5EF4-FFF2-40B4-BE49-F238E27FC236}">
                <a16:creationId xmlns:a16="http://schemas.microsoft.com/office/drawing/2014/main" id="{ED2AF41E-26CD-F742-A7CA-810B2AEF21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017" y="252214"/>
            <a:ext cx="1687189" cy="877338"/>
          </a:xfrm>
          <a:prstGeom prst="rect">
            <a:avLst/>
          </a:prstGeom>
          <a:ln w="88900">
            <a:miter lim="400000"/>
          </a:ln>
        </p:spPr>
      </p:pic>
      <p:sp>
        <p:nvSpPr>
          <p:cNvPr id="5" name="CuadroTexto 4">
            <a:extLst>
              <a:ext uri="{FF2B5EF4-FFF2-40B4-BE49-F238E27FC236}">
                <a16:creationId xmlns:a16="http://schemas.microsoft.com/office/drawing/2014/main" id="{6019DBBE-761C-BF44-8F03-F59C3C776924}"/>
              </a:ext>
            </a:extLst>
          </p:cNvPr>
          <p:cNvSpPr txBox="1"/>
          <p:nvPr/>
        </p:nvSpPr>
        <p:spPr>
          <a:xfrm>
            <a:off x="5475677" y="3322795"/>
            <a:ext cx="2053446"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s-AR" sz="4200" b="0" i="0" u="none" strike="noStrike" cap="none" spc="0" normalizeH="0" baseline="0" dirty="0">
                <a:ln>
                  <a:noFill/>
                </a:ln>
                <a:solidFill>
                  <a:srgbClr val="FF0000"/>
                </a:solidFill>
                <a:effectLst/>
                <a:uFillTx/>
                <a:latin typeface="+mn-lt"/>
                <a:ea typeface="+mn-ea"/>
                <a:cs typeface="+mn-cs"/>
                <a:sym typeface="Chalkduster"/>
              </a:rPr>
              <a:t>FALTA</a:t>
            </a:r>
          </a:p>
        </p:txBody>
      </p:sp>
    </p:spTree>
    <p:extLst>
      <p:ext uri="{BB962C8B-B14F-4D97-AF65-F5344CB8AC3E}">
        <p14:creationId xmlns:p14="http://schemas.microsoft.com/office/powerpoint/2010/main" val="27758785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Captura de pantalla 2018-02-22 08.52.37.png" descr="Captura de pantalla 2018-02-22 08.52.37.png"/>
          <p:cNvPicPr>
            <a:picLocks noChangeAspect="1"/>
          </p:cNvPicPr>
          <p:nvPr/>
        </p:nvPicPr>
        <p:blipFill>
          <a:blip r:embed="rId2"/>
          <a:stretch>
            <a:fillRect/>
          </a:stretch>
        </p:blipFill>
        <p:spPr>
          <a:xfrm>
            <a:off x="1070794" y="1008474"/>
            <a:ext cx="11356553" cy="7736652"/>
          </a:xfrm>
          <a:prstGeom prst="rect">
            <a:avLst/>
          </a:prstGeom>
          <a:ln w="88900">
            <a:miter lim="400000"/>
          </a:ln>
        </p:spPr>
      </p:pic>
      <p:pic>
        <p:nvPicPr>
          <p:cNvPr id="3" name="logo marca registrada.jpg" descr="logo marca registrada.jpg">
            <a:extLst>
              <a:ext uri="{FF2B5EF4-FFF2-40B4-BE49-F238E27FC236}">
                <a16:creationId xmlns:a16="http://schemas.microsoft.com/office/drawing/2014/main" id="{0A1161F8-36AD-CF4E-AFEC-08213E165934}"/>
              </a:ext>
            </a:extLst>
          </p:cNvPr>
          <p:cNvPicPr>
            <a:picLocks noChangeAspect="1"/>
          </p:cNvPicPr>
          <p:nvPr/>
        </p:nvPicPr>
        <p:blipFill>
          <a:blip r:embed="rId3"/>
          <a:stretch>
            <a:fillRect/>
          </a:stretch>
        </p:blipFill>
        <p:spPr>
          <a:xfrm>
            <a:off x="366018" y="252214"/>
            <a:ext cx="1056382" cy="549319"/>
          </a:xfrm>
          <a:prstGeom prst="rect">
            <a:avLst/>
          </a:prstGeom>
          <a:ln w="889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426</TotalTime>
  <Words>2513</Words>
  <Application>Microsoft Macintosh PowerPoint</Application>
  <PresentationFormat>Personalizado</PresentationFormat>
  <Paragraphs>261</Paragraphs>
  <Slides>85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85</vt:i4>
      </vt:variant>
    </vt:vector>
  </HeadingPairs>
  <TitlesOfParts>
    <vt:vector size="92" baseType="lpstr">
      <vt:lpstr>Amatic SC</vt:lpstr>
      <vt:lpstr>Arial</vt:lpstr>
      <vt:lpstr>Ayuthaya</vt:lpstr>
      <vt:lpstr>Calibri</vt:lpstr>
      <vt:lpstr>Chalkduster</vt:lpstr>
      <vt:lpstr>Helvetica Neue</vt:lpstr>
      <vt:lpstr>Chalkboard</vt:lpstr>
      <vt:lpstr>#SomosDemocracia (ETAPA I) </vt:lpstr>
      <vt:lpstr>Miembros del equipo</vt:lpstr>
      <vt:lpstr>Presentación de PowerPoint</vt:lpstr>
      <vt:lpstr>Nombre del P.V.E. Conexiones Etapa I</vt:lpstr>
      <vt:lpstr>Índice</vt:lpstr>
      <vt:lpstr>C.A.I.A.C. Conclusiones Generales</vt:lpstr>
      <vt:lpstr>Presentación de PowerPoint</vt:lpstr>
      <vt:lpstr>Presentación de PowerPoint</vt:lpstr>
      <vt:lpstr>Presentación de PowerPoint</vt:lpstr>
      <vt:lpstr>Presentación de PowerPoint</vt:lpstr>
      <vt:lpstr>Presentación de PowerPoint</vt:lpstr>
      <vt:lpstr>Presentación de PowerPoint</vt:lpstr>
      <vt:lpstr>Fotografías de la sesión</vt:lpstr>
      <vt:lpstr>Presentación de PowerPoint</vt:lpstr>
      <vt:lpstr>Presentación de PowerPoint</vt:lpstr>
      <vt:lpstr>Presentación de PowerPoint</vt:lpstr>
      <vt:lpstr>Presentación de PowerPoint</vt:lpstr>
      <vt:lpstr>Presentación de PowerPoint</vt:lpstr>
      <vt:lpstr>Introducción</vt:lpstr>
      <vt:lpstr>Descripción del proyecto</vt:lpstr>
      <vt:lpstr>Objetivo General</vt:lpstr>
      <vt:lpstr>Objetivos por asignatura</vt:lpstr>
      <vt:lpstr>Preguntas detonadoras</vt:lpstr>
      <vt:lpstr>Contenidos y temas</vt:lpstr>
      <vt:lpstr>Producto final</vt:lpstr>
      <vt:lpstr>Organización cronológica de eventos</vt:lpstr>
      <vt:lpstr>Presentación de PowerPoint</vt:lpstr>
      <vt:lpstr>Presentación de PowerPoint</vt:lpstr>
      <vt:lpstr>Actividades en orden cronológico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Autoevaluación y coevaluación del proyecto por parte de alumnos, maestros y autoridades/entrevistas video grabadas o escritas.</vt:lpstr>
      <vt:lpstr>Presentación de PowerPoint</vt:lpstr>
      <vt:lpstr>Presentación de PowerPoint</vt:lpstr>
      <vt:lpstr>Presentación de PowerPoint</vt:lpstr>
      <vt:lpstr>Producto 6</vt:lpstr>
      <vt:lpstr>Presentación de PowerPoint</vt:lpstr>
      <vt:lpstr>Presentación de PowerPoint</vt:lpstr>
      <vt:lpstr>Presentación de PowerPoint</vt:lpstr>
      <vt:lpstr>Producto 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9</vt:lpstr>
      <vt:lpstr>Presentación de PowerPoint</vt:lpstr>
      <vt:lpstr>Presentación de PowerPoint</vt:lpstr>
      <vt:lpstr>Presentación de PowerPoint</vt:lpstr>
      <vt:lpstr>Producto 10</vt:lpstr>
      <vt:lpstr>Presentación de PowerPoint</vt:lpstr>
      <vt:lpstr>Presentación de PowerPoint</vt:lpstr>
      <vt:lpstr>Presentación de PowerPoint</vt:lpstr>
      <vt:lpstr>Pasos para hacer una infografía</vt:lpstr>
      <vt:lpstr>Infografía</vt:lpstr>
      <vt:lpstr>Presentación de PowerPoint</vt:lpstr>
      <vt:lpstr>Reflexiones  1- ¿Cuáles fueron las tres principales dificultades para construcción del proyecto interdisciplinario?  2- ¿Qué de lo aprendido en el proceso repercute de forma positiva en tus sesiones cotidianas de trabajo?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#SomosDemocracia</dc:title>
  <dc:creator>Luis Arturo</dc:creator>
  <cp:lastModifiedBy>rociopilarandia@gmail.com</cp:lastModifiedBy>
  <cp:revision>39</cp:revision>
  <dcterms:modified xsi:type="dcterms:W3CDTF">2019-09-23T19:43:46Z</dcterms:modified>
</cp:coreProperties>
</file>