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80" r:id="rId10"/>
    <p:sldId id="266" r:id="rId11"/>
    <p:sldId id="281" r:id="rId12"/>
    <p:sldId id="268" r:id="rId13"/>
    <p:sldId id="267" r:id="rId14"/>
    <p:sldId id="282" r:id="rId15"/>
    <p:sldId id="269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9" d="100"/>
          <a:sy n="79" d="100"/>
        </p:scale>
        <p:origin x="2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9F23-D7BA-42E6-B424-782BF6D5DEB4}" type="datetimeFigureOut">
              <a:rPr lang="es-MX" smtClean="0"/>
              <a:pPr/>
              <a:t>18/12/2019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F3-2977-4D14-A444-F139EBDE64B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65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9F23-D7BA-42E6-B424-782BF6D5DEB4}" type="datetimeFigureOut">
              <a:rPr lang="es-MX" smtClean="0"/>
              <a:pPr/>
              <a:t>18/12/2019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F3-2977-4D14-A444-F139EBDE64B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453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9F23-D7BA-42E6-B424-782BF6D5DEB4}" type="datetimeFigureOut">
              <a:rPr lang="es-MX" smtClean="0"/>
              <a:pPr/>
              <a:t>18/12/2019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F3-2977-4D14-A444-F139EBDE64B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635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9F23-D7BA-42E6-B424-782BF6D5DEB4}" type="datetimeFigureOut">
              <a:rPr lang="es-MX" smtClean="0"/>
              <a:pPr/>
              <a:t>18/12/2019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F3-2977-4D14-A444-F139EBDE64B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3731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9F23-D7BA-42E6-B424-782BF6D5DEB4}" type="datetimeFigureOut">
              <a:rPr lang="es-MX" smtClean="0"/>
              <a:pPr/>
              <a:t>18/12/2019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F3-2977-4D14-A444-F139EBDE64B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169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9F23-D7BA-42E6-B424-782BF6D5DEB4}" type="datetimeFigureOut">
              <a:rPr lang="es-MX" smtClean="0"/>
              <a:pPr/>
              <a:t>18/12/2019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F3-2977-4D14-A444-F139EBDE64B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782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9F23-D7BA-42E6-B424-782BF6D5DEB4}" type="datetimeFigureOut">
              <a:rPr lang="es-MX" smtClean="0"/>
              <a:pPr/>
              <a:t>18/12/2019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F3-2977-4D14-A444-F139EBDE64B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6293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9F23-D7BA-42E6-B424-782BF6D5DEB4}" type="datetimeFigureOut">
              <a:rPr lang="es-MX" smtClean="0"/>
              <a:pPr/>
              <a:t>18/12/2019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F3-2977-4D14-A444-F139EBDE64B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889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9F23-D7BA-42E6-B424-782BF6D5DEB4}" type="datetimeFigureOut">
              <a:rPr lang="es-MX" smtClean="0"/>
              <a:pPr/>
              <a:t>18/12/2019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F3-2977-4D14-A444-F139EBDE64B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012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9F23-D7BA-42E6-B424-782BF6D5DEB4}" type="datetimeFigureOut">
              <a:rPr lang="es-MX" smtClean="0"/>
              <a:pPr/>
              <a:t>18/12/2019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F3-2977-4D14-A444-F139EBDE64B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82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9F23-D7BA-42E6-B424-782BF6D5DEB4}" type="datetimeFigureOut">
              <a:rPr lang="es-MX" smtClean="0"/>
              <a:pPr/>
              <a:t>18/12/2019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F3-2977-4D14-A444-F139EBDE64B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975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9F23-D7BA-42E6-B424-782BF6D5DEB4}" type="datetimeFigureOut">
              <a:rPr lang="es-MX" smtClean="0"/>
              <a:pPr/>
              <a:t>18/12/2019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F3-2977-4D14-A444-F139EBDE64B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4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9F23-D7BA-42E6-B424-782BF6D5DEB4}" type="datetimeFigureOut">
              <a:rPr lang="es-MX" smtClean="0"/>
              <a:pPr/>
              <a:t>18/12/2019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F3-2977-4D14-A444-F139EBDE64B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388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9F23-D7BA-42E6-B424-782BF6D5DEB4}" type="datetimeFigureOut">
              <a:rPr lang="es-MX" smtClean="0"/>
              <a:pPr/>
              <a:t>18/12/2019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F3-2977-4D14-A444-F139EBDE64B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22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9F23-D7BA-42E6-B424-782BF6D5DEB4}" type="datetimeFigureOut">
              <a:rPr lang="es-MX" smtClean="0"/>
              <a:pPr/>
              <a:t>18/12/2019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F3-2977-4D14-A444-F139EBDE64B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350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F3-2977-4D14-A444-F139EBDE64B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9F23-D7BA-42E6-B424-782BF6D5DEB4}" type="datetimeFigureOut">
              <a:rPr lang="es-MX" smtClean="0"/>
              <a:pPr/>
              <a:t>18/12/2019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224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69F23-D7BA-42E6-B424-782BF6D5DEB4}" type="datetimeFigureOut">
              <a:rPr lang="es-MX" smtClean="0"/>
              <a:pPr/>
              <a:t>18/12/2019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02C4F3-2977-4D14-A444-F139EBDE64B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220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b.mx/salud|seguropopular/articulos/10-de-septiembre-dia-mundial-de-la-prevencion-del-suicidio?idiom=e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9407" y="1013079"/>
            <a:ext cx="7147707" cy="4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851210"/>
          </a:xfrm>
        </p:spPr>
        <p:txBody>
          <a:bodyPr/>
          <a:lstStyle/>
          <a:p>
            <a:r>
              <a:rPr lang="es-MX" dirty="0" smtClean="0"/>
              <a:t>5 b.  organizador grafico</a:t>
            </a:r>
            <a:endParaRPr lang="es-MX" dirty="0"/>
          </a:p>
        </p:txBody>
      </p:sp>
      <p:sp>
        <p:nvSpPr>
          <p:cNvPr id="4" name="Proceso alternativo 3"/>
          <p:cNvSpPr/>
          <p:nvPr/>
        </p:nvSpPr>
        <p:spPr>
          <a:xfrm>
            <a:off x="8146473" y="614361"/>
            <a:ext cx="4045527" cy="332898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accent2">
                    <a:lumMod val="75000"/>
                  </a:schemeClr>
                </a:solidFill>
              </a:rPr>
              <a:t>Problemas Sociales  Políticos y Económicos de México</a:t>
            </a:r>
          </a:p>
          <a:p>
            <a:pPr algn="ctr"/>
            <a:r>
              <a:rPr lang="es-MX" dirty="0" smtClean="0"/>
              <a:t>Unidad: IV: </a:t>
            </a:r>
            <a:r>
              <a:rPr lang="es-ES" b="1" dirty="0" smtClean="0"/>
              <a:t>Estructura Social de México</a:t>
            </a:r>
          </a:p>
          <a:p>
            <a:pPr algn="ctr">
              <a:buFont typeface="Wingdings" pitchFamily="2" charset="2"/>
              <a:buChar char="§"/>
            </a:pPr>
            <a:r>
              <a:rPr lang="es-ES" sz="1400" b="1" dirty="0" smtClean="0"/>
              <a:t>Manipulación</a:t>
            </a:r>
          </a:p>
          <a:p>
            <a:pPr algn="ctr">
              <a:buFont typeface="Wingdings" pitchFamily="2" charset="2"/>
              <a:buChar char="§"/>
            </a:pPr>
            <a:r>
              <a:rPr lang="es-ES" sz="1400" b="1" dirty="0" smtClean="0"/>
              <a:t> C</a:t>
            </a:r>
            <a:r>
              <a:rPr lang="es-ES" sz="1400" dirty="0" smtClean="0"/>
              <a:t>onflictiva social</a:t>
            </a:r>
          </a:p>
          <a:p>
            <a:pPr algn="ctr">
              <a:buFont typeface="Wingdings" pitchFamily="2" charset="2"/>
              <a:buChar char="§"/>
            </a:pPr>
            <a:r>
              <a:rPr lang="es-ES" sz="1400" dirty="0" smtClean="0"/>
              <a:t>Desigualdad</a:t>
            </a:r>
          </a:p>
          <a:p>
            <a:pPr algn="ctr">
              <a:buFont typeface="Wingdings" pitchFamily="2" charset="2"/>
              <a:buChar char="§"/>
            </a:pPr>
            <a:r>
              <a:rPr lang="es-ES" sz="1400" dirty="0" smtClean="0"/>
              <a:t>Cultura</a:t>
            </a:r>
            <a:endParaRPr lang="es-ES" sz="1400" b="1" dirty="0" smtClean="0"/>
          </a:p>
          <a:p>
            <a:pPr algn="ctr">
              <a:buFont typeface="Wingdings" pitchFamily="2" charset="2"/>
              <a:buChar char="§"/>
            </a:pPr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5" name="Proceso alternativo 4"/>
          <p:cNvSpPr/>
          <p:nvPr/>
        </p:nvSpPr>
        <p:spPr>
          <a:xfrm>
            <a:off x="762000" y="1842654"/>
            <a:ext cx="2984810" cy="255092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r>
              <a:rPr lang="es-MX" sz="2400" dirty="0" smtClean="0">
                <a:solidFill>
                  <a:schemeClr val="accent2">
                    <a:lumMod val="75000"/>
                  </a:schemeClr>
                </a:solidFill>
              </a:rPr>
              <a:t>Química IV</a:t>
            </a:r>
            <a:endParaRPr lang="es-MX" dirty="0" smtClean="0"/>
          </a:p>
          <a:p>
            <a:pPr algn="ctr"/>
            <a:r>
              <a:rPr lang="es-MX" sz="1400" dirty="0" smtClean="0"/>
              <a:t>Unidad 3: 3.2 Equilibrio químico</a:t>
            </a:r>
          </a:p>
          <a:p>
            <a:r>
              <a:rPr lang="es-MX" sz="1400" dirty="0" smtClean="0"/>
              <a:t>Equilibrio</a:t>
            </a:r>
          </a:p>
          <a:p>
            <a:r>
              <a:rPr lang="es-MX" sz="1400" i="1" dirty="0" smtClean="0"/>
              <a:t>Desequilibrio </a:t>
            </a:r>
          </a:p>
          <a:p>
            <a:endParaRPr lang="es-MX" sz="1400" dirty="0" smtClean="0"/>
          </a:p>
          <a:p>
            <a:r>
              <a:rPr lang="es-MX" sz="1400" dirty="0" smtClean="0"/>
              <a:t>Sustancias químicas</a:t>
            </a:r>
            <a:br>
              <a:rPr lang="es-MX" sz="1400" dirty="0" smtClean="0"/>
            </a:br>
            <a:endParaRPr lang="es-MX" sz="1400" dirty="0" smtClean="0"/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s-MX" dirty="0"/>
          </a:p>
        </p:txBody>
      </p:sp>
      <p:sp>
        <p:nvSpPr>
          <p:cNvPr id="6" name="Proceso alternativo 5"/>
          <p:cNvSpPr/>
          <p:nvPr/>
        </p:nvSpPr>
        <p:spPr>
          <a:xfrm>
            <a:off x="3953309" y="1517960"/>
            <a:ext cx="3768436" cy="25154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114300">
              <a:spcBef>
                <a:spcPts val="37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Atender nuestras emociones para </a:t>
            </a:r>
            <a:r>
              <a:rPr lang="es-ES" sz="2000" b="1" dirty="0" smtClean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manejar  </a:t>
            </a:r>
            <a:r>
              <a:rPr lang="es-ES" sz="2000" b="1" dirty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frustraciones</a:t>
            </a:r>
            <a:r>
              <a:rPr lang="es-ES" sz="2000" b="1" dirty="0" smtClean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.</a:t>
            </a:r>
          </a:p>
          <a:p>
            <a:pPr marR="114300">
              <a:lnSpc>
                <a:spcPct val="200000"/>
              </a:lnSpc>
              <a:spcBef>
                <a:spcPts val="37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 </a:t>
            </a:r>
            <a:r>
              <a:rPr lang="es-ES" b="1" dirty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(</a:t>
            </a:r>
            <a:r>
              <a:rPr lang="es-ES" b="1" i="1" u="sng" dirty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Salud mental vs. Suicidio</a:t>
            </a:r>
            <a:r>
              <a:rPr lang="es-ES" b="1" dirty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)</a:t>
            </a:r>
            <a:endParaRPr lang="es-MX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Proceso alternativo 6"/>
          <p:cNvSpPr/>
          <p:nvPr/>
        </p:nvSpPr>
        <p:spPr>
          <a:xfrm>
            <a:off x="4310455" y="4197927"/>
            <a:ext cx="4819689" cy="2382982"/>
          </a:xfrm>
          <a:prstGeom prst="flowChartAlternateProcess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MX" sz="2400" dirty="0" smtClean="0">
                <a:solidFill>
                  <a:schemeClr val="accent2">
                    <a:lumMod val="75000"/>
                  </a:schemeClr>
                </a:solidFill>
              </a:rPr>
              <a:t>Psicología</a:t>
            </a:r>
          </a:p>
          <a:p>
            <a:pPr algn="ctr"/>
            <a:r>
              <a:rPr lang="es-MX" sz="1400" dirty="0" smtClean="0"/>
              <a:t>Unidad: 2 Bases biológicas de la conducta</a:t>
            </a:r>
          </a:p>
          <a:p>
            <a:pPr algn="ctr">
              <a:buFont typeface="Wingdings" pitchFamily="2" charset="2"/>
              <a:buChar char="§"/>
            </a:pPr>
            <a:r>
              <a:rPr lang="es-MX" sz="1400" dirty="0" smtClean="0"/>
              <a:t>Homeostasis</a:t>
            </a:r>
          </a:p>
          <a:p>
            <a:pPr algn="ctr">
              <a:buFont typeface="Wingdings" pitchFamily="2" charset="2"/>
              <a:buChar char="§"/>
            </a:pPr>
            <a:r>
              <a:rPr lang="es-MX" sz="1400" dirty="0" smtClean="0"/>
              <a:t>Neurotransmisores</a:t>
            </a:r>
          </a:p>
          <a:p>
            <a:pPr algn="ctr">
              <a:buFont typeface="Wingdings" pitchFamily="2" charset="2"/>
              <a:buChar char="§"/>
            </a:pPr>
            <a:endParaRPr lang="es-MX" sz="1400" dirty="0" smtClean="0"/>
          </a:p>
          <a:p>
            <a:pPr algn="ctr"/>
            <a:endParaRPr lang="es-MX" sz="1400" dirty="0" smtClean="0"/>
          </a:p>
          <a:p>
            <a:pPr algn="ctr"/>
            <a:r>
              <a:rPr lang="es-MX" sz="1400" dirty="0" smtClean="0"/>
              <a:t>Unidad :8 Psicología Social</a:t>
            </a:r>
          </a:p>
          <a:p>
            <a:pPr algn="ctr"/>
            <a:r>
              <a:rPr lang="es-MX" sz="1400" dirty="0" smtClean="0"/>
              <a:t>Salud mental</a:t>
            </a:r>
          </a:p>
          <a:p>
            <a:pPr algn="ctr"/>
            <a:r>
              <a:rPr lang="es-MX" sz="1400" dirty="0" smtClean="0"/>
              <a:t>Problemas sociales</a:t>
            </a:r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1717963" y="3255819"/>
            <a:ext cx="4544291" cy="264621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7443788" y="2503777"/>
            <a:ext cx="2134898" cy="3768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2357438" y="3843338"/>
            <a:ext cx="3814762" cy="13858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1717964" y="3228110"/>
            <a:ext cx="4225636" cy="177338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984431" y="9779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 flipV="1">
            <a:off x="2043113" y="2686050"/>
            <a:ext cx="7686675" cy="7715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V="1">
            <a:off x="7086600" y="2243138"/>
            <a:ext cx="2714625" cy="3743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0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179" y="964479"/>
            <a:ext cx="10229564" cy="4907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solidFill>
                  <a:srgbClr val="CC4125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Estructura Inicial de Planeación</a:t>
            </a:r>
            <a:endParaRPr lang="es-MX" sz="1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Elaboración del Proyecto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 (Producto 8)</a:t>
            </a:r>
            <a:endParaRPr lang="es-MX" sz="1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 </a:t>
            </a:r>
            <a:endParaRPr lang="es-MX" sz="1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14300">
              <a:lnSpc>
                <a:spcPct val="200000"/>
              </a:lnSpc>
              <a:spcBef>
                <a:spcPts val="370"/>
              </a:spcBef>
              <a:spcAft>
                <a:spcPts val="0"/>
              </a:spcAft>
            </a:pPr>
            <a:r>
              <a:rPr lang="es-ES" b="1" dirty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Nombre del proyecto  : </a:t>
            </a:r>
            <a:endParaRPr lang="es-MX" sz="1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14300" algn="ctr">
              <a:lnSpc>
                <a:spcPct val="200000"/>
              </a:lnSpc>
              <a:spcBef>
                <a:spcPts val="370"/>
              </a:spcBef>
              <a:spcAft>
                <a:spcPts val="0"/>
              </a:spcAft>
            </a:pPr>
            <a:r>
              <a:rPr lang="es-ES" sz="2800" b="1" dirty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Atender nuestras emociones para </a:t>
            </a:r>
            <a:r>
              <a:rPr lang="es-ES" sz="2800" b="1" dirty="0" smtClean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manejar  </a:t>
            </a:r>
            <a:r>
              <a:rPr lang="es-ES" sz="2800" b="1" dirty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frustraciones. (Salud mental vs. </a:t>
            </a:r>
            <a:r>
              <a:rPr lang="es-ES" sz="2800" b="1" u="sng" dirty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Suicidio</a:t>
            </a:r>
            <a:r>
              <a:rPr lang="es-ES" sz="2800" b="1" dirty="0" smtClean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)</a:t>
            </a:r>
            <a:endParaRPr lang="es-MX" sz="2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14300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</a:pPr>
            <a:r>
              <a:rPr lang="es-ES" b="1" dirty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Nombre de </a:t>
            </a:r>
            <a:r>
              <a:rPr lang="es-ES" b="1" dirty="0" smtClean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las profesoras </a:t>
            </a:r>
            <a:r>
              <a:rPr lang="es-ES" b="1" dirty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participantes y </a:t>
            </a:r>
            <a:r>
              <a:rPr lang="es-ES" b="1" dirty="0" smtClean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asignaturas</a:t>
            </a:r>
            <a:r>
              <a:rPr lang="es-ES" b="1" dirty="0" smtClean="0">
                <a:solidFill>
                  <a:srgbClr val="1F497D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:</a:t>
            </a:r>
            <a:endParaRPr lang="es-MX" sz="1600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14300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</a:pPr>
            <a:r>
              <a:rPr lang="es-ES" b="1" dirty="0" smtClean="0">
                <a:solidFill>
                  <a:srgbClr val="1F497D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 </a:t>
            </a:r>
            <a:r>
              <a:rPr lang="es-ES" b="1" i="1" dirty="0" smtClean="0">
                <a:solidFill>
                  <a:srgbClr val="1F497D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Mayra Hernández Montes:       </a:t>
            </a:r>
            <a:r>
              <a:rPr lang="es-ES" b="1" i="1" u="sng" dirty="0" smtClean="0">
                <a:solidFill>
                  <a:srgbClr val="1F497D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Química</a:t>
            </a:r>
            <a:endParaRPr lang="es-MX" sz="1600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14300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</a:pPr>
            <a:r>
              <a:rPr lang="es-ES" b="1" i="1" dirty="0" smtClean="0">
                <a:solidFill>
                  <a:srgbClr val="1F497D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Genoveva Alemán Chapa:       </a:t>
            </a:r>
            <a:r>
              <a:rPr lang="es-ES" b="1" i="1" u="sng" dirty="0" smtClean="0">
                <a:solidFill>
                  <a:srgbClr val="1F497D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 Problemas Políticos  Sociales  y Económicos de   México</a:t>
            </a:r>
            <a:endParaRPr lang="es-MX" sz="1600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14300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</a:pPr>
            <a:r>
              <a:rPr lang="es-ES" b="1" i="1" dirty="0" smtClean="0">
                <a:solidFill>
                  <a:srgbClr val="1F497D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Yolanda </a:t>
            </a:r>
            <a:r>
              <a:rPr lang="es-ES" b="1" i="1" dirty="0">
                <a:solidFill>
                  <a:srgbClr val="1F497D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López Rosales</a:t>
            </a:r>
            <a:r>
              <a:rPr lang="es-ES" b="1" i="1" u="sng" dirty="0">
                <a:solidFill>
                  <a:srgbClr val="1F497D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 </a:t>
            </a:r>
            <a:r>
              <a:rPr lang="es-ES" b="1" i="1" dirty="0" smtClean="0">
                <a:solidFill>
                  <a:srgbClr val="1F497D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:        </a:t>
            </a:r>
            <a:r>
              <a:rPr lang="es-ES" b="1" i="1" u="sng" dirty="0" smtClean="0">
                <a:solidFill>
                  <a:srgbClr val="1F497D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 Psicología</a:t>
            </a:r>
            <a:endParaRPr lang="es-MX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5 d. objetivo general del proyecto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 </a:t>
            </a:r>
            <a:r>
              <a:rPr lang="es-MX" sz="3200" dirty="0" smtClean="0"/>
              <a:t>Que las y los estudiantes de 6to año de preparatoria implementen y promuevan acciones para la atención emocional en su contexto escolar y social para la prevención del suicidio.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586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15189" y="58044"/>
            <a:ext cx="9820582" cy="1320800"/>
          </a:xfrm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rgbClr val="002060"/>
                </a:solidFill>
              </a:rPr>
              <a:t>5 c. introducción o justificación.     Descripción del proyecto</a:t>
            </a:r>
            <a:endParaRPr lang="es-MX" sz="2800" dirty="0">
              <a:solidFill>
                <a:srgbClr val="002060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71639"/>
              </p:ext>
            </p:extLst>
          </p:nvPr>
        </p:nvGraphicFramePr>
        <p:xfrm>
          <a:off x="615189" y="1378844"/>
          <a:ext cx="10624456" cy="4638438"/>
        </p:xfrm>
        <a:graphic>
          <a:graphicData uri="http://schemas.openxmlformats.org/drawingml/2006/table">
            <a:tbl>
              <a:tblPr/>
              <a:tblGrid>
                <a:gridCol w="10624456"/>
              </a:tblGrid>
              <a:tr h="4376058">
                <a:tc>
                  <a:txBody>
                    <a:bodyPr/>
                    <a:lstStyle/>
                    <a:p>
                      <a:pPr marR="114300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2C2C2B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R="114300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2C2C2B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La OMS define el suicidio como un acto deliberadamente iniciado y realizado por una persona en pleno conocimiento o expectativa de su desenlace fatal. A este respecto, la OMS señala al suicidio como un problema multifactorial, que resulta de una compleja interacción de factores biológicos, genéticos, psicológicos, sociológicos y ambientales. No obstante, apunta que la prevención y el tratamiento adecuado de la depresión, abuso de alcohol y otras sustancias, así como de quienes han intentado suicidarse, permite la reducción de las tasas de suicidio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R="114300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2C2C2B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 acuerdo a la Comisión Nacional de Protección Social en Salud, del gobierno de México, el suicidio se encuentra entre las 20 principales causas de muerte a nivel mundial para personas de todas las edades.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R="114300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2C2C2B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 En México, según datos recabados por el Instituto Nacional de Estadística y Geografía (INEGI), el rango de edad en que se presenta mayormente el suicidio es entre los 15 y los 29 años y el índice es mayor en hombres que en mujeres. A nivel nacional, la Ciudad de México ocupa el lugar 18 en suicidios y la Alcaldía de Iztapalapa el primer lugar hasta el momento en este 2019.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R="114300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2C2C2B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El Liceo Emperadores Aztecas está ubicado en la Alcaldía de Iztapalapa por lo que el alumnado de nivel preparatoria  vive  expuesto a factores de riesgo que lo hace  vulnerables a esta problemática</a:t>
                      </a:r>
                      <a:r>
                        <a:rPr lang="es-ES" sz="1600" dirty="0" smtClean="0">
                          <a:solidFill>
                            <a:srgbClr val="2C2C2B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R="114300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2C2C2B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r>
                        <a:rPr lang="es-ES" sz="1000" dirty="0" smtClean="0">
                          <a:solidFill>
                            <a:srgbClr val="2C2C2B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Fuentes</a:t>
                      </a:r>
                      <a:r>
                        <a:rPr lang="es-ES" sz="1000" dirty="0">
                          <a:solidFill>
                            <a:srgbClr val="2C2C2B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:  </a:t>
                      </a: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Comisión Nacional de Protección Social en Salud, 10 de septiembre de </a:t>
                      </a:r>
                      <a:r>
                        <a:rPr lang="es-MX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es-MX" sz="9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R="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u="sng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hlinkClick r:id="rId2"/>
                        </a:rPr>
                        <a:t>https</a:t>
                      </a:r>
                      <a:r>
                        <a:rPr lang="es-ES" sz="10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hlinkClick r:id="rId2"/>
                        </a:rPr>
                        <a:t>://www.gob.mx/salud%7Cseguropopular/articulos/10-de-septiembre-dia-mundial-de-la-prevencion-del-suicidio?idiom=es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047" marR="54047" marT="54047" marB="54047">
                    <a:lnL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38134" y="305459"/>
            <a:ext cx="9739086" cy="92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s-ES" b="1" dirty="0" smtClean="0">
              <a:solidFill>
                <a:srgbClr val="1C4587"/>
              </a:solidFill>
              <a:latin typeface="Arial" panose="020B0604020202020204" pitchFamily="34" charset="0"/>
              <a:ea typeface="Century Gothic" panose="020B0502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3200" b="1" dirty="0" smtClean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Intención: </a:t>
            </a:r>
            <a:r>
              <a:rPr lang="es-ES" sz="3200" dirty="0" smtClean="0">
                <a:solidFill>
                  <a:srgbClr val="1C4587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abordar un problema</a:t>
            </a:r>
            <a:endParaRPr lang="es-MX" sz="3200" dirty="0" smtClean="0"/>
          </a:p>
        </p:txBody>
      </p:sp>
      <p:sp>
        <p:nvSpPr>
          <p:cNvPr id="3" name="Rectángulo 2"/>
          <p:cNvSpPr/>
          <p:nvPr/>
        </p:nvSpPr>
        <p:spPr>
          <a:xfrm>
            <a:off x="1596571" y="2119745"/>
            <a:ext cx="8650515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¿Qué acciones pueden implementar los alumnos de 6to. de preparatoria para </a:t>
            </a:r>
            <a:r>
              <a:rPr lang="es-ES" sz="2800" dirty="0" smtClean="0">
                <a:solidFill>
                  <a:srgbClr val="000000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difundir en su comunidad 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la importancia de </a:t>
            </a:r>
            <a:r>
              <a:rPr lang="es-ES" sz="2800" dirty="0" smtClean="0">
                <a:solidFill>
                  <a:srgbClr val="000000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atender 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oportunamente </a:t>
            </a:r>
            <a:r>
              <a:rPr lang="es-ES" sz="2800" dirty="0" smtClean="0">
                <a:solidFill>
                  <a:srgbClr val="000000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la  </a:t>
            </a: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salud </a:t>
            </a:r>
            <a:r>
              <a:rPr lang="es-ES" sz="2800" dirty="0" smtClean="0">
                <a:solidFill>
                  <a:srgbClr val="000000"/>
                </a:solidFill>
                <a:latin typeface="Arial" panose="020B0604020202020204" pitchFamily="34" charset="0"/>
                <a:ea typeface="Century Gothic" panose="020B0502020202020204" pitchFamily="34" charset="0"/>
              </a:rPr>
              <a:t>emocional  y prever el suicidio ?</a:t>
            </a:r>
            <a:endParaRPr lang="es-MX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864" y="784411"/>
            <a:ext cx="10515600" cy="2951248"/>
          </a:xfrm>
        </p:spPr>
        <p:txBody>
          <a:bodyPr>
            <a:normAutofit fontScale="90000"/>
          </a:bodyPr>
          <a:lstStyle/>
          <a:p>
            <a:r>
              <a:rPr lang="es-MX" b="1" i="1" dirty="0" smtClean="0">
                <a:solidFill>
                  <a:srgbClr val="002060"/>
                </a:solidFill>
              </a:rPr>
              <a:t>Objetivo general:</a:t>
            </a:r>
            <a:br>
              <a:rPr lang="es-MX" b="1" i="1" dirty="0" smtClean="0">
                <a:solidFill>
                  <a:srgbClr val="002060"/>
                </a:solidFill>
              </a:rPr>
            </a:br>
            <a:r>
              <a:rPr lang="es-MX" b="1" i="1" dirty="0">
                <a:solidFill>
                  <a:srgbClr val="002060"/>
                </a:solidFill>
              </a:rPr>
              <a:t/>
            </a:r>
            <a:br>
              <a:rPr lang="es-MX" b="1" i="1" dirty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>Que </a:t>
            </a:r>
            <a:r>
              <a:rPr lang="es-ES" dirty="0">
                <a:solidFill>
                  <a:srgbClr val="002060"/>
                </a:solidFill>
              </a:rPr>
              <a:t>las y los estudiantes de 6to año de preparatoria  implementen y promuevan acciones en la  comunidad</a:t>
            </a:r>
            <a:r>
              <a:rPr lang="es-ES" dirty="0" smtClean="0">
                <a:solidFill>
                  <a:srgbClr val="002060"/>
                </a:solidFill>
              </a:rPr>
              <a:t/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>para </a:t>
            </a:r>
            <a:r>
              <a:rPr lang="es-ES" dirty="0">
                <a:solidFill>
                  <a:srgbClr val="002060"/>
                </a:solidFill>
              </a:rPr>
              <a:t>la atención emocional y la  prevención del </a:t>
            </a:r>
            <a:r>
              <a:rPr lang="es-ES" dirty="0" smtClean="0">
                <a:solidFill>
                  <a:srgbClr val="002060"/>
                </a:solidFill>
              </a:rPr>
              <a:t>suicidio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91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847216"/>
              </p:ext>
            </p:extLst>
          </p:nvPr>
        </p:nvGraphicFramePr>
        <p:xfrm>
          <a:off x="554182" y="224536"/>
          <a:ext cx="5084618" cy="6633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4618"/>
              </a:tblGrid>
              <a:tr h="370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Planeación de proyectos Interdisciplinarios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6251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¿A qué responde la necesidad de crear proyectos interdisciplinarios como medio de aprendizaje? A la búsqueda de una educación que lleve los conocimientos académicos o cognitivos a la practica en la vida diaria.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¿Cuáles son los elementos fundamentales para la estructuración y planeación de los proyectos interdisciplinarios? Interés y motivación tanto de los alumnos como los profesores, indagación, análisis y reflexión, cuestionamientos y monitoreo constante de los profesores.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¿Cuál es “el método” o “los pasos” para acercarse a la Interdisciplinariedad”?  Conocer el contenido del programa de su asignatura, jerarquizar los elementos dentro del programa, los que pueden ser transferibles, reconocer los temas que podrían relacionarse con otras asignaturas y reconocer un elemento de la realidad que se puede abordar con diferentes asignaturas.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¿Qué características debe de tener el nombre del proyecto interdisciplinario? Debe cumplir con las características de tener u nombre atractivo, novedoso y actual, produciendo interés por parte de alumnos y comunidad.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289661"/>
              </p:ext>
            </p:extLst>
          </p:nvPr>
        </p:nvGraphicFramePr>
        <p:xfrm>
          <a:off x="5708073" y="170688"/>
          <a:ext cx="5417127" cy="6559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7127"/>
              </a:tblGrid>
              <a:tr h="737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Documentación del proceso y portafolios de evidencias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58221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¿Qué se entiende por “Documentación”? recopilación de información que dan evidencia de la consolidación del aprendizaje.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¿Qué evidencias de documentación concretas se esperan  cuando se  trabaja de manera interdisciplinaria?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Acciones de los alumnos, seguimiento del proceso, material de trabajo, etc.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¿Cuál es la intención de documentar en un proyecto y quién lo debe de hacer? El alumno era responsable, pues será consiente y observara su avance en el transcurso del proyecto, así el alumno  descubrirá que su trabajo es digno de darlo a conocer.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142529"/>
              </p:ext>
            </p:extLst>
          </p:nvPr>
        </p:nvGraphicFramePr>
        <p:xfrm>
          <a:off x="121920" y="182461"/>
          <a:ext cx="11862816" cy="6123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62816"/>
              </a:tblGrid>
              <a:tr h="325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Gestión de Proyectos interdisciplinarios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460" marR="54460" marT="54460" marB="54460"/>
                </a:tc>
              </a:tr>
              <a:tr h="5734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¿Qué factores se deben tomar en cuenta para hacer un proyecto? ¿Cómo se deben organizar?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r>
                        <a:rPr lang="es-ES" sz="1600" dirty="0" smtClean="0">
                          <a:effectLst/>
                        </a:rPr>
                        <a:t>Tomar </a:t>
                      </a:r>
                      <a:r>
                        <a:rPr lang="es-ES" sz="1600" dirty="0">
                          <a:effectLst/>
                        </a:rPr>
                        <a:t>en cuenta el alcance del proyecto para organizar en tiempo y forma que se le dedicará.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Considerar los elementos del programa y delimitar la problemática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Que tenga un impacto hacia la comunidad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Recursos y materiales de apoyo 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¿Cómo se pueden identificar los puntos de interacción que permitan una indagación, desde situaciones complejas o la problematización?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r>
                        <a:rPr lang="es-ES" sz="1600" dirty="0" smtClean="0">
                          <a:effectLst/>
                        </a:rPr>
                        <a:t>Creando </a:t>
                      </a:r>
                      <a:r>
                        <a:rPr lang="es-ES" sz="1600" dirty="0">
                          <a:effectLst/>
                        </a:rPr>
                        <a:t>espacios de acercamiento y círculos de apoyo que permitan  compartir experiencias, puntos de vistas y perspectivas acerca de la problematización.  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Si se toma en cuenta lo que se hace generalmente, para el trabajo en clase ¿Qué cambios  deben  hacerse para generar un proyecto interdisciplinario?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r>
                        <a:rPr lang="es-ES" sz="1600" dirty="0" smtClean="0">
                          <a:effectLst/>
                        </a:rPr>
                        <a:t>Dar </a:t>
                      </a:r>
                      <a:r>
                        <a:rPr lang="es-ES" sz="1600" dirty="0">
                          <a:effectLst/>
                        </a:rPr>
                        <a:t>un giro innovador a la investigación, que conlleve una participación activa  de los jóvenes.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Planear y lleva a cabo nuevas y diferentes estrategias de aprendizaje.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¿Cómo beneficia al aprendizaje el trabajo interdisciplinario?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r>
                        <a:rPr lang="es-ES" sz="1600" dirty="0" smtClean="0">
                          <a:effectLst/>
                        </a:rPr>
                        <a:t>Desarrollando </a:t>
                      </a:r>
                      <a:r>
                        <a:rPr lang="es-ES" sz="1600" dirty="0">
                          <a:effectLst/>
                        </a:rPr>
                        <a:t>diferentes habilidades que puedan llevar a cabo en su vida cotidiana y resolución de problemas.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460" marR="54460" marT="54460" marB="544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744332"/>
              </p:ext>
            </p:extLst>
          </p:nvPr>
        </p:nvGraphicFramePr>
        <p:xfrm>
          <a:off x="1341121" y="304799"/>
          <a:ext cx="9465424" cy="5957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65424"/>
              </a:tblGrid>
              <a:tr h="36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       El desarrollo profesional y la formación docente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613" marR="50613" marT="50613" marB="50613"/>
                </a:tc>
              </a:tr>
              <a:tr h="5591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¿Qué implicaciones tiene, dentro del esquema de formación docente, el trabajo orientado hacia la interdisciplinariedad? 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r>
                        <a:rPr lang="es-ES" sz="1400" dirty="0" smtClean="0">
                          <a:effectLst/>
                        </a:rPr>
                        <a:t>Desarrollo </a:t>
                      </a:r>
                      <a:r>
                        <a:rPr lang="es-ES" sz="1400" dirty="0">
                          <a:effectLst/>
                        </a:rPr>
                        <a:t>y crecimiento en lo profesional y personal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Innovación y actualización en su enseñanza y proceso de formación.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Relaciones interpersonales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¿Qué dimensiones deben tenerse en cuenta para proyectos interdisciplinarios?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r>
                        <a:rPr lang="es-ES" sz="1400" dirty="0" smtClean="0">
                          <a:effectLst/>
                        </a:rPr>
                        <a:t>Analítica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Temporal y espacial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Investigativa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Novedosa y creativa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613" marR="50613" marT="50613" marB="506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1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2028" y="169326"/>
            <a:ext cx="9144000" cy="1311744"/>
          </a:xfrm>
        </p:spPr>
        <p:txBody>
          <a:bodyPr/>
          <a:lstStyle/>
          <a:p>
            <a:pPr algn="l"/>
            <a:r>
              <a:rPr lang="es-MX" dirty="0" smtClean="0">
                <a:solidFill>
                  <a:srgbClr val="002060"/>
                </a:solidFill>
              </a:rPr>
              <a:t>Equipo # 3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>
          <a:xfrm>
            <a:off x="1524000" y="2537138"/>
            <a:ext cx="9144000" cy="3462218"/>
          </a:xfrm>
        </p:spPr>
        <p:txBody>
          <a:bodyPr>
            <a:normAutofit/>
          </a:bodyPr>
          <a:lstStyle/>
          <a:p>
            <a:pPr algn="l"/>
            <a:r>
              <a:rPr lang="es-MX" sz="2400" b="1" i="1" dirty="0" smtClean="0">
                <a:solidFill>
                  <a:srgbClr val="002060"/>
                </a:solidFill>
              </a:rPr>
              <a:t>Profesoras</a:t>
            </a:r>
            <a:r>
              <a:rPr lang="es-MX" sz="2400" b="1" dirty="0" smtClean="0">
                <a:solidFill>
                  <a:srgbClr val="002060"/>
                </a:solidFill>
              </a:rPr>
              <a:t> :                                          </a:t>
            </a:r>
            <a:r>
              <a:rPr lang="es-MX" sz="2400" b="1" i="1" dirty="0" smtClean="0">
                <a:solidFill>
                  <a:srgbClr val="002060"/>
                </a:solidFill>
              </a:rPr>
              <a:t>Asignaturas:</a:t>
            </a:r>
          </a:p>
          <a:p>
            <a:pPr algn="l"/>
            <a:endParaRPr lang="es-MX" sz="2000" b="1" i="1" dirty="0" smtClean="0">
              <a:solidFill>
                <a:srgbClr val="002060"/>
              </a:solidFill>
            </a:endParaRPr>
          </a:p>
          <a:p>
            <a:pPr algn="l"/>
            <a:r>
              <a:rPr lang="es-MX" sz="2000" b="1" dirty="0" smtClean="0">
                <a:solidFill>
                  <a:srgbClr val="002060"/>
                </a:solidFill>
              </a:rPr>
              <a:t>Mayra Hernández                                         Química Área II</a:t>
            </a:r>
          </a:p>
          <a:p>
            <a:pPr algn="l"/>
            <a:endParaRPr lang="es-MX" sz="2000" b="1" dirty="0">
              <a:solidFill>
                <a:srgbClr val="002060"/>
              </a:solidFill>
            </a:endParaRPr>
          </a:p>
          <a:p>
            <a:pPr algn="l"/>
            <a:r>
              <a:rPr lang="es-MX" sz="2000" b="1" dirty="0" smtClean="0">
                <a:solidFill>
                  <a:srgbClr val="002060"/>
                </a:solidFill>
              </a:rPr>
              <a:t>Genoveva alemán Chapa                              Problemas sociales y políticos </a:t>
            </a:r>
          </a:p>
          <a:p>
            <a:pPr algn="l"/>
            <a:endParaRPr lang="es-MX" sz="2000" b="1" dirty="0">
              <a:solidFill>
                <a:srgbClr val="002060"/>
              </a:solidFill>
            </a:endParaRPr>
          </a:p>
          <a:p>
            <a:pPr algn="l"/>
            <a:r>
              <a:rPr lang="es-MX" sz="2000" b="1" dirty="0" smtClean="0">
                <a:solidFill>
                  <a:srgbClr val="002060"/>
                </a:solidFill>
              </a:rPr>
              <a:t>Yolanda López rosales                                    Psicología</a:t>
            </a:r>
          </a:p>
          <a:p>
            <a:pPr algn="l"/>
            <a:endParaRPr lang="es-MX" sz="2000" b="1" dirty="0">
              <a:solidFill>
                <a:srgbClr val="002060"/>
              </a:solidFill>
            </a:endParaRPr>
          </a:p>
          <a:p>
            <a:pPr algn="l"/>
            <a:endParaRPr lang="es-MX" dirty="0" smtClean="0"/>
          </a:p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6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10317768" cy="2233961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solidFill>
                  <a:srgbClr val="002060"/>
                </a:solidFill>
              </a:rPr>
              <a:t>Ciclo escolar de aplicación  del proyecto</a:t>
            </a:r>
            <a:br>
              <a:rPr lang="es-MX" sz="4000" b="1" dirty="0" smtClean="0">
                <a:solidFill>
                  <a:srgbClr val="002060"/>
                </a:solidFill>
              </a:rPr>
            </a:br>
            <a:r>
              <a:rPr lang="es-MX" sz="4000" b="1" dirty="0" smtClean="0">
                <a:solidFill>
                  <a:srgbClr val="002060"/>
                </a:solidFill>
              </a:rPr>
              <a:t>                      2019-2020 </a:t>
            </a:r>
            <a:endParaRPr lang="es-MX" sz="4000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  <a:p>
            <a:r>
              <a:rPr lang="es-MX" sz="4000" dirty="0" smtClean="0">
                <a:solidFill>
                  <a:srgbClr val="002060"/>
                </a:solidFill>
              </a:rPr>
              <a:t>Fecha de inicio: enero de 2020 </a:t>
            </a:r>
          </a:p>
          <a:p>
            <a:pPr marL="0" indent="0">
              <a:buNone/>
            </a:pPr>
            <a:endParaRPr lang="es-MX" sz="4000" dirty="0" smtClean="0">
              <a:solidFill>
                <a:srgbClr val="002060"/>
              </a:solidFill>
            </a:endParaRPr>
          </a:p>
          <a:p>
            <a:r>
              <a:rPr lang="es-MX" sz="4000" dirty="0" smtClean="0">
                <a:solidFill>
                  <a:srgbClr val="002060"/>
                </a:solidFill>
              </a:rPr>
              <a:t>Fecha de  termino: abril de 2020</a:t>
            </a:r>
          </a:p>
          <a:p>
            <a:endParaRPr lang="es-MX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1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</a:pPr>
            <a:r>
              <a:rPr lang="es-MX" sz="2200" b="1" dirty="0" smtClean="0">
                <a:solidFill>
                  <a:schemeClr val="dk1"/>
                </a:solidFill>
              </a:rPr>
              <a:t>CUADRO DE ANÁLISIS DE LA  INTERDISCIPLINARIEDAD  Y  APRENDIZAJE COOPERATIVO</a:t>
            </a:r>
            <a:br>
              <a:rPr lang="es-MX" sz="2200" b="1" dirty="0" smtClean="0">
                <a:solidFill>
                  <a:schemeClr val="dk1"/>
                </a:solidFill>
              </a:rPr>
            </a:br>
            <a:r>
              <a:rPr lang="es-MX" sz="2200" b="1" dirty="0" smtClean="0">
                <a:solidFill>
                  <a:schemeClr val="dk1"/>
                </a:solidFill>
              </a:rPr>
              <a:t>CONCLUSIONES GENERALES</a:t>
            </a:r>
            <a:r>
              <a:rPr lang="es-MX" b="1" dirty="0" smtClean="0">
                <a:solidFill>
                  <a:schemeClr val="dk1"/>
                </a:solidFill>
              </a:rPr>
              <a:t/>
            </a:r>
            <a:br>
              <a:rPr lang="es-MX" b="1" dirty="0" smtClean="0">
                <a:solidFill>
                  <a:schemeClr val="dk1"/>
                </a:solidFill>
              </a:rPr>
            </a:br>
            <a:endParaRPr lang="es-MX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641904"/>
              </p:ext>
            </p:extLst>
          </p:nvPr>
        </p:nvGraphicFramePr>
        <p:xfrm>
          <a:off x="1316736" y="1324928"/>
          <a:ext cx="8814816" cy="365760"/>
        </p:xfrm>
        <a:graphic>
          <a:graphicData uri="http://schemas.openxmlformats.org/drawingml/2006/table">
            <a:tbl>
              <a:tblPr/>
              <a:tblGrid>
                <a:gridCol w="8814816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26874"/>
              </p:ext>
            </p:extLst>
          </p:nvPr>
        </p:nvGraphicFramePr>
        <p:xfrm>
          <a:off x="1300480" y="1690688"/>
          <a:ext cx="8831072" cy="5261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928"/>
                <a:gridCol w="648614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¿Qué es?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interdisciplinariedad es el trabajo profesional o académico en el cual participan dos o más disciplinas de diferentes áreas de conocimiento aportando cada una a un determinado problema o situación a resolver.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¿Qué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características 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tiene 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Colaboración y cooperación de conocimientos teóricos y prácticos de cada disciplina con las  diferentes áreas.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 habilidades practicas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Resuelve problemas de la vida cotidiana.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 objetivos viables y precisos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¿Por qué es 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importante en la 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educación?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</a:rPr>
                        <a:t>Pone en práctica los conocimientos teóricos.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</a:rPr>
                        <a:t>Cuestiona lo que muchas veces no estamos acostumbrados a cuestionar, y es la relación que tiene las diferentes disciplinas y el uso que le podemos dar fuera del aula. A lo cual hace del conocimiento interesante y productivo para los alumnos y docentes. Bien dicen que si no hay interés no hay aprendizaje. 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43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804215"/>
              </p:ext>
            </p:extLst>
          </p:nvPr>
        </p:nvGraphicFramePr>
        <p:xfrm>
          <a:off x="890016" y="719666"/>
          <a:ext cx="1000963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467"/>
                <a:gridCol w="7561165"/>
              </a:tblGrid>
              <a:tr h="1569905">
                <a:tc>
                  <a:txBody>
                    <a:bodyPr/>
                    <a:lstStyle/>
                    <a:p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¿Cómo motivar </a:t>
                      </a:r>
                      <a:endParaRPr lang="es-MX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a los alumnos</a:t>
                      </a:r>
                      <a:endParaRPr lang="es-MX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para el trabajo </a:t>
                      </a:r>
                      <a:endParaRPr lang="es-MX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interdisciplinario?</a:t>
                      </a:r>
                      <a:endParaRPr lang="es-MX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Distinguiendo los diferentes productos de utilidad que se han llevado a cabo a favor del ser humano, gracias al trabajo interdisciplinario, a través de estudios de casos que se han dado sobretodo en México. Por ejemplo en los proyectos a favor del medio ambiente, de la tecnología, de la medicina, entre otras.</a:t>
                      </a:r>
                      <a:endParaRPr lang="es-MX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partir de una problemática  de interés para los alumnos.</a:t>
                      </a:r>
                      <a:endParaRPr lang="es-MX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Así mismo partir de sus propios intereses de los alumnos, para dirigir hacia los objetivos y estrategias de aprendizaje.</a:t>
                      </a:r>
                      <a:endParaRPr lang="es-MX" sz="1400" dirty="0"/>
                    </a:p>
                  </a:txBody>
                  <a:tcPr/>
                </a:tc>
              </a:tr>
              <a:tr h="1998062">
                <a:tc>
                  <a:txBody>
                    <a:bodyPr/>
                    <a:lstStyle/>
                    <a:p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¿Cuáles son los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prerrequisitos 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materiales,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organizacionales 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y personales 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para la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planeación del 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trabajo           interdisciplinario?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Partir de los planes y programas de estudios, buscar e identificar los conceptos o contenidos que puedan llegar a complementarse, 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Exige la creación de enfoques integradores y no la imposición de un currículo integrador.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Empezarse por nuestras comunidades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objetivo debe ser medible y evaluable.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requisitos personales son el interés y una actitud abierta hacia la reflexión y el intercambio.</a:t>
                      </a:r>
                      <a:endParaRPr lang="es-MX" sz="1400" dirty="0"/>
                    </a:p>
                  </a:txBody>
                  <a:tcPr/>
                </a:tc>
              </a:tr>
              <a:tr h="1783983">
                <a:tc>
                  <a:txBody>
                    <a:bodyPr/>
                    <a:lstStyle/>
                    <a:p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¿Qué papel 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juega la 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planeación en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el trabajo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interdisciplinario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y qué 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características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debe tener?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vuelve una herramienta indispensable ya que es un guía para que los determinados proyectos puedan cumplir con su objetivo. Evita pérdida de tiempo, e imprecisión en las decisiones o temas.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47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29565"/>
              </p:ext>
            </p:extLst>
          </p:nvPr>
        </p:nvGraphicFramePr>
        <p:xfrm>
          <a:off x="1414272" y="585216"/>
          <a:ext cx="8851392" cy="487680"/>
        </p:xfrm>
        <a:graphic>
          <a:graphicData uri="http://schemas.openxmlformats.org/drawingml/2006/table">
            <a:tbl>
              <a:tblPr/>
              <a:tblGrid>
                <a:gridCol w="8851392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El</a:t>
                      </a:r>
                      <a:r>
                        <a:rPr lang="es-MX" baseline="0" dirty="0" smtClean="0"/>
                        <a:t> a</a:t>
                      </a:r>
                      <a:r>
                        <a:rPr lang="es-MX" dirty="0" smtClean="0"/>
                        <a:t>prendizaje cooperativo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280003"/>
              </p:ext>
            </p:extLst>
          </p:nvPr>
        </p:nvGraphicFramePr>
        <p:xfrm>
          <a:off x="1414272" y="1048850"/>
          <a:ext cx="88392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264"/>
                <a:gridCol w="7107936"/>
              </a:tblGrid>
              <a:tr h="1003024"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¿Qué es?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aprendizaje cooperativo es el trabajo en equipo donde tienen un objetivo común, se trabaja sistemáticamente, en el cual se va construyendo diferentes saberes.</a:t>
                      </a:r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/>
                    </a:p>
                  </a:txBody>
                  <a:tcPr/>
                </a:tc>
              </a:tr>
              <a:tr h="1003024"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¿Cuáles son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sus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características?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Responsabilidad compartida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Habilidad interpersonal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Empatía y valorización de la diversidad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/>
                    </a:p>
                  </a:txBody>
                  <a:tcPr/>
                </a:tc>
              </a:tr>
              <a:tr h="1234491"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¿ Cuáles son sus objetivos? 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Aprender a trabajar de manera colaborativa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Escuchar y respetar las opiniones de los demás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 compartidas</a:t>
                      </a: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Relaciones interpersonales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29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156466"/>
              </p:ext>
            </p:extLst>
          </p:nvPr>
        </p:nvGraphicFramePr>
        <p:xfrm>
          <a:off x="2032000" y="719666"/>
          <a:ext cx="8128000" cy="5759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624"/>
                <a:gridCol w="592937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¿Cuáles son las</a:t>
                      </a:r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acciones de  </a:t>
                      </a:r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planeación y   acompañamiento </a:t>
                      </a:r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más importantes </a:t>
                      </a:r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del  profesor, en</a:t>
                      </a:r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éste tipo de</a:t>
                      </a:r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trabajo?</a:t>
                      </a:r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Guiar y monitorear el trabajo de los alumnos</a:t>
                      </a:r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Mediar entre el conocimiento y el alumno</a:t>
                      </a:r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Formar equipos de trabajo </a:t>
                      </a:r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5. ¿De qué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manera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se  vinculan  el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trabajo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interdisciplinario, 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y el aprendizaje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cooperativo?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adquieren los conocimientos de diferentes perspectivas.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una interacción esencial del conocimiento  que involucra un intercambio de significados, teóricos, prácticos, humanos, etc.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9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Fotografías de la sesión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Máximo 3 diapositivas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130" y="364962"/>
            <a:ext cx="6096851" cy="34294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286583"/>
            <a:ext cx="6096851" cy="34294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582" y="3458391"/>
            <a:ext cx="5485976" cy="30858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3368" y="278601"/>
            <a:ext cx="5862252" cy="313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1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775" y="234969"/>
            <a:ext cx="4889770" cy="2652860"/>
          </a:xfrm>
          <a:prstGeom prst="rect">
            <a:avLst/>
          </a:prstGeom>
        </p:spPr>
      </p:pic>
      <p:pic>
        <p:nvPicPr>
          <p:cNvPr id="1026" name="Picture 2" descr="C:\Users\PSICOLOGIA\Downloads\20191106_124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589" y="568035"/>
            <a:ext cx="5460412" cy="5153891"/>
          </a:xfrm>
          <a:prstGeom prst="rect">
            <a:avLst/>
          </a:prstGeom>
          <a:noFill/>
        </p:spPr>
      </p:pic>
      <p:pic>
        <p:nvPicPr>
          <p:cNvPr id="1028" name="Picture 4" descr="C:\Users\PSICOLOGIA\Downloads\20191107_093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834" y="2967055"/>
            <a:ext cx="5340895" cy="3004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88555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1640</TotalTime>
  <Words>866</Words>
  <Application>Microsoft Office PowerPoint</Application>
  <PresentationFormat>Panorámica</PresentationFormat>
  <Paragraphs>210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Century Gothic</vt:lpstr>
      <vt:lpstr>Times New Roman</vt:lpstr>
      <vt:lpstr>Trebuchet MS</vt:lpstr>
      <vt:lpstr>Wingdings</vt:lpstr>
      <vt:lpstr>Wingdings 3</vt:lpstr>
      <vt:lpstr>Faceta</vt:lpstr>
      <vt:lpstr>Presentación de PowerPoint</vt:lpstr>
      <vt:lpstr>Equipo # 3</vt:lpstr>
      <vt:lpstr>Ciclo escolar de aplicación  del proyecto                       2019-2020 </vt:lpstr>
      <vt:lpstr>CUADRO DE ANÁLISIS DE LA  INTERDISCIPLINARIEDAD  Y  APRENDIZAJE COOPERATIVO CONCLUSIONES GENERALES </vt:lpstr>
      <vt:lpstr>Presentación de PowerPoint</vt:lpstr>
      <vt:lpstr>Presentación de PowerPoint</vt:lpstr>
      <vt:lpstr>Presentación de PowerPoint</vt:lpstr>
      <vt:lpstr>Fotografías de la sesión</vt:lpstr>
      <vt:lpstr>Presentación de PowerPoint</vt:lpstr>
      <vt:lpstr>5 b.  organizador grafico</vt:lpstr>
      <vt:lpstr>Presentación de PowerPoint</vt:lpstr>
      <vt:lpstr>5 d. objetivo general del proyecto</vt:lpstr>
      <vt:lpstr>5 c. introducción o justificación.     Descripción del proyecto</vt:lpstr>
      <vt:lpstr>Presentación de PowerPoint</vt:lpstr>
      <vt:lpstr>Objetivo general:  Que las y los estudiantes de 6to año de preparatoria  implementen y promuevan acciones en la  comunidad para la atención emocional y la  prevención del suicidio   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y logotipo de colegio</dc:title>
  <dc:creator>Admin</dc:creator>
  <cp:lastModifiedBy>Admin</cp:lastModifiedBy>
  <cp:revision>118</cp:revision>
  <dcterms:created xsi:type="dcterms:W3CDTF">2019-11-07T14:45:54Z</dcterms:created>
  <dcterms:modified xsi:type="dcterms:W3CDTF">2019-12-18T18:57:24Z</dcterms:modified>
</cp:coreProperties>
</file>