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42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18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677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680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73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07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09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80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09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68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43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E4F94-2202-4B19-988A-C084659EA26F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6B20E-1088-4072-A796-E010A6E0EC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7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4960" y="4516438"/>
            <a:ext cx="9144000" cy="1655762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000" dirty="0" smtClean="0">
                <a:latin typeface="Eras Demi ITC" panose="020B0805030504020804" pitchFamily="34" charset="0"/>
              </a:rPr>
              <a:t>FLUYENDO EN ARMONÍA</a:t>
            </a:r>
            <a:endParaRPr lang="es-MX" sz="3000" dirty="0">
              <a:latin typeface="Eras Demi ITC" panose="020B0805030504020804" pitchFamily="34" charset="0"/>
            </a:endParaRPr>
          </a:p>
        </p:txBody>
      </p:sp>
      <p:pic>
        <p:nvPicPr>
          <p:cNvPr id="1026" name="Imagen 2" descr="logoL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68" y="499146"/>
            <a:ext cx="3876632" cy="380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07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67968"/>
            <a:ext cx="9144000" cy="4767072"/>
          </a:xfrm>
        </p:spPr>
        <p:txBody>
          <a:bodyPr>
            <a:normAutofit/>
          </a:bodyPr>
          <a:lstStyle/>
          <a:p>
            <a:r>
              <a:rPr lang="es-MX" b="1" dirty="0" smtClean="0"/>
              <a:t>PROFESORES PARTICIPANTES                  ASIGNATURA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HILDA REBECA JUAREZ  RODRIGUEZ                            </a:t>
            </a:r>
            <a:r>
              <a:rPr lang="es-MX" dirty="0" smtClean="0"/>
              <a:t>HISTORIA </a:t>
            </a:r>
            <a:endParaRPr lang="es-MX" dirty="0" smtClean="0"/>
          </a:p>
          <a:p>
            <a:pPr algn="just"/>
            <a:endParaRPr lang="es-MX" dirty="0" smtClean="0">
              <a:solidFill>
                <a:schemeClr val="accent1"/>
              </a:solidFill>
            </a:endParaRPr>
          </a:p>
          <a:p>
            <a:pPr algn="just"/>
            <a:r>
              <a:rPr lang="es-MX" dirty="0" smtClean="0"/>
              <a:t>EDUARDO SARMIENTO  GUTIERREZ                              LOGICA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OFELIA CORDOVA JIMENEZ                                           GEOGRAFÍA</a:t>
            </a:r>
            <a:endParaRPr lang="es-MX" dirty="0" smtClean="0"/>
          </a:p>
          <a:p>
            <a:pPr algn="just"/>
            <a:endParaRPr lang="es-MX" dirty="0"/>
          </a:p>
          <a:p>
            <a:pPr algn="just"/>
            <a:endParaRPr lang="es-MX" dirty="0"/>
          </a:p>
          <a:p>
            <a:r>
              <a:rPr lang="es-MX" sz="3000" dirty="0" smtClean="0"/>
              <a:t>CICLO ESCOLAR 2019-2020</a:t>
            </a:r>
            <a:endParaRPr lang="es-MX" sz="3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815840" y="475488"/>
            <a:ext cx="4279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EQUIPO 1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5549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412884"/>
              </p:ext>
            </p:extLst>
          </p:nvPr>
        </p:nvGraphicFramePr>
        <p:xfrm>
          <a:off x="524256" y="780288"/>
          <a:ext cx="11155680" cy="5174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6618"/>
                <a:gridCol w="8949062"/>
              </a:tblGrid>
              <a:tr h="583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La Interdisciplinariedad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44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1. ¿Qué es?</a:t>
                      </a:r>
                      <a:endParaRPr lang="es-MX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La interdisciplinariedad es el trabajo profesional o académico en el cual participan dos o más disciplinas de diferentes áreas de conocimiento aportando cada una a un determinado problema o situación a resolver.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946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2. ¿Qué</a:t>
                      </a:r>
                      <a:endParaRPr lang="es-MX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    características </a:t>
                      </a:r>
                      <a:endParaRPr lang="es-MX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    tiene ?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Colaboración y cooperación de conocimientos teóricos y prácticos de cada disciplina con las  diferentes áreas.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Desarrolla habilidades practicas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Resuelve problemas de la vida cotidiana.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Establece objetivos viables y precisos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80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65489"/>
              </p:ext>
            </p:extLst>
          </p:nvPr>
        </p:nvGraphicFramePr>
        <p:xfrm>
          <a:off x="1121664" y="487680"/>
          <a:ext cx="10863072" cy="59684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581"/>
                <a:gridCol w="9312491"/>
              </a:tblGrid>
              <a:tr h="1671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3. ¿Por qué es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importante en la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educación?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627" marR="62627" marT="62627" marB="626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Pone en práctica los conocimientos teóricos.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Cuestiona lo que muchas veces no estamos acostumbrados a cuestionar, y es la relación que tiene las diferentes disciplinas y el uso que le podemos dar fuera del aula. A lo cual hace del conocimiento interesante y productivo para los alumnos y docentes. Bien dicen que si no hay interés no hay aprendizaje. 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627" marR="62627" marT="62627" marB="626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78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4. ¿Cómo motivar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a los alumnos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para el trabajo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interdisciplinario?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627" marR="62627" marT="62627" marB="626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Distinguiendo los diferentes productos de utilidad que se han llevado a cabo a favor del ser humano, gracias al trabajo interdisciplinario, a través de estudios de casos que se han dado sobretodo en México. Por ejemplo en los proyectos a favor del medio ambiente, de la tecnología, de la medicina, entre otras.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 partir de una problemática  de interés para los alumnos.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Así mismo partir de sus propios intereses de los alumnos, para dirigir hacia los objetivos y estrategias de aprendizaje.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627" marR="62627" marT="62627" marB="626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116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5. ¿Cuáles son los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prerrequisitos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materiales,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organizacionales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y personales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para la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planeación del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trabajo           interdisciplinario?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627" marR="62627" marT="62627" marB="626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Partir de los planes y programas de estudios, buscar e identificar los conceptos o contenidos que puedan llegar a complementarse, 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Exige la creación de enfoques integradores y no la imposición de un currículo integrador.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Empezarse por nuestras comunidades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El objetivo debe ser medible y evaluable.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Los requisitos personales son el interés y una actitud abierta hacia la reflexión y el intercambio.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2627" marR="62627" marT="62627" marB="626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97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35479"/>
              </p:ext>
            </p:extLst>
          </p:nvPr>
        </p:nvGraphicFramePr>
        <p:xfrm>
          <a:off x="780288" y="207264"/>
          <a:ext cx="10436352" cy="6290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6208"/>
                <a:gridCol w="8010144"/>
              </a:tblGrid>
              <a:tr h="203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6. ¿Qué papel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juega la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planeación en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el trabajo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interdisciplinario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y qué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características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debe tener?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Se vuelve una herramienta indispensable ya que es un guía para que los determinados proyectos puedan cumplir con su objetivo. Evita pérdida de tiempo, e imprecisión en las decisiones o temas.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25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El Aprendizaje Cooperativo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60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1. ¿Qué es?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El aprendizaje cooperativo es el trabajo en equipo donde tienen un objetivo común, se trabaja sistemáticamente, en el cual se va construyendo diferentes saberes.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12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2. ¿Cuáles son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sus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características?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Responsabilidad compartida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Habilidad interpersonal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Empatía y valorización de la diversidad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93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3. ¿ Cuáles son sus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objetivos?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Aprender a trabajar de manera colaborativa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Escuchar y respetar las opiniones de los demás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Metas compartidas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Relaciones interpersonales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8927" marR="48927" marT="48927" marB="48927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48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68037"/>
              </p:ext>
            </p:extLst>
          </p:nvPr>
        </p:nvGraphicFramePr>
        <p:xfrm>
          <a:off x="838200" y="1133856"/>
          <a:ext cx="10515599" cy="4840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8610599"/>
              </a:tblGrid>
              <a:tr h="2699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4. ¿Cuáles son las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acciones de 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planeación y   acompañamiento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más importantes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del  profesor, en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éste tipo de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 trabajo?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Guiar y monitorear el trabajo de los alumnos</a:t>
                      </a:r>
                      <a:endParaRPr lang="es-MX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Mediar entre el conocimiento y el alumno</a:t>
                      </a:r>
                      <a:endParaRPr lang="es-MX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Formar equipos de trabajo </a:t>
                      </a:r>
                      <a:endParaRPr lang="es-MX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140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5. ¿De qué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manera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se  vinculan  el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trabajo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interdisciplinario, 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y el aprendizaje</a:t>
                      </a:r>
                      <a:endParaRPr lang="es-MX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    cooperativo?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Se adquieren los conocimientos de diferentes perspectivas.</a:t>
                      </a:r>
                      <a:endParaRPr lang="es-MX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Es una interacción esencial del conocimiento  que involucra un intercambio de significados, teóricos, prácticos, humanos, etc.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246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00000">
              <a:srgbClr val="FFFF0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98" y="418454"/>
            <a:ext cx="4520339" cy="339025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414" y="4005342"/>
            <a:ext cx="4956014" cy="278775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569" y="418454"/>
            <a:ext cx="5000786" cy="37505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624" y="3612073"/>
            <a:ext cx="4241369" cy="318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51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1"/>
          <p:cNvSpPr>
            <a:spLocks noChangeArrowheads="1"/>
          </p:cNvSpPr>
          <p:nvPr/>
        </p:nvSpPr>
        <p:spPr bwMode="auto">
          <a:xfrm>
            <a:off x="4570736" y="1975119"/>
            <a:ext cx="2425700" cy="2325688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12762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55308D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Forma2"/>
          <p:cNvSpPr txBox="1">
            <a:spLocks noChangeArrowheads="1"/>
          </p:cNvSpPr>
          <p:nvPr/>
        </p:nvSpPr>
        <p:spPr bwMode="auto">
          <a:xfrm>
            <a:off x="4959673" y="2384694"/>
            <a:ext cx="154781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       </a:t>
            </a:r>
            <a:endParaRPr kumimoji="0" lang="es-MX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CONEXIONES.</a:t>
            </a:r>
            <a:endParaRPr kumimoji="0" lang="es-MX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FLUYENDO EN ARMONÌA.</a:t>
            </a:r>
            <a:endParaRPr kumimoji="0" lang="es-MX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Forma3"/>
          <p:cNvSpPr>
            <a:spLocks noChangeArrowheads="1"/>
          </p:cNvSpPr>
          <p:nvPr/>
        </p:nvSpPr>
        <p:spPr bwMode="auto">
          <a:xfrm rot="3660000">
            <a:off x="5982718" y="746301"/>
            <a:ext cx="3716338" cy="25987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81D41A"/>
              </a:gs>
              <a:gs pos="100000">
                <a:srgbClr val="FFFF00"/>
              </a:gs>
            </a:gsLst>
            <a:lin ang="14400000" scaled="1"/>
          </a:gradFill>
          <a:ln w="9525">
            <a:round/>
            <a:headEnd/>
            <a:tailEnd/>
          </a:ln>
          <a:scene3d>
            <a:camera prst="legacyObliqueTopRight">
              <a:rot lat="20399999" lon="209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endParaRPr lang="es-MX"/>
          </a:p>
        </p:txBody>
      </p:sp>
      <p:sp>
        <p:nvSpPr>
          <p:cNvPr id="5" name="Forma4"/>
          <p:cNvSpPr txBox="1">
            <a:spLocks noChangeArrowheads="1"/>
          </p:cNvSpPr>
          <p:nvPr/>
        </p:nvSpPr>
        <p:spPr bwMode="auto">
          <a:xfrm>
            <a:off x="6963838" y="1020237"/>
            <a:ext cx="2336907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                HISTORIA 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TEMAS: Revolución Industrial. Capitalismo. Globalización. 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Conexión con Geografía: Localizar los principales mantos acuíferos de CDMX y cómo se fueron contaminando a partir de la Industria en México.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Conexión con Ética: El problema de la contaminación y escasez del agua en la Alcaldía de Iztapalapa.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6" name="Forma5"/>
          <p:cNvSpPr>
            <a:spLocks noChangeArrowheads="1"/>
          </p:cNvSpPr>
          <p:nvPr/>
        </p:nvSpPr>
        <p:spPr bwMode="auto">
          <a:xfrm rot="18180000">
            <a:off x="1828843" y="576924"/>
            <a:ext cx="3443288" cy="3136900"/>
          </a:xfrm>
          <a:custGeom>
            <a:avLst/>
            <a:gdLst>
              <a:gd name="G0" fmla="+- 5406 0 0"/>
              <a:gd name="G1" fmla="+- 21600 0 5406"/>
              <a:gd name="G2" fmla="*/ 5406 1 2"/>
              <a:gd name="G3" fmla="+- 21600 0 G2"/>
              <a:gd name="G4" fmla="+/ 5406 21600 2"/>
              <a:gd name="G5" fmla="+/ G1 0 2"/>
              <a:gd name="G6" fmla="*/ 21600 21600 5406"/>
              <a:gd name="G7" fmla="*/ G6 1 2"/>
              <a:gd name="G8" fmla="+- 21600 0 G7"/>
              <a:gd name="G9" fmla="*/ 21600 1 2"/>
              <a:gd name="G10" fmla="+- 5406 0 G9"/>
              <a:gd name="G11" fmla="?: G10 G8 0"/>
              <a:gd name="G12" fmla="?: G10 G7 21600"/>
              <a:gd name="T0" fmla="*/ 18897 w 21600"/>
              <a:gd name="T1" fmla="*/ 10800 h 21600"/>
              <a:gd name="T2" fmla="*/ 10800 w 21600"/>
              <a:gd name="T3" fmla="*/ 21600 h 21600"/>
              <a:gd name="T4" fmla="*/ 2703 w 21600"/>
              <a:gd name="T5" fmla="*/ 10800 h 21600"/>
              <a:gd name="T6" fmla="*/ 10800 w 21600"/>
              <a:gd name="T7" fmla="*/ 0 h 21600"/>
              <a:gd name="T8" fmla="*/ 4503 w 21600"/>
              <a:gd name="T9" fmla="*/ 4503 h 21600"/>
              <a:gd name="T10" fmla="*/ 17097 w 21600"/>
              <a:gd name="T11" fmla="*/ 1709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6" y="21600"/>
                </a:lnTo>
                <a:lnTo>
                  <a:pt x="16194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81D41A"/>
              </a:gs>
              <a:gs pos="100000">
                <a:srgbClr val="FFFF00"/>
              </a:gs>
            </a:gsLst>
            <a:lin ang="14400000" scaled="1"/>
          </a:gradFill>
          <a:ln w="9525">
            <a:round/>
            <a:headEnd/>
            <a:tailEnd/>
          </a:ln>
          <a:scene3d>
            <a:camera prst="legacyObliqueTopRight">
              <a:rot lat="0" lon="197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endParaRPr lang="es-MX"/>
          </a:p>
        </p:txBody>
      </p:sp>
      <p:sp>
        <p:nvSpPr>
          <p:cNvPr id="7" name="Forma6"/>
          <p:cNvSpPr txBox="1">
            <a:spLocks noChangeArrowheads="1"/>
          </p:cNvSpPr>
          <p:nvPr/>
        </p:nvSpPr>
        <p:spPr bwMode="auto">
          <a:xfrm>
            <a:off x="2576981" y="1105169"/>
            <a:ext cx="1601788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GEOGRAFIA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TEMAS: Disponibilidad, Sobreexplotación, Contaminación.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Conexión con Historia: Contaminación de los acuíferos desde la Revolución Industrial.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Calibri" panose="020F0502020204030204" pitchFamily="34" charset="0"/>
              </a:rPr>
              <a:t>Conexión con Ética: El trato comercial de la sobreexplotación del agua. 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8" name="Forma7"/>
          <p:cNvSpPr>
            <a:spLocks noChangeArrowheads="1"/>
          </p:cNvSpPr>
          <p:nvPr/>
        </p:nvSpPr>
        <p:spPr bwMode="auto">
          <a:xfrm rot="10740000">
            <a:off x="3914136" y="3878891"/>
            <a:ext cx="3752502" cy="2384354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81D41A"/>
              </a:gs>
              <a:gs pos="100000">
                <a:srgbClr val="FFFF00"/>
              </a:gs>
            </a:gsLst>
            <a:lin ang="14400000" scaled="1"/>
          </a:gradFill>
          <a:ln w="9525">
            <a:solidFill>
              <a:srgbClr val="80008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Forma8"/>
          <p:cNvSpPr txBox="1">
            <a:spLocks noChangeArrowheads="1"/>
          </p:cNvSpPr>
          <p:nvPr/>
        </p:nvSpPr>
        <p:spPr bwMode="auto">
          <a:xfrm>
            <a:off x="4614607" y="4353223"/>
            <a:ext cx="2424961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Mangal" panose="02040503050203030202" pitchFamily="18" charset="0"/>
              </a:rPr>
              <a:t>ÈTICA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Mangal" panose="02040503050203030202" pitchFamily="18" charset="0"/>
              </a:rPr>
              <a:t>TEMAS: Principio de razón suficiente, Causas, Consecuencias, Propuestas.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Mangal" panose="02040503050203030202" pitchFamily="18" charset="0"/>
              </a:rPr>
              <a:t>Conexión con Geografía: Ubicar los espacios reales de almacenamiento del agua (natural y social).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Mangal" panose="02040503050203030202" pitchFamily="18" charset="0"/>
              </a:rPr>
              <a:t>Conexión con Historia: Conocer los orígenes de la escasez del agua en la Alcaldía de Iztapalapa.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anose="020B0602030504020804" pitchFamily="34" charset="0"/>
                <a:ea typeface="NSimSun"/>
                <a:cs typeface="Mangal" panose="02040503050203030202" pitchFamily="18" charset="0"/>
              </a:rPr>
              <a:t> </a:t>
            </a:r>
            <a:endParaRPr kumimoji="0" lang="hi-IN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anose="020B06020305040208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62373" y="14258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62373" y="1606045"/>
            <a:ext cx="22794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.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62373" y="18830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62373" y="23402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MX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       </a:t>
            </a:r>
            <a:endParaRPr kumimoji="0" lang="es-MX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              </a:t>
            </a:r>
            <a:endParaRPr kumimoji="0" lang="es-MX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62373" y="2425880"/>
            <a:ext cx="213923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NSimSun"/>
                <a:cs typeface="Arial Unicode MS" panose="020B0604020202020204" pitchFamily="34" charset="-128"/>
              </a:rPr>
              <a:t>                                                                     </a:t>
            </a:r>
            <a:endParaRPr kumimoji="0" lang="es-MX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65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772</Words>
  <Application>Microsoft Office PowerPoint</Application>
  <PresentationFormat>Panorámica</PresentationFormat>
  <Paragraphs>128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Eras Demi ITC</vt:lpstr>
      <vt:lpstr>Eras Medium ITC</vt:lpstr>
      <vt:lpstr>Liberation Serif</vt:lpstr>
      <vt:lpstr>Mangal</vt:lpstr>
      <vt:lpstr>NSimSun</vt:lpstr>
      <vt:lpstr>宋体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26</cp:revision>
  <dcterms:created xsi:type="dcterms:W3CDTF">2019-09-09T18:22:11Z</dcterms:created>
  <dcterms:modified xsi:type="dcterms:W3CDTF">2019-12-18T17:19:48Z</dcterms:modified>
</cp:coreProperties>
</file>