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04"/>
  </p:notesMasterIdLst>
  <p:sldIdLst>
    <p:sldId id="256" r:id="rId2"/>
    <p:sldId id="257" r:id="rId3"/>
    <p:sldId id="258" r:id="rId4"/>
    <p:sldId id="259" r:id="rId5"/>
    <p:sldId id="260" r:id="rId6"/>
    <p:sldId id="356"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357" r:id="rId32"/>
    <p:sldId id="285" r:id="rId33"/>
    <p:sldId id="286" r:id="rId34"/>
    <p:sldId id="287" r:id="rId35"/>
    <p:sldId id="288" r:id="rId36"/>
    <p:sldId id="289" r:id="rId37"/>
    <p:sldId id="290" r:id="rId38"/>
    <p:sldId id="291" r:id="rId39"/>
    <p:sldId id="292" r:id="rId40"/>
    <p:sldId id="293" r:id="rId41"/>
    <p:sldId id="294" r:id="rId42"/>
    <p:sldId id="295" r:id="rId43"/>
    <p:sldId id="358" r:id="rId44"/>
    <p:sldId id="359" r:id="rId45"/>
    <p:sldId id="360" r:id="rId46"/>
    <p:sldId id="299" r:id="rId47"/>
    <p:sldId id="300" r:id="rId48"/>
    <p:sldId id="301" r:id="rId49"/>
    <p:sldId id="302" r:id="rId50"/>
    <p:sldId id="303" r:id="rId51"/>
    <p:sldId id="304" r:id="rId52"/>
    <p:sldId id="361" r:id="rId53"/>
    <p:sldId id="362" r:id="rId54"/>
    <p:sldId id="363" r:id="rId55"/>
    <p:sldId id="308" r:id="rId56"/>
    <p:sldId id="309" r:id="rId57"/>
    <p:sldId id="310" r:id="rId58"/>
    <p:sldId id="311" r:id="rId59"/>
    <p:sldId id="312" r:id="rId60"/>
    <p:sldId id="313" r:id="rId61"/>
    <p:sldId id="364" r:id="rId62"/>
    <p:sldId id="365" r:id="rId63"/>
    <p:sldId id="366" r:id="rId64"/>
    <p:sldId id="317" r:id="rId65"/>
    <p:sldId id="318" r:id="rId66"/>
    <p:sldId id="319" r:id="rId67"/>
    <p:sldId id="320" r:id="rId68"/>
    <p:sldId id="321" r:id="rId69"/>
    <p:sldId id="322" r:id="rId70"/>
    <p:sldId id="367" r:id="rId71"/>
    <p:sldId id="368" r:id="rId72"/>
    <p:sldId id="369" r:id="rId73"/>
    <p:sldId id="326" r:id="rId74"/>
    <p:sldId id="327" r:id="rId75"/>
    <p:sldId id="328" r:id="rId76"/>
    <p:sldId id="329" r:id="rId77"/>
    <p:sldId id="330" r:id="rId78"/>
    <p:sldId id="331" r:id="rId79"/>
    <p:sldId id="332" r:id="rId80"/>
    <p:sldId id="370" r:id="rId81"/>
    <p:sldId id="371" r:id="rId82"/>
    <p:sldId id="372" r:id="rId83"/>
    <p:sldId id="336" r:id="rId84"/>
    <p:sldId id="337" r:id="rId85"/>
    <p:sldId id="338" r:id="rId86"/>
    <p:sldId id="339" r:id="rId87"/>
    <p:sldId id="340" r:id="rId88"/>
    <p:sldId id="341" r:id="rId89"/>
    <p:sldId id="373" r:id="rId90"/>
    <p:sldId id="374" r:id="rId91"/>
    <p:sldId id="375" r:id="rId92"/>
    <p:sldId id="345" r:id="rId93"/>
    <p:sldId id="346" r:id="rId94"/>
    <p:sldId id="347" r:id="rId95"/>
    <p:sldId id="348" r:id="rId96"/>
    <p:sldId id="349" r:id="rId97"/>
    <p:sldId id="350" r:id="rId98"/>
    <p:sldId id="376" r:id="rId99"/>
    <p:sldId id="377" r:id="rId100"/>
    <p:sldId id="378" r:id="rId101"/>
    <p:sldId id="354" r:id="rId102"/>
    <p:sldId id="355" r:id="rId103"/>
  </p:sldIdLst>
  <p:sldSz cx="9144000" cy="6858000" type="screen4x3"/>
  <p:notesSz cx="6858000" cy="9144000"/>
  <p:embeddedFontLst>
    <p:embeddedFont>
      <p:font typeface="Book Antiqua" panose="02040602050305030304" pitchFamily="18" charset="0"/>
      <p:regular r:id="rId105"/>
      <p:bold r:id="rId106"/>
      <p:italic r:id="rId107"/>
      <p:boldItalic r:id="rId108"/>
    </p:embeddedFont>
    <p:embeddedFont>
      <p:font typeface="Century Gothic" panose="020B0502020202020204" pitchFamily="34" charset="0"/>
      <p:regular r:id="rId109"/>
      <p:bold r:id="rId110"/>
      <p:italic r:id="rId111"/>
      <p:boldItalic r:id="rId112"/>
    </p:embeddedFont>
    <p:embeddedFont>
      <p:font typeface="Comfortaa" panose="020B0604020202020204" charset="0"/>
      <p:regular r:id="rId113"/>
      <p:bold r:id="rId114"/>
    </p:embeddedFont>
    <p:embeddedFont>
      <p:font typeface="Garamond" panose="02020404030301010803" pitchFamily="18" charset="0"/>
      <p:regular r:id="rId115"/>
      <p:bold r:id="rId116"/>
      <p:italic r:id="rId117"/>
      <p:boldItalic r:id="rId118"/>
    </p:embeddedFont>
    <p:embeddedFont>
      <p:font typeface="Roboto" panose="020B0604020202020204" charset="0"/>
      <p:regular r:id="rId119"/>
      <p:bold r:id="rId120"/>
      <p:italic r:id="rId121"/>
      <p:boldItalic r:id="rId122"/>
    </p:embeddedFont>
    <p:embeddedFont>
      <p:font typeface="Trebuchet MS" panose="020B0603020202020204" pitchFamily="34" charset="0"/>
      <p:regular r:id="rId123"/>
      <p:bold r:id="rId124"/>
      <p:italic r:id="rId125"/>
      <p:boldItalic r:id="rId126"/>
    </p:embeddedFont>
    <p:embeddedFont>
      <p:font typeface="Verdana" panose="020B0604030504040204" pitchFamily="34" charset="0"/>
      <p:regular r:id="rId127"/>
      <p:bold r:id="rId128"/>
      <p:italic r:id="rId129"/>
      <p:boldItalic r:id="rId1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387E24-3743-4942-AFE1-2B20408BD854}">
  <a:tblStyle styleId="{03387E24-3743-4942-AFE1-2B20408BD85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3DFD6A3-1D1E-4A8C-89E5-3D2CD65DD3D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3.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8.fntdata"/><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font" Target="fonts/font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9.fntdata"/><Relationship Id="rId128" Type="http://schemas.openxmlformats.org/officeDocument/2006/relationships/font" Target="fonts/font2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1.fntdata"/><Relationship Id="rId113" Type="http://schemas.openxmlformats.org/officeDocument/2006/relationships/font" Target="fonts/font9.fntdata"/><Relationship Id="rId118" Type="http://schemas.openxmlformats.org/officeDocument/2006/relationships/font" Target="fonts/font14.fntdata"/><Relationship Id="rId126" Type="http://schemas.openxmlformats.org/officeDocument/2006/relationships/font" Target="fonts/font22.fntdata"/><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4.fntdata"/><Relationship Id="rId116" Type="http://schemas.openxmlformats.org/officeDocument/2006/relationships/font" Target="fonts/font12.fntdata"/><Relationship Id="rId124" Type="http://schemas.openxmlformats.org/officeDocument/2006/relationships/font" Target="fonts/font20.fntdata"/><Relationship Id="rId129"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7.fntdata"/><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2.fntdata"/><Relationship Id="rId114" Type="http://schemas.openxmlformats.org/officeDocument/2006/relationships/font" Target="fonts/font10.fntdata"/><Relationship Id="rId119" Type="http://schemas.openxmlformats.org/officeDocument/2006/relationships/font" Target="fonts/font15.fntdata"/><Relationship Id="rId12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8.fntdata"/><Relationship Id="rId130"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120" Type="http://schemas.openxmlformats.org/officeDocument/2006/relationships/font" Target="fonts/font16.fntdata"/><Relationship Id="rId125"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6.fntdata"/><Relationship Id="rId115" Type="http://schemas.openxmlformats.org/officeDocument/2006/relationships/font" Target="fonts/font11.fntdata"/><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‹Nº›</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b6e43e9ee_1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b6e43e9ee_1_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8b6e43e9ee_1_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10</a:t>
            </a:fld>
            <a:endParaRPr sz="1400">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abaac5116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abaac5116_1_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8abaac5116_1_4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100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092533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8aebbaf071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8aebbaf071_0_1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g8aebbaf071_0_11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101</a:t>
            </a:fld>
            <a:endParaRPr sz="1400">
              <a:latin typeface="Arial"/>
              <a:ea typeface="Arial"/>
              <a:cs typeface="Arial"/>
              <a:sym typeface="Aria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8aebbaf071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8aebbaf071_0_1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5" name="Google Shape;765;g8aebbaf071_0_11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102</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a7dadaf18_0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8a7dadaf1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a2e02c9f2_1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8a2e02c9f2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a2e02c9f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a2e02c9f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g8a2e02c9f2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14</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aebbaf07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aebbaf071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8aebbaf071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15</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aebbaf071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aebbaf071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8aebbaf071_0_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16</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aebbaf071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aebbaf071_0_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8aebbaf071_0_1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17</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aebbaf071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aebbaf071_0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8aebbaf071_0_2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18</a:t>
            </a:fld>
            <a:endParaRPr sz="14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aebbaf071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aebbaf071_0_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8aebbaf071_0_2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19</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aebbaf071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aebbaf071_0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8aebbaf071_0_3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20</a:t>
            </a:fld>
            <a:endParaRPr sz="14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aebbaf071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aebbaf071_0_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8aebbaf071_0_4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21</a:t>
            </a:fld>
            <a:endParaRPr sz="14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aebbaf071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aebbaf071_0_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8aebbaf071_0_5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22</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aebbaf071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aebbaf071_0_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8aebbaf071_0_5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aebbaf071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aebbaf071_0_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8aebbaf071_0_6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24</a:t>
            </a:fld>
            <a:endParaRPr sz="14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a2e02c9f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a2e02c9f2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8a2e02c9f2_0_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25</a:t>
            </a:fld>
            <a:endParaRPr sz="14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abaac51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abaac5116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8abaac5116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26</a:t>
            </a:fld>
            <a:endParaRPr sz="14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abaac5116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8abaac5116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8abaac5116_0_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27</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abaac5116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8abaac5116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8abaac5116_1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28</a:t>
            </a:fld>
            <a:endParaRPr sz="14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abaac5116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abaac5116_1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8abaac5116_1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29</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abaac5116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abaac5116_1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8abaac5116_1_1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30</a:t>
            </a:fld>
            <a:endParaRPr sz="14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abaac5116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abaac5116_1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8abaac5116_1_1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31</a:t>
            </a:fld>
            <a:endParaRPr sz="1400">
              <a:latin typeface="Arial"/>
              <a:ea typeface="Arial"/>
              <a:cs typeface="Arial"/>
              <a:sym typeface="Arial"/>
            </a:endParaRPr>
          </a:p>
        </p:txBody>
      </p:sp>
    </p:spTree>
    <p:extLst>
      <p:ext uri="{BB962C8B-B14F-4D97-AF65-F5344CB8AC3E}">
        <p14:creationId xmlns:p14="http://schemas.microsoft.com/office/powerpoint/2010/main" val="161950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abaac5116_1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abaac5116_1_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8abaac5116_1_2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32</a:t>
            </a:fld>
            <a:endParaRPr sz="140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abaac5116_1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8abaac5116_1_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8abaac5116_1_3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33</a:t>
            </a:fld>
            <a:endParaRPr sz="1400">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a2e02c9f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a2e02c9f2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8a2e02c9f2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34</a:t>
            </a:fld>
            <a:endParaRPr sz="1400">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baac5116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abaac5116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8abaac5116_1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35</a:t>
            </a:fld>
            <a:endParaRPr sz="1400">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abaac5116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abaac5116_1_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8abaac5116_1_4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36</a:t>
            </a:fld>
            <a:endParaRPr sz="1400">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ac9c4cf1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ac9c4cf1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8ac9c4cf17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37</a:t>
            </a:fld>
            <a:endParaRPr sz="1400">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21608ff0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21608ff0c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821608ff0c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38</a:t>
            </a:fld>
            <a:endParaRPr sz="1400">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20b9d7c1b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20b9d7c1b_0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820b9d7c1b_0_2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39</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820b9d7c1b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820b9d7c1b_0_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820b9d7c1b_0_2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40</a:t>
            </a:fld>
            <a:endParaRPr sz="1400">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820b9d7c1b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820b9d7c1b_0_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820b9d7c1b_0_3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41</a:t>
            </a:fld>
            <a:endParaRPr sz="1400">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820b9d7c1b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820b9d7c1b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820b9d7c1b_0_3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42</a:t>
            </a:fld>
            <a:endParaRPr sz="1400">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a2e02c9f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a2e02c9f2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8a2e02c9f2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43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54584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baac5116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abaac5116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8abaac5116_1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44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978390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abaac5116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abaac5116_1_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8abaac5116_1_4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45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37543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8ac9c4cf1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8ac9c4cf17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8ac9c4cf17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46</a:t>
            </a:fld>
            <a:endParaRPr sz="1400">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21608ff0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821608ff0c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821608ff0c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47</a:t>
            </a:fld>
            <a:endParaRPr sz="1400">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8ac9c4cf17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8ac9c4cf17_0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8ac9c4cf17_0_3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48</a:t>
            </a:fld>
            <a:endParaRPr sz="1400">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8ac9c4cf17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8ac9c4cf17_0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8ac9c4cf17_0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49</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9536b52c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89536b52c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ac9c4cf17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8ac9c4cf17_0_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8ac9c4cf17_0_4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50</a:t>
            </a:fld>
            <a:endParaRPr sz="1400">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ac9c4cf17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8ac9c4cf17_0_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8ac9c4cf17_0_5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51</a:t>
            </a:fld>
            <a:endParaRPr sz="1400">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a2e02c9f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a2e02c9f2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8a2e02c9f2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52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682639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baac5116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abaac5116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8abaac5116_1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53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89652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abaac5116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abaac5116_1_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8abaac5116_1_4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54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376044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ac9c4cf17_5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8ac9c4cf17_5_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8ac9c4cf17_5_6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55</a:t>
            </a:fld>
            <a:endParaRPr sz="1400">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8ac9c4cf17_5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8ac9c4cf17_5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g8ac9c4cf17_5_7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56</a:t>
            </a:fld>
            <a:endParaRPr sz="1400">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8ac9c4cf17_5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8ac9c4cf17_5_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8ac9c4cf17_5_6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57</a:t>
            </a:fld>
            <a:endParaRPr sz="1400">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ac9c4cf17_5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ac9c4cf17_5_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8ac9c4cf17_5_8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58</a:t>
            </a:fld>
            <a:endParaRPr sz="1400">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8ac9c4cf17_5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8ac9c4cf17_5_10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8ac9c4cf17_5_10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59</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9536b52c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89536b52c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533832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aebbaf071_0_4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aebbaf071_0_4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8aebbaf071_0_46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60</a:t>
            </a:fld>
            <a:endParaRPr sz="1400">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a2e02c9f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a2e02c9f2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8a2e02c9f2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61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995826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baac5116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abaac5116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8abaac5116_1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62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989254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abaac5116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abaac5116_1_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8abaac5116_1_4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63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94235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ac9c4cf17_3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ac9c4cf17_3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g8ac9c4cf17_3_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64</a:t>
            </a:fld>
            <a:endParaRPr sz="1400">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8ac9c4cf17_3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8ac9c4cf17_3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g8ac9c4cf17_3_1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65</a:t>
            </a:fld>
            <a:endParaRPr sz="1400">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ac9c4cf17_3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8ac9c4cf17_3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8ac9c4cf17_3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66</a:t>
            </a:fld>
            <a:endParaRPr sz="1400">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8ac9c4cf17_3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8ac9c4cf17_3_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8ac9c4cf17_3_2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67</a:t>
            </a:fld>
            <a:endParaRPr sz="1400">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8ac9c4cf17_3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8ac9c4cf17_3_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8ac9c4cf17_3_3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68</a:t>
            </a:fld>
            <a:endParaRPr sz="1400">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8ac9c4cf17_3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8ac9c4cf17_3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8ac9c4cf17_3_3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69</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a2e02c9f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a2e02c9f2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8a2e02c9f2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70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149248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baac5116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abaac5116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8abaac5116_1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71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9197558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abaac5116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abaac5116_1_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8abaac5116_1_4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72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741515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820b9d7c1b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820b9d7c1b_0_19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g820b9d7c1b_0_19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73</a:t>
            </a:fld>
            <a:endParaRPr sz="1400">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8b65ebd6d5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8b65ebd6d5_2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g8b65ebd6d5_2_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74</a:t>
            </a:fld>
            <a:endParaRPr sz="1400">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20b9d7c1b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820b9d7c1b_0_19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g820b9d7c1b_0_19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75</a:t>
            </a:fld>
            <a:endParaRPr sz="1400">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20b9d7c1b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20b9d7c1b_0_2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g820b9d7c1b_0_21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76</a:t>
            </a:fld>
            <a:endParaRPr sz="1400">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820b9d7c1b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820b9d7c1b_0_2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g820b9d7c1b_0_21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77</a:t>
            </a:fld>
            <a:endParaRPr sz="1400">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20b9d7c1b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20b9d7c1b_0_2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820b9d7c1b_0_22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78</a:t>
            </a:fld>
            <a:endParaRPr sz="1400">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820b9d7c1b_0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820b9d7c1b_0_2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g820b9d7c1b_0_22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79</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a2e02c9f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a2e02c9f2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8a2e02c9f2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80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815274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baac5116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abaac5116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8abaac5116_1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81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93980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abaac5116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abaac5116_1_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8abaac5116_1_4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82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088180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8a523bef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8a523beff6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g8a523beff6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83</a:t>
            </a:fld>
            <a:endParaRPr sz="1400">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8a523beff6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8a523beff6_1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8a523beff6_1_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84</a:t>
            </a:fld>
            <a:endParaRPr sz="1400">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8a523beff6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8a523beff6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g8a523beff6_1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85</a:t>
            </a:fld>
            <a:endParaRPr sz="1400">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a523beff6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8a523beff6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8a523beff6_0_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86</a:t>
            </a:fld>
            <a:endParaRPr sz="1400">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8a523beff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8a523beff6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8a523beff6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87</a:t>
            </a:fld>
            <a:endParaRPr sz="1400">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8a523beff6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8a523beff6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g8a523beff6_0_1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88</a:t>
            </a:fld>
            <a:endParaRPr sz="1400">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a2e02c9f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a2e02c9f2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8a2e02c9f2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89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0149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baac5116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abaac5116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8abaac5116_1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90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157932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abaac5116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abaac5116_1_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8abaac5116_1_4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91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788644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8ac9c4cf17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8ac9c4cf17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g8ac9c4cf17_0_1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92</a:t>
            </a:fld>
            <a:endParaRPr sz="1400">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821608ff0c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821608ff0c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g821608ff0c_0_1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93</a:t>
            </a:fld>
            <a:endParaRPr sz="1400">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8ac9c4cf17_5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8ac9c4cf17_5_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g8ac9c4cf17_5_2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94</a:t>
            </a:fld>
            <a:endParaRPr sz="1400">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8ac9c4cf17_5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8ac9c4cf17_5_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g8ac9c4cf17_5_3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95</a:t>
            </a:fld>
            <a:endParaRPr sz="1400">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ac9c4cf17_5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ac9c4cf17_5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g8ac9c4cf17_5_3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96</a:t>
            </a:fld>
            <a:endParaRPr sz="1400">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8ac9c4cf17_5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8ac9c4cf17_5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g8ac9c4cf17_5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97</a:t>
            </a:fld>
            <a:endParaRPr sz="1400">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a2e02c9f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a2e02c9f2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8a2e02c9f2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98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742583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baac5116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abaac5116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8abaac5116_1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99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42125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cabezado de sección 1">
  <p:cSld name="SECTION_HEADER_1">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66443" y="2861734"/>
            <a:ext cx="6621000" cy="1915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3000"/>
              <a:buNone/>
              <a:defRPr sz="4000" b="0" cap="none"/>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56" name="Google Shape;56;p13"/>
          <p:cNvSpPr txBox="1">
            <a:spLocks noGrp="1"/>
          </p:cNvSpPr>
          <p:nvPr>
            <p:ph type="body" idx="1"/>
          </p:nvPr>
        </p:nvSpPr>
        <p:spPr>
          <a:xfrm>
            <a:off x="866442" y="4777381"/>
            <a:ext cx="6621000" cy="860400"/>
          </a:xfrm>
          <a:prstGeom prst="rect">
            <a:avLst/>
          </a:prstGeom>
          <a:noFill/>
          <a:ln>
            <a:noFill/>
          </a:ln>
        </p:spPr>
        <p:txBody>
          <a:bodyPr spcFirstLastPara="1" wrap="square" lIns="91425" tIns="45700" rIns="91425" bIns="45700" anchor="t" anchorCtr="0">
            <a:noAutofit/>
          </a:bodyPr>
          <a:lstStyle>
            <a:lvl1pPr marL="457200" lvl="0" indent="-228600" algn="l" rtl="0">
              <a:lnSpc>
                <a:spcPct val="115000"/>
              </a:lnSpc>
              <a:spcBef>
                <a:spcPts val="1000"/>
              </a:spcBef>
              <a:spcAft>
                <a:spcPts val="0"/>
              </a:spcAft>
              <a:buSzPts val="1600"/>
              <a:buNone/>
              <a:defRPr sz="2000" cap="none">
                <a:solidFill>
                  <a:srgbClr val="86D1D8"/>
                </a:solidFill>
              </a:defRPr>
            </a:lvl1pPr>
            <a:lvl2pPr marL="914400" lvl="1" indent="-228600" algn="l" rtl="0">
              <a:lnSpc>
                <a:spcPct val="115000"/>
              </a:lnSpc>
              <a:spcBef>
                <a:spcPts val="1000"/>
              </a:spcBef>
              <a:spcAft>
                <a:spcPts val="0"/>
              </a:spcAft>
              <a:buSzPts val="1440"/>
              <a:buNone/>
              <a:defRPr sz="1800">
                <a:solidFill>
                  <a:schemeClr val="lt1"/>
                </a:solidFill>
              </a:defRPr>
            </a:lvl2pPr>
            <a:lvl3pPr marL="1371600" lvl="2" indent="-228600" algn="l" rtl="0">
              <a:lnSpc>
                <a:spcPct val="115000"/>
              </a:lnSpc>
              <a:spcBef>
                <a:spcPts val="1000"/>
              </a:spcBef>
              <a:spcAft>
                <a:spcPts val="0"/>
              </a:spcAft>
              <a:buSzPts val="1280"/>
              <a:buNone/>
              <a:defRPr sz="1600">
                <a:solidFill>
                  <a:schemeClr val="lt1"/>
                </a:solidFill>
              </a:defRPr>
            </a:lvl3pPr>
            <a:lvl4pPr marL="1828800" lvl="3" indent="-228600" algn="l" rtl="0">
              <a:lnSpc>
                <a:spcPct val="115000"/>
              </a:lnSpc>
              <a:spcBef>
                <a:spcPts val="1000"/>
              </a:spcBef>
              <a:spcAft>
                <a:spcPts val="0"/>
              </a:spcAft>
              <a:buSzPts val="1120"/>
              <a:buNone/>
              <a:defRPr sz="1400">
                <a:solidFill>
                  <a:schemeClr val="lt1"/>
                </a:solidFill>
              </a:defRPr>
            </a:lvl4pPr>
            <a:lvl5pPr marL="2286000" lvl="4" indent="-228600" algn="l" rtl="0">
              <a:lnSpc>
                <a:spcPct val="115000"/>
              </a:lnSpc>
              <a:spcBef>
                <a:spcPts val="1000"/>
              </a:spcBef>
              <a:spcAft>
                <a:spcPts val="0"/>
              </a:spcAft>
              <a:buSzPts val="1120"/>
              <a:buNone/>
              <a:defRPr sz="1400">
                <a:solidFill>
                  <a:schemeClr val="lt1"/>
                </a:solidFill>
              </a:defRPr>
            </a:lvl5pPr>
            <a:lvl6pPr marL="2743200" lvl="5" indent="-228600" algn="l" rtl="0">
              <a:lnSpc>
                <a:spcPct val="115000"/>
              </a:lnSpc>
              <a:spcBef>
                <a:spcPts val="1000"/>
              </a:spcBef>
              <a:spcAft>
                <a:spcPts val="0"/>
              </a:spcAft>
              <a:buSzPts val="1120"/>
              <a:buNone/>
              <a:defRPr sz="1400">
                <a:solidFill>
                  <a:schemeClr val="lt1"/>
                </a:solidFill>
              </a:defRPr>
            </a:lvl6pPr>
            <a:lvl7pPr marL="3200400" lvl="6" indent="-228600" algn="l" rtl="0">
              <a:lnSpc>
                <a:spcPct val="115000"/>
              </a:lnSpc>
              <a:spcBef>
                <a:spcPts val="1000"/>
              </a:spcBef>
              <a:spcAft>
                <a:spcPts val="0"/>
              </a:spcAft>
              <a:buSzPts val="1120"/>
              <a:buNone/>
              <a:defRPr sz="1400">
                <a:solidFill>
                  <a:schemeClr val="lt1"/>
                </a:solidFill>
              </a:defRPr>
            </a:lvl7pPr>
            <a:lvl8pPr marL="3657600" lvl="7" indent="-228600" algn="l" rtl="0">
              <a:lnSpc>
                <a:spcPct val="115000"/>
              </a:lnSpc>
              <a:spcBef>
                <a:spcPts val="1000"/>
              </a:spcBef>
              <a:spcAft>
                <a:spcPts val="0"/>
              </a:spcAft>
              <a:buSzPts val="1120"/>
              <a:buNone/>
              <a:defRPr sz="1400">
                <a:solidFill>
                  <a:schemeClr val="lt1"/>
                </a:solidFill>
              </a:defRPr>
            </a:lvl8pPr>
            <a:lvl9pPr marL="4114800" lvl="8" indent="-228600" algn="l" rtl="0">
              <a:lnSpc>
                <a:spcPct val="115000"/>
              </a:lnSpc>
              <a:spcBef>
                <a:spcPts val="1000"/>
              </a:spcBef>
              <a:spcAft>
                <a:spcPts val="0"/>
              </a:spcAft>
              <a:buSzPts val="1120"/>
              <a:buNone/>
              <a:defRPr sz="1400">
                <a:solidFill>
                  <a:schemeClr val="lt1"/>
                </a:solidFill>
              </a:defRPr>
            </a:lvl9pPr>
          </a:lstStyle>
          <a:p>
            <a:endParaRPr/>
          </a:p>
        </p:txBody>
      </p:sp>
      <p:sp>
        <p:nvSpPr>
          <p:cNvPr id="57" name="Google Shape;57;p13"/>
          <p:cNvSpPr txBox="1">
            <a:spLocks noGrp="1"/>
          </p:cNvSpPr>
          <p:nvPr>
            <p:ph type="dt" idx="10"/>
          </p:nvPr>
        </p:nvSpPr>
        <p:spPr>
          <a:xfrm rot="5400000">
            <a:off x="7494587" y="1828800"/>
            <a:ext cx="9906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3"/>
          <p:cNvSpPr txBox="1">
            <a:spLocks noGrp="1"/>
          </p:cNvSpPr>
          <p:nvPr>
            <p:ph type="ftr" idx="11"/>
          </p:nvPr>
        </p:nvSpPr>
        <p:spPr>
          <a:xfrm rot="5400000">
            <a:off x="6233324" y="3263100"/>
            <a:ext cx="38592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13"/>
          <p:cNvSpPr txBox="1">
            <a:spLocks noGrp="1"/>
          </p:cNvSpPr>
          <p:nvPr>
            <p:ph type="sldNum" idx="12"/>
          </p:nvPr>
        </p:nvSpPr>
        <p:spPr>
          <a:xfrm>
            <a:off x="7766050" y="295275"/>
            <a:ext cx="628500" cy="7683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FFFFFF"/>
              </a:buClr>
              <a:buSzPts val="2800"/>
              <a:buFont typeface="Garamond"/>
              <a:buNone/>
              <a:defRPr sz="2800" b="0" i="0" u="none" strike="noStrike" cap="none">
                <a:solidFill>
                  <a:srgbClr val="FFFFFF"/>
                </a:solidFill>
                <a:latin typeface="Garamond"/>
                <a:ea typeface="Garamond"/>
                <a:cs typeface="Garamond"/>
                <a:sym typeface="Garamond"/>
              </a:defRPr>
            </a:lvl1pPr>
            <a:lvl2pPr marL="0" marR="0" lvl="1" indent="0" algn="ctr" rtl="0">
              <a:lnSpc>
                <a:spcPct val="100000"/>
              </a:lnSpc>
              <a:spcBef>
                <a:spcPts val="0"/>
              </a:spcBef>
              <a:spcAft>
                <a:spcPts val="0"/>
              </a:spcAft>
              <a:buClr>
                <a:srgbClr val="FFFFFF"/>
              </a:buClr>
              <a:buSzPts val="2800"/>
              <a:buFont typeface="Garamond"/>
              <a:buNone/>
              <a:defRPr sz="2800" b="0" i="0" u="none" strike="noStrike" cap="none">
                <a:solidFill>
                  <a:srgbClr val="FFFFFF"/>
                </a:solidFill>
                <a:latin typeface="Garamond"/>
                <a:ea typeface="Garamond"/>
                <a:cs typeface="Garamond"/>
                <a:sym typeface="Garamond"/>
              </a:defRPr>
            </a:lvl2pPr>
            <a:lvl3pPr marL="0" marR="0" lvl="2" indent="0" algn="ctr" rtl="0">
              <a:lnSpc>
                <a:spcPct val="100000"/>
              </a:lnSpc>
              <a:spcBef>
                <a:spcPts val="0"/>
              </a:spcBef>
              <a:spcAft>
                <a:spcPts val="0"/>
              </a:spcAft>
              <a:buClr>
                <a:srgbClr val="FFFFFF"/>
              </a:buClr>
              <a:buSzPts val="2800"/>
              <a:buFont typeface="Garamond"/>
              <a:buNone/>
              <a:defRPr sz="2800" b="0" i="0" u="none" strike="noStrike" cap="none">
                <a:solidFill>
                  <a:srgbClr val="FFFFFF"/>
                </a:solidFill>
                <a:latin typeface="Garamond"/>
                <a:ea typeface="Garamond"/>
                <a:cs typeface="Garamond"/>
                <a:sym typeface="Garamond"/>
              </a:defRPr>
            </a:lvl3pPr>
            <a:lvl4pPr marL="0" marR="0" lvl="3" indent="0" algn="ctr" rtl="0">
              <a:lnSpc>
                <a:spcPct val="100000"/>
              </a:lnSpc>
              <a:spcBef>
                <a:spcPts val="0"/>
              </a:spcBef>
              <a:spcAft>
                <a:spcPts val="0"/>
              </a:spcAft>
              <a:buClr>
                <a:srgbClr val="FFFFFF"/>
              </a:buClr>
              <a:buSzPts val="2800"/>
              <a:buFont typeface="Garamond"/>
              <a:buNone/>
              <a:defRPr sz="2800" b="0" i="0" u="none" strike="noStrike" cap="none">
                <a:solidFill>
                  <a:srgbClr val="FFFFFF"/>
                </a:solidFill>
                <a:latin typeface="Garamond"/>
                <a:ea typeface="Garamond"/>
                <a:cs typeface="Garamond"/>
                <a:sym typeface="Garamond"/>
              </a:defRPr>
            </a:lvl4pPr>
            <a:lvl5pPr marL="0" marR="0" lvl="4" indent="0" algn="ctr" rtl="0">
              <a:lnSpc>
                <a:spcPct val="100000"/>
              </a:lnSpc>
              <a:spcBef>
                <a:spcPts val="0"/>
              </a:spcBef>
              <a:spcAft>
                <a:spcPts val="0"/>
              </a:spcAft>
              <a:buClr>
                <a:srgbClr val="FFFFFF"/>
              </a:buClr>
              <a:buSzPts val="2800"/>
              <a:buFont typeface="Garamond"/>
              <a:buNone/>
              <a:defRPr sz="2800" b="0" i="0" u="none" strike="noStrike" cap="none">
                <a:solidFill>
                  <a:srgbClr val="FFFFFF"/>
                </a:solidFill>
                <a:latin typeface="Garamond"/>
                <a:ea typeface="Garamond"/>
                <a:cs typeface="Garamond"/>
                <a:sym typeface="Garamond"/>
              </a:defRPr>
            </a:lvl5pPr>
            <a:lvl6pPr marL="0" marR="0" lvl="5" indent="0" algn="ctr" rtl="0">
              <a:lnSpc>
                <a:spcPct val="100000"/>
              </a:lnSpc>
              <a:spcBef>
                <a:spcPts val="0"/>
              </a:spcBef>
              <a:spcAft>
                <a:spcPts val="0"/>
              </a:spcAft>
              <a:buClr>
                <a:srgbClr val="FFFFFF"/>
              </a:buClr>
              <a:buSzPts val="2800"/>
              <a:buFont typeface="Garamond"/>
              <a:buNone/>
              <a:defRPr sz="2800" b="0" i="0" u="none" strike="noStrike" cap="none">
                <a:solidFill>
                  <a:srgbClr val="FFFFFF"/>
                </a:solidFill>
                <a:latin typeface="Garamond"/>
                <a:ea typeface="Garamond"/>
                <a:cs typeface="Garamond"/>
                <a:sym typeface="Garamond"/>
              </a:defRPr>
            </a:lvl6pPr>
            <a:lvl7pPr marL="0" marR="0" lvl="6" indent="0" algn="ctr" rtl="0">
              <a:lnSpc>
                <a:spcPct val="100000"/>
              </a:lnSpc>
              <a:spcBef>
                <a:spcPts val="0"/>
              </a:spcBef>
              <a:spcAft>
                <a:spcPts val="0"/>
              </a:spcAft>
              <a:buClr>
                <a:srgbClr val="FFFFFF"/>
              </a:buClr>
              <a:buSzPts val="2800"/>
              <a:buFont typeface="Garamond"/>
              <a:buNone/>
              <a:defRPr sz="2800" b="0" i="0" u="none" strike="noStrike" cap="none">
                <a:solidFill>
                  <a:srgbClr val="FFFFFF"/>
                </a:solidFill>
                <a:latin typeface="Garamond"/>
                <a:ea typeface="Garamond"/>
                <a:cs typeface="Garamond"/>
                <a:sym typeface="Garamond"/>
              </a:defRPr>
            </a:lvl7pPr>
            <a:lvl8pPr marL="0" marR="0" lvl="7" indent="0" algn="ctr" rtl="0">
              <a:lnSpc>
                <a:spcPct val="100000"/>
              </a:lnSpc>
              <a:spcBef>
                <a:spcPts val="0"/>
              </a:spcBef>
              <a:spcAft>
                <a:spcPts val="0"/>
              </a:spcAft>
              <a:buClr>
                <a:srgbClr val="FFFFFF"/>
              </a:buClr>
              <a:buSzPts val="2800"/>
              <a:buFont typeface="Garamond"/>
              <a:buNone/>
              <a:defRPr sz="2800" b="0" i="0" u="none" strike="noStrike" cap="none">
                <a:solidFill>
                  <a:srgbClr val="FFFFFF"/>
                </a:solidFill>
                <a:latin typeface="Garamond"/>
                <a:ea typeface="Garamond"/>
                <a:cs typeface="Garamond"/>
                <a:sym typeface="Garamond"/>
              </a:defRPr>
            </a:lvl8pPr>
            <a:lvl9pPr marL="0" marR="0" lvl="8" indent="0" algn="ctr" rtl="0">
              <a:lnSpc>
                <a:spcPct val="100000"/>
              </a:lnSpc>
              <a:spcBef>
                <a:spcPts val="0"/>
              </a:spcBef>
              <a:spcAft>
                <a:spcPts val="0"/>
              </a:spcAft>
              <a:buClr>
                <a:srgbClr val="FFFFFF"/>
              </a:buClr>
              <a:buSzPts val="2800"/>
              <a:buFont typeface="Garamond"/>
              <a:buNone/>
              <a:defRPr sz="2800" b="0" i="0" u="none" strike="noStrike" cap="none">
                <a:solidFill>
                  <a:srgbClr val="FFFFF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en-US"/>
              <a:t>‹Nº›</a:t>
            </a:fld>
            <a:endParaRPr sz="1000">
              <a:solidFill>
                <a:schemeClr val="lt1"/>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cabezado de sección 2">
  <p:cSld name="SECTION_HEADER_2">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09598" y="2700868"/>
            <a:ext cx="6347700" cy="182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accent1"/>
              </a:buClr>
              <a:buSzPts val="4000"/>
              <a:buFont typeface="Trebuchet MS"/>
              <a:buNone/>
              <a:defRPr sz="4000" b="0"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2" name="Google Shape;62;p14"/>
          <p:cNvSpPr txBox="1">
            <a:spLocks noGrp="1"/>
          </p:cNvSpPr>
          <p:nvPr>
            <p:ph type="body" idx="1"/>
          </p:nvPr>
        </p:nvSpPr>
        <p:spPr>
          <a:xfrm>
            <a:off x="609598" y="4527448"/>
            <a:ext cx="6347700" cy="860400"/>
          </a:xfrm>
          <a:prstGeom prst="rect">
            <a:avLst/>
          </a:prstGeom>
          <a:noFill/>
          <a:ln>
            <a:noFill/>
          </a:ln>
        </p:spPr>
        <p:txBody>
          <a:bodyPr spcFirstLastPara="1" wrap="square" lIns="91425" tIns="45700" rIns="91425" bIns="45700" anchor="t" anchorCtr="0">
            <a:noAutofit/>
          </a:bodyPr>
          <a:lstStyle>
            <a:lvl1pPr marL="457200" lvl="0" indent="-228600" algn="l" rtl="0">
              <a:spcBef>
                <a:spcPts val="1000"/>
              </a:spcBef>
              <a:spcAft>
                <a:spcPts val="0"/>
              </a:spcAft>
              <a:buSzPts val="1600"/>
              <a:buNone/>
              <a:defRPr sz="2000">
                <a:solidFill>
                  <a:srgbClr val="7F7F7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63" name="Google Shape;63;p14"/>
          <p:cNvSpPr txBox="1">
            <a:spLocks noGrp="1"/>
          </p:cNvSpPr>
          <p:nvPr>
            <p:ph type="dt" idx="10"/>
          </p:nvPr>
        </p:nvSpPr>
        <p:spPr>
          <a:xfrm>
            <a:off x="5405258" y="6041363"/>
            <a:ext cx="684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4"/>
          <p:cNvSpPr txBox="1">
            <a:spLocks noGrp="1"/>
          </p:cNvSpPr>
          <p:nvPr>
            <p:ph type="ftr" idx="11"/>
          </p:nvPr>
        </p:nvSpPr>
        <p:spPr>
          <a:xfrm>
            <a:off x="609599" y="6041363"/>
            <a:ext cx="46230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4"/>
          <p:cNvSpPr txBox="1">
            <a:spLocks noGrp="1"/>
          </p:cNvSpPr>
          <p:nvPr>
            <p:ph type="sldNum" idx="12"/>
          </p:nvPr>
        </p:nvSpPr>
        <p:spPr>
          <a:xfrm>
            <a:off x="6444676" y="6041363"/>
            <a:ext cx="512700" cy="365100"/>
          </a:xfrm>
          <a:prstGeom prst="rect">
            <a:avLst/>
          </a:prstGeom>
          <a:noFill/>
          <a:ln>
            <a:noFill/>
          </a:ln>
        </p:spPr>
        <p:txBody>
          <a:bodyPr spcFirstLastPara="1" wrap="square" lIns="91425" tIns="45700" rIns="91425" bIns="45700" anchor="ctr" anchorCtr="0">
            <a:noAutofit/>
          </a:bodyPr>
          <a:lstStyle>
            <a:lvl1pPr marL="0" lvl="0" indent="0" algn="ctr" rtl="0">
              <a:lnSpc>
                <a:spcPct val="100000"/>
              </a:lnSpc>
              <a:spcBef>
                <a:spcPts val="0"/>
              </a:spcBef>
              <a:spcAft>
                <a:spcPts val="0"/>
              </a:spcAft>
              <a:buNone/>
              <a:defRPr>
                <a:solidFill>
                  <a:srgbClr val="5FCBEF"/>
                </a:solidFill>
              </a:defRPr>
            </a:lvl1pPr>
            <a:lvl2pPr marL="0" lvl="1" indent="0" algn="ctr" rtl="0">
              <a:lnSpc>
                <a:spcPct val="100000"/>
              </a:lnSpc>
              <a:spcBef>
                <a:spcPts val="0"/>
              </a:spcBef>
              <a:spcAft>
                <a:spcPts val="0"/>
              </a:spcAft>
              <a:buNone/>
              <a:defRPr>
                <a:solidFill>
                  <a:srgbClr val="5FCBEF"/>
                </a:solidFill>
              </a:defRPr>
            </a:lvl2pPr>
            <a:lvl3pPr marL="0" lvl="2" indent="0" algn="ctr" rtl="0">
              <a:lnSpc>
                <a:spcPct val="100000"/>
              </a:lnSpc>
              <a:spcBef>
                <a:spcPts val="0"/>
              </a:spcBef>
              <a:spcAft>
                <a:spcPts val="0"/>
              </a:spcAft>
              <a:buNone/>
              <a:defRPr>
                <a:solidFill>
                  <a:srgbClr val="5FCBEF"/>
                </a:solidFill>
              </a:defRPr>
            </a:lvl3pPr>
            <a:lvl4pPr marL="0" lvl="3" indent="0" algn="ctr" rtl="0">
              <a:lnSpc>
                <a:spcPct val="100000"/>
              </a:lnSpc>
              <a:spcBef>
                <a:spcPts val="0"/>
              </a:spcBef>
              <a:spcAft>
                <a:spcPts val="0"/>
              </a:spcAft>
              <a:buNone/>
              <a:defRPr>
                <a:solidFill>
                  <a:srgbClr val="5FCBEF"/>
                </a:solidFill>
              </a:defRPr>
            </a:lvl4pPr>
            <a:lvl5pPr marL="0" lvl="4" indent="0" algn="ctr" rtl="0">
              <a:lnSpc>
                <a:spcPct val="100000"/>
              </a:lnSpc>
              <a:spcBef>
                <a:spcPts val="0"/>
              </a:spcBef>
              <a:spcAft>
                <a:spcPts val="0"/>
              </a:spcAft>
              <a:buNone/>
              <a:defRPr>
                <a:solidFill>
                  <a:srgbClr val="5FCBEF"/>
                </a:solidFill>
              </a:defRPr>
            </a:lvl5pPr>
            <a:lvl6pPr marL="0" lvl="5" indent="0" algn="ctr" rtl="0">
              <a:lnSpc>
                <a:spcPct val="100000"/>
              </a:lnSpc>
              <a:spcBef>
                <a:spcPts val="0"/>
              </a:spcBef>
              <a:spcAft>
                <a:spcPts val="0"/>
              </a:spcAft>
              <a:buNone/>
              <a:defRPr>
                <a:solidFill>
                  <a:srgbClr val="5FCBEF"/>
                </a:solidFill>
              </a:defRPr>
            </a:lvl6pPr>
            <a:lvl7pPr marL="0" lvl="6" indent="0" algn="ctr" rtl="0">
              <a:lnSpc>
                <a:spcPct val="100000"/>
              </a:lnSpc>
              <a:spcBef>
                <a:spcPts val="0"/>
              </a:spcBef>
              <a:spcAft>
                <a:spcPts val="0"/>
              </a:spcAft>
              <a:buNone/>
              <a:defRPr>
                <a:solidFill>
                  <a:srgbClr val="5FCBEF"/>
                </a:solidFill>
              </a:defRPr>
            </a:lvl7pPr>
            <a:lvl8pPr marL="0" lvl="7" indent="0" algn="ctr" rtl="0">
              <a:lnSpc>
                <a:spcPct val="100000"/>
              </a:lnSpc>
              <a:spcBef>
                <a:spcPts val="0"/>
              </a:spcBef>
              <a:spcAft>
                <a:spcPts val="0"/>
              </a:spcAft>
              <a:buNone/>
              <a:defRPr>
                <a:solidFill>
                  <a:srgbClr val="5FCBEF"/>
                </a:solidFill>
              </a:defRPr>
            </a:lvl8pPr>
            <a:lvl9pPr marL="0" lvl="8" indent="0" algn="ctr" rtl="0">
              <a:lnSpc>
                <a:spcPct val="100000"/>
              </a:lnSpc>
              <a:spcBef>
                <a:spcPts val="0"/>
              </a:spcBef>
              <a:spcAft>
                <a:spcPts val="0"/>
              </a:spcAft>
              <a:buNone/>
              <a:defRPr>
                <a:solidFill>
                  <a:srgbClr val="5FCBEF"/>
                </a:solidFil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FE2F3"/>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blogs.murciasalud.es/edusalud/2018/07/13/habilidades-para-la-vida/"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flipH="1">
            <a:off x="3880107" y="1445342"/>
            <a:ext cx="4976400" cy="3614214"/>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2"/>
              </a:buClr>
              <a:buSzPts val="3600"/>
              <a:buFont typeface="Century Gothic"/>
              <a:buNone/>
            </a:pPr>
            <a:endParaRPr sz="1840" dirty="0">
              <a:solidFill>
                <a:srgbClr val="CC0000"/>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3600"/>
              <a:buFont typeface="Century Gothic"/>
              <a:buNone/>
            </a:pPr>
            <a:endParaRPr sz="1840" dirty="0">
              <a:solidFill>
                <a:srgbClr val="CC0000"/>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3600"/>
              <a:buFont typeface="Century Gothic"/>
              <a:buNone/>
            </a:pPr>
            <a:r>
              <a:rPr lang="en-US" sz="2400" i="1" dirty="0">
                <a:solidFill>
                  <a:srgbClr val="CC0000"/>
                </a:solidFill>
                <a:latin typeface="Century Gothic"/>
                <a:ea typeface="Century Gothic"/>
                <a:cs typeface="Century Gothic"/>
                <a:sym typeface="Century Gothic"/>
              </a:rPr>
              <a:t>“LOS ESTILOS DE VIDA SALUDABLES; FÍSICOS, EMOCIONALES E INTELECTUALES; AYUDAN A PREVENIR PROBLEMAS DE OBESIDAD Y MOTRICIDAD FÍSICA EN LA VIDA ADULTA.</a:t>
            </a:r>
            <a:endParaRPr sz="2400" i="1" dirty="0">
              <a:solidFill>
                <a:srgbClr val="CC0000"/>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3600"/>
              <a:buFont typeface="Century Gothic"/>
              <a:buNone/>
            </a:pPr>
            <a:endParaRPr sz="1840" dirty="0">
              <a:solidFill>
                <a:srgbClr val="CC0000"/>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lt2"/>
              </a:buClr>
              <a:buSzPts val="3600"/>
              <a:buFont typeface="Century Gothic"/>
              <a:buNone/>
            </a:pPr>
            <a:br>
              <a:rPr lang="en-US" sz="1840" b="1" dirty="0">
                <a:solidFill>
                  <a:srgbClr val="CC0000"/>
                </a:solidFill>
                <a:latin typeface="Century Gothic"/>
                <a:ea typeface="Century Gothic"/>
                <a:cs typeface="Century Gothic"/>
                <a:sym typeface="Century Gothic"/>
              </a:rPr>
            </a:br>
            <a:r>
              <a:rPr lang="en-US" sz="1840" b="1" dirty="0">
                <a:solidFill>
                  <a:srgbClr val="CC0000"/>
                </a:solidFill>
                <a:latin typeface="Century Gothic"/>
                <a:ea typeface="Century Gothic"/>
                <a:cs typeface="Century Gothic"/>
                <a:sym typeface="Century Gothic"/>
              </a:rPr>
              <a:t>GRADO: 5TO. (Grupo - 502)</a:t>
            </a:r>
            <a:endParaRPr sz="2200" b="1" dirty="0">
              <a:solidFill>
                <a:srgbClr val="CC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3">
            <a:alphaModFix/>
          </a:blip>
          <a:srcRect/>
          <a:stretch/>
        </p:blipFill>
        <p:spPr>
          <a:xfrm>
            <a:off x="737421" y="1668894"/>
            <a:ext cx="1887794" cy="1892853"/>
          </a:xfrm>
          <a:prstGeom prst="rect">
            <a:avLst/>
          </a:prstGeom>
          <a:noFill/>
          <a:ln>
            <a:noFill/>
          </a:ln>
        </p:spPr>
      </p:pic>
      <p:pic>
        <p:nvPicPr>
          <p:cNvPr id="72" name="Google Shape;72;p15"/>
          <p:cNvPicPr preferRelativeResize="0"/>
          <p:nvPr/>
        </p:nvPicPr>
        <p:blipFill rotWithShape="1">
          <a:blip r:embed="rId4">
            <a:alphaModFix/>
          </a:blip>
          <a:srcRect/>
          <a:stretch/>
        </p:blipFill>
        <p:spPr>
          <a:xfrm>
            <a:off x="250723" y="5486400"/>
            <a:ext cx="8621814" cy="1214438"/>
          </a:xfrm>
          <a:prstGeom prst="rect">
            <a:avLst/>
          </a:prstGeom>
          <a:noFill/>
          <a:ln>
            <a:noFill/>
          </a:ln>
        </p:spPr>
      </p:pic>
      <p:sp>
        <p:nvSpPr>
          <p:cNvPr id="6" name="CuadroTexto 5">
            <a:extLst>
              <a:ext uri="{FF2B5EF4-FFF2-40B4-BE49-F238E27FC236}">
                <a16:creationId xmlns:a16="http://schemas.microsoft.com/office/drawing/2014/main" id="{1F4566C5-472C-41AE-9784-0BC53F0A8AD7}"/>
              </a:ext>
            </a:extLst>
          </p:cNvPr>
          <p:cNvSpPr txBox="1"/>
          <p:nvPr/>
        </p:nvSpPr>
        <p:spPr>
          <a:xfrm>
            <a:off x="1110273" y="337236"/>
            <a:ext cx="7311055" cy="738664"/>
          </a:xfrm>
          <a:prstGeom prst="rect">
            <a:avLst/>
          </a:prstGeom>
          <a:noFill/>
        </p:spPr>
        <p:txBody>
          <a:bodyPr wrap="square">
            <a:spAutoFit/>
          </a:bodyPr>
          <a:lstStyle/>
          <a:p>
            <a:pPr marL="0" lvl="0" indent="0" algn="ctr" rtl="0">
              <a:lnSpc>
                <a:spcPct val="100000"/>
              </a:lnSpc>
              <a:spcBef>
                <a:spcPts val="0"/>
              </a:spcBef>
              <a:spcAft>
                <a:spcPts val="0"/>
              </a:spcAft>
              <a:buClr>
                <a:schemeClr val="lt2"/>
              </a:buClr>
              <a:buSzPts val="3600"/>
              <a:buFont typeface="Century Gothic"/>
              <a:buNone/>
            </a:pPr>
            <a:r>
              <a:rPr lang="en-US" sz="2800" b="1" dirty="0" err="1">
                <a:solidFill>
                  <a:schemeClr val="tx1"/>
                </a:solidFill>
                <a:latin typeface="Book Antiqua" panose="02040602050305030304" pitchFamily="18" charset="0"/>
                <a:ea typeface="Century Gothic"/>
                <a:cs typeface="Century Gothic"/>
                <a:sym typeface="Century Gothic"/>
              </a:rPr>
              <a:t>Corporación</a:t>
            </a:r>
            <a:r>
              <a:rPr lang="en-US" sz="2800" b="1" dirty="0">
                <a:solidFill>
                  <a:schemeClr val="tx1"/>
                </a:solidFill>
                <a:latin typeface="Book Antiqua" panose="02040602050305030304" pitchFamily="18" charset="0"/>
                <a:ea typeface="Century Gothic"/>
                <a:cs typeface="Century Gothic"/>
                <a:sym typeface="Century Gothic"/>
              </a:rPr>
              <a:t> </a:t>
            </a:r>
            <a:r>
              <a:rPr lang="en-US" sz="2800" b="1" dirty="0" err="1">
                <a:solidFill>
                  <a:schemeClr val="tx1"/>
                </a:solidFill>
                <a:latin typeface="Book Antiqua" panose="02040602050305030304" pitchFamily="18" charset="0"/>
                <a:ea typeface="Century Gothic"/>
                <a:cs typeface="Century Gothic"/>
                <a:sym typeface="Century Gothic"/>
              </a:rPr>
              <a:t>Educativa</a:t>
            </a:r>
            <a:r>
              <a:rPr lang="en-US" sz="2800" b="1" dirty="0">
                <a:solidFill>
                  <a:schemeClr val="tx1"/>
                </a:solidFill>
                <a:latin typeface="Book Antiqua" panose="02040602050305030304" pitchFamily="18" charset="0"/>
                <a:ea typeface="Century Gothic"/>
                <a:cs typeface="Century Gothic"/>
                <a:sym typeface="Century Gothic"/>
              </a:rPr>
              <a:t> Winston Churchill</a:t>
            </a:r>
          </a:p>
          <a:p>
            <a:pPr marL="0" lvl="0" indent="0" algn="ctr" rtl="0">
              <a:lnSpc>
                <a:spcPct val="100000"/>
              </a:lnSpc>
              <a:spcBef>
                <a:spcPts val="0"/>
              </a:spcBef>
              <a:spcAft>
                <a:spcPts val="0"/>
              </a:spcAft>
              <a:buClr>
                <a:schemeClr val="lt2"/>
              </a:buClr>
              <a:buSzPts val="3600"/>
              <a:buFont typeface="Century Gothic"/>
              <a:buNone/>
            </a:pPr>
            <a:r>
              <a:rPr lang="en-US" sz="1400" b="1" dirty="0">
                <a:solidFill>
                  <a:schemeClr val="tx1"/>
                </a:solidFill>
                <a:latin typeface="Century Gothic"/>
                <a:ea typeface="Century Gothic"/>
                <a:cs typeface="Century Gothic"/>
                <a:sym typeface="Century Gothic"/>
              </a:rPr>
              <a:t>Clave 6930</a:t>
            </a:r>
            <a:endParaRPr lang="es-MX" dirty="0"/>
          </a:p>
        </p:txBody>
      </p:sp>
      <p:cxnSp>
        <p:nvCxnSpPr>
          <p:cNvPr id="7" name="Conector recto 6">
            <a:extLst>
              <a:ext uri="{FF2B5EF4-FFF2-40B4-BE49-F238E27FC236}">
                <a16:creationId xmlns:a16="http://schemas.microsoft.com/office/drawing/2014/main" id="{A6BC8A94-19A0-40A6-9421-85EF96A3CF89}"/>
              </a:ext>
            </a:extLst>
          </p:cNvPr>
          <p:cNvCxnSpPr>
            <a:cxnSpLocks/>
          </p:cNvCxnSpPr>
          <p:nvPr/>
        </p:nvCxnSpPr>
        <p:spPr>
          <a:xfrm>
            <a:off x="4085303" y="4308834"/>
            <a:ext cx="45660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609598" y="2700868"/>
            <a:ext cx="6347700" cy="182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20" name="Google Shape;120;p23"/>
          <p:cNvSpPr txBox="1">
            <a:spLocks noGrp="1"/>
          </p:cNvSpPr>
          <p:nvPr>
            <p:ph type="body" idx="1"/>
          </p:nvPr>
        </p:nvSpPr>
        <p:spPr>
          <a:xfrm>
            <a:off x="609598" y="4527448"/>
            <a:ext cx="63477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21" name="Google Shape;121;p23"/>
          <p:cNvPicPr preferRelativeResize="0"/>
          <p:nvPr/>
        </p:nvPicPr>
        <p:blipFill rotWithShape="1">
          <a:blip r:embed="rId3">
            <a:alphaModFix/>
          </a:blip>
          <a:srcRect l="32325" t="18087" r="18179" b="13991"/>
          <a:stretch/>
        </p:blipFill>
        <p:spPr>
          <a:xfrm>
            <a:off x="0" y="0"/>
            <a:ext cx="9144001" cy="6858000"/>
          </a:xfrm>
          <a:prstGeom prst="rect">
            <a:avLst/>
          </a:prstGeom>
          <a:noFill/>
          <a:ln>
            <a:noFill/>
          </a:ln>
        </p:spPr>
      </p:pic>
      <p:sp>
        <p:nvSpPr>
          <p:cNvPr id="5" name="Google Shape;108;p21">
            <a:extLst>
              <a:ext uri="{FF2B5EF4-FFF2-40B4-BE49-F238E27FC236}">
                <a16:creationId xmlns:a16="http://schemas.microsoft.com/office/drawing/2014/main" id="{B2C9A8AA-13E4-4A3B-8A13-47A66A68DD0B}"/>
              </a:ext>
            </a:extLst>
          </p:cNvPr>
          <p:cNvSpPr txBox="1">
            <a:spLocks/>
          </p:cNvSpPr>
          <p:nvPr/>
        </p:nvSpPr>
        <p:spPr>
          <a:xfrm>
            <a:off x="-109500" y="368709"/>
            <a:ext cx="2646223" cy="5161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1000"/>
              </a:spcBef>
              <a:spcAft>
                <a:spcPts val="0"/>
              </a:spcAft>
              <a:buClr>
                <a:schemeClr val="dk2"/>
              </a:buClr>
              <a:buSzPts val="1600"/>
              <a:buFont typeface="Arial"/>
              <a:buNone/>
              <a:defRPr sz="2000" b="0" i="0" u="none" strike="noStrike" cap="none">
                <a:solidFill>
                  <a:srgbClr val="7F7F7F"/>
                </a:solidFill>
                <a:latin typeface="Arial"/>
                <a:ea typeface="Arial"/>
                <a:cs typeface="Arial"/>
                <a:sym typeface="Arial"/>
              </a:defRPr>
            </a:lvl1pPr>
            <a:lvl2pPr marL="914400" marR="0" lvl="1" indent="-228600" algn="l" rtl="0">
              <a:lnSpc>
                <a:spcPct val="115000"/>
              </a:lnSpc>
              <a:spcBef>
                <a:spcPts val="1000"/>
              </a:spcBef>
              <a:spcAft>
                <a:spcPts val="0"/>
              </a:spcAft>
              <a:buClr>
                <a:schemeClr val="dk2"/>
              </a:buClr>
              <a:buSzPts val="1440"/>
              <a:buFont typeface="Arial"/>
              <a:buNone/>
              <a:defRPr sz="1800" b="0" i="0" u="none" strike="noStrike" cap="none">
                <a:solidFill>
                  <a:srgbClr val="888888"/>
                </a:solidFill>
                <a:latin typeface="Arial"/>
                <a:ea typeface="Arial"/>
                <a:cs typeface="Arial"/>
                <a:sym typeface="Arial"/>
              </a:defRPr>
            </a:lvl2pPr>
            <a:lvl3pPr marL="1371600" marR="0" lvl="2" indent="-228600" algn="l" rtl="0">
              <a:lnSpc>
                <a:spcPct val="115000"/>
              </a:lnSpc>
              <a:spcBef>
                <a:spcPts val="1000"/>
              </a:spcBef>
              <a:spcAft>
                <a:spcPts val="0"/>
              </a:spcAft>
              <a:buClr>
                <a:schemeClr val="dk2"/>
              </a:buClr>
              <a:buSzPts val="1280"/>
              <a:buFont typeface="Arial"/>
              <a:buNone/>
              <a:defRPr sz="1600" b="0" i="0" u="none" strike="noStrike" cap="none">
                <a:solidFill>
                  <a:srgbClr val="888888"/>
                </a:solidFill>
                <a:latin typeface="Arial"/>
                <a:ea typeface="Arial"/>
                <a:cs typeface="Arial"/>
                <a:sym typeface="Arial"/>
              </a:defRPr>
            </a:lvl3pPr>
            <a:lvl4pPr marL="1828800" marR="0" lvl="3" indent="-228600" algn="l" rtl="0">
              <a:lnSpc>
                <a:spcPct val="115000"/>
              </a:lnSpc>
              <a:spcBef>
                <a:spcPts val="1000"/>
              </a:spcBef>
              <a:spcAft>
                <a:spcPts val="0"/>
              </a:spcAft>
              <a:buClr>
                <a:schemeClr val="dk2"/>
              </a:buClr>
              <a:buSzPts val="1120"/>
              <a:buFont typeface="Arial"/>
              <a:buNone/>
              <a:defRPr sz="1400" b="0" i="0" u="none" strike="noStrike" cap="none">
                <a:solidFill>
                  <a:srgbClr val="888888"/>
                </a:solidFill>
                <a:latin typeface="Arial"/>
                <a:ea typeface="Arial"/>
                <a:cs typeface="Arial"/>
                <a:sym typeface="Arial"/>
              </a:defRPr>
            </a:lvl4pPr>
            <a:lvl5pPr marL="2286000" marR="0" lvl="4" indent="-228600" algn="l" rtl="0">
              <a:lnSpc>
                <a:spcPct val="115000"/>
              </a:lnSpc>
              <a:spcBef>
                <a:spcPts val="1000"/>
              </a:spcBef>
              <a:spcAft>
                <a:spcPts val="0"/>
              </a:spcAft>
              <a:buClr>
                <a:schemeClr val="dk2"/>
              </a:buClr>
              <a:buSzPts val="1120"/>
              <a:buFont typeface="Arial"/>
              <a:buNone/>
              <a:defRPr sz="1400" b="0" i="0" u="none" strike="noStrike" cap="none">
                <a:solidFill>
                  <a:srgbClr val="888888"/>
                </a:solidFill>
                <a:latin typeface="Arial"/>
                <a:ea typeface="Arial"/>
                <a:cs typeface="Arial"/>
                <a:sym typeface="Arial"/>
              </a:defRPr>
            </a:lvl5pPr>
            <a:lvl6pPr marL="2743200" marR="0" lvl="5" indent="-228600" algn="l" rtl="0">
              <a:lnSpc>
                <a:spcPct val="115000"/>
              </a:lnSpc>
              <a:spcBef>
                <a:spcPts val="1000"/>
              </a:spcBef>
              <a:spcAft>
                <a:spcPts val="0"/>
              </a:spcAft>
              <a:buClr>
                <a:schemeClr val="dk2"/>
              </a:buClr>
              <a:buSzPts val="1120"/>
              <a:buFont typeface="Arial"/>
              <a:buNone/>
              <a:defRPr sz="1400" b="0" i="0" u="none" strike="noStrike" cap="none">
                <a:solidFill>
                  <a:srgbClr val="888888"/>
                </a:solidFill>
                <a:latin typeface="Arial"/>
                <a:ea typeface="Arial"/>
                <a:cs typeface="Arial"/>
                <a:sym typeface="Arial"/>
              </a:defRPr>
            </a:lvl6pPr>
            <a:lvl7pPr marL="3200400" marR="0" lvl="6" indent="-228600" algn="l" rtl="0">
              <a:lnSpc>
                <a:spcPct val="115000"/>
              </a:lnSpc>
              <a:spcBef>
                <a:spcPts val="1000"/>
              </a:spcBef>
              <a:spcAft>
                <a:spcPts val="0"/>
              </a:spcAft>
              <a:buClr>
                <a:schemeClr val="dk2"/>
              </a:buClr>
              <a:buSzPts val="1120"/>
              <a:buFont typeface="Arial"/>
              <a:buNone/>
              <a:defRPr sz="1400" b="0" i="0" u="none" strike="noStrike" cap="none">
                <a:solidFill>
                  <a:srgbClr val="888888"/>
                </a:solidFill>
                <a:latin typeface="Arial"/>
                <a:ea typeface="Arial"/>
                <a:cs typeface="Arial"/>
                <a:sym typeface="Arial"/>
              </a:defRPr>
            </a:lvl7pPr>
            <a:lvl8pPr marL="3657600" marR="0" lvl="7" indent="-228600" algn="l" rtl="0">
              <a:lnSpc>
                <a:spcPct val="115000"/>
              </a:lnSpc>
              <a:spcBef>
                <a:spcPts val="1000"/>
              </a:spcBef>
              <a:spcAft>
                <a:spcPts val="0"/>
              </a:spcAft>
              <a:buClr>
                <a:schemeClr val="dk2"/>
              </a:buClr>
              <a:buSzPts val="1120"/>
              <a:buFont typeface="Arial"/>
              <a:buNone/>
              <a:defRPr sz="1400" b="0" i="0" u="none" strike="noStrike" cap="none">
                <a:solidFill>
                  <a:srgbClr val="888888"/>
                </a:solidFill>
                <a:latin typeface="Arial"/>
                <a:ea typeface="Arial"/>
                <a:cs typeface="Arial"/>
                <a:sym typeface="Arial"/>
              </a:defRPr>
            </a:lvl8pPr>
            <a:lvl9pPr marL="4114800" marR="0" lvl="8" indent="-228600" algn="l" rtl="0">
              <a:lnSpc>
                <a:spcPct val="115000"/>
              </a:lnSpc>
              <a:spcBef>
                <a:spcPts val="1000"/>
              </a:spcBef>
              <a:spcAft>
                <a:spcPts val="0"/>
              </a:spcAft>
              <a:buClr>
                <a:schemeClr val="dk2"/>
              </a:buClr>
              <a:buSzPts val="1120"/>
              <a:buFont typeface="Arial"/>
              <a:buNone/>
              <a:defRPr sz="1400" b="0" i="0" u="none" strike="noStrike" cap="none">
                <a:solidFill>
                  <a:srgbClr val="888888"/>
                </a:solidFill>
                <a:latin typeface="Arial"/>
                <a:ea typeface="Arial"/>
                <a:cs typeface="Arial"/>
                <a:sym typeface="Arial"/>
              </a:defRPr>
            </a:lvl9pPr>
          </a:lstStyle>
          <a:p>
            <a:pPr marL="0" indent="0" algn="ctr">
              <a:lnSpc>
                <a:spcPct val="100000"/>
              </a:lnSpc>
              <a:spcBef>
                <a:spcPts val="0"/>
              </a:spcBef>
            </a:pPr>
            <a:r>
              <a:rPr lang="es-MX" sz="1600" b="1" dirty="0">
                <a:solidFill>
                  <a:srgbClr val="FF0000"/>
                </a:solidFill>
                <a:latin typeface="Century Gothic"/>
                <a:ea typeface="Century Gothic"/>
                <a:cs typeface="Century Gothic"/>
                <a:sym typeface="Century Gothic"/>
              </a:rPr>
              <a:t>ORGANIZADOR</a:t>
            </a:r>
          </a:p>
          <a:p>
            <a:pPr marL="0" indent="0" algn="ctr">
              <a:lnSpc>
                <a:spcPct val="100000"/>
              </a:lnSpc>
              <a:spcBef>
                <a:spcPts val="0"/>
              </a:spcBef>
            </a:pPr>
            <a:r>
              <a:rPr lang="es-MX" sz="1600" b="1" dirty="0">
                <a:solidFill>
                  <a:srgbClr val="FF0000"/>
                </a:solidFill>
                <a:latin typeface="Century Gothic"/>
                <a:ea typeface="Century Gothic"/>
                <a:cs typeface="Century Gothic"/>
                <a:sym typeface="Century Gothic"/>
              </a:rPr>
              <a:t>GRÁFICO </a:t>
            </a:r>
          </a:p>
          <a:p>
            <a:pPr marL="0" indent="0">
              <a:lnSpc>
                <a:spcPct val="100000"/>
              </a:lnSpc>
              <a:spcBef>
                <a:spcPts val="0"/>
              </a:spcBef>
            </a:pPr>
            <a:endParaRPr lang="en-US" sz="1800" dirty="0">
              <a:solidFill>
                <a:srgbClr val="0070C0"/>
              </a:solidFill>
            </a:endParaRPr>
          </a:p>
          <a:p>
            <a:pPr marL="0" indent="0">
              <a:lnSpc>
                <a:spcPct val="100000"/>
              </a:lnSpc>
              <a:spcBef>
                <a:spcPts val="0"/>
              </a:spcBef>
            </a:pPr>
            <a:endParaRPr lang="en-US" sz="1800" dirty="0">
              <a:solidFill>
                <a:srgbClr val="0070C0"/>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ctrTitle"/>
          </p:nvPr>
        </p:nvSpPr>
        <p:spPr>
          <a:xfrm>
            <a:off x="473932" y="135047"/>
            <a:ext cx="8520600" cy="495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Toma de decisiones</a:t>
            </a:r>
          </a:p>
        </p:txBody>
      </p:sp>
      <p:sp>
        <p:nvSpPr>
          <p:cNvPr id="304" name="Google Shape;304;p48"/>
          <p:cNvSpPr txBox="1">
            <a:spLocks noGrp="1"/>
          </p:cNvSpPr>
          <p:nvPr>
            <p:ph type="subTitle" idx="1"/>
          </p:nvPr>
        </p:nvSpPr>
        <p:spPr>
          <a:xfrm>
            <a:off x="311700" y="3203646"/>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10731230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113"/>
          <p:cNvSpPr txBox="1">
            <a:spLocks noGrp="1"/>
          </p:cNvSpPr>
          <p:nvPr>
            <p:ph type="ctrTitle"/>
          </p:nvPr>
        </p:nvSpPr>
        <p:spPr>
          <a:xfrm>
            <a:off x="520161" y="103239"/>
            <a:ext cx="8520600" cy="2014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sz="3000" b="1" dirty="0" err="1">
                <a:solidFill>
                  <a:srgbClr val="FF0000"/>
                </a:solidFill>
                <a:latin typeface="Century Gothic"/>
                <a:ea typeface="Century Gothic"/>
                <a:cs typeface="Century Gothic"/>
                <a:sym typeface="Century Gothic"/>
              </a:rPr>
              <a:t>Evaluación,Autoevaluación</a:t>
            </a:r>
            <a:r>
              <a:rPr lang="en-US" sz="3000" b="1" dirty="0">
                <a:solidFill>
                  <a:srgbClr val="FF0000"/>
                </a:solidFill>
                <a:latin typeface="Century Gothic"/>
                <a:ea typeface="Century Gothic"/>
                <a:cs typeface="Century Gothic"/>
                <a:sym typeface="Century Gothic"/>
              </a:rPr>
              <a:t>, </a:t>
            </a:r>
            <a:r>
              <a:rPr lang="en-US" sz="3000" b="1" dirty="0" err="1">
                <a:solidFill>
                  <a:srgbClr val="FF0000"/>
                </a:solidFill>
                <a:latin typeface="Century Gothic"/>
                <a:ea typeface="Century Gothic"/>
                <a:cs typeface="Century Gothic"/>
                <a:sym typeface="Century Gothic"/>
              </a:rPr>
              <a:t>Coevaluación</a:t>
            </a:r>
            <a:r>
              <a:rPr lang="en-US" sz="3000" b="1" dirty="0">
                <a:solidFill>
                  <a:srgbClr val="FF0000"/>
                </a:solidFill>
                <a:latin typeface="Century Gothic"/>
                <a:ea typeface="Century Gothic"/>
                <a:cs typeface="Century Gothic"/>
                <a:sym typeface="Century Gothic"/>
              </a:rPr>
              <a:t> del </a:t>
            </a:r>
            <a:r>
              <a:rPr lang="en-US" sz="3000" b="1" dirty="0" err="1">
                <a:solidFill>
                  <a:srgbClr val="FF0000"/>
                </a:solidFill>
                <a:latin typeface="Century Gothic"/>
                <a:ea typeface="Century Gothic"/>
                <a:cs typeface="Century Gothic"/>
                <a:sym typeface="Century Gothic"/>
              </a:rPr>
              <a:t>proyecto</a:t>
            </a:r>
            <a:r>
              <a:rPr lang="en-US" sz="3000" b="1" dirty="0">
                <a:solidFill>
                  <a:srgbClr val="FF0000"/>
                </a:solidFill>
                <a:latin typeface="Century Gothic"/>
                <a:ea typeface="Century Gothic"/>
                <a:cs typeface="Century Gothic"/>
                <a:sym typeface="Century Gothic"/>
              </a:rPr>
              <a:t> por </a:t>
            </a:r>
            <a:r>
              <a:rPr lang="en-US" sz="3000" b="1" dirty="0" err="1">
                <a:solidFill>
                  <a:srgbClr val="FF0000"/>
                </a:solidFill>
                <a:latin typeface="Century Gothic"/>
                <a:ea typeface="Century Gothic"/>
                <a:cs typeface="Century Gothic"/>
                <a:sym typeface="Century Gothic"/>
              </a:rPr>
              <a:t>parte</a:t>
            </a:r>
            <a:r>
              <a:rPr lang="en-US" sz="3000" b="1" dirty="0">
                <a:solidFill>
                  <a:srgbClr val="FF0000"/>
                </a:solidFill>
                <a:latin typeface="Century Gothic"/>
                <a:ea typeface="Century Gothic"/>
                <a:cs typeface="Century Gothic"/>
                <a:sym typeface="Century Gothic"/>
              </a:rPr>
              <a:t> de </a:t>
            </a:r>
            <a:r>
              <a:rPr lang="en-US" sz="3000" b="1" dirty="0" err="1">
                <a:solidFill>
                  <a:srgbClr val="FF0000"/>
                </a:solidFill>
                <a:latin typeface="Century Gothic"/>
                <a:ea typeface="Century Gothic"/>
                <a:cs typeface="Century Gothic"/>
                <a:sym typeface="Century Gothic"/>
              </a:rPr>
              <a:t>alumnos</a:t>
            </a:r>
            <a:r>
              <a:rPr lang="en-US" sz="3000" b="1" dirty="0">
                <a:solidFill>
                  <a:srgbClr val="FF0000"/>
                </a:solidFill>
                <a:latin typeface="Century Gothic"/>
                <a:ea typeface="Century Gothic"/>
                <a:cs typeface="Century Gothic"/>
                <a:sym typeface="Century Gothic"/>
              </a:rPr>
              <a:t>, maestros, </a:t>
            </a:r>
            <a:r>
              <a:rPr lang="en-US" sz="3000" b="1" dirty="0" err="1">
                <a:solidFill>
                  <a:srgbClr val="FF0000"/>
                </a:solidFill>
                <a:latin typeface="Century Gothic"/>
                <a:ea typeface="Century Gothic"/>
                <a:cs typeface="Century Gothic"/>
                <a:sym typeface="Century Gothic"/>
              </a:rPr>
              <a:t>autoridades</a:t>
            </a:r>
            <a:r>
              <a:rPr lang="en-US" sz="3000" b="1" dirty="0">
                <a:solidFill>
                  <a:srgbClr val="FF0000"/>
                </a:solidFill>
                <a:latin typeface="Century Gothic"/>
                <a:ea typeface="Century Gothic"/>
                <a:cs typeface="Century Gothic"/>
                <a:sym typeface="Century Gothic"/>
              </a:rPr>
              <a:t>/</a:t>
            </a:r>
            <a:r>
              <a:rPr lang="en-US" sz="3000" b="1" dirty="0" err="1">
                <a:solidFill>
                  <a:srgbClr val="FF0000"/>
                </a:solidFill>
                <a:latin typeface="Century Gothic"/>
                <a:ea typeface="Century Gothic"/>
                <a:cs typeface="Century Gothic"/>
                <a:sym typeface="Century Gothic"/>
              </a:rPr>
              <a:t>entrevistas</a:t>
            </a:r>
            <a:r>
              <a:rPr lang="en-US" sz="3000" b="1" dirty="0">
                <a:solidFill>
                  <a:srgbClr val="FF0000"/>
                </a:solidFill>
                <a:latin typeface="Century Gothic"/>
                <a:ea typeface="Century Gothic"/>
                <a:cs typeface="Century Gothic"/>
                <a:sym typeface="Century Gothic"/>
              </a:rPr>
              <a:t> video </a:t>
            </a:r>
            <a:r>
              <a:rPr lang="en-US" sz="3000" b="1" dirty="0" err="1">
                <a:solidFill>
                  <a:srgbClr val="FF0000"/>
                </a:solidFill>
                <a:latin typeface="Century Gothic"/>
                <a:ea typeface="Century Gothic"/>
                <a:cs typeface="Century Gothic"/>
                <a:sym typeface="Century Gothic"/>
              </a:rPr>
              <a:t>grabadas</a:t>
            </a:r>
            <a:r>
              <a:rPr lang="en-US" sz="3000" b="1" dirty="0">
                <a:solidFill>
                  <a:srgbClr val="FF0000"/>
                </a:solidFill>
                <a:latin typeface="Century Gothic"/>
                <a:ea typeface="Century Gothic"/>
                <a:cs typeface="Century Gothic"/>
                <a:sym typeface="Century Gothic"/>
              </a:rPr>
              <a:t> o </a:t>
            </a:r>
            <a:r>
              <a:rPr lang="en-US" sz="3000" b="1" dirty="0" err="1">
                <a:solidFill>
                  <a:srgbClr val="FF0000"/>
                </a:solidFill>
                <a:latin typeface="Century Gothic"/>
                <a:ea typeface="Century Gothic"/>
                <a:cs typeface="Century Gothic"/>
                <a:sym typeface="Century Gothic"/>
              </a:rPr>
              <a:t>escritas</a:t>
            </a:r>
            <a:r>
              <a:rPr lang="en-US" sz="3000" b="1" dirty="0">
                <a:solidFill>
                  <a:srgbClr val="FF0000"/>
                </a:solidFill>
                <a:latin typeface="Century Gothic"/>
                <a:ea typeface="Century Gothic"/>
                <a:cs typeface="Century Gothic"/>
                <a:sym typeface="Century Gothic"/>
              </a:rPr>
              <a:t>.</a:t>
            </a:r>
            <a:endParaRPr sz="3000" b="1" dirty="0">
              <a:solidFill>
                <a:srgbClr val="FF0000"/>
              </a:solidFill>
              <a:latin typeface="Century Gothic"/>
              <a:ea typeface="Century Gothic"/>
              <a:cs typeface="Century Gothic"/>
              <a:sym typeface="Century Gothic"/>
            </a:endParaRPr>
          </a:p>
        </p:txBody>
      </p:sp>
      <p:sp>
        <p:nvSpPr>
          <p:cNvPr id="761" name="Google Shape;761;p113"/>
          <p:cNvSpPr txBox="1">
            <a:spLocks noGrp="1"/>
          </p:cNvSpPr>
          <p:nvPr>
            <p:ph type="subTitle" idx="1"/>
          </p:nvPr>
        </p:nvSpPr>
        <p:spPr>
          <a:xfrm>
            <a:off x="623400" y="5592885"/>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14"/>
          <p:cNvSpPr txBox="1">
            <a:spLocks noGrp="1"/>
          </p:cNvSpPr>
          <p:nvPr>
            <p:ph type="ctrTitle"/>
          </p:nvPr>
        </p:nvSpPr>
        <p:spPr>
          <a:xfrm>
            <a:off x="446419" y="206477"/>
            <a:ext cx="8520600" cy="123742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sz="3500" b="1" dirty="0">
                <a:solidFill>
                  <a:srgbClr val="FF0000"/>
                </a:solidFill>
                <a:latin typeface="Century Gothic"/>
                <a:ea typeface="Century Gothic"/>
                <a:cs typeface="Century Gothic"/>
                <a:sym typeface="Century Gothic"/>
              </a:rPr>
              <a:t>Lista de </a:t>
            </a:r>
            <a:r>
              <a:rPr lang="en-US" sz="3500" b="1" dirty="0" err="1">
                <a:solidFill>
                  <a:srgbClr val="FF0000"/>
                </a:solidFill>
                <a:latin typeface="Century Gothic"/>
                <a:ea typeface="Century Gothic"/>
                <a:cs typeface="Century Gothic"/>
                <a:sym typeface="Century Gothic"/>
              </a:rPr>
              <a:t>cambios</a:t>
            </a:r>
            <a:r>
              <a:rPr lang="en-US" sz="3500" b="1" dirty="0">
                <a:solidFill>
                  <a:srgbClr val="FF0000"/>
                </a:solidFill>
                <a:latin typeface="Century Gothic"/>
                <a:ea typeface="Century Gothic"/>
                <a:cs typeface="Century Gothic"/>
                <a:sym typeface="Century Gothic"/>
              </a:rPr>
              <a:t> </a:t>
            </a:r>
            <a:r>
              <a:rPr lang="en-US" sz="3500" b="1" dirty="0" err="1">
                <a:solidFill>
                  <a:srgbClr val="FF0000"/>
                </a:solidFill>
                <a:latin typeface="Century Gothic"/>
                <a:ea typeface="Century Gothic"/>
                <a:cs typeface="Century Gothic"/>
                <a:sym typeface="Century Gothic"/>
              </a:rPr>
              <a:t>realizados</a:t>
            </a:r>
            <a:r>
              <a:rPr lang="en-US" sz="3500" b="1" dirty="0">
                <a:solidFill>
                  <a:srgbClr val="FF0000"/>
                </a:solidFill>
                <a:latin typeface="Century Gothic"/>
                <a:ea typeface="Century Gothic"/>
                <a:cs typeface="Century Gothic"/>
                <a:sym typeface="Century Gothic"/>
              </a:rPr>
              <a:t> a la </a:t>
            </a:r>
            <a:r>
              <a:rPr lang="en-US" sz="3500" b="1" dirty="0" err="1">
                <a:solidFill>
                  <a:srgbClr val="FF0000"/>
                </a:solidFill>
                <a:latin typeface="Century Gothic"/>
                <a:ea typeface="Century Gothic"/>
                <a:cs typeface="Century Gothic"/>
                <a:sym typeface="Century Gothic"/>
              </a:rPr>
              <a:t>estructura</a:t>
            </a:r>
            <a:r>
              <a:rPr lang="en-US" sz="3500" b="1" dirty="0">
                <a:solidFill>
                  <a:srgbClr val="FF0000"/>
                </a:solidFill>
                <a:latin typeface="Century Gothic"/>
                <a:ea typeface="Century Gothic"/>
                <a:cs typeface="Century Gothic"/>
                <a:sym typeface="Century Gothic"/>
              </a:rPr>
              <a:t> del </a:t>
            </a:r>
            <a:r>
              <a:rPr lang="en-US" sz="3500" b="1" dirty="0" err="1">
                <a:solidFill>
                  <a:srgbClr val="FF0000"/>
                </a:solidFill>
                <a:latin typeface="Century Gothic"/>
                <a:ea typeface="Century Gothic"/>
                <a:cs typeface="Century Gothic"/>
                <a:sym typeface="Century Gothic"/>
              </a:rPr>
              <a:t>proyecto</a:t>
            </a:r>
            <a:endParaRPr sz="3500" b="1" dirty="0">
              <a:solidFill>
                <a:srgbClr val="FF0000"/>
              </a:solidFill>
              <a:latin typeface="Century Gothic"/>
              <a:ea typeface="Century Gothic"/>
              <a:cs typeface="Century Gothic"/>
              <a:sym typeface="Century Gothic"/>
            </a:endParaRPr>
          </a:p>
        </p:txBody>
      </p:sp>
      <p:sp>
        <p:nvSpPr>
          <p:cNvPr id="768" name="Google Shape;768;p114"/>
          <p:cNvSpPr txBox="1">
            <a:spLocks noGrp="1"/>
          </p:cNvSpPr>
          <p:nvPr>
            <p:ph type="subTitle" idx="1"/>
          </p:nvPr>
        </p:nvSpPr>
        <p:spPr>
          <a:xfrm>
            <a:off x="311700" y="5594623"/>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p:nvPr/>
        </p:nvSpPr>
        <p:spPr>
          <a:xfrm>
            <a:off x="2114874" y="279991"/>
            <a:ext cx="5193000" cy="52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300" b="1" i="0" u="none" strike="noStrike" cap="none" dirty="0">
                <a:solidFill>
                  <a:schemeClr val="dk1"/>
                </a:solidFill>
                <a:latin typeface="Century Gothic"/>
                <a:ea typeface="Century Gothic"/>
                <a:cs typeface="Century Gothic"/>
                <a:sym typeface="Century Gothic"/>
              </a:rPr>
              <a:t>PREGUNTAS PROBLEMATIZADORAS</a:t>
            </a:r>
            <a:endParaRPr sz="1700" b="0" i="0" u="none" strike="noStrike" cap="none" dirty="0">
              <a:solidFill>
                <a:srgbClr val="000000"/>
              </a:solidFill>
              <a:latin typeface="Arial"/>
              <a:ea typeface="Arial"/>
              <a:cs typeface="Arial"/>
              <a:sym typeface="Arial"/>
            </a:endParaRPr>
          </a:p>
        </p:txBody>
      </p:sp>
      <p:sp>
        <p:nvSpPr>
          <p:cNvPr id="127" name="Google Shape;127;p24"/>
          <p:cNvSpPr txBox="1">
            <a:spLocks noGrp="1"/>
          </p:cNvSpPr>
          <p:nvPr>
            <p:ph type="title"/>
          </p:nvPr>
        </p:nvSpPr>
        <p:spPr>
          <a:xfrm>
            <a:off x="790674" y="4468517"/>
            <a:ext cx="7841400" cy="1352100"/>
          </a:xfrm>
          <a:prstGeom prst="rect">
            <a:avLst/>
          </a:prstGeom>
          <a:solidFill>
            <a:srgbClr val="FFFFFF"/>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4000"/>
              <a:buFont typeface="Century Gothic"/>
              <a:buNone/>
            </a:pPr>
            <a:r>
              <a:rPr lang="es-MX" dirty="0">
                <a:solidFill>
                  <a:srgbClr val="CC0000"/>
                </a:solidFill>
                <a:latin typeface="Century Gothic"/>
                <a:ea typeface="Century Gothic"/>
                <a:cs typeface="Century Gothic"/>
                <a:sym typeface="Century Gothic"/>
              </a:rPr>
              <a:t>Como te ves me vi; Como me ves ¿Quién sabe si te veras?</a:t>
            </a:r>
            <a:endParaRPr lang="es-MX" sz="3000" dirty="0">
              <a:solidFill>
                <a:srgbClr val="CC0000"/>
              </a:solidFill>
              <a:latin typeface="Comfortaa"/>
              <a:ea typeface="Comfortaa"/>
              <a:cs typeface="Comfortaa"/>
              <a:sym typeface="Comfortaa"/>
            </a:endParaRPr>
          </a:p>
        </p:txBody>
      </p:sp>
      <p:sp>
        <p:nvSpPr>
          <p:cNvPr id="4" name="Google Shape;127;p24">
            <a:extLst>
              <a:ext uri="{FF2B5EF4-FFF2-40B4-BE49-F238E27FC236}">
                <a16:creationId xmlns:a16="http://schemas.microsoft.com/office/drawing/2014/main" id="{B952E0FF-8341-45ED-AC16-BA85459B0A71}"/>
              </a:ext>
            </a:extLst>
          </p:cNvPr>
          <p:cNvSpPr txBox="1">
            <a:spLocks/>
          </p:cNvSpPr>
          <p:nvPr/>
        </p:nvSpPr>
        <p:spPr>
          <a:xfrm>
            <a:off x="790674" y="1214364"/>
            <a:ext cx="7841400" cy="2449641"/>
          </a:xfrm>
          <a:prstGeom prst="rect">
            <a:avLst/>
          </a:prstGeom>
          <a:solidFill>
            <a:srgbClr val="FFFFFF"/>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9pPr>
          </a:lstStyle>
          <a:p>
            <a:pPr algn="ctr">
              <a:buClr>
                <a:schemeClr val="lt2"/>
              </a:buClr>
              <a:buSzPts val="4000"/>
              <a:buFont typeface="Century Gothic"/>
              <a:buNone/>
            </a:pPr>
            <a:r>
              <a:rPr lang="es-MX" dirty="0">
                <a:solidFill>
                  <a:srgbClr val="CC0000"/>
                </a:solidFill>
                <a:latin typeface="Century Gothic"/>
                <a:ea typeface="Century Gothic"/>
                <a:cs typeface="Century Gothic"/>
                <a:sym typeface="Century Gothic"/>
              </a:rPr>
              <a:t>¿Los hábitos nutrimentales, de actividad física, de control emocional, influyen para tener una vida adulta saludable?</a:t>
            </a:r>
            <a:endParaRPr lang="es-MX" sz="3000" dirty="0">
              <a:solidFill>
                <a:srgbClr val="CC0000"/>
              </a:solidFill>
              <a:latin typeface="Comfortaa"/>
              <a:ea typeface="Comfortaa"/>
              <a:cs typeface="Comfortaa"/>
              <a:sym typeface="Comfortaa"/>
            </a:endParaRPr>
          </a:p>
        </p:txBody>
      </p:sp>
      <p:sp>
        <p:nvSpPr>
          <p:cNvPr id="2" name="Flecha: hacia abajo 1">
            <a:extLst>
              <a:ext uri="{FF2B5EF4-FFF2-40B4-BE49-F238E27FC236}">
                <a16:creationId xmlns:a16="http://schemas.microsoft.com/office/drawing/2014/main" id="{6ECDB984-A40F-401D-9BBF-29A85941FE9B}"/>
              </a:ext>
            </a:extLst>
          </p:cNvPr>
          <p:cNvSpPr/>
          <p:nvPr/>
        </p:nvSpPr>
        <p:spPr>
          <a:xfrm>
            <a:off x="1887793" y="3820076"/>
            <a:ext cx="722671" cy="575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hacia abajo 5">
            <a:extLst>
              <a:ext uri="{FF2B5EF4-FFF2-40B4-BE49-F238E27FC236}">
                <a16:creationId xmlns:a16="http://schemas.microsoft.com/office/drawing/2014/main" id="{698EAE9A-3ED2-4B6E-9F86-C0E57B9B6A65}"/>
              </a:ext>
            </a:extLst>
          </p:cNvPr>
          <p:cNvSpPr/>
          <p:nvPr/>
        </p:nvSpPr>
        <p:spPr>
          <a:xfrm>
            <a:off x="4210664" y="3778667"/>
            <a:ext cx="722671" cy="575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hacia abajo 6">
            <a:extLst>
              <a:ext uri="{FF2B5EF4-FFF2-40B4-BE49-F238E27FC236}">
                <a16:creationId xmlns:a16="http://schemas.microsoft.com/office/drawing/2014/main" id="{A6FC44BD-EF15-4D82-BE3E-1C949DE7DD96}"/>
              </a:ext>
            </a:extLst>
          </p:cNvPr>
          <p:cNvSpPr/>
          <p:nvPr/>
        </p:nvSpPr>
        <p:spPr>
          <a:xfrm>
            <a:off x="6533535" y="3820076"/>
            <a:ext cx="722671" cy="575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p:nvPr/>
        </p:nvSpPr>
        <p:spPr>
          <a:xfrm>
            <a:off x="2043600" y="37550"/>
            <a:ext cx="5193000" cy="52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300" b="1" i="0" u="none" strike="noStrike" cap="none">
                <a:solidFill>
                  <a:srgbClr val="FF0000"/>
                </a:solidFill>
                <a:latin typeface="Century Gothic"/>
                <a:ea typeface="Century Gothic"/>
                <a:cs typeface="Century Gothic"/>
                <a:sym typeface="Century Gothic"/>
              </a:rPr>
              <a:t>PREGUNTAS </a:t>
            </a:r>
            <a:r>
              <a:rPr lang="en-US" sz="2300" b="1">
                <a:solidFill>
                  <a:srgbClr val="FF0000"/>
                </a:solidFill>
                <a:latin typeface="Century Gothic"/>
                <a:ea typeface="Century Gothic"/>
                <a:cs typeface="Century Gothic"/>
                <a:sym typeface="Century Gothic"/>
              </a:rPr>
              <a:t>GUÍA</a:t>
            </a:r>
            <a:endParaRPr sz="1700" b="0" i="0" u="none" strike="noStrike" cap="none">
              <a:solidFill>
                <a:srgbClr val="FF0000"/>
              </a:solidFill>
              <a:latin typeface="Arial"/>
              <a:ea typeface="Arial"/>
              <a:cs typeface="Arial"/>
              <a:sym typeface="Arial"/>
            </a:endParaRPr>
          </a:p>
        </p:txBody>
      </p:sp>
      <p:sp>
        <p:nvSpPr>
          <p:cNvPr id="133" name="Google Shape;133;p25"/>
          <p:cNvSpPr txBox="1">
            <a:spLocks noGrp="1"/>
          </p:cNvSpPr>
          <p:nvPr>
            <p:ph type="title"/>
          </p:nvPr>
        </p:nvSpPr>
        <p:spPr>
          <a:xfrm>
            <a:off x="474750" y="703350"/>
            <a:ext cx="8330700" cy="5451300"/>
          </a:xfrm>
          <a:prstGeom prst="rect">
            <a:avLst/>
          </a:prstGeom>
          <a:solidFill>
            <a:srgbClr val="FFFFFF"/>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4000"/>
              <a:buFont typeface="Century Gothic"/>
              <a:buNone/>
            </a:pPr>
            <a:r>
              <a:rPr lang="es-MX" sz="2100" b="1" dirty="0">
                <a:solidFill>
                  <a:srgbClr val="1155CC"/>
                </a:solidFill>
                <a:latin typeface="Century Gothic"/>
                <a:ea typeface="Century Gothic"/>
                <a:cs typeface="Century Gothic"/>
                <a:sym typeface="Century Gothic"/>
              </a:rPr>
              <a:t>Orientación</a:t>
            </a:r>
          </a:p>
          <a:p>
            <a:pPr marL="0" lvl="0" indent="0" algn="l" rtl="0">
              <a:lnSpc>
                <a:spcPct val="100000"/>
              </a:lnSpc>
              <a:spcBef>
                <a:spcPts val="0"/>
              </a:spcBef>
              <a:spcAft>
                <a:spcPts val="0"/>
              </a:spcAft>
              <a:buClr>
                <a:schemeClr val="lt2"/>
              </a:buClr>
              <a:buSzPts val="4000"/>
              <a:buFont typeface="Century Gothic"/>
              <a:buNone/>
            </a:pPr>
            <a:r>
              <a:rPr lang="es-MX" sz="2100" dirty="0">
                <a:solidFill>
                  <a:srgbClr val="000000"/>
                </a:solidFill>
                <a:latin typeface="Century Gothic"/>
                <a:ea typeface="Century Gothic"/>
                <a:cs typeface="Century Gothic"/>
                <a:sym typeface="Century Gothic"/>
              </a:rPr>
              <a:t>¿Qué impacto tiene un estilo de vida saludable en la elección de una carrera?</a:t>
            </a:r>
          </a:p>
          <a:p>
            <a:pPr marL="0" lvl="0" indent="0" algn="l" rtl="0">
              <a:spcBef>
                <a:spcPts val="0"/>
              </a:spcBef>
              <a:spcAft>
                <a:spcPts val="0"/>
              </a:spcAft>
              <a:buNone/>
            </a:pPr>
            <a:endParaRPr lang="es-MX" sz="800" dirty="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r>
              <a:rPr lang="es-MX" sz="2100" dirty="0">
                <a:solidFill>
                  <a:srgbClr val="000000"/>
                </a:solidFill>
                <a:latin typeface="Century Gothic"/>
                <a:ea typeface="Century Gothic"/>
                <a:cs typeface="Century Gothic"/>
                <a:sym typeface="Century Gothic"/>
              </a:rPr>
              <a:t>¿Como puedo alcanzar una vida saludable?</a:t>
            </a:r>
          </a:p>
          <a:p>
            <a:pPr marL="0" lvl="0" indent="0" algn="l" rtl="0">
              <a:spcBef>
                <a:spcPts val="0"/>
              </a:spcBef>
              <a:spcAft>
                <a:spcPts val="0"/>
              </a:spcAft>
              <a:buNone/>
            </a:pPr>
            <a:endParaRPr lang="es-MX" sz="800" dirty="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r>
              <a:rPr lang="es-MX" sz="2100" dirty="0">
                <a:solidFill>
                  <a:srgbClr val="000000"/>
                </a:solidFill>
                <a:latin typeface="Century Gothic"/>
                <a:ea typeface="Century Gothic"/>
                <a:cs typeface="Century Gothic"/>
                <a:sym typeface="Century Gothic"/>
              </a:rPr>
              <a:t>¿Cómo influye un estilo de vida saludable en mis relaciones interpersonales ?</a:t>
            </a:r>
            <a:br>
              <a:rPr lang="es-MX" sz="2100" dirty="0">
                <a:solidFill>
                  <a:srgbClr val="000000"/>
                </a:solidFill>
                <a:latin typeface="Century Gothic"/>
                <a:ea typeface="Century Gothic"/>
                <a:cs typeface="Century Gothic"/>
                <a:sym typeface="Century Gothic"/>
              </a:rPr>
            </a:br>
            <a:br>
              <a:rPr lang="es-MX" sz="2100" dirty="0">
                <a:solidFill>
                  <a:srgbClr val="000000"/>
                </a:solidFill>
                <a:latin typeface="Century Gothic"/>
                <a:ea typeface="Century Gothic"/>
                <a:cs typeface="Century Gothic"/>
                <a:sym typeface="Century Gothic"/>
              </a:rPr>
            </a:br>
            <a:r>
              <a:rPr lang="es-MX" sz="2100" dirty="0">
                <a:solidFill>
                  <a:srgbClr val="000000"/>
                </a:solidFill>
                <a:latin typeface="Century Gothic"/>
                <a:ea typeface="Century Gothic"/>
                <a:cs typeface="Century Gothic"/>
                <a:sym typeface="Century Gothic"/>
              </a:rPr>
              <a:t>¿El éxito profesional depende de un estilo de vida saludable?</a:t>
            </a:r>
          </a:p>
          <a:p>
            <a:pPr marL="0" lvl="0" indent="0" algn="l" rtl="0">
              <a:lnSpc>
                <a:spcPct val="100000"/>
              </a:lnSpc>
              <a:spcBef>
                <a:spcPts val="0"/>
              </a:spcBef>
              <a:spcAft>
                <a:spcPts val="0"/>
              </a:spcAft>
              <a:buClr>
                <a:schemeClr val="lt2"/>
              </a:buClr>
              <a:buSzPts val="4000"/>
              <a:buFont typeface="Century Gothic"/>
              <a:buNone/>
            </a:pPr>
            <a:endParaRPr lang="es-MX" sz="2100" dirty="0">
              <a:solidFill>
                <a:srgbClr val="CC0000"/>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lt2"/>
              </a:buClr>
              <a:buSzPts val="4000"/>
              <a:buFont typeface="Century Gothic"/>
              <a:buNone/>
            </a:pPr>
            <a:r>
              <a:rPr lang="es-MX" sz="2100" b="1" dirty="0">
                <a:solidFill>
                  <a:srgbClr val="1155CC"/>
                </a:solidFill>
                <a:latin typeface="Century Gothic"/>
                <a:ea typeface="Century Gothic"/>
                <a:cs typeface="Century Gothic"/>
                <a:sym typeface="Century Gothic"/>
              </a:rPr>
              <a:t>Biología </a:t>
            </a:r>
          </a:p>
          <a:p>
            <a:pPr marL="0" lvl="0" indent="0" algn="l" rtl="0">
              <a:lnSpc>
                <a:spcPct val="100000"/>
              </a:lnSpc>
              <a:spcBef>
                <a:spcPts val="0"/>
              </a:spcBef>
              <a:spcAft>
                <a:spcPts val="0"/>
              </a:spcAft>
              <a:buClr>
                <a:schemeClr val="lt2"/>
              </a:buClr>
              <a:buSzPts val="4000"/>
              <a:buFont typeface="Century Gothic"/>
              <a:buNone/>
            </a:pPr>
            <a:r>
              <a:rPr lang="es-MX" sz="2100" dirty="0">
                <a:solidFill>
                  <a:srgbClr val="000000"/>
                </a:solidFill>
                <a:latin typeface="Century Gothic"/>
                <a:ea typeface="Century Gothic"/>
                <a:cs typeface="Century Gothic"/>
                <a:sym typeface="Century Gothic"/>
              </a:rPr>
              <a:t>¿Qué contenido calórico se debe ingerir para mantener un peso saludable en concordancia con el metabolismo?</a:t>
            </a:r>
          </a:p>
          <a:p>
            <a:pPr marL="0" lvl="0" indent="0" algn="l" rtl="0">
              <a:lnSpc>
                <a:spcPct val="100000"/>
              </a:lnSpc>
              <a:spcBef>
                <a:spcPts val="0"/>
              </a:spcBef>
              <a:spcAft>
                <a:spcPts val="0"/>
              </a:spcAft>
              <a:buClr>
                <a:schemeClr val="lt2"/>
              </a:buClr>
              <a:buSzPts val="4000"/>
              <a:buFont typeface="Century Gothic"/>
              <a:buNone/>
            </a:pPr>
            <a:endParaRPr lang="es-MX" sz="2100" dirty="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lt2"/>
              </a:buClr>
              <a:buSzPts val="4000"/>
              <a:buFont typeface="Century Gothic"/>
              <a:buNone/>
            </a:pPr>
            <a:r>
              <a:rPr lang="es-MX" sz="2100" dirty="0">
                <a:solidFill>
                  <a:srgbClr val="000000"/>
                </a:solidFill>
                <a:latin typeface="Century Gothic"/>
                <a:ea typeface="Century Gothic"/>
                <a:cs typeface="Century Gothic"/>
                <a:sym typeface="Century Gothic"/>
              </a:rPr>
              <a:t>¿Qué influencia tienen los carbohidratos, las proteínas y las grasas para la obtención y/o acumulación de energía?  </a:t>
            </a:r>
            <a:endParaRPr lang="es-MX" sz="2500" dirty="0">
              <a:solidFill>
                <a:srgbClr val="00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p:nvPr/>
        </p:nvSpPr>
        <p:spPr>
          <a:xfrm>
            <a:off x="2128393" y="276157"/>
            <a:ext cx="5193000" cy="52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300" b="1" i="0" u="none" strike="noStrike" cap="none" dirty="0">
                <a:solidFill>
                  <a:srgbClr val="FF0000"/>
                </a:solidFill>
                <a:latin typeface="Century Gothic"/>
                <a:ea typeface="Century Gothic"/>
                <a:cs typeface="Century Gothic"/>
                <a:sym typeface="Century Gothic"/>
              </a:rPr>
              <a:t>PREGUNTAS </a:t>
            </a:r>
            <a:r>
              <a:rPr lang="en-US" sz="2300" b="1" dirty="0">
                <a:solidFill>
                  <a:srgbClr val="FF0000"/>
                </a:solidFill>
                <a:latin typeface="Century Gothic"/>
                <a:ea typeface="Century Gothic"/>
                <a:cs typeface="Century Gothic"/>
                <a:sym typeface="Century Gothic"/>
              </a:rPr>
              <a:t>GUÍA</a:t>
            </a:r>
            <a:endParaRPr sz="1700" b="0" i="0" u="none" strike="noStrike" cap="none" dirty="0">
              <a:solidFill>
                <a:srgbClr val="FF0000"/>
              </a:solidFill>
              <a:latin typeface="Arial"/>
              <a:ea typeface="Arial"/>
              <a:cs typeface="Arial"/>
              <a:sym typeface="Arial"/>
            </a:endParaRPr>
          </a:p>
        </p:txBody>
      </p:sp>
      <p:sp>
        <p:nvSpPr>
          <p:cNvPr id="139" name="Google Shape;139;p26"/>
          <p:cNvSpPr txBox="1">
            <a:spLocks noGrp="1"/>
          </p:cNvSpPr>
          <p:nvPr>
            <p:ph type="title"/>
          </p:nvPr>
        </p:nvSpPr>
        <p:spPr>
          <a:xfrm>
            <a:off x="547950" y="973394"/>
            <a:ext cx="8048100" cy="5265174"/>
          </a:xfrm>
          <a:prstGeom prst="rect">
            <a:avLst/>
          </a:prstGeom>
          <a:solidFill>
            <a:srgbClr val="FFFFFF"/>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4000"/>
              <a:buFont typeface="Century Gothic"/>
              <a:buNone/>
            </a:pPr>
            <a:r>
              <a:rPr lang="es-MX" sz="2100" b="1" dirty="0">
                <a:solidFill>
                  <a:srgbClr val="1155CC"/>
                </a:solidFill>
                <a:latin typeface="Century Gothic"/>
                <a:ea typeface="Century Gothic"/>
                <a:cs typeface="Century Gothic"/>
                <a:sym typeface="Century Gothic"/>
              </a:rPr>
              <a:t>Educación Física</a:t>
            </a:r>
            <a:br>
              <a:rPr lang="es-MX" sz="2100" b="1" dirty="0">
                <a:solidFill>
                  <a:srgbClr val="1155CC"/>
                </a:solidFill>
                <a:latin typeface="Century Gothic"/>
                <a:ea typeface="Century Gothic"/>
                <a:cs typeface="Century Gothic"/>
                <a:sym typeface="Century Gothic"/>
              </a:rPr>
            </a:br>
            <a:r>
              <a:rPr lang="es-MX" sz="2100" dirty="0">
                <a:solidFill>
                  <a:srgbClr val="000000"/>
                </a:solidFill>
                <a:latin typeface="Century Gothic"/>
                <a:ea typeface="Century Gothic"/>
                <a:cs typeface="Century Gothic"/>
                <a:sym typeface="Century Gothic"/>
              </a:rPr>
              <a:t>¿Qué beneficios para la salud trae practicar una disciplina deportiva e incluirla en la rutina diaria?</a:t>
            </a:r>
            <a:br>
              <a:rPr lang="es-MX" sz="2100" dirty="0">
                <a:solidFill>
                  <a:srgbClr val="000000"/>
                </a:solidFill>
                <a:latin typeface="Century Gothic"/>
                <a:ea typeface="Century Gothic"/>
                <a:cs typeface="Century Gothic"/>
                <a:sym typeface="Century Gothic"/>
              </a:rPr>
            </a:br>
            <a:endParaRPr lang="es-MX" sz="2100" b="1" dirty="0">
              <a:solidFill>
                <a:srgbClr val="1155CC"/>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lt2"/>
              </a:buClr>
              <a:buSzPts val="4000"/>
              <a:buFont typeface="Century Gothic"/>
              <a:buNone/>
            </a:pPr>
            <a:r>
              <a:rPr lang="es-MX" sz="2100" dirty="0">
                <a:solidFill>
                  <a:srgbClr val="000000"/>
                </a:solidFill>
                <a:latin typeface="Century Gothic"/>
                <a:ea typeface="Century Gothic"/>
                <a:cs typeface="Century Gothic"/>
                <a:sym typeface="Century Gothic"/>
              </a:rPr>
              <a:t>¿Qué actividad física están a mi alcance(deporte y/o ejercicio) para obtener una vida saludable?</a:t>
            </a:r>
            <a:br>
              <a:rPr lang="es-MX" sz="2100" dirty="0">
                <a:solidFill>
                  <a:srgbClr val="000000"/>
                </a:solidFill>
                <a:latin typeface="Century Gothic"/>
                <a:ea typeface="Century Gothic"/>
                <a:cs typeface="Century Gothic"/>
                <a:sym typeface="Century Gothic"/>
              </a:rPr>
            </a:br>
            <a:endParaRPr lang="es-MX" sz="2100" dirty="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r>
              <a:rPr lang="es-MX" sz="2100" dirty="0">
                <a:solidFill>
                  <a:srgbClr val="000000"/>
                </a:solidFill>
                <a:highlight>
                  <a:srgbClr val="FFFFFF"/>
                </a:highlight>
                <a:latin typeface="Century Gothic"/>
                <a:ea typeface="Century Gothic"/>
                <a:cs typeface="Century Gothic"/>
                <a:sym typeface="Century Gothic"/>
              </a:rPr>
              <a:t>¿ Cual seria la combinación perfecta entre ejercicio y alimentación para tener energía y realizar mis actividades diarias?</a:t>
            </a:r>
            <a:endParaRPr lang="es-MX" sz="2100" dirty="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lt2"/>
              </a:buClr>
              <a:buSzPts val="4000"/>
              <a:buFont typeface="Century Gothic"/>
              <a:buNone/>
            </a:pPr>
            <a:endParaRPr lang="es-MX" sz="800" dirty="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lt2"/>
              </a:buClr>
              <a:buSzPts val="4000"/>
              <a:buFont typeface="Century Gothic"/>
              <a:buNone/>
            </a:pPr>
            <a:r>
              <a:rPr lang="es-MX" sz="2100" b="1" dirty="0">
                <a:solidFill>
                  <a:srgbClr val="1155CC"/>
                </a:solidFill>
                <a:latin typeface="Century Gothic"/>
                <a:ea typeface="Century Gothic"/>
                <a:cs typeface="Century Gothic"/>
                <a:sym typeface="Century Gothic"/>
              </a:rPr>
              <a:t>Inglés</a:t>
            </a:r>
            <a:r>
              <a:rPr lang="es-MX" sz="2100" dirty="0">
                <a:solidFill>
                  <a:srgbClr val="1155CC"/>
                </a:solidFill>
                <a:latin typeface="Century Gothic"/>
                <a:ea typeface="Century Gothic"/>
                <a:cs typeface="Century Gothic"/>
                <a:sym typeface="Century Gothic"/>
              </a:rPr>
              <a:t> </a:t>
            </a:r>
          </a:p>
          <a:p>
            <a:pPr marL="0" lvl="0" indent="0" algn="l" rtl="0">
              <a:lnSpc>
                <a:spcPct val="100000"/>
              </a:lnSpc>
              <a:spcBef>
                <a:spcPts val="0"/>
              </a:spcBef>
              <a:spcAft>
                <a:spcPts val="0"/>
              </a:spcAft>
              <a:buClr>
                <a:schemeClr val="lt2"/>
              </a:buClr>
              <a:buSzPts val="4000"/>
              <a:buFont typeface="Century Gothic"/>
              <a:buNone/>
            </a:pPr>
            <a:r>
              <a:rPr lang="es-MX" sz="2100" dirty="0">
                <a:solidFill>
                  <a:srgbClr val="000000"/>
                </a:solidFill>
                <a:latin typeface="Century Gothic"/>
                <a:ea typeface="Century Gothic"/>
                <a:cs typeface="Century Gothic"/>
                <a:sym typeface="Century Gothic"/>
              </a:rPr>
              <a:t>¿Qué hábitos intelectuales colaboran para tener una vida saludable?</a:t>
            </a:r>
          </a:p>
          <a:p>
            <a:pPr marL="0" lvl="0" indent="0" algn="l" rtl="0">
              <a:lnSpc>
                <a:spcPct val="100000"/>
              </a:lnSpc>
              <a:spcBef>
                <a:spcPts val="0"/>
              </a:spcBef>
              <a:spcAft>
                <a:spcPts val="0"/>
              </a:spcAft>
              <a:buClr>
                <a:schemeClr val="lt2"/>
              </a:buClr>
              <a:buSzPts val="4000"/>
              <a:buFont typeface="Century Gothic"/>
              <a:buNone/>
            </a:pPr>
            <a:endParaRPr lang="es-MX" sz="1000" dirty="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r>
              <a:rPr lang="es-MX" sz="2100" dirty="0">
                <a:solidFill>
                  <a:srgbClr val="000000"/>
                </a:solidFill>
                <a:latin typeface="Century Gothic"/>
                <a:ea typeface="Century Gothic"/>
                <a:cs typeface="Century Gothic"/>
                <a:sym typeface="Century Gothic"/>
              </a:rPr>
              <a:t>¿Si nos comparamos con personas de los años 50as. Que hábitos saludables tenían ellos, que nosotros no tenemos?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789671" y="171407"/>
            <a:ext cx="7911877" cy="501369"/>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s-MX" sz="2300" b="1" dirty="0">
                <a:solidFill>
                  <a:srgbClr val="FF0000"/>
                </a:solidFill>
                <a:latin typeface="Century Gothic"/>
                <a:ea typeface="Century Gothic"/>
                <a:cs typeface="Century Gothic"/>
                <a:sym typeface="Century Gothic"/>
              </a:rPr>
              <a:t>Documento de estructura inicial de planeación  E. III </a:t>
            </a:r>
          </a:p>
        </p:txBody>
      </p:sp>
      <p:pic>
        <p:nvPicPr>
          <p:cNvPr id="147" name="Google Shape;147;p27"/>
          <p:cNvPicPr preferRelativeResize="0"/>
          <p:nvPr/>
        </p:nvPicPr>
        <p:blipFill rotWithShape="1">
          <a:blip r:embed="rId3">
            <a:alphaModFix/>
          </a:blip>
          <a:srcRect l="17329" t="24618" r="23788" b="4680"/>
          <a:stretch/>
        </p:blipFill>
        <p:spPr>
          <a:xfrm>
            <a:off x="132736" y="828466"/>
            <a:ext cx="9011264" cy="58581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866443" y="2861734"/>
            <a:ext cx="6621000" cy="191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54" name="Google Shape;154;p28"/>
          <p:cNvSpPr txBox="1">
            <a:spLocks noGrp="1"/>
          </p:cNvSpPr>
          <p:nvPr>
            <p:ph type="body" idx="1"/>
          </p:nvPr>
        </p:nvSpPr>
        <p:spPr>
          <a:xfrm>
            <a:off x="866442" y="4777381"/>
            <a:ext cx="66210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55" name="Google Shape;155;p28"/>
          <p:cNvPicPr preferRelativeResize="0"/>
          <p:nvPr/>
        </p:nvPicPr>
        <p:blipFill rotWithShape="1">
          <a:blip r:embed="rId3">
            <a:alphaModFix/>
          </a:blip>
          <a:srcRect l="17478" t="33813" r="23791" b="4851"/>
          <a:stretch/>
        </p:blipFill>
        <p:spPr>
          <a:xfrm>
            <a:off x="108739" y="103677"/>
            <a:ext cx="8769790" cy="66068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866443" y="2861734"/>
            <a:ext cx="6621000" cy="191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62" name="Google Shape;162;p29"/>
          <p:cNvSpPr txBox="1">
            <a:spLocks noGrp="1"/>
          </p:cNvSpPr>
          <p:nvPr>
            <p:ph type="body" idx="1"/>
          </p:nvPr>
        </p:nvSpPr>
        <p:spPr>
          <a:xfrm>
            <a:off x="866442" y="4777381"/>
            <a:ext cx="66210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63" name="Google Shape;163;p29"/>
          <p:cNvPicPr preferRelativeResize="0"/>
          <p:nvPr/>
        </p:nvPicPr>
        <p:blipFill rotWithShape="1">
          <a:blip r:embed="rId3">
            <a:alphaModFix/>
          </a:blip>
          <a:srcRect l="17217" t="25087" r="24377" b="4578"/>
          <a:stretch/>
        </p:blipFill>
        <p:spPr>
          <a:xfrm>
            <a:off x="0" y="0"/>
            <a:ext cx="9144000" cy="66515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866443" y="2861734"/>
            <a:ext cx="6621000" cy="191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70" name="Google Shape;170;p30"/>
          <p:cNvSpPr txBox="1">
            <a:spLocks noGrp="1"/>
          </p:cNvSpPr>
          <p:nvPr>
            <p:ph type="body" idx="1"/>
          </p:nvPr>
        </p:nvSpPr>
        <p:spPr>
          <a:xfrm>
            <a:off x="866442" y="4777381"/>
            <a:ext cx="66210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71" name="Google Shape;171;p30"/>
          <p:cNvPicPr preferRelativeResize="0"/>
          <p:nvPr/>
        </p:nvPicPr>
        <p:blipFill rotWithShape="1">
          <a:blip r:embed="rId3">
            <a:alphaModFix/>
          </a:blip>
          <a:srcRect l="16547" t="24416" r="24076" b="5682"/>
          <a:stretch/>
        </p:blipFill>
        <p:spPr>
          <a:xfrm>
            <a:off x="0" y="-1"/>
            <a:ext cx="9144000" cy="68580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747193" y="2861884"/>
            <a:ext cx="6621000" cy="191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78" name="Google Shape;178;p31"/>
          <p:cNvSpPr txBox="1">
            <a:spLocks noGrp="1"/>
          </p:cNvSpPr>
          <p:nvPr>
            <p:ph type="body" idx="1"/>
          </p:nvPr>
        </p:nvSpPr>
        <p:spPr>
          <a:xfrm>
            <a:off x="866442" y="4777381"/>
            <a:ext cx="66210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79" name="Google Shape;179;p31"/>
          <p:cNvPicPr preferRelativeResize="0"/>
          <p:nvPr/>
        </p:nvPicPr>
        <p:blipFill rotWithShape="1">
          <a:blip r:embed="rId3">
            <a:alphaModFix/>
          </a:blip>
          <a:srcRect l="17283" t="25228" r="24110" b="7693"/>
          <a:stretch/>
        </p:blipFill>
        <p:spPr>
          <a:xfrm>
            <a:off x="0" y="-1"/>
            <a:ext cx="9144000" cy="6858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866443" y="2861734"/>
            <a:ext cx="6621000" cy="191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86" name="Google Shape;186;p32"/>
          <p:cNvSpPr txBox="1">
            <a:spLocks noGrp="1"/>
          </p:cNvSpPr>
          <p:nvPr>
            <p:ph type="body" idx="1"/>
          </p:nvPr>
        </p:nvSpPr>
        <p:spPr>
          <a:xfrm>
            <a:off x="866442" y="4777381"/>
            <a:ext cx="66210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87" name="Google Shape;187;p32"/>
          <p:cNvPicPr preferRelativeResize="0"/>
          <p:nvPr/>
        </p:nvPicPr>
        <p:blipFill rotWithShape="1">
          <a:blip r:embed="rId3">
            <a:alphaModFix/>
          </a:blip>
          <a:srcRect l="17782" t="26924" r="23431" b="7051"/>
          <a:stretch/>
        </p:blipFill>
        <p:spPr>
          <a:xfrm>
            <a:off x="0" y="-1"/>
            <a:ext cx="9144000"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aphicFrame>
        <p:nvGraphicFramePr>
          <p:cNvPr id="77" name="Google Shape;77;p16"/>
          <p:cNvGraphicFramePr/>
          <p:nvPr>
            <p:extLst>
              <p:ext uri="{D42A27DB-BD31-4B8C-83A1-F6EECF244321}">
                <p14:modId xmlns:p14="http://schemas.microsoft.com/office/powerpoint/2010/main" val="593437144"/>
              </p:ext>
            </p:extLst>
          </p:nvPr>
        </p:nvGraphicFramePr>
        <p:xfrm>
          <a:off x="701043" y="1515300"/>
          <a:ext cx="7971008" cy="4369307"/>
        </p:xfrm>
        <a:graphic>
          <a:graphicData uri="http://schemas.openxmlformats.org/drawingml/2006/table">
            <a:tbl>
              <a:tblPr>
                <a:noFill/>
                <a:tableStyleId>{03387E24-3743-4942-AFE1-2B20408BD854}</a:tableStyleId>
              </a:tblPr>
              <a:tblGrid>
                <a:gridCol w="5031682">
                  <a:extLst>
                    <a:ext uri="{9D8B030D-6E8A-4147-A177-3AD203B41FA5}">
                      <a16:colId xmlns:a16="http://schemas.microsoft.com/office/drawing/2014/main" val="20000"/>
                    </a:ext>
                  </a:extLst>
                </a:gridCol>
                <a:gridCol w="2939326">
                  <a:extLst>
                    <a:ext uri="{9D8B030D-6E8A-4147-A177-3AD203B41FA5}">
                      <a16:colId xmlns:a16="http://schemas.microsoft.com/office/drawing/2014/main" val="20001"/>
                    </a:ext>
                  </a:extLst>
                </a:gridCol>
              </a:tblGrid>
              <a:tr h="654210">
                <a:tc>
                  <a:txBody>
                    <a:bodyPr/>
                    <a:lstStyle/>
                    <a:p>
                      <a:pPr marL="0" marR="0" lvl="0" indent="0" algn="ctr" rtl="0">
                        <a:lnSpc>
                          <a:spcPct val="115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PROFESORES</a:t>
                      </a:r>
                      <a:endParaRPr sz="1400" u="none" strike="noStrike" cap="none"/>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chemeClr val="dk1"/>
                        </a:buClr>
                        <a:buSzPts val="1600"/>
                        <a:buFont typeface="Arial"/>
                        <a:buNone/>
                      </a:pPr>
                      <a:r>
                        <a:rPr lang="en-US" sz="1600" b="1" u="none" strike="noStrike" cap="none">
                          <a:solidFill>
                            <a:schemeClr val="dk1"/>
                          </a:solidFill>
                        </a:rPr>
                        <a:t>ASIGNATURA</a:t>
                      </a:r>
                      <a:endParaRPr sz="1400" u="none" strike="noStrike" cap="none"/>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900677">
                <a:tc>
                  <a:txBody>
                    <a:bodyPr/>
                    <a:lstStyle/>
                    <a:p>
                      <a:pPr marL="0" marR="0" lvl="0" indent="0" algn="ctr" rtl="0">
                        <a:lnSpc>
                          <a:spcPct val="115000"/>
                        </a:lnSpc>
                        <a:spcBef>
                          <a:spcPts val="0"/>
                        </a:spcBef>
                        <a:spcAft>
                          <a:spcPts val="0"/>
                        </a:spcAft>
                        <a:buClr>
                          <a:srgbClr val="FFFFFF"/>
                        </a:buClr>
                        <a:buSzPts val="1600"/>
                        <a:buFont typeface="Garamond"/>
                        <a:buNone/>
                      </a:pPr>
                      <a:r>
                        <a:rPr lang="en-US" sz="1600" b="1" u="none" strike="noStrike" cap="none" dirty="0">
                          <a:solidFill>
                            <a:srgbClr val="CC0000"/>
                          </a:solidFill>
                          <a:latin typeface="Garamond"/>
                          <a:ea typeface="Garamond"/>
                          <a:cs typeface="Garamond"/>
                          <a:sym typeface="Garamond"/>
                        </a:rPr>
                        <a:t>RAYMUNDO LUNA RAMÍREZ</a:t>
                      </a:r>
                      <a:r>
                        <a:rPr lang="en-US" sz="1600" b="1" i="0" u="none" strike="noStrike" cap="none" dirty="0">
                          <a:solidFill>
                            <a:srgbClr val="CC0000"/>
                          </a:solidFill>
                          <a:latin typeface="Garamond"/>
                          <a:ea typeface="Garamond"/>
                          <a:cs typeface="Garamond"/>
                          <a:sym typeface="Garamond"/>
                        </a:rPr>
                        <a:t>                    </a:t>
                      </a:r>
                      <a:endParaRPr sz="1400" u="none" strike="noStrike" cap="none" dirty="0">
                        <a:solidFill>
                          <a:srgbClr val="CC0000"/>
                        </a:solidFill>
                      </a:endParaRPr>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400"/>
                        <a:buFont typeface="Century Gothic"/>
                        <a:buNone/>
                      </a:pPr>
                      <a:r>
                        <a:rPr lang="en-US" sz="1400" b="1" u="none" strike="noStrike" cap="none" dirty="0" err="1">
                          <a:latin typeface="Century Gothic"/>
                          <a:ea typeface="Century Gothic"/>
                          <a:cs typeface="Century Gothic"/>
                          <a:sym typeface="Century Gothic"/>
                        </a:rPr>
                        <a:t>Biología</a:t>
                      </a:r>
                      <a:r>
                        <a:rPr lang="en-US" sz="1400" b="1" u="none" strike="noStrike" cap="none" dirty="0">
                          <a:latin typeface="Century Gothic"/>
                          <a:ea typeface="Century Gothic"/>
                          <a:cs typeface="Century Gothic"/>
                          <a:sym typeface="Century Gothic"/>
                        </a:rPr>
                        <a:t> IV</a:t>
                      </a:r>
                      <a:endParaRPr sz="1400" u="none" strike="noStrike" cap="none" dirty="0"/>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43677">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rgbClr val="CC0000"/>
                          </a:solidFill>
                          <a:latin typeface="Garamond"/>
                          <a:ea typeface="Garamond"/>
                          <a:cs typeface="Garamond"/>
                          <a:sym typeface="Garamond"/>
                        </a:rPr>
                        <a:t>FERNANDO OSEGUERA DIAZ</a:t>
                      </a:r>
                      <a:endParaRPr sz="1600" b="1" u="none" strike="noStrike" cap="none" dirty="0">
                        <a:solidFill>
                          <a:srgbClr val="CC0000"/>
                        </a:solidFill>
                        <a:latin typeface="Garamond"/>
                        <a:ea typeface="Garamond"/>
                        <a:cs typeface="Garamond"/>
                        <a:sym typeface="Garamond"/>
                      </a:endParaRPr>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400"/>
                        <a:buFont typeface="Century Gothic"/>
                        <a:buNone/>
                      </a:pPr>
                      <a:r>
                        <a:rPr lang="en-US" sz="1400" b="1" u="none" strike="noStrike" cap="none"/>
                        <a:t>Inglés V</a:t>
                      </a:r>
                      <a:endParaRPr sz="1400" b="1" u="none" strike="noStrike" cap="none"/>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43677">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CC0000"/>
                          </a:solidFill>
                          <a:latin typeface="Garamond"/>
                          <a:ea typeface="Garamond"/>
                          <a:cs typeface="Garamond"/>
                          <a:sym typeface="Garamond"/>
                        </a:rPr>
                        <a:t>OCTAVIO DAVID NIETO APARICIO</a:t>
                      </a:r>
                      <a:endParaRPr sz="1400" b="1" u="none" strike="noStrike" cap="none" dirty="0">
                        <a:solidFill>
                          <a:srgbClr val="CC0000"/>
                        </a:solidFill>
                        <a:latin typeface="Garamond"/>
                        <a:ea typeface="Garamond"/>
                        <a:cs typeface="Garamond"/>
                        <a:sym typeface="Garamond"/>
                      </a:endParaRPr>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latin typeface="Century Gothic"/>
                          <a:ea typeface="Century Gothic"/>
                          <a:cs typeface="Century Gothic"/>
                          <a:sym typeface="Century Gothic"/>
                        </a:rPr>
                        <a:t>Educación Física</a:t>
                      </a:r>
                      <a:endParaRPr sz="1400" b="1" i="0" u="none" strike="noStrike" cap="none">
                        <a:solidFill>
                          <a:srgbClr val="000000"/>
                        </a:solidFill>
                        <a:latin typeface="Century Gothic"/>
                        <a:ea typeface="Century Gothic"/>
                        <a:cs typeface="Century Gothic"/>
                        <a:sym typeface="Century Gothic"/>
                      </a:endParaRPr>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43677">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CC0000"/>
                          </a:solidFill>
                          <a:latin typeface="Garamond"/>
                          <a:ea typeface="Garamond"/>
                          <a:cs typeface="Garamond"/>
                          <a:sym typeface="Garamond"/>
                        </a:rPr>
                        <a:t>ALEJANDRA CHAVEZ GODINEZ</a:t>
                      </a:r>
                      <a:endParaRPr sz="1400" b="1" u="none" strike="noStrike" cap="none" dirty="0">
                        <a:solidFill>
                          <a:srgbClr val="CC0000"/>
                        </a:solidFill>
                        <a:latin typeface="Garamond"/>
                        <a:ea typeface="Garamond"/>
                        <a:cs typeface="Garamond"/>
                        <a:sym typeface="Garamond"/>
                      </a:endParaRPr>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latin typeface="Century Gothic"/>
                          <a:ea typeface="Century Gothic"/>
                          <a:cs typeface="Century Gothic"/>
                          <a:sym typeface="Century Gothic"/>
                        </a:rPr>
                        <a:t>Orientacion Educativa</a:t>
                      </a:r>
                      <a:endParaRPr sz="1400" b="1" i="0" u="none" strike="noStrike" cap="none">
                        <a:solidFill>
                          <a:srgbClr val="000000"/>
                        </a:solidFill>
                        <a:latin typeface="Century Gothic"/>
                        <a:ea typeface="Century Gothic"/>
                        <a:cs typeface="Century Gothic"/>
                        <a:sym typeface="Century Gothic"/>
                      </a:endParaRPr>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43677">
                <a:tc>
                  <a:txBody>
                    <a:bodyPr/>
                    <a:lstStyle/>
                    <a:p>
                      <a:pPr marL="0" marR="0" lvl="0" indent="0" algn="ctr" rtl="0">
                        <a:lnSpc>
                          <a:spcPct val="115000"/>
                        </a:lnSpc>
                        <a:spcBef>
                          <a:spcPts val="0"/>
                        </a:spcBef>
                        <a:spcAft>
                          <a:spcPts val="0"/>
                        </a:spcAft>
                        <a:buClr>
                          <a:srgbClr val="FFFFFF"/>
                        </a:buClr>
                        <a:buSzPts val="1600"/>
                        <a:buFont typeface="Garamond"/>
                        <a:buNone/>
                      </a:pPr>
                      <a:r>
                        <a:rPr lang="en-US" sz="1600" b="1" i="0" u="none" strike="noStrike" cap="none" dirty="0">
                          <a:solidFill>
                            <a:srgbClr val="CC0000"/>
                          </a:solidFill>
                          <a:latin typeface="Garamond"/>
                          <a:ea typeface="Garamond"/>
                          <a:cs typeface="Garamond"/>
                          <a:sym typeface="Garamond"/>
                        </a:rPr>
                        <a:t> VÍCTOR HUGO ESCALER</a:t>
                      </a:r>
                      <a:r>
                        <a:rPr lang="en-US" sz="1600" b="1" u="none" strike="noStrike" cap="none" dirty="0">
                          <a:solidFill>
                            <a:srgbClr val="CC0000"/>
                          </a:solidFill>
                          <a:latin typeface="Garamond"/>
                          <a:ea typeface="Garamond"/>
                          <a:cs typeface="Garamond"/>
                          <a:sym typeface="Garamond"/>
                        </a:rPr>
                        <a:t>A SALGADO</a:t>
                      </a:r>
                      <a:endParaRPr sz="1400" u="none" strike="noStrike" cap="none" dirty="0">
                        <a:solidFill>
                          <a:srgbClr val="CC0000"/>
                        </a:solidFill>
                      </a:endParaRPr>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600"/>
                        <a:buFont typeface="Times New Roman"/>
                        <a:buNone/>
                      </a:pPr>
                      <a:r>
                        <a:rPr lang="en-US" sz="1600" b="1" i="0" u="none" strike="noStrike" cap="none">
                          <a:solidFill>
                            <a:srgbClr val="000000"/>
                          </a:solidFill>
                          <a:latin typeface="Times New Roman"/>
                          <a:ea typeface="Times New Roman"/>
                          <a:cs typeface="Times New Roman"/>
                          <a:sym typeface="Times New Roman"/>
                        </a:rPr>
                        <a:t>Coordinación del proyecto</a:t>
                      </a:r>
                      <a:endParaRPr sz="1400" u="none" strike="noStrike" cap="none"/>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39712">
                <a:tc gridSpan="2">
                  <a:txBody>
                    <a:bodyPr/>
                    <a:lstStyle/>
                    <a:p>
                      <a:pPr marL="0" marR="0" lvl="0" indent="0" algn="l" rtl="0">
                        <a:lnSpc>
                          <a:spcPct val="115000"/>
                        </a:lnSpc>
                        <a:spcBef>
                          <a:spcPts val="0"/>
                        </a:spcBef>
                        <a:spcAft>
                          <a:spcPts val="0"/>
                        </a:spcAft>
                        <a:buClr>
                          <a:srgbClr val="FFFFFF"/>
                        </a:buClr>
                        <a:buSzPts val="1600"/>
                        <a:buFont typeface="Garamond"/>
                        <a:buNone/>
                      </a:pPr>
                      <a:r>
                        <a:rPr lang="en-US" sz="1600" b="1" i="0" u="none" strike="noStrike" cap="none" dirty="0">
                          <a:solidFill>
                            <a:srgbClr val="FFFFFF"/>
                          </a:solidFill>
                          <a:latin typeface="Garamond"/>
                          <a:ea typeface="Garamond"/>
                          <a:cs typeface="Garamond"/>
                          <a:sym typeface="Garamond"/>
                        </a:rPr>
                        <a:t>Nota</a:t>
                      </a:r>
                      <a:r>
                        <a:rPr lang="es-MX" sz="1600" b="1" i="0" u="none" strike="noStrike" cap="none" noProof="0" dirty="0">
                          <a:solidFill>
                            <a:srgbClr val="FFFFFF"/>
                          </a:solidFill>
                          <a:latin typeface="Garamond"/>
                          <a:ea typeface="Garamond"/>
                          <a:cs typeface="Garamond"/>
                          <a:sym typeface="Garamond"/>
                        </a:rPr>
                        <a:t>: El proyecto se realiza con </a:t>
                      </a:r>
                      <a:r>
                        <a:rPr lang="es-MX" sz="1600" b="1" u="none" strike="noStrike" cap="none" noProof="0" dirty="0">
                          <a:solidFill>
                            <a:srgbClr val="FFFFFF"/>
                          </a:solidFill>
                          <a:latin typeface="Garamond"/>
                          <a:ea typeface="Garamond"/>
                          <a:cs typeface="Garamond"/>
                          <a:sym typeface="Garamond"/>
                        </a:rPr>
                        <a:t>a</a:t>
                      </a:r>
                      <a:r>
                        <a:rPr lang="es-MX" sz="1600" b="1" i="0" u="none" strike="noStrike" cap="none" noProof="0" dirty="0">
                          <a:solidFill>
                            <a:srgbClr val="FFFFFF"/>
                          </a:solidFill>
                          <a:latin typeface="Garamond"/>
                          <a:ea typeface="Garamond"/>
                          <a:cs typeface="Garamond"/>
                          <a:sym typeface="Garamond"/>
                        </a:rPr>
                        <a:t>lumnos de </a:t>
                      </a:r>
                      <a:r>
                        <a:rPr lang="es-MX" sz="1600" b="1" u="none" strike="noStrike" cap="none" noProof="0" dirty="0">
                          <a:solidFill>
                            <a:srgbClr val="FFFFFF"/>
                          </a:solidFill>
                          <a:latin typeface="Garamond"/>
                          <a:ea typeface="Garamond"/>
                          <a:cs typeface="Garamond"/>
                          <a:sym typeface="Garamond"/>
                        </a:rPr>
                        <a:t>5to</a:t>
                      </a:r>
                      <a:r>
                        <a:rPr lang="es-MX" sz="1600" b="1" i="0" u="none" strike="noStrike" cap="none" noProof="0" dirty="0">
                          <a:solidFill>
                            <a:srgbClr val="FFFFFF"/>
                          </a:solidFill>
                          <a:latin typeface="Garamond"/>
                          <a:ea typeface="Garamond"/>
                          <a:cs typeface="Garamond"/>
                          <a:sym typeface="Garamond"/>
                        </a:rPr>
                        <a:t> año, grupo 502</a:t>
                      </a:r>
                    </a:p>
                  </a:txBody>
                  <a:tcPr marL="23150" marR="231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78" name="Google Shape;78;p16"/>
          <p:cNvSpPr txBox="1"/>
          <p:nvPr/>
        </p:nvSpPr>
        <p:spPr>
          <a:xfrm>
            <a:off x="2663825" y="549275"/>
            <a:ext cx="3816350" cy="4603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Garamond"/>
              <a:buNone/>
            </a:pPr>
            <a:r>
              <a:rPr lang="en-US" sz="2400" b="1" dirty="0">
                <a:solidFill>
                  <a:srgbClr val="FF0000"/>
                </a:solidFill>
                <a:latin typeface="Garamond"/>
                <a:ea typeface="Garamond"/>
                <a:cs typeface="Garamond"/>
                <a:sym typeface="Garamond"/>
              </a:rPr>
              <a:t>CONEXIONE </a:t>
            </a:r>
            <a:r>
              <a:rPr lang="en-US" sz="2400" b="1" i="0" u="none" strike="noStrike" cap="none" dirty="0">
                <a:solidFill>
                  <a:srgbClr val="FF0000"/>
                </a:solidFill>
                <a:latin typeface="Garamond"/>
                <a:ea typeface="Garamond"/>
                <a:cs typeface="Garamond"/>
                <a:sym typeface="Garamond"/>
              </a:rPr>
              <a:t>EQUIPO </a:t>
            </a:r>
            <a:r>
              <a:rPr lang="en-US" sz="2400" b="1" dirty="0">
                <a:solidFill>
                  <a:srgbClr val="FF0000"/>
                </a:solidFill>
                <a:latin typeface="Garamond"/>
                <a:ea typeface="Garamond"/>
                <a:cs typeface="Garamond"/>
                <a:sym typeface="Garamond"/>
              </a:rPr>
              <a:t>3</a:t>
            </a:r>
            <a:endParaRPr sz="1400" b="0" i="0" u="none" strike="noStrike" cap="none" dirty="0">
              <a:solidFill>
                <a:srgbClr val="FF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866443" y="2861734"/>
            <a:ext cx="6621000" cy="191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94" name="Google Shape;194;p33"/>
          <p:cNvSpPr txBox="1">
            <a:spLocks noGrp="1"/>
          </p:cNvSpPr>
          <p:nvPr>
            <p:ph type="body" idx="1"/>
          </p:nvPr>
        </p:nvSpPr>
        <p:spPr>
          <a:xfrm>
            <a:off x="866442" y="4777381"/>
            <a:ext cx="66210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95" name="Google Shape;195;p33"/>
          <p:cNvPicPr preferRelativeResize="0"/>
          <p:nvPr/>
        </p:nvPicPr>
        <p:blipFill rotWithShape="1">
          <a:blip r:embed="rId3">
            <a:alphaModFix/>
          </a:blip>
          <a:srcRect l="17109" t="27774" r="22794" b="4680"/>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866443" y="2861734"/>
            <a:ext cx="6621000" cy="191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02" name="Google Shape;202;p34"/>
          <p:cNvSpPr txBox="1">
            <a:spLocks noGrp="1"/>
          </p:cNvSpPr>
          <p:nvPr>
            <p:ph type="body" idx="1"/>
          </p:nvPr>
        </p:nvSpPr>
        <p:spPr>
          <a:xfrm>
            <a:off x="866442" y="4777381"/>
            <a:ext cx="66210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03" name="Google Shape;203;p34"/>
          <p:cNvPicPr preferRelativeResize="0"/>
          <p:nvPr/>
        </p:nvPicPr>
        <p:blipFill rotWithShape="1">
          <a:blip r:embed="rId3">
            <a:alphaModFix/>
          </a:blip>
          <a:srcRect l="17375" t="24612" r="24021" b="6772"/>
          <a:stretch/>
        </p:blipFill>
        <p:spPr>
          <a:xfrm>
            <a:off x="0" y="0"/>
            <a:ext cx="9144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866443" y="2861734"/>
            <a:ext cx="6621000" cy="191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10" name="Google Shape;210;p35"/>
          <p:cNvSpPr txBox="1">
            <a:spLocks noGrp="1"/>
          </p:cNvSpPr>
          <p:nvPr>
            <p:ph type="body" idx="1"/>
          </p:nvPr>
        </p:nvSpPr>
        <p:spPr>
          <a:xfrm>
            <a:off x="866442" y="4777381"/>
            <a:ext cx="66210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11" name="Google Shape;211;p35"/>
          <p:cNvPicPr preferRelativeResize="0"/>
          <p:nvPr/>
        </p:nvPicPr>
        <p:blipFill rotWithShape="1">
          <a:blip r:embed="rId3">
            <a:alphaModFix/>
          </a:blip>
          <a:srcRect l="20167" t="23117" r="25253" b="16445"/>
          <a:stretch/>
        </p:blipFill>
        <p:spPr>
          <a:xfrm>
            <a:off x="0" y="0"/>
            <a:ext cx="9144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866443" y="2861734"/>
            <a:ext cx="6621000" cy="191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18" name="Google Shape;218;p36"/>
          <p:cNvSpPr txBox="1">
            <a:spLocks noGrp="1"/>
          </p:cNvSpPr>
          <p:nvPr>
            <p:ph type="body" idx="1"/>
          </p:nvPr>
        </p:nvSpPr>
        <p:spPr>
          <a:xfrm>
            <a:off x="866442" y="4777381"/>
            <a:ext cx="66210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19" name="Google Shape;219;p36"/>
          <p:cNvPicPr preferRelativeResize="0"/>
          <p:nvPr/>
        </p:nvPicPr>
        <p:blipFill rotWithShape="1">
          <a:blip r:embed="rId3">
            <a:alphaModFix/>
          </a:blip>
          <a:srcRect l="16822" t="24782" r="23160" b="4610"/>
          <a:stretch/>
        </p:blipFill>
        <p:spPr>
          <a:xfrm>
            <a:off x="0" y="0"/>
            <a:ext cx="9144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866443" y="2861734"/>
            <a:ext cx="6621000" cy="191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26" name="Google Shape;226;p37"/>
          <p:cNvSpPr txBox="1">
            <a:spLocks noGrp="1"/>
          </p:cNvSpPr>
          <p:nvPr>
            <p:ph type="body" idx="1"/>
          </p:nvPr>
        </p:nvSpPr>
        <p:spPr>
          <a:xfrm>
            <a:off x="866442" y="4777381"/>
            <a:ext cx="6621000" cy="86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27" name="Google Shape;227;p37"/>
          <p:cNvPicPr preferRelativeResize="0"/>
          <p:nvPr/>
        </p:nvPicPr>
        <p:blipFill rotWithShape="1">
          <a:blip r:embed="rId3">
            <a:alphaModFix/>
          </a:blip>
          <a:srcRect l="17384" t="36468" r="23964" b="16236"/>
          <a:stretch/>
        </p:blipFill>
        <p:spPr>
          <a:xfrm>
            <a:off x="0" y="0"/>
            <a:ext cx="9144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1261500" y="125031"/>
            <a:ext cx="6621000" cy="681037"/>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s-MX" sz="3000" b="1" dirty="0">
                <a:solidFill>
                  <a:srgbClr val="FF0000"/>
                </a:solidFill>
                <a:latin typeface="Century Gothic"/>
                <a:ea typeface="Century Gothic"/>
                <a:cs typeface="Century Gothic"/>
                <a:sym typeface="Century Gothic"/>
              </a:rPr>
              <a:t>Producto final interdisciplinario</a:t>
            </a:r>
            <a:r>
              <a:rPr lang="es-MX" sz="3500" dirty="0">
                <a:latin typeface="Century Gothic"/>
                <a:ea typeface="Century Gothic"/>
                <a:cs typeface="Century Gothic"/>
                <a:sym typeface="Century Gothic"/>
              </a:rPr>
              <a:t> </a:t>
            </a:r>
          </a:p>
        </p:txBody>
      </p:sp>
      <p:sp>
        <p:nvSpPr>
          <p:cNvPr id="234" name="Google Shape;234;p38"/>
          <p:cNvSpPr txBox="1">
            <a:spLocks noGrp="1"/>
          </p:cNvSpPr>
          <p:nvPr>
            <p:ph type="body" idx="1"/>
          </p:nvPr>
        </p:nvSpPr>
        <p:spPr>
          <a:xfrm>
            <a:off x="306012" y="1324347"/>
            <a:ext cx="8528272" cy="4530764"/>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s-MX" dirty="0">
                <a:solidFill>
                  <a:srgbClr val="000000"/>
                </a:solidFill>
                <a:latin typeface="Century Gothic"/>
                <a:ea typeface="Century Gothic"/>
                <a:cs typeface="Century Gothic"/>
                <a:sym typeface="Century Gothic"/>
              </a:rPr>
              <a:t>Para el cierre de la actividad se tiene contemplada una carrera de 5km, que, después de la preparación previa, pueda  crear conciencia en los alumnos sobre la importancia de la activación física respaldada por hábitos alimenticios y emocionales saludables, como uno de los medios que nos llevan a una vida equilibrada y una vida adulta con menos propensión a enfermedades crónicas</a:t>
            </a:r>
          </a:p>
          <a:p>
            <a:pPr marL="0" lvl="0" indent="0" algn="just" rtl="0">
              <a:spcBef>
                <a:spcPts val="1000"/>
              </a:spcBef>
              <a:spcAft>
                <a:spcPts val="0"/>
              </a:spcAft>
              <a:buNone/>
            </a:pPr>
            <a:r>
              <a:rPr lang="es-MX" b="1" dirty="0">
                <a:solidFill>
                  <a:srgbClr val="000000"/>
                </a:solidFill>
                <a:latin typeface="Century Gothic"/>
                <a:ea typeface="Century Gothic"/>
                <a:cs typeface="Century Gothic"/>
                <a:sym typeface="Century Gothic"/>
              </a:rPr>
              <a:t>¿Qué se hará con el resultado?</a:t>
            </a:r>
          </a:p>
          <a:p>
            <a:pPr marL="0" lvl="0" indent="0" algn="just" rtl="0">
              <a:spcBef>
                <a:spcPts val="1000"/>
              </a:spcBef>
              <a:spcAft>
                <a:spcPts val="0"/>
              </a:spcAft>
              <a:buNone/>
            </a:pPr>
            <a:r>
              <a:rPr lang="es-MX" dirty="0">
                <a:solidFill>
                  <a:srgbClr val="000000"/>
                </a:solidFill>
                <a:latin typeface="Century Gothic"/>
                <a:ea typeface="Century Gothic"/>
                <a:cs typeface="Century Gothic"/>
                <a:sym typeface="Century Gothic"/>
              </a:rPr>
              <a:t>Se pretende implementar como hábito bimestral o trimestral una carrera que vaya aumentando la distancia gradualmente, con un tiempo de preparación nutrimental y hábitos saludables de respaldo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610202" y="270387"/>
            <a:ext cx="7923595" cy="1915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s-MX" sz="4400" b="1" dirty="0">
                <a:solidFill>
                  <a:srgbClr val="FF0000"/>
                </a:solidFill>
                <a:latin typeface="Century Gothic"/>
                <a:ea typeface="Century Gothic"/>
                <a:cs typeface="Century Gothic"/>
                <a:sym typeface="Century Gothic"/>
              </a:rPr>
              <a:t>Documentación de actividades y evidencias de enseñanza - aprendizaje</a:t>
            </a:r>
          </a:p>
        </p:txBody>
      </p:sp>
      <p:pic>
        <p:nvPicPr>
          <p:cNvPr id="1026" name="Picture 2" descr="ESTRATEGIAS DIDÁCTICAS">
            <a:extLst>
              <a:ext uri="{FF2B5EF4-FFF2-40B4-BE49-F238E27FC236}">
                <a16:creationId xmlns:a16="http://schemas.microsoft.com/office/drawing/2014/main" id="{2113767E-C6EC-44F3-8004-592EF5B7E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251" y="2879623"/>
            <a:ext cx="5453523" cy="35506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731B480C-CFE5-44A9-B0DB-6BEB7DCF5282}"/>
              </a:ext>
            </a:extLst>
          </p:cNvPr>
          <p:cNvCxnSpPr/>
          <p:nvPr/>
        </p:nvCxnSpPr>
        <p:spPr>
          <a:xfrm>
            <a:off x="589935" y="1873046"/>
            <a:ext cx="0" cy="4557252"/>
          </a:xfrm>
          <a:prstGeom prst="line">
            <a:avLst/>
          </a:prstGeom>
          <a:ln w="73025" cmpd="thinThick">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76E89114-DA15-410C-BF38-26F0D39CFE47}"/>
              </a:ext>
            </a:extLst>
          </p:cNvPr>
          <p:cNvCxnSpPr/>
          <p:nvPr/>
        </p:nvCxnSpPr>
        <p:spPr>
          <a:xfrm>
            <a:off x="8912942" y="270387"/>
            <a:ext cx="0" cy="4557252"/>
          </a:xfrm>
          <a:prstGeom prst="line">
            <a:avLst/>
          </a:prstGeom>
          <a:ln w="73025" cmpd="thickThi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txBox="1">
            <a:spLocks noGrp="1"/>
          </p:cNvSpPr>
          <p:nvPr>
            <p:ph type="ctrTitle"/>
          </p:nvPr>
        </p:nvSpPr>
        <p:spPr>
          <a:xfrm>
            <a:off x="396600" y="181800"/>
            <a:ext cx="8520600" cy="8505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700" b="1" dirty="0" err="1">
                <a:solidFill>
                  <a:srgbClr val="FF0000"/>
                </a:solidFill>
                <a:latin typeface="Century Gothic"/>
                <a:ea typeface="Century Gothic"/>
                <a:cs typeface="Century Gothic"/>
                <a:sym typeface="Century Gothic"/>
              </a:rPr>
              <a:t>Actividad</a:t>
            </a:r>
            <a:r>
              <a:rPr lang="en-US" sz="2700" b="1" dirty="0">
                <a:solidFill>
                  <a:srgbClr val="FF0000"/>
                </a:solidFill>
                <a:latin typeface="Century Gothic"/>
                <a:ea typeface="Century Gothic"/>
                <a:cs typeface="Century Gothic"/>
                <a:sym typeface="Century Gothic"/>
              </a:rPr>
              <a:t> </a:t>
            </a:r>
            <a:r>
              <a:rPr lang="en-US" sz="2700" b="1" dirty="0" err="1">
                <a:solidFill>
                  <a:srgbClr val="FF0000"/>
                </a:solidFill>
                <a:latin typeface="Century Gothic"/>
                <a:ea typeface="Century Gothic"/>
                <a:cs typeface="Century Gothic"/>
                <a:sym typeface="Century Gothic"/>
              </a:rPr>
              <a:t>Interdisciplinaria</a:t>
            </a:r>
            <a:r>
              <a:rPr lang="en-US" sz="2700" b="1" dirty="0">
                <a:solidFill>
                  <a:srgbClr val="FF0000"/>
                </a:solidFill>
                <a:latin typeface="Century Gothic"/>
                <a:ea typeface="Century Gothic"/>
                <a:cs typeface="Century Gothic"/>
                <a:sym typeface="Century Gothic"/>
              </a:rPr>
              <a:t> de Apertura:</a:t>
            </a:r>
            <a:endParaRPr sz="2700" b="1" dirty="0">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r>
              <a:rPr lang="en-US" sz="2300" b="1" dirty="0">
                <a:solidFill>
                  <a:srgbClr val="FF0000"/>
                </a:solidFill>
                <a:latin typeface="Century Gothic"/>
                <a:ea typeface="Century Gothic"/>
                <a:cs typeface="Century Gothic"/>
                <a:sym typeface="Century Gothic"/>
              </a:rPr>
              <a:t>“ </a:t>
            </a:r>
            <a:r>
              <a:rPr lang="en-US" sz="2300" b="1" dirty="0" err="1">
                <a:solidFill>
                  <a:srgbClr val="FF0000"/>
                </a:solidFill>
                <a:latin typeface="Century Gothic"/>
                <a:ea typeface="Century Gothic"/>
                <a:cs typeface="Century Gothic"/>
                <a:sym typeface="Century Gothic"/>
              </a:rPr>
              <a:t>Investigación</a:t>
            </a:r>
            <a:r>
              <a:rPr lang="en-US" sz="2300" b="1" dirty="0">
                <a:solidFill>
                  <a:srgbClr val="FF0000"/>
                </a:solidFill>
                <a:latin typeface="Century Gothic"/>
                <a:ea typeface="Century Gothic"/>
                <a:cs typeface="Century Gothic"/>
                <a:sym typeface="Century Gothic"/>
              </a:rPr>
              <a:t> Documental”</a:t>
            </a:r>
            <a:endParaRPr sz="2300" b="1" dirty="0">
              <a:solidFill>
                <a:srgbClr val="FF0000"/>
              </a:solidFill>
              <a:latin typeface="Century Gothic"/>
              <a:ea typeface="Century Gothic"/>
              <a:cs typeface="Century Gothic"/>
              <a:sym typeface="Century Gothic"/>
            </a:endParaRPr>
          </a:p>
        </p:txBody>
      </p:sp>
      <p:sp>
        <p:nvSpPr>
          <p:cNvPr id="248" name="Google Shape;248;p40"/>
          <p:cNvSpPr txBox="1">
            <a:spLocks noGrp="1"/>
          </p:cNvSpPr>
          <p:nvPr>
            <p:ph type="subTitle" idx="1"/>
          </p:nvPr>
        </p:nvSpPr>
        <p:spPr>
          <a:xfrm>
            <a:off x="235974" y="1297200"/>
            <a:ext cx="8681226" cy="5164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200" b="1" dirty="0">
                <a:solidFill>
                  <a:srgbClr val="1155CC"/>
                </a:solidFill>
                <a:latin typeface="Century Gothic"/>
                <a:ea typeface="Century Gothic"/>
                <a:cs typeface="Century Gothic"/>
                <a:sym typeface="Century Gothic"/>
              </a:rPr>
              <a:t>Objetivo</a:t>
            </a:r>
            <a:r>
              <a:rPr lang="es-MX" sz="2200" dirty="0">
                <a:solidFill>
                  <a:srgbClr val="4A86E8"/>
                </a:solidFill>
                <a:latin typeface="Century Gothic"/>
                <a:ea typeface="Century Gothic"/>
                <a:cs typeface="Century Gothic"/>
                <a:sym typeface="Century Gothic"/>
              </a:rPr>
              <a:t>: </a:t>
            </a:r>
            <a:r>
              <a:rPr lang="es-MX" sz="2100" dirty="0">
                <a:solidFill>
                  <a:srgbClr val="000000"/>
                </a:solidFill>
                <a:latin typeface="Century Gothic"/>
                <a:ea typeface="Century Gothic"/>
                <a:cs typeface="Century Gothic"/>
                <a:sym typeface="Century Gothic"/>
              </a:rPr>
              <a:t>Que el alumno investigue los conceptos de estilo de vida saludable, contenido calórico, práctica motriz, salud emocional, hábitos intelectuales, deporte y ejercicio, para que comprenda las implicaciones de estilo de vida saludable. Dicha investigación será presentada a través de un reporte de investigación, conforme a lo que establece la rúbrica. </a:t>
            </a:r>
          </a:p>
          <a:p>
            <a:pPr marL="0" lvl="0" indent="0" algn="just" rtl="0">
              <a:spcBef>
                <a:spcPts val="0"/>
              </a:spcBef>
              <a:spcAft>
                <a:spcPts val="0"/>
              </a:spcAft>
              <a:buNone/>
            </a:pPr>
            <a:endParaRPr lang="es-MX" sz="21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lang="es-MX" sz="21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r>
              <a:rPr lang="es-MX" sz="2200" b="1" dirty="0">
                <a:solidFill>
                  <a:srgbClr val="1155CC"/>
                </a:solidFill>
                <a:latin typeface="Century Gothic"/>
                <a:ea typeface="Century Gothic"/>
                <a:cs typeface="Century Gothic"/>
                <a:sym typeface="Century Gothic"/>
              </a:rPr>
              <a:t>Grado</a:t>
            </a:r>
            <a:r>
              <a:rPr lang="es-MX" sz="2200" dirty="0">
                <a:solidFill>
                  <a:srgbClr val="FF0000"/>
                </a:solidFill>
                <a:latin typeface="Century Gothic"/>
                <a:ea typeface="Century Gothic"/>
                <a:cs typeface="Century Gothic"/>
                <a:sym typeface="Century Gothic"/>
              </a:rPr>
              <a:t>:</a:t>
            </a:r>
            <a:r>
              <a:rPr lang="es-MX" sz="2200" dirty="0">
                <a:solidFill>
                  <a:srgbClr val="4A86E8"/>
                </a:solidFill>
                <a:latin typeface="Century Gothic"/>
                <a:ea typeface="Century Gothic"/>
                <a:cs typeface="Century Gothic"/>
                <a:sym typeface="Century Gothic"/>
              </a:rPr>
              <a:t> </a:t>
            </a:r>
            <a:r>
              <a:rPr lang="es-MX" sz="2200" dirty="0">
                <a:solidFill>
                  <a:srgbClr val="000000"/>
                </a:solidFill>
                <a:latin typeface="Century Gothic"/>
                <a:ea typeface="Century Gothic"/>
                <a:cs typeface="Century Gothic"/>
                <a:sym typeface="Century Gothic"/>
              </a:rPr>
              <a:t>502</a:t>
            </a:r>
          </a:p>
          <a:p>
            <a:pPr marL="0" lvl="0" indent="0" algn="just" rtl="0">
              <a:spcBef>
                <a:spcPts val="0"/>
              </a:spcBef>
              <a:spcAft>
                <a:spcPts val="0"/>
              </a:spcAft>
              <a:buNone/>
            </a:pPr>
            <a:endParaRPr lang="es-MX" sz="22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r>
              <a:rPr lang="es-MX" sz="2200" b="1" dirty="0">
                <a:solidFill>
                  <a:srgbClr val="1155CC"/>
                </a:solidFill>
                <a:latin typeface="Century Gothic"/>
                <a:ea typeface="Century Gothic"/>
                <a:cs typeface="Century Gothic"/>
                <a:sym typeface="Century Gothic"/>
              </a:rPr>
              <a:t>Fechas</a:t>
            </a:r>
            <a:r>
              <a:rPr lang="es-MX" sz="2200" dirty="0">
                <a:solidFill>
                  <a:srgbClr val="4A86E8"/>
                </a:solidFill>
                <a:latin typeface="Century Gothic"/>
                <a:ea typeface="Century Gothic"/>
                <a:cs typeface="Century Gothic"/>
                <a:sym typeface="Century Gothic"/>
              </a:rPr>
              <a:t>: </a:t>
            </a:r>
            <a:r>
              <a:rPr lang="es-MX" sz="2200" dirty="0">
                <a:solidFill>
                  <a:srgbClr val="000000"/>
                </a:solidFill>
                <a:latin typeface="Century Gothic"/>
                <a:ea typeface="Century Gothic"/>
                <a:cs typeface="Century Gothic"/>
                <a:sym typeface="Century Gothic"/>
              </a:rPr>
              <a:t>Del 11 al 29 de enero de 2021</a:t>
            </a:r>
          </a:p>
          <a:p>
            <a:pPr marL="0" lvl="0" indent="0" algn="just" rtl="0">
              <a:spcBef>
                <a:spcPts val="0"/>
              </a:spcBef>
              <a:spcAft>
                <a:spcPts val="0"/>
              </a:spcAft>
              <a:buNone/>
            </a:pPr>
            <a:endParaRPr lang="es-MX" sz="22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r>
              <a:rPr lang="es-MX" sz="2200" b="1" dirty="0">
                <a:solidFill>
                  <a:srgbClr val="1155CC"/>
                </a:solidFill>
                <a:latin typeface="Century Gothic"/>
                <a:ea typeface="Century Gothic"/>
                <a:cs typeface="Century Gothic"/>
                <a:sym typeface="Century Gothic"/>
              </a:rPr>
              <a:t>Materias</a:t>
            </a:r>
            <a:r>
              <a:rPr lang="es-MX" sz="2200" dirty="0">
                <a:solidFill>
                  <a:srgbClr val="4A86E8"/>
                </a:solidFill>
                <a:latin typeface="Century Gothic"/>
                <a:ea typeface="Century Gothic"/>
                <a:cs typeface="Century Gothic"/>
                <a:sym typeface="Century Gothic"/>
              </a:rPr>
              <a:t>: </a:t>
            </a:r>
            <a:r>
              <a:rPr lang="es-MX" sz="2200" dirty="0">
                <a:solidFill>
                  <a:schemeClr val="tx1"/>
                </a:solidFill>
                <a:latin typeface="Century Gothic"/>
                <a:ea typeface="Century Gothic"/>
                <a:cs typeface="Century Gothic"/>
                <a:sym typeface="Century Gothic"/>
              </a:rPr>
              <a:t>I</a:t>
            </a:r>
            <a:r>
              <a:rPr lang="es-MX" sz="2200" dirty="0">
                <a:solidFill>
                  <a:srgbClr val="000000"/>
                </a:solidFill>
                <a:latin typeface="Century Gothic"/>
                <a:ea typeface="Century Gothic"/>
                <a:cs typeface="Century Gothic"/>
                <a:sym typeface="Century Gothic"/>
              </a:rPr>
              <a:t>nglés, Biología, Orientación Educativa, Educación Física</a:t>
            </a:r>
          </a:p>
          <a:p>
            <a:pPr marL="0" lvl="0" indent="0" algn="just" rtl="0">
              <a:spcBef>
                <a:spcPts val="0"/>
              </a:spcBef>
              <a:spcAft>
                <a:spcPts val="0"/>
              </a:spcAft>
              <a:buNone/>
            </a:pPr>
            <a:endParaRPr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ctrTitle"/>
          </p:nvPr>
        </p:nvSpPr>
        <p:spPr>
          <a:xfrm>
            <a:off x="311700" y="297450"/>
            <a:ext cx="8520600" cy="57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300" b="1">
                <a:solidFill>
                  <a:srgbClr val="FF0000"/>
                </a:solidFill>
                <a:latin typeface="Century Gothic"/>
                <a:ea typeface="Century Gothic"/>
                <a:cs typeface="Century Gothic"/>
                <a:sym typeface="Century Gothic"/>
              </a:rPr>
              <a:t>Conceptos por asignatura</a:t>
            </a:r>
            <a:endParaRPr sz="2300" b="1">
              <a:solidFill>
                <a:srgbClr val="FF0000"/>
              </a:solidFill>
              <a:latin typeface="Century Gothic"/>
              <a:ea typeface="Century Gothic"/>
              <a:cs typeface="Century Gothic"/>
              <a:sym typeface="Century Gothic"/>
            </a:endParaRPr>
          </a:p>
        </p:txBody>
      </p:sp>
      <p:sp>
        <p:nvSpPr>
          <p:cNvPr id="255" name="Google Shape;255;p41"/>
          <p:cNvSpPr txBox="1">
            <a:spLocks noGrp="1"/>
          </p:cNvSpPr>
          <p:nvPr>
            <p:ph type="subTitle" idx="1"/>
          </p:nvPr>
        </p:nvSpPr>
        <p:spPr>
          <a:xfrm>
            <a:off x="311700" y="1206350"/>
            <a:ext cx="8520600" cy="47427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SzPts val="2000"/>
              <a:buFont typeface="Century Gothic"/>
              <a:buChar char="-"/>
            </a:pPr>
            <a:r>
              <a:rPr lang="es-MX" sz="2000" dirty="0" err="1">
                <a:solidFill>
                  <a:srgbClr val="1155CC"/>
                </a:solidFill>
                <a:latin typeface="Century Gothic"/>
                <a:ea typeface="Century Gothic"/>
                <a:cs typeface="Century Gothic"/>
                <a:sym typeface="Century Gothic"/>
              </a:rPr>
              <a:t>Biologia</a:t>
            </a:r>
            <a:r>
              <a:rPr lang="es-MX" sz="2000" dirty="0">
                <a:solidFill>
                  <a:srgbClr val="1155CC"/>
                </a:solidFill>
                <a:latin typeface="Century Gothic"/>
                <a:ea typeface="Century Gothic"/>
                <a:cs typeface="Century Gothic"/>
                <a:sym typeface="Century Gothic"/>
              </a:rPr>
              <a:t>:</a:t>
            </a:r>
            <a:r>
              <a:rPr lang="es-MX" sz="2000" dirty="0">
                <a:solidFill>
                  <a:srgbClr val="000000"/>
                </a:solidFill>
                <a:latin typeface="Century Gothic"/>
                <a:ea typeface="Century Gothic"/>
                <a:cs typeface="Century Gothic"/>
                <a:sym typeface="Century Gothic"/>
              </a:rPr>
              <a:t> Contenido </a:t>
            </a:r>
            <a:r>
              <a:rPr lang="es-MX" sz="2000" dirty="0" err="1">
                <a:solidFill>
                  <a:srgbClr val="000000"/>
                </a:solidFill>
                <a:latin typeface="Century Gothic"/>
                <a:ea typeface="Century Gothic"/>
                <a:cs typeface="Century Gothic"/>
                <a:sym typeface="Century Gothic"/>
              </a:rPr>
              <a:t>Calorico</a:t>
            </a:r>
            <a:endParaRPr lang="es-MX" sz="2000" dirty="0">
              <a:solidFill>
                <a:srgbClr val="000000"/>
              </a:solidFill>
              <a:latin typeface="Century Gothic"/>
              <a:ea typeface="Century Gothic"/>
              <a:cs typeface="Century Gothic"/>
              <a:sym typeface="Century Gothic"/>
            </a:endParaRPr>
          </a:p>
          <a:p>
            <a:pPr marL="457200" lvl="0" indent="-355600" algn="just" rtl="0">
              <a:spcBef>
                <a:spcPts val="0"/>
              </a:spcBef>
              <a:spcAft>
                <a:spcPts val="0"/>
              </a:spcAft>
              <a:buClr>
                <a:srgbClr val="000000"/>
              </a:buClr>
              <a:buSzPts val="2000"/>
              <a:buFont typeface="Century Gothic"/>
              <a:buChar char="-"/>
            </a:pPr>
            <a:r>
              <a:rPr lang="es-MX" sz="2000" dirty="0">
                <a:solidFill>
                  <a:srgbClr val="1155CC"/>
                </a:solidFill>
                <a:latin typeface="Century Gothic"/>
                <a:ea typeface="Century Gothic"/>
                <a:cs typeface="Century Gothic"/>
                <a:sym typeface="Century Gothic"/>
              </a:rPr>
              <a:t>Orientación:</a:t>
            </a:r>
            <a:r>
              <a:rPr lang="es-MX" sz="2000" dirty="0">
                <a:solidFill>
                  <a:srgbClr val="000000"/>
                </a:solidFill>
                <a:latin typeface="Century Gothic"/>
                <a:ea typeface="Century Gothic"/>
                <a:cs typeface="Century Gothic"/>
                <a:sym typeface="Century Gothic"/>
              </a:rPr>
              <a:t> Estilo de Vida saludable, Autoconcepto, Identidad Personal</a:t>
            </a:r>
          </a:p>
          <a:p>
            <a:pPr marL="457200" lvl="0" indent="-355600" algn="just" rtl="0">
              <a:spcBef>
                <a:spcPts val="0"/>
              </a:spcBef>
              <a:spcAft>
                <a:spcPts val="0"/>
              </a:spcAft>
              <a:buClr>
                <a:srgbClr val="1155CC"/>
              </a:buClr>
              <a:buSzPts val="2000"/>
              <a:buFont typeface="Century Gothic"/>
              <a:buChar char="-"/>
            </a:pPr>
            <a:r>
              <a:rPr lang="es-MX" sz="2000" dirty="0">
                <a:solidFill>
                  <a:srgbClr val="1155CC"/>
                </a:solidFill>
                <a:latin typeface="Century Gothic"/>
                <a:ea typeface="Century Gothic"/>
                <a:cs typeface="Century Gothic"/>
                <a:sym typeface="Century Gothic"/>
              </a:rPr>
              <a:t>Ingles: </a:t>
            </a:r>
            <a:r>
              <a:rPr lang="es-MX" sz="2000" dirty="0" err="1">
                <a:solidFill>
                  <a:srgbClr val="000000"/>
                </a:solidFill>
                <a:latin typeface="Century Gothic"/>
                <a:ea typeface="Century Gothic"/>
                <a:cs typeface="Century Gothic"/>
                <a:sym typeface="Century Gothic"/>
              </a:rPr>
              <a:t>Health</a:t>
            </a:r>
            <a:r>
              <a:rPr lang="es-MX" sz="2000" dirty="0">
                <a:solidFill>
                  <a:srgbClr val="000000"/>
                </a:solidFill>
                <a:latin typeface="Century Gothic"/>
                <a:ea typeface="Century Gothic"/>
                <a:cs typeface="Century Gothic"/>
                <a:sym typeface="Century Gothic"/>
              </a:rPr>
              <a:t> </a:t>
            </a:r>
            <a:r>
              <a:rPr lang="es-MX" sz="2000" dirty="0" err="1">
                <a:solidFill>
                  <a:srgbClr val="000000"/>
                </a:solidFill>
                <a:latin typeface="Century Gothic"/>
                <a:ea typeface="Century Gothic"/>
                <a:cs typeface="Century Gothic"/>
                <a:sym typeface="Century Gothic"/>
              </a:rPr>
              <a:t>Lifestyle</a:t>
            </a:r>
            <a:endParaRPr lang="es-MX" sz="2000" dirty="0">
              <a:solidFill>
                <a:srgbClr val="000000"/>
              </a:solidFill>
              <a:latin typeface="Century Gothic"/>
              <a:ea typeface="Century Gothic"/>
              <a:cs typeface="Century Gothic"/>
              <a:sym typeface="Century Gothic"/>
            </a:endParaRPr>
          </a:p>
          <a:p>
            <a:pPr marL="457200" lvl="0" indent="-355600" algn="just" rtl="0">
              <a:spcBef>
                <a:spcPts val="0"/>
              </a:spcBef>
              <a:spcAft>
                <a:spcPts val="0"/>
              </a:spcAft>
              <a:buClr>
                <a:srgbClr val="1155CC"/>
              </a:buClr>
              <a:buSzPts val="2000"/>
              <a:buFont typeface="Century Gothic"/>
              <a:buChar char="-"/>
            </a:pPr>
            <a:r>
              <a:rPr lang="es-MX" sz="2000" dirty="0">
                <a:solidFill>
                  <a:srgbClr val="1155CC"/>
                </a:solidFill>
                <a:latin typeface="Century Gothic"/>
                <a:ea typeface="Century Gothic"/>
                <a:cs typeface="Century Gothic"/>
                <a:sym typeface="Century Gothic"/>
              </a:rPr>
              <a:t>Educación Física:</a:t>
            </a:r>
            <a:r>
              <a:rPr lang="es-MX" sz="2000" dirty="0">
                <a:solidFill>
                  <a:srgbClr val="000000"/>
                </a:solidFill>
                <a:latin typeface="Century Gothic"/>
                <a:ea typeface="Century Gothic"/>
                <a:cs typeface="Century Gothic"/>
                <a:sym typeface="Century Gothic"/>
              </a:rPr>
              <a:t> Practica motriz, ejercicio y deporte</a:t>
            </a:r>
          </a:p>
          <a:p>
            <a:pPr marL="0" lvl="0" indent="0" algn="just" rtl="0">
              <a:spcBef>
                <a:spcPts val="0"/>
              </a:spcBef>
              <a:spcAft>
                <a:spcPts val="0"/>
              </a:spcAft>
              <a:buNone/>
            </a:pPr>
            <a:endParaRPr sz="2300" dirty="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r>
              <a:rPr lang="en-US" sz="2300" b="1" dirty="0">
                <a:solidFill>
                  <a:srgbClr val="FF0000"/>
                </a:solidFill>
                <a:latin typeface="Century Gothic"/>
                <a:ea typeface="Century Gothic"/>
                <a:cs typeface="Century Gothic"/>
                <a:sym typeface="Century Gothic"/>
              </a:rPr>
              <a:t>Fuentes</a:t>
            </a:r>
            <a:endParaRPr sz="2300" b="1" dirty="0">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endParaRPr dirty="0">
              <a:solidFill>
                <a:srgbClr val="FF0000"/>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n-US" sz="1800" dirty="0">
                <a:solidFill>
                  <a:srgbClr val="000000"/>
                </a:solidFill>
                <a:latin typeface="Century Gothic"/>
                <a:ea typeface="Century Gothic"/>
                <a:cs typeface="Century Gothic"/>
                <a:sym typeface="Century Gothic"/>
              </a:rPr>
              <a:t>Cervantes, M. y M. Hernández. 2019. </a:t>
            </a:r>
            <a:r>
              <a:rPr lang="en-US" sz="1800" dirty="0" err="1">
                <a:solidFill>
                  <a:srgbClr val="000000"/>
                </a:solidFill>
                <a:latin typeface="Century Gothic"/>
                <a:ea typeface="Century Gothic"/>
                <a:cs typeface="Century Gothic"/>
                <a:sym typeface="Century Gothic"/>
              </a:rPr>
              <a:t>Biología</a:t>
            </a:r>
            <a:r>
              <a:rPr lang="en-US" sz="1800" dirty="0">
                <a:solidFill>
                  <a:srgbClr val="000000"/>
                </a:solidFill>
                <a:latin typeface="Century Gothic"/>
                <a:ea typeface="Century Gothic"/>
                <a:cs typeface="Century Gothic"/>
                <a:sym typeface="Century Gothic"/>
              </a:rPr>
              <a:t> General. 4ta., </a:t>
            </a:r>
            <a:r>
              <a:rPr lang="en-US" sz="1800" dirty="0" err="1">
                <a:solidFill>
                  <a:srgbClr val="000000"/>
                </a:solidFill>
                <a:latin typeface="Century Gothic"/>
                <a:ea typeface="Century Gothic"/>
                <a:cs typeface="Century Gothic"/>
                <a:sym typeface="Century Gothic"/>
              </a:rPr>
              <a:t>Edición</a:t>
            </a:r>
            <a:r>
              <a:rPr lang="en-US" sz="1800" dirty="0">
                <a:solidFill>
                  <a:srgbClr val="000000"/>
                </a:solidFill>
                <a:latin typeface="Century Gothic"/>
                <a:ea typeface="Century Gothic"/>
                <a:cs typeface="Century Gothic"/>
                <a:sym typeface="Century Gothic"/>
              </a:rPr>
              <a:t>. Grupo Editorial Patria. México. 462p.  </a:t>
            </a:r>
            <a:endParaRPr sz="1800" dirty="0">
              <a:solidFill>
                <a:srgbClr val="000000"/>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n-US" sz="1800" dirty="0">
                <a:solidFill>
                  <a:srgbClr val="000000"/>
                </a:solidFill>
                <a:latin typeface="Century Gothic"/>
                <a:ea typeface="Century Gothic"/>
                <a:cs typeface="Century Gothic"/>
                <a:sym typeface="Century Gothic"/>
              </a:rPr>
              <a:t>Díaz M,”</a:t>
            </a:r>
            <a:r>
              <a:rPr lang="en-US" sz="1800" dirty="0" err="1">
                <a:solidFill>
                  <a:srgbClr val="000000"/>
                </a:solidFill>
                <a:latin typeface="Century Gothic"/>
                <a:ea typeface="Century Gothic"/>
                <a:cs typeface="Century Gothic"/>
                <a:sym typeface="Century Gothic"/>
              </a:rPr>
              <a:t>Reseña</a:t>
            </a:r>
            <a:r>
              <a:rPr lang="en-US" sz="1800" dirty="0">
                <a:solidFill>
                  <a:srgbClr val="000000"/>
                </a:solidFill>
                <a:latin typeface="Century Gothic"/>
                <a:ea typeface="Century Gothic"/>
                <a:cs typeface="Century Gothic"/>
                <a:sym typeface="Century Gothic"/>
              </a:rPr>
              <a:t> de la </a:t>
            </a:r>
            <a:r>
              <a:rPr lang="en-US" sz="1800" dirty="0" err="1">
                <a:solidFill>
                  <a:srgbClr val="000000"/>
                </a:solidFill>
                <a:latin typeface="Century Gothic"/>
                <a:ea typeface="Century Gothic"/>
                <a:cs typeface="Century Gothic"/>
                <a:sym typeface="Century Gothic"/>
              </a:rPr>
              <a:t>profesión</a:t>
            </a:r>
            <a:r>
              <a:rPr lang="en-US" sz="1800" dirty="0">
                <a:solidFill>
                  <a:srgbClr val="000000"/>
                </a:solidFill>
                <a:latin typeface="Century Gothic"/>
                <a:ea typeface="Century Gothic"/>
                <a:cs typeface="Century Gothic"/>
                <a:sym typeface="Century Gothic"/>
              </a:rPr>
              <a:t> </a:t>
            </a:r>
            <a:r>
              <a:rPr lang="en-US" sz="1800" dirty="0" err="1">
                <a:solidFill>
                  <a:srgbClr val="000000"/>
                </a:solidFill>
                <a:latin typeface="Century Gothic"/>
                <a:ea typeface="Century Gothic"/>
                <a:cs typeface="Century Gothic"/>
                <a:sym typeface="Century Gothic"/>
              </a:rPr>
              <a:t>universitaria</a:t>
            </a:r>
            <a:r>
              <a:rPr lang="en-US" sz="1800" dirty="0">
                <a:solidFill>
                  <a:srgbClr val="000000"/>
                </a:solidFill>
                <a:latin typeface="Century Gothic"/>
                <a:ea typeface="Century Gothic"/>
                <a:cs typeface="Century Gothic"/>
                <a:sym typeface="Century Gothic"/>
              </a:rPr>
              <a:t> </a:t>
            </a:r>
            <a:r>
              <a:rPr lang="en-US" sz="1800" dirty="0" err="1">
                <a:solidFill>
                  <a:srgbClr val="000000"/>
                </a:solidFill>
                <a:latin typeface="Century Gothic"/>
                <a:ea typeface="Century Gothic"/>
                <a:cs typeface="Century Gothic"/>
                <a:sym typeface="Century Gothic"/>
              </a:rPr>
              <a:t>en</a:t>
            </a:r>
            <a:r>
              <a:rPr lang="en-US" sz="1800" dirty="0">
                <a:solidFill>
                  <a:srgbClr val="000000"/>
                </a:solidFill>
                <a:latin typeface="Century Gothic"/>
                <a:ea typeface="Century Gothic"/>
                <a:cs typeface="Century Gothic"/>
                <a:sym typeface="Century Gothic"/>
              </a:rPr>
              <a:t> el </a:t>
            </a:r>
            <a:r>
              <a:rPr lang="en-US" sz="1800" dirty="0" err="1">
                <a:solidFill>
                  <a:srgbClr val="000000"/>
                </a:solidFill>
                <a:latin typeface="Century Gothic"/>
                <a:ea typeface="Century Gothic"/>
                <a:cs typeface="Century Gothic"/>
                <a:sym typeface="Century Gothic"/>
              </a:rPr>
              <a:t>contexto</a:t>
            </a:r>
            <a:r>
              <a:rPr lang="en-US" sz="1800" dirty="0">
                <a:solidFill>
                  <a:srgbClr val="000000"/>
                </a:solidFill>
                <a:latin typeface="Century Gothic"/>
                <a:ea typeface="Century Gothic"/>
                <a:cs typeface="Century Gothic"/>
                <a:sym typeface="Century Gothic"/>
              </a:rPr>
              <a:t> de la </a:t>
            </a:r>
            <a:r>
              <a:rPr lang="en-US" sz="1800" dirty="0" err="1">
                <a:solidFill>
                  <a:srgbClr val="000000"/>
                </a:solidFill>
                <a:latin typeface="Century Gothic"/>
                <a:ea typeface="Century Gothic"/>
                <a:cs typeface="Century Gothic"/>
                <a:sym typeface="Century Gothic"/>
              </a:rPr>
              <a:t>modernización</a:t>
            </a:r>
            <a:r>
              <a:rPr lang="en-US" sz="1800" dirty="0">
                <a:solidFill>
                  <a:srgbClr val="000000"/>
                </a:solidFill>
                <a:latin typeface="Century Gothic"/>
                <a:ea typeface="Century Gothic"/>
                <a:cs typeface="Century Gothic"/>
                <a:sym typeface="Century Gothic"/>
              </a:rPr>
              <a:t>” de Teresa Pacheco Méndez y Angel Díaz </a:t>
            </a:r>
            <a:r>
              <a:rPr lang="en-US" sz="1800" dirty="0" err="1">
                <a:solidFill>
                  <a:srgbClr val="000000"/>
                </a:solidFill>
                <a:latin typeface="Century Gothic"/>
                <a:ea typeface="Century Gothic"/>
                <a:cs typeface="Century Gothic"/>
                <a:sym typeface="Century Gothic"/>
              </a:rPr>
              <a:t>Barriga</a:t>
            </a:r>
            <a:r>
              <a:rPr lang="en-US" sz="1800" dirty="0">
                <a:solidFill>
                  <a:srgbClr val="000000"/>
                </a:solidFill>
                <a:latin typeface="Century Gothic"/>
                <a:ea typeface="Century Gothic"/>
                <a:cs typeface="Century Gothic"/>
                <a:sym typeface="Century Gothic"/>
              </a:rPr>
              <a:t>, </a:t>
            </a:r>
            <a:r>
              <a:rPr lang="en-US" sz="1800" dirty="0" err="1">
                <a:solidFill>
                  <a:srgbClr val="000000"/>
                </a:solidFill>
                <a:latin typeface="Century Gothic"/>
                <a:ea typeface="Century Gothic"/>
                <a:cs typeface="Century Gothic"/>
                <a:sym typeface="Century Gothic"/>
              </a:rPr>
              <a:t>Tiempo</a:t>
            </a:r>
            <a:r>
              <a:rPr lang="en-US" sz="1800" dirty="0">
                <a:solidFill>
                  <a:srgbClr val="000000"/>
                </a:solidFill>
                <a:latin typeface="Century Gothic"/>
                <a:ea typeface="Century Gothic"/>
                <a:cs typeface="Century Gothic"/>
                <a:sym typeface="Century Gothic"/>
              </a:rPr>
              <a:t> de </a:t>
            </a:r>
            <a:r>
              <a:rPr lang="en-US" sz="1800" dirty="0" err="1">
                <a:solidFill>
                  <a:srgbClr val="000000"/>
                </a:solidFill>
                <a:latin typeface="Century Gothic"/>
                <a:ea typeface="Century Gothic"/>
                <a:cs typeface="Century Gothic"/>
                <a:sym typeface="Century Gothic"/>
              </a:rPr>
              <a:t>educar,Enero</a:t>
            </a:r>
            <a:r>
              <a:rPr lang="en-US" sz="1800" dirty="0">
                <a:solidFill>
                  <a:srgbClr val="000000"/>
                </a:solidFill>
                <a:latin typeface="Century Gothic"/>
                <a:ea typeface="Century Gothic"/>
                <a:cs typeface="Century Gothic"/>
                <a:sym typeface="Century Gothic"/>
              </a:rPr>
              <a:t>-Junio 2018. </a:t>
            </a:r>
            <a:endParaRPr sz="1800" dirty="0">
              <a:solidFill>
                <a:srgbClr val="000000"/>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n-US" sz="1800" dirty="0">
                <a:solidFill>
                  <a:srgbClr val="000000"/>
                </a:solidFill>
                <a:latin typeface="Century Gothic"/>
                <a:ea typeface="Century Gothic"/>
                <a:cs typeface="Century Gothic"/>
                <a:sym typeface="Century Gothic"/>
              </a:rPr>
              <a:t>Onofre </a:t>
            </a:r>
            <a:r>
              <a:rPr lang="en-US" sz="1800" dirty="0" err="1">
                <a:solidFill>
                  <a:srgbClr val="000000"/>
                </a:solidFill>
                <a:latin typeface="Century Gothic"/>
                <a:ea typeface="Century Gothic"/>
                <a:cs typeface="Century Gothic"/>
                <a:sym typeface="Century Gothic"/>
              </a:rPr>
              <a:t>Santilla</a:t>
            </a:r>
            <a:r>
              <a:rPr lang="en-US" sz="1800" dirty="0">
                <a:solidFill>
                  <a:srgbClr val="000000"/>
                </a:solidFill>
                <a:latin typeface="Century Gothic"/>
                <a:ea typeface="Century Gothic"/>
                <a:cs typeface="Century Gothic"/>
                <a:sym typeface="Century Gothic"/>
              </a:rPr>
              <a:t> </a:t>
            </a:r>
            <a:r>
              <a:rPr lang="en-US" sz="1800" dirty="0" err="1">
                <a:solidFill>
                  <a:srgbClr val="000000"/>
                </a:solidFill>
                <a:latin typeface="Century Gothic"/>
                <a:ea typeface="Century Gothic"/>
                <a:cs typeface="Century Gothic"/>
                <a:sym typeface="Century Gothic"/>
              </a:rPr>
              <a:t>Jaqueline,Briseño</a:t>
            </a:r>
            <a:r>
              <a:rPr lang="en-US" sz="1800" dirty="0">
                <a:solidFill>
                  <a:srgbClr val="000000"/>
                </a:solidFill>
                <a:latin typeface="Century Gothic"/>
                <a:ea typeface="Century Gothic"/>
                <a:cs typeface="Century Gothic"/>
                <a:sym typeface="Century Gothic"/>
              </a:rPr>
              <a:t> Ramirez Josefina ORIENTACION EDUCATIVA V, Ed. </a:t>
            </a:r>
            <a:r>
              <a:rPr lang="en-US" sz="1800" dirty="0" err="1">
                <a:solidFill>
                  <a:srgbClr val="000000"/>
                </a:solidFill>
                <a:latin typeface="Century Gothic"/>
                <a:ea typeface="Century Gothic"/>
                <a:cs typeface="Century Gothic"/>
                <a:sym typeface="Century Gothic"/>
              </a:rPr>
              <a:t>Pearson,México</a:t>
            </a:r>
            <a:r>
              <a:rPr lang="en-US" sz="1800" dirty="0">
                <a:solidFill>
                  <a:srgbClr val="000000"/>
                </a:solidFill>
                <a:latin typeface="Century Gothic"/>
                <a:ea typeface="Century Gothic"/>
                <a:cs typeface="Century Gothic"/>
                <a:sym typeface="Century Gothic"/>
              </a:rPr>
              <a:t>, Primera </a:t>
            </a:r>
            <a:r>
              <a:rPr lang="en-US" sz="1800" dirty="0" err="1">
                <a:solidFill>
                  <a:srgbClr val="000000"/>
                </a:solidFill>
                <a:latin typeface="Century Gothic"/>
                <a:ea typeface="Century Gothic"/>
                <a:cs typeface="Century Gothic"/>
                <a:sym typeface="Century Gothic"/>
              </a:rPr>
              <a:t>Edición.México</a:t>
            </a:r>
            <a:endParaRPr sz="1800" dirty="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endParaRPr dirty="0">
              <a:solidFill>
                <a:srgbClr val="000000"/>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
          <p:cNvSpPr txBox="1">
            <a:spLocks noGrp="1"/>
          </p:cNvSpPr>
          <p:nvPr>
            <p:ph type="ctrTitle"/>
          </p:nvPr>
        </p:nvSpPr>
        <p:spPr>
          <a:xfrm>
            <a:off x="311700" y="270102"/>
            <a:ext cx="8520600" cy="85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Justificación</a:t>
            </a:r>
            <a:endParaRPr sz="2800" b="1" dirty="0">
              <a:solidFill>
                <a:srgbClr val="FF0000"/>
              </a:solidFill>
              <a:latin typeface="Century Gothic"/>
              <a:ea typeface="Century Gothic"/>
              <a:cs typeface="Century Gothic"/>
              <a:sym typeface="Century Gothic"/>
            </a:endParaRPr>
          </a:p>
        </p:txBody>
      </p:sp>
      <p:sp>
        <p:nvSpPr>
          <p:cNvPr id="262" name="Google Shape;262;p42"/>
          <p:cNvSpPr txBox="1">
            <a:spLocks noGrp="1"/>
          </p:cNvSpPr>
          <p:nvPr>
            <p:ph type="subTitle" idx="1"/>
          </p:nvPr>
        </p:nvSpPr>
        <p:spPr>
          <a:xfrm>
            <a:off x="457200" y="1598521"/>
            <a:ext cx="8126361" cy="3354600"/>
          </a:xfrm>
          <a:prstGeom prst="rect">
            <a:avLst/>
          </a:prstGeom>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es-MX" dirty="0">
                <a:solidFill>
                  <a:srgbClr val="000000"/>
                </a:solidFill>
              </a:rPr>
              <a:t>Partiendo del título de nuestro proyecto nuestra primera actividad de apertura al mismo está enmarcada en la parte de la investigación, con la intención de que nuestra población maneje los conceptos clave que se utilizaran en este y ello permita la realización de la actividad de desarrollo denominada encuesta y análisis de contexto.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263019" y="592925"/>
            <a:ext cx="7003317" cy="1834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2"/>
              </a:buClr>
              <a:buSzPts val="4000"/>
              <a:buFont typeface="Century Gothic"/>
              <a:buNone/>
            </a:pPr>
            <a:r>
              <a:rPr lang="en-US" sz="4000" b="0" i="0" u="none" dirty="0">
                <a:solidFill>
                  <a:srgbClr val="CC0000"/>
                </a:solidFill>
                <a:latin typeface="Century Gothic"/>
                <a:ea typeface="Century Gothic"/>
                <a:cs typeface="Century Gothic"/>
                <a:sym typeface="Century Gothic"/>
              </a:rPr>
              <a:t>PROYECTO PLANEADO PARA </a:t>
            </a:r>
            <a:r>
              <a:rPr lang="en-US" dirty="0">
                <a:solidFill>
                  <a:srgbClr val="CC0000"/>
                </a:solidFill>
                <a:latin typeface="Century Gothic"/>
                <a:ea typeface="Century Gothic"/>
                <a:cs typeface="Century Gothic"/>
                <a:sym typeface="Century Gothic"/>
              </a:rPr>
              <a:t>IMPLEMENTAR </a:t>
            </a:r>
            <a:r>
              <a:rPr lang="en-US" sz="4000" b="0" i="0" u="none" dirty="0">
                <a:solidFill>
                  <a:srgbClr val="CC0000"/>
                </a:solidFill>
                <a:latin typeface="Century Gothic"/>
                <a:ea typeface="Century Gothic"/>
                <a:cs typeface="Century Gothic"/>
                <a:sym typeface="Century Gothic"/>
              </a:rPr>
              <a:t>EL CICLO ESCOLAR 20</a:t>
            </a:r>
            <a:r>
              <a:rPr lang="en-US" dirty="0">
                <a:solidFill>
                  <a:srgbClr val="CC0000"/>
                </a:solidFill>
                <a:latin typeface="Century Gothic"/>
                <a:ea typeface="Century Gothic"/>
                <a:cs typeface="Century Gothic"/>
                <a:sym typeface="Century Gothic"/>
              </a:rPr>
              <a:t>20</a:t>
            </a:r>
            <a:r>
              <a:rPr lang="en-US" sz="4000" b="0" i="0" u="none" dirty="0">
                <a:solidFill>
                  <a:srgbClr val="CC0000"/>
                </a:solidFill>
                <a:latin typeface="Century Gothic"/>
                <a:ea typeface="Century Gothic"/>
                <a:cs typeface="Century Gothic"/>
                <a:sym typeface="Century Gothic"/>
              </a:rPr>
              <a:t>-20</a:t>
            </a:r>
            <a:r>
              <a:rPr lang="en-US" dirty="0">
                <a:solidFill>
                  <a:srgbClr val="CC0000"/>
                </a:solidFill>
              </a:rPr>
              <a:t>21</a:t>
            </a:r>
            <a:endParaRPr dirty="0">
              <a:solidFill>
                <a:srgbClr val="CC0000"/>
              </a:solidFill>
            </a:endParaRPr>
          </a:p>
        </p:txBody>
      </p:sp>
      <p:sp>
        <p:nvSpPr>
          <p:cNvPr id="84" name="Google Shape;84;p17"/>
          <p:cNvSpPr txBox="1"/>
          <p:nvPr/>
        </p:nvSpPr>
        <p:spPr>
          <a:xfrm>
            <a:off x="941476" y="3042454"/>
            <a:ext cx="7646400" cy="35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2500" dirty="0">
                <a:solidFill>
                  <a:schemeClr val="tx1"/>
                </a:solidFill>
                <a:latin typeface="Century Gothic"/>
                <a:ea typeface="Century Gothic"/>
                <a:cs typeface="Century Gothic"/>
                <a:sym typeface="Century Gothic"/>
              </a:rPr>
              <a:t>Fecha de planeación:</a:t>
            </a:r>
            <a:endParaRPr lang="es-MX" sz="100" dirty="0">
              <a:solidFill>
                <a:schemeClr val="tx1"/>
              </a:solidFill>
            </a:endParaRPr>
          </a:p>
          <a:p>
            <a:pPr marL="0" lvl="0" indent="0" algn="ctr" rtl="0">
              <a:spcBef>
                <a:spcPts val="0"/>
              </a:spcBef>
              <a:spcAft>
                <a:spcPts val="0"/>
              </a:spcAft>
              <a:buNone/>
            </a:pPr>
            <a:r>
              <a:rPr lang="es-MX" sz="2100" b="1" dirty="0">
                <a:solidFill>
                  <a:schemeClr val="tx1"/>
                </a:solidFill>
              </a:rPr>
              <a:t>Del 21 de noviembre de 2019  al 13 de Marzo del 2020</a:t>
            </a:r>
          </a:p>
          <a:p>
            <a:pPr marL="0" lvl="0" indent="0" algn="ctr" rtl="0">
              <a:spcBef>
                <a:spcPts val="0"/>
              </a:spcBef>
              <a:spcAft>
                <a:spcPts val="0"/>
              </a:spcAft>
              <a:buNone/>
            </a:pPr>
            <a:endParaRPr lang="es-MX" sz="2500" b="1" dirty="0">
              <a:solidFill>
                <a:schemeClr val="tx1"/>
              </a:solidFill>
            </a:endParaRPr>
          </a:p>
          <a:p>
            <a:pPr marL="0" lvl="0" indent="0" algn="ctr" rtl="0">
              <a:spcBef>
                <a:spcPts val="0"/>
              </a:spcBef>
              <a:spcAft>
                <a:spcPts val="0"/>
              </a:spcAft>
              <a:buClr>
                <a:schemeClr val="lt2"/>
              </a:buClr>
              <a:buSzPts val="4000"/>
              <a:buFont typeface="Century Gothic"/>
              <a:buNone/>
            </a:pPr>
            <a:r>
              <a:rPr lang="es-MX" sz="2700" dirty="0">
                <a:solidFill>
                  <a:schemeClr val="tx1"/>
                </a:solidFill>
                <a:latin typeface="Century Gothic"/>
                <a:ea typeface="Century Gothic"/>
                <a:cs typeface="Century Gothic"/>
                <a:sym typeface="Century Gothic"/>
              </a:rPr>
              <a:t>Fecha de ejecución:</a:t>
            </a:r>
            <a:endParaRPr lang="es-MX" sz="100" dirty="0">
              <a:solidFill>
                <a:schemeClr val="tx1"/>
              </a:solidFill>
            </a:endParaRPr>
          </a:p>
          <a:p>
            <a:pPr marL="0" lvl="0" indent="0" algn="ctr" rtl="0">
              <a:spcBef>
                <a:spcPts val="0"/>
              </a:spcBef>
              <a:spcAft>
                <a:spcPts val="0"/>
              </a:spcAft>
              <a:buNone/>
            </a:pPr>
            <a:r>
              <a:rPr lang="es-MX" sz="2300" b="1" dirty="0">
                <a:solidFill>
                  <a:schemeClr val="tx1"/>
                </a:solidFill>
              </a:rPr>
              <a:t>11 Enero- 25 de marzo del 2021</a:t>
            </a:r>
          </a:p>
          <a:p>
            <a:pPr marL="0" lvl="0" indent="0" algn="ctr" rtl="0">
              <a:spcBef>
                <a:spcPts val="0"/>
              </a:spcBef>
              <a:spcAft>
                <a:spcPts val="0"/>
              </a:spcAft>
              <a:buNone/>
            </a:pPr>
            <a:endParaRPr sz="2300" b="1" dirty="0">
              <a:solidFill>
                <a:srgbClr val="CC0000"/>
              </a:solidFill>
            </a:endParaRPr>
          </a:p>
          <a:p>
            <a:pPr marL="0" lvl="0" indent="0" algn="ctr" rtl="0">
              <a:spcBef>
                <a:spcPts val="0"/>
              </a:spcBef>
              <a:spcAft>
                <a:spcPts val="0"/>
              </a:spcAft>
              <a:buNone/>
            </a:pPr>
            <a:endParaRPr lang="es-MX" sz="1600" b="1" dirty="0">
              <a:solidFill>
                <a:srgbClr val="0000FF"/>
              </a:solidFill>
              <a:latin typeface="Century Gothic"/>
              <a:ea typeface="Century Gothic"/>
              <a:cs typeface="Century Gothic"/>
              <a:sym typeface="Century Gothic"/>
            </a:endParaRPr>
          </a:p>
          <a:p>
            <a:pPr marL="0" lvl="0" indent="0" rtl="0">
              <a:spcBef>
                <a:spcPts val="0"/>
              </a:spcBef>
              <a:spcAft>
                <a:spcPts val="0"/>
              </a:spcAft>
              <a:buNone/>
            </a:pPr>
            <a:r>
              <a:rPr lang="es-MX" sz="1600" b="1" dirty="0">
                <a:solidFill>
                  <a:srgbClr val="0000FF"/>
                </a:solidFill>
                <a:latin typeface="Century Gothic"/>
                <a:ea typeface="Century Gothic"/>
                <a:cs typeface="Century Gothic"/>
                <a:sym typeface="Century Gothic"/>
              </a:rPr>
              <a:t>Nota: Por contingencia la ejecución no se llevó a cabo a partir del 25 de marzo 2020</a:t>
            </a:r>
            <a:endParaRPr lang="es-MX" sz="1600" b="1" dirty="0">
              <a:solidFill>
                <a:srgbClr val="0000FF"/>
              </a:solidFill>
            </a:endParaRPr>
          </a:p>
          <a:p>
            <a:pPr marL="0" lvl="0" indent="0" algn="ctr" rtl="0">
              <a:spcBef>
                <a:spcPts val="0"/>
              </a:spcBef>
              <a:spcAft>
                <a:spcPts val="0"/>
              </a:spcAft>
              <a:buNone/>
            </a:pPr>
            <a:endParaRPr sz="2300" b="1" dirty="0">
              <a:solidFill>
                <a:srgbClr val="CC0000"/>
              </a:solidFill>
            </a:endParaRPr>
          </a:p>
          <a:p>
            <a:pPr marL="0" lvl="0" indent="0" algn="ctr" rtl="0">
              <a:spcBef>
                <a:spcPts val="0"/>
              </a:spcBef>
              <a:spcAft>
                <a:spcPts val="0"/>
              </a:spcAft>
              <a:buNone/>
            </a:pPr>
            <a:endParaRPr sz="2500" b="1" dirty="0">
              <a:solidFill>
                <a:srgbClr val="CC0000"/>
              </a:solidFill>
            </a:endParaRPr>
          </a:p>
        </p:txBody>
      </p:sp>
      <p:cxnSp>
        <p:nvCxnSpPr>
          <p:cNvPr id="3" name="Conector recto 2">
            <a:extLst>
              <a:ext uri="{FF2B5EF4-FFF2-40B4-BE49-F238E27FC236}">
                <a16:creationId xmlns:a16="http://schemas.microsoft.com/office/drawing/2014/main" id="{0F101646-A3D1-4C24-A8A8-70E75A468BB2}"/>
              </a:ext>
            </a:extLst>
          </p:cNvPr>
          <p:cNvCxnSpPr/>
          <p:nvPr/>
        </p:nvCxnSpPr>
        <p:spPr>
          <a:xfrm>
            <a:off x="1079415" y="2593105"/>
            <a:ext cx="737052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29468C32-DA92-4A2D-949E-76F3DCCAAB0A}"/>
              </a:ext>
            </a:extLst>
          </p:cNvPr>
          <p:cNvCxnSpPr/>
          <p:nvPr/>
        </p:nvCxnSpPr>
        <p:spPr>
          <a:xfrm>
            <a:off x="1079413" y="2716008"/>
            <a:ext cx="737052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ctrTitle"/>
          </p:nvPr>
        </p:nvSpPr>
        <p:spPr>
          <a:xfrm>
            <a:off x="-1281127" y="22203"/>
            <a:ext cx="8520600" cy="69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Descripción</a:t>
            </a:r>
            <a:r>
              <a:rPr lang="en-US" sz="2800" b="1" dirty="0">
                <a:solidFill>
                  <a:srgbClr val="FF0000"/>
                </a:solidFill>
                <a:latin typeface="Century Gothic"/>
                <a:ea typeface="Century Gothic"/>
                <a:cs typeface="Century Gothic"/>
                <a:sym typeface="Century Gothic"/>
              </a:rPr>
              <a:t> de </a:t>
            </a:r>
            <a:r>
              <a:rPr lang="en-US" sz="2800" b="1" dirty="0" err="1">
                <a:solidFill>
                  <a:srgbClr val="FF0000"/>
                </a:solidFill>
                <a:latin typeface="Century Gothic"/>
                <a:ea typeface="Century Gothic"/>
                <a:cs typeface="Century Gothic"/>
                <a:sym typeface="Century Gothic"/>
              </a:rPr>
              <a:t>apertura</a:t>
            </a:r>
            <a:endParaRPr sz="2800" b="1" dirty="0">
              <a:solidFill>
                <a:srgbClr val="FF0000"/>
              </a:solidFill>
              <a:latin typeface="Century Gothic"/>
              <a:ea typeface="Century Gothic"/>
              <a:cs typeface="Century Gothic"/>
              <a:sym typeface="Century Gothic"/>
            </a:endParaRPr>
          </a:p>
        </p:txBody>
      </p:sp>
      <p:sp>
        <p:nvSpPr>
          <p:cNvPr id="269" name="Google Shape;269;p43"/>
          <p:cNvSpPr txBox="1">
            <a:spLocks noGrp="1"/>
          </p:cNvSpPr>
          <p:nvPr>
            <p:ph type="subTitle" idx="1"/>
          </p:nvPr>
        </p:nvSpPr>
        <p:spPr>
          <a:xfrm>
            <a:off x="311700" y="941950"/>
            <a:ext cx="5071461" cy="5429353"/>
          </a:xfrm>
          <a:prstGeom prst="rect">
            <a:avLst/>
          </a:prstGeom>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es-MX" sz="1900" dirty="0">
                <a:solidFill>
                  <a:srgbClr val="000000"/>
                </a:solidFill>
                <a:latin typeface="Century Gothic"/>
                <a:ea typeface="Century Gothic"/>
                <a:cs typeface="Century Gothic"/>
                <a:sym typeface="Century Gothic"/>
              </a:rPr>
              <a:t>Se realizará una primera reunión entre profesores encargados y el grupo para dividir el trabajo en cuatro secciones bajo la supervisión de los profesores quedando de la siguiente manera:</a:t>
            </a:r>
          </a:p>
          <a:p>
            <a:pPr marL="0" lvl="0" indent="0" algn="just" rtl="0">
              <a:lnSpc>
                <a:spcPct val="130000"/>
              </a:lnSpc>
              <a:spcBef>
                <a:spcPts val="0"/>
              </a:spcBef>
              <a:spcAft>
                <a:spcPts val="0"/>
              </a:spcAft>
              <a:buNone/>
            </a:pPr>
            <a:r>
              <a:rPr lang="es-MX" sz="1900" dirty="0">
                <a:solidFill>
                  <a:srgbClr val="000000"/>
                </a:solidFill>
                <a:latin typeface="Century Gothic"/>
                <a:ea typeface="Century Gothic"/>
                <a:cs typeface="Century Gothic"/>
                <a:sym typeface="Century Gothic"/>
              </a:rPr>
              <a:t> </a:t>
            </a:r>
          </a:p>
          <a:p>
            <a:pPr marL="0" lvl="0" indent="0" algn="ctr" rtl="0">
              <a:lnSpc>
                <a:spcPct val="130000"/>
              </a:lnSpc>
              <a:spcBef>
                <a:spcPts val="0"/>
              </a:spcBef>
              <a:spcAft>
                <a:spcPts val="0"/>
              </a:spcAft>
              <a:buNone/>
            </a:pPr>
            <a:r>
              <a:rPr lang="es-MX" sz="1900" b="1" i="1" dirty="0">
                <a:solidFill>
                  <a:srgbClr val="000000"/>
                </a:solidFill>
                <a:latin typeface="Century Gothic"/>
                <a:ea typeface="Century Gothic"/>
                <a:cs typeface="Century Gothic"/>
                <a:sym typeface="Century Gothic"/>
              </a:rPr>
              <a:t>La sección A: </a:t>
            </a:r>
            <a:r>
              <a:rPr lang="es-MX" sz="1900" dirty="0">
                <a:solidFill>
                  <a:srgbClr val="000000"/>
                </a:solidFill>
                <a:latin typeface="Century Gothic"/>
                <a:ea typeface="Century Gothic"/>
                <a:cs typeface="Century Gothic"/>
                <a:sym typeface="Century Gothic"/>
              </a:rPr>
              <a:t>se encargará de llevar a cabo la investigación de la mitad de los conceptos establecidos por materia.</a:t>
            </a:r>
          </a:p>
          <a:p>
            <a:pPr marL="0" lvl="0" indent="0" algn="ctr" rtl="0">
              <a:lnSpc>
                <a:spcPct val="130000"/>
              </a:lnSpc>
              <a:spcBef>
                <a:spcPts val="0"/>
              </a:spcBef>
              <a:spcAft>
                <a:spcPts val="0"/>
              </a:spcAft>
              <a:buNone/>
            </a:pPr>
            <a:endParaRPr lang="es-MX" sz="1900" dirty="0">
              <a:solidFill>
                <a:srgbClr val="000000"/>
              </a:solidFill>
              <a:latin typeface="Century Gothic"/>
              <a:ea typeface="Century Gothic"/>
              <a:cs typeface="Century Gothic"/>
              <a:sym typeface="Century Gothic"/>
            </a:endParaRPr>
          </a:p>
          <a:p>
            <a:pPr marL="0" lvl="0" indent="0" algn="ctr" rtl="0">
              <a:lnSpc>
                <a:spcPct val="130000"/>
              </a:lnSpc>
              <a:spcBef>
                <a:spcPts val="0"/>
              </a:spcBef>
              <a:spcAft>
                <a:spcPts val="0"/>
              </a:spcAft>
              <a:buNone/>
            </a:pPr>
            <a:r>
              <a:rPr lang="es-MX" sz="1900" b="1" i="1" dirty="0">
                <a:solidFill>
                  <a:srgbClr val="000000"/>
                </a:solidFill>
                <a:latin typeface="Century Gothic"/>
                <a:ea typeface="Century Gothic"/>
                <a:cs typeface="Century Gothic"/>
                <a:sym typeface="Century Gothic"/>
              </a:rPr>
              <a:t>La sección B: </a:t>
            </a:r>
            <a:r>
              <a:rPr lang="es-MX" sz="1900" dirty="0">
                <a:solidFill>
                  <a:srgbClr val="000000"/>
                </a:solidFill>
                <a:latin typeface="Century Gothic"/>
                <a:ea typeface="Century Gothic"/>
                <a:cs typeface="Century Gothic"/>
                <a:sym typeface="Century Gothic"/>
              </a:rPr>
              <a:t>se encargará de llevar a cabo la investigación de los conceptos  restantes establecidos por materia.</a:t>
            </a:r>
          </a:p>
          <a:p>
            <a:pPr marL="0" lvl="0" indent="0" algn="ctr" rtl="0">
              <a:spcBef>
                <a:spcPts val="0"/>
              </a:spcBef>
              <a:spcAft>
                <a:spcPts val="0"/>
              </a:spcAft>
              <a:buNone/>
            </a:pPr>
            <a:endParaRPr sz="1900" dirty="0"/>
          </a:p>
        </p:txBody>
      </p:sp>
      <p:sp>
        <p:nvSpPr>
          <p:cNvPr id="4" name="CuadroTexto 3">
            <a:extLst>
              <a:ext uri="{FF2B5EF4-FFF2-40B4-BE49-F238E27FC236}">
                <a16:creationId xmlns:a16="http://schemas.microsoft.com/office/drawing/2014/main" id="{7B2E1E10-0F40-4CC3-A208-1FD1E0ABA410}"/>
              </a:ext>
            </a:extLst>
          </p:cNvPr>
          <p:cNvSpPr txBox="1"/>
          <p:nvPr/>
        </p:nvSpPr>
        <p:spPr>
          <a:xfrm>
            <a:off x="5884607" y="495600"/>
            <a:ext cx="3124674" cy="6340197"/>
          </a:xfrm>
          <a:prstGeom prst="rect">
            <a:avLst/>
          </a:prstGeom>
          <a:noFill/>
          <a:ln w="34925">
            <a:solidFill>
              <a:srgbClr val="0070C0"/>
            </a:solidFill>
          </a:ln>
        </p:spPr>
        <p:txBody>
          <a:bodyPr wrap="square" rtlCol="0">
            <a:spAutoFit/>
          </a:bodyPr>
          <a:lstStyle/>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pPr algn="ctr"/>
            <a:r>
              <a:rPr lang="es-MX" b="1" dirty="0">
                <a:solidFill>
                  <a:srgbClr val="0070C0"/>
                </a:solidFill>
              </a:rPr>
              <a:t>EVIDENCIAS EN IMAGEN</a:t>
            </a:r>
          </a:p>
          <a:p>
            <a:pPr algn="ctr"/>
            <a:endParaRPr lang="es-MX" b="1" dirty="0">
              <a:solidFill>
                <a:srgbClr val="0070C0"/>
              </a:solidFill>
            </a:endParaRPr>
          </a:p>
          <a:p>
            <a:pPr algn="ctr"/>
            <a:r>
              <a:rPr lang="es-MX" b="1" dirty="0">
                <a:solidFill>
                  <a:srgbClr val="0070C0"/>
                </a:solidFill>
              </a:rPr>
              <a:t>AQUÍ</a:t>
            </a: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ctrTitle"/>
          </p:nvPr>
        </p:nvSpPr>
        <p:spPr>
          <a:xfrm>
            <a:off x="-1427618" y="-176397"/>
            <a:ext cx="8520600" cy="69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Descripción</a:t>
            </a:r>
            <a:r>
              <a:rPr lang="en-US" sz="2800" b="1" dirty="0">
                <a:solidFill>
                  <a:srgbClr val="FF0000"/>
                </a:solidFill>
                <a:latin typeface="Century Gothic"/>
                <a:ea typeface="Century Gothic"/>
                <a:cs typeface="Century Gothic"/>
                <a:sym typeface="Century Gothic"/>
              </a:rPr>
              <a:t> de </a:t>
            </a:r>
            <a:r>
              <a:rPr lang="en-US" sz="2800" b="1" dirty="0" err="1">
                <a:solidFill>
                  <a:srgbClr val="FF0000"/>
                </a:solidFill>
                <a:latin typeface="Century Gothic"/>
                <a:ea typeface="Century Gothic"/>
                <a:cs typeface="Century Gothic"/>
                <a:sym typeface="Century Gothic"/>
              </a:rPr>
              <a:t>apertura</a:t>
            </a:r>
            <a:endParaRPr sz="2800" b="1" dirty="0">
              <a:solidFill>
                <a:srgbClr val="FF0000"/>
              </a:solidFill>
              <a:latin typeface="Century Gothic"/>
              <a:ea typeface="Century Gothic"/>
              <a:cs typeface="Century Gothic"/>
              <a:sym typeface="Century Gothic"/>
            </a:endParaRPr>
          </a:p>
        </p:txBody>
      </p:sp>
      <p:sp>
        <p:nvSpPr>
          <p:cNvPr id="269" name="Google Shape;269;p43"/>
          <p:cNvSpPr txBox="1">
            <a:spLocks noGrp="1"/>
          </p:cNvSpPr>
          <p:nvPr>
            <p:ph type="subTitle" idx="1"/>
          </p:nvPr>
        </p:nvSpPr>
        <p:spPr>
          <a:xfrm>
            <a:off x="311700" y="517803"/>
            <a:ext cx="5041965" cy="60153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s-MX" sz="1900" b="1" i="1" dirty="0">
                <a:solidFill>
                  <a:srgbClr val="000000"/>
                </a:solidFill>
                <a:latin typeface="Century Gothic"/>
                <a:ea typeface="Century Gothic"/>
                <a:cs typeface="Century Gothic"/>
                <a:sym typeface="Century Gothic"/>
              </a:rPr>
              <a:t>La sección C: </a:t>
            </a:r>
            <a:r>
              <a:rPr lang="es-MX" sz="1900" dirty="0">
                <a:solidFill>
                  <a:srgbClr val="000000"/>
                </a:solidFill>
                <a:latin typeface="Century Gothic"/>
                <a:ea typeface="Century Gothic"/>
                <a:cs typeface="Century Gothic"/>
                <a:sym typeface="Century Gothic"/>
              </a:rPr>
              <a:t>Se encargará de realizar el reporte escrito de investigación, apegándose a la rúbrica del mismo.</a:t>
            </a:r>
          </a:p>
          <a:p>
            <a:pPr marL="0" lvl="0" indent="0" algn="l" rtl="0">
              <a:lnSpc>
                <a:spcPct val="130000"/>
              </a:lnSpc>
              <a:spcBef>
                <a:spcPts val="0"/>
              </a:spcBef>
              <a:spcAft>
                <a:spcPts val="0"/>
              </a:spcAft>
              <a:buNone/>
            </a:pPr>
            <a:endParaRPr lang="es-MX" sz="1900" dirty="0">
              <a:solidFill>
                <a:srgbClr val="000000"/>
              </a:solidFill>
              <a:latin typeface="Century Gothic"/>
              <a:ea typeface="Century Gothic"/>
              <a:cs typeface="Century Gothic"/>
              <a:sym typeface="Century Gothic"/>
            </a:endParaRPr>
          </a:p>
          <a:p>
            <a:pPr marL="0" lvl="0" indent="0" algn="l" rtl="0">
              <a:lnSpc>
                <a:spcPct val="130000"/>
              </a:lnSpc>
              <a:spcBef>
                <a:spcPts val="0"/>
              </a:spcBef>
              <a:spcAft>
                <a:spcPts val="0"/>
              </a:spcAft>
              <a:buNone/>
            </a:pPr>
            <a:r>
              <a:rPr lang="es-MX" sz="1900" b="1" i="1" dirty="0">
                <a:solidFill>
                  <a:srgbClr val="000000"/>
                </a:solidFill>
                <a:latin typeface="Century Gothic"/>
                <a:ea typeface="Century Gothic"/>
                <a:cs typeface="Century Gothic"/>
                <a:sym typeface="Century Gothic"/>
              </a:rPr>
              <a:t>La sección D: </a:t>
            </a:r>
            <a:r>
              <a:rPr lang="es-MX" sz="1900" dirty="0">
                <a:solidFill>
                  <a:srgbClr val="000000"/>
                </a:solidFill>
                <a:latin typeface="Century Gothic"/>
                <a:ea typeface="Century Gothic"/>
                <a:cs typeface="Century Gothic"/>
                <a:sym typeface="Century Gothic"/>
              </a:rPr>
              <a:t>Se encargará de realizar presentación de </a:t>
            </a:r>
            <a:r>
              <a:rPr lang="es-MX" sz="1900" dirty="0" err="1">
                <a:solidFill>
                  <a:srgbClr val="000000"/>
                </a:solidFill>
                <a:latin typeface="Century Gothic"/>
                <a:ea typeface="Century Gothic"/>
                <a:cs typeface="Century Gothic"/>
                <a:sym typeface="Century Gothic"/>
              </a:rPr>
              <a:t>power</a:t>
            </a:r>
            <a:r>
              <a:rPr lang="es-MX" sz="1900" dirty="0">
                <a:solidFill>
                  <a:srgbClr val="000000"/>
                </a:solidFill>
                <a:latin typeface="Century Gothic"/>
                <a:ea typeface="Century Gothic"/>
                <a:cs typeface="Century Gothic"/>
                <a:sym typeface="Century Gothic"/>
              </a:rPr>
              <a:t> </a:t>
            </a:r>
            <a:r>
              <a:rPr lang="es-MX" sz="1900" dirty="0" err="1">
                <a:solidFill>
                  <a:srgbClr val="000000"/>
                </a:solidFill>
                <a:latin typeface="Century Gothic"/>
                <a:ea typeface="Century Gothic"/>
                <a:cs typeface="Century Gothic"/>
                <a:sym typeface="Century Gothic"/>
              </a:rPr>
              <a:t>point</a:t>
            </a:r>
            <a:r>
              <a:rPr lang="es-MX" sz="1900" dirty="0">
                <a:solidFill>
                  <a:srgbClr val="000000"/>
                </a:solidFill>
                <a:latin typeface="Century Gothic"/>
                <a:ea typeface="Century Gothic"/>
                <a:cs typeface="Century Gothic"/>
                <a:sym typeface="Century Gothic"/>
              </a:rPr>
              <a:t> para exponerla a los profesores encargados</a:t>
            </a:r>
          </a:p>
          <a:p>
            <a:pPr marL="0" lvl="0" indent="0" algn="l" rtl="0">
              <a:lnSpc>
                <a:spcPct val="130000"/>
              </a:lnSpc>
              <a:spcBef>
                <a:spcPts val="0"/>
              </a:spcBef>
              <a:spcAft>
                <a:spcPts val="0"/>
              </a:spcAft>
              <a:buNone/>
            </a:pPr>
            <a:endParaRPr lang="es-MX" sz="1900" dirty="0">
              <a:solidFill>
                <a:srgbClr val="000000"/>
              </a:solidFill>
              <a:latin typeface="Century Gothic"/>
              <a:ea typeface="Century Gothic"/>
              <a:cs typeface="Century Gothic"/>
              <a:sym typeface="Century Gothic"/>
            </a:endParaRPr>
          </a:p>
          <a:p>
            <a:pPr marL="0" lvl="0" indent="0" algn="just" rtl="0">
              <a:lnSpc>
                <a:spcPct val="130000"/>
              </a:lnSpc>
              <a:spcBef>
                <a:spcPts val="0"/>
              </a:spcBef>
              <a:spcAft>
                <a:spcPts val="0"/>
              </a:spcAft>
              <a:buClr>
                <a:schemeClr val="dk1"/>
              </a:buClr>
              <a:buSzPts val="1100"/>
              <a:buFont typeface="Arial"/>
              <a:buNone/>
            </a:pPr>
            <a:r>
              <a:rPr lang="es-MX" sz="1900" dirty="0">
                <a:solidFill>
                  <a:srgbClr val="000000"/>
                </a:solidFill>
                <a:latin typeface="Century Gothic"/>
                <a:ea typeface="Century Gothic"/>
                <a:cs typeface="Century Gothic"/>
                <a:sym typeface="Century Gothic"/>
              </a:rPr>
              <a:t>Los profesores mediante presentación de </a:t>
            </a:r>
            <a:r>
              <a:rPr lang="es-MX" sz="1900" dirty="0" err="1">
                <a:solidFill>
                  <a:srgbClr val="000000"/>
                </a:solidFill>
                <a:latin typeface="Century Gothic"/>
                <a:ea typeface="Century Gothic"/>
                <a:cs typeface="Century Gothic"/>
                <a:sym typeface="Century Gothic"/>
              </a:rPr>
              <a:t>power</a:t>
            </a:r>
            <a:r>
              <a:rPr lang="es-MX" sz="1900" dirty="0">
                <a:solidFill>
                  <a:srgbClr val="000000"/>
                </a:solidFill>
                <a:latin typeface="Century Gothic"/>
                <a:ea typeface="Century Gothic"/>
                <a:cs typeface="Century Gothic"/>
                <a:sym typeface="Century Gothic"/>
              </a:rPr>
              <a:t> </a:t>
            </a:r>
            <a:r>
              <a:rPr lang="es-MX" sz="1900" dirty="0" err="1">
                <a:solidFill>
                  <a:srgbClr val="000000"/>
                </a:solidFill>
                <a:latin typeface="Century Gothic"/>
                <a:ea typeface="Century Gothic"/>
                <a:cs typeface="Century Gothic"/>
                <a:sym typeface="Century Gothic"/>
              </a:rPr>
              <a:t>point</a:t>
            </a:r>
            <a:r>
              <a:rPr lang="es-MX" sz="1900" dirty="0">
                <a:solidFill>
                  <a:srgbClr val="000000"/>
                </a:solidFill>
                <a:latin typeface="Century Gothic"/>
                <a:ea typeface="Century Gothic"/>
                <a:cs typeface="Century Gothic"/>
                <a:sym typeface="Century Gothic"/>
              </a:rPr>
              <a:t> darán a conocer lo investigado a la comunidad estudiantil generando así la reflexión de los mismos.</a:t>
            </a:r>
          </a:p>
          <a:p>
            <a:pPr marL="0" lvl="0" indent="0" algn="l" rtl="0">
              <a:lnSpc>
                <a:spcPct val="130000"/>
              </a:lnSpc>
              <a:spcBef>
                <a:spcPts val="0"/>
              </a:spcBef>
              <a:spcAft>
                <a:spcPts val="0"/>
              </a:spcAft>
              <a:buClr>
                <a:schemeClr val="dk1"/>
              </a:buClr>
              <a:buSzPts val="1100"/>
              <a:buFont typeface="Arial"/>
              <a:buNone/>
            </a:pPr>
            <a:endParaRPr lang="es-MX" sz="1900" dirty="0">
              <a:solidFill>
                <a:srgbClr val="000000"/>
              </a:solidFill>
              <a:latin typeface="Century Gothic"/>
              <a:ea typeface="Century Gothic"/>
              <a:cs typeface="Century Gothic"/>
              <a:sym typeface="Century Gothic"/>
            </a:endParaRPr>
          </a:p>
          <a:p>
            <a:pPr marL="0" lvl="0" indent="0" algn="l" rtl="0">
              <a:lnSpc>
                <a:spcPct val="130000"/>
              </a:lnSpc>
              <a:spcBef>
                <a:spcPts val="0"/>
              </a:spcBef>
              <a:spcAft>
                <a:spcPts val="0"/>
              </a:spcAft>
              <a:buNone/>
            </a:pPr>
            <a:r>
              <a:rPr lang="es-MX" sz="1900" dirty="0">
                <a:solidFill>
                  <a:srgbClr val="1155CC"/>
                </a:solidFill>
                <a:latin typeface="Century Gothic"/>
                <a:ea typeface="Century Gothic"/>
                <a:cs typeface="Century Gothic"/>
                <a:sym typeface="Century Gothic"/>
              </a:rPr>
              <a:t>MATERIALES:</a:t>
            </a:r>
            <a:r>
              <a:rPr lang="es-MX" sz="1900" dirty="0">
                <a:solidFill>
                  <a:srgbClr val="000000"/>
                </a:solidFill>
                <a:latin typeface="Century Gothic"/>
                <a:ea typeface="Century Gothic"/>
                <a:cs typeface="Century Gothic"/>
                <a:sym typeface="Century Gothic"/>
              </a:rPr>
              <a:t> Rubrica, reporte escrito, PC, Presentación  </a:t>
            </a:r>
            <a:r>
              <a:rPr lang="es-MX" sz="1900" dirty="0" err="1">
                <a:solidFill>
                  <a:srgbClr val="000000"/>
                </a:solidFill>
                <a:latin typeface="Century Gothic"/>
                <a:ea typeface="Century Gothic"/>
                <a:cs typeface="Century Gothic"/>
                <a:sym typeface="Century Gothic"/>
              </a:rPr>
              <a:t>power</a:t>
            </a:r>
            <a:r>
              <a:rPr lang="es-MX" sz="1900" dirty="0">
                <a:solidFill>
                  <a:srgbClr val="000000"/>
                </a:solidFill>
                <a:latin typeface="Century Gothic"/>
                <a:ea typeface="Century Gothic"/>
                <a:cs typeface="Century Gothic"/>
                <a:sym typeface="Century Gothic"/>
              </a:rPr>
              <a:t> </a:t>
            </a:r>
            <a:r>
              <a:rPr lang="es-MX" sz="1900" dirty="0" err="1">
                <a:solidFill>
                  <a:srgbClr val="000000"/>
                </a:solidFill>
                <a:latin typeface="Century Gothic"/>
                <a:ea typeface="Century Gothic"/>
                <a:cs typeface="Century Gothic"/>
                <a:sym typeface="Century Gothic"/>
              </a:rPr>
              <a:t>point</a:t>
            </a:r>
            <a:r>
              <a:rPr lang="es-MX" sz="1900" dirty="0">
                <a:solidFill>
                  <a:srgbClr val="000000"/>
                </a:solidFill>
                <a:latin typeface="Century Gothic"/>
                <a:ea typeface="Century Gothic"/>
                <a:cs typeface="Century Gothic"/>
                <a:sym typeface="Century Gothic"/>
              </a:rPr>
              <a:t> y Salón Audiovisual,</a:t>
            </a:r>
          </a:p>
          <a:p>
            <a:pPr marL="0" lvl="0" indent="0" algn="ctr" rtl="0">
              <a:spcBef>
                <a:spcPts val="0"/>
              </a:spcBef>
              <a:spcAft>
                <a:spcPts val="0"/>
              </a:spcAft>
              <a:buNone/>
            </a:pPr>
            <a:endParaRPr sz="1900" dirty="0"/>
          </a:p>
        </p:txBody>
      </p:sp>
      <p:sp>
        <p:nvSpPr>
          <p:cNvPr id="2" name="CuadroTexto 1">
            <a:extLst>
              <a:ext uri="{FF2B5EF4-FFF2-40B4-BE49-F238E27FC236}">
                <a16:creationId xmlns:a16="http://schemas.microsoft.com/office/drawing/2014/main" id="{F2A4F149-43C1-42CE-A015-314F481B6118}"/>
              </a:ext>
            </a:extLst>
          </p:cNvPr>
          <p:cNvSpPr txBox="1"/>
          <p:nvPr/>
        </p:nvSpPr>
        <p:spPr>
          <a:xfrm>
            <a:off x="5884607" y="495600"/>
            <a:ext cx="3124674" cy="6340197"/>
          </a:xfrm>
          <a:prstGeom prst="rect">
            <a:avLst/>
          </a:prstGeom>
          <a:noFill/>
          <a:ln w="34925">
            <a:solidFill>
              <a:srgbClr val="0070C0"/>
            </a:solidFill>
          </a:ln>
        </p:spPr>
        <p:txBody>
          <a:bodyPr wrap="square" rtlCol="0">
            <a:spAutoFit/>
          </a:bodyPr>
          <a:lstStyle/>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pPr algn="ctr"/>
            <a:r>
              <a:rPr lang="es-MX" b="1" dirty="0">
                <a:solidFill>
                  <a:srgbClr val="0070C0"/>
                </a:solidFill>
              </a:rPr>
              <a:t>EVIDENCIAS EN IMAGEN</a:t>
            </a:r>
          </a:p>
          <a:p>
            <a:pPr algn="ctr"/>
            <a:endParaRPr lang="es-MX" b="1" dirty="0">
              <a:solidFill>
                <a:srgbClr val="0070C0"/>
              </a:solidFill>
            </a:endParaRPr>
          </a:p>
          <a:p>
            <a:pPr algn="ctr"/>
            <a:r>
              <a:rPr lang="es-MX" b="1" dirty="0">
                <a:solidFill>
                  <a:srgbClr val="0070C0"/>
                </a:solidFill>
              </a:rPr>
              <a:t>AQUÍ</a:t>
            </a: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p:txBody>
      </p:sp>
    </p:spTree>
    <p:extLst>
      <p:ext uri="{BB962C8B-B14F-4D97-AF65-F5344CB8AC3E}">
        <p14:creationId xmlns:p14="http://schemas.microsoft.com/office/powerpoint/2010/main" val="3522867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ctrTitle"/>
          </p:nvPr>
        </p:nvSpPr>
        <p:spPr>
          <a:xfrm>
            <a:off x="-1073656" y="202992"/>
            <a:ext cx="8520600" cy="5852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2800" b="1" dirty="0">
                <a:solidFill>
                  <a:srgbClr val="FF0000"/>
                </a:solidFill>
                <a:latin typeface="Century Gothic"/>
                <a:ea typeface="Century Gothic"/>
                <a:cs typeface="Century Gothic"/>
                <a:sym typeface="Century Gothic"/>
              </a:rPr>
              <a:t>Descripción</a:t>
            </a:r>
            <a:r>
              <a:rPr lang="en-US" sz="2800" b="1" dirty="0">
                <a:solidFill>
                  <a:srgbClr val="FF0000"/>
                </a:solidFill>
                <a:latin typeface="Century Gothic"/>
                <a:ea typeface="Century Gothic"/>
                <a:cs typeface="Century Gothic"/>
                <a:sym typeface="Century Gothic"/>
              </a:rPr>
              <a:t> de Desarrollo</a:t>
            </a:r>
            <a:endParaRPr sz="2800" b="1" dirty="0">
              <a:solidFill>
                <a:srgbClr val="FF0000"/>
              </a:solidFill>
              <a:latin typeface="Century Gothic"/>
              <a:ea typeface="Century Gothic"/>
              <a:cs typeface="Century Gothic"/>
              <a:sym typeface="Century Gothic"/>
            </a:endParaRPr>
          </a:p>
        </p:txBody>
      </p:sp>
      <p:sp>
        <p:nvSpPr>
          <p:cNvPr id="276" name="Google Shape;276;p44"/>
          <p:cNvSpPr txBox="1">
            <a:spLocks noGrp="1"/>
          </p:cNvSpPr>
          <p:nvPr>
            <p:ph type="subTitle" idx="1"/>
          </p:nvPr>
        </p:nvSpPr>
        <p:spPr>
          <a:xfrm>
            <a:off x="311700" y="1009997"/>
            <a:ext cx="5440171" cy="5238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000" dirty="0">
                <a:solidFill>
                  <a:srgbClr val="000000"/>
                </a:solidFill>
                <a:latin typeface="Century Gothic"/>
                <a:ea typeface="Century Gothic"/>
                <a:cs typeface="Century Gothic"/>
                <a:sym typeface="Century Gothic"/>
              </a:rPr>
              <a:t>Se realizan juntas con sección A, B y C con los profesores encargados  para conocer el avance  y/o término de su tarea. </a:t>
            </a:r>
          </a:p>
          <a:p>
            <a:pPr marL="0" lvl="0" indent="0" algn="just" rtl="0">
              <a:spcBef>
                <a:spcPts val="0"/>
              </a:spcBef>
              <a:spcAft>
                <a:spcPts val="0"/>
              </a:spcAft>
              <a:buNone/>
            </a:pPr>
            <a:endParaRPr lang="es-MX"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000" dirty="0">
                <a:solidFill>
                  <a:srgbClr val="000000"/>
                </a:solidFill>
                <a:latin typeface="Century Gothic"/>
                <a:ea typeface="Century Gothic"/>
                <a:cs typeface="Century Gothic"/>
                <a:sym typeface="Century Gothic"/>
              </a:rPr>
              <a:t>En un espacio de 25 minutos mediante Presentación de </a:t>
            </a:r>
            <a:r>
              <a:rPr lang="es-MX" sz="2000" dirty="0" err="1">
                <a:solidFill>
                  <a:srgbClr val="000000"/>
                </a:solidFill>
                <a:latin typeface="Century Gothic"/>
                <a:ea typeface="Century Gothic"/>
                <a:cs typeface="Century Gothic"/>
                <a:sym typeface="Century Gothic"/>
              </a:rPr>
              <a:t>Powerpoint</a:t>
            </a:r>
            <a:r>
              <a:rPr lang="es-MX" sz="2000" dirty="0">
                <a:solidFill>
                  <a:srgbClr val="000000"/>
                </a:solidFill>
                <a:latin typeface="Century Gothic"/>
                <a:ea typeface="Century Gothic"/>
                <a:cs typeface="Century Gothic"/>
                <a:sym typeface="Century Gothic"/>
              </a:rPr>
              <a:t> la sección D dará a conocer lo investigado a los profesores. quienes a su vez harán las observaciones y aportaciones  al producto presentado por los compañeros, apegándose a la rúbrica del trabajo de investigación. </a:t>
            </a:r>
          </a:p>
          <a:p>
            <a:pPr marL="0" lvl="0" indent="0" algn="just" rtl="0">
              <a:spcBef>
                <a:spcPts val="0"/>
              </a:spcBef>
              <a:spcAft>
                <a:spcPts val="0"/>
              </a:spcAft>
              <a:buNone/>
            </a:pPr>
            <a:endParaRPr lang="es-MX"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000" dirty="0">
                <a:solidFill>
                  <a:srgbClr val="000000"/>
                </a:solidFill>
                <a:latin typeface="Century Gothic"/>
                <a:ea typeface="Century Gothic"/>
                <a:cs typeface="Century Gothic"/>
                <a:sym typeface="Century Gothic"/>
              </a:rPr>
              <a:t>Los alumnos involucrados en esta presentación se encargaran de realizar los ajustes correspondientes que los profesores les comentaron.</a:t>
            </a:r>
          </a:p>
          <a:p>
            <a:pPr marL="0" lvl="0" indent="0" algn="just" rtl="0">
              <a:spcBef>
                <a:spcPts val="0"/>
              </a:spcBef>
              <a:spcAft>
                <a:spcPts val="0"/>
              </a:spcAft>
              <a:buNone/>
            </a:pPr>
            <a:endParaRPr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n-US" sz="2000" dirty="0">
                <a:solidFill>
                  <a:srgbClr val="1155CC"/>
                </a:solidFill>
                <a:latin typeface="Century Gothic"/>
                <a:ea typeface="Century Gothic"/>
                <a:cs typeface="Century Gothic"/>
                <a:sym typeface="Century Gothic"/>
              </a:rPr>
              <a:t>MATERIALES:</a:t>
            </a:r>
            <a:r>
              <a:rPr lang="en-US" sz="2000" dirty="0">
                <a:solidFill>
                  <a:srgbClr val="000000"/>
                </a:solidFill>
                <a:latin typeface="Century Gothic"/>
                <a:ea typeface="Century Gothic"/>
                <a:cs typeface="Century Gothic"/>
                <a:sym typeface="Century Gothic"/>
              </a:rPr>
              <a:t> Salon Audiovisual, </a:t>
            </a:r>
            <a:r>
              <a:rPr lang="en-US" sz="2000" dirty="0" err="1">
                <a:solidFill>
                  <a:srgbClr val="000000"/>
                </a:solidFill>
                <a:latin typeface="Century Gothic"/>
                <a:ea typeface="Century Gothic"/>
                <a:cs typeface="Century Gothic"/>
                <a:sym typeface="Century Gothic"/>
              </a:rPr>
              <a:t>Presentación</a:t>
            </a:r>
            <a:r>
              <a:rPr lang="en-US" sz="2000" dirty="0">
                <a:solidFill>
                  <a:srgbClr val="000000"/>
                </a:solidFill>
                <a:latin typeface="Century Gothic"/>
                <a:ea typeface="Century Gothic"/>
                <a:cs typeface="Century Gothic"/>
                <a:sym typeface="Century Gothic"/>
              </a:rPr>
              <a:t> de Power Point</a:t>
            </a:r>
            <a:endParaRPr sz="2000" dirty="0">
              <a:solidFill>
                <a:srgbClr val="000000"/>
              </a:solidFill>
              <a:latin typeface="Century Gothic"/>
              <a:ea typeface="Century Gothic"/>
              <a:cs typeface="Century Gothic"/>
              <a:sym typeface="Century Gothic"/>
            </a:endParaRPr>
          </a:p>
        </p:txBody>
      </p:sp>
      <p:sp>
        <p:nvSpPr>
          <p:cNvPr id="4" name="CuadroTexto 3">
            <a:extLst>
              <a:ext uri="{FF2B5EF4-FFF2-40B4-BE49-F238E27FC236}">
                <a16:creationId xmlns:a16="http://schemas.microsoft.com/office/drawing/2014/main" id="{352C6FB6-A8E0-402F-88DF-664D2DB82F33}"/>
              </a:ext>
            </a:extLst>
          </p:cNvPr>
          <p:cNvSpPr txBox="1"/>
          <p:nvPr/>
        </p:nvSpPr>
        <p:spPr>
          <a:xfrm>
            <a:off x="5884607" y="495600"/>
            <a:ext cx="3124674" cy="6340197"/>
          </a:xfrm>
          <a:prstGeom prst="rect">
            <a:avLst/>
          </a:prstGeom>
          <a:noFill/>
          <a:ln w="34925">
            <a:solidFill>
              <a:srgbClr val="0070C0"/>
            </a:solidFill>
          </a:ln>
        </p:spPr>
        <p:txBody>
          <a:bodyPr wrap="square" rtlCol="0">
            <a:spAutoFit/>
          </a:bodyPr>
          <a:lstStyle/>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pPr algn="ctr"/>
            <a:r>
              <a:rPr lang="es-MX" b="1" dirty="0">
                <a:solidFill>
                  <a:srgbClr val="0070C0"/>
                </a:solidFill>
              </a:rPr>
              <a:t>EVIDENCIAS EN IMAGEN</a:t>
            </a:r>
          </a:p>
          <a:p>
            <a:pPr algn="ctr"/>
            <a:endParaRPr lang="es-MX" b="1" dirty="0">
              <a:solidFill>
                <a:srgbClr val="0070C0"/>
              </a:solidFill>
            </a:endParaRPr>
          </a:p>
          <a:p>
            <a:pPr algn="ctr"/>
            <a:r>
              <a:rPr lang="es-MX" b="1" dirty="0">
                <a:solidFill>
                  <a:srgbClr val="0070C0"/>
                </a:solidFill>
              </a:rPr>
              <a:t>AQUÍ</a:t>
            </a: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a:spLocks noGrp="1"/>
          </p:cNvSpPr>
          <p:nvPr>
            <p:ph type="ctrTitle"/>
          </p:nvPr>
        </p:nvSpPr>
        <p:spPr>
          <a:xfrm>
            <a:off x="735436" y="-118872"/>
            <a:ext cx="4572000" cy="65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Descripción</a:t>
            </a:r>
            <a:r>
              <a:rPr lang="en-US" sz="2800" b="1" dirty="0">
                <a:solidFill>
                  <a:srgbClr val="FF0000"/>
                </a:solidFill>
                <a:latin typeface="Century Gothic"/>
                <a:ea typeface="Century Gothic"/>
                <a:cs typeface="Century Gothic"/>
                <a:sym typeface="Century Gothic"/>
              </a:rPr>
              <a:t> de </a:t>
            </a:r>
            <a:r>
              <a:rPr lang="en-US" sz="2800" b="1" dirty="0" err="1">
                <a:solidFill>
                  <a:srgbClr val="FF0000"/>
                </a:solidFill>
                <a:latin typeface="Century Gothic"/>
                <a:ea typeface="Century Gothic"/>
                <a:cs typeface="Century Gothic"/>
                <a:sym typeface="Century Gothic"/>
              </a:rPr>
              <a:t>Cierre</a:t>
            </a:r>
            <a:endParaRPr sz="2800" b="1" dirty="0">
              <a:solidFill>
                <a:srgbClr val="FF0000"/>
              </a:solidFill>
              <a:latin typeface="Century Gothic"/>
              <a:ea typeface="Century Gothic"/>
              <a:cs typeface="Century Gothic"/>
              <a:sym typeface="Century Gothic"/>
            </a:endParaRPr>
          </a:p>
        </p:txBody>
      </p:sp>
      <p:sp>
        <p:nvSpPr>
          <p:cNvPr id="283" name="Google Shape;283;p45"/>
          <p:cNvSpPr txBox="1">
            <a:spLocks noGrp="1"/>
          </p:cNvSpPr>
          <p:nvPr>
            <p:ph type="subTitle" idx="1"/>
          </p:nvPr>
        </p:nvSpPr>
        <p:spPr>
          <a:xfrm>
            <a:off x="352970" y="450711"/>
            <a:ext cx="5336932" cy="640728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dirty="0">
                <a:solidFill>
                  <a:srgbClr val="000000"/>
                </a:solidFill>
                <a:latin typeface="Century Gothic"/>
                <a:ea typeface="Century Gothic"/>
                <a:cs typeface="Century Gothic"/>
                <a:sym typeface="Century Gothic"/>
              </a:rPr>
              <a:t>Mediante la </a:t>
            </a:r>
            <a:r>
              <a:rPr lang="en-US" sz="2000" dirty="0" err="1">
                <a:solidFill>
                  <a:srgbClr val="000000"/>
                </a:solidFill>
                <a:latin typeface="Century Gothic"/>
                <a:ea typeface="Century Gothic"/>
                <a:cs typeface="Century Gothic"/>
                <a:sym typeface="Century Gothic"/>
              </a:rPr>
              <a:t>presentación</a:t>
            </a:r>
            <a:r>
              <a:rPr lang="en-US" sz="2000" dirty="0">
                <a:solidFill>
                  <a:srgbClr val="000000"/>
                </a:solidFill>
                <a:latin typeface="Century Gothic"/>
                <a:ea typeface="Century Gothic"/>
                <a:cs typeface="Century Gothic"/>
                <a:sym typeface="Century Gothic"/>
              </a:rPr>
              <a:t> de </a:t>
            </a:r>
            <a:r>
              <a:rPr lang="en-US" sz="2000" dirty="0" err="1">
                <a:solidFill>
                  <a:srgbClr val="000000"/>
                </a:solidFill>
                <a:latin typeface="Century Gothic"/>
                <a:ea typeface="Century Gothic"/>
                <a:cs typeface="Century Gothic"/>
                <a:sym typeface="Century Gothic"/>
              </a:rPr>
              <a:t>Powerpoint</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elaborada</a:t>
            </a:r>
            <a:r>
              <a:rPr lang="en-US" sz="2000" dirty="0">
                <a:solidFill>
                  <a:srgbClr val="000000"/>
                </a:solidFill>
                <a:latin typeface="Century Gothic"/>
                <a:ea typeface="Century Gothic"/>
                <a:cs typeface="Century Gothic"/>
                <a:sym typeface="Century Gothic"/>
              </a:rPr>
              <a:t> por los </a:t>
            </a:r>
            <a:r>
              <a:rPr lang="en-US" sz="2000" dirty="0" err="1">
                <a:solidFill>
                  <a:srgbClr val="000000"/>
                </a:solidFill>
                <a:latin typeface="Century Gothic"/>
                <a:ea typeface="Century Gothic"/>
                <a:cs typeface="Century Gothic"/>
                <a:sym typeface="Century Gothic"/>
              </a:rPr>
              <a:t>alumnos</a:t>
            </a:r>
            <a:r>
              <a:rPr lang="en-US" sz="2000" dirty="0">
                <a:solidFill>
                  <a:srgbClr val="000000"/>
                </a:solidFill>
                <a:latin typeface="Century Gothic"/>
                <a:ea typeface="Century Gothic"/>
                <a:cs typeface="Century Gothic"/>
                <a:sym typeface="Century Gothic"/>
              </a:rPr>
              <a:t> del </a:t>
            </a:r>
            <a:r>
              <a:rPr lang="en-US" sz="2000" dirty="0" err="1">
                <a:solidFill>
                  <a:srgbClr val="000000"/>
                </a:solidFill>
                <a:latin typeface="Century Gothic"/>
                <a:ea typeface="Century Gothic"/>
                <a:cs typeface="Century Gothic"/>
                <a:sym typeface="Century Gothic"/>
              </a:rPr>
              <a:t>equipo</a:t>
            </a:r>
            <a:r>
              <a:rPr lang="en-US" sz="2000" dirty="0">
                <a:solidFill>
                  <a:srgbClr val="000000"/>
                </a:solidFill>
                <a:latin typeface="Century Gothic"/>
                <a:ea typeface="Century Gothic"/>
                <a:cs typeface="Century Gothic"/>
                <a:sym typeface="Century Gothic"/>
              </a:rPr>
              <a:t> D </a:t>
            </a:r>
            <a:r>
              <a:rPr lang="en-US" sz="2000" dirty="0" err="1">
                <a:solidFill>
                  <a:srgbClr val="000000"/>
                </a:solidFill>
                <a:latin typeface="Century Gothic"/>
                <a:ea typeface="Century Gothic"/>
                <a:cs typeface="Century Gothic"/>
                <a:sym typeface="Century Gothic"/>
              </a:rPr>
              <a:t>presentarán</a:t>
            </a:r>
            <a:r>
              <a:rPr lang="en-US" sz="2000" dirty="0">
                <a:solidFill>
                  <a:srgbClr val="000000"/>
                </a:solidFill>
                <a:latin typeface="Century Gothic"/>
                <a:ea typeface="Century Gothic"/>
                <a:cs typeface="Century Gothic"/>
                <a:sym typeface="Century Gothic"/>
              </a:rPr>
              <a:t> a </a:t>
            </a:r>
            <a:r>
              <a:rPr lang="en-US" sz="2000" dirty="0" err="1">
                <a:solidFill>
                  <a:srgbClr val="000000"/>
                </a:solidFill>
                <a:latin typeface="Century Gothic"/>
                <a:ea typeface="Century Gothic"/>
                <a:cs typeface="Century Gothic"/>
                <a:sym typeface="Century Gothic"/>
              </a:rPr>
              <a:t>todo</a:t>
            </a:r>
            <a:r>
              <a:rPr lang="en-US" sz="2000" dirty="0">
                <a:solidFill>
                  <a:srgbClr val="000000"/>
                </a:solidFill>
                <a:latin typeface="Century Gothic"/>
                <a:ea typeface="Century Gothic"/>
                <a:cs typeface="Century Gothic"/>
                <a:sym typeface="Century Gothic"/>
              </a:rPr>
              <a:t> el </a:t>
            </a:r>
            <a:r>
              <a:rPr lang="en-US" sz="2000" dirty="0" err="1">
                <a:solidFill>
                  <a:srgbClr val="000000"/>
                </a:solidFill>
                <a:latin typeface="Century Gothic"/>
                <a:ea typeface="Century Gothic"/>
                <a:cs typeface="Century Gothic"/>
                <a:sym typeface="Century Gothic"/>
              </a:rPr>
              <a:t>grupo</a:t>
            </a:r>
            <a:r>
              <a:rPr lang="en-US" sz="2000" dirty="0">
                <a:solidFill>
                  <a:srgbClr val="000000"/>
                </a:solidFill>
                <a:latin typeface="Century Gothic"/>
                <a:ea typeface="Century Gothic"/>
                <a:cs typeface="Century Gothic"/>
                <a:sym typeface="Century Gothic"/>
              </a:rPr>
              <a:t> el </a:t>
            </a:r>
            <a:r>
              <a:rPr lang="en-US" sz="2000" dirty="0" err="1">
                <a:solidFill>
                  <a:srgbClr val="000000"/>
                </a:solidFill>
                <a:latin typeface="Century Gothic"/>
                <a:ea typeface="Century Gothic"/>
                <a:cs typeface="Century Gothic"/>
                <a:sym typeface="Century Gothic"/>
              </a:rPr>
              <a:t>resultado</a:t>
            </a:r>
            <a:r>
              <a:rPr lang="en-US" sz="2000" dirty="0">
                <a:solidFill>
                  <a:srgbClr val="000000"/>
                </a:solidFill>
                <a:latin typeface="Century Gothic"/>
                <a:ea typeface="Century Gothic"/>
                <a:cs typeface="Century Gothic"/>
                <a:sym typeface="Century Gothic"/>
              </a:rPr>
              <a:t> de lo </a:t>
            </a:r>
            <a:r>
              <a:rPr lang="en-US" sz="2000" dirty="0" err="1">
                <a:solidFill>
                  <a:srgbClr val="000000"/>
                </a:solidFill>
                <a:latin typeface="Century Gothic"/>
                <a:ea typeface="Century Gothic"/>
                <a:cs typeface="Century Gothic"/>
                <a:sym typeface="Century Gothic"/>
              </a:rPr>
              <a:t>investigado</a:t>
            </a:r>
            <a:r>
              <a:rPr lang="en-US" sz="2000" dirty="0">
                <a:solidFill>
                  <a:srgbClr val="000000"/>
                </a:solidFill>
                <a:latin typeface="Century Gothic"/>
                <a:ea typeface="Century Gothic"/>
                <a:cs typeface="Century Gothic"/>
                <a:sym typeface="Century Gothic"/>
              </a:rPr>
              <a:t>.</a:t>
            </a:r>
            <a:endParaRPr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n-US" sz="2000" dirty="0">
                <a:solidFill>
                  <a:srgbClr val="000000"/>
                </a:solidFill>
                <a:latin typeface="Century Gothic"/>
                <a:ea typeface="Century Gothic"/>
                <a:cs typeface="Century Gothic"/>
                <a:sym typeface="Century Gothic"/>
              </a:rPr>
              <a:t>Con el fin, que de forma individual y por </a:t>
            </a:r>
            <a:r>
              <a:rPr lang="en-US" sz="2000" dirty="0" err="1">
                <a:solidFill>
                  <a:srgbClr val="000000"/>
                </a:solidFill>
                <a:latin typeface="Century Gothic"/>
                <a:ea typeface="Century Gothic"/>
                <a:cs typeface="Century Gothic"/>
                <a:sym typeface="Century Gothic"/>
              </a:rPr>
              <a:t>escrito</a:t>
            </a:r>
            <a:r>
              <a:rPr lang="en-US" sz="2000" dirty="0">
                <a:solidFill>
                  <a:srgbClr val="000000"/>
                </a:solidFill>
                <a:latin typeface="Century Gothic"/>
                <a:ea typeface="Century Gothic"/>
                <a:cs typeface="Century Gothic"/>
                <a:sym typeface="Century Gothic"/>
              </a:rPr>
              <a:t> los </a:t>
            </a:r>
            <a:r>
              <a:rPr lang="en-US" sz="2000" dirty="0" err="1">
                <a:solidFill>
                  <a:srgbClr val="000000"/>
                </a:solidFill>
                <a:latin typeface="Century Gothic"/>
                <a:ea typeface="Century Gothic"/>
                <a:cs typeface="Century Gothic"/>
                <a:sym typeface="Century Gothic"/>
              </a:rPr>
              <a:t>alumnos</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realicen</a:t>
            </a:r>
            <a:r>
              <a:rPr lang="en-US" sz="2000" dirty="0">
                <a:solidFill>
                  <a:srgbClr val="000000"/>
                </a:solidFill>
                <a:latin typeface="Century Gothic"/>
                <a:ea typeface="Century Gothic"/>
                <a:cs typeface="Century Gothic"/>
                <a:sym typeface="Century Gothic"/>
              </a:rPr>
              <a:t> un </a:t>
            </a:r>
            <a:r>
              <a:rPr lang="en-US" sz="2000" dirty="0" err="1">
                <a:solidFill>
                  <a:srgbClr val="000000"/>
                </a:solidFill>
                <a:latin typeface="Century Gothic"/>
                <a:ea typeface="Century Gothic"/>
                <a:cs typeface="Century Gothic"/>
                <a:sym typeface="Century Gothic"/>
              </a:rPr>
              <a:t>cuadro</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sinóptico</a:t>
            </a:r>
            <a:r>
              <a:rPr lang="en-US" sz="2000" dirty="0">
                <a:solidFill>
                  <a:srgbClr val="000000"/>
                </a:solidFill>
                <a:latin typeface="Century Gothic"/>
                <a:ea typeface="Century Gothic"/>
                <a:cs typeface="Century Gothic"/>
                <a:sym typeface="Century Gothic"/>
              </a:rPr>
              <a:t> general </a:t>
            </a:r>
            <a:r>
              <a:rPr lang="en-US" sz="2000" dirty="0" err="1">
                <a:solidFill>
                  <a:srgbClr val="000000"/>
                </a:solidFill>
                <a:latin typeface="Century Gothic"/>
                <a:ea typeface="Century Gothic"/>
                <a:cs typeface="Century Gothic"/>
                <a:sym typeface="Century Gothic"/>
              </a:rPr>
              <a:t>ploteado</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extraido</a:t>
            </a:r>
            <a:r>
              <a:rPr lang="en-US" sz="2000" dirty="0">
                <a:solidFill>
                  <a:srgbClr val="000000"/>
                </a:solidFill>
                <a:latin typeface="Century Gothic"/>
                <a:ea typeface="Century Gothic"/>
                <a:cs typeface="Century Gothic"/>
                <a:sym typeface="Century Gothic"/>
              </a:rPr>
              <a:t> de los </a:t>
            </a:r>
            <a:r>
              <a:rPr lang="en-US" sz="2000" dirty="0" err="1">
                <a:solidFill>
                  <a:srgbClr val="000000"/>
                </a:solidFill>
                <a:latin typeface="Century Gothic"/>
                <a:ea typeface="Century Gothic"/>
                <a:cs typeface="Century Gothic"/>
                <a:sym typeface="Century Gothic"/>
              </a:rPr>
              <a:t>mejores</a:t>
            </a:r>
            <a:r>
              <a:rPr lang="en-US" sz="2000" dirty="0">
                <a:solidFill>
                  <a:srgbClr val="000000"/>
                </a:solidFill>
                <a:latin typeface="Century Gothic"/>
                <a:ea typeface="Century Gothic"/>
                <a:cs typeface="Century Gothic"/>
                <a:sym typeface="Century Gothic"/>
              </a:rPr>
              <a:t> y se </a:t>
            </a:r>
            <a:r>
              <a:rPr lang="en-US" sz="2000" dirty="0" err="1">
                <a:solidFill>
                  <a:srgbClr val="000000"/>
                </a:solidFill>
                <a:latin typeface="Century Gothic"/>
                <a:ea typeface="Century Gothic"/>
                <a:cs typeface="Century Gothic"/>
                <a:sym typeface="Century Gothic"/>
              </a:rPr>
              <a:t>colocara</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en</a:t>
            </a:r>
            <a:r>
              <a:rPr lang="en-US" sz="2000" dirty="0">
                <a:solidFill>
                  <a:srgbClr val="000000"/>
                </a:solidFill>
                <a:latin typeface="Century Gothic"/>
                <a:ea typeface="Century Gothic"/>
                <a:cs typeface="Century Gothic"/>
                <a:sym typeface="Century Gothic"/>
              </a:rPr>
              <a:t> el </a:t>
            </a:r>
            <a:r>
              <a:rPr lang="en-US" sz="2000" dirty="0" err="1">
                <a:solidFill>
                  <a:srgbClr val="000000"/>
                </a:solidFill>
                <a:latin typeface="Century Gothic"/>
                <a:ea typeface="Century Gothic"/>
                <a:cs typeface="Century Gothic"/>
                <a:sym typeface="Century Gothic"/>
              </a:rPr>
              <a:t>salón</a:t>
            </a:r>
            <a:r>
              <a:rPr lang="en-US" sz="2000" dirty="0">
                <a:solidFill>
                  <a:srgbClr val="000000"/>
                </a:solidFill>
                <a:latin typeface="Century Gothic"/>
                <a:ea typeface="Century Gothic"/>
                <a:cs typeface="Century Gothic"/>
                <a:sym typeface="Century Gothic"/>
              </a:rPr>
              <a:t>, para considerer la </a:t>
            </a:r>
            <a:r>
              <a:rPr lang="en-US" sz="2000" dirty="0" err="1">
                <a:solidFill>
                  <a:srgbClr val="000000"/>
                </a:solidFill>
                <a:latin typeface="Century Gothic"/>
                <a:ea typeface="Century Gothic"/>
                <a:cs typeface="Century Gothic"/>
                <a:sym typeface="Century Gothic"/>
              </a:rPr>
              <a:t>investigación</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en</a:t>
            </a:r>
            <a:r>
              <a:rPr lang="en-US" sz="2000" dirty="0">
                <a:solidFill>
                  <a:srgbClr val="000000"/>
                </a:solidFill>
                <a:latin typeface="Century Gothic"/>
                <a:ea typeface="Century Gothic"/>
                <a:cs typeface="Century Gothic"/>
                <a:sym typeface="Century Gothic"/>
              </a:rPr>
              <a:t> el </a:t>
            </a:r>
            <a:r>
              <a:rPr lang="en-US" sz="2000" dirty="0" err="1">
                <a:solidFill>
                  <a:srgbClr val="000000"/>
                </a:solidFill>
                <a:latin typeface="Century Gothic"/>
                <a:ea typeface="Century Gothic"/>
                <a:cs typeface="Century Gothic"/>
                <a:sym typeface="Century Gothic"/>
              </a:rPr>
              <a:t>momento</a:t>
            </a:r>
            <a:r>
              <a:rPr lang="en-US" sz="2000" dirty="0">
                <a:solidFill>
                  <a:srgbClr val="000000"/>
                </a:solidFill>
                <a:latin typeface="Century Gothic"/>
                <a:ea typeface="Century Gothic"/>
                <a:cs typeface="Century Gothic"/>
                <a:sym typeface="Century Gothic"/>
              </a:rPr>
              <a:t> de </a:t>
            </a:r>
            <a:r>
              <a:rPr lang="en-US" sz="2000" dirty="0" err="1">
                <a:solidFill>
                  <a:srgbClr val="000000"/>
                </a:solidFill>
                <a:latin typeface="Century Gothic"/>
                <a:ea typeface="Century Gothic"/>
                <a:cs typeface="Century Gothic"/>
                <a:sym typeface="Century Gothic"/>
              </a:rPr>
              <a:t>realizar</a:t>
            </a:r>
            <a:r>
              <a:rPr lang="en-US" sz="2000" dirty="0">
                <a:solidFill>
                  <a:srgbClr val="000000"/>
                </a:solidFill>
                <a:latin typeface="Century Gothic"/>
                <a:ea typeface="Century Gothic"/>
                <a:cs typeface="Century Gothic"/>
                <a:sym typeface="Century Gothic"/>
              </a:rPr>
              <a:t> la </a:t>
            </a:r>
            <a:r>
              <a:rPr lang="en-US" sz="2000" dirty="0" err="1">
                <a:solidFill>
                  <a:srgbClr val="000000"/>
                </a:solidFill>
                <a:latin typeface="Century Gothic"/>
                <a:ea typeface="Century Gothic"/>
                <a:cs typeface="Century Gothic"/>
                <a:sym typeface="Century Gothic"/>
              </a:rPr>
              <a:t>encuesta</a:t>
            </a:r>
            <a:r>
              <a:rPr lang="en-US" sz="2000" dirty="0">
                <a:solidFill>
                  <a:srgbClr val="000000"/>
                </a:solidFill>
                <a:latin typeface="Century Gothic"/>
                <a:ea typeface="Century Gothic"/>
                <a:cs typeface="Century Gothic"/>
                <a:sym typeface="Century Gothic"/>
              </a:rPr>
              <a:t> de </a:t>
            </a:r>
            <a:r>
              <a:rPr lang="en-US" sz="2000" dirty="0" err="1">
                <a:solidFill>
                  <a:srgbClr val="000000"/>
                </a:solidFill>
                <a:latin typeface="Century Gothic"/>
                <a:ea typeface="Century Gothic"/>
                <a:cs typeface="Century Gothic"/>
                <a:sym typeface="Century Gothic"/>
              </a:rPr>
              <a:t>sondeo</a:t>
            </a:r>
            <a:r>
              <a:rPr lang="en-US" sz="2000" dirty="0">
                <a:solidFill>
                  <a:srgbClr val="000000"/>
                </a:solidFill>
                <a:latin typeface="Century Gothic"/>
                <a:ea typeface="Century Gothic"/>
                <a:cs typeface="Century Gothic"/>
                <a:sym typeface="Century Gothic"/>
              </a:rPr>
              <a:t>, que </a:t>
            </a:r>
            <a:r>
              <a:rPr lang="en-US" sz="2000" dirty="0" err="1">
                <a:solidFill>
                  <a:srgbClr val="000000"/>
                </a:solidFill>
                <a:latin typeface="Century Gothic"/>
                <a:ea typeface="Century Gothic"/>
                <a:cs typeface="Century Gothic"/>
                <a:sym typeface="Century Gothic"/>
              </a:rPr>
              <a:t>topícos</a:t>
            </a:r>
            <a:r>
              <a:rPr lang="en-US" sz="2000" dirty="0">
                <a:solidFill>
                  <a:srgbClr val="000000"/>
                </a:solidFill>
                <a:latin typeface="Century Gothic"/>
                <a:ea typeface="Century Gothic"/>
                <a:cs typeface="Century Gothic"/>
                <a:sym typeface="Century Gothic"/>
              </a:rPr>
              <a:t> o </a:t>
            </a:r>
            <a:r>
              <a:rPr lang="en-US" sz="2000" dirty="0" err="1">
                <a:solidFill>
                  <a:srgbClr val="000000"/>
                </a:solidFill>
                <a:latin typeface="Century Gothic"/>
                <a:ea typeface="Century Gothic"/>
                <a:cs typeface="Century Gothic"/>
                <a:sym typeface="Century Gothic"/>
              </a:rPr>
              <a:t>conceptos</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deben</a:t>
            </a:r>
            <a:r>
              <a:rPr lang="en-US" sz="2000" dirty="0">
                <a:solidFill>
                  <a:srgbClr val="000000"/>
                </a:solidFill>
                <a:latin typeface="Century Gothic"/>
                <a:ea typeface="Century Gothic"/>
                <a:cs typeface="Century Gothic"/>
                <a:sym typeface="Century Gothic"/>
              </a:rPr>
              <a:t> </a:t>
            </a:r>
            <a:r>
              <a:rPr lang="es-MX" sz="2000" dirty="0">
                <a:solidFill>
                  <a:srgbClr val="000000"/>
                </a:solidFill>
                <a:latin typeface="Century Gothic"/>
                <a:ea typeface="Century Gothic"/>
                <a:cs typeface="Century Gothic"/>
                <a:sym typeface="Century Gothic"/>
              </a:rPr>
              <a:t>arrojar las evidencias sobre lo que se debe trabajar en le resto de las actividades </a:t>
            </a:r>
            <a:r>
              <a:rPr lang="es-MX" sz="2000" dirty="0" err="1">
                <a:solidFill>
                  <a:srgbClr val="000000"/>
                </a:solidFill>
                <a:latin typeface="Century Gothic"/>
                <a:ea typeface="Century Gothic"/>
                <a:cs typeface="Century Gothic"/>
                <a:sym typeface="Century Gothic"/>
              </a:rPr>
              <a:t>discipinarias</a:t>
            </a:r>
            <a:endParaRPr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n-US" sz="2000" dirty="0">
                <a:solidFill>
                  <a:srgbClr val="3C78D8"/>
                </a:solidFill>
                <a:latin typeface="Century Gothic"/>
                <a:ea typeface="Century Gothic"/>
                <a:cs typeface="Century Gothic"/>
                <a:sym typeface="Century Gothic"/>
              </a:rPr>
              <a:t>MATERIALES:</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Presentación</a:t>
            </a:r>
            <a:r>
              <a:rPr lang="en-US" sz="2000" dirty="0">
                <a:solidFill>
                  <a:srgbClr val="000000"/>
                </a:solidFill>
                <a:latin typeface="Century Gothic"/>
                <a:ea typeface="Century Gothic"/>
                <a:cs typeface="Century Gothic"/>
                <a:sym typeface="Century Gothic"/>
              </a:rPr>
              <a:t> power point, hojas </a:t>
            </a:r>
            <a:r>
              <a:rPr lang="en-US" sz="2000" dirty="0" err="1">
                <a:solidFill>
                  <a:srgbClr val="000000"/>
                </a:solidFill>
                <a:latin typeface="Century Gothic"/>
                <a:ea typeface="Century Gothic"/>
                <a:cs typeface="Century Gothic"/>
                <a:sym typeface="Century Gothic"/>
              </a:rPr>
              <a:t>blancas</a:t>
            </a:r>
            <a:r>
              <a:rPr lang="en-US" sz="2000" dirty="0">
                <a:solidFill>
                  <a:srgbClr val="000000"/>
                </a:solidFill>
                <a:latin typeface="Century Gothic"/>
                <a:ea typeface="Century Gothic"/>
                <a:cs typeface="Century Gothic"/>
                <a:sym typeface="Century Gothic"/>
              </a:rPr>
              <a:t> para los </a:t>
            </a:r>
            <a:r>
              <a:rPr lang="en-US" sz="2000" dirty="0" err="1">
                <a:solidFill>
                  <a:srgbClr val="000000"/>
                </a:solidFill>
                <a:latin typeface="Century Gothic"/>
                <a:ea typeface="Century Gothic"/>
                <a:cs typeface="Century Gothic"/>
                <a:sym typeface="Century Gothic"/>
              </a:rPr>
              <a:t>cuadros</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sinópticos</a:t>
            </a:r>
            <a:r>
              <a:rPr lang="en-US" sz="2000" dirty="0">
                <a:solidFill>
                  <a:srgbClr val="000000"/>
                </a:solidFill>
                <a:latin typeface="Century Gothic"/>
                <a:ea typeface="Century Gothic"/>
                <a:cs typeface="Century Gothic"/>
                <a:sym typeface="Century Gothic"/>
              </a:rPr>
              <a:t>,  plotter con el </a:t>
            </a:r>
            <a:r>
              <a:rPr lang="en-US" sz="2000" dirty="0" err="1">
                <a:solidFill>
                  <a:srgbClr val="000000"/>
                </a:solidFill>
                <a:latin typeface="Century Gothic"/>
                <a:ea typeface="Century Gothic"/>
                <a:cs typeface="Century Gothic"/>
                <a:sym typeface="Century Gothic"/>
              </a:rPr>
              <a:t>cuadro</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finakl</a:t>
            </a:r>
            <a:r>
              <a:rPr lang="en-US" sz="2000" dirty="0">
                <a:solidFill>
                  <a:srgbClr val="000000"/>
                </a:solidFill>
                <a:latin typeface="Century Gothic"/>
                <a:ea typeface="Century Gothic"/>
                <a:cs typeface="Century Gothic"/>
                <a:sym typeface="Century Gothic"/>
              </a:rPr>
              <a:t>, </a:t>
            </a:r>
            <a:r>
              <a:rPr lang="en-US" sz="2000" dirty="0" err="1">
                <a:solidFill>
                  <a:srgbClr val="000000"/>
                </a:solidFill>
                <a:latin typeface="Century Gothic"/>
                <a:ea typeface="Century Gothic"/>
                <a:cs typeface="Century Gothic"/>
                <a:sym typeface="Century Gothic"/>
              </a:rPr>
              <a:t>plumas</a:t>
            </a:r>
            <a:r>
              <a:rPr lang="en-US" sz="2000" dirty="0">
                <a:solidFill>
                  <a:srgbClr val="000000"/>
                </a:solidFill>
                <a:latin typeface="Century Gothic"/>
                <a:ea typeface="Century Gothic"/>
                <a:cs typeface="Century Gothic"/>
                <a:sym typeface="Century Gothic"/>
              </a:rPr>
              <a:t> y </a:t>
            </a:r>
            <a:r>
              <a:rPr lang="en-US" sz="2000" dirty="0" err="1">
                <a:solidFill>
                  <a:srgbClr val="000000"/>
                </a:solidFill>
                <a:latin typeface="Century Gothic"/>
                <a:ea typeface="Century Gothic"/>
                <a:cs typeface="Century Gothic"/>
                <a:sym typeface="Century Gothic"/>
              </a:rPr>
              <a:t>colores</a:t>
            </a:r>
            <a:endParaRPr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3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3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3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300" dirty="0">
              <a:solidFill>
                <a:srgbClr val="000000"/>
              </a:solidFill>
              <a:latin typeface="Century Gothic"/>
              <a:ea typeface="Century Gothic"/>
              <a:cs typeface="Century Gothic"/>
              <a:sym typeface="Century Gothic"/>
            </a:endParaRPr>
          </a:p>
        </p:txBody>
      </p:sp>
      <p:sp>
        <p:nvSpPr>
          <p:cNvPr id="4" name="CuadroTexto 3">
            <a:extLst>
              <a:ext uri="{FF2B5EF4-FFF2-40B4-BE49-F238E27FC236}">
                <a16:creationId xmlns:a16="http://schemas.microsoft.com/office/drawing/2014/main" id="{AFB27928-0925-4D5A-B366-EAD5DA80BEEB}"/>
              </a:ext>
            </a:extLst>
          </p:cNvPr>
          <p:cNvSpPr txBox="1"/>
          <p:nvPr/>
        </p:nvSpPr>
        <p:spPr>
          <a:xfrm>
            <a:off x="5884607" y="495600"/>
            <a:ext cx="3124674" cy="6340197"/>
          </a:xfrm>
          <a:prstGeom prst="rect">
            <a:avLst/>
          </a:prstGeom>
          <a:noFill/>
          <a:ln w="34925">
            <a:solidFill>
              <a:srgbClr val="0070C0"/>
            </a:solidFill>
          </a:ln>
        </p:spPr>
        <p:txBody>
          <a:bodyPr wrap="square" rtlCol="0">
            <a:spAutoFit/>
          </a:bodyPr>
          <a:lstStyle/>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pPr algn="ctr"/>
            <a:r>
              <a:rPr lang="es-MX" b="1" dirty="0">
                <a:solidFill>
                  <a:srgbClr val="0070C0"/>
                </a:solidFill>
              </a:rPr>
              <a:t>EVIDENCIAS EN IMAGEN</a:t>
            </a:r>
          </a:p>
          <a:p>
            <a:pPr algn="ctr"/>
            <a:endParaRPr lang="es-MX" b="1" dirty="0">
              <a:solidFill>
                <a:srgbClr val="0070C0"/>
              </a:solidFill>
            </a:endParaRPr>
          </a:p>
          <a:p>
            <a:pPr algn="ctr"/>
            <a:r>
              <a:rPr lang="es-MX" b="1" dirty="0">
                <a:solidFill>
                  <a:srgbClr val="0070C0"/>
                </a:solidFill>
              </a:rPr>
              <a:t>AQUÍ</a:t>
            </a: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a:p>
            <a:endParaRPr lang="es-MX" b="1" dirty="0">
              <a:solidFill>
                <a:srgbClr val="0070C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ctrTitle"/>
          </p:nvPr>
        </p:nvSpPr>
        <p:spPr>
          <a:xfrm>
            <a:off x="429687" y="-201849"/>
            <a:ext cx="8520600" cy="130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Descripción de lo que se hará con los resultados.</a:t>
            </a:r>
          </a:p>
        </p:txBody>
      </p:sp>
      <p:sp>
        <p:nvSpPr>
          <p:cNvPr id="290" name="Google Shape;290;p46"/>
          <p:cNvSpPr txBox="1">
            <a:spLocks noGrp="1"/>
          </p:cNvSpPr>
          <p:nvPr>
            <p:ph type="subTitle" idx="1"/>
          </p:nvPr>
        </p:nvSpPr>
        <p:spPr>
          <a:xfrm>
            <a:off x="429687" y="2900550"/>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ctrTitle"/>
          </p:nvPr>
        </p:nvSpPr>
        <p:spPr>
          <a:xfrm>
            <a:off x="311700" y="0"/>
            <a:ext cx="8520600" cy="66367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Análisis de Resultados</a:t>
            </a:r>
          </a:p>
        </p:txBody>
      </p:sp>
      <p:sp>
        <p:nvSpPr>
          <p:cNvPr id="297" name="Google Shape;297;p47"/>
          <p:cNvSpPr txBox="1">
            <a:spLocks noGrp="1"/>
          </p:cNvSpPr>
          <p:nvPr>
            <p:ph type="subTitle" idx="1"/>
          </p:nvPr>
        </p:nvSpPr>
        <p:spPr>
          <a:xfrm>
            <a:off x="311700" y="5383153"/>
            <a:ext cx="8520600" cy="11430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Logros planeados, logros alcanzados </a:t>
            </a:r>
          </a:p>
          <a:p>
            <a:pPr marL="0" lvl="0" indent="0" algn="ctr" rtl="0">
              <a:spcBef>
                <a:spcPts val="0"/>
              </a:spcBef>
              <a:spcAft>
                <a:spcPts val="0"/>
              </a:spcAft>
              <a:buNone/>
            </a:pPr>
            <a:r>
              <a:rPr lang="es-MX" dirty="0"/>
              <a:t>y aspectos a mejorar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ctrTitle"/>
          </p:nvPr>
        </p:nvSpPr>
        <p:spPr>
          <a:xfrm>
            <a:off x="473932" y="135047"/>
            <a:ext cx="8520600" cy="495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Toma de decisiones</a:t>
            </a:r>
          </a:p>
        </p:txBody>
      </p:sp>
      <p:sp>
        <p:nvSpPr>
          <p:cNvPr id="304" name="Google Shape;304;p48"/>
          <p:cNvSpPr txBox="1">
            <a:spLocks noGrp="1"/>
          </p:cNvSpPr>
          <p:nvPr>
            <p:ph type="subTitle" idx="1"/>
          </p:nvPr>
        </p:nvSpPr>
        <p:spPr>
          <a:xfrm>
            <a:off x="311700" y="3203646"/>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9"/>
          <p:cNvSpPr txBox="1">
            <a:spLocks noGrp="1"/>
          </p:cNvSpPr>
          <p:nvPr>
            <p:ph type="ctrTitle"/>
          </p:nvPr>
        </p:nvSpPr>
        <p:spPr>
          <a:xfrm>
            <a:off x="396600" y="0"/>
            <a:ext cx="8520600" cy="117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700" b="1" dirty="0" err="1">
                <a:solidFill>
                  <a:srgbClr val="FF0000"/>
                </a:solidFill>
                <a:latin typeface="Century Gothic"/>
                <a:ea typeface="Century Gothic"/>
                <a:cs typeface="Century Gothic"/>
                <a:sym typeface="Century Gothic"/>
              </a:rPr>
              <a:t>Actividad</a:t>
            </a:r>
            <a:r>
              <a:rPr lang="en-US" sz="2700" b="1" dirty="0">
                <a:solidFill>
                  <a:srgbClr val="FF0000"/>
                </a:solidFill>
                <a:latin typeface="Century Gothic"/>
                <a:ea typeface="Century Gothic"/>
                <a:cs typeface="Century Gothic"/>
                <a:sym typeface="Century Gothic"/>
              </a:rPr>
              <a:t> </a:t>
            </a:r>
            <a:r>
              <a:rPr lang="en-US" sz="2700" b="1" dirty="0" err="1">
                <a:solidFill>
                  <a:srgbClr val="FF0000"/>
                </a:solidFill>
                <a:latin typeface="Century Gothic"/>
                <a:ea typeface="Century Gothic"/>
                <a:cs typeface="Century Gothic"/>
                <a:sym typeface="Century Gothic"/>
              </a:rPr>
              <a:t>Interdisciplinaria</a:t>
            </a:r>
            <a:r>
              <a:rPr lang="en-US" sz="2700" b="1" dirty="0">
                <a:solidFill>
                  <a:srgbClr val="FF0000"/>
                </a:solidFill>
                <a:latin typeface="Century Gothic"/>
                <a:ea typeface="Century Gothic"/>
                <a:cs typeface="Century Gothic"/>
                <a:sym typeface="Century Gothic"/>
              </a:rPr>
              <a:t> de </a:t>
            </a:r>
            <a:r>
              <a:rPr lang="en-US" sz="2700" b="1" dirty="0" err="1">
                <a:solidFill>
                  <a:srgbClr val="FF0000"/>
                </a:solidFill>
                <a:latin typeface="Century Gothic"/>
                <a:ea typeface="Century Gothic"/>
                <a:cs typeface="Century Gothic"/>
                <a:sym typeface="Century Gothic"/>
              </a:rPr>
              <a:t>desarrollo</a:t>
            </a:r>
            <a:r>
              <a:rPr lang="en-US" sz="2700" b="1" dirty="0">
                <a:solidFill>
                  <a:srgbClr val="FF0000"/>
                </a:solidFill>
                <a:latin typeface="Century Gothic"/>
                <a:ea typeface="Century Gothic"/>
                <a:cs typeface="Century Gothic"/>
                <a:sym typeface="Century Gothic"/>
              </a:rPr>
              <a:t> A:</a:t>
            </a:r>
            <a:endParaRPr sz="2700" b="1" dirty="0">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r>
              <a:rPr lang="en-US" sz="2300" b="1" dirty="0">
                <a:solidFill>
                  <a:srgbClr val="FF0000"/>
                </a:solidFill>
                <a:latin typeface="Century Gothic"/>
                <a:ea typeface="Century Gothic"/>
                <a:cs typeface="Century Gothic"/>
                <a:sym typeface="Century Gothic"/>
              </a:rPr>
              <a:t>“</a:t>
            </a:r>
            <a:r>
              <a:rPr lang="en-US" sz="2300" b="1" dirty="0" err="1">
                <a:solidFill>
                  <a:srgbClr val="FF0000"/>
                </a:solidFill>
                <a:latin typeface="Century Gothic"/>
                <a:ea typeface="Century Gothic"/>
                <a:cs typeface="Century Gothic"/>
                <a:sym typeface="Century Gothic"/>
              </a:rPr>
              <a:t>Encuesta</a:t>
            </a:r>
            <a:r>
              <a:rPr lang="en-US" sz="2300" b="1" dirty="0">
                <a:solidFill>
                  <a:srgbClr val="FF0000"/>
                </a:solidFill>
                <a:latin typeface="Century Gothic"/>
                <a:ea typeface="Century Gothic"/>
                <a:cs typeface="Century Gothic"/>
                <a:sym typeface="Century Gothic"/>
              </a:rPr>
              <a:t> para </a:t>
            </a:r>
            <a:r>
              <a:rPr lang="en-US" sz="2300" b="1" dirty="0" err="1">
                <a:solidFill>
                  <a:srgbClr val="FF0000"/>
                </a:solidFill>
                <a:latin typeface="Century Gothic"/>
                <a:ea typeface="Century Gothic"/>
                <a:cs typeface="Century Gothic"/>
                <a:sym typeface="Century Gothic"/>
              </a:rPr>
              <a:t>analizar</a:t>
            </a:r>
            <a:r>
              <a:rPr lang="en-US" sz="2300" b="1" dirty="0">
                <a:solidFill>
                  <a:srgbClr val="FF0000"/>
                </a:solidFill>
                <a:latin typeface="Century Gothic"/>
                <a:ea typeface="Century Gothic"/>
                <a:cs typeface="Century Gothic"/>
                <a:sym typeface="Century Gothic"/>
              </a:rPr>
              <a:t> </a:t>
            </a:r>
            <a:r>
              <a:rPr lang="en-US" sz="2300" b="1" dirty="0" err="1">
                <a:solidFill>
                  <a:srgbClr val="FF0000"/>
                </a:solidFill>
                <a:latin typeface="Century Gothic"/>
                <a:ea typeface="Century Gothic"/>
                <a:cs typeface="Century Gothic"/>
                <a:sym typeface="Century Gothic"/>
              </a:rPr>
              <a:t>estilos</a:t>
            </a:r>
            <a:r>
              <a:rPr lang="en-US" sz="2300" b="1" dirty="0">
                <a:solidFill>
                  <a:srgbClr val="FF0000"/>
                </a:solidFill>
                <a:latin typeface="Century Gothic"/>
                <a:ea typeface="Century Gothic"/>
                <a:cs typeface="Century Gothic"/>
                <a:sym typeface="Century Gothic"/>
              </a:rPr>
              <a:t> de </a:t>
            </a:r>
            <a:r>
              <a:rPr lang="en-US" sz="2300" b="1" dirty="0" err="1">
                <a:solidFill>
                  <a:srgbClr val="FF0000"/>
                </a:solidFill>
                <a:latin typeface="Century Gothic"/>
                <a:ea typeface="Century Gothic"/>
                <a:cs typeface="Century Gothic"/>
                <a:sym typeface="Century Gothic"/>
              </a:rPr>
              <a:t>vida</a:t>
            </a:r>
            <a:r>
              <a:rPr lang="en-US" sz="2300" b="1" dirty="0">
                <a:solidFill>
                  <a:srgbClr val="FF0000"/>
                </a:solidFill>
                <a:latin typeface="Century Gothic"/>
                <a:ea typeface="Century Gothic"/>
                <a:cs typeface="Century Gothic"/>
                <a:sym typeface="Century Gothic"/>
              </a:rPr>
              <a:t> </a:t>
            </a:r>
            <a:r>
              <a:rPr lang="en-US" sz="2300" b="1" dirty="0" err="1">
                <a:solidFill>
                  <a:srgbClr val="FF0000"/>
                </a:solidFill>
                <a:latin typeface="Century Gothic"/>
                <a:ea typeface="Century Gothic"/>
                <a:cs typeface="Century Gothic"/>
                <a:sym typeface="Century Gothic"/>
              </a:rPr>
              <a:t>saludables</a:t>
            </a:r>
            <a:r>
              <a:rPr lang="en-US" sz="2300" b="1" dirty="0">
                <a:solidFill>
                  <a:srgbClr val="FF0000"/>
                </a:solidFill>
                <a:latin typeface="Century Gothic"/>
                <a:ea typeface="Century Gothic"/>
                <a:cs typeface="Century Gothic"/>
                <a:sym typeface="Century Gothic"/>
              </a:rPr>
              <a:t> y no </a:t>
            </a:r>
            <a:r>
              <a:rPr lang="en-US" sz="2300" b="1" dirty="0" err="1">
                <a:solidFill>
                  <a:srgbClr val="FF0000"/>
                </a:solidFill>
                <a:latin typeface="Century Gothic"/>
                <a:ea typeface="Century Gothic"/>
                <a:cs typeface="Century Gothic"/>
                <a:sym typeface="Century Gothic"/>
              </a:rPr>
              <a:t>saludables</a:t>
            </a:r>
            <a:r>
              <a:rPr lang="en-US" sz="2300" b="1" dirty="0">
                <a:solidFill>
                  <a:srgbClr val="FF0000"/>
                </a:solidFill>
                <a:latin typeface="Century Gothic"/>
                <a:ea typeface="Century Gothic"/>
                <a:cs typeface="Century Gothic"/>
                <a:sym typeface="Century Gothic"/>
              </a:rPr>
              <a:t>”</a:t>
            </a:r>
            <a:endParaRPr sz="2300" b="1" dirty="0">
              <a:solidFill>
                <a:srgbClr val="FF0000"/>
              </a:solidFill>
              <a:latin typeface="Century Gothic"/>
              <a:ea typeface="Century Gothic"/>
              <a:cs typeface="Century Gothic"/>
              <a:sym typeface="Century Gothic"/>
            </a:endParaRPr>
          </a:p>
        </p:txBody>
      </p:sp>
      <p:sp>
        <p:nvSpPr>
          <p:cNvPr id="311" name="Google Shape;311;p49"/>
          <p:cNvSpPr txBox="1">
            <a:spLocks noGrp="1"/>
          </p:cNvSpPr>
          <p:nvPr>
            <p:ph type="subTitle" idx="1"/>
          </p:nvPr>
        </p:nvSpPr>
        <p:spPr>
          <a:xfrm>
            <a:off x="499839" y="1349379"/>
            <a:ext cx="8520600" cy="4610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200" b="1" dirty="0" err="1">
                <a:solidFill>
                  <a:srgbClr val="1155CC"/>
                </a:solidFill>
                <a:latin typeface="Century Gothic"/>
                <a:ea typeface="Century Gothic"/>
                <a:cs typeface="Century Gothic"/>
                <a:sym typeface="Century Gothic"/>
              </a:rPr>
              <a:t>Objetivo</a:t>
            </a:r>
            <a:r>
              <a:rPr lang="en-US" sz="2200" dirty="0">
                <a:solidFill>
                  <a:srgbClr val="1155CC"/>
                </a:solidFill>
                <a:latin typeface="Century Gothic"/>
                <a:ea typeface="Century Gothic"/>
                <a:cs typeface="Century Gothic"/>
                <a:sym typeface="Century Gothic"/>
              </a:rPr>
              <a:t>:</a:t>
            </a:r>
            <a:r>
              <a:rPr lang="en-US" sz="2200" dirty="0">
                <a:solidFill>
                  <a:srgbClr val="4A86E8"/>
                </a:solidFill>
                <a:latin typeface="Century Gothic"/>
                <a:ea typeface="Century Gothic"/>
                <a:cs typeface="Century Gothic"/>
                <a:sym typeface="Century Gothic"/>
              </a:rPr>
              <a:t> </a:t>
            </a:r>
            <a:endParaRPr sz="22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endParaRPr sz="22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r>
              <a:rPr lang="es-MX" sz="2200" dirty="0">
                <a:solidFill>
                  <a:srgbClr val="000000"/>
                </a:solidFill>
                <a:latin typeface="Century Gothic"/>
                <a:ea typeface="Century Gothic"/>
                <a:cs typeface="Century Gothic"/>
                <a:sym typeface="Century Gothic"/>
              </a:rPr>
              <a:t>Evaluar la calidad de vida de la comunidad educativa  través de una encuesta que permitirá analizar cómo se encuentra nuestra en: activación física, hábitos alimenticios, hábitos de control emocional y hábitos intelectuales y con los resultados tomar decisiones de la aplicación y adaptación de nuestra próximas </a:t>
            </a:r>
            <a:r>
              <a:rPr lang="es-MX" sz="2200" dirty="0" err="1">
                <a:solidFill>
                  <a:srgbClr val="000000"/>
                </a:solidFill>
                <a:latin typeface="Century Gothic"/>
                <a:ea typeface="Century Gothic"/>
                <a:cs typeface="Century Gothic"/>
                <a:sym typeface="Century Gothic"/>
              </a:rPr>
              <a:t>aactividades</a:t>
            </a:r>
            <a:r>
              <a:rPr lang="es-MX" sz="2200" dirty="0">
                <a:solidFill>
                  <a:srgbClr val="000000"/>
                </a:solidFill>
                <a:latin typeface="Century Gothic"/>
                <a:ea typeface="Century Gothic"/>
                <a:cs typeface="Century Gothic"/>
                <a:sym typeface="Century Gothic"/>
              </a:rPr>
              <a:t>. </a:t>
            </a:r>
          </a:p>
          <a:p>
            <a:pPr marL="0" lvl="0" indent="0" algn="just" rtl="0">
              <a:spcBef>
                <a:spcPts val="0"/>
              </a:spcBef>
              <a:spcAft>
                <a:spcPts val="0"/>
              </a:spcAft>
              <a:buNone/>
            </a:pPr>
            <a:endParaRPr lang="es-MX" sz="22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r>
              <a:rPr lang="en-US" sz="2200" b="1" dirty="0">
                <a:solidFill>
                  <a:srgbClr val="1155CC"/>
                </a:solidFill>
                <a:latin typeface="Century Gothic"/>
                <a:ea typeface="Century Gothic"/>
                <a:cs typeface="Century Gothic"/>
                <a:sym typeface="Century Gothic"/>
              </a:rPr>
              <a:t>Grado</a:t>
            </a:r>
            <a:r>
              <a:rPr lang="en-US" sz="2200" dirty="0">
                <a:solidFill>
                  <a:srgbClr val="1155CC"/>
                </a:solidFill>
                <a:latin typeface="Century Gothic"/>
                <a:ea typeface="Century Gothic"/>
                <a:cs typeface="Century Gothic"/>
                <a:sym typeface="Century Gothic"/>
              </a:rPr>
              <a:t>:</a:t>
            </a:r>
            <a:r>
              <a:rPr lang="en-US" sz="2200" dirty="0">
                <a:solidFill>
                  <a:srgbClr val="4A86E8"/>
                </a:solidFill>
                <a:latin typeface="Century Gothic"/>
                <a:ea typeface="Century Gothic"/>
                <a:cs typeface="Century Gothic"/>
                <a:sym typeface="Century Gothic"/>
              </a:rPr>
              <a:t> </a:t>
            </a:r>
            <a:r>
              <a:rPr lang="en-US" sz="2200" dirty="0">
                <a:solidFill>
                  <a:srgbClr val="000000"/>
                </a:solidFill>
                <a:latin typeface="Century Gothic"/>
                <a:ea typeface="Century Gothic"/>
                <a:cs typeface="Century Gothic"/>
                <a:sym typeface="Century Gothic"/>
              </a:rPr>
              <a:t>502</a:t>
            </a:r>
            <a:endParaRPr sz="22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2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r>
              <a:rPr lang="en-US" sz="2200" b="1" dirty="0" err="1">
                <a:solidFill>
                  <a:srgbClr val="1155CC"/>
                </a:solidFill>
                <a:latin typeface="Century Gothic"/>
                <a:ea typeface="Century Gothic"/>
                <a:cs typeface="Century Gothic"/>
                <a:sym typeface="Century Gothic"/>
              </a:rPr>
              <a:t>Fechas</a:t>
            </a:r>
            <a:r>
              <a:rPr lang="en-US" sz="2200" dirty="0">
                <a:solidFill>
                  <a:srgbClr val="4A86E8"/>
                </a:solidFill>
                <a:latin typeface="Century Gothic"/>
                <a:ea typeface="Century Gothic"/>
                <a:cs typeface="Century Gothic"/>
                <a:sym typeface="Century Gothic"/>
              </a:rPr>
              <a:t>: </a:t>
            </a:r>
            <a:r>
              <a:rPr lang="en-US" sz="2200" dirty="0">
                <a:solidFill>
                  <a:srgbClr val="000000"/>
                </a:solidFill>
                <a:latin typeface="Century Gothic"/>
                <a:ea typeface="Century Gothic"/>
                <a:cs typeface="Century Gothic"/>
                <a:sym typeface="Century Gothic"/>
              </a:rPr>
              <a:t>Del 29 de </a:t>
            </a:r>
            <a:r>
              <a:rPr lang="en-US" sz="2200" dirty="0" err="1">
                <a:solidFill>
                  <a:srgbClr val="000000"/>
                </a:solidFill>
                <a:latin typeface="Century Gothic"/>
                <a:ea typeface="Century Gothic"/>
                <a:cs typeface="Century Gothic"/>
                <a:sym typeface="Century Gothic"/>
              </a:rPr>
              <a:t>enero</a:t>
            </a:r>
            <a:r>
              <a:rPr lang="en-US" sz="2200" dirty="0">
                <a:solidFill>
                  <a:srgbClr val="000000"/>
                </a:solidFill>
                <a:latin typeface="Century Gothic"/>
                <a:ea typeface="Century Gothic"/>
                <a:cs typeface="Century Gothic"/>
                <a:sym typeface="Century Gothic"/>
              </a:rPr>
              <a:t> al 5 de </a:t>
            </a:r>
            <a:r>
              <a:rPr lang="en-US" sz="2200" dirty="0" err="1">
                <a:solidFill>
                  <a:srgbClr val="000000"/>
                </a:solidFill>
                <a:latin typeface="Century Gothic"/>
                <a:ea typeface="Century Gothic"/>
                <a:cs typeface="Century Gothic"/>
                <a:sym typeface="Century Gothic"/>
              </a:rPr>
              <a:t>febrero</a:t>
            </a:r>
            <a:r>
              <a:rPr lang="en-US" sz="2200" dirty="0">
                <a:solidFill>
                  <a:srgbClr val="000000"/>
                </a:solidFill>
                <a:latin typeface="Century Gothic"/>
                <a:ea typeface="Century Gothic"/>
                <a:cs typeface="Century Gothic"/>
                <a:sym typeface="Century Gothic"/>
              </a:rPr>
              <a:t> de 2021</a:t>
            </a:r>
            <a:endParaRPr sz="22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2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r>
              <a:rPr lang="en-US" sz="2200" b="1" dirty="0" err="1">
                <a:solidFill>
                  <a:srgbClr val="1155CC"/>
                </a:solidFill>
                <a:latin typeface="Century Gothic"/>
                <a:ea typeface="Century Gothic"/>
                <a:cs typeface="Century Gothic"/>
                <a:sym typeface="Century Gothic"/>
              </a:rPr>
              <a:t>Materias</a:t>
            </a:r>
            <a:r>
              <a:rPr lang="en-US" sz="2200" dirty="0">
                <a:solidFill>
                  <a:srgbClr val="4A86E8"/>
                </a:solidFill>
                <a:latin typeface="Century Gothic"/>
                <a:ea typeface="Century Gothic"/>
                <a:cs typeface="Century Gothic"/>
                <a:sym typeface="Century Gothic"/>
              </a:rPr>
              <a:t>: </a:t>
            </a:r>
            <a:r>
              <a:rPr lang="en-US" sz="2200" dirty="0" err="1">
                <a:solidFill>
                  <a:srgbClr val="000000"/>
                </a:solidFill>
                <a:latin typeface="Century Gothic"/>
                <a:ea typeface="Century Gothic"/>
                <a:cs typeface="Century Gothic"/>
                <a:sym typeface="Century Gothic"/>
              </a:rPr>
              <a:t>Inglés</a:t>
            </a:r>
            <a:r>
              <a:rPr lang="en-US" sz="2200" dirty="0">
                <a:solidFill>
                  <a:srgbClr val="000000"/>
                </a:solidFill>
                <a:latin typeface="Century Gothic"/>
                <a:ea typeface="Century Gothic"/>
                <a:cs typeface="Century Gothic"/>
                <a:sym typeface="Century Gothic"/>
              </a:rPr>
              <a:t>, </a:t>
            </a:r>
            <a:r>
              <a:rPr lang="en-US" sz="2200" dirty="0" err="1">
                <a:solidFill>
                  <a:srgbClr val="000000"/>
                </a:solidFill>
                <a:latin typeface="Century Gothic"/>
                <a:ea typeface="Century Gothic"/>
                <a:cs typeface="Century Gothic"/>
                <a:sym typeface="Century Gothic"/>
              </a:rPr>
              <a:t>Biología</a:t>
            </a:r>
            <a:r>
              <a:rPr lang="en-US" sz="2200" dirty="0">
                <a:solidFill>
                  <a:srgbClr val="000000"/>
                </a:solidFill>
                <a:latin typeface="Century Gothic"/>
                <a:ea typeface="Century Gothic"/>
                <a:cs typeface="Century Gothic"/>
                <a:sym typeface="Century Gothic"/>
              </a:rPr>
              <a:t>, </a:t>
            </a:r>
            <a:r>
              <a:rPr lang="en-US" sz="2200" dirty="0" err="1">
                <a:solidFill>
                  <a:srgbClr val="000000"/>
                </a:solidFill>
                <a:latin typeface="Century Gothic"/>
                <a:ea typeface="Century Gothic"/>
                <a:cs typeface="Century Gothic"/>
                <a:sym typeface="Century Gothic"/>
              </a:rPr>
              <a:t>Orientación</a:t>
            </a:r>
            <a:r>
              <a:rPr lang="en-US" sz="2200" dirty="0">
                <a:solidFill>
                  <a:srgbClr val="000000"/>
                </a:solidFill>
                <a:latin typeface="Century Gothic"/>
                <a:ea typeface="Century Gothic"/>
                <a:cs typeface="Century Gothic"/>
                <a:sym typeface="Century Gothic"/>
              </a:rPr>
              <a:t> </a:t>
            </a:r>
            <a:r>
              <a:rPr lang="en-US" sz="2200" dirty="0" err="1">
                <a:solidFill>
                  <a:srgbClr val="000000"/>
                </a:solidFill>
                <a:latin typeface="Century Gothic"/>
                <a:ea typeface="Century Gothic"/>
                <a:cs typeface="Century Gothic"/>
                <a:sym typeface="Century Gothic"/>
              </a:rPr>
              <a:t>Educativa</a:t>
            </a:r>
            <a:r>
              <a:rPr lang="en-US" sz="2200" dirty="0">
                <a:solidFill>
                  <a:srgbClr val="000000"/>
                </a:solidFill>
                <a:latin typeface="Century Gothic"/>
                <a:ea typeface="Century Gothic"/>
                <a:cs typeface="Century Gothic"/>
                <a:sym typeface="Century Gothic"/>
              </a:rPr>
              <a:t>, </a:t>
            </a:r>
            <a:r>
              <a:rPr lang="en-US" sz="2200" dirty="0" err="1">
                <a:solidFill>
                  <a:srgbClr val="000000"/>
                </a:solidFill>
                <a:latin typeface="Century Gothic"/>
                <a:ea typeface="Century Gothic"/>
                <a:cs typeface="Century Gothic"/>
                <a:sym typeface="Century Gothic"/>
              </a:rPr>
              <a:t>Educación</a:t>
            </a:r>
            <a:r>
              <a:rPr lang="en-US" sz="2200" dirty="0">
                <a:solidFill>
                  <a:srgbClr val="000000"/>
                </a:solidFill>
                <a:latin typeface="Century Gothic"/>
                <a:ea typeface="Century Gothic"/>
                <a:cs typeface="Century Gothic"/>
                <a:sym typeface="Century Gothic"/>
              </a:rPr>
              <a:t> </a:t>
            </a:r>
            <a:r>
              <a:rPr lang="en-US" sz="2200" dirty="0" err="1">
                <a:solidFill>
                  <a:srgbClr val="000000"/>
                </a:solidFill>
                <a:latin typeface="Century Gothic"/>
                <a:ea typeface="Century Gothic"/>
                <a:cs typeface="Century Gothic"/>
                <a:sym typeface="Century Gothic"/>
              </a:rPr>
              <a:t>Física</a:t>
            </a:r>
            <a:endParaRPr sz="22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200" dirty="0">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0"/>
          <p:cNvSpPr txBox="1">
            <a:spLocks noGrp="1"/>
          </p:cNvSpPr>
          <p:nvPr>
            <p:ph type="ctrTitle"/>
          </p:nvPr>
        </p:nvSpPr>
        <p:spPr>
          <a:xfrm>
            <a:off x="311700" y="297450"/>
            <a:ext cx="8520600" cy="57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300" b="1">
                <a:solidFill>
                  <a:srgbClr val="FF0000"/>
                </a:solidFill>
                <a:latin typeface="Century Gothic"/>
                <a:ea typeface="Century Gothic"/>
                <a:cs typeface="Century Gothic"/>
                <a:sym typeface="Century Gothic"/>
              </a:rPr>
              <a:t>Conceptos por asignatura</a:t>
            </a:r>
            <a:endParaRPr sz="2300" b="1">
              <a:solidFill>
                <a:srgbClr val="FF0000"/>
              </a:solidFill>
              <a:latin typeface="Century Gothic"/>
              <a:ea typeface="Century Gothic"/>
              <a:cs typeface="Century Gothic"/>
              <a:sym typeface="Century Gothic"/>
            </a:endParaRPr>
          </a:p>
        </p:txBody>
      </p:sp>
      <p:sp>
        <p:nvSpPr>
          <p:cNvPr id="318" name="Google Shape;318;p50"/>
          <p:cNvSpPr txBox="1">
            <a:spLocks noGrp="1"/>
          </p:cNvSpPr>
          <p:nvPr>
            <p:ph type="subTitle" idx="1"/>
          </p:nvPr>
        </p:nvSpPr>
        <p:spPr>
          <a:xfrm>
            <a:off x="311700" y="1206350"/>
            <a:ext cx="8520600" cy="53542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SzPts val="2000"/>
              <a:buFont typeface="Century Gothic"/>
              <a:buChar char="-"/>
            </a:pPr>
            <a:r>
              <a:rPr lang="es-MX" sz="2000" dirty="0">
                <a:solidFill>
                  <a:srgbClr val="1155CC"/>
                </a:solidFill>
                <a:latin typeface="Century Gothic"/>
                <a:ea typeface="Century Gothic"/>
                <a:cs typeface="Century Gothic"/>
                <a:sym typeface="Century Gothic"/>
              </a:rPr>
              <a:t>Biología:</a:t>
            </a:r>
            <a:r>
              <a:rPr lang="es-MX" sz="2000" dirty="0">
                <a:solidFill>
                  <a:srgbClr val="000000"/>
                </a:solidFill>
                <a:latin typeface="Century Gothic"/>
                <a:ea typeface="Century Gothic"/>
                <a:cs typeface="Century Gothic"/>
                <a:sym typeface="Century Gothic"/>
              </a:rPr>
              <a:t> Contenido Calórico, hábitos alimenticios  y tabla nutrimental</a:t>
            </a:r>
          </a:p>
          <a:p>
            <a:pPr marL="457200" lvl="0" indent="-355600" algn="just" rtl="0">
              <a:spcBef>
                <a:spcPts val="0"/>
              </a:spcBef>
              <a:spcAft>
                <a:spcPts val="0"/>
              </a:spcAft>
              <a:buClr>
                <a:srgbClr val="000000"/>
              </a:buClr>
              <a:buSzPts val="2000"/>
              <a:buFont typeface="Century Gothic"/>
              <a:buChar char="-"/>
            </a:pPr>
            <a:r>
              <a:rPr lang="es-MX" sz="2000" dirty="0">
                <a:solidFill>
                  <a:srgbClr val="1155CC"/>
                </a:solidFill>
                <a:latin typeface="Century Gothic"/>
                <a:ea typeface="Century Gothic"/>
                <a:cs typeface="Century Gothic"/>
                <a:sym typeface="Century Gothic"/>
              </a:rPr>
              <a:t>Orientación:</a:t>
            </a:r>
            <a:r>
              <a:rPr lang="es-MX" sz="2000" dirty="0">
                <a:solidFill>
                  <a:srgbClr val="000000"/>
                </a:solidFill>
                <a:latin typeface="Century Gothic"/>
                <a:ea typeface="Century Gothic"/>
                <a:cs typeface="Century Gothic"/>
                <a:sym typeface="Century Gothic"/>
              </a:rPr>
              <a:t> Habilidades emocionales, identidad y autoconocimiento</a:t>
            </a:r>
          </a:p>
          <a:p>
            <a:pPr marL="457200" lvl="0" indent="-355600" algn="just" rtl="0">
              <a:spcBef>
                <a:spcPts val="0"/>
              </a:spcBef>
              <a:spcAft>
                <a:spcPts val="0"/>
              </a:spcAft>
              <a:buClr>
                <a:srgbClr val="1155CC"/>
              </a:buClr>
              <a:buSzPts val="2000"/>
              <a:buFont typeface="Century Gothic"/>
              <a:buChar char="-"/>
            </a:pPr>
            <a:r>
              <a:rPr lang="es-MX" sz="2000" dirty="0">
                <a:solidFill>
                  <a:srgbClr val="1155CC"/>
                </a:solidFill>
                <a:latin typeface="Century Gothic"/>
                <a:ea typeface="Century Gothic"/>
                <a:cs typeface="Century Gothic"/>
                <a:sym typeface="Century Gothic"/>
              </a:rPr>
              <a:t>Ingles: </a:t>
            </a:r>
            <a:r>
              <a:rPr lang="es-MX" sz="2000" dirty="0">
                <a:solidFill>
                  <a:srgbClr val="000000"/>
                </a:solidFill>
                <a:latin typeface="Century Gothic"/>
                <a:ea typeface="Century Gothic"/>
                <a:cs typeface="Century Gothic"/>
                <a:sym typeface="Century Gothic"/>
              </a:rPr>
              <a:t>Used </a:t>
            </a:r>
            <a:r>
              <a:rPr lang="es-MX" sz="2000" dirty="0" err="1">
                <a:solidFill>
                  <a:srgbClr val="000000"/>
                </a:solidFill>
                <a:latin typeface="Century Gothic"/>
                <a:ea typeface="Century Gothic"/>
                <a:cs typeface="Century Gothic"/>
                <a:sym typeface="Century Gothic"/>
              </a:rPr>
              <a:t>to</a:t>
            </a:r>
            <a:r>
              <a:rPr lang="es-MX" sz="2000" dirty="0">
                <a:solidFill>
                  <a:srgbClr val="000000"/>
                </a:solidFill>
                <a:latin typeface="Century Gothic"/>
                <a:ea typeface="Century Gothic"/>
                <a:cs typeface="Century Gothic"/>
                <a:sym typeface="Century Gothic"/>
              </a:rPr>
              <a:t>, </a:t>
            </a:r>
            <a:r>
              <a:rPr lang="es-MX" sz="2000" dirty="0" err="1">
                <a:solidFill>
                  <a:srgbClr val="000000"/>
                </a:solidFill>
                <a:latin typeface="Century Gothic"/>
                <a:ea typeface="Century Gothic"/>
                <a:cs typeface="Century Gothic"/>
                <a:sym typeface="Century Gothic"/>
              </a:rPr>
              <a:t>didn’t</a:t>
            </a:r>
            <a:r>
              <a:rPr lang="es-MX" sz="2000" dirty="0">
                <a:solidFill>
                  <a:srgbClr val="000000"/>
                </a:solidFill>
                <a:latin typeface="Century Gothic"/>
                <a:ea typeface="Century Gothic"/>
                <a:cs typeface="Century Gothic"/>
                <a:sym typeface="Century Gothic"/>
              </a:rPr>
              <a:t> use </a:t>
            </a:r>
            <a:r>
              <a:rPr lang="es-MX" sz="2000" dirty="0" err="1">
                <a:solidFill>
                  <a:srgbClr val="000000"/>
                </a:solidFill>
                <a:latin typeface="Century Gothic"/>
                <a:ea typeface="Century Gothic"/>
                <a:cs typeface="Century Gothic"/>
                <a:sym typeface="Century Gothic"/>
              </a:rPr>
              <a:t>to</a:t>
            </a:r>
            <a:r>
              <a:rPr lang="es-MX" sz="2000" dirty="0">
                <a:solidFill>
                  <a:srgbClr val="000000"/>
                </a:solidFill>
                <a:latin typeface="Century Gothic"/>
                <a:ea typeface="Century Gothic"/>
                <a:cs typeface="Century Gothic"/>
                <a:sym typeface="Century Gothic"/>
              </a:rPr>
              <a:t>.</a:t>
            </a:r>
          </a:p>
          <a:p>
            <a:pPr marL="457200" lvl="0" indent="-355600" algn="just" rtl="0">
              <a:spcBef>
                <a:spcPts val="0"/>
              </a:spcBef>
              <a:spcAft>
                <a:spcPts val="0"/>
              </a:spcAft>
              <a:buClr>
                <a:srgbClr val="000000"/>
              </a:buClr>
              <a:buSzPts val="2000"/>
              <a:buFont typeface="Century Gothic"/>
              <a:buChar char="-"/>
            </a:pPr>
            <a:r>
              <a:rPr lang="es-MX" sz="2000" dirty="0">
                <a:solidFill>
                  <a:srgbClr val="1155CC"/>
                </a:solidFill>
                <a:latin typeface="Century Gothic"/>
                <a:ea typeface="Century Gothic"/>
                <a:cs typeface="Century Gothic"/>
                <a:sym typeface="Century Gothic"/>
              </a:rPr>
              <a:t>Educación Física:</a:t>
            </a:r>
            <a:r>
              <a:rPr lang="es-MX" sz="2000" dirty="0">
                <a:solidFill>
                  <a:srgbClr val="000000"/>
                </a:solidFill>
                <a:latin typeface="Century Gothic"/>
                <a:ea typeface="Century Gothic"/>
                <a:cs typeface="Century Gothic"/>
                <a:sym typeface="Century Gothic"/>
              </a:rPr>
              <a:t> Practica motriz, ejercicio y deporte</a:t>
            </a:r>
          </a:p>
          <a:p>
            <a:pPr marL="0" lvl="0" indent="0" algn="just" rtl="0">
              <a:spcBef>
                <a:spcPts val="0"/>
              </a:spcBef>
              <a:spcAft>
                <a:spcPts val="0"/>
              </a:spcAft>
              <a:buNone/>
            </a:pPr>
            <a:endParaRPr lang="es-MX" sz="2300" dirty="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r>
              <a:rPr lang="es-MX" sz="2300" b="1" dirty="0">
                <a:solidFill>
                  <a:srgbClr val="FF0000"/>
                </a:solidFill>
                <a:latin typeface="Century Gothic"/>
                <a:ea typeface="Century Gothic"/>
                <a:cs typeface="Century Gothic"/>
                <a:sym typeface="Century Gothic"/>
              </a:rPr>
              <a:t>Fuentes</a:t>
            </a:r>
          </a:p>
          <a:p>
            <a:pPr marL="0" lvl="0" indent="0" algn="ctr" rtl="0">
              <a:spcBef>
                <a:spcPts val="0"/>
              </a:spcBef>
              <a:spcAft>
                <a:spcPts val="0"/>
              </a:spcAft>
              <a:buNone/>
            </a:pPr>
            <a:endParaRPr lang="es-MX" sz="1800" dirty="0">
              <a:solidFill>
                <a:srgbClr val="FF0000"/>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s-MX" sz="2000" dirty="0">
                <a:solidFill>
                  <a:srgbClr val="000000"/>
                </a:solidFill>
                <a:latin typeface="Century Gothic"/>
                <a:ea typeface="Century Gothic"/>
                <a:cs typeface="Century Gothic"/>
                <a:sym typeface="Century Gothic"/>
              </a:rPr>
              <a:t>Alvira, F.. (2011). La encuesta: una perspectiva general </a:t>
            </a:r>
            <a:r>
              <a:rPr lang="es-MX" sz="2000" dirty="0" err="1">
                <a:solidFill>
                  <a:srgbClr val="000000"/>
                </a:solidFill>
                <a:latin typeface="Century Gothic"/>
                <a:ea typeface="Century Gothic"/>
                <a:cs typeface="Century Gothic"/>
                <a:sym typeface="Century Gothic"/>
              </a:rPr>
              <a:t>metodólogica</a:t>
            </a:r>
            <a:r>
              <a:rPr lang="es-MX" sz="2000" dirty="0">
                <a:solidFill>
                  <a:srgbClr val="000000"/>
                </a:solidFill>
                <a:latin typeface="Century Gothic"/>
                <a:ea typeface="Century Gothic"/>
                <a:cs typeface="Century Gothic"/>
                <a:sym typeface="Century Gothic"/>
              </a:rPr>
              <a:t>. España: Consejo Editorial de la Colección de Cuadernos Metodológicos.</a:t>
            </a:r>
          </a:p>
          <a:p>
            <a:pPr marL="457200" lvl="0" indent="-342900" algn="l" rtl="0">
              <a:spcBef>
                <a:spcPts val="0"/>
              </a:spcBef>
              <a:spcAft>
                <a:spcPts val="0"/>
              </a:spcAft>
              <a:buClr>
                <a:srgbClr val="000000"/>
              </a:buClr>
              <a:buSzPts val="1800"/>
              <a:buFont typeface="Century Gothic"/>
              <a:buChar char="-"/>
            </a:pPr>
            <a:r>
              <a:rPr lang="es-MX" sz="2000" dirty="0">
                <a:solidFill>
                  <a:srgbClr val="000000"/>
                </a:solidFill>
                <a:latin typeface="Century Gothic"/>
                <a:ea typeface="Century Gothic"/>
                <a:cs typeface="Century Gothic"/>
                <a:sym typeface="Century Gothic"/>
              </a:rPr>
              <a:t>Promoción y Educación para la Salud, (13 julio 2018),Habilidades para la vida, Recuperado por </a:t>
            </a:r>
            <a:r>
              <a:rPr lang="es-MX" sz="2000" dirty="0">
                <a:solidFill>
                  <a:srgbClr val="000000"/>
                </a:solidFill>
                <a:uFill>
                  <a:noFill/>
                </a:uFill>
                <a:latin typeface="Century Gothic"/>
                <a:ea typeface="Century Gothic"/>
                <a:cs typeface="Century Gothic"/>
                <a:sym typeface="Century Gothic"/>
                <a:hlinkClick r:id="rId3"/>
              </a:rPr>
              <a:t>Habilidades para la Vida | Promoción y Educación para la Salud</a:t>
            </a:r>
            <a:endParaRPr lang="es-MX" sz="2000" dirty="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endParaRPr dirty="0">
              <a:solidFill>
                <a:srgbClr val="000000"/>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1"/>
          <p:cNvSpPr txBox="1">
            <a:spLocks noGrp="1"/>
          </p:cNvSpPr>
          <p:nvPr>
            <p:ph type="ctrTitle"/>
          </p:nvPr>
        </p:nvSpPr>
        <p:spPr>
          <a:xfrm>
            <a:off x="311700" y="216771"/>
            <a:ext cx="8520600" cy="84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Justificación</a:t>
            </a:r>
            <a:endParaRPr sz="2800" b="1" dirty="0">
              <a:solidFill>
                <a:srgbClr val="FF0000"/>
              </a:solidFill>
              <a:latin typeface="Century Gothic"/>
              <a:ea typeface="Century Gothic"/>
              <a:cs typeface="Century Gothic"/>
              <a:sym typeface="Century Gothic"/>
            </a:endParaRPr>
          </a:p>
        </p:txBody>
      </p:sp>
      <p:sp>
        <p:nvSpPr>
          <p:cNvPr id="325" name="Google Shape;325;p51"/>
          <p:cNvSpPr txBox="1">
            <a:spLocks noGrp="1"/>
          </p:cNvSpPr>
          <p:nvPr>
            <p:ph type="subTitle" idx="1"/>
          </p:nvPr>
        </p:nvSpPr>
        <p:spPr>
          <a:xfrm>
            <a:off x="311700" y="1539528"/>
            <a:ext cx="8520600" cy="3354600"/>
          </a:xfrm>
          <a:prstGeom prst="rect">
            <a:avLst/>
          </a:prstGeom>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es-MX" sz="2400" dirty="0">
                <a:solidFill>
                  <a:srgbClr val="000000"/>
                </a:solidFill>
                <a:latin typeface="Century Gothic"/>
                <a:ea typeface="Century Gothic"/>
                <a:cs typeface="Century Gothic"/>
                <a:sym typeface="Century Gothic"/>
              </a:rPr>
              <a:t>Con el fin de generar los datos necesarios para conocer la calidad de vida que tiene la población de quinto año, se considera necesario realizar una encuesta acerca de los hábitos y comportamientos identificando elementos medibles para distinguir los distintos tipos de elementos que puedan afectar o favorecer los estilos de vida saludables.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18200" y="753088"/>
            <a:ext cx="8307600" cy="5840362"/>
          </a:xfrm>
          <a:prstGeom prst="rect">
            <a:avLst/>
          </a:prstGeom>
          <a:noFill/>
          <a:ln>
            <a:noFill/>
          </a:ln>
        </p:spPr>
        <p:txBody>
          <a:bodyPr spcFirstLastPara="1" wrap="square" lIns="91425" tIns="45700" rIns="91425" bIns="45700" anchor="b" anchorCtr="0">
            <a:noAutofit/>
          </a:bodyPr>
          <a:lstStyle/>
          <a:p>
            <a:pPr marL="0" lvl="0" indent="0" algn="just" rtl="0">
              <a:lnSpc>
                <a:spcPct val="130000"/>
              </a:lnSpc>
              <a:spcBef>
                <a:spcPts val="0"/>
              </a:spcBef>
              <a:spcAft>
                <a:spcPts val="0"/>
              </a:spcAft>
              <a:buClr>
                <a:schemeClr val="lt2"/>
              </a:buClr>
              <a:buSzPts val="1800"/>
              <a:buFont typeface="Century Gothic"/>
              <a:buNone/>
            </a:pPr>
            <a:r>
              <a:rPr lang="es-MX" sz="2200" dirty="0">
                <a:solidFill>
                  <a:srgbClr val="0C0C0C"/>
                </a:solidFill>
                <a:latin typeface="Century Gothic"/>
                <a:ea typeface="Century Gothic"/>
                <a:cs typeface="Century Gothic"/>
                <a:sym typeface="Century Gothic"/>
              </a:rPr>
              <a:t>Según la OCDE, cerca del 73% de la población en México padece sobrepeso, eso pone al país en los primeros lugares de obesidad en el mundo. Por otro lado nuestra institución; “</a:t>
            </a:r>
            <a:r>
              <a:rPr lang="es-MX" sz="2200" i="1" dirty="0">
                <a:solidFill>
                  <a:srgbClr val="0C0C0C"/>
                </a:solidFill>
                <a:latin typeface="Century Gothic"/>
                <a:ea typeface="Century Gothic"/>
                <a:cs typeface="Century Gothic"/>
                <a:sym typeface="Century Gothic"/>
              </a:rPr>
              <a:t>Corporación Educativa Winston Churchill</a:t>
            </a:r>
            <a:r>
              <a:rPr lang="es-MX" sz="2200" dirty="0">
                <a:solidFill>
                  <a:srgbClr val="0C0C0C"/>
                </a:solidFill>
                <a:latin typeface="Century Gothic"/>
                <a:ea typeface="Century Gothic"/>
                <a:cs typeface="Century Gothic"/>
                <a:sym typeface="Century Gothic"/>
              </a:rPr>
              <a:t>”, ubicada en el Estado de México, municipio de Ecatepec, también padece este problema, pues se encuentra en el tercer lugar de los municipios del estado de México con este problema.</a:t>
            </a:r>
            <a:br>
              <a:rPr lang="es-MX" sz="2200" dirty="0">
                <a:solidFill>
                  <a:srgbClr val="0C0C0C"/>
                </a:solidFill>
                <a:latin typeface="Century Gothic"/>
                <a:ea typeface="Century Gothic"/>
                <a:cs typeface="Century Gothic"/>
                <a:sym typeface="Century Gothic"/>
              </a:rPr>
            </a:br>
            <a:endParaRPr lang="es-MX" sz="2200" dirty="0">
              <a:solidFill>
                <a:srgbClr val="0C0C0C"/>
              </a:solidFill>
              <a:latin typeface="Century Gothic"/>
              <a:ea typeface="Century Gothic"/>
              <a:cs typeface="Century Gothic"/>
              <a:sym typeface="Century Gothic"/>
            </a:endParaRPr>
          </a:p>
          <a:p>
            <a:pPr marL="0" lvl="0" indent="0" algn="just" rtl="0">
              <a:lnSpc>
                <a:spcPct val="130000"/>
              </a:lnSpc>
              <a:spcBef>
                <a:spcPts val="0"/>
              </a:spcBef>
              <a:spcAft>
                <a:spcPts val="0"/>
              </a:spcAft>
              <a:buClr>
                <a:schemeClr val="lt2"/>
              </a:buClr>
              <a:buSzPts val="1800"/>
              <a:buFont typeface="Century Gothic"/>
              <a:buNone/>
            </a:pPr>
            <a:r>
              <a:rPr lang="es-MX" sz="2200" dirty="0">
                <a:solidFill>
                  <a:srgbClr val="0C0C0C"/>
                </a:solidFill>
                <a:latin typeface="Century Gothic"/>
                <a:ea typeface="Century Gothic"/>
                <a:cs typeface="Century Gothic"/>
                <a:sym typeface="Century Gothic"/>
              </a:rPr>
              <a:t>Los exámenes médicos presentados por los estudiantes al inicio de ciclo escolar, revelan poca actividad física, malos hábitos alimenticios y por obviedad sobrepeso. </a:t>
            </a:r>
            <a:endParaRPr lang="es-MX" sz="2000" dirty="0">
              <a:solidFill>
                <a:srgbClr val="0C0C0C"/>
              </a:solidFill>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lt2"/>
              </a:buClr>
              <a:buSzPts val="1800"/>
              <a:buFont typeface="Century Gothic"/>
              <a:buNone/>
            </a:pPr>
            <a:endParaRPr sz="2000" dirty="0">
              <a:solidFill>
                <a:srgbClr val="0C0C0C"/>
              </a:solidFill>
              <a:latin typeface="Century Gothic"/>
              <a:ea typeface="Century Gothic"/>
              <a:cs typeface="Century Gothic"/>
              <a:sym typeface="Century Gothic"/>
            </a:endParaRPr>
          </a:p>
        </p:txBody>
      </p:sp>
      <p:sp>
        <p:nvSpPr>
          <p:cNvPr id="90" name="Google Shape;90;p18"/>
          <p:cNvSpPr txBox="1">
            <a:spLocks noGrp="1"/>
          </p:cNvSpPr>
          <p:nvPr>
            <p:ph type="body" idx="1"/>
          </p:nvPr>
        </p:nvSpPr>
        <p:spPr>
          <a:xfrm>
            <a:off x="758683" y="264550"/>
            <a:ext cx="7277100" cy="646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600"/>
              <a:buNone/>
            </a:pPr>
            <a:r>
              <a:rPr lang="en-US" sz="2300" b="1" i="0" u="none" dirty="0">
                <a:solidFill>
                  <a:srgbClr val="F4A16F"/>
                </a:solidFill>
                <a:latin typeface="Century Gothic"/>
                <a:ea typeface="Century Gothic"/>
                <a:cs typeface="Century Gothic"/>
                <a:sym typeface="Century Gothic"/>
              </a:rPr>
              <a:t>J</a:t>
            </a:r>
            <a:r>
              <a:rPr lang="en-US" sz="2300" b="1" i="0" u="none" dirty="0">
                <a:solidFill>
                  <a:srgbClr val="FF0000"/>
                </a:solidFill>
                <a:latin typeface="Century Gothic"/>
                <a:ea typeface="Century Gothic"/>
                <a:cs typeface="Century Gothic"/>
                <a:sym typeface="Century Gothic"/>
              </a:rPr>
              <a:t>USTIFICACIÓN Y/O INTRODUCCIÓN</a:t>
            </a:r>
          </a:p>
          <a:p>
            <a:pPr marL="0" lvl="0" indent="0" algn="ctr" rtl="0">
              <a:lnSpc>
                <a:spcPct val="100000"/>
              </a:lnSpc>
              <a:spcBef>
                <a:spcPts val="0"/>
              </a:spcBef>
              <a:spcAft>
                <a:spcPts val="0"/>
              </a:spcAft>
              <a:buSzPts val="1600"/>
              <a:buNone/>
            </a:pPr>
            <a:endParaRPr sz="2300" dirty="0">
              <a:solidFill>
                <a:srgbClr val="FF0000"/>
              </a:solidFill>
            </a:endParaRPr>
          </a:p>
        </p:txBody>
      </p:sp>
      <p:cxnSp>
        <p:nvCxnSpPr>
          <p:cNvPr id="4" name="Conector recto 3">
            <a:extLst>
              <a:ext uri="{FF2B5EF4-FFF2-40B4-BE49-F238E27FC236}">
                <a16:creationId xmlns:a16="http://schemas.microsoft.com/office/drawing/2014/main" id="{D66B35A9-13BF-4893-BE97-10C0CFE43595}"/>
              </a:ext>
            </a:extLst>
          </p:cNvPr>
          <p:cNvCxnSpPr/>
          <p:nvPr/>
        </p:nvCxnSpPr>
        <p:spPr>
          <a:xfrm>
            <a:off x="665256" y="770141"/>
            <a:ext cx="737052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2"/>
          <p:cNvSpPr txBox="1">
            <a:spLocks noGrp="1"/>
          </p:cNvSpPr>
          <p:nvPr>
            <p:ph type="ctrTitle"/>
          </p:nvPr>
        </p:nvSpPr>
        <p:spPr>
          <a:xfrm>
            <a:off x="311700" y="32977"/>
            <a:ext cx="8520600" cy="69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2700" b="1" dirty="0">
                <a:solidFill>
                  <a:srgbClr val="FF0000"/>
                </a:solidFill>
                <a:latin typeface="Century Gothic"/>
                <a:ea typeface="Century Gothic"/>
                <a:cs typeface="Century Gothic"/>
                <a:sym typeface="Century Gothic"/>
              </a:rPr>
              <a:t>Descripción de apertura</a:t>
            </a:r>
          </a:p>
        </p:txBody>
      </p:sp>
      <p:sp>
        <p:nvSpPr>
          <p:cNvPr id="332" name="Google Shape;332;p52"/>
          <p:cNvSpPr txBox="1">
            <a:spLocks noGrp="1"/>
          </p:cNvSpPr>
          <p:nvPr>
            <p:ph type="subTitle" idx="1"/>
          </p:nvPr>
        </p:nvSpPr>
        <p:spPr>
          <a:xfrm>
            <a:off x="311700" y="1345431"/>
            <a:ext cx="8520600" cy="513249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1900" dirty="0">
                <a:solidFill>
                  <a:srgbClr val="000000"/>
                </a:solidFill>
                <a:latin typeface="Century Gothic"/>
                <a:ea typeface="Century Gothic"/>
                <a:cs typeface="Century Gothic"/>
                <a:sym typeface="Century Gothic"/>
              </a:rPr>
              <a:t>El 29 de enero se realizará una reunión entre profesores encargados y el grupos para dividir el trabajo en tres equipos bajo la supervisión de los profesores quedando los roles de la siguiente manera:</a:t>
            </a:r>
          </a:p>
          <a:p>
            <a:pPr marL="0" lvl="0" indent="0" algn="just" rtl="0">
              <a:spcBef>
                <a:spcPts val="0"/>
              </a:spcBef>
              <a:spcAft>
                <a:spcPts val="0"/>
              </a:spcAft>
              <a:buNone/>
            </a:pPr>
            <a:r>
              <a:rPr lang="es-MX" sz="1900" dirty="0">
                <a:solidFill>
                  <a:srgbClr val="000000"/>
                </a:solidFill>
                <a:latin typeface="Century Gothic"/>
                <a:ea typeface="Century Gothic"/>
                <a:cs typeface="Century Gothic"/>
                <a:sym typeface="Century Gothic"/>
              </a:rPr>
              <a:t> </a:t>
            </a:r>
          </a:p>
          <a:p>
            <a:pPr marL="0" lvl="0" indent="0" algn="l" rtl="0">
              <a:spcBef>
                <a:spcPts val="0"/>
              </a:spcBef>
              <a:spcAft>
                <a:spcPts val="0"/>
              </a:spcAft>
              <a:buNone/>
            </a:pPr>
            <a:r>
              <a:rPr lang="es-MX" sz="1900" b="1" dirty="0">
                <a:solidFill>
                  <a:srgbClr val="000000"/>
                </a:solidFill>
                <a:latin typeface="Century Gothic"/>
                <a:ea typeface="Century Gothic"/>
                <a:cs typeface="Century Gothic"/>
                <a:sym typeface="Century Gothic"/>
              </a:rPr>
              <a:t>Equipo 1- A: </a:t>
            </a:r>
            <a:r>
              <a:rPr lang="es-MX" sz="1900" dirty="0">
                <a:solidFill>
                  <a:srgbClr val="000000"/>
                </a:solidFill>
                <a:latin typeface="Century Gothic"/>
                <a:ea typeface="Century Gothic"/>
                <a:cs typeface="Century Gothic"/>
                <a:sym typeface="Century Gothic"/>
              </a:rPr>
              <a:t>Se encargará de elaborar la encuesta.</a:t>
            </a:r>
          </a:p>
          <a:p>
            <a:pPr marL="0" lvl="0" indent="0" algn="l" rtl="0">
              <a:spcBef>
                <a:spcPts val="0"/>
              </a:spcBef>
              <a:spcAft>
                <a:spcPts val="0"/>
              </a:spcAft>
              <a:buNone/>
            </a:pPr>
            <a:r>
              <a:rPr lang="es-MX" sz="1900" b="1" dirty="0">
                <a:solidFill>
                  <a:srgbClr val="000000"/>
                </a:solidFill>
                <a:latin typeface="Century Gothic"/>
                <a:ea typeface="Century Gothic"/>
                <a:cs typeface="Century Gothic"/>
                <a:sym typeface="Century Gothic"/>
              </a:rPr>
              <a:t>Equipo 2- B: </a:t>
            </a:r>
            <a:r>
              <a:rPr lang="es-MX" sz="1900" dirty="0">
                <a:solidFill>
                  <a:srgbClr val="000000"/>
                </a:solidFill>
                <a:latin typeface="Century Gothic"/>
                <a:ea typeface="Century Gothic"/>
                <a:cs typeface="Century Gothic"/>
                <a:sym typeface="Century Gothic"/>
              </a:rPr>
              <a:t>Se encargará de aplicar la encuesta.</a:t>
            </a:r>
          </a:p>
          <a:p>
            <a:pPr marL="0" lvl="0" indent="0" algn="l" rtl="0">
              <a:spcBef>
                <a:spcPts val="0"/>
              </a:spcBef>
              <a:spcAft>
                <a:spcPts val="0"/>
              </a:spcAft>
              <a:buNone/>
            </a:pPr>
            <a:r>
              <a:rPr lang="es-MX" sz="1900" b="1" dirty="0">
                <a:solidFill>
                  <a:srgbClr val="000000"/>
                </a:solidFill>
                <a:latin typeface="Century Gothic"/>
                <a:ea typeface="Century Gothic"/>
                <a:cs typeface="Century Gothic"/>
                <a:sym typeface="Century Gothic"/>
              </a:rPr>
              <a:t>Equipo 3- C: </a:t>
            </a:r>
            <a:r>
              <a:rPr lang="es-MX" sz="1900" dirty="0">
                <a:solidFill>
                  <a:srgbClr val="000000"/>
                </a:solidFill>
                <a:latin typeface="Century Gothic"/>
                <a:ea typeface="Century Gothic"/>
                <a:cs typeface="Century Gothic"/>
                <a:sym typeface="Century Gothic"/>
              </a:rPr>
              <a:t>Se encargará de analizar y graficar resultados de encuesta</a:t>
            </a:r>
          </a:p>
          <a:p>
            <a:pPr marL="0" lvl="0" indent="0" algn="ctr" rtl="0">
              <a:spcBef>
                <a:spcPts val="0"/>
              </a:spcBef>
              <a:spcAft>
                <a:spcPts val="0"/>
              </a:spcAft>
              <a:buNone/>
            </a:pPr>
            <a:endParaRPr lang="es-MX" sz="1900" dirty="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r>
              <a:rPr lang="es-MX" sz="1900" dirty="0">
                <a:solidFill>
                  <a:srgbClr val="000000"/>
                </a:solidFill>
                <a:latin typeface="Century Gothic"/>
                <a:ea typeface="Century Gothic"/>
                <a:cs typeface="Century Gothic"/>
                <a:sym typeface="Century Gothic"/>
              </a:rPr>
              <a:t>Esta reunión servirá para explicar a los alumnos en qué consiste cada uno de los roles de equipo y poder resolver dudas, además se les explicará la fecha en que se realizará la actividad.</a:t>
            </a:r>
          </a:p>
          <a:p>
            <a:pPr marL="0" lvl="0" indent="0" algn="l" rtl="0">
              <a:spcBef>
                <a:spcPts val="0"/>
              </a:spcBef>
              <a:spcAft>
                <a:spcPts val="0"/>
              </a:spcAft>
              <a:buNone/>
            </a:pPr>
            <a:endParaRPr lang="es-MX" sz="19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900" dirty="0">
                <a:solidFill>
                  <a:srgbClr val="000000"/>
                </a:solidFill>
                <a:latin typeface="Century Gothic"/>
                <a:ea typeface="Century Gothic"/>
                <a:cs typeface="Century Gothic"/>
                <a:sym typeface="Century Gothic"/>
              </a:rPr>
              <a:t>Cada equipo contará con rúbrica para cada sección de trabajo. </a:t>
            </a:r>
          </a:p>
          <a:p>
            <a:pPr marL="0" lvl="0" indent="0" algn="just" rtl="0">
              <a:spcBef>
                <a:spcPts val="0"/>
              </a:spcBef>
              <a:spcAft>
                <a:spcPts val="0"/>
              </a:spcAft>
              <a:buClr>
                <a:schemeClr val="dk1"/>
              </a:buClr>
              <a:buSzPts val="1100"/>
              <a:buFont typeface="Arial"/>
              <a:buNone/>
            </a:pPr>
            <a:endParaRPr lang="es-MX" sz="19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1900" dirty="0">
                <a:solidFill>
                  <a:srgbClr val="1155CC"/>
                </a:solidFill>
                <a:latin typeface="Century Gothic"/>
                <a:ea typeface="Century Gothic"/>
                <a:cs typeface="Century Gothic"/>
                <a:sym typeface="Century Gothic"/>
              </a:rPr>
              <a:t>MATERIALES:</a:t>
            </a:r>
            <a:r>
              <a:rPr lang="es-MX" sz="1900" dirty="0">
                <a:solidFill>
                  <a:srgbClr val="000000"/>
                </a:solidFill>
                <a:latin typeface="Century Gothic"/>
                <a:ea typeface="Century Gothic"/>
                <a:cs typeface="Century Gothic"/>
                <a:sym typeface="Century Gothic"/>
              </a:rPr>
              <a:t> Rubrica, Proyector, PC, Presentación de </a:t>
            </a:r>
            <a:r>
              <a:rPr lang="es-MX" sz="1900" dirty="0" err="1">
                <a:solidFill>
                  <a:srgbClr val="000000"/>
                </a:solidFill>
                <a:latin typeface="Century Gothic"/>
                <a:ea typeface="Century Gothic"/>
                <a:cs typeface="Century Gothic"/>
                <a:sym typeface="Century Gothic"/>
              </a:rPr>
              <a:t>Power</a:t>
            </a:r>
            <a:r>
              <a:rPr lang="es-MX" sz="1900" dirty="0">
                <a:solidFill>
                  <a:srgbClr val="000000"/>
                </a:solidFill>
                <a:latin typeface="Century Gothic"/>
                <a:ea typeface="Century Gothic"/>
                <a:cs typeface="Century Gothic"/>
                <a:sym typeface="Century Gothic"/>
              </a:rPr>
              <a:t> Point y Salón Audiovisual.</a:t>
            </a:r>
          </a:p>
          <a:p>
            <a:pPr marL="0" lvl="0" indent="0" algn="ctr" rtl="0">
              <a:spcBef>
                <a:spcPts val="0"/>
              </a:spcBef>
              <a:spcAft>
                <a:spcPts val="0"/>
              </a:spcAft>
              <a:buNone/>
            </a:pPr>
            <a:endParaRPr sz="19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3"/>
          <p:cNvSpPr txBox="1">
            <a:spLocks noGrp="1"/>
          </p:cNvSpPr>
          <p:nvPr>
            <p:ph type="ctrTitle"/>
          </p:nvPr>
        </p:nvSpPr>
        <p:spPr>
          <a:xfrm>
            <a:off x="311700" y="231350"/>
            <a:ext cx="8520600" cy="5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Descripción</a:t>
            </a:r>
            <a:r>
              <a:rPr lang="en-US" sz="2800" b="1" dirty="0">
                <a:solidFill>
                  <a:srgbClr val="FF0000"/>
                </a:solidFill>
                <a:latin typeface="Century Gothic"/>
                <a:ea typeface="Century Gothic"/>
                <a:cs typeface="Century Gothic"/>
                <a:sym typeface="Century Gothic"/>
              </a:rPr>
              <a:t> de Desarrollo</a:t>
            </a:r>
            <a:endParaRPr sz="2800" b="1" dirty="0">
              <a:solidFill>
                <a:srgbClr val="FF0000"/>
              </a:solidFill>
              <a:latin typeface="Century Gothic"/>
              <a:ea typeface="Century Gothic"/>
              <a:cs typeface="Century Gothic"/>
              <a:sym typeface="Century Gothic"/>
            </a:endParaRPr>
          </a:p>
        </p:txBody>
      </p:sp>
      <p:sp>
        <p:nvSpPr>
          <p:cNvPr id="339" name="Google Shape;339;p53"/>
          <p:cNvSpPr txBox="1">
            <a:spLocks noGrp="1"/>
          </p:cNvSpPr>
          <p:nvPr>
            <p:ph type="subTitle" idx="1"/>
          </p:nvPr>
        </p:nvSpPr>
        <p:spPr>
          <a:xfrm>
            <a:off x="503429" y="1113235"/>
            <a:ext cx="8520600" cy="4891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000" dirty="0">
                <a:solidFill>
                  <a:srgbClr val="000000"/>
                </a:solidFill>
                <a:latin typeface="Century Gothic"/>
                <a:ea typeface="Century Gothic"/>
                <a:cs typeface="Century Gothic"/>
                <a:sym typeface="Century Gothic"/>
              </a:rPr>
              <a:t>Se realizan juntas con sección A, B y C con los profesores encargados  para conocer el avance  y/o término de su tarea. </a:t>
            </a:r>
          </a:p>
          <a:p>
            <a:pPr marL="0" lvl="0" indent="0" algn="just" rtl="0">
              <a:spcBef>
                <a:spcPts val="0"/>
              </a:spcBef>
              <a:spcAft>
                <a:spcPts val="0"/>
              </a:spcAft>
              <a:buNone/>
            </a:pPr>
            <a:endParaRPr lang="es-MX"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000" dirty="0">
                <a:solidFill>
                  <a:srgbClr val="000000"/>
                </a:solidFill>
                <a:latin typeface="Century Gothic"/>
                <a:ea typeface="Century Gothic"/>
                <a:cs typeface="Century Gothic"/>
                <a:sym typeface="Century Gothic"/>
              </a:rPr>
              <a:t>En los días 30 y 31 de Enero el primer equipo se encargará de desarrollar las preguntas que comprenderán aspectos de vida físicos, emocionales e intelectuales además de hábitos alimenticios. Cada alumno de este equipo contribuirá con una pregunta que serán enviadas por correo a los profesores para que puedan ser revisadas. </a:t>
            </a:r>
          </a:p>
          <a:p>
            <a:pPr marL="0" lvl="0" indent="0" algn="just" rtl="0">
              <a:spcBef>
                <a:spcPts val="0"/>
              </a:spcBef>
              <a:spcAft>
                <a:spcPts val="0"/>
              </a:spcAft>
              <a:buNone/>
            </a:pPr>
            <a:endParaRPr lang="es-MX"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000" dirty="0">
                <a:solidFill>
                  <a:srgbClr val="000000"/>
                </a:solidFill>
                <a:latin typeface="Century Gothic"/>
                <a:ea typeface="Century Gothic"/>
                <a:cs typeface="Century Gothic"/>
                <a:sym typeface="Century Gothic"/>
              </a:rPr>
              <a:t>El segundo equipo se encargará de aplicar las encuestas por medio de un formulario en Google compartiendo el link con la población tanto estudiantil como de docentes, además de contabilizar las mismas. Esto se realiza el día 3 de Febrero.</a:t>
            </a:r>
          </a:p>
          <a:p>
            <a:pPr marL="0" lvl="0" indent="0" algn="just" rtl="0">
              <a:spcBef>
                <a:spcPts val="0"/>
              </a:spcBef>
              <a:spcAft>
                <a:spcPts val="0"/>
              </a:spcAft>
              <a:buNone/>
            </a:pPr>
            <a:endParaRPr lang="es-MX"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000" dirty="0">
                <a:solidFill>
                  <a:srgbClr val="1155CC"/>
                </a:solidFill>
                <a:latin typeface="Century Gothic"/>
                <a:ea typeface="Century Gothic"/>
                <a:cs typeface="Century Gothic"/>
                <a:sym typeface="Century Gothic"/>
              </a:rPr>
              <a:t>MATERIALES</a:t>
            </a:r>
            <a:r>
              <a:rPr lang="es-MX" sz="2000" dirty="0">
                <a:solidFill>
                  <a:srgbClr val="000000"/>
                </a:solidFill>
                <a:latin typeface="Century Gothic"/>
                <a:ea typeface="Century Gothic"/>
                <a:cs typeface="Century Gothic"/>
                <a:sym typeface="Century Gothic"/>
              </a:rPr>
              <a:t>: </a:t>
            </a:r>
            <a:r>
              <a:rPr lang="es-MX" sz="2000" dirty="0" err="1">
                <a:solidFill>
                  <a:srgbClr val="000000"/>
                </a:solidFill>
                <a:latin typeface="Century Gothic"/>
                <a:ea typeface="Century Gothic"/>
                <a:cs typeface="Century Gothic"/>
                <a:sym typeface="Century Gothic"/>
              </a:rPr>
              <a:t>Salon</a:t>
            </a:r>
            <a:r>
              <a:rPr lang="es-MX" sz="2000" dirty="0">
                <a:solidFill>
                  <a:srgbClr val="000000"/>
                </a:solidFill>
                <a:latin typeface="Century Gothic"/>
                <a:ea typeface="Century Gothic"/>
                <a:cs typeface="Century Gothic"/>
                <a:sym typeface="Century Gothic"/>
              </a:rPr>
              <a:t> Audiovisual, Presentación de </a:t>
            </a:r>
            <a:r>
              <a:rPr lang="es-MX" sz="2000" dirty="0" err="1">
                <a:solidFill>
                  <a:srgbClr val="000000"/>
                </a:solidFill>
                <a:latin typeface="Century Gothic"/>
                <a:ea typeface="Century Gothic"/>
                <a:cs typeface="Century Gothic"/>
                <a:sym typeface="Century Gothic"/>
              </a:rPr>
              <a:t>Power</a:t>
            </a:r>
            <a:r>
              <a:rPr lang="es-MX" sz="2000" dirty="0">
                <a:solidFill>
                  <a:srgbClr val="000000"/>
                </a:solidFill>
                <a:latin typeface="Century Gothic"/>
                <a:ea typeface="Century Gothic"/>
                <a:cs typeface="Century Gothic"/>
                <a:sym typeface="Century Gothic"/>
              </a:rPr>
              <a:t> Point</a:t>
            </a:r>
          </a:p>
          <a:p>
            <a:pPr marL="0" lvl="0" indent="0" algn="just" rtl="0">
              <a:spcBef>
                <a:spcPts val="0"/>
              </a:spcBef>
              <a:spcAft>
                <a:spcPts val="0"/>
              </a:spcAft>
              <a:buNone/>
            </a:pPr>
            <a:endParaRPr sz="2000" dirty="0">
              <a:solidFill>
                <a:srgbClr val="1155CC"/>
              </a:solidFill>
              <a:latin typeface="Century Gothic"/>
              <a:ea typeface="Century Gothic"/>
              <a:cs typeface="Century Gothic"/>
              <a:sym typeface="Century Gothic"/>
            </a:endParaRPr>
          </a:p>
          <a:p>
            <a:pPr marL="0" lvl="0" indent="0" algn="just" rtl="0">
              <a:spcBef>
                <a:spcPts val="0"/>
              </a:spcBef>
              <a:spcAft>
                <a:spcPts val="0"/>
              </a:spcAft>
              <a:buNone/>
            </a:pPr>
            <a:endParaRPr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dirty="0">
              <a:solidFill>
                <a:srgbClr val="000000"/>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4"/>
          <p:cNvSpPr txBox="1">
            <a:spLocks noGrp="1"/>
          </p:cNvSpPr>
          <p:nvPr>
            <p:ph type="ctrTitle"/>
          </p:nvPr>
        </p:nvSpPr>
        <p:spPr>
          <a:xfrm>
            <a:off x="311700" y="137367"/>
            <a:ext cx="8520600" cy="65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Descripción</a:t>
            </a:r>
            <a:r>
              <a:rPr lang="en-US" sz="2800" b="1" dirty="0">
                <a:solidFill>
                  <a:srgbClr val="FF0000"/>
                </a:solidFill>
                <a:latin typeface="Century Gothic"/>
                <a:ea typeface="Century Gothic"/>
                <a:cs typeface="Century Gothic"/>
                <a:sym typeface="Century Gothic"/>
              </a:rPr>
              <a:t> de </a:t>
            </a:r>
            <a:r>
              <a:rPr lang="en-US" sz="2800" b="1" dirty="0" err="1">
                <a:solidFill>
                  <a:srgbClr val="FF0000"/>
                </a:solidFill>
                <a:latin typeface="Century Gothic"/>
                <a:ea typeface="Century Gothic"/>
                <a:cs typeface="Century Gothic"/>
                <a:sym typeface="Century Gothic"/>
              </a:rPr>
              <a:t>Cierre</a:t>
            </a:r>
            <a:endParaRPr sz="2800" b="1" dirty="0">
              <a:solidFill>
                <a:srgbClr val="FF0000"/>
              </a:solidFill>
              <a:latin typeface="Century Gothic"/>
              <a:ea typeface="Century Gothic"/>
              <a:cs typeface="Century Gothic"/>
              <a:sym typeface="Century Gothic"/>
            </a:endParaRPr>
          </a:p>
        </p:txBody>
      </p:sp>
      <p:sp>
        <p:nvSpPr>
          <p:cNvPr id="346" name="Google Shape;346;p54"/>
          <p:cNvSpPr txBox="1">
            <a:spLocks noGrp="1"/>
          </p:cNvSpPr>
          <p:nvPr>
            <p:ph type="subTitle" idx="1"/>
          </p:nvPr>
        </p:nvSpPr>
        <p:spPr>
          <a:xfrm>
            <a:off x="459184" y="937184"/>
            <a:ext cx="8520600" cy="5311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000" dirty="0">
                <a:solidFill>
                  <a:schemeClr val="dk1"/>
                </a:solidFill>
                <a:latin typeface="Century Gothic"/>
                <a:ea typeface="Century Gothic"/>
                <a:cs typeface="Century Gothic"/>
                <a:sym typeface="Century Gothic"/>
              </a:rPr>
              <a:t>Los días 4 y 5 de Febrero el tercer equipo se encargará de tabular la información y realizar estadísticas. Se encargará de compartir los resultados con el resto de la comunidad escolar por medio de una red social que será decidida entre los profesores y alumnos involucrados.</a:t>
            </a:r>
          </a:p>
          <a:p>
            <a:pPr marL="0" lvl="0" indent="0" algn="just" rtl="0">
              <a:spcBef>
                <a:spcPts val="0"/>
              </a:spcBef>
              <a:spcAft>
                <a:spcPts val="0"/>
              </a:spcAft>
              <a:buNone/>
            </a:pPr>
            <a:endParaRPr lang="es-MX"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000" dirty="0">
                <a:solidFill>
                  <a:srgbClr val="000000"/>
                </a:solidFill>
                <a:latin typeface="Century Gothic"/>
                <a:ea typeface="Century Gothic"/>
                <a:cs typeface="Century Gothic"/>
                <a:sym typeface="Century Gothic"/>
              </a:rPr>
              <a:t>Se entrega un trabajo de reflexión escrito por parte de cada equipo sobre los resultados que se obtuvieron a partir de la encuesta.</a:t>
            </a:r>
          </a:p>
          <a:p>
            <a:pPr marL="0" lvl="0" indent="0" algn="just" rtl="0">
              <a:spcBef>
                <a:spcPts val="0"/>
              </a:spcBef>
              <a:spcAft>
                <a:spcPts val="0"/>
              </a:spcAft>
              <a:buNone/>
            </a:pPr>
            <a:endParaRPr lang="es-MX"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000" dirty="0">
                <a:solidFill>
                  <a:srgbClr val="000000"/>
                </a:solidFill>
                <a:latin typeface="Century Gothic"/>
                <a:ea typeface="Century Gothic"/>
                <a:cs typeface="Century Gothic"/>
                <a:sym typeface="Century Gothic"/>
              </a:rPr>
              <a:t>Estos datos servirán para el desarrollo y complementación de las siguientes actividades disciplinarias e interdisciplinarias, nos dará un panorama para saber que se puede mejorar al analizar los hábitos de vida de los alumnos.</a:t>
            </a:r>
          </a:p>
          <a:p>
            <a:pPr marL="0" lvl="0" indent="0" algn="just" rtl="0">
              <a:spcBef>
                <a:spcPts val="0"/>
              </a:spcBef>
              <a:spcAft>
                <a:spcPts val="0"/>
              </a:spcAft>
              <a:buNone/>
            </a:pPr>
            <a:endParaRPr lang="es-MX" sz="20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000" dirty="0">
                <a:solidFill>
                  <a:srgbClr val="000000"/>
                </a:solidFill>
                <a:latin typeface="Century Gothic"/>
                <a:ea typeface="Century Gothic"/>
                <a:cs typeface="Century Gothic"/>
                <a:sym typeface="Century Gothic"/>
              </a:rPr>
              <a:t>Materiales: Red social, computadora, celulares</a:t>
            </a:r>
            <a:r>
              <a:rPr lang="en-US" sz="2000" dirty="0">
                <a:solidFill>
                  <a:srgbClr val="000000"/>
                </a:solidFill>
                <a:latin typeface="Century Gothic"/>
                <a:ea typeface="Century Gothic"/>
                <a:cs typeface="Century Gothic"/>
                <a:sym typeface="Century Gothic"/>
              </a:rPr>
              <a:t>.</a:t>
            </a:r>
            <a:endParaRPr sz="2000" dirty="0">
              <a:solidFill>
                <a:srgbClr val="000000"/>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ctrTitle"/>
          </p:nvPr>
        </p:nvSpPr>
        <p:spPr>
          <a:xfrm>
            <a:off x="429687" y="-201849"/>
            <a:ext cx="8520600" cy="130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Descripción de lo que se hará con los resultados.</a:t>
            </a:r>
          </a:p>
        </p:txBody>
      </p:sp>
      <p:sp>
        <p:nvSpPr>
          <p:cNvPr id="290" name="Google Shape;290;p46"/>
          <p:cNvSpPr txBox="1">
            <a:spLocks noGrp="1"/>
          </p:cNvSpPr>
          <p:nvPr>
            <p:ph type="subTitle" idx="1"/>
          </p:nvPr>
        </p:nvSpPr>
        <p:spPr>
          <a:xfrm>
            <a:off x="429687" y="2900550"/>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4200554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ctrTitle"/>
          </p:nvPr>
        </p:nvSpPr>
        <p:spPr>
          <a:xfrm>
            <a:off x="311700" y="0"/>
            <a:ext cx="8520600" cy="66367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Análisis de Resultados</a:t>
            </a:r>
          </a:p>
        </p:txBody>
      </p:sp>
      <p:sp>
        <p:nvSpPr>
          <p:cNvPr id="297" name="Google Shape;297;p47"/>
          <p:cNvSpPr txBox="1">
            <a:spLocks noGrp="1"/>
          </p:cNvSpPr>
          <p:nvPr>
            <p:ph type="subTitle" idx="1"/>
          </p:nvPr>
        </p:nvSpPr>
        <p:spPr>
          <a:xfrm>
            <a:off x="311700" y="5383153"/>
            <a:ext cx="8520600" cy="11430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Logros planeados, logros alcanzados </a:t>
            </a:r>
          </a:p>
          <a:p>
            <a:pPr marL="0" lvl="0" indent="0" algn="ctr" rtl="0">
              <a:spcBef>
                <a:spcPts val="0"/>
              </a:spcBef>
              <a:spcAft>
                <a:spcPts val="0"/>
              </a:spcAft>
              <a:buNone/>
            </a:pPr>
            <a:r>
              <a:rPr lang="es-MX" dirty="0"/>
              <a:t>y aspectos a mejorar</a:t>
            </a:r>
          </a:p>
        </p:txBody>
      </p:sp>
    </p:spTree>
    <p:extLst>
      <p:ext uri="{BB962C8B-B14F-4D97-AF65-F5344CB8AC3E}">
        <p14:creationId xmlns:p14="http://schemas.microsoft.com/office/powerpoint/2010/main" val="1968077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ctrTitle"/>
          </p:nvPr>
        </p:nvSpPr>
        <p:spPr>
          <a:xfrm>
            <a:off x="473932" y="135047"/>
            <a:ext cx="8520600" cy="495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Toma de decisiones</a:t>
            </a:r>
          </a:p>
        </p:txBody>
      </p:sp>
      <p:sp>
        <p:nvSpPr>
          <p:cNvPr id="304" name="Google Shape;304;p48"/>
          <p:cNvSpPr txBox="1">
            <a:spLocks noGrp="1"/>
          </p:cNvSpPr>
          <p:nvPr>
            <p:ph type="subTitle" idx="1"/>
          </p:nvPr>
        </p:nvSpPr>
        <p:spPr>
          <a:xfrm>
            <a:off x="311700" y="3203646"/>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2091836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8"/>
          <p:cNvSpPr txBox="1">
            <a:spLocks noGrp="1"/>
          </p:cNvSpPr>
          <p:nvPr>
            <p:ph type="ctrTitle"/>
          </p:nvPr>
        </p:nvSpPr>
        <p:spPr>
          <a:xfrm>
            <a:off x="311700" y="0"/>
            <a:ext cx="8520600" cy="118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2800" b="1" dirty="0">
                <a:solidFill>
                  <a:srgbClr val="FF0000"/>
                </a:solidFill>
                <a:latin typeface="Century Gothic"/>
                <a:ea typeface="Century Gothic"/>
                <a:cs typeface="Century Gothic"/>
                <a:sym typeface="Century Gothic"/>
              </a:rPr>
              <a:t>Actividad Interdisciplinaria de desarrollo B: </a:t>
            </a:r>
          </a:p>
          <a:p>
            <a:pPr marL="0" lvl="0" indent="0" algn="ctr" rtl="0">
              <a:spcBef>
                <a:spcPts val="0"/>
              </a:spcBef>
              <a:spcAft>
                <a:spcPts val="0"/>
              </a:spcAft>
              <a:buNone/>
            </a:pPr>
            <a:r>
              <a:rPr lang="es-MX" sz="2400" b="1" dirty="0">
                <a:solidFill>
                  <a:srgbClr val="FF0000"/>
                </a:solidFill>
                <a:latin typeface="Century Gothic"/>
                <a:ea typeface="Century Gothic"/>
                <a:cs typeface="Century Gothic"/>
                <a:sym typeface="Century Gothic"/>
              </a:rPr>
              <a:t>“Formulario o diario de hábitos de vida saludable”</a:t>
            </a:r>
          </a:p>
        </p:txBody>
      </p:sp>
      <p:sp>
        <p:nvSpPr>
          <p:cNvPr id="374" name="Google Shape;374;p58"/>
          <p:cNvSpPr txBox="1">
            <a:spLocks noGrp="1"/>
          </p:cNvSpPr>
          <p:nvPr>
            <p:ph type="subTitle" idx="1"/>
          </p:nvPr>
        </p:nvSpPr>
        <p:spPr>
          <a:xfrm>
            <a:off x="311700" y="1568569"/>
            <a:ext cx="8520600" cy="472899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200" b="1" dirty="0">
                <a:solidFill>
                  <a:srgbClr val="1155CC"/>
                </a:solidFill>
                <a:latin typeface="Century Gothic"/>
                <a:ea typeface="Century Gothic"/>
                <a:cs typeface="Century Gothic"/>
                <a:sym typeface="Century Gothic"/>
              </a:rPr>
              <a:t>Objetivo</a:t>
            </a:r>
            <a:r>
              <a:rPr lang="es-MX" sz="2200" dirty="0">
                <a:solidFill>
                  <a:srgbClr val="1155CC"/>
                </a:solidFill>
                <a:latin typeface="Century Gothic"/>
                <a:ea typeface="Century Gothic"/>
                <a:cs typeface="Century Gothic"/>
                <a:sym typeface="Century Gothic"/>
              </a:rPr>
              <a:t>:</a:t>
            </a:r>
            <a:r>
              <a:rPr lang="es-MX" sz="2200" dirty="0">
                <a:solidFill>
                  <a:srgbClr val="4A86E8"/>
                </a:solidFill>
                <a:latin typeface="Century Gothic"/>
                <a:ea typeface="Century Gothic"/>
                <a:cs typeface="Century Gothic"/>
                <a:sym typeface="Century Gothic"/>
              </a:rPr>
              <a:t> </a:t>
            </a:r>
            <a:r>
              <a:rPr lang="es-MX" sz="2200" dirty="0">
                <a:solidFill>
                  <a:srgbClr val="000000"/>
                </a:solidFill>
                <a:latin typeface="Century Gothic"/>
                <a:ea typeface="Century Gothic"/>
                <a:cs typeface="Century Gothic"/>
                <a:sym typeface="Century Gothic"/>
              </a:rPr>
              <a:t>Que el alumno y desarrolle aplique un programa sobre sus </a:t>
            </a:r>
            <a:r>
              <a:rPr lang="es-MX" sz="2200" dirty="0">
                <a:solidFill>
                  <a:schemeClr val="dk1"/>
                </a:solidFill>
                <a:latin typeface="Century Gothic"/>
                <a:ea typeface="Century Gothic"/>
                <a:cs typeface="Century Gothic"/>
                <a:sym typeface="Century Gothic"/>
              </a:rPr>
              <a:t>hábitos de sueño y estudio, alimentación, contención emocional, convivencia familiar, recreación, lecturas, ejercici</a:t>
            </a:r>
            <a:r>
              <a:rPr lang="es-MX" sz="2200" dirty="0">
                <a:solidFill>
                  <a:srgbClr val="000000"/>
                </a:solidFill>
                <a:latin typeface="Century Gothic"/>
                <a:ea typeface="Century Gothic"/>
                <a:cs typeface="Century Gothic"/>
                <a:sym typeface="Century Gothic"/>
              </a:rPr>
              <a:t>o, a través de un registro diario durante una semana, para que con ello establezca un plan diario acorde a su edad y sus actividades cotidianas. </a:t>
            </a:r>
          </a:p>
          <a:p>
            <a:pPr marL="0" lvl="0" indent="0" algn="just" rtl="0">
              <a:spcBef>
                <a:spcPts val="0"/>
              </a:spcBef>
              <a:spcAft>
                <a:spcPts val="0"/>
              </a:spcAft>
              <a:buNone/>
            </a:pPr>
            <a:endParaRPr lang="es-MX" sz="22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200" b="1" dirty="0">
                <a:solidFill>
                  <a:srgbClr val="1155CC"/>
                </a:solidFill>
                <a:latin typeface="Century Gothic"/>
                <a:ea typeface="Century Gothic"/>
                <a:cs typeface="Century Gothic"/>
                <a:sym typeface="Century Gothic"/>
              </a:rPr>
              <a:t>Grado</a:t>
            </a:r>
            <a:r>
              <a:rPr lang="es-MX" sz="2200" dirty="0">
                <a:solidFill>
                  <a:srgbClr val="1155CC"/>
                </a:solidFill>
                <a:latin typeface="Century Gothic"/>
                <a:ea typeface="Century Gothic"/>
                <a:cs typeface="Century Gothic"/>
                <a:sym typeface="Century Gothic"/>
              </a:rPr>
              <a:t>:</a:t>
            </a:r>
            <a:r>
              <a:rPr lang="es-MX" sz="2200" dirty="0">
                <a:solidFill>
                  <a:srgbClr val="4A86E8"/>
                </a:solidFill>
                <a:latin typeface="Century Gothic"/>
                <a:ea typeface="Century Gothic"/>
                <a:cs typeface="Century Gothic"/>
                <a:sym typeface="Century Gothic"/>
              </a:rPr>
              <a:t> </a:t>
            </a:r>
            <a:r>
              <a:rPr lang="es-MX" sz="2200" dirty="0">
                <a:solidFill>
                  <a:srgbClr val="000000"/>
                </a:solidFill>
                <a:latin typeface="Century Gothic"/>
                <a:ea typeface="Century Gothic"/>
                <a:cs typeface="Century Gothic"/>
                <a:sym typeface="Century Gothic"/>
              </a:rPr>
              <a:t>502</a:t>
            </a:r>
          </a:p>
          <a:p>
            <a:pPr marL="0" lvl="0" indent="0" algn="just" rtl="0">
              <a:spcBef>
                <a:spcPts val="0"/>
              </a:spcBef>
              <a:spcAft>
                <a:spcPts val="0"/>
              </a:spcAft>
              <a:buNone/>
            </a:pPr>
            <a:endParaRPr lang="es-MX" sz="22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r>
              <a:rPr lang="es-MX" sz="2200" b="1" dirty="0">
                <a:solidFill>
                  <a:srgbClr val="1155CC"/>
                </a:solidFill>
                <a:latin typeface="Century Gothic"/>
                <a:ea typeface="Century Gothic"/>
                <a:cs typeface="Century Gothic"/>
                <a:sym typeface="Century Gothic"/>
              </a:rPr>
              <a:t>Fechas</a:t>
            </a:r>
            <a:r>
              <a:rPr lang="es-MX" sz="2200" dirty="0">
                <a:solidFill>
                  <a:srgbClr val="4A86E8"/>
                </a:solidFill>
                <a:latin typeface="Century Gothic"/>
                <a:ea typeface="Century Gothic"/>
                <a:cs typeface="Century Gothic"/>
                <a:sym typeface="Century Gothic"/>
              </a:rPr>
              <a:t>: </a:t>
            </a:r>
            <a:r>
              <a:rPr lang="es-MX" sz="2200" dirty="0">
                <a:solidFill>
                  <a:srgbClr val="000000"/>
                </a:solidFill>
                <a:latin typeface="Century Gothic"/>
                <a:ea typeface="Century Gothic"/>
                <a:cs typeface="Century Gothic"/>
                <a:sym typeface="Century Gothic"/>
              </a:rPr>
              <a:t>Del 08 al 19 de febrero de 2021</a:t>
            </a:r>
          </a:p>
          <a:p>
            <a:pPr marL="0" lvl="0" indent="0" algn="just" rtl="0">
              <a:spcBef>
                <a:spcPts val="0"/>
              </a:spcBef>
              <a:spcAft>
                <a:spcPts val="0"/>
              </a:spcAft>
              <a:buNone/>
            </a:pPr>
            <a:endParaRPr lang="es-MX" sz="22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r>
              <a:rPr lang="es-MX" sz="2200" b="1" dirty="0">
                <a:solidFill>
                  <a:srgbClr val="1155CC"/>
                </a:solidFill>
                <a:latin typeface="Century Gothic"/>
                <a:ea typeface="Century Gothic"/>
                <a:cs typeface="Century Gothic"/>
                <a:sym typeface="Century Gothic"/>
              </a:rPr>
              <a:t>Materias</a:t>
            </a:r>
            <a:r>
              <a:rPr lang="es-MX" sz="2200" dirty="0">
                <a:solidFill>
                  <a:srgbClr val="4A86E8"/>
                </a:solidFill>
                <a:latin typeface="Century Gothic"/>
                <a:ea typeface="Century Gothic"/>
                <a:cs typeface="Century Gothic"/>
                <a:sym typeface="Century Gothic"/>
              </a:rPr>
              <a:t>: </a:t>
            </a:r>
            <a:r>
              <a:rPr lang="es-MX" sz="2200" dirty="0">
                <a:solidFill>
                  <a:srgbClr val="000000"/>
                </a:solidFill>
                <a:latin typeface="Century Gothic"/>
                <a:ea typeface="Century Gothic"/>
                <a:cs typeface="Century Gothic"/>
                <a:sym typeface="Century Gothic"/>
              </a:rPr>
              <a:t>Inglés, Biología, Orientación Educativa, Educación Física</a:t>
            </a:r>
          </a:p>
          <a:p>
            <a:pPr marL="0" lvl="0" indent="0" algn="just" rtl="0">
              <a:spcBef>
                <a:spcPts val="0"/>
              </a:spcBef>
              <a:spcAft>
                <a:spcPts val="0"/>
              </a:spcAft>
              <a:buNone/>
            </a:pPr>
            <a:endParaRPr sz="2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9"/>
          <p:cNvSpPr txBox="1">
            <a:spLocks noGrp="1"/>
          </p:cNvSpPr>
          <p:nvPr>
            <p:ph type="ctrTitle"/>
          </p:nvPr>
        </p:nvSpPr>
        <p:spPr>
          <a:xfrm>
            <a:off x="311700" y="297450"/>
            <a:ext cx="8520600" cy="57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300" b="1">
                <a:solidFill>
                  <a:srgbClr val="FF0000"/>
                </a:solidFill>
                <a:latin typeface="Century Gothic"/>
                <a:ea typeface="Century Gothic"/>
                <a:cs typeface="Century Gothic"/>
                <a:sym typeface="Century Gothic"/>
              </a:rPr>
              <a:t>Conceptos por asignatura</a:t>
            </a:r>
            <a:endParaRPr sz="2300" b="1">
              <a:solidFill>
                <a:srgbClr val="FF0000"/>
              </a:solidFill>
              <a:latin typeface="Century Gothic"/>
              <a:ea typeface="Century Gothic"/>
              <a:cs typeface="Century Gothic"/>
              <a:sym typeface="Century Gothic"/>
            </a:endParaRPr>
          </a:p>
        </p:txBody>
      </p:sp>
      <p:sp>
        <p:nvSpPr>
          <p:cNvPr id="381" name="Google Shape;381;p59"/>
          <p:cNvSpPr txBox="1">
            <a:spLocks noGrp="1"/>
          </p:cNvSpPr>
          <p:nvPr>
            <p:ph type="subTitle" idx="1"/>
          </p:nvPr>
        </p:nvSpPr>
        <p:spPr>
          <a:xfrm>
            <a:off x="311700" y="1206350"/>
            <a:ext cx="8520600" cy="52278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SzPts val="2000"/>
              <a:buFont typeface="Century Gothic"/>
              <a:buChar char="-"/>
            </a:pPr>
            <a:r>
              <a:rPr lang="en-US" sz="2000">
                <a:solidFill>
                  <a:srgbClr val="1155CC"/>
                </a:solidFill>
                <a:latin typeface="Century Gothic"/>
                <a:ea typeface="Century Gothic"/>
                <a:cs typeface="Century Gothic"/>
                <a:sym typeface="Century Gothic"/>
              </a:rPr>
              <a:t>Biologia:</a:t>
            </a:r>
            <a:r>
              <a:rPr lang="en-US" sz="2000">
                <a:solidFill>
                  <a:srgbClr val="000000"/>
                </a:solidFill>
                <a:latin typeface="Century Gothic"/>
                <a:ea typeface="Century Gothic"/>
                <a:cs typeface="Century Gothic"/>
                <a:sym typeface="Century Gothic"/>
              </a:rPr>
              <a:t> Contenido Calórico</a:t>
            </a:r>
            <a:r>
              <a:rPr lang="en-US" sz="1900">
                <a:solidFill>
                  <a:schemeClr val="dk1"/>
                </a:solidFill>
                <a:latin typeface="Century Gothic"/>
                <a:ea typeface="Century Gothic"/>
                <a:cs typeface="Century Gothic"/>
                <a:sym typeface="Century Gothic"/>
              </a:rPr>
              <a:t> hábitos de sueño y estudio, alimentación, contención emocional, convivencia familiar, recreación, lecturas y ejercicio. </a:t>
            </a:r>
            <a:endParaRPr sz="2000">
              <a:solidFill>
                <a:srgbClr val="000000"/>
              </a:solidFill>
              <a:latin typeface="Century Gothic"/>
              <a:ea typeface="Century Gothic"/>
              <a:cs typeface="Century Gothic"/>
              <a:sym typeface="Century Gothic"/>
            </a:endParaRPr>
          </a:p>
          <a:p>
            <a:pPr marL="457200" lvl="0" indent="-355600" algn="just" rtl="0">
              <a:spcBef>
                <a:spcPts val="0"/>
              </a:spcBef>
              <a:spcAft>
                <a:spcPts val="0"/>
              </a:spcAft>
              <a:buClr>
                <a:srgbClr val="000000"/>
              </a:buClr>
              <a:buSzPts val="2000"/>
              <a:buFont typeface="Century Gothic"/>
              <a:buChar char="-"/>
            </a:pPr>
            <a:r>
              <a:rPr lang="en-US" sz="2000">
                <a:solidFill>
                  <a:srgbClr val="1155CC"/>
                </a:solidFill>
                <a:latin typeface="Century Gothic"/>
                <a:ea typeface="Century Gothic"/>
                <a:cs typeface="Century Gothic"/>
                <a:sym typeface="Century Gothic"/>
              </a:rPr>
              <a:t>Orientación: </a:t>
            </a:r>
            <a:r>
              <a:rPr lang="en-US" sz="2000">
                <a:solidFill>
                  <a:srgbClr val="000000"/>
                </a:solidFill>
                <a:latin typeface="Century Gothic"/>
                <a:ea typeface="Century Gothic"/>
                <a:cs typeface="Century Gothic"/>
                <a:sym typeface="Century Gothic"/>
              </a:rPr>
              <a:t>Manejo de emociones</a:t>
            </a:r>
            <a:endParaRPr sz="2000">
              <a:solidFill>
                <a:srgbClr val="000000"/>
              </a:solidFill>
              <a:latin typeface="Century Gothic"/>
              <a:ea typeface="Century Gothic"/>
              <a:cs typeface="Century Gothic"/>
              <a:sym typeface="Century Gothic"/>
            </a:endParaRPr>
          </a:p>
          <a:p>
            <a:pPr marL="457200" lvl="0" indent="-355600" algn="just" rtl="0">
              <a:spcBef>
                <a:spcPts val="0"/>
              </a:spcBef>
              <a:spcAft>
                <a:spcPts val="0"/>
              </a:spcAft>
              <a:buClr>
                <a:srgbClr val="1155CC"/>
              </a:buClr>
              <a:buSzPts val="2000"/>
              <a:buFont typeface="Century Gothic"/>
              <a:buChar char="-"/>
            </a:pPr>
            <a:r>
              <a:rPr lang="en-US" sz="2000">
                <a:solidFill>
                  <a:srgbClr val="1155CC"/>
                </a:solidFill>
                <a:latin typeface="Century Gothic"/>
                <a:ea typeface="Century Gothic"/>
                <a:cs typeface="Century Gothic"/>
                <a:sym typeface="Century Gothic"/>
              </a:rPr>
              <a:t>Ingles: </a:t>
            </a:r>
            <a:r>
              <a:rPr lang="en-US" sz="2000">
                <a:solidFill>
                  <a:srgbClr val="000000"/>
                </a:solidFill>
                <a:latin typeface="Century Gothic"/>
                <a:ea typeface="Century Gothic"/>
                <a:cs typeface="Century Gothic"/>
                <a:sym typeface="Century Gothic"/>
              </a:rPr>
              <a:t>Healthy lifestyles, food and drink, habits.</a:t>
            </a:r>
            <a:endParaRPr sz="2000">
              <a:solidFill>
                <a:srgbClr val="000000"/>
              </a:solidFill>
              <a:latin typeface="Century Gothic"/>
              <a:ea typeface="Century Gothic"/>
              <a:cs typeface="Century Gothic"/>
              <a:sym typeface="Century Gothic"/>
            </a:endParaRPr>
          </a:p>
          <a:p>
            <a:pPr marL="457200" lvl="0" indent="-355600" algn="just" rtl="0">
              <a:spcBef>
                <a:spcPts val="0"/>
              </a:spcBef>
              <a:spcAft>
                <a:spcPts val="0"/>
              </a:spcAft>
              <a:buClr>
                <a:srgbClr val="1155CC"/>
              </a:buClr>
              <a:buSzPts val="2000"/>
              <a:buFont typeface="Century Gothic"/>
              <a:buChar char="-"/>
            </a:pPr>
            <a:r>
              <a:rPr lang="en-US" sz="2000">
                <a:solidFill>
                  <a:srgbClr val="1155CC"/>
                </a:solidFill>
                <a:latin typeface="Century Gothic"/>
                <a:ea typeface="Century Gothic"/>
                <a:cs typeface="Century Gothic"/>
                <a:sym typeface="Century Gothic"/>
              </a:rPr>
              <a:t>Educación Física:</a:t>
            </a:r>
            <a:r>
              <a:rPr lang="en-US" sz="2000">
                <a:solidFill>
                  <a:srgbClr val="000000"/>
                </a:solidFill>
                <a:latin typeface="Century Gothic"/>
                <a:ea typeface="Century Gothic"/>
                <a:cs typeface="Century Gothic"/>
                <a:sym typeface="Century Gothic"/>
              </a:rPr>
              <a:t> Practica motriz, ejercicio y deporte</a:t>
            </a: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30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r>
              <a:rPr lang="en-US" sz="2300" b="1">
                <a:solidFill>
                  <a:srgbClr val="FF0000"/>
                </a:solidFill>
                <a:latin typeface="Century Gothic"/>
                <a:ea typeface="Century Gothic"/>
                <a:cs typeface="Century Gothic"/>
                <a:sym typeface="Century Gothic"/>
              </a:rPr>
              <a:t>Fuentes</a:t>
            </a:r>
            <a:endParaRPr sz="2300" b="1">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endParaRPr>
              <a:solidFill>
                <a:srgbClr val="FF0000"/>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n-US" sz="1800">
                <a:solidFill>
                  <a:srgbClr val="000000"/>
                </a:solidFill>
                <a:latin typeface="Century Gothic"/>
                <a:ea typeface="Century Gothic"/>
                <a:cs typeface="Century Gothic"/>
                <a:sym typeface="Century Gothic"/>
              </a:rPr>
              <a:t>Cervantes, M. y M. Hernández. 2019. Biología General. 4ta., Edición. Grupo Editorial Patria. México. 462p.  </a:t>
            </a:r>
            <a:endParaRPr sz="1800">
              <a:solidFill>
                <a:srgbClr val="000000"/>
              </a:solidFill>
              <a:latin typeface="Century Gothic"/>
              <a:ea typeface="Century Gothic"/>
              <a:cs typeface="Century Gothic"/>
              <a:sym typeface="Century Gothic"/>
            </a:endParaRPr>
          </a:p>
          <a:p>
            <a:pPr marL="457200" lvl="0" indent="-406400" algn="l" rtl="0">
              <a:spcBef>
                <a:spcPts val="0"/>
              </a:spcBef>
              <a:spcAft>
                <a:spcPts val="0"/>
              </a:spcAft>
              <a:buSzPts val="2800"/>
              <a:buFont typeface="Century Gothic"/>
              <a:buChar char="-"/>
            </a:pPr>
            <a:r>
              <a:rPr lang="en-US" sz="1700">
                <a:solidFill>
                  <a:srgbClr val="000000"/>
                </a:solidFill>
                <a:latin typeface="Century Gothic"/>
                <a:ea typeface="Century Gothic"/>
                <a:cs typeface="Century Gothic"/>
                <a:sym typeface="Century Gothic"/>
              </a:rPr>
              <a:t>Sanz Elena, 2019, Cómo Manejar las emociones de manera eficaz Recupoerado de:</a:t>
            </a:r>
            <a:r>
              <a:rPr lang="en-US" sz="3000">
                <a:solidFill>
                  <a:srgbClr val="000000"/>
                </a:solidFill>
                <a:latin typeface="Century Gothic"/>
                <a:ea typeface="Century Gothic"/>
                <a:cs typeface="Century Gothic"/>
                <a:sym typeface="Century Gothic"/>
              </a:rPr>
              <a:t> </a:t>
            </a:r>
            <a:r>
              <a:rPr lang="en-US" sz="1700">
                <a:solidFill>
                  <a:srgbClr val="000000"/>
                </a:solidFill>
                <a:latin typeface="Century Gothic"/>
                <a:ea typeface="Century Gothic"/>
                <a:cs typeface="Century Gothic"/>
                <a:sym typeface="Century Gothic"/>
              </a:rPr>
              <a:t>https://lamenteesmaravillosa.com/como-manejar-las-emociones-de-manera-eficaz/</a:t>
            </a:r>
            <a:endParaRPr sz="3400">
              <a:solidFill>
                <a:srgbClr val="000000"/>
              </a:solidFill>
              <a:latin typeface="Century Gothic"/>
              <a:ea typeface="Century Gothic"/>
              <a:cs typeface="Century Gothic"/>
              <a:sym typeface="Century Gothic"/>
            </a:endParaRPr>
          </a:p>
          <a:p>
            <a:pPr marL="457200" lvl="0" indent="-336550" algn="l" rtl="0">
              <a:spcBef>
                <a:spcPts val="0"/>
              </a:spcBef>
              <a:spcAft>
                <a:spcPts val="0"/>
              </a:spcAft>
              <a:buClr>
                <a:srgbClr val="000000"/>
              </a:buClr>
              <a:buSzPts val="1700"/>
              <a:buFont typeface="Century Gothic"/>
              <a:buChar char="-"/>
            </a:pPr>
            <a:endParaRPr sz="1700">
              <a:solidFill>
                <a:srgbClr val="000000"/>
              </a:solidFill>
              <a:latin typeface="Century Gothic"/>
              <a:ea typeface="Century Gothic"/>
              <a:cs typeface="Century Gothic"/>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0"/>
          <p:cNvSpPr txBox="1">
            <a:spLocks noGrp="1"/>
          </p:cNvSpPr>
          <p:nvPr>
            <p:ph type="ctrTitle"/>
          </p:nvPr>
        </p:nvSpPr>
        <p:spPr>
          <a:xfrm>
            <a:off x="311700" y="328050"/>
            <a:ext cx="8520600" cy="85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Justificación</a:t>
            </a:r>
            <a:endParaRPr sz="2800" b="1" dirty="0">
              <a:solidFill>
                <a:srgbClr val="FF0000"/>
              </a:solidFill>
              <a:latin typeface="Century Gothic"/>
              <a:ea typeface="Century Gothic"/>
              <a:cs typeface="Century Gothic"/>
              <a:sym typeface="Century Gothic"/>
            </a:endParaRPr>
          </a:p>
        </p:txBody>
      </p:sp>
      <p:sp>
        <p:nvSpPr>
          <p:cNvPr id="388" name="Google Shape;388;p60"/>
          <p:cNvSpPr txBox="1">
            <a:spLocks noGrp="1"/>
          </p:cNvSpPr>
          <p:nvPr>
            <p:ph type="subTitle" idx="1"/>
          </p:nvPr>
        </p:nvSpPr>
        <p:spPr>
          <a:xfrm>
            <a:off x="311700" y="1747950"/>
            <a:ext cx="8520600" cy="336210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0"/>
              </a:spcAft>
              <a:buNone/>
            </a:pPr>
            <a:r>
              <a:rPr lang="es-MX" sz="2400" dirty="0">
                <a:solidFill>
                  <a:srgbClr val="000000"/>
                </a:solidFill>
                <a:latin typeface="Century Gothic"/>
                <a:ea typeface="Century Gothic"/>
                <a:cs typeface="Century Gothic"/>
                <a:sym typeface="Century Gothic"/>
              </a:rPr>
              <a:t>El consumo de calorías diarias debe ser conforme a la edad, el tipo de actividad física o intelectual que se realice, cuando esto no ocurre, pueden ocurrir trastornos metabólicos que llevan a un incremento de peso. Por ello, es importante implementar un programa, a través de un registro diario que lleve a una mejora de la calidad de vida de nuestra comunidad escolar.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1"/>
          <p:cNvSpPr txBox="1">
            <a:spLocks noGrp="1"/>
          </p:cNvSpPr>
          <p:nvPr>
            <p:ph type="ctrTitle"/>
          </p:nvPr>
        </p:nvSpPr>
        <p:spPr>
          <a:xfrm>
            <a:off x="311700" y="151477"/>
            <a:ext cx="8520600" cy="69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apertura</a:t>
            </a:r>
            <a:endParaRPr sz="2800" b="1">
              <a:solidFill>
                <a:srgbClr val="FF0000"/>
              </a:solidFill>
              <a:latin typeface="Century Gothic"/>
              <a:ea typeface="Century Gothic"/>
              <a:cs typeface="Century Gothic"/>
              <a:sym typeface="Century Gothic"/>
            </a:endParaRPr>
          </a:p>
        </p:txBody>
      </p:sp>
      <p:sp>
        <p:nvSpPr>
          <p:cNvPr id="395" name="Google Shape;395;p61"/>
          <p:cNvSpPr txBox="1">
            <a:spLocks noGrp="1"/>
          </p:cNvSpPr>
          <p:nvPr>
            <p:ph type="subTitle" idx="1"/>
          </p:nvPr>
        </p:nvSpPr>
        <p:spPr>
          <a:xfrm>
            <a:off x="311700" y="935425"/>
            <a:ext cx="8520600" cy="51954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En esta fase los estudiantes del grupo de quinto, elaboran un programa recomiende y/o sugerencias actividades diarias de cómo debe ser su consumo de calorías diarias, hábitos de sueño y estudio, alimentación, contención emocional, convivencia familiar, recreación, lecturas, ejercicio. </a:t>
            </a:r>
            <a:endParaRPr sz="1800">
              <a:solidFill>
                <a:srgbClr val="000000"/>
              </a:solidFill>
              <a:latin typeface="Century Gothic"/>
              <a:ea typeface="Century Gothic"/>
              <a:cs typeface="Century Gothic"/>
              <a:sym typeface="Century Gothic"/>
            </a:endParaRPr>
          </a:p>
          <a:p>
            <a:pPr marL="457200" lvl="0" indent="0" algn="just" rtl="0">
              <a:spcBef>
                <a:spcPts val="0"/>
              </a:spcBef>
              <a:spcAft>
                <a:spcPts val="0"/>
              </a:spcAft>
              <a:buNone/>
            </a:pPr>
            <a:endParaRPr sz="1800">
              <a:solidFill>
                <a:srgbClr val="000000"/>
              </a:solidFill>
              <a:latin typeface="Century Gothic"/>
              <a:ea typeface="Century Gothic"/>
              <a:cs typeface="Century Gothic"/>
              <a:sym typeface="Century Gothic"/>
            </a:endParaRPr>
          </a:p>
          <a:p>
            <a:pPr marL="457200" lvl="0" indent="-342900" algn="just" rtl="0">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Se establecen equipos de trabajo para distribución de la actividad, durante las siguientes fases, los cuales quedan de la siguiente manera:</a:t>
            </a:r>
            <a:endParaRPr sz="18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1800">
              <a:solidFill>
                <a:srgbClr val="000000"/>
              </a:solidFill>
              <a:latin typeface="Century Gothic"/>
              <a:ea typeface="Century Gothic"/>
              <a:cs typeface="Century Gothic"/>
              <a:sym typeface="Century Gothic"/>
            </a:endParaRPr>
          </a:p>
          <a:p>
            <a:pPr marL="457200" lvl="0" indent="-342900" algn="just" rtl="0">
              <a:spcBef>
                <a:spcPts val="0"/>
              </a:spcBef>
              <a:spcAft>
                <a:spcPts val="0"/>
              </a:spcAft>
              <a:buClr>
                <a:srgbClr val="000000"/>
              </a:buClr>
              <a:buSzPts val="1800"/>
              <a:buFont typeface="Century Gothic"/>
              <a:buChar char="-"/>
            </a:pPr>
            <a:r>
              <a:rPr lang="en-US" sz="1800">
                <a:solidFill>
                  <a:srgbClr val="000000"/>
                </a:solidFill>
                <a:latin typeface="Century Gothic"/>
                <a:ea typeface="Century Gothic"/>
                <a:cs typeface="Century Gothic"/>
                <a:sym typeface="Century Gothic"/>
              </a:rPr>
              <a:t>Equipo A: Se encargará de elaborar un tríptico con el programa de actividades. </a:t>
            </a:r>
            <a:endParaRPr sz="1800">
              <a:solidFill>
                <a:srgbClr val="000000"/>
              </a:solidFill>
              <a:latin typeface="Century Gothic"/>
              <a:ea typeface="Century Gothic"/>
              <a:cs typeface="Century Gothic"/>
              <a:sym typeface="Century Gothic"/>
            </a:endParaRPr>
          </a:p>
          <a:p>
            <a:pPr marL="457200" lvl="0" indent="-342900" algn="just" rtl="0">
              <a:spcBef>
                <a:spcPts val="0"/>
              </a:spcBef>
              <a:spcAft>
                <a:spcPts val="0"/>
              </a:spcAft>
              <a:buClr>
                <a:srgbClr val="000000"/>
              </a:buClr>
              <a:buSzPts val="1800"/>
              <a:buFont typeface="Century Gothic"/>
              <a:buChar char="-"/>
            </a:pPr>
            <a:r>
              <a:rPr lang="en-US" sz="1800">
                <a:solidFill>
                  <a:srgbClr val="000000"/>
                </a:solidFill>
                <a:latin typeface="Century Gothic"/>
                <a:ea typeface="Century Gothic"/>
                <a:cs typeface="Century Gothic"/>
                <a:sym typeface="Century Gothic"/>
              </a:rPr>
              <a:t>Equipo B: Se encargará de distribuir el tríptico entre la comunidad de la institución, así como de subirlo a las redes sociales la tabla o formulario, bien podrán usar alguna red social para ello.</a:t>
            </a:r>
            <a:endParaRPr sz="1800">
              <a:solidFill>
                <a:srgbClr val="000000"/>
              </a:solidFill>
              <a:latin typeface="Century Gothic"/>
              <a:ea typeface="Century Gothic"/>
              <a:cs typeface="Century Gothic"/>
              <a:sym typeface="Century Gothic"/>
            </a:endParaRPr>
          </a:p>
          <a:p>
            <a:pPr marL="457200" lvl="0" indent="-342900" algn="just" rtl="0">
              <a:spcBef>
                <a:spcPts val="0"/>
              </a:spcBef>
              <a:spcAft>
                <a:spcPts val="0"/>
              </a:spcAft>
              <a:buClr>
                <a:srgbClr val="000000"/>
              </a:buClr>
              <a:buSzPts val="1800"/>
              <a:buFont typeface="Century Gothic"/>
              <a:buChar char="-"/>
            </a:pPr>
            <a:r>
              <a:rPr lang="en-US" sz="1800">
                <a:solidFill>
                  <a:srgbClr val="000000"/>
                </a:solidFill>
                <a:latin typeface="Century Gothic"/>
                <a:ea typeface="Century Gothic"/>
                <a:cs typeface="Century Gothic"/>
                <a:sym typeface="Century Gothic"/>
              </a:rPr>
              <a:t>Equipo C: Se encargará de recopilar la información después de una semana de prueba.</a:t>
            </a:r>
            <a:endParaRPr sz="18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18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n-US" sz="1800">
                <a:solidFill>
                  <a:srgbClr val="000000"/>
                </a:solidFill>
                <a:latin typeface="Century Gothic"/>
                <a:ea typeface="Century Gothic"/>
                <a:cs typeface="Century Gothic"/>
                <a:sym typeface="Century Gothic"/>
              </a:rPr>
              <a:t>Cada equipo contará con rúbrica para cada sección de trabajo. </a:t>
            </a:r>
            <a:endParaRPr sz="18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18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n-US" sz="1800">
                <a:solidFill>
                  <a:srgbClr val="1155CC"/>
                </a:solidFill>
                <a:latin typeface="Century Gothic"/>
                <a:ea typeface="Century Gothic"/>
                <a:cs typeface="Century Gothic"/>
                <a:sym typeface="Century Gothic"/>
              </a:rPr>
              <a:t>MATERIALES</a:t>
            </a:r>
            <a:r>
              <a:rPr lang="en-US" sz="1800">
                <a:solidFill>
                  <a:srgbClr val="0B5394"/>
                </a:solidFill>
                <a:latin typeface="Century Gothic"/>
                <a:ea typeface="Century Gothic"/>
                <a:cs typeface="Century Gothic"/>
                <a:sym typeface="Century Gothic"/>
              </a:rPr>
              <a:t>:</a:t>
            </a:r>
            <a:r>
              <a:rPr lang="en-US" sz="1800">
                <a:solidFill>
                  <a:srgbClr val="000000"/>
                </a:solidFill>
                <a:latin typeface="Century Gothic"/>
                <a:ea typeface="Century Gothic"/>
                <a:cs typeface="Century Gothic"/>
                <a:sym typeface="Century Gothic"/>
              </a:rPr>
              <a:t> Rubrica, Proyector, PC, Presentación de Power Point</a:t>
            </a:r>
            <a:r>
              <a:rPr lang="en-US" sz="1900">
                <a:solidFill>
                  <a:srgbClr val="000000"/>
                </a:solidFill>
                <a:latin typeface="Century Gothic"/>
                <a:ea typeface="Century Gothic"/>
                <a:cs typeface="Century Gothic"/>
                <a:sym typeface="Century Gothic"/>
              </a:rPr>
              <a:t>.</a:t>
            </a:r>
            <a:endParaRPr sz="19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199103" y="95864"/>
            <a:ext cx="8745794" cy="6762136"/>
          </a:xfrm>
          <a:prstGeom prst="rect">
            <a:avLst/>
          </a:prstGeom>
          <a:noFill/>
          <a:ln>
            <a:noFill/>
          </a:ln>
        </p:spPr>
        <p:txBody>
          <a:bodyPr spcFirstLastPara="1" wrap="square" lIns="91425" tIns="45700" rIns="91425" bIns="45700" anchor="b" anchorCtr="0">
            <a:noAutofit/>
          </a:bodyPr>
          <a:lstStyle/>
          <a:p>
            <a:pPr marL="0" lvl="0" indent="0" algn="just" rtl="0">
              <a:lnSpc>
                <a:spcPct val="130000"/>
              </a:lnSpc>
              <a:spcBef>
                <a:spcPts val="0"/>
              </a:spcBef>
              <a:spcAft>
                <a:spcPts val="0"/>
              </a:spcAft>
              <a:buClr>
                <a:schemeClr val="lt2"/>
              </a:buClr>
              <a:buSzPts val="1800"/>
              <a:buFont typeface="Century Gothic"/>
              <a:buNone/>
            </a:pPr>
            <a:r>
              <a:rPr lang="es-MX" sz="2400" dirty="0">
                <a:solidFill>
                  <a:srgbClr val="0C0C0C"/>
                </a:solidFill>
                <a:latin typeface="Century Gothic"/>
                <a:ea typeface="Century Gothic"/>
                <a:cs typeface="Century Gothic"/>
                <a:sym typeface="Century Gothic"/>
              </a:rPr>
              <a:t>Esto puede deberse en gran medida a su contexto familiar y social inmediato, mismos que les hacen adoptar estilos de vida no son saludables, en comparación con otras generaciones, donde no existían tantos alimentos procesados como en la actualidad.</a:t>
            </a:r>
            <a:br>
              <a:rPr lang="es-MX" sz="2400" dirty="0">
                <a:solidFill>
                  <a:srgbClr val="0C0C0C"/>
                </a:solidFill>
                <a:latin typeface="Century Gothic"/>
                <a:ea typeface="Century Gothic"/>
                <a:cs typeface="Century Gothic"/>
                <a:sym typeface="Century Gothic"/>
              </a:rPr>
            </a:br>
            <a:br>
              <a:rPr lang="es-MX" sz="2400" dirty="0">
                <a:solidFill>
                  <a:srgbClr val="0C0C0C"/>
                </a:solidFill>
                <a:latin typeface="Century Gothic"/>
                <a:ea typeface="Century Gothic"/>
                <a:cs typeface="Century Gothic"/>
                <a:sym typeface="Century Gothic"/>
              </a:rPr>
            </a:br>
            <a:r>
              <a:rPr lang="es-MX" sz="2400" dirty="0">
                <a:solidFill>
                  <a:srgbClr val="0C0C0C"/>
                </a:solidFill>
                <a:latin typeface="Century Gothic"/>
                <a:ea typeface="Century Gothic"/>
                <a:cs typeface="Century Gothic"/>
                <a:sym typeface="Century Gothic"/>
              </a:rPr>
              <a:t>Pero también, a la falta de actividad física, se suma el alto contenido calórico de los alimentos que consumen, energía que no utilizan y termina convirtiéndose en grasa. Y por si esto no fuera poco los hábitos emocionales e intelectuales así como los de cuidado personal, no son los más apropiados para tener un estilo de vida saludable. </a:t>
            </a:r>
          </a:p>
          <a:p>
            <a:pPr marL="0" lvl="0" indent="0" algn="just" rtl="0">
              <a:spcBef>
                <a:spcPts val="0"/>
              </a:spcBef>
              <a:spcAft>
                <a:spcPts val="0"/>
              </a:spcAft>
              <a:buClr>
                <a:schemeClr val="lt2"/>
              </a:buClr>
              <a:buSzPts val="1800"/>
              <a:buFont typeface="Century Gothic"/>
              <a:buNone/>
            </a:pPr>
            <a:endParaRPr lang="es-MX" sz="2100" dirty="0">
              <a:solidFill>
                <a:srgbClr val="0C0C0C"/>
              </a:solidFill>
              <a:latin typeface="Century Gothic"/>
              <a:ea typeface="Century Gothic"/>
              <a:cs typeface="Century Gothic"/>
              <a:sym typeface="Century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2"/>
          <p:cNvSpPr txBox="1">
            <a:spLocks noGrp="1"/>
          </p:cNvSpPr>
          <p:nvPr>
            <p:ph type="ctrTitle"/>
          </p:nvPr>
        </p:nvSpPr>
        <p:spPr>
          <a:xfrm>
            <a:off x="311700" y="189851"/>
            <a:ext cx="8520600" cy="9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Desarrollo</a:t>
            </a:r>
            <a:endParaRPr sz="2800" b="1">
              <a:solidFill>
                <a:srgbClr val="FF0000"/>
              </a:solidFill>
              <a:latin typeface="Century Gothic"/>
              <a:ea typeface="Century Gothic"/>
              <a:cs typeface="Century Gothic"/>
              <a:sym typeface="Century Gothic"/>
            </a:endParaRPr>
          </a:p>
        </p:txBody>
      </p:sp>
      <p:sp>
        <p:nvSpPr>
          <p:cNvPr id="402" name="Google Shape;402;p62"/>
          <p:cNvSpPr txBox="1">
            <a:spLocks noGrp="1"/>
          </p:cNvSpPr>
          <p:nvPr>
            <p:ph type="subTitle" idx="1"/>
          </p:nvPr>
        </p:nvSpPr>
        <p:spPr>
          <a:xfrm>
            <a:off x="311700" y="1519550"/>
            <a:ext cx="8520600" cy="49677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Clr>
                <a:srgbClr val="000000"/>
              </a:buClr>
              <a:buSzPts val="2000"/>
              <a:buFont typeface="Century Gothic"/>
              <a:buAutoNum type="arabicPeriod"/>
            </a:pPr>
            <a:r>
              <a:rPr lang="en-US" sz="2000">
                <a:solidFill>
                  <a:srgbClr val="000000"/>
                </a:solidFill>
                <a:latin typeface="Century Gothic"/>
                <a:ea typeface="Century Gothic"/>
                <a:cs typeface="Century Gothic"/>
                <a:sym typeface="Century Gothic"/>
              </a:rPr>
              <a:t>Se realizan juntas con sección A, B y C con los profesores encargados  para conocer el avance  y/o término de su tarea. </a:t>
            </a:r>
            <a:endParaRPr sz="2000">
              <a:solidFill>
                <a:srgbClr val="000000"/>
              </a:solidFill>
              <a:latin typeface="Century Gothic"/>
              <a:ea typeface="Century Gothic"/>
              <a:cs typeface="Century Gothic"/>
              <a:sym typeface="Century Gothic"/>
            </a:endParaRPr>
          </a:p>
          <a:p>
            <a:pPr marL="457200" lvl="0" indent="0" algn="just" rtl="0">
              <a:spcBef>
                <a:spcPts val="0"/>
              </a:spcBef>
              <a:spcAft>
                <a:spcPts val="0"/>
              </a:spcAft>
              <a:buNone/>
            </a:pPr>
            <a:endParaRPr sz="2000">
              <a:solidFill>
                <a:srgbClr val="000000"/>
              </a:solidFill>
              <a:latin typeface="Century Gothic"/>
              <a:ea typeface="Century Gothic"/>
              <a:cs typeface="Century Gothic"/>
              <a:sym typeface="Century Gothic"/>
            </a:endParaRPr>
          </a:p>
          <a:p>
            <a:pPr marL="457200" lvl="0" indent="-355600" algn="just" rtl="0">
              <a:spcBef>
                <a:spcPts val="0"/>
              </a:spcBef>
              <a:spcAft>
                <a:spcPts val="0"/>
              </a:spcAft>
              <a:buClr>
                <a:srgbClr val="000000"/>
              </a:buClr>
              <a:buSzPts val="2000"/>
              <a:buFont typeface="Century Gothic"/>
              <a:buAutoNum type="arabicPeriod"/>
            </a:pPr>
            <a:r>
              <a:rPr lang="en-US" sz="2000">
                <a:solidFill>
                  <a:srgbClr val="000000"/>
                </a:solidFill>
                <a:latin typeface="Century Gothic"/>
                <a:ea typeface="Century Gothic"/>
                <a:cs typeface="Century Gothic"/>
                <a:sym typeface="Century Gothic"/>
              </a:rPr>
              <a:t>El equipo B distribuye el tríptico y a través de redes sociales con recomendaciones y/o sugerencias sobre consumo </a:t>
            </a:r>
            <a:r>
              <a:rPr lang="en-US" sz="1900">
                <a:solidFill>
                  <a:srgbClr val="000000"/>
                </a:solidFill>
                <a:latin typeface="Century Gothic"/>
                <a:ea typeface="Century Gothic"/>
                <a:cs typeface="Century Gothic"/>
                <a:sym typeface="Century Gothic"/>
              </a:rPr>
              <a:t>calorías diarias, hábitos de sueño y estudio, alimentación, contención emocional, convivencia familiar, recreación, lecturas, ejercicio</a:t>
            </a:r>
            <a:r>
              <a:rPr lang="en-US" sz="2000">
                <a:solidFill>
                  <a:srgbClr val="000000"/>
                </a:solidFill>
                <a:latin typeface="Century Gothic"/>
                <a:ea typeface="Century Gothic"/>
                <a:cs typeface="Century Gothic"/>
                <a:sym typeface="Century Gothic"/>
              </a:rPr>
              <a:t>.</a:t>
            </a:r>
            <a:endParaRPr sz="2000">
              <a:solidFill>
                <a:srgbClr val="000000"/>
              </a:solidFill>
              <a:latin typeface="Century Gothic"/>
              <a:ea typeface="Century Gothic"/>
              <a:cs typeface="Century Gothic"/>
              <a:sym typeface="Century Gothic"/>
            </a:endParaRPr>
          </a:p>
          <a:p>
            <a:pPr marL="457200" lvl="0" indent="0" algn="just" rtl="0">
              <a:spcBef>
                <a:spcPts val="0"/>
              </a:spcBef>
              <a:spcAft>
                <a:spcPts val="0"/>
              </a:spcAft>
              <a:buNone/>
            </a:pPr>
            <a:endParaRPr sz="2000">
              <a:solidFill>
                <a:srgbClr val="000000"/>
              </a:solidFill>
              <a:latin typeface="Century Gothic"/>
              <a:ea typeface="Century Gothic"/>
              <a:cs typeface="Century Gothic"/>
              <a:sym typeface="Century Gothic"/>
            </a:endParaRPr>
          </a:p>
          <a:p>
            <a:pPr marL="457200" lvl="0" indent="-355600" algn="just" rtl="0">
              <a:spcBef>
                <a:spcPts val="0"/>
              </a:spcBef>
              <a:spcAft>
                <a:spcPts val="0"/>
              </a:spcAft>
              <a:buClr>
                <a:srgbClr val="000000"/>
              </a:buClr>
              <a:buSzPts val="2000"/>
              <a:buFont typeface="Century Gothic"/>
              <a:buAutoNum type="arabicPeriod"/>
            </a:pPr>
            <a:r>
              <a:rPr lang="en-US" sz="2000">
                <a:solidFill>
                  <a:srgbClr val="000000"/>
                </a:solidFill>
                <a:latin typeface="Century Gothic"/>
                <a:ea typeface="Century Gothic"/>
                <a:cs typeface="Century Gothic"/>
                <a:sym typeface="Century Gothic"/>
              </a:rPr>
              <a:t>El equipo C se encargará de elaborar y de aplicar el formulario de Google, para conocer el impacto del su programa, además de contabilizar las mismas. </a:t>
            </a: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n-US" sz="2000">
                <a:solidFill>
                  <a:srgbClr val="1155CC"/>
                </a:solidFill>
                <a:latin typeface="Century Gothic"/>
                <a:ea typeface="Century Gothic"/>
                <a:cs typeface="Century Gothic"/>
                <a:sym typeface="Century Gothic"/>
              </a:rPr>
              <a:t>MATERIALES</a:t>
            </a:r>
            <a:r>
              <a:rPr lang="en-US" sz="2000">
                <a:solidFill>
                  <a:srgbClr val="000000"/>
                </a:solidFill>
                <a:latin typeface="Century Gothic"/>
                <a:ea typeface="Century Gothic"/>
                <a:cs typeface="Century Gothic"/>
                <a:sym typeface="Century Gothic"/>
              </a:rPr>
              <a:t>: Salon Audiovisual, Presentación de Power Point.</a:t>
            </a:r>
            <a:endParaRPr sz="200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3"/>
          <p:cNvSpPr txBox="1">
            <a:spLocks noGrp="1"/>
          </p:cNvSpPr>
          <p:nvPr>
            <p:ph type="ctrTitle"/>
          </p:nvPr>
        </p:nvSpPr>
        <p:spPr>
          <a:xfrm>
            <a:off x="311700" y="329099"/>
            <a:ext cx="8520600" cy="62954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rPr>
              <a:t>Descripción</a:t>
            </a:r>
            <a:r>
              <a:rPr lang="en-US" sz="2800" b="1" dirty="0">
                <a:solidFill>
                  <a:srgbClr val="FF0000"/>
                </a:solidFill>
              </a:rPr>
              <a:t> de </a:t>
            </a:r>
            <a:r>
              <a:rPr lang="en-US" sz="2800" b="1" dirty="0" err="1">
                <a:solidFill>
                  <a:srgbClr val="FF0000"/>
                </a:solidFill>
              </a:rPr>
              <a:t>Cierre</a:t>
            </a:r>
            <a:endParaRPr sz="2800" b="1" dirty="0">
              <a:solidFill>
                <a:srgbClr val="FF0000"/>
              </a:solidFill>
            </a:endParaRPr>
          </a:p>
        </p:txBody>
      </p:sp>
      <p:sp>
        <p:nvSpPr>
          <p:cNvPr id="409" name="Google Shape;409;p63"/>
          <p:cNvSpPr txBox="1">
            <a:spLocks noGrp="1"/>
          </p:cNvSpPr>
          <p:nvPr>
            <p:ph type="subTitle" idx="1"/>
          </p:nvPr>
        </p:nvSpPr>
        <p:spPr>
          <a:xfrm>
            <a:off x="311700" y="1674899"/>
            <a:ext cx="8520600" cy="3678765"/>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0"/>
              </a:spcAft>
              <a:buNone/>
            </a:pPr>
            <a:r>
              <a:rPr lang="es-MX" sz="2300" dirty="0">
                <a:solidFill>
                  <a:srgbClr val="000000"/>
                </a:solidFill>
                <a:latin typeface="Century Gothic"/>
                <a:ea typeface="Century Gothic"/>
                <a:cs typeface="Century Gothic"/>
                <a:sym typeface="Century Gothic"/>
              </a:rPr>
              <a:t>Mediante carteles, y una rúbrica proporcionada por el equipo de profesores, los estudiantes exponen y evaluando lo que implica llevar un estilo de vida saludable, a considerando los resultados de su diario, actividad B y las encuestas de la actividad A; la comunidad escolar; mismos que se elaborarán un plan de acción y sugerencias para proponer una vida saludable. Mismo que se vera reflejado en la actividades individuales. </a:t>
            </a:r>
            <a:endParaRPr sz="2000" dirty="0">
              <a:solidFill>
                <a:srgbClr val="0070C0"/>
              </a:solidFill>
            </a:endParaRPr>
          </a:p>
          <a:p>
            <a:pPr marL="0" lvl="0" indent="0" algn="just" rtl="0">
              <a:spcBef>
                <a:spcPts val="0"/>
              </a:spcBef>
              <a:spcAft>
                <a:spcPts val="0"/>
              </a:spcAft>
              <a:buNone/>
            </a:pPr>
            <a:endParaRPr sz="2000" dirty="0">
              <a:solidFill>
                <a:srgbClr val="0070C0"/>
              </a:solidFill>
            </a:endParaRPr>
          </a:p>
          <a:p>
            <a:pPr marL="0" lvl="0" indent="0" algn="just" rtl="0">
              <a:spcBef>
                <a:spcPts val="0"/>
              </a:spcBef>
              <a:spcAft>
                <a:spcPts val="0"/>
              </a:spcAft>
              <a:buNone/>
            </a:pPr>
            <a:endParaRPr sz="2000" dirty="0">
              <a:solidFill>
                <a:srgbClr val="0070C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ctrTitle"/>
          </p:nvPr>
        </p:nvSpPr>
        <p:spPr>
          <a:xfrm>
            <a:off x="429687" y="-201849"/>
            <a:ext cx="8520600" cy="130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Descripción de lo que se hará con los resultados.</a:t>
            </a:r>
          </a:p>
        </p:txBody>
      </p:sp>
      <p:sp>
        <p:nvSpPr>
          <p:cNvPr id="290" name="Google Shape;290;p46"/>
          <p:cNvSpPr txBox="1">
            <a:spLocks noGrp="1"/>
          </p:cNvSpPr>
          <p:nvPr>
            <p:ph type="subTitle" idx="1"/>
          </p:nvPr>
        </p:nvSpPr>
        <p:spPr>
          <a:xfrm>
            <a:off x="429687" y="2900550"/>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623108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ctrTitle"/>
          </p:nvPr>
        </p:nvSpPr>
        <p:spPr>
          <a:xfrm>
            <a:off x="311700" y="0"/>
            <a:ext cx="8520600" cy="66367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Análisis de Resultados</a:t>
            </a:r>
          </a:p>
        </p:txBody>
      </p:sp>
      <p:sp>
        <p:nvSpPr>
          <p:cNvPr id="297" name="Google Shape;297;p47"/>
          <p:cNvSpPr txBox="1">
            <a:spLocks noGrp="1"/>
          </p:cNvSpPr>
          <p:nvPr>
            <p:ph type="subTitle" idx="1"/>
          </p:nvPr>
        </p:nvSpPr>
        <p:spPr>
          <a:xfrm>
            <a:off x="311700" y="5383153"/>
            <a:ext cx="8520600" cy="11430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Logros planeados, logros alcanzados </a:t>
            </a:r>
          </a:p>
          <a:p>
            <a:pPr marL="0" lvl="0" indent="0" algn="ctr" rtl="0">
              <a:spcBef>
                <a:spcPts val="0"/>
              </a:spcBef>
              <a:spcAft>
                <a:spcPts val="0"/>
              </a:spcAft>
              <a:buNone/>
            </a:pPr>
            <a:r>
              <a:rPr lang="es-MX" dirty="0"/>
              <a:t>y aspectos a mejorar</a:t>
            </a:r>
          </a:p>
        </p:txBody>
      </p:sp>
    </p:spTree>
    <p:extLst>
      <p:ext uri="{BB962C8B-B14F-4D97-AF65-F5344CB8AC3E}">
        <p14:creationId xmlns:p14="http://schemas.microsoft.com/office/powerpoint/2010/main" val="1107991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ctrTitle"/>
          </p:nvPr>
        </p:nvSpPr>
        <p:spPr>
          <a:xfrm>
            <a:off x="473932" y="135047"/>
            <a:ext cx="8520600" cy="495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Toma de decisiones</a:t>
            </a:r>
          </a:p>
        </p:txBody>
      </p:sp>
      <p:sp>
        <p:nvSpPr>
          <p:cNvPr id="304" name="Google Shape;304;p48"/>
          <p:cNvSpPr txBox="1">
            <a:spLocks noGrp="1"/>
          </p:cNvSpPr>
          <p:nvPr>
            <p:ph type="subTitle" idx="1"/>
          </p:nvPr>
        </p:nvSpPr>
        <p:spPr>
          <a:xfrm>
            <a:off x="311700" y="3203646"/>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1488460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7"/>
          <p:cNvSpPr txBox="1">
            <a:spLocks noGrp="1"/>
          </p:cNvSpPr>
          <p:nvPr>
            <p:ph type="ctrTitle"/>
          </p:nvPr>
        </p:nvSpPr>
        <p:spPr>
          <a:xfrm>
            <a:off x="172650" y="842800"/>
            <a:ext cx="8520600" cy="132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a:solidFill>
                  <a:srgbClr val="FF0000"/>
                </a:solidFill>
                <a:latin typeface="Century Gothic"/>
                <a:ea typeface="Century Gothic"/>
                <a:cs typeface="Century Gothic"/>
                <a:sym typeface="Century Gothic"/>
              </a:rPr>
              <a:t>Actividad disciplinaria : Educación Física.</a:t>
            </a:r>
            <a:endParaRPr sz="3200" b="1">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“Batería de Pruebas: fuerza, flexibilidad, resistencia,velocidad”</a:t>
            </a:r>
            <a:endParaRPr sz="2800" b="1">
              <a:solidFill>
                <a:srgbClr val="FF0000"/>
              </a:solidFill>
              <a:latin typeface="Century Gothic"/>
              <a:ea typeface="Century Gothic"/>
              <a:cs typeface="Century Gothic"/>
              <a:sym typeface="Century Gothic"/>
            </a:endParaRPr>
          </a:p>
        </p:txBody>
      </p:sp>
      <p:sp>
        <p:nvSpPr>
          <p:cNvPr id="437" name="Google Shape;437;p67"/>
          <p:cNvSpPr txBox="1">
            <a:spLocks noGrp="1"/>
          </p:cNvSpPr>
          <p:nvPr>
            <p:ph type="subTitle" idx="1"/>
          </p:nvPr>
        </p:nvSpPr>
        <p:spPr>
          <a:xfrm>
            <a:off x="450325" y="2890850"/>
            <a:ext cx="8520600" cy="5164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2200" b="1">
              <a:solidFill>
                <a:srgbClr val="FF0000"/>
              </a:solidFill>
            </a:endParaRPr>
          </a:p>
          <a:p>
            <a:pPr marL="0" lvl="0" indent="0" algn="just" rtl="0">
              <a:spcBef>
                <a:spcPts val="0"/>
              </a:spcBef>
              <a:spcAft>
                <a:spcPts val="0"/>
              </a:spcAft>
              <a:buNone/>
            </a:pPr>
            <a:r>
              <a:rPr lang="en-US" sz="2200" b="1">
                <a:solidFill>
                  <a:srgbClr val="1155CC"/>
                </a:solidFill>
              </a:rPr>
              <a:t>Objetivo</a:t>
            </a:r>
            <a:r>
              <a:rPr lang="en-US" sz="2200">
                <a:solidFill>
                  <a:srgbClr val="1155CC"/>
                </a:solidFill>
              </a:rPr>
              <a:t>:</a:t>
            </a:r>
            <a:r>
              <a:rPr lang="en-US" sz="2200">
                <a:solidFill>
                  <a:srgbClr val="4A86E8"/>
                </a:solidFill>
              </a:rPr>
              <a:t> </a:t>
            </a:r>
            <a:r>
              <a:rPr lang="en-US" sz="2000">
                <a:solidFill>
                  <a:srgbClr val="000000"/>
                </a:solidFill>
              </a:rPr>
              <a:t>Que el alumno pueda tener un diagnóstico sobre su condición física y crear conciencia para poder llevar a cabo un plan de activación física de acuerdo a sus posibilidades y lograr una mejora. </a:t>
            </a:r>
            <a:endParaRPr>
              <a:solidFill>
                <a:srgbClr val="000000"/>
              </a:solidFill>
            </a:endParaRPr>
          </a:p>
          <a:p>
            <a:pPr marL="0" lvl="0" indent="0" algn="just" rtl="0">
              <a:spcBef>
                <a:spcPts val="0"/>
              </a:spcBef>
              <a:spcAft>
                <a:spcPts val="0"/>
              </a:spcAft>
              <a:buNone/>
            </a:pPr>
            <a:endParaRPr sz="2200">
              <a:solidFill>
                <a:srgbClr val="4A86E8"/>
              </a:solidFill>
            </a:endParaRPr>
          </a:p>
          <a:p>
            <a:pPr marL="0" lvl="0" indent="0" algn="just" rtl="0">
              <a:spcBef>
                <a:spcPts val="0"/>
              </a:spcBef>
              <a:spcAft>
                <a:spcPts val="0"/>
              </a:spcAft>
              <a:buNone/>
            </a:pPr>
            <a:r>
              <a:rPr lang="en-US" sz="2200" b="1">
                <a:solidFill>
                  <a:srgbClr val="1155CC"/>
                </a:solidFill>
              </a:rPr>
              <a:t>Grado</a:t>
            </a:r>
            <a:r>
              <a:rPr lang="en-US" sz="2200">
                <a:solidFill>
                  <a:srgbClr val="1155CC"/>
                </a:solidFill>
              </a:rPr>
              <a:t>:</a:t>
            </a:r>
            <a:r>
              <a:rPr lang="en-US" sz="2200">
                <a:solidFill>
                  <a:srgbClr val="000000"/>
                </a:solidFill>
              </a:rPr>
              <a:t> 502</a:t>
            </a:r>
            <a:endParaRPr sz="2200">
              <a:solidFill>
                <a:srgbClr val="000000"/>
              </a:solidFill>
            </a:endParaRPr>
          </a:p>
          <a:p>
            <a:pPr marL="0" lvl="0" indent="0" algn="just" rtl="0">
              <a:spcBef>
                <a:spcPts val="0"/>
              </a:spcBef>
              <a:spcAft>
                <a:spcPts val="0"/>
              </a:spcAft>
              <a:buNone/>
            </a:pPr>
            <a:endParaRPr sz="2200">
              <a:solidFill>
                <a:srgbClr val="4A86E8"/>
              </a:solidFill>
            </a:endParaRPr>
          </a:p>
          <a:p>
            <a:pPr marL="0" lvl="0" indent="0" algn="just" rtl="0">
              <a:spcBef>
                <a:spcPts val="0"/>
              </a:spcBef>
              <a:spcAft>
                <a:spcPts val="0"/>
              </a:spcAft>
              <a:buNone/>
            </a:pPr>
            <a:r>
              <a:rPr lang="en-US" sz="2200" b="1">
                <a:solidFill>
                  <a:srgbClr val="1155CC"/>
                </a:solidFill>
              </a:rPr>
              <a:t>Fechas</a:t>
            </a:r>
            <a:r>
              <a:rPr lang="en-US" sz="2200">
                <a:solidFill>
                  <a:srgbClr val="4A86E8"/>
                </a:solidFill>
              </a:rPr>
              <a:t>: </a:t>
            </a:r>
            <a:r>
              <a:rPr lang="en-US" sz="2200">
                <a:solidFill>
                  <a:srgbClr val="000000"/>
                </a:solidFill>
              </a:rPr>
              <a:t>MARZO del 2021</a:t>
            </a:r>
            <a:endParaRPr sz="2200">
              <a:solidFill>
                <a:srgbClr val="000000"/>
              </a:solidFill>
            </a:endParaRPr>
          </a:p>
          <a:p>
            <a:pPr marL="0" lvl="0" indent="0" algn="just" rtl="0">
              <a:spcBef>
                <a:spcPts val="0"/>
              </a:spcBef>
              <a:spcAft>
                <a:spcPts val="0"/>
              </a:spcAft>
              <a:buNone/>
            </a:pPr>
            <a:endParaRPr sz="2200">
              <a:solidFill>
                <a:srgbClr val="4A86E8"/>
              </a:solidFill>
            </a:endParaRPr>
          </a:p>
          <a:p>
            <a:pPr marL="0" lvl="0" indent="0" algn="just" rtl="0">
              <a:spcBef>
                <a:spcPts val="0"/>
              </a:spcBef>
              <a:spcAft>
                <a:spcPts val="0"/>
              </a:spcAft>
              <a:buNone/>
            </a:pPr>
            <a:r>
              <a:rPr lang="en-US" sz="2200" b="1">
                <a:solidFill>
                  <a:srgbClr val="1155CC"/>
                </a:solidFill>
              </a:rPr>
              <a:t>Materias</a:t>
            </a:r>
            <a:r>
              <a:rPr lang="en-US" sz="2200">
                <a:solidFill>
                  <a:srgbClr val="4A86E8"/>
                </a:solidFill>
              </a:rPr>
              <a:t>:</a:t>
            </a:r>
            <a:r>
              <a:rPr lang="en-US" sz="2200">
                <a:solidFill>
                  <a:srgbClr val="000000"/>
                </a:solidFill>
              </a:rPr>
              <a:t> Educación Física</a:t>
            </a:r>
            <a:endParaRPr sz="2200">
              <a:solidFill>
                <a:srgbClr val="000000"/>
              </a:solidFill>
            </a:endParaRPr>
          </a:p>
          <a:p>
            <a:pPr marL="0" lvl="0" indent="0" algn="just" rtl="0">
              <a:spcBef>
                <a:spcPts val="0"/>
              </a:spcBef>
              <a:spcAft>
                <a:spcPts val="0"/>
              </a:spcAft>
              <a:buNone/>
            </a:pPr>
            <a:endParaRPr sz="2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8"/>
          <p:cNvSpPr txBox="1">
            <a:spLocks noGrp="1"/>
          </p:cNvSpPr>
          <p:nvPr>
            <p:ph type="ctrTitle"/>
          </p:nvPr>
        </p:nvSpPr>
        <p:spPr>
          <a:xfrm>
            <a:off x="454950" y="0"/>
            <a:ext cx="8520600" cy="11625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rgbClr val="FF0000"/>
                </a:solidFill>
                <a:latin typeface="Century Gothic"/>
                <a:ea typeface="Century Gothic"/>
                <a:cs typeface="Century Gothic"/>
                <a:sym typeface="Century Gothic"/>
              </a:rPr>
              <a:t>CONCEPTOS DE ASIGNATURA: </a:t>
            </a:r>
            <a:r>
              <a:rPr lang="es-MX" sz="2400" dirty="0">
                <a:solidFill>
                  <a:srgbClr val="000000"/>
                </a:solidFill>
                <a:latin typeface="Century Gothic"/>
                <a:ea typeface="Century Gothic"/>
                <a:cs typeface="Century Gothic"/>
                <a:sym typeface="Century Gothic"/>
              </a:rPr>
              <a:t>Habilidades motrices básicas: Flexibilidad, Fuerza, velocidad y resistencia</a:t>
            </a:r>
            <a:r>
              <a:rPr lang="en-US" sz="2400" dirty="0">
                <a:solidFill>
                  <a:srgbClr val="000000"/>
                </a:solidFill>
                <a:latin typeface="Century Gothic"/>
                <a:ea typeface="Century Gothic"/>
                <a:cs typeface="Century Gothic"/>
                <a:sym typeface="Century Gothic"/>
              </a:rPr>
              <a:t>.</a:t>
            </a:r>
            <a:endParaRPr sz="2500" dirty="0">
              <a:solidFill>
                <a:srgbClr val="000000"/>
              </a:solidFill>
              <a:latin typeface="Century Gothic"/>
              <a:ea typeface="Century Gothic"/>
              <a:cs typeface="Century Gothic"/>
              <a:sym typeface="Century Gothic"/>
            </a:endParaRPr>
          </a:p>
        </p:txBody>
      </p:sp>
      <p:sp>
        <p:nvSpPr>
          <p:cNvPr id="444" name="Google Shape;444;p68"/>
          <p:cNvSpPr txBox="1">
            <a:spLocks noGrp="1"/>
          </p:cNvSpPr>
          <p:nvPr>
            <p:ph type="subTitle" idx="1"/>
          </p:nvPr>
        </p:nvSpPr>
        <p:spPr>
          <a:xfrm>
            <a:off x="280219" y="1286635"/>
            <a:ext cx="8695331" cy="52911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dirty="0">
                <a:solidFill>
                  <a:srgbClr val="FF0000"/>
                </a:solidFill>
                <a:latin typeface="Century Gothic"/>
                <a:ea typeface="Century Gothic"/>
                <a:cs typeface="Century Gothic"/>
                <a:sym typeface="Century Gothic"/>
              </a:rPr>
              <a:t>FUENTES</a:t>
            </a:r>
            <a:r>
              <a:rPr lang="en-US" sz="2300" dirty="0">
                <a:solidFill>
                  <a:srgbClr val="000000"/>
                </a:solidFill>
                <a:latin typeface="Century Gothic"/>
                <a:ea typeface="Century Gothic"/>
                <a:cs typeface="Century Gothic"/>
                <a:sym typeface="Century Gothic"/>
              </a:rPr>
              <a:t>: </a:t>
            </a:r>
            <a:endParaRPr sz="2300" dirty="0">
              <a:solidFill>
                <a:srgbClr val="000000"/>
              </a:solidFill>
              <a:latin typeface="Century Gothic"/>
              <a:ea typeface="Century Gothic"/>
              <a:cs typeface="Century Gothic"/>
              <a:sym typeface="Century Gothic"/>
            </a:endParaRPr>
          </a:p>
          <a:p>
            <a:pPr marL="457200" lvl="0" indent="-336550" algn="l" rtl="0">
              <a:lnSpc>
                <a:spcPct val="120000"/>
              </a:lnSpc>
              <a:spcBef>
                <a:spcPts val="0"/>
              </a:spcBef>
              <a:spcAft>
                <a:spcPts val="0"/>
              </a:spcAft>
              <a:buClr>
                <a:srgbClr val="000000"/>
              </a:buClr>
              <a:buSzPts val="1700"/>
              <a:buFont typeface="Century Gothic"/>
              <a:buChar char="-"/>
            </a:pPr>
            <a:r>
              <a:rPr lang="en-US" sz="1600" dirty="0">
                <a:solidFill>
                  <a:srgbClr val="000000"/>
                </a:solidFill>
                <a:latin typeface="Century Gothic"/>
                <a:ea typeface="Century Gothic"/>
                <a:cs typeface="Century Gothic"/>
                <a:sym typeface="Century Gothic"/>
              </a:rPr>
              <a:t>Vasconcelos </a:t>
            </a:r>
            <a:r>
              <a:rPr lang="en-US" sz="1600" dirty="0" err="1">
                <a:solidFill>
                  <a:srgbClr val="000000"/>
                </a:solidFill>
                <a:latin typeface="Century Gothic"/>
                <a:ea typeface="Century Gothic"/>
                <a:cs typeface="Century Gothic"/>
                <a:sym typeface="Century Gothic"/>
              </a:rPr>
              <a:t>Raposo</a:t>
            </a:r>
            <a:r>
              <a:rPr lang="en-US" sz="1600" dirty="0">
                <a:solidFill>
                  <a:srgbClr val="000000"/>
                </a:solidFill>
                <a:latin typeface="Century Gothic"/>
                <a:ea typeface="Century Gothic"/>
                <a:cs typeface="Century Gothic"/>
                <a:sym typeface="Century Gothic"/>
              </a:rPr>
              <a:t>, A. (2005). </a:t>
            </a:r>
            <a:r>
              <a:rPr lang="en-US" sz="1600" i="1" dirty="0" err="1">
                <a:solidFill>
                  <a:srgbClr val="000000"/>
                </a:solidFill>
                <a:latin typeface="Century Gothic"/>
                <a:ea typeface="Century Gothic"/>
                <a:cs typeface="Century Gothic"/>
                <a:sym typeface="Century Gothic"/>
              </a:rPr>
              <a:t>Planificación</a:t>
            </a:r>
            <a:r>
              <a:rPr lang="en-US" sz="1600" i="1" dirty="0">
                <a:solidFill>
                  <a:srgbClr val="000000"/>
                </a:solidFill>
                <a:latin typeface="Century Gothic"/>
                <a:ea typeface="Century Gothic"/>
                <a:cs typeface="Century Gothic"/>
                <a:sym typeface="Century Gothic"/>
              </a:rPr>
              <a:t> y </a:t>
            </a:r>
            <a:r>
              <a:rPr lang="en-US" sz="1600" i="1" dirty="0" err="1">
                <a:solidFill>
                  <a:srgbClr val="000000"/>
                </a:solidFill>
                <a:latin typeface="Century Gothic"/>
                <a:ea typeface="Century Gothic"/>
                <a:cs typeface="Century Gothic"/>
                <a:sym typeface="Century Gothic"/>
              </a:rPr>
              <a:t>Organización</a:t>
            </a:r>
            <a:r>
              <a:rPr lang="en-US" sz="1600" i="1" dirty="0">
                <a:solidFill>
                  <a:srgbClr val="000000"/>
                </a:solidFill>
                <a:latin typeface="Century Gothic"/>
                <a:ea typeface="Century Gothic"/>
                <a:cs typeface="Century Gothic"/>
                <a:sym typeface="Century Gothic"/>
              </a:rPr>
              <a:t> del </a:t>
            </a:r>
            <a:r>
              <a:rPr lang="en-US" sz="1600" i="1" dirty="0" err="1">
                <a:solidFill>
                  <a:srgbClr val="000000"/>
                </a:solidFill>
                <a:latin typeface="Century Gothic"/>
                <a:ea typeface="Century Gothic"/>
                <a:cs typeface="Century Gothic"/>
                <a:sym typeface="Century Gothic"/>
              </a:rPr>
              <a:t>entrenamiento</a:t>
            </a:r>
            <a:r>
              <a:rPr lang="en-US" sz="1600" i="1" dirty="0">
                <a:solidFill>
                  <a:srgbClr val="000000"/>
                </a:solidFill>
                <a:latin typeface="Century Gothic"/>
                <a:ea typeface="Century Gothic"/>
                <a:cs typeface="Century Gothic"/>
                <a:sym typeface="Century Gothic"/>
              </a:rPr>
              <a:t> </a:t>
            </a:r>
            <a:r>
              <a:rPr lang="en-US" sz="1600" i="1" dirty="0" err="1">
                <a:solidFill>
                  <a:srgbClr val="000000"/>
                </a:solidFill>
                <a:latin typeface="Century Gothic"/>
                <a:ea typeface="Century Gothic"/>
                <a:cs typeface="Century Gothic"/>
                <a:sym typeface="Century Gothic"/>
              </a:rPr>
              <a:t>deportivo</a:t>
            </a:r>
            <a:r>
              <a:rPr lang="en-US" sz="1600" i="1" dirty="0">
                <a:solidFill>
                  <a:srgbClr val="000000"/>
                </a:solidFill>
                <a:latin typeface="Century Gothic"/>
                <a:ea typeface="Century Gothic"/>
                <a:cs typeface="Century Gothic"/>
                <a:sym typeface="Century Gothic"/>
              </a:rPr>
              <a:t>. </a:t>
            </a:r>
            <a:r>
              <a:rPr lang="en-US" sz="1600" dirty="0">
                <a:solidFill>
                  <a:srgbClr val="000000"/>
                </a:solidFill>
                <a:latin typeface="Century Gothic"/>
                <a:ea typeface="Century Gothic"/>
                <a:cs typeface="Century Gothic"/>
                <a:sym typeface="Century Gothic"/>
              </a:rPr>
              <a:t>Madrid, </a:t>
            </a:r>
            <a:r>
              <a:rPr lang="en-US" sz="1600" dirty="0" err="1">
                <a:solidFill>
                  <a:srgbClr val="000000"/>
                </a:solidFill>
                <a:latin typeface="Century Gothic"/>
                <a:ea typeface="Century Gothic"/>
                <a:cs typeface="Century Gothic"/>
                <a:sym typeface="Century Gothic"/>
              </a:rPr>
              <a:t>España</a:t>
            </a:r>
            <a:r>
              <a:rPr lang="en-US" sz="1600" dirty="0">
                <a:solidFill>
                  <a:srgbClr val="000000"/>
                </a:solidFill>
                <a:latin typeface="Century Gothic"/>
                <a:ea typeface="Century Gothic"/>
                <a:cs typeface="Century Gothic"/>
                <a:sym typeface="Century Gothic"/>
              </a:rPr>
              <a:t>: </a:t>
            </a:r>
            <a:r>
              <a:rPr lang="en-US" sz="1600" dirty="0" err="1">
                <a:solidFill>
                  <a:srgbClr val="000000"/>
                </a:solidFill>
                <a:latin typeface="Century Gothic"/>
                <a:ea typeface="Century Gothic"/>
                <a:cs typeface="Century Gothic"/>
                <a:sym typeface="Century Gothic"/>
              </a:rPr>
              <a:t>Paidotribo</a:t>
            </a:r>
            <a:r>
              <a:rPr lang="en-US" sz="1600" dirty="0">
                <a:solidFill>
                  <a:srgbClr val="000000"/>
                </a:solidFill>
                <a:latin typeface="Century Gothic"/>
                <a:ea typeface="Century Gothic"/>
                <a:cs typeface="Century Gothic"/>
                <a:sym typeface="Century Gothic"/>
              </a:rPr>
              <a:t>. </a:t>
            </a:r>
          </a:p>
          <a:p>
            <a:pPr marL="457200" lvl="0" indent="-336550" algn="l" rtl="0">
              <a:lnSpc>
                <a:spcPct val="120000"/>
              </a:lnSpc>
              <a:spcBef>
                <a:spcPts val="0"/>
              </a:spcBef>
              <a:spcAft>
                <a:spcPts val="0"/>
              </a:spcAft>
              <a:buClr>
                <a:srgbClr val="000000"/>
              </a:buClr>
              <a:buSzPts val="1700"/>
              <a:buFont typeface="Century Gothic"/>
              <a:buChar char="-"/>
            </a:pPr>
            <a:r>
              <a:rPr lang="en-US" sz="1600" dirty="0">
                <a:solidFill>
                  <a:srgbClr val="000000"/>
                </a:solidFill>
                <a:latin typeface="Century Gothic"/>
                <a:ea typeface="Century Gothic"/>
                <a:cs typeface="Century Gothic"/>
                <a:sym typeface="Century Gothic"/>
              </a:rPr>
              <a:t>Peral García C. (2009). </a:t>
            </a:r>
            <a:r>
              <a:rPr lang="en-US" sz="1600" i="1" dirty="0" err="1">
                <a:solidFill>
                  <a:srgbClr val="000000"/>
                </a:solidFill>
                <a:latin typeface="Century Gothic"/>
                <a:ea typeface="Century Gothic"/>
                <a:cs typeface="Century Gothic"/>
                <a:sym typeface="Century Gothic"/>
              </a:rPr>
              <a:t>Fundamentos</a:t>
            </a:r>
            <a:r>
              <a:rPr lang="en-US" sz="1600" i="1" dirty="0">
                <a:solidFill>
                  <a:srgbClr val="000000"/>
                </a:solidFill>
                <a:latin typeface="Century Gothic"/>
                <a:ea typeface="Century Gothic"/>
                <a:cs typeface="Century Gothic"/>
                <a:sym typeface="Century Gothic"/>
              </a:rPr>
              <a:t> </a:t>
            </a:r>
            <a:r>
              <a:rPr lang="en-US" sz="1600" i="1" dirty="0" err="1">
                <a:solidFill>
                  <a:srgbClr val="000000"/>
                </a:solidFill>
                <a:latin typeface="Century Gothic"/>
                <a:ea typeface="Century Gothic"/>
                <a:cs typeface="Century Gothic"/>
                <a:sym typeface="Century Gothic"/>
              </a:rPr>
              <a:t>Teóricos</a:t>
            </a:r>
            <a:r>
              <a:rPr lang="en-US" sz="1600" i="1" dirty="0">
                <a:solidFill>
                  <a:srgbClr val="000000"/>
                </a:solidFill>
                <a:latin typeface="Century Gothic"/>
                <a:ea typeface="Century Gothic"/>
                <a:cs typeface="Century Gothic"/>
                <a:sym typeface="Century Gothic"/>
              </a:rPr>
              <a:t> de las </a:t>
            </a:r>
            <a:r>
              <a:rPr lang="en-US" sz="1600" i="1" dirty="0" err="1">
                <a:solidFill>
                  <a:srgbClr val="000000"/>
                </a:solidFill>
                <a:latin typeface="Century Gothic"/>
                <a:ea typeface="Century Gothic"/>
                <a:cs typeface="Century Gothic"/>
                <a:sym typeface="Century Gothic"/>
              </a:rPr>
              <a:t>capacidades</a:t>
            </a:r>
            <a:r>
              <a:rPr lang="en-US" sz="1600" i="1" dirty="0">
                <a:solidFill>
                  <a:srgbClr val="000000"/>
                </a:solidFill>
                <a:latin typeface="Century Gothic"/>
                <a:ea typeface="Century Gothic"/>
                <a:cs typeface="Century Gothic"/>
                <a:sym typeface="Century Gothic"/>
              </a:rPr>
              <a:t> </a:t>
            </a:r>
            <a:r>
              <a:rPr lang="en-US" sz="1600" i="1" dirty="0" err="1">
                <a:solidFill>
                  <a:srgbClr val="000000"/>
                </a:solidFill>
                <a:latin typeface="Century Gothic"/>
                <a:ea typeface="Century Gothic"/>
                <a:cs typeface="Century Gothic"/>
                <a:sym typeface="Century Gothic"/>
              </a:rPr>
              <a:t>físicas</a:t>
            </a:r>
            <a:r>
              <a:rPr lang="en-US" sz="1600" dirty="0">
                <a:solidFill>
                  <a:srgbClr val="000000"/>
                </a:solidFill>
                <a:latin typeface="Century Gothic"/>
                <a:ea typeface="Century Gothic"/>
                <a:cs typeface="Century Gothic"/>
                <a:sym typeface="Century Gothic"/>
              </a:rPr>
              <a:t>. Madrid, </a:t>
            </a:r>
            <a:r>
              <a:rPr lang="en-US" sz="1600" dirty="0" err="1">
                <a:solidFill>
                  <a:srgbClr val="000000"/>
                </a:solidFill>
                <a:latin typeface="Century Gothic"/>
                <a:ea typeface="Century Gothic"/>
                <a:cs typeface="Century Gothic"/>
                <a:sym typeface="Century Gothic"/>
              </a:rPr>
              <a:t>España</a:t>
            </a:r>
            <a:r>
              <a:rPr lang="en-US" sz="1600" dirty="0">
                <a:solidFill>
                  <a:srgbClr val="000000"/>
                </a:solidFill>
                <a:latin typeface="Century Gothic"/>
                <a:ea typeface="Century Gothic"/>
                <a:cs typeface="Century Gothic"/>
                <a:sym typeface="Century Gothic"/>
              </a:rPr>
              <a:t>: </a:t>
            </a:r>
            <a:r>
              <a:rPr lang="en-US" sz="1600" dirty="0" err="1">
                <a:solidFill>
                  <a:srgbClr val="000000"/>
                </a:solidFill>
                <a:latin typeface="Century Gothic"/>
                <a:ea typeface="Century Gothic"/>
                <a:cs typeface="Century Gothic"/>
                <a:sym typeface="Century Gothic"/>
              </a:rPr>
              <a:t>Visión</a:t>
            </a:r>
            <a:r>
              <a:rPr lang="en-US" sz="1600" dirty="0">
                <a:solidFill>
                  <a:srgbClr val="000000"/>
                </a:solidFill>
                <a:latin typeface="Century Gothic"/>
                <a:ea typeface="Century Gothic"/>
                <a:cs typeface="Century Gothic"/>
                <a:sym typeface="Century Gothic"/>
              </a:rPr>
              <a:t> </a:t>
            </a:r>
            <a:r>
              <a:rPr lang="en-US" sz="1600" dirty="0" err="1">
                <a:solidFill>
                  <a:srgbClr val="000000"/>
                </a:solidFill>
                <a:latin typeface="Century Gothic"/>
                <a:ea typeface="Century Gothic"/>
                <a:cs typeface="Century Gothic"/>
                <a:sym typeface="Century Gothic"/>
              </a:rPr>
              <a:t>Libros</a:t>
            </a:r>
            <a:r>
              <a:rPr lang="en-US" sz="1600" dirty="0">
                <a:solidFill>
                  <a:srgbClr val="000000"/>
                </a:solidFill>
                <a:latin typeface="Century Gothic"/>
                <a:ea typeface="Century Gothic"/>
                <a:cs typeface="Century Gothic"/>
                <a:sym typeface="Century Gothic"/>
              </a:rPr>
              <a:t>. </a:t>
            </a:r>
          </a:p>
          <a:p>
            <a:pPr marL="457200" lvl="0" indent="-336550" algn="l" rtl="0">
              <a:lnSpc>
                <a:spcPct val="120000"/>
              </a:lnSpc>
              <a:spcBef>
                <a:spcPts val="0"/>
              </a:spcBef>
              <a:spcAft>
                <a:spcPts val="0"/>
              </a:spcAft>
              <a:buClr>
                <a:srgbClr val="000000"/>
              </a:buClr>
              <a:buSzPts val="1700"/>
              <a:buFont typeface="Century Gothic"/>
              <a:buChar char="-"/>
            </a:pPr>
            <a:r>
              <a:rPr lang="en-US" sz="1600" dirty="0">
                <a:solidFill>
                  <a:srgbClr val="000000"/>
                </a:solidFill>
                <a:latin typeface="Century Gothic"/>
                <a:ea typeface="Century Gothic"/>
                <a:cs typeface="Century Gothic"/>
                <a:sym typeface="Century Gothic"/>
              </a:rPr>
              <a:t>Martínez López E. (2002</a:t>
            </a:r>
            <a:r>
              <a:rPr lang="en-US" sz="1600" i="1" dirty="0">
                <a:solidFill>
                  <a:srgbClr val="000000"/>
                </a:solidFill>
                <a:latin typeface="Century Gothic"/>
                <a:ea typeface="Century Gothic"/>
                <a:cs typeface="Century Gothic"/>
                <a:sym typeface="Century Gothic"/>
              </a:rPr>
              <a:t>). </a:t>
            </a:r>
            <a:r>
              <a:rPr lang="en-US" sz="1600" i="1" dirty="0" err="1">
                <a:solidFill>
                  <a:srgbClr val="000000"/>
                </a:solidFill>
                <a:latin typeface="Century Gothic"/>
                <a:ea typeface="Century Gothic"/>
                <a:cs typeface="Century Gothic"/>
                <a:sym typeface="Century Gothic"/>
              </a:rPr>
              <a:t>Pruebas</a:t>
            </a:r>
            <a:r>
              <a:rPr lang="en-US" sz="1600" i="1" dirty="0">
                <a:solidFill>
                  <a:srgbClr val="000000"/>
                </a:solidFill>
                <a:latin typeface="Century Gothic"/>
                <a:ea typeface="Century Gothic"/>
                <a:cs typeface="Century Gothic"/>
                <a:sym typeface="Century Gothic"/>
              </a:rPr>
              <a:t> de </a:t>
            </a:r>
            <a:r>
              <a:rPr lang="en-US" sz="1600" i="1" dirty="0" err="1">
                <a:solidFill>
                  <a:srgbClr val="000000"/>
                </a:solidFill>
                <a:latin typeface="Century Gothic"/>
                <a:ea typeface="Century Gothic"/>
                <a:cs typeface="Century Gothic"/>
                <a:sym typeface="Century Gothic"/>
              </a:rPr>
              <a:t>aptitud</a:t>
            </a:r>
            <a:r>
              <a:rPr lang="en-US" sz="1600" i="1" dirty="0">
                <a:solidFill>
                  <a:srgbClr val="000000"/>
                </a:solidFill>
                <a:latin typeface="Century Gothic"/>
                <a:ea typeface="Century Gothic"/>
                <a:cs typeface="Century Gothic"/>
                <a:sym typeface="Century Gothic"/>
              </a:rPr>
              <a:t> </a:t>
            </a:r>
            <a:r>
              <a:rPr lang="en-US" sz="1600" i="1" dirty="0" err="1">
                <a:solidFill>
                  <a:srgbClr val="000000"/>
                </a:solidFill>
                <a:latin typeface="Century Gothic"/>
                <a:ea typeface="Century Gothic"/>
                <a:cs typeface="Century Gothic"/>
                <a:sym typeface="Century Gothic"/>
              </a:rPr>
              <a:t>física</a:t>
            </a:r>
            <a:r>
              <a:rPr lang="en-US" sz="1600" dirty="0">
                <a:solidFill>
                  <a:srgbClr val="000000"/>
                </a:solidFill>
                <a:latin typeface="Century Gothic"/>
                <a:ea typeface="Century Gothic"/>
                <a:cs typeface="Century Gothic"/>
                <a:sym typeface="Century Gothic"/>
              </a:rPr>
              <a:t>. Barcelona, </a:t>
            </a:r>
            <a:r>
              <a:rPr lang="en-US" sz="1600" dirty="0" err="1">
                <a:solidFill>
                  <a:srgbClr val="000000"/>
                </a:solidFill>
                <a:latin typeface="Century Gothic"/>
                <a:ea typeface="Century Gothic"/>
                <a:cs typeface="Century Gothic"/>
                <a:sym typeface="Century Gothic"/>
              </a:rPr>
              <a:t>España</a:t>
            </a:r>
            <a:r>
              <a:rPr lang="en-US" sz="1600" dirty="0">
                <a:solidFill>
                  <a:srgbClr val="000000"/>
                </a:solidFill>
                <a:latin typeface="Century Gothic"/>
                <a:ea typeface="Century Gothic"/>
                <a:cs typeface="Century Gothic"/>
                <a:sym typeface="Century Gothic"/>
              </a:rPr>
              <a:t>: </a:t>
            </a:r>
            <a:r>
              <a:rPr lang="en-US" sz="1600" dirty="0" err="1">
                <a:solidFill>
                  <a:srgbClr val="000000"/>
                </a:solidFill>
                <a:latin typeface="Century Gothic"/>
                <a:ea typeface="Century Gothic"/>
                <a:cs typeface="Century Gothic"/>
                <a:sym typeface="Century Gothic"/>
              </a:rPr>
              <a:t>Paidotribo</a:t>
            </a:r>
            <a:r>
              <a:rPr lang="en-US" sz="1600" dirty="0">
                <a:solidFill>
                  <a:srgbClr val="000000"/>
                </a:solidFill>
                <a:latin typeface="Century Gothic"/>
                <a:ea typeface="Century Gothic"/>
                <a:cs typeface="Century Gothic"/>
                <a:sym typeface="Century Gothic"/>
              </a:rPr>
              <a:t> </a:t>
            </a:r>
          </a:p>
          <a:p>
            <a:pPr marL="457200" lvl="0" indent="-336550" algn="l" rtl="0">
              <a:lnSpc>
                <a:spcPct val="120000"/>
              </a:lnSpc>
              <a:spcBef>
                <a:spcPts val="0"/>
              </a:spcBef>
              <a:spcAft>
                <a:spcPts val="0"/>
              </a:spcAft>
              <a:buClr>
                <a:srgbClr val="000000"/>
              </a:buClr>
              <a:buSzPts val="1700"/>
              <a:buFont typeface="Century Gothic"/>
              <a:buChar char="-"/>
            </a:pPr>
            <a:r>
              <a:rPr lang="en-US" sz="1600" dirty="0">
                <a:solidFill>
                  <a:srgbClr val="000000"/>
                </a:solidFill>
                <a:latin typeface="Century Gothic"/>
                <a:ea typeface="Century Gothic"/>
                <a:cs typeface="Century Gothic"/>
                <a:sym typeface="Century Gothic"/>
              </a:rPr>
              <a:t>Ortiz Rodríguez R. (2004). </a:t>
            </a:r>
            <a:r>
              <a:rPr lang="en-US" sz="1600" i="1" dirty="0" err="1">
                <a:solidFill>
                  <a:srgbClr val="000000"/>
                </a:solidFill>
                <a:latin typeface="Century Gothic"/>
                <a:ea typeface="Century Gothic"/>
                <a:cs typeface="Century Gothic"/>
                <a:sym typeface="Century Gothic"/>
              </a:rPr>
              <a:t>Tenis</a:t>
            </a:r>
            <a:r>
              <a:rPr lang="en-US" sz="1600" i="1" dirty="0">
                <a:solidFill>
                  <a:srgbClr val="000000"/>
                </a:solidFill>
                <a:latin typeface="Century Gothic"/>
                <a:ea typeface="Century Gothic"/>
                <a:cs typeface="Century Gothic"/>
                <a:sym typeface="Century Gothic"/>
              </a:rPr>
              <a:t>: </a:t>
            </a:r>
            <a:r>
              <a:rPr lang="en-US" sz="1600" i="1" dirty="0" err="1">
                <a:solidFill>
                  <a:srgbClr val="000000"/>
                </a:solidFill>
                <a:latin typeface="Century Gothic"/>
                <a:ea typeface="Century Gothic"/>
                <a:cs typeface="Century Gothic"/>
                <a:sym typeface="Century Gothic"/>
              </a:rPr>
              <a:t>potencia</a:t>
            </a:r>
            <a:r>
              <a:rPr lang="en-US" sz="1600" i="1" dirty="0">
                <a:solidFill>
                  <a:srgbClr val="000000"/>
                </a:solidFill>
                <a:latin typeface="Century Gothic"/>
                <a:ea typeface="Century Gothic"/>
                <a:cs typeface="Century Gothic"/>
                <a:sym typeface="Century Gothic"/>
              </a:rPr>
              <a:t>, </a:t>
            </a:r>
            <a:r>
              <a:rPr lang="en-US" sz="1600" i="1" dirty="0" err="1">
                <a:solidFill>
                  <a:srgbClr val="000000"/>
                </a:solidFill>
                <a:latin typeface="Century Gothic"/>
                <a:ea typeface="Century Gothic"/>
                <a:cs typeface="Century Gothic"/>
                <a:sym typeface="Century Gothic"/>
              </a:rPr>
              <a:t>velocidad</a:t>
            </a:r>
            <a:r>
              <a:rPr lang="en-US" sz="1600" i="1" dirty="0">
                <a:solidFill>
                  <a:srgbClr val="000000"/>
                </a:solidFill>
                <a:latin typeface="Century Gothic"/>
                <a:ea typeface="Century Gothic"/>
                <a:cs typeface="Century Gothic"/>
                <a:sym typeface="Century Gothic"/>
              </a:rPr>
              <a:t> y </a:t>
            </a:r>
            <a:r>
              <a:rPr lang="en-US" sz="1600" i="1" dirty="0" err="1">
                <a:solidFill>
                  <a:srgbClr val="000000"/>
                </a:solidFill>
                <a:latin typeface="Century Gothic"/>
                <a:ea typeface="Century Gothic"/>
                <a:cs typeface="Century Gothic"/>
                <a:sym typeface="Century Gothic"/>
              </a:rPr>
              <a:t>movilidad</a:t>
            </a:r>
            <a:r>
              <a:rPr lang="en-US" sz="1600" dirty="0">
                <a:solidFill>
                  <a:srgbClr val="000000"/>
                </a:solidFill>
                <a:latin typeface="Century Gothic"/>
                <a:ea typeface="Century Gothic"/>
                <a:cs typeface="Century Gothic"/>
                <a:sym typeface="Century Gothic"/>
              </a:rPr>
              <a:t>. Madrid, </a:t>
            </a:r>
            <a:r>
              <a:rPr lang="en-US" sz="1600" dirty="0" err="1">
                <a:solidFill>
                  <a:srgbClr val="000000"/>
                </a:solidFill>
                <a:latin typeface="Century Gothic"/>
                <a:ea typeface="Century Gothic"/>
                <a:cs typeface="Century Gothic"/>
                <a:sym typeface="Century Gothic"/>
              </a:rPr>
              <a:t>España</a:t>
            </a:r>
            <a:r>
              <a:rPr lang="en-US" sz="1600" dirty="0">
                <a:solidFill>
                  <a:srgbClr val="000000"/>
                </a:solidFill>
                <a:latin typeface="Century Gothic"/>
                <a:ea typeface="Century Gothic"/>
                <a:cs typeface="Century Gothic"/>
                <a:sym typeface="Century Gothic"/>
              </a:rPr>
              <a:t>: INDE. </a:t>
            </a:r>
          </a:p>
          <a:p>
            <a:pPr marL="457200" lvl="0" indent="-336550" algn="l" rtl="0">
              <a:lnSpc>
                <a:spcPct val="120000"/>
              </a:lnSpc>
              <a:spcBef>
                <a:spcPts val="0"/>
              </a:spcBef>
              <a:spcAft>
                <a:spcPts val="0"/>
              </a:spcAft>
              <a:buClr>
                <a:srgbClr val="000000"/>
              </a:buClr>
              <a:buSzPts val="1700"/>
              <a:buFont typeface="Century Gothic"/>
              <a:buChar char="-"/>
            </a:pPr>
            <a:r>
              <a:rPr lang="en-US" sz="1600" dirty="0">
                <a:solidFill>
                  <a:srgbClr val="000000"/>
                </a:solidFill>
                <a:latin typeface="Century Gothic"/>
                <a:ea typeface="Century Gothic"/>
                <a:cs typeface="Century Gothic"/>
                <a:sym typeface="Century Gothic"/>
              </a:rPr>
              <a:t>NSCA National Strength And Conditioning Association. (2007). </a:t>
            </a:r>
            <a:r>
              <a:rPr lang="en-US" sz="1600" i="1" dirty="0" err="1">
                <a:solidFill>
                  <a:srgbClr val="000000"/>
                </a:solidFill>
                <a:latin typeface="Century Gothic"/>
                <a:ea typeface="Century Gothic"/>
                <a:cs typeface="Century Gothic"/>
                <a:sym typeface="Century Gothic"/>
              </a:rPr>
              <a:t>Principios</a:t>
            </a:r>
            <a:r>
              <a:rPr lang="en-US" sz="1600" i="1" dirty="0">
                <a:solidFill>
                  <a:srgbClr val="000000"/>
                </a:solidFill>
                <a:latin typeface="Century Gothic"/>
                <a:ea typeface="Century Gothic"/>
                <a:cs typeface="Century Gothic"/>
                <a:sym typeface="Century Gothic"/>
              </a:rPr>
              <a:t> de </a:t>
            </a:r>
            <a:r>
              <a:rPr lang="en-US" sz="1600" i="1" dirty="0" err="1">
                <a:solidFill>
                  <a:srgbClr val="000000"/>
                </a:solidFill>
                <a:latin typeface="Century Gothic"/>
                <a:ea typeface="Century Gothic"/>
                <a:cs typeface="Century Gothic"/>
                <a:sym typeface="Century Gothic"/>
              </a:rPr>
              <a:t>entrenamiento</a:t>
            </a:r>
            <a:r>
              <a:rPr lang="en-US" sz="1600" i="1" dirty="0">
                <a:solidFill>
                  <a:srgbClr val="000000"/>
                </a:solidFill>
                <a:latin typeface="Century Gothic"/>
                <a:ea typeface="Century Gothic"/>
                <a:cs typeface="Century Gothic"/>
                <a:sym typeface="Century Gothic"/>
              </a:rPr>
              <a:t> de la </a:t>
            </a:r>
            <a:r>
              <a:rPr lang="en-US" sz="1600" i="1" dirty="0" err="1">
                <a:solidFill>
                  <a:srgbClr val="000000"/>
                </a:solidFill>
                <a:latin typeface="Century Gothic"/>
                <a:ea typeface="Century Gothic"/>
                <a:cs typeface="Century Gothic"/>
                <a:sym typeface="Century Gothic"/>
              </a:rPr>
              <a:t>fuerza</a:t>
            </a:r>
            <a:r>
              <a:rPr lang="en-US" sz="1600" i="1" dirty="0">
                <a:solidFill>
                  <a:srgbClr val="000000"/>
                </a:solidFill>
                <a:latin typeface="Century Gothic"/>
                <a:ea typeface="Century Gothic"/>
                <a:cs typeface="Century Gothic"/>
                <a:sym typeface="Century Gothic"/>
              </a:rPr>
              <a:t> y </a:t>
            </a:r>
            <a:r>
              <a:rPr lang="en-US" sz="1600" i="1" dirty="0" err="1">
                <a:solidFill>
                  <a:srgbClr val="000000"/>
                </a:solidFill>
                <a:latin typeface="Century Gothic"/>
                <a:ea typeface="Century Gothic"/>
                <a:cs typeface="Century Gothic"/>
                <a:sym typeface="Century Gothic"/>
              </a:rPr>
              <a:t>acondicionamiento</a:t>
            </a:r>
            <a:r>
              <a:rPr lang="en-US" sz="1600" i="1" dirty="0">
                <a:solidFill>
                  <a:srgbClr val="000000"/>
                </a:solidFill>
                <a:latin typeface="Century Gothic"/>
                <a:ea typeface="Century Gothic"/>
                <a:cs typeface="Century Gothic"/>
                <a:sym typeface="Century Gothic"/>
              </a:rPr>
              <a:t> </a:t>
            </a:r>
            <a:r>
              <a:rPr lang="en-US" sz="1600" i="1" dirty="0" err="1">
                <a:solidFill>
                  <a:srgbClr val="000000"/>
                </a:solidFill>
                <a:latin typeface="Century Gothic"/>
                <a:ea typeface="Century Gothic"/>
                <a:cs typeface="Century Gothic"/>
                <a:sym typeface="Century Gothic"/>
              </a:rPr>
              <a:t>físico</a:t>
            </a:r>
            <a:r>
              <a:rPr lang="en-US" sz="1600" i="1" dirty="0">
                <a:solidFill>
                  <a:srgbClr val="000000"/>
                </a:solidFill>
                <a:latin typeface="Century Gothic"/>
                <a:ea typeface="Century Gothic"/>
                <a:cs typeface="Century Gothic"/>
                <a:sym typeface="Century Gothic"/>
              </a:rPr>
              <a:t>:</a:t>
            </a:r>
            <a:r>
              <a:rPr lang="en-US" sz="1600" dirty="0">
                <a:solidFill>
                  <a:srgbClr val="000000"/>
                </a:solidFill>
                <a:latin typeface="Century Gothic"/>
                <a:ea typeface="Century Gothic"/>
                <a:cs typeface="Century Gothic"/>
                <a:sym typeface="Century Gothic"/>
              </a:rPr>
              <a:t> Madrid, </a:t>
            </a:r>
            <a:r>
              <a:rPr lang="en-US" sz="1600" dirty="0" err="1">
                <a:solidFill>
                  <a:srgbClr val="000000"/>
                </a:solidFill>
                <a:latin typeface="Century Gothic"/>
                <a:ea typeface="Century Gothic"/>
                <a:cs typeface="Century Gothic"/>
                <a:sym typeface="Century Gothic"/>
              </a:rPr>
              <a:t>España</a:t>
            </a:r>
            <a:r>
              <a:rPr lang="en-US" sz="1600" dirty="0">
                <a:solidFill>
                  <a:srgbClr val="000000"/>
                </a:solidFill>
                <a:latin typeface="Century Gothic"/>
                <a:ea typeface="Century Gothic"/>
                <a:cs typeface="Century Gothic"/>
                <a:sym typeface="Century Gothic"/>
              </a:rPr>
              <a:t>: </a:t>
            </a:r>
            <a:r>
              <a:rPr lang="en-US" sz="1600" dirty="0" err="1">
                <a:solidFill>
                  <a:srgbClr val="000000"/>
                </a:solidFill>
                <a:latin typeface="Century Gothic"/>
                <a:ea typeface="Century Gothic"/>
                <a:cs typeface="Century Gothic"/>
                <a:sym typeface="Century Gothic"/>
              </a:rPr>
              <a:t>Panamericana</a:t>
            </a:r>
            <a:r>
              <a:rPr lang="en-US" sz="1600" dirty="0">
                <a:solidFill>
                  <a:srgbClr val="000000"/>
                </a:solidFill>
                <a:latin typeface="Century Gothic"/>
                <a:ea typeface="Century Gothic"/>
                <a:cs typeface="Century Gothic"/>
                <a:sym typeface="Century Gothic"/>
              </a:rPr>
              <a:t> </a:t>
            </a:r>
          </a:p>
          <a:p>
            <a:pPr marL="457200" lvl="0" indent="-336550" algn="l" rtl="0">
              <a:lnSpc>
                <a:spcPct val="120000"/>
              </a:lnSpc>
              <a:spcBef>
                <a:spcPts val="0"/>
              </a:spcBef>
              <a:spcAft>
                <a:spcPts val="0"/>
              </a:spcAft>
              <a:buClr>
                <a:srgbClr val="000000"/>
              </a:buClr>
              <a:buSzPts val="1700"/>
              <a:buFont typeface="Century Gothic"/>
              <a:buChar char="-"/>
            </a:pPr>
            <a:r>
              <a:rPr lang="en-US" sz="1600" dirty="0">
                <a:solidFill>
                  <a:srgbClr val="000000"/>
                </a:solidFill>
                <a:latin typeface="Century Gothic"/>
                <a:ea typeface="Century Gothic"/>
                <a:cs typeface="Century Gothic"/>
                <a:sym typeface="Century Gothic"/>
              </a:rPr>
              <a:t>Kraemer W. J. &amp; </a:t>
            </a:r>
            <a:r>
              <a:rPr lang="en-US" sz="1600" dirty="0" err="1">
                <a:solidFill>
                  <a:srgbClr val="000000"/>
                </a:solidFill>
                <a:latin typeface="Century Gothic"/>
                <a:ea typeface="Century Gothic"/>
                <a:cs typeface="Century Gothic"/>
                <a:sym typeface="Century Gothic"/>
              </a:rPr>
              <a:t>Häkkinen</a:t>
            </a:r>
            <a:r>
              <a:rPr lang="en-US" sz="1600" dirty="0">
                <a:solidFill>
                  <a:srgbClr val="000000"/>
                </a:solidFill>
                <a:latin typeface="Century Gothic"/>
                <a:ea typeface="Century Gothic"/>
                <a:cs typeface="Century Gothic"/>
                <a:sym typeface="Century Gothic"/>
              </a:rPr>
              <a:t> K. (2006). </a:t>
            </a:r>
            <a:r>
              <a:rPr lang="en-US" sz="1600" i="1" dirty="0" err="1">
                <a:solidFill>
                  <a:srgbClr val="000000"/>
                </a:solidFill>
                <a:latin typeface="Century Gothic"/>
                <a:ea typeface="Century Gothic"/>
                <a:cs typeface="Century Gothic"/>
                <a:sym typeface="Century Gothic"/>
              </a:rPr>
              <a:t>Entrenamiento</a:t>
            </a:r>
            <a:r>
              <a:rPr lang="en-US" sz="1600" i="1" dirty="0">
                <a:solidFill>
                  <a:srgbClr val="000000"/>
                </a:solidFill>
                <a:latin typeface="Century Gothic"/>
                <a:ea typeface="Century Gothic"/>
                <a:cs typeface="Century Gothic"/>
                <a:sym typeface="Century Gothic"/>
              </a:rPr>
              <a:t> de la </a:t>
            </a:r>
            <a:r>
              <a:rPr lang="en-US" sz="1600" i="1" dirty="0" err="1">
                <a:solidFill>
                  <a:srgbClr val="000000"/>
                </a:solidFill>
                <a:latin typeface="Century Gothic"/>
                <a:ea typeface="Century Gothic"/>
                <a:cs typeface="Century Gothic"/>
                <a:sym typeface="Century Gothic"/>
              </a:rPr>
              <a:t>fuerza</a:t>
            </a:r>
            <a:r>
              <a:rPr lang="en-US" sz="1600" i="1" dirty="0">
                <a:solidFill>
                  <a:srgbClr val="000000"/>
                </a:solidFill>
                <a:latin typeface="Century Gothic"/>
                <a:ea typeface="Century Gothic"/>
                <a:cs typeface="Century Gothic"/>
                <a:sym typeface="Century Gothic"/>
              </a:rPr>
              <a:t> </a:t>
            </a:r>
            <a:r>
              <a:rPr lang="en-US" sz="1600" i="1" dirty="0" err="1">
                <a:solidFill>
                  <a:srgbClr val="000000"/>
                </a:solidFill>
                <a:latin typeface="Century Gothic"/>
                <a:ea typeface="Century Gothic"/>
                <a:cs typeface="Century Gothic"/>
                <a:sym typeface="Century Gothic"/>
              </a:rPr>
              <a:t>Entrenamiento</a:t>
            </a:r>
            <a:r>
              <a:rPr lang="en-US" sz="1600" i="1" dirty="0">
                <a:solidFill>
                  <a:srgbClr val="000000"/>
                </a:solidFill>
                <a:latin typeface="Century Gothic"/>
                <a:ea typeface="Century Gothic"/>
                <a:cs typeface="Century Gothic"/>
                <a:sym typeface="Century Gothic"/>
              </a:rPr>
              <a:t> de la </a:t>
            </a:r>
            <a:r>
              <a:rPr lang="en-US" sz="1600" i="1" dirty="0" err="1">
                <a:solidFill>
                  <a:srgbClr val="000000"/>
                </a:solidFill>
                <a:latin typeface="Century Gothic"/>
                <a:ea typeface="Century Gothic"/>
                <a:cs typeface="Century Gothic"/>
                <a:sym typeface="Century Gothic"/>
              </a:rPr>
              <a:t>fuerza</a:t>
            </a:r>
            <a:r>
              <a:rPr lang="en-US" sz="1600" i="1" dirty="0">
                <a:solidFill>
                  <a:srgbClr val="000000"/>
                </a:solidFill>
                <a:latin typeface="Century Gothic"/>
                <a:ea typeface="Century Gothic"/>
                <a:cs typeface="Century Gothic"/>
                <a:sym typeface="Century Gothic"/>
              </a:rPr>
              <a:t>. </a:t>
            </a:r>
            <a:r>
              <a:rPr lang="en-US" sz="1600" dirty="0">
                <a:solidFill>
                  <a:srgbClr val="000000"/>
                </a:solidFill>
                <a:latin typeface="Century Gothic"/>
                <a:ea typeface="Century Gothic"/>
                <a:cs typeface="Century Gothic"/>
                <a:sym typeface="Century Gothic"/>
              </a:rPr>
              <a:t>Barcelona, </a:t>
            </a:r>
            <a:r>
              <a:rPr lang="en-US" sz="1600" dirty="0" err="1">
                <a:solidFill>
                  <a:srgbClr val="000000"/>
                </a:solidFill>
                <a:latin typeface="Century Gothic"/>
                <a:ea typeface="Century Gothic"/>
                <a:cs typeface="Century Gothic"/>
                <a:sym typeface="Century Gothic"/>
              </a:rPr>
              <a:t>España</a:t>
            </a:r>
            <a:r>
              <a:rPr lang="en-US" sz="1600" dirty="0">
                <a:solidFill>
                  <a:srgbClr val="000000"/>
                </a:solidFill>
                <a:latin typeface="Century Gothic"/>
                <a:ea typeface="Century Gothic"/>
                <a:cs typeface="Century Gothic"/>
                <a:sym typeface="Century Gothic"/>
              </a:rPr>
              <a:t>: Hispano </a:t>
            </a:r>
            <a:r>
              <a:rPr lang="en-US" sz="1600" dirty="0" err="1">
                <a:solidFill>
                  <a:srgbClr val="000000"/>
                </a:solidFill>
                <a:latin typeface="Century Gothic"/>
                <a:ea typeface="Century Gothic"/>
                <a:cs typeface="Century Gothic"/>
                <a:sym typeface="Century Gothic"/>
              </a:rPr>
              <a:t>Europea</a:t>
            </a:r>
            <a:r>
              <a:rPr lang="en-US" sz="1600" dirty="0">
                <a:solidFill>
                  <a:srgbClr val="000000"/>
                </a:solidFill>
                <a:latin typeface="Century Gothic"/>
                <a:ea typeface="Century Gothic"/>
                <a:cs typeface="Century Gothic"/>
                <a:sym typeface="Century Gothic"/>
              </a:rPr>
              <a:t>. </a:t>
            </a:r>
          </a:p>
          <a:p>
            <a:pPr marL="457200" lvl="0" indent="-336550" algn="l" rtl="0">
              <a:lnSpc>
                <a:spcPct val="120000"/>
              </a:lnSpc>
              <a:spcBef>
                <a:spcPts val="0"/>
              </a:spcBef>
              <a:spcAft>
                <a:spcPts val="0"/>
              </a:spcAft>
              <a:buClr>
                <a:srgbClr val="000000"/>
              </a:buClr>
              <a:buSzPts val="1700"/>
              <a:buFont typeface="Century Gothic"/>
              <a:buChar char="-"/>
            </a:pPr>
            <a:r>
              <a:rPr lang="en-US" sz="1600" dirty="0">
                <a:solidFill>
                  <a:srgbClr val="000000"/>
                </a:solidFill>
                <a:latin typeface="Century Gothic"/>
                <a:ea typeface="Century Gothic"/>
                <a:cs typeface="Century Gothic"/>
                <a:sym typeface="Century Gothic"/>
              </a:rPr>
              <a:t> Brown L. E., National </a:t>
            </a:r>
            <a:r>
              <a:rPr lang="en-US" sz="1600" dirty="0" err="1">
                <a:solidFill>
                  <a:srgbClr val="000000"/>
                </a:solidFill>
                <a:latin typeface="Century Gothic"/>
                <a:ea typeface="Century Gothic"/>
                <a:cs typeface="Century Gothic"/>
                <a:sym typeface="Century Gothic"/>
              </a:rPr>
              <a:t>Strengh</a:t>
            </a:r>
            <a:r>
              <a:rPr lang="en-US" sz="1600" dirty="0">
                <a:solidFill>
                  <a:srgbClr val="000000"/>
                </a:solidFill>
                <a:latin typeface="Century Gothic"/>
                <a:ea typeface="Century Gothic"/>
                <a:cs typeface="Century Gothic"/>
                <a:sym typeface="Century Gothic"/>
              </a:rPr>
              <a:t> &amp; Conditioning Association. (2007). </a:t>
            </a:r>
            <a:r>
              <a:rPr lang="en-US" sz="1600" i="1" dirty="0" err="1">
                <a:solidFill>
                  <a:srgbClr val="000000"/>
                </a:solidFill>
                <a:latin typeface="Century Gothic"/>
                <a:ea typeface="Century Gothic"/>
                <a:cs typeface="Century Gothic"/>
                <a:sym typeface="Century Gothic"/>
              </a:rPr>
              <a:t>Entrenamiento</a:t>
            </a:r>
            <a:r>
              <a:rPr lang="en-US" sz="1600" i="1" dirty="0">
                <a:solidFill>
                  <a:srgbClr val="000000"/>
                </a:solidFill>
                <a:latin typeface="Century Gothic"/>
                <a:ea typeface="Century Gothic"/>
                <a:cs typeface="Century Gothic"/>
                <a:sym typeface="Century Gothic"/>
              </a:rPr>
              <a:t> de la </a:t>
            </a:r>
            <a:r>
              <a:rPr lang="en-US" sz="1600" i="1" dirty="0" err="1">
                <a:solidFill>
                  <a:srgbClr val="000000"/>
                </a:solidFill>
                <a:latin typeface="Century Gothic"/>
                <a:ea typeface="Century Gothic"/>
                <a:cs typeface="Century Gothic"/>
                <a:sym typeface="Century Gothic"/>
              </a:rPr>
              <a:t>fuerza</a:t>
            </a:r>
            <a:r>
              <a:rPr lang="en-US" sz="1600" i="1" dirty="0">
                <a:solidFill>
                  <a:srgbClr val="000000"/>
                </a:solidFill>
                <a:latin typeface="Century Gothic"/>
                <a:ea typeface="Century Gothic"/>
                <a:cs typeface="Century Gothic"/>
                <a:sym typeface="Century Gothic"/>
              </a:rPr>
              <a:t>.</a:t>
            </a:r>
            <a:r>
              <a:rPr lang="en-US" sz="1600" dirty="0">
                <a:solidFill>
                  <a:srgbClr val="000000"/>
                </a:solidFill>
                <a:latin typeface="Century Gothic"/>
                <a:ea typeface="Century Gothic"/>
                <a:cs typeface="Century Gothic"/>
                <a:sym typeface="Century Gothic"/>
              </a:rPr>
              <a:t> Madrid, </a:t>
            </a:r>
            <a:r>
              <a:rPr lang="en-US" sz="1600" dirty="0" err="1">
                <a:solidFill>
                  <a:srgbClr val="000000"/>
                </a:solidFill>
                <a:latin typeface="Century Gothic"/>
                <a:ea typeface="Century Gothic"/>
                <a:cs typeface="Century Gothic"/>
                <a:sym typeface="Century Gothic"/>
              </a:rPr>
              <a:t>España</a:t>
            </a:r>
            <a:r>
              <a:rPr lang="en-US" sz="1600" dirty="0">
                <a:solidFill>
                  <a:srgbClr val="000000"/>
                </a:solidFill>
                <a:latin typeface="Century Gothic"/>
                <a:ea typeface="Century Gothic"/>
                <a:cs typeface="Century Gothic"/>
                <a:sym typeface="Century Gothic"/>
              </a:rPr>
              <a:t>: </a:t>
            </a:r>
            <a:r>
              <a:rPr lang="en-US" sz="1600" dirty="0" err="1">
                <a:solidFill>
                  <a:srgbClr val="000000"/>
                </a:solidFill>
                <a:latin typeface="Century Gothic"/>
                <a:ea typeface="Century Gothic"/>
                <a:cs typeface="Century Gothic"/>
                <a:sym typeface="Century Gothic"/>
              </a:rPr>
              <a:t>Panamericana</a:t>
            </a:r>
            <a:r>
              <a:rPr lang="en-US" sz="1600" dirty="0">
                <a:solidFill>
                  <a:srgbClr val="000000"/>
                </a:solidFill>
                <a:latin typeface="Century Gothic"/>
                <a:ea typeface="Century Gothic"/>
                <a:cs typeface="Century Gothic"/>
                <a:sym typeface="Century Gothic"/>
              </a:rPr>
              <a:t>. </a:t>
            </a:r>
          </a:p>
          <a:p>
            <a:pPr marL="457200" lvl="0" indent="-336550" algn="l" rtl="0">
              <a:lnSpc>
                <a:spcPct val="120000"/>
              </a:lnSpc>
              <a:spcBef>
                <a:spcPts val="0"/>
              </a:spcBef>
              <a:spcAft>
                <a:spcPts val="0"/>
              </a:spcAft>
              <a:buClr>
                <a:srgbClr val="000000"/>
              </a:buClr>
              <a:buSzPts val="1700"/>
              <a:buFont typeface="Century Gothic"/>
              <a:buChar char="-"/>
            </a:pPr>
            <a:r>
              <a:rPr lang="en-US" sz="1600" dirty="0">
                <a:solidFill>
                  <a:srgbClr val="000000"/>
                </a:solidFill>
                <a:latin typeface="Century Gothic"/>
                <a:ea typeface="Century Gothic"/>
                <a:cs typeface="Century Gothic"/>
                <a:sym typeface="Century Gothic"/>
              </a:rPr>
              <a:t>Shephard R.J. &amp; </a:t>
            </a:r>
            <a:r>
              <a:rPr lang="en-US" sz="1600" dirty="0" err="1">
                <a:solidFill>
                  <a:srgbClr val="000000"/>
                </a:solidFill>
                <a:latin typeface="Century Gothic"/>
                <a:ea typeface="Century Gothic"/>
                <a:cs typeface="Century Gothic"/>
                <a:sym typeface="Century Gothic"/>
              </a:rPr>
              <a:t>Astrand</a:t>
            </a:r>
            <a:r>
              <a:rPr lang="en-US" sz="1600" dirty="0">
                <a:solidFill>
                  <a:srgbClr val="000000"/>
                </a:solidFill>
                <a:latin typeface="Century Gothic"/>
                <a:ea typeface="Century Gothic"/>
                <a:cs typeface="Century Gothic"/>
                <a:sym typeface="Century Gothic"/>
              </a:rPr>
              <a:t> P.O. (2007). </a:t>
            </a:r>
            <a:r>
              <a:rPr lang="en-US" sz="1600" i="1" dirty="0">
                <a:solidFill>
                  <a:srgbClr val="000000"/>
                </a:solidFill>
                <a:latin typeface="Century Gothic"/>
                <a:ea typeface="Century Gothic"/>
                <a:cs typeface="Century Gothic"/>
                <a:sym typeface="Century Gothic"/>
              </a:rPr>
              <a:t>La </a:t>
            </a:r>
            <a:r>
              <a:rPr lang="en-US" sz="1600" i="1" dirty="0" err="1">
                <a:solidFill>
                  <a:srgbClr val="000000"/>
                </a:solidFill>
                <a:latin typeface="Century Gothic"/>
                <a:ea typeface="Century Gothic"/>
                <a:cs typeface="Century Gothic"/>
                <a:sym typeface="Century Gothic"/>
              </a:rPr>
              <a:t>resistencia</a:t>
            </a:r>
            <a:r>
              <a:rPr lang="en-US" sz="1600" i="1" dirty="0">
                <a:solidFill>
                  <a:srgbClr val="000000"/>
                </a:solidFill>
                <a:latin typeface="Century Gothic"/>
                <a:ea typeface="Century Gothic"/>
                <a:cs typeface="Century Gothic"/>
                <a:sym typeface="Century Gothic"/>
              </a:rPr>
              <a:t> </a:t>
            </a:r>
            <a:r>
              <a:rPr lang="en-US" sz="1600" i="1" dirty="0" err="1">
                <a:solidFill>
                  <a:srgbClr val="000000"/>
                </a:solidFill>
                <a:latin typeface="Century Gothic"/>
                <a:ea typeface="Century Gothic"/>
                <a:cs typeface="Century Gothic"/>
                <a:sym typeface="Century Gothic"/>
              </a:rPr>
              <a:t>en</a:t>
            </a:r>
            <a:r>
              <a:rPr lang="en-US" sz="1600" i="1" dirty="0">
                <a:solidFill>
                  <a:srgbClr val="000000"/>
                </a:solidFill>
                <a:latin typeface="Century Gothic"/>
                <a:ea typeface="Century Gothic"/>
                <a:cs typeface="Century Gothic"/>
                <a:sym typeface="Century Gothic"/>
              </a:rPr>
              <a:t> el </a:t>
            </a:r>
            <a:r>
              <a:rPr lang="en-US" sz="1600" i="1" dirty="0" err="1">
                <a:solidFill>
                  <a:srgbClr val="000000"/>
                </a:solidFill>
                <a:latin typeface="Century Gothic"/>
                <a:ea typeface="Century Gothic"/>
                <a:cs typeface="Century Gothic"/>
                <a:sym typeface="Century Gothic"/>
              </a:rPr>
              <a:t>deporte</a:t>
            </a:r>
            <a:r>
              <a:rPr lang="en-US" sz="1600" dirty="0">
                <a:solidFill>
                  <a:srgbClr val="000000"/>
                </a:solidFill>
                <a:latin typeface="Century Gothic"/>
                <a:ea typeface="Century Gothic"/>
                <a:cs typeface="Century Gothic"/>
                <a:sym typeface="Century Gothic"/>
              </a:rPr>
              <a:t>. Barcelona, </a:t>
            </a:r>
            <a:r>
              <a:rPr lang="en-US" sz="1600" dirty="0" err="1">
                <a:solidFill>
                  <a:srgbClr val="000000"/>
                </a:solidFill>
                <a:latin typeface="Century Gothic"/>
                <a:ea typeface="Century Gothic"/>
                <a:cs typeface="Century Gothic"/>
                <a:sym typeface="Century Gothic"/>
              </a:rPr>
              <a:t>España</a:t>
            </a:r>
            <a:r>
              <a:rPr lang="en-US" sz="1600" dirty="0">
                <a:solidFill>
                  <a:srgbClr val="000000"/>
                </a:solidFill>
                <a:latin typeface="Century Gothic"/>
                <a:ea typeface="Century Gothic"/>
                <a:cs typeface="Century Gothic"/>
                <a:sym typeface="Century Gothic"/>
              </a:rPr>
              <a:t>: </a:t>
            </a:r>
            <a:r>
              <a:rPr lang="en-US" sz="1600" dirty="0" err="1">
                <a:solidFill>
                  <a:srgbClr val="000000"/>
                </a:solidFill>
                <a:latin typeface="Century Gothic"/>
                <a:ea typeface="Century Gothic"/>
                <a:cs typeface="Century Gothic"/>
                <a:sym typeface="Century Gothic"/>
              </a:rPr>
              <a:t>Paidotribo</a:t>
            </a:r>
            <a:r>
              <a:rPr lang="en-US" sz="1700" dirty="0">
                <a:solidFill>
                  <a:srgbClr val="000000"/>
                </a:solidFill>
                <a:latin typeface="Century Gothic"/>
                <a:ea typeface="Century Gothic"/>
                <a:cs typeface="Century Gothic"/>
                <a:sym typeface="Century Gothic"/>
              </a:rPr>
              <a:t>.</a:t>
            </a:r>
            <a:endParaRPr sz="1700" dirty="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endParaRPr dirty="0">
              <a:solidFill>
                <a:srgbClr val="000000"/>
              </a:solidFill>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9"/>
          <p:cNvSpPr txBox="1">
            <a:spLocks noGrp="1"/>
          </p:cNvSpPr>
          <p:nvPr>
            <p:ph type="ctrTitle"/>
          </p:nvPr>
        </p:nvSpPr>
        <p:spPr>
          <a:xfrm>
            <a:off x="311700" y="2126108"/>
            <a:ext cx="8520600" cy="38027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err="1">
                <a:solidFill>
                  <a:srgbClr val="FF0000"/>
                </a:solidFill>
                <a:latin typeface="Century Gothic"/>
                <a:ea typeface="Century Gothic"/>
                <a:cs typeface="Century Gothic"/>
                <a:sym typeface="Century Gothic"/>
              </a:rPr>
              <a:t>Justificación</a:t>
            </a:r>
            <a:endParaRPr sz="3200" b="1" dirty="0">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endParaRPr sz="2800" b="1" dirty="0">
              <a:solidFill>
                <a:srgbClr val="FF0000"/>
              </a:solidFill>
              <a:latin typeface="Century Gothic"/>
              <a:ea typeface="Century Gothic"/>
              <a:cs typeface="Century Gothic"/>
              <a:sym typeface="Century Gothic"/>
            </a:endParaRPr>
          </a:p>
          <a:p>
            <a:pPr marL="0" lvl="0" indent="0" algn="just" rtl="0">
              <a:lnSpc>
                <a:spcPct val="120000"/>
              </a:lnSpc>
              <a:spcBef>
                <a:spcPts val="0"/>
              </a:spcBef>
              <a:spcAft>
                <a:spcPts val="0"/>
              </a:spcAft>
              <a:buNone/>
            </a:pPr>
            <a:r>
              <a:rPr lang="es-MX" sz="3600" dirty="0">
                <a:solidFill>
                  <a:srgbClr val="000000"/>
                </a:solidFill>
                <a:latin typeface="Century Gothic"/>
                <a:ea typeface="Century Gothic"/>
                <a:cs typeface="Century Gothic"/>
                <a:sym typeface="Century Gothic"/>
              </a:rPr>
              <a:t>Verificar el nivel de preparación en acondicionamiento físico de los alumnos para el desarrollo de pruebas físicas  y así poder tener una mejora en su acondicionamiento físico y con ello una vida saludable.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0"/>
          <p:cNvSpPr txBox="1">
            <a:spLocks noGrp="1"/>
          </p:cNvSpPr>
          <p:nvPr>
            <p:ph type="ctrTitle"/>
          </p:nvPr>
        </p:nvSpPr>
        <p:spPr>
          <a:xfrm>
            <a:off x="419150" y="78375"/>
            <a:ext cx="8520600" cy="51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Apertura</a:t>
            </a:r>
            <a:endParaRPr sz="2800" b="1">
              <a:solidFill>
                <a:srgbClr val="FF0000"/>
              </a:solidFill>
              <a:latin typeface="Century Gothic"/>
              <a:ea typeface="Century Gothic"/>
              <a:cs typeface="Century Gothic"/>
              <a:sym typeface="Century Gothic"/>
            </a:endParaRPr>
          </a:p>
        </p:txBody>
      </p:sp>
      <p:sp>
        <p:nvSpPr>
          <p:cNvPr id="458" name="Google Shape;458;p70"/>
          <p:cNvSpPr txBox="1">
            <a:spLocks noGrp="1"/>
          </p:cNvSpPr>
          <p:nvPr>
            <p:ph type="subTitle" idx="1"/>
          </p:nvPr>
        </p:nvSpPr>
        <p:spPr>
          <a:xfrm>
            <a:off x="419150" y="721575"/>
            <a:ext cx="8520600" cy="4560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400">
                <a:solidFill>
                  <a:srgbClr val="000000"/>
                </a:solidFill>
                <a:latin typeface="Century Gothic"/>
                <a:ea typeface="Century Gothic"/>
                <a:cs typeface="Century Gothic"/>
                <a:sym typeface="Century Gothic"/>
              </a:rPr>
              <a:t>- Inicialmente se formarán equipos</a:t>
            </a:r>
            <a:r>
              <a:rPr lang="en-US" sz="2400">
                <a:solidFill>
                  <a:schemeClr val="dk1"/>
                </a:solidFill>
                <a:latin typeface="Century Gothic"/>
                <a:ea typeface="Century Gothic"/>
                <a:cs typeface="Century Gothic"/>
                <a:sym typeface="Century Gothic"/>
              </a:rPr>
              <a:t> para realizar cada una de las pruebas físicas diseñadas, se les asignará una a cada uno y ellos mismos podrán implementarlas.</a:t>
            </a:r>
            <a:endParaRPr sz="2400">
              <a:solidFill>
                <a:schemeClr val="dk1"/>
              </a:solidFill>
              <a:latin typeface="Century Gothic"/>
              <a:ea typeface="Century Gothic"/>
              <a:cs typeface="Century Gothic"/>
              <a:sym typeface="Century Gothic"/>
            </a:endParaRPr>
          </a:p>
          <a:p>
            <a:pPr marL="0" lvl="0" indent="0" algn="just" rtl="0">
              <a:spcBef>
                <a:spcPts val="0"/>
              </a:spcBef>
              <a:spcAft>
                <a:spcPts val="0"/>
              </a:spcAft>
              <a:buNone/>
            </a:pPr>
            <a:endParaRPr sz="2400">
              <a:solidFill>
                <a:schemeClr val="dk1"/>
              </a:solidFill>
              <a:latin typeface="Century Gothic"/>
              <a:ea typeface="Century Gothic"/>
              <a:cs typeface="Century Gothic"/>
              <a:sym typeface="Century Gothic"/>
            </a:endParaRPr>
          </a:p>
          <a:p>
            <a:pPr marL="0" lvl="0" indent="0" algn="just" rtl="0">
              <a:spcBef>
                <a:spcPts val="0"/>
              </a:spcBef>
              <a:spcAft>
                <a:spcPts val="0"/>
              </a:spcAft>
              <a:buNone/>
            </a:pPr>
            <a:r>
              <a:rPr lang="en-US" sz="2400">
                <a:solidFill>
                  <a:srgbClr val="000000"/>
                </a:solidFill>
                <a:latin typeface="Century Gothic"/>
                <a:ea typeface="Century Gothic"/>
                <a:cs typeface="Century Gothic"/>
                <a:sym typeface="Century Gothic"/>
              </a:rPr>
              <a:t>- Durante la sesión de Educación Física se les proporcionará el formato donde deben anotar sus resultados de la prueba. Ejemplo:</a:t>
            </a:r>
            <a:endParaRPr sz="24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40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r>
              <a:rPr lang="en-US" sz="2400">
                <a:solidFill>
                  <a:srgbClr val="000000"/>
                </a:solidFill>
                <a:latin typeface="Century Gothic"/>
                <a:ea typeface="Century Gothic"/>
                <a:cs typeface="Century Gothic"/>
                <a:sym typeface="Century Gothic"/>
              </a:rPr>
              <a:t>“BATERÍA DE PRUEBAS”</a:t>
            </a:r>
            <a:endParaRPr sz="24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a:p>
          <a:p>
            <a:pPr marL="0" lvl="0" indent="0" algn="just" rtl="0">
              <a:spcBef>
                <a:spcPts val="0"/>
              </a:spcBef>
              <a:spcAft>
                <a:spcPts val="0"/>
              </a:spcAft>
              <a:buNone/>
            </a:pPr>
            <a:endParaRPr/>
          </a:p>
        </p:txBody>
      </p:sp>
      <p:sp>
        <p:nvSpPr>
          <p:cNvPr id="459" name="Google Shape;459;p70"/>
          <p:cNvSpPr txBox="1"/>
          <p:nvPr/>
        </p:nvSpPr>
        <p:spPr>
          <a:xfrm>
            <a:off x="-2005475" y="4655550"/>
            <a:ext cx="73485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60" name="Google Shape;460;p70"/>
          <p:cNvPicPr preferRelativeResize="0"/>
          <p:nvPr/>
        </p:nvPicPr>
        <p:blipFill rotWithShape="1">
          <a:blip r:embed="rId3">
            <a:alphaModFix/>
          </a:blip>
          <a:srcRect l="17232" t="38176" r="19716" b="13644"/>
          <a:stretch/>
        </p:blipFill>
        <p:spPr>
          <a:xfrm>
            <a:off x="2251487" y="4218925"/>
            <a:ext cx="4855925" cy="26390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1"/>
          <p:cNvSpPr txBox="1">
            <a:spLocks noGrp="1"/>
          </p:cNvSpPr>
          <p:nvPr>
            <p:ph type="ctrTitle"/>
          </p:nvPr>
        </p:nvSpPr>
        <p:spPr>
          <a:xfrm>
            <a:off x="408525" y="83700"/>
            <a:ext cx="8520600" cy="10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desarrollo</a:t>
            </a:r>
            <a:endParaRPr sz="2800" b="1">
              <a:solidFill>
                <a:srgbClr val="FF0000"/>
              </a:solidFill>
              <a:latin typeface="Century Gothic"/>
              <a:ea typeface="Century Gothic"/>
              <a:cs typeface="Century Gothic"/>
              <a:sym typeface="Century Gothic"/>
            </a:endParaRPr>
          </a:p>
        </p:txBody>
      </p:sp>
      <p:sp>
        <p:nvSpPr>
          <p:cNvPr id="467" name="Google Shape;467;p71"/>
          <p:cNvSpPr txBox="1">
            <a:spLocks noGrp="1"/>
          </p:cNvSpPr>
          <p:nvPr>
            <p:ph type="subTitle" idx="1"/>
          </p:nvPr>
        </p:nvSpPr>
        <p:spPr>
          <a:xfrm>
            <a:off x="623400" y="2142750"/>
            <a:ext cx="7953600" cy="3486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latin typeface="Century Gothic"/>
                <a:ea typeface="Century Gothic"/>
                <a:cs typeface="Century Gothic"/>
                <a:sym typeface="Century Gothic"/>
              </a:rPr>
              <a:t>Los alumnos deberán realizar cada prueba fÍsica descrita contabilizando los datos obtenidos en su ejecución mediante el registro en la tabla que se les asignó en la apertura y, por consiguiente, poder identificar los avances obtenidos mediante su aplicación y desarrollo.</a:t>
            </a:r>
            <a:endParaRPr>
              <a:latin typeface="Century Gothic"/>
              <a:ea typeface="Century Gothic"/>
              <a:cs typeface="Century Gothic"/>
              <a:sym typeface="Century Gothic"/>
            </a:endParaRPr>
          </a:p>
          <a:p>
            <a:pPr marL="0" lvl="0" indent="0" algn="ctr" rtl="0">
              <a:spcBef>
                <a:spcPts val="0"/>
              </a:spcBef>
              <a:spcAft>
                <a:spcPts val="0"/>
              </a:spcAft>
              <a:buNone/>
            </a:pP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199103" y="250723"/>
            <a:ext cx="8745794" cy="6459791"/>
          </a:xfrm>
          <a:prstGeom prst="rect">
            <a:avLst/>
          </a:prstGeom>
          <a:noFill/>
          <a:ln>
            <a:noFill/>
          </a:ln>
        </p:spPr>
        <p:txBody>
          <a:bodyPr spcFirstLastPara="1" wrap="square" lIns="91425" tIns="45700" rIns="91425" bIns="45700" anchor="b" anchorCtr="0">
            <a:noAutofit/>
          </a:bodyPr>
          <a:lstStyle/>
          <a:p>
            <a:pPr marL="0" lvl="0" indent="0" algn="just" rtl="0">
              <a:spcBef>
                <a:spcPts val="0"/>
              </a:spcBef>
              <a:spcAft>
                <a:spcPts val="0"/>
              </a:spcAft>
              <a:buClr>
                <a:schemeClr val="lt2"/>
              </a:buClr>
              <a:buSzPts val="1800"/>
              <a:buFont typeface="Century Gothic"/>
              <a:buNone/>
            </a:pPr>
            <a:endParaRPr lang="es-MX" sz="2100" dirty="0">
              <a:solidFill>
                <a:srgbClr val="0C0C0C"/>
              </a:solidFill>
              <a:latin typeface="Century Gothic"/>
              <a:ea typeface="Century Gothic"/>
              <a:cs typeface="Century Gothic"/>
              <a:sym typeface="Century Gothic"/>
            </a:endParaRPr>
          </a:p>
          <a:p>
            <a:pPr marL="0" lvl="0" indent="0" algn="just" rtl="0">
              <a:lnSpc>
                <a:spcPct val="110000"/>
              </a:lnSpc>
              <a:spcBef>
                <a:spcPts val="0"/>
              </a:spcBef>
              <a:spcAft>
                <a:spcPts val="0"/>
              </a:spcAft>
              <a:buClr>
                <a:schemeClr val="lt2"/>
              </a:buClr>
              <a:buSzPts val="1800"/>
              <a:buFont typeface="Century Gothic"/>
              <a:buNone/>
            </a:pPr>
            <a:r>
              <a:rPr lang="es-MX" sz="2400" dirty="0">
                <a:solidFill>
                  <a:srgbClr val="0C0C0C"/>
                </a:solidFill>
                <a:latin typeface="Century Gothic"/>
                <a:ea typeface="Century Gothic"/>
                <a:cs typeface="Century Gothic"/>
                <a:sym typeface="Century Gothic"/>
              </a:rPr>
              <a:t>Frente a este problema como equipo de trabajo, proponemos una serie de actividades que sensibilicen, promuevan y proporcionen herramientas a los alumnos del colegio. </a:t>
            </a:r>
            <a:br>
              <a:rPr lang="es-MX" sz="2400" dirty="0">
                <a:solidFill>
                  <a:srgbClr val="0C0C0C"/>
                </a:solidFill>
                <a:latin typeface="Century Gothic"/>
                <a:ea typeface="Century Gothic"/>
                <a:cs typeface="Century Gothic"/>
                <a:sym typeface="Century Gothic"/>
              </a:rPr>
            </a:br>
            <a:br>
              <a:rPr lang="es-MX" sz="2400" dirty="0">
                <a:solidFill>
                  <a:srgbClr val="0C0C0C"/>
                </a:solidFill>
                <a:latin typeface="Century Gothic"/>
                <a:ea typeface="Century Gothic"/>
                <a:cs typeface="Century Gothic"/>
                <a:sym typeface="Century Gothic"/>
              </a:rPr>
            </a:br>
            <a:r>
              <a:rPr lang="es-MX" sz="2400" dirty="0">
                <a:solidFill>
                  <a:srgbClr val="0C0C0C"/>
                </a:solidFill>
                <a:latin typeface="Century Gothic"/>
                <a:ea typeface="Century Gothic"/>
                <a:cs typeface="Century Gothic"/>
                <a:sym typeface="Century Gothic"/>
              </a:rPr>
              <a:t>Se iniciará con una  Investigación documental, que nos llevará a sondear mediante una encuesta los hábitos de vida saludables, para después proponer a través de una aplicación un registro diario de hábitos, que permita  a la comunidad académica hacer conciencia de los mismos. Cada asignatura proporcionara herramientas en sondear el estilo de vida que se cerrando con una carrera estudiantil que le proporcionen a los alumnos</a:t>
            </a:r>
            <a:r>
              <a:rPr lang="es-MX" sz="2400" dirty="0">
                <a:solidFill>
                  <a:srgbClr val="0C0C0C"/>
                </a:solidFill>
                <a:latin typeface="Verdana"/>
                <a:ea typeface="Verdana"/>
                <a:cs typeface="Verdana"/>
                <a:sym typeface="Verdana"/>
              </a:rPr>
              <a:t> </a:t>
            </a:r>
            <a:r>
              <a:rPr lang="es-MX" sz="2400" dirty="0">
                <a:solidFill>
                  <a:srgbClr val="0C0C0C"/>
                </a:solidFill>
                <a:latin typeface="Century Gothic"/>
                <a:ea typeface="Century Gothic"/>
                <a:cs typeface="Century Gothic"/>
                <a:sym typeface="Century Gothic"/>
              </a:rPr>
              <a:t>las herramientas e información necesaria para prevenir acontecimientos desafortunados en su salud, y privarlo de tener un estilo de vida saludable.</a:t>
            </a:r>
          </a:p>
        </p:txBody>
      </p:sp>
    </p:spTree>
    <p:extLst>
      <p:ext uri="{BB962C8B-B14F-4D97-AF65-F5344CB8AC3E}">
        <p14:creationId xmlns:p14="http://schemas.microsoft.com/office/powerpoint/2010/main" val="9176106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2"/>
          <p:cNvSpPr txBox="1">
            <a:spLocks noGrp="1"/>
          </p:cNvSpPr>
          <p:nvPr>
            <p:ph type="ctrTitle"/>
          </p:nvPr>
        </p:nvSpPr>
        <p:spPr>
          <a:xfrm>
            <a:off x="311700" y="206298"/>
            <a:ext cx="8520600" cy="69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cierre</a:t>
            </a:r>
            <a:endParaRPr sz="2800" b="1">
              <a:solidFill>
                <a:srgbClr val="FF0000"/>
              </a:solidFill>
              <a:latin typeface="Century Gothic"/>
              <a:ea typeface="Century Gothic"/>
              <a:cs typeface="Century Gothic"/>
              <a:sym typeface="Century Gothic"/>
            </a:endParaRPr>
          </a:p>
        </p:txBody>
      </p:sp>
      <p:sp>
        <p:nvSpPr>
          <p:cNvPr id="474" name="Google Shape;474;p72"/>
          <p:cNvSpPr txBox="1">
            <a:spLocks noGrp="1"/>
          </p:cNvSpPr>
          <p:nvPr>
            <p:ph type="subTitle" idx="1"/>
          </p:nvPr>
        </p:nvSpPr>
        <p:spPr>
          <a:xfrm>
            <a:off x="311700" y="1182433"/>
            <a:ext cx="8520600" cy="3276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700"/>
              <a:t>Al finalizar el tiempo establecido, se aplicará nuevamente la batería de trabajo inicial para poder realizar una comparación y medir el nivel de avance que se ha tenido al momento.</a:t>
            </a:r>
            <a:endParaRPr sz="2700"/>
          </a:p>
          <a:p>
            <a:pPr marL="0" lvl="0" indent="0" algn="just" rtl="0">
              <a:spcBef>
                <a:spcPts val="0"/>
              </a:spcBef>
              <a:spcAft>
                <a:spcPts val="0"/>
              </a:spcAft>
              <a:buNone/>
            </a:pPr>
            <a:endParaRPr sz="2700"/>
          </a:p>
          <a:p>
            <a:pPr marL="0" lvl="0" indent="0" algn="just" rtl="0">
              <a:spcBef>
                <a:spcPts val="0"/>
              </a:spcBef>
              <a:spcAft>
                <a:spcPts val="0"/>
              </a:spcAft>
              <a:buNone/>
            </a:pPr>
            <a:r>
              <a:rPr lang="en-US" sz="2700"/>
              <a:t>Los criterios de evaluación se regularán de acuerdo al siguiente tabulador:  </a:t>
            </a:r>
            <a:endParaRPr sz="2700"/>
          </a:p>
        </p:txBody>
      </p:sp>
      <p:graphicFrame>
        <p:nvGraphicFramePr>
          <p:cNvPr id="475" name="Google Shape;475;p72"/>
          <p:cNvGraphicFramePr/>
          <p:nvPr/>
        </p:nvGraphicFramePr>
        <p:xfrm>
          <a:off x="2873238" y="4458725"/>
          <a:ext cx="3576575" cy="1243271"/>
        </p:xfrm>
        <a:graphic>
          <a:graphicData uri="http://schemas.openxmlformats.org/drawingml/2006/table">
            <a:tbl>
              <a:tblPr>
                <a:noFill/>
                <a:tableStyleId>{83DFD6A3-1D1E-4A8C-89E5-3D2CD65DD3D9}</a:tableStyleId>
              </a:tblPr>
              <a:tblGrid>
                <a:gridCol w="1206050">
                  <a:extLst>
                    <a:ext uri="{9D8B030D-6E8A-4147-A177-3AD203B41FA5}">
                      <a16:colId xmlns:a16="http://schemas.microsoft.com/office/drawing/2014/main" val="20000"/>
                    </a:ext>
                  </a:extLst>
                </a:gridCol>
                <a:gridCol w="2370525">
                  <a:extLst>
                    <a:ext uri="{9D8B030D-6E8A-4147-A177-3AD203B41FA5}">
                      <a16:colId xmlns:a16="http://schemas.microsoft.com/office/drawing/2014/main" val="20001"/>
                    </a:ext>
                  </a:extLst>
                </a:gridCol>
              </a:tblGrid>
              <a:tr h="352425">
                <a:tc>
                  <a:txBody>
                    <a:bodyPr/>
                    <a:lstStyle/>
                    <a:p>
                      <a:pPr marL="0" lvl="0" indent="0" algn="just" rtl="0">
                        <a:lnSpc>
                          <a:spcPct val="115000"/>
                        </a:lnSpc>
                        <a:spcBef>
                          <a:spcPts val="1200"/>
                        </a:spcBef>
                        <a:spcAft>
                          <a:spcPts val="1200"/>
                        </a:spcAft>
                        <a:buNone/>
                      </a:pPr>
                      <a:r>
                        <a:rPr lang="en-US" b="1"/>
                        <a:t>4 a 5</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1200"/>
                        </a:spcAft>
                        <a:buNone/>
                      </a:pPr>
                      <a:r>
                        <a:rPr lang="en-US" b="1"/>
                        <a:t>BIEN</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52425">
                <a:tc>
                  <a:txBody>
                    <a:bodyPr/>
                    <a:lstStyle/>
                    <a:p>
                      <a:pPr marL="0" lvl="0" indent="0" algn="just" rtl="0">
                        <a:lnSpc>
                          <a:spcPct val="115000"/>
                        </a:lnSpc>
                        <a:spcBef>
                          <a:spcPts val="1200"/>
                        </a:spcBef>
                        <a:spcAft>
                          <a:spcPts val="1200"/>
                        </a:spcAft>
                        <a:buNone/>
                      </a:pPr>
                      <a:r>
                        <a:rPr lang="en-US" b="1"/>
                        <a:t>2 a 3.5</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1200"/>
                        </a:spcAft>
                        <a:buNone/>
                      </a:pPr>
                      <a:r>
                        <a:rPr lang="en-US" b="1"/>
                        <a:t>REGULAR</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8625">
                <a:tc>
                  <a:txBody>
                    <a:bodyPr/>
                    <a:lstStyle/>
                    <a:p>
                      <a:pPr marL="0" lvl="0" indent="0" algn="just" rtl="0">
                        <a:lnSpc>
                          <a:spcPct val="115000"/>
                        </a:lnSpc>
                        <a:spcBef>
                          <a:spcPts val="1200"/>
                        </a:spcBef>
                        <a:spcAft>
                          <a:spcPts val="1200"/>
                        </a:spcAft>
                        <a:buNone/>
                      </a:pPr>
                      <a:r>
                        <a:rPr lang="en-US" b="1"/>
                        <a:t>0 a 1.5</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1200"/>
                        </a:spcAft>
                        <a:buNone/>
                      </a:pPr>
                      <a:r>
                        <a:rPr lang="en-US" b="1"/>
                        <a:t>REQUIERE APOYO</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ctrTitle"/>
          </p:nvPr>
        </p:nvSpPr>
        <p:spPr>
          <a:xfrm>
            <a:off x="429687" y="-201849"/>
            <a:ext cx="8520600" cy="130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Descripción de lo que se hará con los resultados.</a:t>
            </a:r>
          </a:p>
        </p:txBody>
      </p:sp>
      <p:sp>
        <p:nvSpPr>
          <p:cNvPr id="290" name="Google Shape;290;p46"/>
          <p:cNvSpPr txBox="1">
            <a:spLocks noGrp="1"/>
          </p:cNvSpPr>
          <p:nvPr>
            <p:ph type="subTitle" idx="1"/>
          </p:nvPr>
        </p:nvSpPr>
        <p:spPr>
          <a:xfrm>
            <a:off x="429687" y="2900550"/>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2698272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ctrTitle"/>
          </p:nvPr>
        </p:nvSpPr>
        <p:spPr>
          <a:xfrm>
            <a:off x="311700" y="0"/>
            <a:ext cx="8520600" cy="66367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Análisis de Resultados</a:t>
            </a:r>
          </a:p>
        </p:txBody>
      </p:sp>
      <p:sp>
        <p:nvSpPr>
          <p:cNvPr id="297" name="Google Shape;297;p47"/>
          <p:cNvSpPr txBox="1">
            <a:spLocks noGrp="1"/>
          </p:cNvSpPr>
          <p:nvPr>
            <p:ph type="subTitle" idx="1"/>
          </p:nvPr>
        </p:nvSpPr>
        <p:spPr>
          <a:xfrm>
            <a:off x="311700" y="5383153"/>
            <a:ext cx="8520600" cy="11430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Logros planeados, logros alcanzados </a:t>
            </a:r>
          </a:p>
          <a:p>
            <a:pPr marL="0" lvl="0" indent="0" algn="ctr" rtl="0">
              <a:spcBef>
                <a:spcPts val="0"/>
              </a:spcBef>
              <a:spcAft>
                <a:spcPts val="0"/>
              </a:spcAft>
              <a:buNone/>
            </a:pPr>
            <a:r>
              <a:rPr lang="es-MX" dirty="0"/>
              <a:t>y aspectos a mejorar</a:t>
            </a:r>
          </a:p>
        </p:txBody>
      </p:sp>
    </p:spTree>
    <p:extLst>
      <p:ext uri="{BB962C8B-B14F-4D97-AF65-F5344CB8AC3E}">
        <p14:creationId xmlns:p14="http://schemas.microsoft.com/office/powerpoint/2010/main" val="2210956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ctrTitle"/>
          </p:nvPr>
        </p:nvSpPr>
        <p:spPr>
          <a:xfrm>
            <a:off x="473932" y="135047"/>
            <a:ext cx="8520600" cy="495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Toma de decisiones</a:t>
            </a:r>
          </a:p>
        </p:txBody>
      </p:sp>
      <p:sp>
        <p:nvSpPr>
          <p:cNvPr id="304" name="Google Shape;304;p48"/>
          <p:cNvSpPr txBox="1">
            <a:spLocks noGrp="1"/>
          </p:cNvSpPr>
          <p:nvPr>
            <p:ph type="subTitle" idx="1"/>
          </p:nvPr>
        </p:nvSpPr>
        <p:spPr>
          <a:xfrm>
            <a:off x="311700" y="3203646"/>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2401706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6"/>
          <p:cNvSpPr txBox="1">
            <a:spLocks noGrp="1"/>
          </p:cNvSpPr>
          <p:nvPr>
            <p:ph type="ctrTitle"/>
          </p:nvPr>
        </p:nvSpPr>
        <p:spPr>
          <a:xfrm>
            <a:off x="311700" y="313976"/>
            <a:ext cx="8520600" cy="120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Actividad disciplinaria: Orientación</a:t>
            </a:r>
            <a:endParaRPr sz="2800" b="1">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“Reconociendo mis emociones”</a:t>
            </a:r>
            <a:endParaRPr sz="2800" b="1">
              <a:solidFill>
                <a:srgbClr val="FF0000"/>
              </a:solidFill>
              <a:latin typeface="Century Gothic"/>
              <a:ea typeface="Century Gothic"/>
              <a:cs typeface="Century Gothic"/>
              <a:sym typeface="Century Gothic"/>
            </a:endParaRPr>
          </a:p>
        </p:txBody>
      </p:sp>
      <p:sp>
        <p:nvSpPr>
          <p:cNvPr id="503" name="Google Shape;503;p76"/>
          <p:cNvSpPr txBox="1">
            <a:spLocks noGrp="1"/>
          </p:cNvSpPr>
          <p:nvPr>
            <p:ph type="subTitle" idx="1"/>
          </p:nvPr>
        </p:nvSpPr>
        <p:spPr>
          <a:xfrm>
            <a:off x="311700" y="2049748"/>
            <a:ext cx="8520600" cy="3651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Objetivo:</a:t>
            </a:r>
            <a:r>
              <a:rPr lang="en-US" sz="2000">
                <a:solidFill>
                  <a:srgbClr val="0070C0"/>
                </a:solidFill>
                <a:latin typeface="Century Gothic"/>
                <a:ea typeface="Century Gothic"/>
                <a:cs typeface="Century Gothic"/>
                <a:sym typeface="Century Gothic"/>
              </a:rPr>
              <a:t> </a:t>
            </a:r>
            <a:r>
              <a:rPr lang="en-US" sz="2000">
                <a:solidFill>
                  <a:srgbClr val="000000"/>
                </a:solidFill>
                <a:latin typeface="Century Gothic"/>
                <a:ea typeface="Century Gothic"/>
                <a:cs typeface="Century Gothic"/>
                <a:sym typeface="Century Gothic"/>
              </a:rPr>
              <a:t>Que el alumno reflexione mediante la ejecución de una sensibilización el manejo de sus emociones con respecto a su estilo de vida antes y después de las actividades interdisciplinarias ya realizadas.</a:t>
            </a: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b="1">
              <a:solidFill>
                <a:srgbClr val="1155CC"/>
              </a:solidFill>
              <a:latin typeface="Century Gothic"/>
              <a:ea typeface="Century Gothic"/>
              <a:cs typeface="Century Gothic"/>
              <a:sym typeface="Century Gothic"/>
            </a:endParaRPr>
          </a:p>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Grado:</a:t>
            </a:r>
            <a:r>
              <a:rPr lang="en-US" sz="2000">
                <a:solidFill>
                  <a:srgbClr val="0070C0"/>
                </a:solidFill>
                <a:latin typeface="Century Gothic"/>
                <a:ea typeface="Century Gothic"/>
                <a:cs typeface="Century Gothic"/>
                <a:sym typeface="Century Gothic"/>
              </a:rPr>
              <a:t> </a:t>
            </a:r>
            <a:r>
              <a:rPr lang="en-US" sz="2000">
                <a:solidFill>
                  <a:srgbClr val="000000"/>
                </a:solidFill>
                <a:latin typeface="Century Gothic"/>
                <a:ea typeface="Century Gothic"/>
                <a:cs typeface="Century Gothic"/>
                <a:sym typeface="Century Gothic"/>
              </a:rPr>
              <a:t>502</a:t>
            </a: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a:solidFill>
                <a:srgbClr val="0070C0"/>
              </a:solidFill>
              <a:latin typeface="Century Gothic"/>
              <a:ea typeface="Century Gothic"/>
              <a:cs typeface="Century Gothic"/>
              <a:sym typeface="Century Gothic"/>
            </a:endParaRPr>
          </a:p>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Fecha: </a:t>
            </a:r>
            <a:r>
              <a:rPr lang="en-US" sz="2000">
                <a:solidFill>
                  <a:srgbClr val="000000"/>
                </a:solidFill>
                <a:latin typeface="Century Gothic"/>
                <a:ea typeface="Century Gothic"/>
                <a:cs typeface="Century Gothic"/>
                <a:sym typeface="Century Gothic"/>
              </a:rPr>
              <a:t>Del 1 al 19 de febrero</a:t>
            </a: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a:solidFill>
                <a:srgbClr val="0070C0"/>
              </a:solidFill>
              <a:latin typeface="Century Gothic"/>
              <a:ea typeface="Century Gothic"/>
              <a:cs typeface="Century Gothic"/>
              <a:sym typeface="Century Gothic"/>
            </a:endParaRPr>
          </a:p>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Materia:</a:t>
            </a:r>
            <a:r>
              <a:rPr lang="en-US" sz="2000">
                <a:solidFill>
                  <a:srgbClr val="0070C0"/>
                </a:solidFill>
                <a:latin typeface="Century Gothic"/>
                <a:ea typeface="Century Gothic"/>
                <a:cs typeface="Century Gothic"/>
                <a:sym typeface="Century Gothic"/>
              </a:rPr>
              <a:t> </a:t>
            </a:r>
            <a:r>
              <a:rPr lang="en-US" sz="2000">
                <a:solidFill>
                  <a:srgbClr val="000000"/>
                </a:solidFill>
                <a:latin typeface="Century Gothic"/>
                <a:ea typeface="Century Gothic"/>
                <a:cs typeface="Century Gothic"/>
                <a:sym typeface="Century Gothic"/>
              </a:rPr>
              <a:t>Orientación Educativa</a:t>
            </a:r>
            <a:endParaRPr sz="2000">
              <a:solidFill>
                <a:srgbClr val="000000"/>
              </a:solidFill>
              <a:latin typeface="Century Gothic"/>
              <a:ea typeface="Century Gothic"/>
              <a:cs typeface="Century Gothic"/>
              <a:sym typeface="Century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7"/>
          <p:cNvSpPr txBox="1">
            <a:spLocks noGrp="1"/>
          </p:cNvSpPr>
          <p:nvPr>
            <p:ph type="ctrTitle"/>
          </p:nvPr>
        </p:nvSpPr>
        <p:spPr>
          <a:xfrm>
            <a:off x="311700" y="679701"/>
            <a:ext cx="8520600" cy="72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000" b="1">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endParaRPr sz="3000" b="1">
              <a:solidFill>
                <a:srgbClr val="FF0000"/>
              </a:solidFill>
              <a:latin typeface="Century Gothic"/>
              <a:ea typeface="Century Gothic"/>
              <a:cs typeface="Century Gothic"/>
              <a:sym typeface="Century Gothic"/>
            </a:endParaRPr>
          </a:p>
        </p:txBody>
      </p:sp>
      <p:sp>
        <p:nvSpPr>
          <p:cNvPr id="510" name="Google Shape;510;p77"/>
          <p:cNvSpPr txBox="1">
            <a:spLocks noGrp="1"/>
          </p:cNvSpPr>
          <p:nvPr>
            <p:ph type="subTitle" idx="1"/>
          </p:nvPr>
        </p:nvSpPr>
        <p:spPr>
          <a:xfrm>
            <a:off x="311700" y="929710"/>
            <a:ext cx="8520600" cy="5707063"/>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800" dirty="0">
              <a:solidFill>
                <a:srgbClr val="000000"/>
              </a:solidFill>
              <a:latin typeface="Century Gothic"/>
              <a:ea typeface="Century Gothic"/>
              <a:cs typeface="Century Gothic"/>
              <a:sym typeface="Century Gothic"/>
            </a:endParaRPr>
          </a:p>
          <a:p>
            <a:pPr marL="457200" lvl="0" indent="0" algn="ctr" rtl="0">
              <a:spcBef>
                <a:spcPts val="0"/>
              </a:spcBef>
              <a:spcAft>
                <a:spcPts val="0"/>
              </a:spcAft>
              <a:buNone/>
            </a:pPr>
            <a:r>
              <a:rPr lang="es-MX" sz="3000" b="1" dirty="0">
                <a:solidFill>
                  <a:srgbClr val="FF0000"/>
                </a:solidFill>
                <a:latin typeface="Century Gothic"/>
                <a:ea typeface="Century Gothic"/>
                <a:cs typeface="Century Gothic"/>
                <a:sym typeface="Century Gothic"/>
              </a:rPr>
              <a:t>Conceptos de Asignatura</a:t>
            </a:r>
          </a:p>
          <a:p>
            <a:pPr marL="457200" lvl="0" indent="0" algn="ctr" rtl="0">
              <a:spcBef>
                <a:spcPts val="0"/>
              </a:spcBef>
              <a:spcAft>
                <a:spcPts val="0"/>
              </a:spcAft>
              <a:buNone/>
            </a:pPr>
            <a:r>
              <a:rPr lang="es-MX" sz="2300" dirty="0">
                <a:solidFill>
                  <a:srgbClr val="000000"/>
                </a:solidFill>
                <a:latin typeface="Century Gothic"/>
                <a:ea typeface="Century Gothic"/>
                <a:cs typeface="Century Gothic"/>
                <a:sym typeface="Century Gothic"/>
              </a:rPr>
              <a:t>Emociones, Autoconcepto, </a:t>
            </a:r>
            <a:r>
              <a:rPr lang="es-MX" sz="2300" dirty="0" err="1">
                <a:solidFill>
                  <a:srgbClr val="000000"/>
                </a:solidFill>
                <a:latin typeface="Century Gothic"/>
                <a:ea typeface="Century Gothic"/>
                <a:cs typeface="Century Gothic"/>
                <a:sym typeface="Century Gothic"/>
              </a:rPr>
              <a:t>Empatia</a:t>
            </a:r>
            <a:r>
              <a:rPr lang="es-MX" sz="2300" dirty="0">
                <a:solidFill>
                  <a:srgbClr val="000000"/>
                </a:solidFill>
                <a:latin typeface="Century Gothic"/>
                <a:ea typeface="Century Gothic"/>
                <a:cs typeface="Century Gothic"/>
                <a:sym typeface="Century Gothic"/>
              </a:rPr>
              <a:t>, Habilidades, Personalidad.</a:t>
            </a:r>
          </a:p>
          <a:p>
            <a:pPr marL="457200" lvl="0" indent="0" algn="ctr" rtl="0">
              <a:spcBef>
                <a:spcPts val="0"/>
              </a:spcBef>
              <a:spcAft>
                <a:spcPts val="0"/>
              </a:spcAft>
              <a:buNone/>
            </a:pPr>
            <a:endParaRPr lang="es-MX" sz="2300" dirty="0">
              <a:solidFill>
                <a:srgbClr val="000000"/>
              </a:solidFill>
              <a:latin typeface="Century Gothic"/>
              <a:ea typeface="Century Gothic"/>
              <a:cs typeface="Century Gothic"/>
              <a:sym typeface="Century Gothic"/>
            </a:endParaRPr>
          </a:p>
          <a:p>
            <a:pPr marL="457200" lvl="0" indent="0" algn="ctr" rtl="0">
              <a:spcBef>
                <a:spcPts val="0"/>
              </a:spcBef>
              <a:spcAft>
                <a:spcPts val="0"/>
              </a:spcAft>
              <a:buNone/>
            </a:pPr>
            <a:r>
              <a:rPr lang="es-MX" sz="3000" b="1" dirty="0">
                <a:solidFill>
                  <a:srgbClr val="FF0000"/>
                </a:solidFill>
                <a:latin typeface="Century Gothic"/>
                <a:ea typeface="Century Gothic"/>
                <a:cs typeface="Century Gothic"/>
                <a:sym typeface="Century Gothic"/>
              </a:rPr>
              <a:t>Fuentes</a:t>
            </a:r>
          </a:p>
          <a:p>
            <a:pPr indent="-374650" algn="l">
              <a:buClr>
                <a:srgbClr val="000000"/>
              </a:buClr>
              <a:buSzPts val="2300"/>
              <a:buFont typeface="Century Gothic"/>
              <a:buChar char="-"/>
            </a:pPr>
            <a:r>
              <a:rPr lang="es-MX" sz="2300" dirty="0">
                <a:solidFill>
                  <a:srgbClr val="000000"/>
                </a:solidFill>
                <a:latin typeface="Century Gothic"/>
                <a:ea typeface="Century Gothic"/>
                <a:cs typeface="Century Gothic"/>
                <a:sym typeface="Century Gothic"/>
              </a:rPr>
              <a:t>Antony </a:t>
            </a:r>
            <a:r>
              <a:rPr lang="es-MX" sz="2300" dirty="0" err="1">
                <a:solidFill>
                  <a:srgbClr val="000000"/>
                </a:solidFill>
                <a:latin typeface="Century Gothic"/>
                <a:ea typeface="Century Gothic"/>
                <a:cs typeface="Century Gothic"/>
                <a:sym typeface="Century Gothic"/>
              </a:rPr>
              <a:t>Marcelo,Zernet</a:t>
            </a:r>
            <a:r>
              <a:rPr lang="es-MX" sz="2300" dirty="0">
                <a:solidFill>
                  <a:srgbClr val="000000"/>
                </a:solidFill>
                <a:latin typeface="Century Gothic"/>
                <a:ea typeface="Century Gothic"/>
                <a:cs typeface="Century Gothic"/>
                <a:sym typeface="Century Gothic"/>
              </a:rPr>
              <a:t> Jorge,(2014) </a:t>
            </a:r>
            <a:r>
              <a:rPr lang="es-MX" sz="2300" i="1" dirty="0">
                <a:solidFill>
                  <a:srgbClr val="000000"/>
                </a:solidFill>
                <a:latin typeface="Century Gothic"/>
                <a:ea typeface="Century Gothic"/>
                <a:cs typeface="Century Gothic"/>
                <a:sym typeface="Century Gothic"/>
              </a:rPr>
              <a:t>Las cuatro emociones básicas</a:t>
            </a:r>
            <a:r>
              <a:rPr lang="es-MX" sz="2300" b="1" dirty="0">
                <a:solidFill>
                  <a:srgbClr val="000000"/>
                </a:solidFill>
                <a:latin typeface="Century Gothic"/>
                <a:ea typeface="Century Gothic"/>
                <a:cs typeface="Century Gothic"/>
                <a:sym typeface="Century Gothic"/>
              </a:rPr>
              <a:t>, </a:t>
            </a:r>
            <a:r>
              <a:rPr lang="es-MX" sz="2300" dirty="0">
                <a:solidFill>
                  <a:srgbClr val="000000"/>
                </a:solidFill>
                <a:latin typeface="Century Gothic"/>
                <a:ea typeface="Century Gothic"/>
                <a:cs typeface="Century Gothic"/>
                <a:sym typeface="Century Gothic"/>
              </a:rPr>
              <a:t>México, Editorial Herder,</a:t>
            </a:r>
          </a:p>
          <a:p>
            <a:pPr marL="82550" indent="0" algn="l">
              <a:buClr>
                <a:srgbClr val="000000"/>
              </a:buClr>
              <a:buSzPts val="2300"/>
            </a:pPr>
            <a:endParaRPr lang="es-MX" sz="2300" dirty="0">
              <a:solidFill>
                <a:srgbClr val="000000"/>
              </a:solidFill>
              <a:latin typeface="Century Gothic"/>
              <a:ea typeface="Century Gothic"/>
              <a:cs typeface="Century Gothic"/>
              <a:sym typeface="Century Gothic"/>
            </a:endParaRPr>
          </a:p>
          <a:p>
            <a:pPr marL="457200" lvl="0" indent="-374650" algn="l" rtl="0">
              <a:spcBef>
                <a:spcPts val="0"/>
              </a:spcBef>
              <a:spcAft>
                <a:spcPts val="0"/>
              </a:spcAft>
              <a:buClr>
                <a:srgbClr val="000000"/>
              </a:buClr>
              <a:buSzPts val="2300"/>
              <a:buFont typeface="Century Gothic"/>
              <a:buChar char="-"/>
            </a:pPr>
            <a:r>
              <a:rPr lang="es-MX" sz="2300" dirty="0" err="1">
                <a:solidFill>
                  <a:srgbClr val="000000"/>
                </a:solidFill>
                <a:latin typeface="Century Gothic"/>
                <a:ea typeface="Century Gothic"/>
                <a:cs typeface="Century Gothic"/>
                <a:sym typeface="Century Gothic"/>
              </a:rPr>
              <a:t>Marcusschamer</a:t>
            </a:r>
            <a:r>
              <a:rPr lang="es-MX" sz="2300" dirty="0">
                <a:solidFill>
                  <a:srgbClr val="000000"/>
                </a:solidFill>
                <a:latin typeface="Century Gothic"/>
                <a:ea typeface="Century Gothic"/>
                <a:cs typeface="Century Gothic"/>
                <a:sym typeface="Century Gothic"/>
              </a:rPr>
              <a:t> Eva y </a:t>
            </a:r>
            <a:r>
              <a:rPr lang="es-MX" sz="2300" dirty="0" err="1">
                <a:solidFill>
                  <a:srgbClr val="000000"/>
                </a:solidFill>
                <a:latin typeface="Century Gothic"/>
                <a:ea typeface="Century Gothic"/>
                <a:cs typeface="Century Gothic"/>
                <a:sym typeface="Century Gothic"/>
              </a:rPr>
              <a:t>Harispuru</a:t>
            </a:r>
            <a:r>
              <a:rPr lang="es-MX" sz="2300" dirty="0">
                <a:solidFill>
                  <a:srgbClr val="000000"/>
                </a:solidFill>
                <a:latin typeface="Century Gothic"/>
                <a:ea typeface="Century Gothic"/>
                <a:cs typeface="Century Gothic"/>
                <a:sym typeface="Century Gothic"/>
              </a:rPr>
              <a:t> Hilda, (2013, 4. Ed.) </a:t>
            </a:r>
            <a:r>
              <a:rPr lang="es-MX" sz="2300" i="1" dirty="0">
                <a:solidFill>
                  <a:srgbClr val="000000"/>
                </a:solidFill>
                <a:latin typeface="Century Gothic"/>
                <a:ea typeface="Century Gothic"/>
                <a:cs typeface="Century Gothic"/>
                <a:sym typeface="Century Gothic"/>
              </a:rPr>
              <a:t>Orientación Vocacional</a:t>
            </a:r>
            <a:r>
              <a:rPr lang="es-MX" sz="2300" dirty="0">
                <a:solidFill>
                  <a:srgbClr val="000000"/>
                </a:solidFill>
                <a:latin typeface="Century Gothic"/>
                <a:ea typeface="Century Gothic"/>
                <a:cs typeface="Century Gothic"/>
                <a:sym typeface="Century Gothic"/>
              </a:rPr>
              <a:t>, México, ED. Mc. Graw-Hill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8"/>
          <p:cNvSpPr txBox="1">
            <a:spLocks noGrp="1"/>
          </p:cNvSpPr>
          <p:nvPr>
            <p:ph type="ctrTitle"/>
          </p:nvPr>
        </p:nvSpPr>
        <p:spPr>
          <a:xfrm>
            <a:off x="311700" y="280219"/>
            <a:ext cx="8520600" cy="7276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Justificación</a:t>
            </a:r>
            <a:endParaRPr sz="2800" b="1" dirty="0">
              <a:solidFill>
                <a:srgbClr val="FF0000"/>
              </a:solidFill>
              <a:latin typeface="Century Gothic"/>
              <a:ea typeface="Century Gothic"/>
              <a:cs typeface="Century Gothic"/>
              <a:sym typeface="Century Gothic"/>
            </a:endParaRPr>
          </a:p>
        </p:txBody>
      </p:sp>
      <p:sp>
        <p:nvSpPr>
          <p:cNvPr id="517" name="Google Shape;517;p78"/>
          <p:cNvSpPr txBox="1">
            <a:spLocks noGrp="1"/>
          </p:cNvSpPr>
          <p:nvPr>
            <p:ph type="subTitle" idx="1"/>
          </p:nvPr>
        </p:nvSpPr>
        <p:spPr>
          <a:xfrm>
            <a:off x="193713" y="1833751"/>
            <a:ext cx="8520600" cy="3918119"/>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0"/>
              </a:spcAft>
              <a:buNone/>
            </a:pPr>
            <a:r>
              <a:rPr lang="es-MX" sz="2500" dirty="0">
                <a:solidFill>
                  <a:srgbClr val="000000"/>
                </a:solidFill>
                <a:latin typeface="Century Gothic"/>
                <a:ea typeface="Century Gothic"/>
                <a:cs typeface="Century Gothic"/>
                <a:sym typeface="Century Gothic"/>
              </a:rPr>
              <a:t>En la materia de Orientación se pretende que mediante la técnica de sensibilización el alumno identifique y reflexione  lo que tiene que modificar en cuanto al manejo de sus emociones  para que llegue a tener un estilo de vida saludable y esto genere en él un autoconcepto óptimo. Quedará plasmado en un tríptico.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9"/>
          <p:cNvSpPr txBox="1">
            <a:spLocks noGrp="1"/>
          </p:cNvSpPr>
          <p:nvPr>
            <p:ph type="ctrTitle"/>
          </p:nvPr>
        </p:nvSpPr>
        <p:spPr>
          <a:xfrm>
            <a:off x="311700" y="429350"/>
            <a:ext cx="8520600" cy="79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Apertura</a:t>
            </a:r>
            <a:endParaRPr sz="2800" b="1">
              <a:solidFill>
                <a:srgbClr val="FF0000"/>
              </a:solidFill>
              <a:latin typeface="Century Gothic"/>
              <a:ea typeface="Century Gothic"/>
              <a:cs typeface="Century Gothic"/>
              <a:sym typeface="Century Gothic"/>
            </a:endParaRPr>
          </a:p>
        </p:txBody>
      </p:sp>
      <p:sp>
        <p:nvSpPr>
          <p:cNvPr id="524" name="Google Shape;524;p79"/>
          <p:cNvSpPr txBox="1">
            <a:spLocks noGrp="1"/>
          </p:cNvSpPr>
          <p:nvPr>
            <p:ph type="subTitle" idx="1"/>
          </p:nvPr>
        </p:nvSpPr>
        <p:spPr>
          <a:xfrm>
            <a:off x="311700" y="1738363"/>
            <a:ext cx="8520600" cy="4115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400" dirty="0">
                <a:solidFill>
                  <a:srgbClr val="000000"/>
                </a:solidFill>
                <a:latin typeface="Century Gothic"/>
                <a:ea typeface="Century Gothic"/>
                <a:cs typeface="Century Gothic"/>
                <a:sym typeface="Century Gothic"/>
              </a:rPr>
              <a:t>Durante la clase de orientación se procederá a la división del grupo en dos equipos con la intención de cambiarlos del salón para dar continuidad de manera más óptima y lograr el objetivo.</a:t>
            </a:r>
          </a:p>
          <a:p>
            <a:pPr marL="0" lvl="0" indent="0" algn="just" rtl="0">
              <a:spcBef>
                <a:spcPts val="0"/>
              </a:spcBef>
              <a:spcAft>
                <a:spcPts val="0"/>
              </a:spcAft>
              <a:buNone/>
            </a:pPr>
            <a:r>
              <a:rPr lang="es-MX" sz="2400" dirty="0">
                <a:solidFill>
                  <a:srgbClr val="000000"/>
                </a:solidFill>
                <a:latin typeface="Century Gothic"/>
                <a:ea typeface="Century Gothic"/>
                <a:cs typeface="Century Gothic"/>
                <a:sym typeface="Century Gothic"/>
              </a:rPr>
              <a:t> Con la previa supervisión y guía del profesor se realiza técnica de relajación de 10 minutos, la cual será aplicada por el jefe y subjefe  de grupo, esta es un recurso para  la sensibilización del mismo.</a:t>
            </a:r>
          </a:p>
          <a:p>
            <a:pPr marL="0" lvl="0" indent="0" algn="just" rtl="0">
              <a:spcBef>
                <a:spcPts val="0"/>
              </a:spcBef>
              <a:spcAft>
                <a:spcPts val="0"/>
              </a:spcAft>
              <a:buNone/>
            </a:pPr>
            <a:endParaRPr lang="es-MX" sz="24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400" dirty="0">
                <a:solidFill>
                  <a:srgbClr val="1155CC"/>
                </a:solidFill>
                <a:latin typeface="Century Gothic"/>
                <a:ea typeface="Century Gothic"/>
                <a:cs typeface="Century Gothic"/>
                <a:sym typeface="Century Gothic"/>
              </a:rPr>
              <a:t>MATERIALES:</a:t>
            </a:r>
            <a:r>
              <a:rPr lang="es-MX" sz="2400" dirty="0">
                <a:solidFill>
                  <a:srgbClr val="000000"/>
                </a:solidFill>
                <a:latin typeface="Century Gothic"/>
                <a:ea typeface="Century Gothic"/>
                <a:cs typeface="Century Gothic"/>
                <a:sym typeface="Century Gothic"/>
              </a:rPr>
              <a:t> </a:t>
            </a:r>
            <a:r>
              <a:rPr lang="es-MX" sz="2400" dirty="0" err="1">
                <a:solidFill>
                  <a:srgbClr val="000000"/>
                </a:solidFill>
                <a:latin typeface="Century Gothic"/>
                <a:ea typeface="Century Gothic"/>
                <a:cs typeface="Century Gothic"/>
                <a:sym typeface="Century Gothic"/>
              </a:rPr>
              <a:t>Grabadora,Audio</a:t>
            </a:r>
            <a:r>
              <a:rPr lang="es-MX" sz="2400" dirty="0">
                <a:solidFill>
                  <a:srgbClr val="000000"/>
                </a:solidFill>
                <a:latin typeface="Century Gothic"/>
                <a:ea typeface="Century Gothic"/>
                <a:cs typeface="Century Gothic"/>
                <a:sym typeface="Century Gothic"/>
              </a:rPr>
              <a:t> de relajación, dos salones .</a:t>
            </a:r>
          </a:p>
          <a:p>
            <a:pPr marL="0" lvl="0" indent="0" algn="ctr" rtl="0">
              <a:spcBef>
                <a:spcPts val="0"/>
              </a:spcBef>
              <a:spcAft>
                <a:spcPts val="0"/>
              </a:spcAft>
              <a:buNone/>
            </a:pPr>
            <a:endParaRPr sz="2400" dirty="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0"/>
          <p:cNvSpPr txBox="1">
            <a:spLocks noGrp="1"/>
          </p:cNvSpPr>
          <p:nvPr>
            <p:ph type="ctrTitle"/>
          </p:nvPr>
        </p:nvSpPr>
        <p:spPr>
          <a:xfrm>
            <a:off x="623400" y="943200"/>
            <a:ext cx="7821000" cy="59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desarrollo</a:t>
            </a:r>
            <a:endParaRPr sz="2800" b="1">
              <a:solidFill>
                <a:srgbClr val="FF0000"/>
              </a:solidFill>
              <a:latin typeface="Century Gothic"/>
              <a:ea typeface="Century Gothic"/>
              <a:cs typeface="Century Gothic"/>
              <a:sym typeface="Century Gothic"/>
            </a:endParaRPr>
          </a:p>
        </p:txBody>
      </p:sp>
      <p:sp>
        <p:nvSpPr>
          <p:cNvPr id="531" name="Google Shape;531;p80"/>
          <p:cNvSpPr txBox="1">
            <a:spLocks noGrp="1"/>
          </p:cNvSpPr>
          <p:nvPr>
            <p:ph type="subTitle" idx="1"/>
          </p:nvPr>
        </p:nvSpPr>
        <p:spPr>
          <a:xfrm>
            <a:off x="311700" y="1839300"/>
            <a:ext cx="8520600" cy="4075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400" dirty="0">
                <a:solidFill>
                  <a:schemeClr val="dk1"/>
                </a:solidFill>
                <a:latin typeface="Century Gothic"/>
                <a:ea typeface="Century Gothic"/>
                <a:cs typeface="Century Gothic"/>
                <a:sym typeface="Century Gothic"/>
              </a:rPr>
              <a:t>En ambas secciones y ya con  el ambiente favorable se realizará de manera individual y escrita una comparación de las emociones experimentadas antes y después de las actividades de este proyecto. </a:t>
            </a:r>
          </a:p>
          <a:p>
            <a:pPr marL="0" lvl="0" indent="0" algn="just" rtl="0">
              <a:spcBef>
                <a:spcPts val="0"/>
              </a:spcBef>
              <a:spcAft>
                <a:spcPts val="0"/>
              </a:spcAft>
              <a:buNone/>
            </a:pPr>
            <a:r>
              <a:rPr lang="es-MX" sz="2400" dirty="0">
                <a:solidFill>
                  <a:schemeClr val="dk1"/>
                </a:solidFill>
                <a:latin typeface="Century Gothic"/>
                <a:ea typeface="Century Gothic"/>
                <a:cs typeface="Century Gothic"/>
                <a:sym typeface="Century Gothic"/>
              </a:rPr>
              <a:t>Se conjunta al grupo nuevamente y en plenaria y con la </a:t>
            </a:r>
            <a:r>
              <a:rPr lang="es-MX" sz="2400" dirty="0" err="1">
                <a:solidFill>
                  <a:schemeClr val="dk1"/>
                </a:solidFill>
                <a:latin typeface="Century Gothic"/>
                <a:ea typeface="Century Gothic"/>
                <a:cs typeface="Century Gothic"/>
                <a:sym typeface="Century Gothic"/>
              </a:rPr>
              <a:t>guia</a:t>
            </a:r>
            <a:r>
              <a:rPr lang="es-MX" sz="2400" dirty="0">
                <a:solidFill>
                  <a:schemeClr val="dk1"/>
                </a:solidFill>
                <a:latin typeface="Century Gothic"/>
                <a:ea typeface="Century Gothic"/>
                <a:cs typeface="Century Gothic"/>
                <a:sym typeface="Century Gothic"/>
              </a:rPr>
              <a:t> del profesor se expresaran dichas emociones, identificando como poder incluirlas en un estilo de vida saludable.</a:t>
            </a:r>
          </a:p>
          <a:p>
            <a:pPr marL="0" lvl="0" indent="0" algn="just" rtl="0">
              <a:spcBef>
                <a:spcPts val="0"/>
              </a:spcBef>
              <a:spcAft>
                <a:spcPts val="0"/>
              </a:spcAft>
              <a:buNone/>
            </a:pPr>
            <a:endParaRPr lang="es-MX" sz="2400" dirty="0">
              <a:solidFill>
                <a:schemeClr val="dk1"/>
              </a:solidFill>
              <a:latin typeface="Century Gothic"/>
              <a:ea typeface="Century Gothic"/>
              <a:cs typeface="Century Gothic"/>
              <a:sym typeface="Century Gothic"/>
            </a:endParaRPr>
          </a:p>
          <a:p>
            <a:pPr marL="0" lvl="0" indent="0" algn="just" rtl="0">
              <a:spcBef>
                <a:spcPts val="0"/>
              </a:spcBef>
              <a:spcAft>
                <a:spcPts val="0"/>
              </a:spcAft>
              <a:buNone/>
            </a:pPr>
            <a:r>
              <a:rPr lang="es-MX" sz="2400" dirty="0">
                <a:solidFill>
                  <a:srgbClr val="1155CC"/>
                </a:solidFill>
                <a:latin typeface="Century Gothic"/>
                <a:ea typeface="Century Gothic"/>
                <a:cs typeface="Century Gothic"/>
                <a:sym typeface="Century Gothic"/>
              </a:rPr>
              <a:t>MATERIALES:</a:t>
            </a:r>
            <a:r>
              <a:rPr lang="es-MX" sz="2400" dirty="0">
                <a:solidFill>
                  <a:schemeClr val="dk1"/>
                </a:solidFill>
                <a:latin typeface="Century Gothic"/>
                <a:ea typeface="Century Gothic"/>
                <a:cs typeface="Century Gothic"/>
                <a:sym typeface="Century Gothic"/>
              </a:rPr>
              <a:t> Hojas Blancas, </a:t>
            </a:r>
            <a:r>
              <a:rPr lang="es-MX" sz="2400" dirty="0" err="1">
                <a:solidFill>
                  <a:schemeClr val="dk1"/>
                </a:solidFill>
                <a:latin typeface="Century Gothic"/>
                <a:ea typeface="Century Gothic"/>
                <a:cs typeface="Century Gothic"/>
                <a:sym typeface="Century Gothic"/>
              </a:rPr>
              <a:t>Colores,Dos</a:t>
            </a:r>
            <a:r>
              <a:rPr lang="es-MX" sz="2400" dirty="0">
                <a:solidFill>
                  <a:schemeClr val="dk1"/>
                </a:solidFill>
                <a:latin typeface="Century Gothic"/>
                <a:ea typeface="Century Gothic"/>
                <a:cs typeface="Century Gothic"/>
                <a:sym typeface="Century Gothic"/>
              </a:rPr>
              <a:t> salones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1"/>
          <p:cNvSpPr txBox="1">
            <a:spLocks noGrp="1"/>
          </p:cNvSpPr>
          <p:nvPr>
            <p:ph type="ctrTitle"/>
          </p:nvPr>
        </p:nvSpPr>
        <p:spPr>
          <a:xfrm>
            <a:off x="311700" y="992773"/>
            <a:ext cx="8520600" cy="61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Cierre</a:t>
            </a:r>
            <a:endParaRPr sz="2800" b="1">
              <a:solidFill>
                <a:srgbClr val="FF0000"/>
              </a:solidFill>
              <a:latin typeface="Century Gothic"/>
              <a:ea typeface="Century Gothic"/>
              <a:cs typeface="Century Gothic"/>
              <a:sym typeface="Century Gothic"/>
            </a:endParaRPr>
          </a:p>
        </p:txBody>
      </p:sp>
      <p:sp>
        <p:nvSpPr>
          <p:cNvPr id="538" name="Google Shape;538;p81"/>
          <p:cNvSpPr txBox="1">
            <a:spLocks noGrp="1"/>
          </p:cNvSpPr>
          <p:nvPr>
            <p:ph type="subTitle" idx="1"/>
          </p:nvPr>
        </p:nvSpPr>
        <p:spPr>
          <a:xfrm>
            <a:off x="311700" y="1867025"/>
            <a:ext cx="8520600" cy="3898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MX" sz="2400" dirty="0">
                <a:solidFill>
                  <a:schemeClr val="dk1"/>
                </a:solidFill>
                <a:latin typeface="Century Gothic"/>
                <a:ea typeface="Century Gothic"/>
                <a:cs typeface="Century Gothic"/>
                <a:sym typeface="Century Gothic"/>
              </a:rPr>
              <a:t>Lo identificado quedará plasmado de manera individual en  la realización de un tríptico. el cual también traerá técnicas para dar un manejo óptimo.</a:t>
            </a:r>
          </a:p>
          <a:p>
            <a:pPr marL="0" lvl="0" indent="0" algn="just" rtl="0">
              <a:spcBef>
                <a:spcPts val="0"/>
              </a:spcBef>
              <a:spcAft>
                <a:spcPts val="0"/>
              </a:spcAft>
              <a:buNone/>
            </a:pPr>
            <a:r>
              <a:rPr lang="es-MX" sz="2600" dirty="0">
                <a:solidFill>
                  <a:srgbClr val="000000"/>
                </a:solidFill>
                <a:latin typeface="Century Gothic"/>
                <a:ea typeface="Century Gothic"/>
                <a:cs typeface="Century Gothic"/>
                <a:sym typeface="Century Gothic"/>
              </a:rPr>
              <a:t>Con lo que los alumnos establecerán lo que debe modificar para llegar a tener un estilo de vida saludable y este tenga impacto positivo en su autoconcepto.</a:t>
            </a:r>
          </a:p>
          <a:p>
            <a:pPr marL="0" lvl="0" indent="0" algn="just" rtl="0">
              <a:spcBef>
                <a:spcPts val="0"/>
              </a:spcBef>
              <a:spcAft>
                <a:spcPts val="0"/>
              </a:spcAft>
              <a:buNone/>
            </a:pPr>
            <a:endParaRPr lang="es-MX" sz="26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600" dirty="0">
                <a:solidFill>
                  <a:srgbClr val="1155CC"/>
                </a:solidFill>
                <a:latin typeface="Century Gothic"/>
                <a:ea typeface="Century Gothic"/>
                <a:cs typeface="Century Gothic"/>
                <a:sym typeface="Century Gothic"/>
              </a:rPr>
              <a:t>MATERIALES: </a:t>
            </a:r>
            <a:r>
              <a:rPr lang="es-MX" sz="2600" dirty="0">
                <a:solidFill>
                  <a:srgbClr val="000000"/>
                </a:solidFill>
                <a:latin typeface="Century Gothic"/>
                <a:ea typeface="Century Gothic"/>
                <a:cs typeface="Century Gothic"/>
                <a:sym typeface="Century Gothic"/>
              </a:rPr>
              <a:t>Tríptico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447675" y="484350"/>
            <a:ext cx="8208900" cy="10878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600"/>
              <a:buFont typeface="Arial"/>
              <a:buNone/>
            </a:pPr>
            <a:r>
              <a:rPr lang="en-US" sz="2300" b="1">
                <a:solidFill>
                  <a:srgbClr val="FF0000"/>
                </a:solidFill>
                <a:latin typeface="Century Gothic"/>
                <a:ea typeface="Century Gothic"/>
                <a:cs typeface="Century Gothic"/>
                <a:sym typeface="Century Gothic"/>
              </a:rPr>
              <a:t>OBJETIVO GENERAL DEL PROYECTO</a:t>
            </a:r>
            <a:endParaRPr sz="2300">
              <a:solidFill>
                <a:srgbClr val="FF0000"/>
              </a:solidFill>
            </a:endParaRPr>
          </a:p>
          <a:p>
            <a:pPr marL="0" lvl="0" indent="0" algn="ctr" rtl="0">
              <a:lnSpc>
                <a:spcPct val="100000"/>
              </a:lnSpc>
              <a:spcBef>
                <a:spcPts val="0"/>
              </a:spcBef>
              <a:spcAft>
                <a:spcPts val="0"/>
              </a:spcAft>
              <a:buClr>
                <a:schemeClr val="lt2"/>
              </a:buClr>
              <a:buSzPts val="2800"/>
              <a:buFont typeface="Century Gothic"/>
              <a:buNone/>
            </a:pPr>
            <a:endParaRPr>
              <a:solidFill>
                <a:srgbClr val="0C0C0C"/>
              </a:solidFill>
            </a:endParaRPr>
          </a:p>
        </p:txBody>
      </p:sp>
      <p:sp>
        <p:nvSpPr>
          <p:cNvPr id="102" name="Google Shape;102;p20"/>
          <p:cNvSpPr txBox="1">
            <a:spLocks noGrp="1"/>
          </p:cNvSpPr>
          <p:nvPr>
            <p:ph type="body" idx="1"/>
          </p:nvPr>
        </p:nvSpPr>
        <p:spPr>
          <a:xfrm>
            <a:off x="447675" y="1265442"/>
            <a:ext cx="8386609" cy="519435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600"/>
              <a:buNone/>
            </a:pPr>
            <a:r>
              <a:rPr lang="es-MX" sz="2400" dirty="0">
                <a:solidFill>
                  <a:schemeClr val="tx1"/>
                </a:solidFill>
              </a:rPr>
              <a:t>Que el alumno investigue, compare y reflexione entre los estilos de vida saludable (cuidado físico, psicológico y fisiológico) con los que practica  actualmente, para que con ello estructure un proyecto de vida saludable, el cual se verá reflejado a través de actividades que le permitan tener un autoconocimiento comparando hábitos alimenticios pasados y actuales, investigando el contenido nutrimental de los alimentos y realizando prácticas motrices (deporte y/o ejercicio).</a:t>
            </a:r>
          </a:p>
        </p:txBody>
      </p:sp>
      <p:cxnSp>
        <p:nvCxnSpPr>
          <p:cNvPr id="4" name="Conector recto 3">
            <a:extLst>
              <a:ext uri="{FF2B5EF4-FFF2-40B4-BE49-F238E27FC236}">
                <a16:creationId xmlns:a16="http://schemas.microsoft.com/office/drawing/2014/main" id="{0C721A6E-085B-46FD-BE62-8D24CFD153CA}"/>
              </a:ext>
            </a:extLst>
          </p:cNvPr>
          <p:cNvCxnSpPr/>
          <p:nvPr/>
        </p:nvCxnSpPr>
        <p:spPr>
          <a:xfrm>
            <a:off x="1122456" y="1020864"/>
            <a:ext cx="737052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ctrTitle"/>
          </p:nvPr>
        </p:nvSpPr>
        <p:spPr>
          <a:xfrm>
            <a:off x="429687" y="-201849"/>
            <a:ext cx="8520600" cy="130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Descripción de lo que se hará con los resultados.</a:t>
            </a:r>
          </a:p>
        </p:txBody>
      </p:sp>
      <p:sp>
        <p:nvSpPr>
          <p:cNvPr id="290" name="Google Shape;290;p46"/>
          <p:cNvSpPr txBox="1">
            <a:spLocks noGrp="1"/>
          </p:cNvSpPr>
          <p:nvPr>
            <p:ph type="subTitle" idx="1"/>
          </p:nvPr>
        </p:nvSpPr>
        <p:spPr>
          <a:xfrm>
            <a:off x="429687" y="2900550"/>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30447359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ctrTitle"/>
          </p:nvPr>
        </p:nvSpPr>
        <p:spPr>
          <a:xfrm>
            <a:off x="311700" y="0"/>
            <a:ext cx="8520600" cy="66367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Análisis de Resultados</a:t>
            </a:r>
          </a:p>
        </p:txBody>
      </p:sp>
      <p:sp>
        <p:nvSpPr>
          <p:cNvPr id="297" name="Google Shape;297;p47"/>
          <p:cNvSpPr txBox="1">
            <a:spLocks noGrp="1"/>
          </p:cNvSpPr>
          <p:nvPr>
            <p:ph type="subTitle" idx="1"/>
          </p:nvPr>
        </p:nvSpPr>
        <p:spPr>
          <a:xfrm>
            <a:off x="311700" y="5383153"/>
            <a:ext cx="8520600" cy="11430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Logros planeados, logros alcanzados </a:t>
            </a:r>
          </a:p>
          <a:p>
            <a:pPr marL="0" lvl="0" indent="0" algn="ctr" rtl="0">
              <a:spcBef>
                <a:spcPts val="0"/>
              </a:spcBef>
              <a:spcAft>
                <a:spcPts val="0"/>
              </a:spcAft>
              <a:buNone/>
            </a:pPr>
            <a:r>
              <a:rPr lang="es-MX" dirty="0"/>
              <a:t>y aspectos a mejorar</a:t>
            </a:r>
          </a:p>
        </p:txBody>
      </p:sp>
    </p:spTree>
    <p:extLst>
      <p:ext uri="{BB962C8B-B14F-4D97-AF65-F5344CB8AC3E}">
        <p14:creationId xmlns:p14="http://schemas.microsoft.com/office/powerpoint/2010/main" val="3798509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ctrTitle"/>
          </p:nvPr>
        </p:nvSpPr>
        <p:spPr>
          <a:xfrm>
            <a:off x="473932" y="135047"/>
            <a:ext cx="8520600" cy="495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Toma de decisiones</a:t>
            </a:r>
          </a:p>
        </p:txBody>
      </p:sp>
      <p:sp>
        <p:nvSpPr>
          <p:cNvPr id="304" name="Google Shape;304;p48"/>
          <p:cNvSpPr txBox="1">
            <a:spLocks noGrp="1"/>
          </p:cNvSpPr>
          <p:nvPr>
            <p:ph type="subTitle" idx="1"/>
          </p:nvPr>
        </p:nvSpPr>
        <p:spPr>
          <a:xfrm>
            <a:off x="311700" y="3203646"/>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11695283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5"/>
          <p:cNvSpPr txBox="1">
            <a:spLocks noGrp="1"/>
          </p:cNvSpPr>
          <p:nvPr>
            <p:ph type="ctrTitle"/>
          </p:nvPr>
        </p:nvSpPr>
        <p:spPr>
          <a:xfrm>
            <a:off x="311700" y="313951"/>
            <a:ext cx="8520600" cy="118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Actividad disciplinaria: Inglés</a:t>
            </a:r>
            <a:endParaRPr sz="2800" b="1">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“Campaña por un mejor estilo de vida”</a:t>
            </a:r>
            <a:endParaRPr sz="2800" b="1">
              <a:solidFill>
                <a:srgbClr val="FF0000"/>
              </a:solidFill>
              <a:latin typeface="Century Gothic"/>
              <a:ea typeface="Century Gothic"/>
              <a:cs typeface="Century Gothic"/>
              <a:sym typeface="Century Gothic"/>
            </a:endParaRPr>
          </a:p>
        </p:txBody>
      </p:sp>
      <p:sp>
        <p:nvSpPr>
          <p:cNvPr id="566" name="Google Shape;566;p85"/>
          <p:cNvSpPr txBox="1">
            <a:spLocks noGrp="1"/>
          </p:cNvSpPr>
          <p:nvPr>
            <p:ph type="subTitle" idx="1"/>
          </p:nvPr>
        </p:nvSpPr>
        <p:spPr>
          <a:xfrm>
            <a:off x="311700" y="2049748"/>
            <a:ext cx="8520600" cy="3651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Objetivo:</a:t>
            </a:r>
            <a:r>
              <a:rPr lang="en-US" sz="2000">
                <a:solidFill>
                  <a:srgbClr val="0070C0"/>
                </a:solidFill>
                <a:latin typeface="Century Gothic"/>
                <a:ea typeface="Century Gothic"/>
                <a:cs typeface="Century Gothic"/>
                <a:sym typeface="Century Gothic"/>
              </a:rPr>
              <a:t> </a:t>
            </a:r>
            <a:r>
              <a:rPr lang="en-US" sz="2000">
                <a:solidFill>
                  <a:srgbClr val="0C0C0C"/>
                </a:solidFill>
                <a:latin typeface="Century Gothic"/>
                <a:ea typeface="Century Gothic"/>
                <a:cs typeface="Century Gothic"/>
                <a:sym typeface="Century Gothic"/>
              </a:rPr>
              <a:t>Generar una campaña de sensibilización en la comunidad estudiantil, por medio de una investigación y comparación de hábitos de vida actuales y de la decada de 1950’s para sensibilizar a los alumnos en materia de tener una mejor calidad de vida.</a:t>
            </a:r>
            <a:endParaRPr sz="2000">
              <a:solidFill>
                <a:srgbClr val="0C0C0C"/>
              </a:solidFill>
              <a:latin typeface="Century Gothic"/>
              <a:ea typeface="Century Gothic"/>
              <a:cs typeface="Century Gothic"/>
              <a:sym typeface="Century Gothic"/>
            </a:endParaRPr>
          </a:p>
          <a:p>
            <a:pPr marL="0" lvl="0" indent="0" algn="just" rtl="0">
              <a:spcBef>
                <a:spcPts val="0"/>
              </a:spcBef>
              <a:spcAft>
                <a:spcPts val="0"/>
              </a:spcAft>
              <a:buNone/>
            </a:pPr>
            <a:endParaRPr sz="2000">
              <a:solidFill>
                <a:srgbClr val="0C0C0C"/>
              </a:solidFill>
              <a:latin typeface="Century Gothic"/>
              <a:ea typeface="Century Gothic"/>
              <a:cs typeface="Century Gothic"/>
              <a:sym typeface="Century Gothic"/>
            </a:endParaRPr>
          </a:p>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Grado:</a:t>
            </a:r>
            <a:r>
              <a:rPr lang="en-US" sz="2000">
                <a:solidFill>
                  <a:srgbClr val="0070C0"/>
                </a:solidFill>
                <a:latin typeface="Century Gothic"/>
                <a:ea typeface="Century Gothic"/>
                <a:cs typeface="Century Gothic"/>
                <a:sym typeface="Century Gothic"/>
              </a:rPr>
              <a:t> </a:t>
            </a:r>
            <a:r>
              <a:rPr lang="en-US" sz="2000">
                <a:solidFill>
                  <a:srgbClr val="000000"/>
                </a:solidFill>
                <a:latin typeface="Century Gothic"/>
                <a:ea typeface="Century Gothic"/>
                <a:cs typeface="Century Gothic"/>
                <a:sym typeface="Century Gothic"/>
              </a:rPr>
              <a:t>502</a:t>
            </a: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a:solidFill>
                <a:srgbClr val="0070C0"/>
              </a:solidFill>
              <a:latin typeface="Century Gothic"/>
              <a:ea typeface="Century Gothic"/>
              <a:cs typeface="Century Gothic"/>
              <a:sym typeface="Century Gothic"/>
            </a:endParaRPr>
          </a:p>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Fecha: </a:t>
            </a:r>
            <a:r>
              <a:rPr lang="en-US" sz="2000">
                <a:solidFill>
                  <a:srgbClr val="000000"/>
                </a:solidFill>
                <a:latin typeface="Century Gothic"/>
                <a:ea typeface="Century Gothic"/>
                <a:cs typeface="Century Gothic"/>
                <a:sym typeface="Century Gothic"/>
              </a:rPr>
              <a:t>Del 15 al 19 de febrero</a:t>
            </a: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a:solidFill>
                <a:srgbClr val="0070C0"/>
              </a:solidFill>
              <a:latin typeface="Century Gothic"/>
              <a:ea typeface="Century Gothic"/>
              <a:cs typeface="Century Gothic"/>
              <a:sym typeface="Century Gothic"/>
            </a:endParaRPr>
          </a:p>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Materia:</a:t>
            </a:r>
            <a:r>
              <a:rPr lang="en-US" sz="2000">
                <a:solidFill>
                  <a:srgbClr val="0070C0"/>
                </a:solidFill>
                <a:latin typeface="Century Gothic"/>
                <a:ea typeface="Century Gothic"/>
                <a:cs typeface="Century Gothic"/>
                <a:sym typeface="Century Gothic"/>
              </a:rPr>
              <a:t> </a:t>
            </a:r>
            <a:r>
              <a:rPr lang="en-US" sz="2000">
                <a:solidFill>
                  <a:srgbClr val="000000"/>
                </a:solidFill>
                <a:latin typeface="Century Gothic"/>
                <a:ea typeface="Century Gothic"/>
                <a:cs typeface="Century Gothic"/>
                <a:sym typeface="Century Gothic"/>
              </a:rPr>
              <a:t>Inglés</a:t>
            </a:r>
            <a:endParaRPr sz="2000">
              <a:solidFill>
                <a:srgbClr val="000000"/>
              </a:solidFill>
              <a:latin typeface="Century Gothic"/>
              <a:ea typeface="Century Gothic"/>
              <a:cs typeface="Century Gothic"/>
              <a:sym typeface="Century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6"/>
          <p:cNvSpPr txBox="1">
            <a:spLocks noGrp="1"/>
          </p:cNvSpPr>
          <p:nvPr>
            <p:ph type="ctrTitle"/>
          </p:nvPr>
        </p:nvSpPr>
        <p:spPr>
          <a:xfrm>
            <a:off x="311700" y="297450"/>
            <a:ext cx="8520600" cy="57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300" b="1">
                <a:solidFill>
                  <a:srgbClr val="FF0000"/>
                </a:solidFill>
                <a:latin typeface="Century Gothic"/>
                <a:ea typeface="Century Gothic"/>
                <a:cs typeface="Century Gothic"/>
                <a:sym typeface="Century Gothic"/>
              </a:rPr>
              <a:t>Conceptos de  asignatura</a:t>
            </a:r>
            <a:endParaRPr sz="2300" b="1">
              <a:solidFill>
                <a:srgbClr val="FF0000"/>
              </a:solidFill>
              <a:latin typeface="Century Gothic"/>
              <a:ea typeface="Century Gothic"/>
              <a:cs typeface="Century Gothic"/>
              <a:sym typeface="Century Gothic"/>
            </a:endParaRPr>
          </a:p>
        </p:txBody>
      </p:sp>
      <p:sp>
        <p:nvSpPr>
          <p:cNvPr id="573" name="Google Shape;573;p86"/>
          <p:cNvSpPr txBox="1">
            <a:spLocks noGrp="1"/>
          </p:cNvSpPr>
          <p:nvPr>
            <p:ph type="subTitle" idx="1"/>
          </p:nvPr>
        </p:nvSpPr>
        <p:spPr>
          <a:xfrm>
            <a:off x="311700" y="1206350"/>
            <a:ext cx="8520600" cy="52278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Font typeface="Century Gothic"/>
              <a:buChar char="-"/>
            </a:pPr>
            <a:r>
              <a:rPr lang="en-US" sz="1800" dirty="0">
                <a:solidFill>
                  <a:srgbClr val="000000"/>
                </a:solidFill>
                <a:latin typeface="Century Gothic"/>
                <a:ea typeface="Century Gothic"/>
                <a:cs typeface="Century Gothic"/>
                <a:sym typeface="Century Gothic"/>
              </a:rPr>
              <a:t>Healthy and unhealthy lifestyles.</a:t>
            </a:r>
            <a:endParaRPr sz="1800" dirty="0">
              <a:solidFill>
                <a:srgbClr val="000000"/>
              </a:solidFill>
              <a:latin typeface="Century Gothic"/>
              <a:ea typeface="Century Gothic"/>
              <a:cs typeface="Century Gothic"/>
              <a:sym typeface="Century Gothic"/>
            </a:endParaRPr>
          </a:p>
          <a:p>
            <a:pPr marL="457200" lvl="0" indent="-342900" algn="just" rtl="0">
              <a:spcBef>
                <a:spcPts val="0"/>
              </a:spcBef>
              <a:spcAft>
                <a:spcPts val="0"/>
              </a:spcAft>
              <a:buClr>
                <a:srgbClr val="000000"/>
              </a:buClr>
              <a:buSzPts val="1800"/>
              <a:buFont typeface="Century Gothic"/>
              <a:buChar char="-"/>
            </a:pPr>
            <a:r>
              <a:rPr lang="en-US" sz="1800" dirty="0">
                <a:solidFill>
                  <a:srgbClr val="000000"/>
                </a:solidFill>
                <a:latin typeface="Century Gothic"/>
                <a:ea typeface="Century Gothic"/>
                <a:cs typeface="Century Gothic"/>
                <a:sym typeface="Century Gothic"/>
              </a:rPr>
              <a:t>Health.</a:t>
            </a:r>
            <a:endParaRPr sz="1800" dirty="0">
              <a:solidFill>
                <a:srgbClr val="000000"/>
              </a:solidFill>
              <a:latin typeface="Century Gothic"/>
              <a:ea typeface="Century Gothic"/>
              <a:cs typeface="Century Gothic"/>
              <a:sym typeface="Century Gothic"/>
            </a:endParaRPr>
          </a:p>
          <a:p>
            <a:pPr marL="457200" lvl="0" indent="-342900" algn="just" rtl="0">
              <a:spcBef>
                <a:spcPts val="0"/>
              </a:spcBef>
              <a:spcAft>
                <a:spcPts val="0"/>
              </a:spcAft>
              <a:buClr>
                <a:srgbClr val="000000"/>
              </a:buClr>
              <a:buSzPts val="1800"/>
              <a:buFont typeface="Century Gothic"/>
              <a:buChar char="-"/>
            </a:pPr>
            <a:r>
              <a:rPr lang="en-US" sz="1800" dirty="0">
                <a:solidFill>
                  <a:srgbClr val="000000"/>
                </a:solidFill>
                <a:latin typeface="Century Gothic"/>
                <a:ea typeface="Century Gothic"/>
                <a:cs typeface="Century Gothic"/>
                <a:sym typeface="Century Gothic"/>
              </a:rPr>
              <a:t>Culture</a:t>
            </a:r>
            <a:endParaRPr sz="18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300" dirty="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r>
              <a:rPr lang="en-US" sz="2300" b="1" dirty="0">
                <a:solidFill>
                  <a:srgbClr val="FF0000"/>
                </a:solidFill>
                <a:latin typeface="Century Gothic"/>
                <a:ea typeface="Century Gothic"/>
                <a:cs typeface="Century Gothic"/>
                <a:sym typeface="Century Gothic"/>
              </a:rPr>
              <a:t>Fuentes</a:t>
            </a:r>
            <a:endParaRPr sz="2300" b="1" dirty="0">
              <a:solidFill>
                <a:srgbClr val="FF0000"/>
              </a:solidFill>
              <a:latin typeface="Century Gothic"/>
              <a:ea typeface="Century Gothic"/>
              <a:cs typeface="Century Gothic"/>
              <a:sym typeface="Century Gothic"/>
            </a:endParaRPr>
          </a:p>
          <a:p>
            <a:pPr marL="457200" lvl="0" indent="-342900" algn="l" rtl="0">
              <a:spcBef>
                <a:spcPts val="0"/>
              </a:spcBef>
              <a:spcAft>
                <a:spcPts val="0"/>
              </a:spcAft>
              <a:buClr>
                <a:schemeClr val="dk1"/>
              </a:buClr>
              <a:buSzPts val="1800"/>
              <a:buFont typeface="Century Gothic"/>
              <a:buChar char="-"/>
            </a:pPr>
            <a:r>
              <a:rPr lang="en-US" sz="1800" dirty="0">
                <a:solidFill>
                  <a:schemeClr val="dk1"/>
                </a:solidFill>
                <a:latin typeface="Century Gothic"/>
                <a:ea typeface="Century Gothic"/>
                <a:cs typeface="Century Gothic"/>
                <a:sym typeface="Century Gothic"/>
              </a:rPr>
              <a:t>Doff, A., </a:t>
            </a:r>
            <a:r>
              <a:rPr lang="en-US" sz="1800" dirty="0" err="1">
                <a:solidFill>
                  <a:schemeClr val="dk1"/>
                </a:solidFill>
                <a:latin typeface="Century Gothic"/>
                <a:ea typeface="Century Gothic"/>
                <a:cs typeface="Century Gothic"/>
                <a:sym typeface="Century Gothic"/>
              </a:rPr>
              <a:t>Thaine</a:t>
            </a:r>
            <a:r>
              <a:rPr lang="en-US" sz="1800" dirty="0">
                <a:solidFill>
                  <a:schemeClr val="dk1"/>
                </a:solidFill>
                <a:latin typeface="Century Gothic"/>
                <a:ea typeface="Century Gothic"/>
                <a:cs typeface="Century Gothic"/>
                <a:sym typeface="Century Gothic"/>
              </a:rPr>
              <a:t>, C., </a:t>
            </a:r>
            <a:r>
              <a:rPr lang="en-US" sz="1800" dirty="0" err="1">
                <a:solidFill>
                  <a:schemeClr val="dk1"/>
                </a:solidFill>
                <a:latin typeface="Century Gothic"/>
                <a:ea typeface="Century Gothic"/>
                <a:cs typeface="Century Gothic"/>
                <a:sym typeface="Century Gothic"/>
              </a:rPr>
              <a:t>Puchta</a:t>
            </a:r>
            <a:r>
              <a:rPr lang="en-US" sz="1800" dirty="0">
                <a:solidFill>
                  <a:schemeClr val="dk1"/>
                </a:solidFill>
                <a:latin typeface="Century Gothic"/>
                <a:ea typeface="Century Gothic"/>
                <a:cs typeface="Century Gothic"/>
                <a:sym typeface="Century Gothic"/>
              </a:rPr>
              <a:t>, H., </a:t>
            </a:r>
            <a:r>
              <a:rPr lang="en-US" sz="1800" dirty="0" err="1">
                <a:solidFill>
                  <a:schemeClr val="dk1"/>
                </a:solidFill>
                <a:latin typeface="Century Gothic"/>
                <a:ea typeface="Century Gothic"/>
                <a:cs typeface="Century Gothic"/>
                <a:sym typeface="Century Gothic"/>
              </a:rPr>
              <a:t>Stranks</a:t>
            </a:r>
            <a:r>
              <a:rPr lang="en-US" sz="1800" dirty="0">
                <a:solidFill>
                  <a:schemeClr val="dk1"/>
                </a:solidFill>
                <a:latin typeface="Century Gothic"/>
                <a:ea typeface="Century Gothic"/>
                <a:cs typeface="Century Gothic"/>
                <a:sym typeface="Century Gothic"/>
              </a:rPr>
              <a:t>, J., Lewis, P., &amp; Burton, G. (2015). Cambridge English Empower Pre-intermediate Student's Book with Online Assessment. Cambridge, United Kingdom: Cambridge University Press.</a:t>
            </a:r>
          </a:p>
          <a:p>
            <a:pPr marL="457200" lvl="0" indent="-342900" algn="l" rtl="0">
              <a:spcBef>
                <a:spcPts val="0"/>
              </a:spcBef>
              <a:spcAft>
                <a:spcPts val="0"/>
              </a:spcAft>
              <a:buClr>
                <a:schemeClr val="dk1"/>
              </a:buClr>
              <a:buSzPts val="1800"/>
              <a:buFont typeface="Century Gothic"/>
              <a:buChar char="-"/>
            </a:pPr>
            <a:endParaRPr sz="1800" dirty="0">
              <a:solidFill>
                <a:schemeClr val="dk1"/>
              </a:solidFill>
              <a:latin typeface="Century Gothic"/>
              <a:ea typeface="Century Gothic"/>
              <a:cs typeface="Century Gothic"/>
              <a:sym typeface="Century Gothic"/>
            </a:endParaRPr>
          </a:p>
          <a:p>
            <a:pPr marL="457200" lvl="0" indent="-342900" algn="l" rtl="0">
              <a:spcBef>
                <a:spcPts val="0"/>
              </a:spcBef>
              <a:spcAft>
                <a:spcPts val="0"/>
              </a:spcAft>
              <a:buClr>
                <a:schemeClr val="dk1"/>
              </a:buClr>
              <a:buSzPts val="1800"/>
              <a:buFont typeface="Century Gothic"/>
              <a:buChar char="-"/>
            </a:pPr>
            <a:r>
              <a:rPr lang="en-US" sz="1800" dirty="0">
                <a:solidFill>
                  <a:schemeClr val="dk1"/>
                </a:solidFill>
                <a:latin typeface="Century Gothic"/>
                <a:ea typeface="Century Gothic"/>
                <a:cs typeface="Century Gothic"/>
                <a:sym typeface="Century Gothic"/>
              </a:rPr>
              <a:t>Reading Through History. (2019, June 7). History Brief: Daily Life and Popular Culture in the 1950s (</a:t>
            </a:r>
            <a:r>
              <a:rPr lang="en-US" sz="1800" dirty="0" err="1">
                <a:solidFill>
                  <a:schemeClr val="dk1"/>
                </a:solidFill>
                <a:latin typeface="Century Gothic"/>
                <a:ea typeface="Century Gothic"/>
                <a:cs typeface="Century Gothic"/>
                <a:sym typeface="Century Gothic"/>
              </a:rPr>
              <a:t>Archivo</a:t>
            </a:r>
            <a:r>
              <a:rPr lang="en-US" sz="1800" dirty="0">
                <a:solidFill>
                  <a:schemeClr val="dk1"/>
                </a:solidFill>
                <a:latin typeface="Century Gothic"/>
                <a:ea typeface="Century Gothic"/>
                <a:cs typeface="Century Gothic"/>
                <a:sym typeface="Century Gothic"/>
              </a:rPr>
              <a:t> de video). </a:t>
            </a:r>
            <a:r>
              <a:rPr lang="en-US" sz="1800" dirty="0" err="1">
                <a:solidFill>
                  <a:schemeClr val="dk1"/>
                </a:solidFill>
                <a:latin typeface="Century Gothic"/>
                <a:ea typeface="Century Gothic"/>
                <a:cs typeface="Century Gothic"/>
                <a:sym typeface="Century Gothic"/>
              </a:rPr>
              <a:t>Recuperado</a:t>
            </a:r>
            <a:r>
              <a:rPr lang="en-US" sz="1800" dirty="0">
                <a:solidFill>
                  <a:schemeClr val="dk1"/>
                </a:solidFill>
                <a:latin typeface="Century Gothic"/>
                <a:ea typeface="Century Gothic"/>
                <a:cs typeface="Century Gothic"/>
                <a:sym typeface="Century Gothic"/>
              </a:rPr>
              <a:t> de https://www.youtube.com/watch?v=DFfaxktY-48</a:t>
            </a:r>
            <a:endParaRPr sz="1800" dirty="0">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endParaRPr dirty="0">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endParaRPr dirty="0">
              <a:solidFill>
                <a:srgbClr val="000000"/>
              </a:solidFill>
              <a:latin typeface="Century Gothic"/>
              <a:ea typeface="Century Gothic"/>
              <a:cs typeface="Century Gothic"/>
              <a:sym typeface="Century Gothic"/>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7"/>
          <p:cNvSpPr txBox="1">
            <a:spLocks noGrp="1"/>
          </p:cNvSpPr>
          <p:nvPr>
            <p:ph type="ctrTitle"/>
          </p:nvPr>
        </p:nvSpPr>
        <p:spPr>
          <a:xfrm>
            <a:off x="443900" y="1042350"/>
            <a:ext cx="8083200" cy="87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Justificación</a:t>
            </a:r>
            <a:endParaRPr sz="2800" b="1">
              <a:solidFill>
                <a:srgbClr val="FF0000"/>
              </a:solidFill>
              <a:latin typeface="Century Gothic"/>
              <a:ea typeface="Century Gothic"/>
              <a:cs typeface="Century Gothic"/>
              <a:sym typeface="Century Gothic"/>
            </a:endParaRPr>
          </a:p>
        </p:txBody>
      </p:sp>
      <p:sp>
        <p:nvSpPr>
          <p:cNvPr id="580" name="Google Shape;580;p87"/>
          <p:cNvSpPr txBox="1">
            <a:spLocks noGrp="1"/>
          </p:cNvSpPr>
          <p:nvPr>
            <p:ph type="subTitle" idx="1"/>
          </p:nvPr>
        </p:nvSpPr>
        <p:spPr>
          <a:xfrm>
            <a:off x="311700" y="2099226"/>
            <a:ext cx="8520600" cy="4632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25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n-US" sz="2500">
                <a:solidFill>
                  <a:srgbClr val="000000"/>
                </a:solidFill>
                <a:latin typeface="Century Gothic"/>
                <a:ea typeface="Century Gothic"/>
                <a:cs typeface="Century Gothic"/>
                <a:sym typeface="Century Gothic"/>
              </a:rPr>
              <a:t>El motivo de esta actividad es que el alumno reflexione al comparar los hábitos de vida que había en el pasado y los que hay en la actualidad, identificando cuales traen beneficios y detrimentos a la salud. Esto servirá para generar una campaña en la escuela para compartir con los alumnos esta información y generar un conocimiento sobre cómo tener una mejor calidad de vida.</a:t>
            </a:r>
            <a:endParaRPr sz="25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5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500">
              <a:solidFill>
                <a:srgbClr val="000000"/>
              </a:solidFill>
              <a:latin typeface="Century Gothic"/>
              <a:ea typeface="Century Gothic"/>
              <a:cs typeface="Century Gothic"/>
              <a:sym typeface="Century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8"/>
          <p:cNvSpPr txBox="1">
            <a:spLocks noGrp="1"/>
          </p:cNvSpPr>
          <p:nvPr>
            <p:ph type="ctrTitle"/>
          </p:nvPr>
        </p:nvSpPr>
        <p:spPr>
          <a:xfrm>
            <a:off x="311700" y="925425"/>
            <a:ext cx="8520600" cy="90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Apertura</a:t>
            </a:r>
            <a:endParaRPr sz="2800" b="1">
              <a:solidFill>
                <a:srgbClr val="FF0000"/>
              </a:solidFill>
              <a:latin typeface="Century Gothic"/>
              <a:ea typeface="Century Gothic"/>
              <a:cs typeface="Century Gothic"/>
              <a:sym typeface="Century Gothic"/>
            </a:endParaRPr>
          </a:p>
        </p:txBody>
      </p:sp>
      <p:sp>
        <p:nvSpPr>
          <p:cNvPr id="587" name="Google Shape;587;p88"/>
          <p:cNvSpPr txBox="1">
            <a:spLocks noGrp="1"/>
          </p:cNvSpPr>
          <p:nvPr>
            <p:ph type="subTitle" idx="1"/>
          </p:nvPr>
        </p:nvSpPr>
        <p:spPr>
          <a:xfrm>
            <a:off x="311700" y="2313550"/>
            <a:ext cx="8520600" cy="44508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US" sz="2400">
                <a:solidFill>
                  <a:srgbClr val="000000"/>
                </a:solidFill>
                <a:latin typeface="Century Gothic"/>
                <a:ea typeface="Century Gothic"/>
                <a:cs typeface="Century Gothic"/>
                <a:sym typeface="Century Gothic"/>
              </a:rPr>
              <a:t>En el primer día se mostrarán fotos de los años 50’s a los alumnos y se les pedirá que en pares discutan sobre cómo era la moda en aquel entonces y las actividades que realizan. Compartirán sus ideas con el grupo.</a:t>
            </a:r>
            <a:endParaRPr sz="2400">
              <a:solidFill>
                <a:srgbClr val="000000"/>
              </a:solidFill>
              <a:latin typeface="Century Gothic"/>
              <a:ea typeface="Century Gothic"/>
              <a:cs typeface="Century Gothic"/>
              <a:sym typeface="Century Gothic"/>
            </a:endParaRPr>
          </a:p>
          <a:p>
            <a:pPr marL="457200" lvl="0" indent="-381000" algn="l" rtl="0">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Los alumnos leerán el artículo “1950’s and Today”, contestarán un cuestionario y compartirán sus ideas sobre sí las personas tenían una vida más saludable en los 50’s discutiendo porque sí o porque no.</a:t>
            </a:r>
            <a:endParaRPr sz="240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endParaRPr sz="240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endParaRPr sz="2400">
              <a:solidFill>
                <a:srgbClr val="000000"/>
              </a:solidFill>
              <a:latin typeface="Century Gothic"/>
              <a:ea typeface="Century Gothic"/>
              <a:cs typeface="Century Gothic"/>
              <a:sym typeface="Century Gothic"/>
            </a:endParaRPr>
          </a:p>
          <a:p>
            <a:pPr marL="457200" lvl="0" indent="0" algn="l" rtl="0">
              <a:spcBef>
                <a:spcPts val="0"/>
              </a:spcBef>
              <a:spcAft>
                <a:spcPts val="0"/>
              </a:spcAft>
              <a:buNone/>
            </a:pPr>
            <a:endParaRPr sz="2400">
              <a:solidFill>
                <a:srgbClr val="000000"/>
              </a:solidFill>
              <a:latin typeface="Century Gothic"/>
              <a:ea typeface="Century Gothic"/>
              <a:cs typeface="Century Gothic"/>
              <a:sym typeface="Century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9"/>
          <p:cNvSpPr txBox="1">
            <a:spLocks noGrp="1"/>
          </p:cNvSpPr>
          <p:nvPr>
            <p:ph type="ctrTitle"/>
          </p:nvPr>
        </p:nvSpPr>
        <p:spPr>
          <a:xfrm>
            <a:off x="311700" y="710602"/>
            <a:ext cx="8520600" cy="69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Apertura</a:t>
            </a:r>
            <a:endParaRPr sz="2800" b="1">
              <a:solidFill>
                <a:srgbClr val="FF0000"/>
              </a:solidFill>
              <a:latin typeface="Century Gothic"/>
              <a:ea typeface="Century Gothic"/>
              <a:cs typeface="Century Gothic"/>
              <a:sym typeface="Century Gothic"/>
            </a:endParaRPr>
          </a:p>
        </p:txBody>
      </p:sp>
      <p:sp>
        <p:nvSpPr>
          <p:cNvPr id="594" name="Google Shape;594;p89"/>
          <p:cNvSpPr txBox="1">
            <a:spLocks noGrp="1"/>
          </p:cNvSpPr>
          <p:nvPr>
            <p:ph type="subTitle" idx="1"/>
          </p:nvPr>
        </p:nvSpPr>
        <p:spPr>
          <a:xfrm>
            <a:off x="311700" y="1335775"/>
            <a:ext cx="8520600" cy="3652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En el segundo día se identificarán los verbos más importantes de la lectura para organizarlos en una serie de oraciones de acuerdo al contexto de las mismas.</a:t>
            </a:r>
            <a:endParaRPr sz="2400">
              <a:solidFill>
                <a:schemeClr val="dk1"/>
              </a:solidFill>
              <a:latin typeface="Century Gothic"/>
              <a:ea typeface="Century Gothic"/>
              <a:cs typeface="Century Gothic"/>
              <a:sym typeface="Century Gothic"/>
            </a:endParaRPr>
          </a:p>
          <a:p>
            <a:pPr marL="457200" lvl="0" indent="-381000" algn="l" rtl="0">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Se crearán 2 equipos donde el primer equipo realizará una investigación sobre qué hábitos son más comunes en México y si los mexicanos gozan de mejor salud explicando pros y contras. </a:t>
            </a:r>
            <a:endParaRPr sz="2400">
              <a:solidFill>
                <a:schemeClr val="dk1"/>
              </a:solidFill>
              <a:latin typeface="Century Gothic"/>
              <a:ea typeface="Century Gothic"/>
              <a:cs typeface="Century Gothic"/>
              <a:sym typeface="Century Gothic"/>
            </a:endParaRPr>
          </a:p>
          <a:p>
            <a:pPr marL="457200" lvl="0" indent="-381000" algn="l" rtl="0">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El segundo equipo investigará sobre cuáles hábitos eran los más comunes durante la década de los 50´s en Estados Unidos y explicarán si la gente gozaba de mejor salud explicando ventajas y desventajas. </a:t>
            </a:r>
            <a:endParaRPr sz="24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Material: Computadora, proyector.</a:t>
            </a:r>
            <a:endParaRPr sz="2400">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endParaRPr sz="2400">
              <a:solidFill>
                <a:srgbClr val="000000"/>
              </a:solidFill>
              <a:latin typeface="Century Gothic"/>
              <a:ea typeface="Century Gothic"/>
              <a:cs typeface="Century Gothic"/>
              <a:sym typeface="Century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90"/>
          <p:cNvSpPr txBox="1">
            <a:spLocks noGrp="1"/>
          </p:cNvSpPr>
          <p:nvPr>
            <p:ph type="ctrTitle"/>
          </p:nvPr>
        </p:nvSpPr>
        <p:spPr>
          <a:xfrm>
            <a:off x="697200" y="187049"/>
            <a:ext cx="8135100" cy="10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Descripción</a:t>
            </a:r>
            <a:r>
              <a:rPr lang="en-US" sz="2800" b="1" dirty="0">
                <a:solidFill>
                  <a:srgbClr val="FF0000"/>
                </a:solidFill>
                <a:latin typeface="Century Gothic"/>
                <a:ea typeface="Century Gothic"/>
                <a:cs typeface="Century Gothic"/>
                <a:sym typeface="Century Gothic"/>
              </a:rPr>
              <a:t> de Desarrollo</a:t>
            </a:r>
            <a:endParaRPr sz="2800" b="1" dirty="0">
              <a:solidFill>
                <a:srgbClr val="FF0000"/>
              </a:solidFill>
              <a:latin typeface="Century Gothic"/>
              <a:ea typeface="Century Gothic"/>
              <a:cs typeface="Century Gothic"/>
              <a:sym typeface="Century Gothic"/>
            </a:endParaRPr>
          </a:p>
        </p:txBody>
      </p:sp>
      <p:sp>
        <p:nvSpPr>
          <p:cNvPr id="601" name="Google Shape;601;p90"/>
          <p:cNvSpPr txBox="1">
            <a:spLocks noGrp="1"/>
          </p:cNvSpPr>
          <p:nvPr>
            <p:ph type="subTitle" idx="1"/>
          </p:nvPr>
        </p:nvSpPr>
        <p:spPr>
          <a:xfrm>
            <a:off x="311700" y="1483907"/>
            <a:ext cx="8520600" cy="4142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400" dirty="0">
                <a:solidFill>
                  <a:srgbClr val="000000"/>
                </a:solidFill>
                <a:latin typeface="Century Gothic"/>
                <a:ea typeface="Century Gothic"/>
                <a:cs typeface="Century Gothic"/>
                <a:sym typeface="Century Gothic"/>
              </a:rPr>
              <a:t>-En el tercer y cuarto día se revisará el trabajo que los alumnos realizaron intercambiando integrantes de equipos; buscando diferencias y similitudes entre sus ideas, para decidir cuáles son las más relevantes </a:t>
            </a:r>
          </a:p>
          <a:p>
            <a:pPr marL="0" lvl="0" indent="0" algn="just" rtl="0">
              <a:spcBef>
                <a:spcPts val="0"/>
              </a:spcBef>
              <a:spcAft>
                <a:spcPts val="0"/>
              </a:spcAft>
              <a:buNone/>
            </a:pPr>
            <a:endParaRPr lang="es-MX" sz="24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400" dirty="0">
                <a:solidFill>
                  <a:srgbClr val="000000"/>
                </a:solidFill>
                <a:latin typeface="Century Gothic"/>
                <a:ea typeface="Century Gothic"/>
                <a:cs typeface="Century Gothic"/>
                <a:sym typeface="Century Gothic"/>
              </a:rPr>
              <a:t>-De manera conjunta escogen las mejores ideas en categorías por medio de un cuadro comparativo en el salón (alimentación, ejercicio, salud, costumbres) de las dos épocas para poder compararlas y que tengan una mayor relevancia en su vida.</a:t>
            </a:r>
          </a:p>
          <a:p>
            <a:pPr marL="0" lvl="0" indent="0" algn="just" rtl="0">
              <a:spcBef>
                <a:spcPts val="0"/>
              </a:spcBef>
              <a:spcAft>
                <a:spcPts val="0"/>
              </a:spcAft>
              <a:buNone/>
            </a:pPr>
            <a:endParaRPr lang="es-MX" sz="24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2400" dirty="0">
                <a:solidFill>
                  <a:srgbClr val="000000"/>
                </a:solidFill>
                <a:latin typeface="Century Gothic"/>
                <a:ea typeface="Century Gothic"/>
                <a:cs typeface="Century Gothic"/>
                <a:sym typeface="Century Gothic"/>
              </a:rPr>
              <a:t>Material: Computadora, proyector, marcadores, pizarrón</a:t>
            </a:r>
            <a:r>
              <a:rPr lang="en-US" sz="2400" dirty="0">
                <a:solidFill>
                  <a:srgbClr val="000000"/>
                </a:solidFill>
                <a:latin typeface="Century Gothic"/>
                <a:ea typeface="Century Gothic"/>
                <a:cs typeface="Century Gothic"/>
                <a:sym typeface="Century Gothic"/>
              </a:rPr>
              <a:t>.</a:t>
            </a:r>
            <a:endParaRPr sz="2400" dirty="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91"/>
          <p:cNvSpPr txBox="1">
            <a:spLocks noGrp="1"/>
          </p:cNvSpPr>
          <p:nvPr>
            <p:ph type="ctrTitle"/>
          </p:nvPr>
        </p:nvSpPr>
        <p:spPr>
          <a:xfrm>
            <a:off x="311700" y="240605"/>
            <a:ext cx="8520600" cy="65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rgbClr val="FF0000"/>
                </a:solidFill>
                <a:latin typeface="Century Gothic"/>
                <a:ea typeface="Century Gothic"/>
                <a:cs typeface="Century Gothic"/>
                <a:sym typeface="Century Gothic"/>
              </a:rPr>
              <a:t>Descripción</a:t>
            </a:r>
            <a:r>
              <a:rPr lang="en-US" sz="2800" b="1" dirty="0">
                <a:solidFill>
                  <a:srgbClr val="FF0000"/>
                </a:solidFill>
                <a:latin typeface="Century Gothic"/>
                <a:ea typeface="Century Gothic"/>
                <a:cs typeface="Century Gothic"/>
                <a:sym typeface="Century Gothic"/>
              </a:rPr>
              <a:t> de </a:t>
            </a:r>
            <a:r>
              <a:rPr lang="en-US" sz="2800" b="1" dirty="0" err="1">
                <a:solidFill>
                  <a:srgbClr val="FF0000"/>
                </a:solidFill>
                <a:latin typeface="Century Gothic"/>
                <a:ea typeface="Century Gothic"/>
                <a:cs typeface="Century Gothic"/>
                <a:sym typeface="Century Gothic"/>
              </a:rPr>
              <a:t>Cierre</a:t>
            </a:r>
            <a:endParaRPr sz="2800" b="1" dirty="0">
              <a:solidFill>
                <a:srgbClr val="FF0000"/>
              </a:solidFill>
              <a:latin typeface="Century Gothic"/>
              <a:ea typeface="Century Gothic"/>
              <a:cs typeface="Century Gothic"/>
              <a:sym typeface="Century Gothic"/>
            </a:endParaRPr>
          </a:p>
        </p:txBody>
      </p:sp>
      <p:sp>
        <p:nvSpPr>
          <p:cNvPr id="608" name="Google Shape;608;p91"/>
          <p:cNvSpPr txBox="1">
            <a:spLocks noGrp="1"/>
          </p:cNvSpPr>
          <p:nvPr>
            <p:ph type="subTitle" idx="1"/>
          </p:nvPr>
        </p:nvSpPr>
        <p:spPr>
          <a:xfrm>
            <a:off x="473933" y="1413900"/>
            <a:ext cx="8520600" cy="4030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solidFill>
                  <a:srgbClr val="000000"/>
                </a:solidFill>
                <a:latin typeface="Century Gothic"/>
                <a:ea typeface="Century Gothic"/>
                <a:cs typeface="Century Gothic"/>
                <a:sym typeface="Century Gothic"/>
              </a:rPr>
              <a:t>-</a:t>
            </a:r>
            <a:r>
              <a:rPr lang="es-MX" dirty="0">
                <a:solidFill>
                  <a:srgbClr val="000000"/>
                </a:solidFill>
                <a:latin typeface="Century Gothic"/>
                <a:ea typeface="Century Gothic"/>
                <a:cs typeface="Century Gothic"/>
                <a:sym typeface="Century Gothic"/>
              </a:rPr>
              <a:t>En el quinto día los alumnos crearán una serie de carteles para poder compartir esta información con el resto de la escuela en una campaña.</a:t>
            </a:r>
          </a:p>
          <a:p>
            <a:pPr marL="0" lvl="0" indent="0" algn="just" rtl="0">
              <a:spcBef>
                <a:spcPts val="0"/>
              </a:spcBef>
              <a:spcAft>
                <a:spcPts val="0"/>
              </a:spcAft>
              <a:buNone/>
            </a:pPr>
            <a:endParaRPr lang="es-MX"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dirty="0">
                <a:solidFill>
                  <a:srgbClr val="000000"/>
                </a:solidFill>
                <a:latin typeface="Century Gothic"/>
                <a:ea typeface="Century Gothic"/>
                <a:cs typeface="Century Gothic"/>
                <a:sym typeface="Century Gothic"/>
              </a:rPr>
              <a:t>-También se creará un grupo de Facebook para poder compartir esta información de manera digital.</a:t>
            </a:r>
          </a:p>
          <a:p>
            <a:pPr marL="0" lvl="0" indent="0" algn="just" rtl="0">
              <a:spcBef>
                <a:spcPts val="0"/>
              </a:spcBef>
              <a:spcAft>
                <a:spcPts val="0"/>
              </a:spcAft>
              <a:buNone/>
            </a:pPr>
            <a:endParaRPr lang="es-MX"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dirty="0">
                <a:solidFill>
                  <a:srgbClr val="000000"/>
                </a:solidFill>
                <a:latin typeface="Century Gothic"/>
                <a:ea typeface="Century Gothic"/>
                <a:cs typeface="Century Gothic"/>
                <a:sym typeface="Century Gothic"/>
              </a:rPr>
              <a:t>Material: cartulinas, plumones, celulares.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04800" y="1098995"/>
            <a:ext cx="8534400" cy="5287056"/>
          </a:xfrm>
          <a:prstGeom prst="rect">
            <a:avLst/>
          </a:prstGeom>
          <a:noFill/>
          <a:ln>
            <a:noFill/>
          </a:ln>
        </p:spPr>
        <p:txBody>
          <a:bodyPr spcFirstLastPara="1" wrap="square" lIns="91425" tIns="45700" rIns="91425" bIns="45700" anchor="b" anchorCtr="0">
            <a:noAutofit/>
          </a:bodyPr>
          <a:lstStyle/>
          <a:p>
            <a:pPr marL="0" lvl="0" indent="0" rtl="0">
              <a:lnSpc>
                <a:spcPct val="120000"/>
              </a:lnSpc>
              <a:spcBef>
                <a:spcPts val="0"/>
              </a:spcBef>
              <a:spcAft>
                <a:spcPts val="0"/>
              </a:spcAft>
              <a:buClr>
                <a:schemeClr val="lt2"/>
              </a:buClr>
              <a:buSzPts val="1400"/>
              <a:buFont typeface="Century Gothic"/>
              <a:buNone/>
            </a:pPr>
            <a:r>
              <a:rPr lang="es-MX" sz="1800" b="1" dirty="0">
                <a:solidFill>
                  <a:schemeClr val="accent4">
                    <a:lumMod val="75000"/>
                  </a:schemeClr>
                </a:solidFill>
                <a:latin typeface="Century Gothic"/>
                <a:ea typeface="Century Gothic"/>
                <a:cs typeface="Century Gothic"/>
                <a:sym typeface="Century Gothic"/>
              </a:rPr>
              <a:t>Educación Física V</a:t>
            </a:r>
            <a:br>
              <a:rPr lang="es-MX" sz="1800" b="1" dirty="0">
                <a:solidFill>
                  <a:srgbClr val="F4A16F"/>
                </a:solidFill>
                <a:latin typeface="Century Gothic"/>
                <a:ea typeface="Century Gothic"/>
                <a:cs typeface="Century Gothic"/>
                <a:sym typeface="Century Gothic"/>
              </a:rPr>
            </a:br>
            <a:br>
              <a:rPr lang="es-MX" sz="1800" b="0" i="0" u="none" dirty="0">
                <a:solidFill>
                  <a:srgbClr val="0C0C0C"/>
                </a:solidFill>
                <a:latin typeface="Century Gothic"/>
                <a:ea typeface="Century Gothic"/>
                <a:cs typeface="Century Gothic"/>
                <a:sym typeface="Century Gothic"/>
              </a:rPr>
            </a:br>
            <a:r>
              <a:rPr lang="es-MX" sz="1800" b="1" dirty="0">
                <a:solidFill>
                  <a:srgbClr val="0C0C0C"/>
                </a:solidFill>
                <a:latin typeface="Century Gothic"/>
                <a:ea typeface="Century Gothic"/>
                <a:cs typeface="Century Gothic"/>
                <a:sym typeface="Century Gothic"/>
              </a:rPr>
              <a:t>Objetivo: </a:t>
            </a:r>
            <a:r>
              <a:rPr lang="es-MX" sz="1800" dirty="0">
                <a:solidFill>
                  <a:srgbClr val="0C0C0C"/>
                </a:solidFill>
                <a:latin typeface="Century Gothic"/>
                <a:ea typeface="Century Gothic"/>
                <a:cs typeface="Century Gothic"/>
                <a:sym typeface="Century Gothic"/>
              </a:rPr>
              <a:t>Que el alumno desarrolle un estilo de vida saludable que conlleve a la realización de actividades motrices adecuadas, mediante la aplicación de una batería de pruebas físicas que identifique su capacidad motriz en el deporte y/o ejercicio, y por supuesto una buena alimentación e higiene. </a:t>
            </a:r>
          </a:p>
          <a:p>
            <a:pPr marL="0" lvl="0" indent="0" rtl="0">
              <a:lnSpc>
                <a:spcPct val="120000"/>
              </a:lnSpc>
              <a:spcBef>
                <a:spcPts val="0"/>
              </a:spcBef>
              <a:spcAft>
                <a:spcPts val="0"/>
              </a:spcAft>
              <a:buClr>
                <a:schemeClr val="lt2"/>
              </a:buClr>
              <a:buSzPts val="1400"/>
              <a:buFont typeface="Century Gothic"/>
              <a:buNone/>
            </a:pPr>
            <a:br>
              <a:rPr lang="es-MX" sz="1800" b="0" i="0" u="none" dirty="0">
                <a:solidFill>
                  <a:schemeClr val="lt2"/>
                </a:solidFill>
                <a:latin typeface="Century Gothic"/>
                <a:ea typeface="Century Gothic"/>
                <a:cs typeface="Century Gothic"/>
                <a:sym typeface="Century Gothic"/>
              </a:rPr>
            </a:br>
            <a:r>
              <a:rPr lang="es-MX" sz="1800" b="1" i="0" u="none" dirty="0">
                <a:solidFill>
                  <a:schemeClr val="accent4">
                    <a:lumMod val="75000"/>
                  </a:schemeClr>
                </a:solidFill>
                <a:latin typeface="Century Gothic"/>
                <a:ea typeface="Century Gothic"/>
                <a:cs typeface="Century Gothic"/>
                <a:sym typeface="Century Gothic"/>
              </a:rPr>
              <a:t>Orientación Educativa V</a:t>
            </a:r>
            <a:br>
              <a:rPr lang="es-MX" sz="1800" b="1" i="0" u="none" dirty="0">
                <a:solidFill>
                  <a:srgbClr val="F4A16F"/>
                </a:solidFill>
                <a:latin typeface="Century Gothic"/>
                <a:ea typeface="Century Gothic"/>
                <a:cs typeface="Century Gothic"/>
                <a:sym typeface="Century Gothic"/>
              </a:rPr>
            </a:br>
            <a:br>
              <a:rPr lang="es-MX" sz="1800" b="0" i="0" u="none" dirty="0">
                <a:solidFill>
                  <a:schemeClr val="lt2"/>
                </a:solidFill>
                <a:latin typeface="Century Gothic"/>
                <a:ea typeface="Century Gothic"/>
                <a:cs typeface="Century Gothic"/>
                <a:sym typeface="Century Gothic"/>
              </a:rPr>
            </a:br>
            <a:r>
              <a:rPr lang="es-MX" sz="1800" b="1" i="0" dirty="0">
                <a:solidFill>
                  <a:srgbClr val="0C0C0C"/>
                </a:solidFill>
                <a:latin typeface="Century Gothic"/>
                <a:ea typeface="Century Gothic"/>
                <a:cs typeface="Century Gothic"/>
                <a:sym typeface="Century Gothic"/>
              </a:rPr>
              <a:t>Objetivo: </a:t>
            </a:r>
            <a:r>
              <a:rPr lang="es-MX" sz="1800" dirty="0">
                <a:solidFill>
                  <a:srgbClr val="0C0C0C"/>
                </a:solidFill>
                <a:latin typeface="Century Gothic"/>
                <a:ea typeface="Century Gothic"/>
                <a:cs typeface="Century Gothic"/>
                <a:sym typeface="Century Gothic"/>
              </a:rPr>
              <a:t>Que el alumno identifique y reflexione sobre la importancia de tener una vida saludable mediante la aplicación de una encuesta y prueba de autoconocimiento que le apoyaran en su proyecto de elección de área vocacional así como en su decisión de carrera.</a:t>
            </a:r>
            <a:br>
              <a:rPr lang="es-MX" sz="1800" i="0" u="none" dirty="0">
                <a:solidFill>
                  <a:srgbClr val="0C0C0C"/>
                </a:solidFill>
                <a:latin typeface="Century Gothic"/>
                <a:ea typeface="Century Gothic"/>
                <a:cs typeface="Century Gothic"/>
                <a:sym typeface="Century Gothic"/>
              </a:rPr>
            </a:br>
            <a:endParaRPr lang="es-MX" sz="1800" dirty="0">
              <a:solidFill>
                <a:srgbClr val="000000"/>
              </a:solidFill>
              <a:latin typeface="Century Gothic"/>
              <a:ea typeface="Century Gothic"/>
              <a:cs typeface="Century Gothic"/>
              <a:sym typeface="Century Gothic"/>
            </a:endParaRPr>
          </a:p>
        </p:txBody>
      </p:sp>
      <p:sp>
        <p:nvSpPr>
          <p:cNvPr id="108" name="Google Shape;108;p21"/>
          <p:cNvSpPr txBox="1">
            <a:spLocks noGrp="1"/>
          </p:cNvSpPr>
          <p:nvPr>
            <p:ph type="body" idx="1"/>
          </p:nvPr>
        </p:nvSpPr>
        <p:spPr>
          <a:xfrm>
            <a:off x="1262100" y="368710"/>
            <a:ext cx="6619800" cy="377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600"/>
              <a:buNone/>
            </a:pPr>
            <a:r>
              <a:rPr lang="en-US" sz="2300" b="1" dirty="0">
                <a:solidFill>
                  <a:srgbClr val="FF0000"/>
                </a:solidFill>
                <a:latin typeface="Century Gothic"/>
                <a:ea typeface="Century Gothic"/>
                <a:cs typeface="Century Gothic"/>
                <a:sym typeface="Century Gothic"/>
              </a:rPr>
              <a:t>OBJETIVOS POR ASIGNATURA</a:t>
            </a:r>
            <a:endParaRPr sz="2300" b="1" dirty="0">
              <a:solidFill>
                <a:srgbClr val="FF0000"/>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600"/>
              <a:buNone/>
            </a:pPr>
            <a:endParaRPr sz="1800" dirty="0">
              <a:solidFill>
                <a:srgbClr val="0070C0"/>
              </a:solidFill>
            </a:endParaRPr>
          </a:p>
          <a:p>
            <a:pPr marL="0" lvl="0" indent="0" algn="l" rtl="0">
              <a:lnSpc>
                <a:spcPct val="100000"/>
              </a:lnSpc>
              <a:spcBef>
                <a:spcPts val="0"/>
              </a:spcBef>
              <a:spcAft>
                <a:spcPts val="0"/>
              </a:spcAft>
              <a:buSzPts val="1600"/>
              <a:buNone/>
            </a:pPr>
            <a:endParaRPr sz="1800" dirty="0">
              <a:solidFill>
                <a:srgbClr val="0070C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ctrTitle"/>
          </p:nvPr>
        </p:nvSpPr>
        <p:spPr>
          <a:xfrm>
            <a:off x="429687" y="-201849"/>
            <a:ext cx="8520600" cy="130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Descripción de lo que se hará con los resultados.</a:t>
            </a:r>
          </a:p>
        </p:txBody>
      </p:sp>
      <p:sp>
        <p:nvSpPr>
          <p:cNvPr id="290" name="Google Shape;290;p46"/>
          <p:cNvSpPr txBox="1">
            <a:spLocks noGrp="1"/>
          </p:cNvSpPr>
          <p:nvPr>
            <p:ph type="subTitle" idx="1"/>
          </p:nvPr>
        </p:nvSpPr>
        <p:spPr>
          <a:xfrm>
            <a:off x="429687" y="2900550"/>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14908230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ctrTitle"/>
          </p:nvPr>
        </p:nvSpPr>
        <p:spPr>
          <a:xfrm>
            <a:off x="311700" y="0"/>
            <a:ext cx="8520600" cy="66367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Análisis de Resultados</a:t>
            </a:r>
          </a:p>
        </p:txBody>
      </p:sp>
      <p:sp>
        <p:nvSpPr>
          <p:cNvPr id="297" name="Google Shape;297;p47"/>
          <p:cNvSpPr txBox="1">
            <a:spLocks noGrp="1"/>
          </p:cNvSpPr>
          <p:nvPr>
            <p:ph type="subTitle" idx="1"/>
          </p:nvPr>
        </p:nvSpPr>
        <p:spPr>
          <a:xfrm>
            <a:off x="311700" y="5383153"/>
            <a:ext cx="8520600" cy="11430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Logros planeados, logros alcanzados </a:t>
            </a:r>
          </a:p>
          <a:p>
            <a:pPr marL="0" lvl="0" indent="0" algn="ctr" rtl="0">
              <a:spcBef>
                <a:spcPts val="0"/>
              </a:spcBef>
              <a:spcAft>
                <a:spcPts val="0"/>
              </a:spcAft>
              <a:buNone/>
            </a:pPr>
            <a:r>
              <a:rPr lang="es-MX" dirty="0"/>
              <a:t>y aspectos a mejorar</a:t>
            </a:r>
          </a:p>
        </p:txBody>
      </p:sp>
    </p:spTree>
    <p:extLst>
      <p:ext uri="{BB962C8B-B14F-4D97-AF65-F5344CB8AC3E}">
        <p14:creationId xmlns:p14="http://schemas.microsoft.com/office/powerpoint/2010/main" val="3049617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ctrTitle"/>
          </p:nvPr>
        </p:nvSpPr>
        <p:spPr>
          <a:xfrm>
            <a:off x="473932" y="135047"/>
            <a:ext cx="8520600" cy="495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Toma de decisiones</a:t>
            </a:r>
          </a:p>
        </p:txBody>
      </p:sp>
      <p:sp>
        <p:nvSpPr>
          <p:cNvPr id="304" name="Google Shape;304;p48"/>
          <p:cNvSpPr txBox="1">
            <a:spLocks noGrp="1"/>
          </p:cNvSpPr>
          <p:nvPr>
            <p:ph type="subTitle" idx="1"/>
          </p:nvPr>
        </p:nvSpPr>
        <p:spPr>
          <a:xfrm>
            <a:off x="311700" y="3203646"/>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3066043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95"/>
          <p:cNvSpPr txBox="1">
            <a:spLocks noGrp="1"/>
          </p:cNvSpPr>
          <p:nvPr>
            <p:ph type="ctrTitle"/>
          </p:nvPr>
        </p:nvSpPr>
        <p:spPr>
          <a:xfrm>
            <a:off x="311700" y="313976"/>
            <a:ext cx="8520600" cy="117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Actividad disciplinaria:</a:t>
            </a:r>
            <a:endParaRPr sz="2800" b="1">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“Conociendo mi consumo diario de calorías”</a:t>
            </a:r>
            <a:endParaRPr sz="2800" b="1">
              <a:solidFill>
                <a:srgbClr val="FF0000"/>
              </a:solidFill>
              <a:latin typeface="Century Gothic"/>
              <a:ea typeface="Century Gothic"/>
              <a:cs typeface="Century Gothic"/>
              <a:sym typeface="Century Gothic"/>
            </a:endParaRPr>
          </a:p>
        </p:txBody>
      </p:sp>
      <p:sp>
        <p:nvSpPr>
          <p:cNvPr id="636" name="Google Shape;636;p95"/>
          <p:cNvSpPr txBox="1">
            <a:spLocks noGrp="1"/>
          </p:cNvSpPr>
          <p:nvPr>
            <p:ph type="subTitle" idx="1"/>
          </p:nvPr>
        </p:nvSpPr>
        <p:spPr>
          <a:xfrm>
            <a:off x="311700" y="2049748"/>
            <a:ext cx="8520600" cy="3651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Objetivo:</a:t>
            </a:r>
            <a:r>
              <a:rPr lang="en-US" sz="2000">
                <a:solidFill>
                  <a:srgbClr val="0070C0"/>
                </a:solidFill>
                <a:latin typeface="Century Gothic"/>
                <a:ea typeface="Century Gothic"/>
                <a:cs typeface="Century Gothic"/>
                <a:sym typeface="Century Gothic"/>
              </a:rPr>
              <a:t> </a:t>
            </a:r>
            <a:r>
              <a:rPr lang="en-US" sz="2000">
                <a:solidFill>
                  <a:srgbClr val="000000"/>
                </a:solidFill>
                <a:latin typeface="Century Gothic"/>
                <a:ea typeface="Century Gothic"/>
                <a:cs typeface="Century Gothic"/>
                <a:sym typeface="Century Gothic"/>
              </a:rPr>
              <a:t>Que el alumno reflexione sobre su consumo de calorías, para conocer si excede o no la dosis diaria recomendada, a través de un registro diario por una semana. </a:t>
            </a: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a:solidFill>
                <a:srgbClr val="0070C0"/>
              </a:solidFill>
              <a:latin typeface="Century Gothic"/>
              <a:ea typeface="Century Gothic"/>
              <a:cs typeface="Century Gothic"/>
              <a:sym typeface="Century Gothic"/>
            </a:endParaRPr>
          </a:p>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Grado:</a:t>
            </a:r>
            <a:r>
              <a:rPr lang="en-US" sz="2000">
                <a:solidFill>
                  <a:srgbClr val="0070C0"/>
                </a:solidFill>
                <a:latin typeface="Century Gothic"/>
                <a:ea typeface="Century Gothic"/>
                <a:cs typeface="Century Gothic"/>
                <a:sym typeface="Century Gothic"/>
              </a:rPr>
              <a:t> </a:t>
            </a:r>
            <a:r>
              <a:rPr lang="en-US" sz="2000">
                <a:solidFill>
                  <a:srgbClr val="000000"/>
                </a:solidFill>
                <a:latin typeface="Century Gothic"/>
                <a:ea typeface="Century Gothic"/>
                <a:cs typeface="Century Gothic"/>
                <a:sym typeface="Century Gothic"/>
              </a:rPr>
              <a:t> 502</a:t>
            </a: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a:solidFill>
                <a:srgbClr val="0070C0"/>
              </a:solidFill>
              <a:latin typeface="Century Gothic"/>
              <a:ea typeface="Century Gothic"/>
              <a:cs typeface="Century Gothic"/>
              <a:sym typeface="Century Gothic"/>
            </a:endParaRPr>
          </a:p>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Fecha: </a:t>
            </a:r>
            <a:r>
              <a:rPr lang="en-US" sz="2000">
                <a:solidFill>
                  <a:srgbClr val="000000"/>
                </a:solidFill>
                <a:latin typeface="Century Gothic"/>
                <a:ea typeface="Century Gothic"/>
                <a:cs typeface="Century Gothic"/>
                <a:sym typeface="Century Gothic"/>
              </a:rPr>
              <a:t>Del 1 al 19 de febrero</a:t>
            </a:r>
            <a:endParaRPr sz="20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000">
              <a:solidFill>
                <a:srgbClr val="0070C0"/>
              </a:solidFill>
              <a:latin typeface="Century Gothic"/>
              <a:ea typeface="Century Gothic"/>
              <a:cs typeface="Century Gothic"/>
              <a:sym typeface="Century Gothic"/>
            </a:endParaRPr>
          </a:p>
          <a:p>
            <a:pPr marL="0" lvl="0" indent="0" algn="just" rtl="0">
              <a:spcBef>
                <a:spcPts val="0"/>
              </a:spcBef>
              <a:spcAft>
                <a:spcPts val="0"/>
              </a:spcAft>
              <a:buNone/>
            </a:pPr>
            <a:r>
              <a:rPr lang="en-US" sz="2000" b="1">
                <a:solidFill>
                  <a:srgbClr val="1155CC"/>
                </a:solidFill>
                <a:latin typeface="Century Gothic"/>
                <a:ea typeface="Century Gothic"/>
                <a:cs typeface="Century Gothic"/>
                <a:sym typeface="Century Gothic"/>
              </a:rPr>
              <a:t>Materia:</a:t>
            </a:r>
            <a:r>
              <a:rPr lang="en-US" sz="2000">
                <a:solidFill>
                  <a:srgbClr val="0070C0"/>
                </a:solidFill>
                <a:latin typeface="Century Gothic"/>
                <a:ea typeface="Century Gothic"/>
                <a:cs typeface="Century Gothic"/>
                <a:sym typeface="Century Gothic"/>
              </a:rPr>
              <a:t> </a:t>
            </a:r>
            <a:r>
              <a:rPr lang="en-US" sz="2000">
                <a:solidFill>
                  <a:srgbClr val="000000"/>
                </a:solidFill>
                <a:latin typeface="Century Gothic"/>
                <a:ea typeface="Century Gothic"/>
                <a:cs typeface="Century Gothic"/>
                <a:sym typeface="Century Gothic"/>
              </a:rPr>
              <a:t>Biología</a:t>
            </a:r>
            <a:endParaRPr sz="2000">
              <a:solidFill>
                <a:srgbClr val="000000"/>
              </a:solidFill>
              <a:latin typeface="Century Gothic"/>
              <a:ea typeface="Century Gothic"/>
              <a:cs typeface="Century Gothic"/>
              <a:sym typeface="Century Gothic"/>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6"/>
          <p:cNvSpPr txBox="1">
            <a:spLocks noGrp="1"/>
          </p:cNvSpPr>
          <p:nvPr>
            <p:ph type="subTitle" idx="1"/>
          </p:nvPr>
        </p:nvSpPr>
        <p:spPr>
          <a:xfrm>
            <a:off x="311700" y="749150"/>
            <a:ext cx="8520600" cy="550416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2300" dirty="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r>
              <a:rPr lang="es-MX" sz="3000" b="1" dirty="0">
                <a:solidFill>
                  <a:srgbClr val="FF0000"/>
                </a:solidFill>
                <a:latin typeface="Century Gothic"/>
                <a:ea typeface="Century Gothic"/>
                <a:cs typeface="Century Gothic"/>
                <a:sym typeface="Century Gothic"/>
              </a:rPr>
              <a:t>Conceptos de Asignatura</a:t>
            </a:r>
          </a:p>
          <a:p>
            <a:pPr marL="0" lvl="0" indent="0" algn="ctr" rtl="0">
              <a:spcBef>
                <a:spcPts val="0"/>
              </a:spcBef>
              <a:spcAft>
                <a:spcPts val="0"/>
              </a:spcAft>
              <a:buNone/>
            </a:pPr>
            <a:endParaRPr lang="es-MX" sz="1000" b="1" dirty="0">
              <a:solidFill>
                <a:srgbClr val="FF0000"/>
              </a:solidFill>
              <a:latin typeface="Century Gothic"/>
              <a:ea typeface="Century Gothic"/>
              <a:cs typeface="Century Gothic"/>
              <a:sym typeface="Century Gothic"/>
            </a:endParaRPr>
          </a:p>
          <a:p>
            <a:pPr marL="457200" lvl="0" indent="-381000" algn="l" rtl="0">
              <a:spcBef>
                <a:spcPts val="0"/>
              </a:spcBef>
              <a:spcAft>
                <a:spcPts val="0"/>
              </a:spcAft>
              <a:buSzPts val="2400"/>
              <a:buChar char="-"/>
            </a:pPr>
            <a:r>
              <a:rPr lang="es-MX" sz="2000" dirty="0">
                <a:solidFill>
                  <a:schemeClr val="dk1"/>
                </a:solidFill>
                <a:latin typeface="Century Gothic"/>
                <a:ea typeface="Century Gothic"/>
                <a:cs typeface="Century Gothic"/>
                <a:sym typeface="Century Gothic"/>
              </a:rPr>
              <a:t>Carbohidratos, azúcares, calorías, tabla nutrimental, alimentación balanceada, salud, enfermedad, herencia y carga genética</a:t>
            </a:r>
            <a:endParaRPr lang="es-MX" sz="2600" b="1" dirty="0">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endParaRPr lang="es-MX" sz="1400" b="1" dirty="0">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r>
              <a:rPr lang="es-MX" sz="3000" b="1" dirty="0">
                <a:solidFill>
                  <a:srgbClr val="FF0000"/>
                </a:solidFill>
                <a:latin typeface="Century Gothic"/>
                <a:ea typeface="Century Gothic"/>
                <a:cs typeface="Century Gothic"/>
                <a:sym typeface="Century Gothic"/>
              </a:rPr>
              <a:t>Fuentes</a:t>
            </a:r>
            <a:endParaRPr lang="es-MX" dirty="0">
              <a:solidFill>
                <a:srgbClr val="FF0000"/>
              </a:solidFill>
              <a:latin typeface="Century Gothic"/>
              <a:ea typeface="Century Gothic"/>
              <a:cs typeface="Century Gothic"/>
              <a:sym typeface="Century Gothic"/>
            </a:endParaRPr>
          </a:p>
          <a:p>
            <a:pPr marL="457200" lvl="0" indent="0" algn="l" rtl="0">
              <a:spcBef>
                <a:spcPts val="0"/>
              </a:spcBef>
              <a:spcAft>
                <a:spcPts val="0"/>
              </a:spcAft>
              <a:buNone/>
            </a:pPr>
            <a:endParaRPr lang="es-MX" sz="1800" dirty="0">
              <a:solidFill>
                <a:schemeClr val="dk1"/>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s-MX" sz="1800" dirty="0">
                <a:solidFill>
                  <a:schemeClr val="dk1"/>
                </a:solidFill>
                <a:latin typeface="Century Gothic"/>
                <a:ea typeface="Century Gothic"/>
                <a:cs typeface="Century Gothic"/>
                <a:sym typeface="Century Gothic"/>
              </a:rPr>
              <a:t>Audesirk, T., G. Audesirk y G. </a:t>
            </a:r>
            <a:r>
              <a:rPr lang="es-MX" sz="1800" dirty="0" err="1">
                <a:solidFill>
                  <a:schemeClr val="dk1"/>
                </a:solidFill>
                <a:latin typeface="Century Gothic"/>
                <a:ea typeface="Century Gothic"/>
                <a:cs typeface="Century Gothic"/>
                <a:sym typeface="Century Gothic"/>
              </a:rPr>
              <a:t>Byers</a:t>
            </a:r>
            <a:r>
              <a:rPr lang="es-MX" sz="1800" dirty="0">
                <a:solidFill>
                  <a:schemeClr val="dk1"/>
                </a:solidFill>
                <a:latin typeface="Century Gothic"/>
                <a:ea typeface="Century Gothic"/>
                <a:cs typeface="Century Gothic"/>
                <a:sym typeface="Century Gothic"/>
              </a:rPr>
              <a:t>. 2008. </a:t>
            </a:r>
            <a:r>
              <a:rPr lang="es-MX" sz="1800" i="1" dirty="0">
                <a:solidFill>
                  <a:schemeClr val="dk1"/>
                </a:solidFill>
                <a:latin typeface="Century Gothic"/>
                <a:ea typeface="Century Gothic"/>
                <a:cs typeface="Century Gothic"/>
                <a:sym typeface="Century Gothic"/>
              </a:rPr>
              <a:t>Biología: la vida en la tierra</a:t>
            </a:r>
            <a:r>
              <a:rPr lang="es-MX" sz="1800" dirty="0">
                <a:solidFill>
                  <a:schemeClr val="dk1"/>
                </a:solidFill>
                <a:latin typeface="Century Gothic"/>
                <a:ea typeface="Century Gothic"/>
                <a:cs typeface="Century Gothic"/>
                <a:sym typeface="Century Gothic"/>
              </a:rPr>
              <a:t>. 8va. Edición, México, Prentice Hall Pearson. 924p. </a:t>
            </a:r>
          </a:p>
          <a:p>
            <a:pPr marL="457200" lvl="0" indent="-342900" algn="l" rtl="0">
              <a:spcBef>
                <a:spcPts val="0"/>
              </a:spcBef>
              <a:spcAft>
                <a:spcPts val="0"/>
              </a:spcAft>
              <a:buClr>
                <a:srgbClr val="000000"/>
              </a:buClr>
              <a:buSzPts val="1800"/>
              <a:buFont typeface="Century Gothic"/>
              <a:buChar char="-"/>
            </a:pPr>
            <a:endParaRPr lang="es-MX" sz="1800" dirty="0">
              <a:solidFill>
                <a:schemeClr val="dk1"/>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s-MX" sz="1800" dirty="0">
                <a:solidFill>
                  <a:srgbClr val="000000"/>
                </a:solidFill>
                <a:latin typeface="Century Gothic"/>
                <a:ea typeface="Century Gothic"/>
                <a:cs typeface="Century Gothic"/>
                <a:sym typeface="Century Gothic"/>
              </a:rPr>
              <a:t>Cervantes, M. y M. Hernández. 2019. </a:t>
            </a:r>
            <a:r>
              <a:rPr lang="es-MX" sz="1800" i="1" dirty="0">
                <a:solidFill>
                  <a:srgbClr val="000000"/>
                </a:solidFill>
                <a:latin typeface="Century Gothic"/>
                <a:ea typeface="Century Gothic"/>
                <a:cs typeface="Century Gothic"/>
                <a:sym typeface="Century Gothic"/>
              </a:rPr>
              <a:t>Biología</a:t>
            </a:r>
            <a:r>
              <a:rPr lang="es-MX" sz="1800" dirty="0">
                <a:solidFill>
                  <a:srgbClr val="000000"/>
                </a:solidFill>
                <a:latin typeface="Century Gothic"/>
                <a:ea typeface="Century Gothic"/>
                <a:cs typeface="Century Gothic"/>
                <a:sym typeface="Century Gothic"/>
              </a:rPr>
              <a:t> General. 4ta., Edición. Grupo Editorial Patria. México. 462p.  </a:t>
            </a:r>
          </a:p>
          <a:p>
            <a:pPr marL="114300" lvl="0" indent="0" algn="l" rtl="0">
              <a:spcBef>
                <a:spcPts val="0"/>
              </a:spcBef>
              <a:spcAft>
                <a:spcPts val="0"/>
              </a:spcAft>
              <a:buClr>
                <a:srgbClr val="000000"/>
              </a:buClr>
              <a:buSzPts val="1800"/>
            </a:pPr>
            <a:endParaRPr lang="es-MX" sz="1800" dirty="0">
              <a:solidFill>
                <a:srgbClr val="000000"/>
              </a:solidFill>
              <a:latin typeface="Century Gothic"/>
              <a:ea typeface="Century Gothic"/>
              <a:cs typeface="Century Gothic"/>
              <a:sym typeface="Century Gothic"/>
            </a:endParaRPr>
          </a:p>
          <a:p>
            <a:pPr marL="457200" lvl="0" indent="-342900" algn="just" rtl="0">
              <a:lnSpc>
                <a:spcPct val="115000"/>
              </a:lnSpc>
              <a:spcBef>
                <a:spcPts val="0"/>
              </a:spcBef>
              <a:spcAft>
                <a:spcPts val="0"/>
              </a:spcAft>
              <a:buClr>
                <a:schemeClr val="dk1"/>
              </a:buClr>
              <a:buSzPts val="1800"/>
              <a:buChar char="-"/>
            </a:pPr>
            <a:r>
              <a:rPr lang="es-MX" sz="1800" dirty="0">
                <a:solidFill>
                  <a:schemeClr val="dk1"/>
                </a:solidFill>
                <a:latin typeface="Century Gothic"/>
                <a:ea typeface="Century Gothic"/>
                <a:cs typeface="Century Gothic"/>
                <a:sym typeface="Century Gothic"/>
              </a:rPr>
              <a:t>Valdivia, B. P. Granillo y Ma. Villareal. 2011. </a:t>
            </a:r>
            <a:r>
              <a:rPr lang="es-MX" sz="1800" i="1" dirty="0">
                <a:solidFill>
                  <a:schemeClr val="dk1"/>
                </a:solidFill>
                <a:latin typeface="Century Gothic"/>
                <a:ea typeface="Century Gothic"/>
                <a:cs typeface="Century Gothic"/>
                <a:sym typeface="Century Gothic"/>
              </a:rPr>
              <a:t>Biología General: los sistemas vivientes</a:t>
            </a:r>
            <a:r>
              <a:rPr lang="es-MX" sz="1800" dirty="0">
                <a:solidFill>
                  <a:schemeClr val="dk1"/>
                </a:solidFill>
                <a:latin typeface="Century Gothic"/>
                <a:ea typeface="Century Gothic"/>
                <a:cs typeface="Century Gothic"/>
                <a:sym typeface="Century Gothic"/>
              </a:rPr>
              <a:t>. Grupo Editorial Patria. México, 474p.</a:t>
            </a:r>
          </a:p>
          <a:p>
            <a:pPr marL="0" lvl="0" indent="0" algn="l" rtl="0">
              <a:spcBef>
                <a:spcPts val="1200"/>
              </a:spcBef>
              <a:spcAft>
                <a:spcPts val="0"/>
              </a:spcAft>
              <a:buNone/>
            </a:pPr>
            <a:endParaRPr sz="1800" dirty="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endParaRPr sz="1800" dirty="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endParaRPr dirty="0">
              <a:solidFill>
                <a:srgbClr val="000000"/>
              </a:solidFill>
              <a:latin typeface="Century Gothic"/>
              <a:ea typeface="Century Gothic"/>
              <a:cs typeface="Century Gothic"/>
              <a:sym typeface="Century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97"/>
          <p:cNvSpPr txBox="1">
            <a:spLocks noGrp="1"/>
          </p:cNvSpPr>
          <p:nvPr>
            <p:ph type="ctrTitle"/>
          </p:nvPr>
        </p:nvSpPr>
        <p:spPr>
          <a:xfrm>
            <a:off x="443900" y="204145"/>
            <a:ext cx="8520600" cy="10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000" b="1">
                <a:solidFill>
                  <a:srgbClr val="FF0000"/>
                </a:solidFill>
                <a:latin typeface="Century Gothic"/>
                <a:ea typeface="Century Gothic"/>
                <a:cs typeface="Century Gothic"/>
                <a:sym typeface="Century Gothic"/>
              </a:rPr>
              <a:t>Justificación</a:t>
            </a:r>
            <a:endParaRPr sz="3000" b="1">
              <a:solidFill>
                <a:srgbClr val="FF0000"/>
              </a:solidFill>
              <a:latin typeface="Century Gothic"/>
              <a:ea typeface="Century Gothic"/>
              <a:cs typeface="Century Gothic"/>
              <a:sym typeface="Century Gothic"/>
            </a:endParaRPr>
          </a:p>
        </p:txBody>
      </p:sp>
      <p:sp>
        <p:nvSpPr>
          <p:cNvPr id="649" name="Google Shape;649;p97"/>
          <p:cNvSpPr txBox="1">
            <a:spLocks noGrp="1"/>
          </p:cNvSpPr>
          <p:nvPr>
            <p:ph type="subTitle" idx="1"/>
          </p:nvPr>
        </p:nvSpPr>
        <p:spPr>
          <a:xfrm>
            <a:off x="311700" y="1642026"/>
            <a:ext cx="8520600" cy="4410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500">
                <a:solidFill>
                  <a:srgbClr val="000000"/>
                </a:solidFill>
                <a:latin typeface="Century Gothic"/>
                <a:ea typeface="Century Gothic"/>
                <a:cs typeface="Century Gothic"/>
                <a:sym typeface="Century Gothic"/>
              </a:rPr>
              <a:t>La Organización mundial de la Salud (OMS), recomienda un consumo diario de 2000 calorías por persona. Cuando esto no ocurre, puede desencadenar en falta de peso u obesidad. Pero también, puede deberse y variar de persona a persona, dependiendo del metabolismo, su actividad física diaria y sus hábitos alimenticios. Ante ello, es importante que el estudiante registre, analice y reflexione sobre su consumo de calorías diaria para poder decidir sobre adoptar un estilo de vida mas saludable.</a:t>
            </a:r>
            <a:endParaRPr sz="2500">
              <a:solidFill>
                <a:srgbClr val="000000"/>
              </a:solidFill>
              <a:latin typeface="Century Gothic"/>
              <a:ea typeface="Century Gothic"/>
              <a:cs typeface="Century Gothic"/>
              <a:sym typeface="Century Gothic"/>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98"/>
          <p:cNvSpPr txBox="1">
            <a:spLocks noGrp="1"/>
          </p:cNvSpPr>
          <p:nvPr>
            <p:ph type="ctrTitle"/>
          </p:nvPr>
        </p:nvSpPr>
        <p:spPr>
          <a:xfrm>
            <a:off x="311700" y="-5"/>
            <a:ext cx="8520600" cy="120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000" b="1">
                <a:solidFill>
                  <a:srgbClr val="FF0000"/>
                </a:solidFill>
                <a:latin typeface="Century Gothic"/>
                <a:ea typeface="Century Gothic"/>
                <a:cs typeface="Century Gothic"/>
                <a:sym typeface="Century Gothic"/>
              </a:rPr>
              <a:t>Descripción de Apertura</a:t>
            </a:r>
            <a:endParaRPr sz="3000" b="1">
              <a:solidFill>
                <a:srgbClr val="FF0000"/>
              </a:solidFill>
              <a:latin typeface="Century Gothic"/>
              <a:ea typeface="Century Gothic"/>
              <a:cs typeface="Century Gothic"/>
              <a:sym typeface="Century Gothic"/>
            </a:endParaRPr>
          </a:p>
        </p:txBody>
      </p:sp>
      <p:sp>
        <p:nvSpPr>
          <p:cNvPr id="656" name="Google Shape;656;p98"/>
          <p:cNvSpPr txBox="1">
            <a:spLocks noGrp="1"/>
          </p:cNvSpPr>
          <p:nvPr>
            <p:ph type="subTitle" idx="1"/>
          </p:nvPr>
        </p:nvSpPr>
        <p:spPr>
          <a:xfrm>
            <a:off x="311700" y="2179950"/>
            <a:ext cx="8520600" cy="281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US" sz="2400">
                <a:solidFill>
                  <a:srgbClr val="000000"/>
                </a:solidFill>
                <a:latin typeface="Century Gothic"/>
                <a:ea typeface="Century Gothic"/>
                <a:cs typeface="Century Gothic"/>
                <a:sym typeface="Century Gothic"/>
              </a:rPr>
              <a:t>Los estudiantes investigan conceptos de carbohidratos, azúcares y calorías. </a:t>
            </a:r>
            <a:endParaRPr sz="2400">
              <a:solidFill>
                <a:srgbClr val="000000"/>
              </a:solidFill>
              <a:latin typeface="Century Gothic"/>
              <a:ea typeface="Century Gothic"/>
              <a:cs typeface="Century Gothic"/>
              <a:sym typeface="Century Gothic"/>
            </a:endParaRPr>
          </a:p>
          <a:p>
            <a:pPr marL="457200" lvl="0" indent="-406400" algn="l" rtl="0">
              <a:spcBef>
                <a:spcPts val="0"/>
              </a:spcBef>
              <a:spcAft>
                <a:spcPts val="0"/>
              </a:spcAft>
              <a:buSzPts val="2800"/>
              <a:buChar char="-"/>
            </a:pPr>
            <a:r>
              <a:rPr lang="en-US" sz="2400">
                <a:solidFill>
                  <a:srgbClr val="000000"/>
                </a:solidFill>
                <a:latin typeface="Century Gothic"/>
                <a:ea typeface="Century Gothic"/>
                <a:cs typeface="Century Gothic"/>
                <a:sym typeface="Century Gothic"/>
              </a:rPr>
              <a:t>Los estudiantes clasifican y elaboran un mapa conceptual y mental </a:t>
            </a:r>
            <a:r>
              <a:rPr lang="en-US" sz="2400">
                <a:solidFill>
                  <a:schemeClr val="dk1"/>
                </a:solidFill>
                <a:latin typeface="Century Gothic"/>
                <a:ea typeface="Century Gothic"/>
                <a:cs typeface="Century Gothic"/>
                <a:sym typeface="Century Gothic"/>
              </a:rPr>
              <a:t> los carbohidratos, definen calorías y explican ejemplos.</a:t>
            </a:r>
            <a:endParaRPr sz="24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Materiales: papel bond.</a:t>
            </a:r>
            <a:endParaRPr sz="24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99"/>
          <p:cNvSpPr txBox="1">
            <a:spLocks noGrp="1"/>
          </p:cNvSpPr>
          <p:nvPr>
            <p:ph type="ctrTitle"/>
          </p:nvPr>
        </p:nvSpPr>
        <p:spPr>
          <a:xfrm>
            <a:off x="623400" y="943200"/>
            <a:ext cx="8520600" cy="10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000" b="1">
                <a:solidFill>
                  <a:srgbClr val="FF0000"/>
                </a:solidFill>
                <a:latin typeface="Century Gothic"/>
                <a:ea typeface="Century Gothic"/>
                <a:cs typeface="Century Gothic"/>
                <a:sym typeface="Century Gothic"/>
              </a:rPr>
              <a:t>Descripción de Desarrollo</a:t>
            </a:r>
            <a:endParaRPr sz="3000" b="1">
              <a:solidFill>
                <a:srgbClr val="FF0000"/>
              </a:solidFill>
              <a:latin typeface="Century Gothic"/>
              <a:ea typeface="Century Gothic"/>
              <a:cs typeface="Century Gothic"/>
              <a:sym typeface="Century Gothic"/>
            </a:endParaRPr>
          </a:p>
        </p:txBody>
      </p:sp>
      <p:sp>
        <p:nvSpPr>
          <p:cNvPr id="663" name="Google Shape;663;p99"/>
          <p:cNvSpPr txBox="1">
            <a:spLocks noGrp="1"/>
          </p:cNvSpPr>
          <p:nvPr>
            <p:ph type="subTitle" idx="1"/>
          </p:nvPr>
        </p:nvSpPr>
        <p:spPr>
          <a:xfrm>
            <a:off x="311700" y="2181321"/>
            <a:ext cx="8520600" cy="3486900"/>
          </a:xfrm>
          <a:prstGeom prst="rect">
            <a:avLst/>
          </a:prstGeom>
        </p:spPr>
        <p:txBody>
          <a:bodyPr spcFirstLastPara="1" wrap="square" lIns="91425" tIns="91425" rIns="91425" bIns="91425" anchor="t" anchorCtr="0">
            <a:noAutofit/>
          </a:bodyPr>
          <a:lstStyle/>
          <a:p>
            <a:pPr marL="457200" lvl="0" indent="-381000" algn="just" rtl="0">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Los estudiantes llevan envoltorios que tengan tabla nutrimental.</a:t>
            </a:r>
            <a:endParaRPr sz="2400">
              <a:solidFill>
                <a:srgbClr val="000000"/>
              </a:solidFill>
              <a:latin typeface="Century Gothic"/>
              <a:ea typeface="Century Gothic"/>
              <a:cs typeface="Century Gothic"/>
              <a:sym typeface="Century Gothic"/>
            </a:endParaRPr>
          </a:p>
          <a:p>
            <a:pPr marL="457200" lvl="0" indent="-381000" algn="just" rtl="0">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Cada estudiante elabora una dieta con alimentos o porciones que sea alrededor de 2000 calorías. </a:t>
            </a:r>
            <a:endParaRPr sz="2400">
              <a:solidFill>
                <a:srgbClr val="000000"/>
              </a:solidFill>
              <a:latin typeface="Century Gothic"/>
              <a:ea typeface="Century Gothic"/>
              <a:cs typeface="Century Gothic"/>
              <a:sym typeface="Century Gothic"/>
            </a:endParaRPr>
          </a:p>
          <a:p>
            <a:pPr marL="457200" lvl="0" indent="-381000" algn="just" rtl="0">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Elaboran una tabla para registrar durante una semana su consumo diario de calorías.</a:t>
            </a:r>
            <a:endParaRPr sz="240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0"/>
          <p:cNvSpPr txBox="1">
            <a:spLocks noGrp="1"/>
          </p:cNvSpPr>
          <p:nvPr>
            <p:ph type="ctrTitle"/>
          </p:nvPr>
        </p:nvSpPr>
        <p:spPr>
          <a:xfrm>
            <a:off x="464100" y="780524"/>
            <a:ext cx="8520600" cy="81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000" b="1">
                <a:solidFill>
                  <a:srgbClr val="FF0000"/>
                </a:solidFill>
                <a:latin typeface="Century Gothic"/>
                <a:ea typeface="Century Gothic"/>
                <a:cs typeface="Century Gothic"/>
                <a:sym typeface="Century Gothic"/>
              </a:rPr>
              <a:t>Descripción de Cierre</a:t>
            </a:r>
            <a:endParaRPr sz="3000" b="1">
              <a:solidFill>
                <a:srgbClr val="FF0000"/>
              </a:solidFill>
              <a:latin typeface="Century Gothic"/>
              <a:ea typeface="Century Gothic"/>
              <a:cs typeface="Century Gothic"/>
              <a:sym typeface="Century Gothic"/>
            </a:endParaRPr>
          </a:p>
        </p:txBody>
      </p:sp>
      <p:sp>
        <p:nvSpPr>
          <p:cNvPr id="670" name="Google Shape;670;p100"/>
          <p:cNvSpPr txBox="1">
            <a:spLocks noGrp="1"/>
          </p:cNvSpPr>
          <p:nvPr>
            <p:ph type="subTitle" idx="1"/>
          </p:nvPr>
        </p:nvSpPr>
        <p:spPr>
          <a:xfrm>
            <a:off x="311700" y="2049098"/>
            <a:ext cx="8520600" cy="3305100"/>
          </a:xfrm>
          <a:prstGeom prst="rect">
            <a:avLst/>
          </a:prstGeom>
        </p:spPr>
        <p:txBody>
          <a:bodyPr spcFirstLastPara="1" wrap="square" lIns="91425" tIns="91425" rIns="91425" bIns="91425" anchor="t" anchorCtr="0">
            <a:noAutofit/>
          </a:bodyPr>
          <a:lstStyle/>
          <a:p>
            <a:pPr marL="457200" lvl="0" indent="-406400" algn="just" rtl="0">
              <a:spcBef>
                <a:spcPts val="0"/>
              </a:spcBef>
              <a:spcAft>
                <a:spcPts val="0"/>
              </a:spcAft>
              <a:buClr>
                <a:srgbClr val="000000"/>
              </a:buClr>
              <a:buSzPts val="2800"/>
              <a:buFont typeface="Century Gothic"/>
              <a:buChar char="-"/>
            </a:pPr>
            <a:r>
              <a:rPr lang="en-US">
                <a:solidFill>
                  <a:srgbClr val="000000"/>
                </a:solidFill>
                <a:latin typeface="Century Gothic"/>
                <a:ea typeface="Century Gothic"/>
                <a:cs typeface="Century Gothic"/>
                <a:sym typeface="Century Gothic"/>
              </a:rPr>
              <a:t>Se reúnen por equipos de tres a cuatro personas. </a:t>
            </a:r>
            <a:endParaRPr>
              <a:solidFill>
                <a:srgbClr val="000000"/>
              </a:solidFill>
              <a:latin typeface="Century Gothic"/>
              <a:ea typeface="Century Gothic"/>
              <a:cs typeface="Century Gothic"/>
              <a:sym typeface="Century Gothic"/>
            </a:endParaRPr>
          </a:p>
          <a:p>
            <a:pPr marL="457200" lvl="0" indent="-406400" algn="just" rtl="0">
              <a:spcBef>
                <a:spcPts val="0"/>
              </a:spcBef>
              <a:spcAft>
                <a:spcPts val="0"/>
              </a:spcAft>
              <a:buClr>
                <a:srgbClr val="000000"/>
              </a:buClr>
              <a:buSzPts val="2800"/>
              <a:buFont typeface="Century Gothic"/>
              <a:buChar char="-"/>
            </a:pPr>
            <a:r>
              <a:rPr lang="en-US">
                <a:solidFill>
                  <a:schemeClr val="dk1"/>
                </a:solidFill>
                <a:latin typeface="Century Gothic"/>
                <a:ea typeface="Century Gothic"/>
                <a:cs typeface="Century Gothic"/>
                <a:sym typeface="Century Gothic"/>
              </a:rPr>
              <a:t>Discuten </a:t>
            </a:r>
            <a:r>
              <a:rPr lang="en-US">
                <a:solidFill>
                  <a:srgbClr val="000000"/>
                </a:solidFill>
                <a:latin typeface="Century Gothic"/>
                <a:ea typeface="Century Gothic"/>
                <a:cs typeface="Century Gothic"/>
                <a:sym typeface="Century Gothic"/>
              </a:rPr>
              <a:t>y comparan su tabla de consumo de calorías. </a:t>
            </a:r>
            <a:endParaRPr>
              <a:solidFill>
                <a:srgbClr val="000000"/>
              </a:solidFill>
              <a:latin typeface="Century Gothic"/>
              <a:ea typeface="Century Gothic"/>
              <a:cs typeface="Century Gothic"/>
              <a:sym typeface="Century Gothic"/>
            </a:endParaRPr>
          </a:p>
          <a:p>
            <a:pPr marL="457200" lvl="0" indent="-406400" algn="just" rtl="0">
              <a:spcBef>
                <a:spcPts val="0"/>
              </a:spcBef>
              <a:spcAft>
                <a:spcPts val="0"/>
              </a:spcAft>
              <a:buClr>
                <a:srgbClr val="000000"/>
              </a:buClr>
              <a:buSzPts val="2800"/>
              <a:buFont typeface="Century Gothic"/>
              <a:buChar char="-"/>
            </a:pPr>
            <a:r>
              <a:rPr lang="en-US">
                <a:solidFill>
                  <a:srgbClr val="000000"/>
                </a:solidFill>
                <a:latin typeface="Century Gothic"/>
                <a:ea typeface="Century Gothic"/>
                <a:cs typeface="Century Gothic"/>
                <a:sym typeface="Century Gothic"/>
              </a:rPr>
              <a:t>Presentan una exposición de su consumo de calorías diaria, ejemplificando con un alimento o desayuno balanceado. </a:t>
            </a:r>
            <a:endParaRPr>
              <a:solidFill>
                <a:srgbClr val="000000"/>
              </a:solidFill>
              <a:latin typeface="Century Gothic"/>
              <a:ea typeface="Century Gothic"/>
              <a:cs typeface="Century Gothic"/>
              <a:sym typeface="Century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ctrTitle"/>
          </p:nvPr>
        </p:nvSpPr>
        <p:spPr>
          <a:xfrm>
            <a:off x="429687" y="-201849"/>
            <a:ext cx="8520600" cy="130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Descripción de lo que se hará con los resultados.</a:t>
            </a:r>
          </a:p>
        </p:txBody>
      </p:sp>
      <p:sp>
        <p:nvSpPr>
          <p:cNvPr id="290" name="Google Shape;290;p46"/>
          <p:cNvSpPr txBox="1">
            <a:spLocks noGrp="1"/>
          </p:cNvSpPr>
          <p:nvPr>
            <p:ph type="subTitle" idx="1"/>
          </p:nvPr>
        </p:nvSpPr>
        <p:spPr>
          <a:xfrm>
            <a:off x="429687" y="2900550"/>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320348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p:nvPr/>
        </p:nvSpPr>
        <p:spPr>
          <a:xfrm>
            <a:off x="564750" y="602750"/>
            <a:ext cx="8340300" cy="5043000"/>
          </a:xfrm>
          <a:prstGeom prst="rect">
            <a:avLst/>
          </a:prstGeom>
          <a:noFill/>
          <a:ln>
            <a:noFill/>
          </a:ln>
        </p:spPr>
        <p:txBody>
          <a:bodyPr spcFirstLastPara="1" wrap="square" lIns="91425" tIns="91425" rIns="91425" bIns="91425" anchor="t" anchorCtr="0">
            <a:noAutofit/>
          </a:bodyPr>
          <a:lstStyle/>
          <a:p>
            <a:pPr marL="0" lvl="0" indent="0" rtl="0">
              <a:lnSpc>
                <a:spcPct val="120000"/>
              </a:lnSpc>
              <a:spcBef>
                <a:spcPts val="0"/>
              </a:spcBef>
              <a:spcAft>
                <a:spcPts val="0"/>
              </a:spcAft>
              <a:buNone/>
            </a:pPr>
            <a:r>
              <a:rPr lang="es-MX" sz="1800" b="1" dirty="0">
                <a:solidFill>
                  <a:schemeClr val="accent4">
                    <a:lumMod val="75000"/>
                  </a:schemeClr>
                </a:solidFill>
                <a:latin typeface="Century Gothic"/>
                <a:ea typeface="Century Gothic"/>
                <a:cs typeface="Century Gothic"/>
                <a:sym typeface="Century Gothic"/>
              </a:rPr>
              <a:t>Inglés</a:t>
            </a:r>
          </a:p>
          <a:p>
            <a:pPr marL="0" lvl="0" indent="0" rtl="0">
              <a:lnSpc>
                <a:spcPct val="120000"/>
              </a:lnSpc>
              <a:spcBef>
                <a:spcPts val="0"/>
              </a:spcBef>
              <a:spcAft>
                <a:spcPts val="0"/>
              </a:spcAft>
              <a:buNone/>
            </a:pPr>
            <a:br>
              <a:rPr lang="es-MX" sz="1800" dirty="0">
                <a:solidFill>
                  <a:schemeClr val="lt2"/>
                </a:solidFill>
                <a:latin typeface="Century Gothic"/>
                <a:ea typeface="Century Gothic"/>
                <a:cs typeface="Century Gothic"/>
                <a:sym typeface="Century Gothic"/>
              </a:rPr>
            </a:br>
            <a:r>
              <a:rPr lang="es-MX" sz="1800" b="1" dirty="0">
                <a:solidFill>
                  <a:srgbClr val="0C0C0C"/>
                </a:solidFill>
                <a:latin typeface="Century Gothic"/>
                <a:ea typeface="Century Gothic"/>
                <a:cs typeface="Century Gothic"/>
                <a:sym typeface="Century Gothic"/>
              </a:rPr>
              <a:t>Objetivo: </a:t>
            </a:r>
            <a:r>
              <a:rPr lang="es-MX" sz="1800" dirty="0">
                <a:solidFill>
                  <a:srgbClr val="0C0C0C"/>
                </a:solidFill>
                <a:latin typeface="Century Gothic"/>
                <a:ea typeface="Century Gothic"/>
                <a:cs typeface="Century Gothic"/>
                <a:sym typeface="Century Gothic"/>
              </a:rPr>
              <a:t>Que los alumnos analicen estilos de vida, a través de una investigación entre personas de 1950 y en la actualidad, para generar una campaña de sensibilización en la comunidad estudiantil.  </a:t>
            </a:r>
            <a:br>
              <a:rPr lang="es-MX" sz="1800" b="1" u="sng" dirty="0">
                <a:solidFill>
                  <a:srgbClr val="0C0C0C"/>
                </a:solidFill>
                <a:latin typeface="Century Gothic"/>
                <a:ea typeface="Century Gothic"/>
                <a:cs typeface="Century Gothic"/>
                <a:sym typeface="Century Gothic"/>
              </a:rPr>
            </a:br>
            <a:endParaRPr lang="es-MX" sz="1800" b="1" u="sng" dirty="0">
              <a:solidFill>
                <a:srgbClr val="0C0C0C"/>
              </a:solidFill>
              <a:latin typeface="Century Gothic"/>
              <a:ea typeface="Century Gothic"/>
              <a:cs typeface="Century Gothic"/>
              <a:sym typeface="Century Gothic"/>
            </a:endParaRPr>
          </a:p>
          <a:p>
            <a:pPr marL="0" lvl="0" indent="0" rtl="0">
              <a:lnSpc>
                <a:spcPct val="120000"/>
              </a:lnSpc>
              <a:spcBef>
                <a:spcPts val="0"/>
              </a:spcBef>
              <a:spcAft>
                <a:spcPts val="0"/>
              </a:spcAft>
              <a:buNone/>
            </a:pPr>
            <a:br>
              <a:rPr lang="es-MX" sz="1800" b="1" u="sng" dirty="0">
                <a:solidFill>
                  <a:srgbClr val="0C0C0C"/>
                </a:solidFill>
                <a:latin typeface="Century Gothic"/>
                <a:ea typeface="Century Gothic"/>
                <a:cs typeface="Century Gothic"/>
                <a:sym typeface="Century Gothic"/>
              </a:rPr>
            </a:br>
            <a:r>
              <a:rPr lang="es-MX" sz="1800" b="1" dirty="0">
                <a:solidFill>
                  <a:schemeClr val="accent4">
                    <a:lumMod val="75000"/>
                  </a:schemeClr>
                </a:solidFill>
                <a:latin typeface="Century Gothic"/>
                <a:ea typeface="Century Gothic"/>
                <a:cs typeface="Century Gothic"/>
                <a:sym typeface="Century Gothic"/>
              </a:rPr>
              <a:t>Biología</a:t>
            </a:r>
          </a:p>
          <a:p>
            <a:pPr marL="0" lvl="0" indent="0" rtl="0">
              <a:lnSpc>
                <a:spcPct val="120000"/>
              </a:lnSpc>
              <a:spcBef>
                <a:spcPts val="0"/>
              </a:spcBef>
              <a:spcAft>
                <a:spcPts val="0"/>
              </a:spcAft>
              <a:buNone/>
            </a:pPr>
            <a:br>
              <a:rPr lang="es-MX" sz="1800" b="1" dirty="0">
                <a:solidFill>
                  <a:srgbClr val="F4A16F"/>
                </a:solidFill>
                <a:latin typeface="Century Gothic"/>
                <a:ea typeface="Century Gothic"/>
                <a:cs typeface="Century Gothic"/>
                <a:sym typeface="Century Gothic"/>
              </a:rPr>
            </a:br>
            <a:r>
              <a:rPr lang="es-MX" sz="1800" b="1" dirty="0">
                <a:solidFill>
                  <a:srgbClr val="0C0C0C"/>
                </a:solidFill>
                <a:latin typeface="Century Gothic"/>
                <a:ea typeface="Century Gothic"/>
                <a:cs typeface="Century Gothic"/>
                <a:sym typeface="Century Gothic"/>
              </a:rPr>
              <a:t>Objetivo:</a:t>
            </a:r>
            <a:r>
              <a:rPr lang="es-MX" sz="1800" b="1" dirty="0">
                <a:solidFill>
                  <a:srgbClr val="F4A16F"/>
                </a:solidFill>
                <a:latin typeface="Century Gothic"/>
                <a:ea typeface="Century Gothic"/>
                <a:cs typeface="Century Gothic"/>
                <a:sym typeface="Century Gothic"/>
              </a:rPr>
              <a:t> </a:t>
            </a:r>
            <a:r>
              <a:rPr lang="es-MX" sz="1800" dirty="0">
                <a:solidFill>
                  <a:schemeClr val="dk1"/>
                </a:solidFill>
                <a:latin typeface="Century Gothic"/>
                <a:ea typeface="Century Gothic"/>
                <a:cs typeface="Century Gothic"/>
                <a:sym typeface="Century Gothic"/>
              </a:rPr>
              <a:t>Qué los alumnos identifiquen las principales moléculas orgánicas energéticas en alimentos, a partir de la investigación de su contenido calórico, para poder decidir cuales son aquellos que más les benefician y así optar por un estilo de vida saludable.  </a:t>
            </a:r>
            <a:endParaRPr lang="es-MX"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ctrTitle"/>
          </p:nvPr>
        </p:nvSpPr>
        <p:spPr>
          <a:xfrm>
            <a:off x="311700" y="0"/>
            <a:ext cx="8520600" cy="66367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Análisis de Resultados</a:t>
            </a:r>
          </a:p>
        </p:txBody>
      </p:sp>
      <p:sp>
        <p:nvSpPr>
          <p:cNvPr id="297" name="Google Shape;297;p47"/>
          <p:cNvSpPr txBox="1">
            <a:spLocks noGrp="1"/>
          </p:cNvSpPr>
          <p:nvPr>
            <p:ph type="subTitle" idx="1"/>
          </p:nvPr>
        </p:nvSpPr>
        <p:spPr>
          <a:xfrm>
            <a:off x="311700" y="5383153"/>
            <a:ext cx="8520600" cy="11430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Logros planeados, logros alcanzados </a:t>
            </a:r>
          </a:p>
          <a:p>
            <a:pPr marL="0" lvl="0" indent="0" algn="ctr" rtl="0">
              <a:spcBef>
                <a:spcPts val="0"/>
              </a:spcBef>
              <a:spcAft>
                <a:spcPts val="0"/>
              </a:spcAft>
              <a:buNone/>
            </a:pPr>
            <a:r>
              <a:rPr lang="es-MX" dirty="0"/>
              <a:t>y aspectos a mejorar</a:t>
            </a:r>
          </a:p>
        </p:txBody>
      </p:sp>
    </p:spTree>
    <p:extLst>
      <p:ext uri="{BB962C8B-B14F-4D97-AF65-F5344CB8AC3E}">
        <p14:creationId xmlns:p14="http://schemas.microsoft.com/office/powerpoint/2010/main" val="9439711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ctrTitle"/>
          </p:nvPr>
        </p:nvSpPr>
        <p:spPr>
          <a:xfrm>
            <a:off x="473932" y="135047"/>
            <a:ext cx="8520600" cy="495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Toma de decisiones</a:t>
            </a:r>
          </a:p>
        </p:txBody>
      </p:sp>
      <p:sp>
        <p:nvSpPr>
          <p:cNvPr id="304" name="Google Shape;304;p48"/>
          <p:cNvSpPr txBox="1">
            <a:spLocks noGrp="1"/>
          </p:cNvSpPr>
          <p:nvPr>
            <p:ph type="subTitle" idx="1"/>
          </p:nvPr>
        </p:nvSpPr>
        <p:spPr>
          <a:xfrm>
            <a:off x="311700" y="3203646"/>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41820410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04"/>
          <p:cNvSpPr txBox="1">
            <a:spLocks noGrp="1"/>
          </p:cNvSpPr>
          <p:nvPr>
            <p:ph type="ctrTitle"/>
          </p:nvPr>
        </p:nvSpPr>
        <p:spPr>
          <a:xfrm>
            <a:off x="311700" y="181775"/>
            <a:ext cx="8520600" cy="111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Actividad Interdisciplinaria de Cierre:</a:t>
            </a:r>
            <a:endParaRPr sz="2800" b="1">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r>
              <a:rPr lang="en-US" sz="2400" b="1">
                <a:solidFill>
                  <a:srgbClr val="FF0000"/>
                </a:solidFill>
                <a:latin typeface="Century Gothic"/>
                <a:ea typeface="Century Gothic"/>
                <a:cs typeface="Century Gothic"/>
                <a:sym typeface="Century Gothic"/>
              </a:rPr>
              <a:t>“Carrera por la salud, 5k”</a:t>
            </a:r>
            <a:endParaRPr sz="2400" b="1">
              <a:solidFill>
                <a:srgbClr val="FF0000"/>
              </a:solidFill>
              <a:latin typeface="Century Gothic"/>
              <a:ea typeface="Century Gothic"/>
              <a:cs typeface="Century Gothic"/>
              <a:sym typeface="Century Gothic"/>
            </a:endParaRPr>
          </a:p>
        </p:txBody>
      </p:sp>
      <p:sp>
        <p:nvSpPr>
          <p:cNvPr id="698" name="Google Shape;698;p104"/>
          <p:cNvSpPr txBox="1">
            <a:spLocks noGrp="1"/>
          </p:cNvSpPr>
          <p:nvPr>
            <p:ph type="subTitle" idx="1"/>
          </p:nvPr>
        </p:nvSpPr>
        <p:spPr>
          <a:xfrm>
            <a:off x="396600" y="1297200"/>
            <a:ext cx="8520600" cy="5164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2200" b="1">
              <a:solidFill>
                <a:srgbClr val="FF0000"/>
              </a:solidFill>
            </a:endParaRPr>
          </a:p>
          <a:p>
            <a:pPr marL="0" lvl="0" indent="0" algn="just" rtl="0">
              <a:spcBef>
                <a:spcPts val="0"/>
              </a:spcBef>
              <a:spcAft>
                <a:spcPts val="0"/>
              </a:spcAft>
              <a:buNone/>
            </a:pPr>
            <a:r>
              <a:rPr lang="en-US" sz="2200" b="1">
                <a:solidFill>
                  <a:srgbClr val="1155CC"/>
                </a:solidFill>
              </a:rPr>
              <a:t>Objetivo</a:t>
            </a:r>
            <a:r>
              <a:rPr lang="en-US" sz="2200">
                <a:solidFill>
                  <a:srgbClr val="1155CC"/>
                </a:solidFill>
              </a:rPr>
              <a:t>:</a:t>
            </a:r>
            <a:r>
              <a:rPr lang="en-US" sz="2200">
                <a:solidFill>
                  <a:srgbClr val="4A86E8"/>
                </a:solidFill>
              </a:rPr>
              <a:t> </a:t>
            </a:r>
            <a:r>
              <a:rPr lang="en-US" sz="1400">
                <a:solidFill>
                  <a:srgbClr val="4472C4"/>
                </a:solidFill>
              </a:rPr>
              <a:t> </a:t>
            </a:r>
            <a:r>
              <a:rPr lang="en-US" sz="2200">
                <a:solidFill>
                  <a:srgbClr val="000000"/>
                </a:solidFill>
                <a:latin typeface="Century Gothic"/>
                <a:ea typeface="Century Gothic"/>
                <a:cs typeface="Century Gothic"/>
                <a:sym typeface="Century Gothic"/>
              </a:rPr>
              <a:t>Concientizar a los alumnos acerca de la importancia del cuidado de nuestra salud al implementar los conocimientos adquiridos en la planeación y diseño de dicho proyecto.</a:t>
            </a:r>
            <a:endParaRPr sz="220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endParaRPr sz="2200">
              <a:solidFill>
                <a:srgbClr val="4A86E8"/>
              </a:solidFill>
            </a:endParaRPr>
          </a:p>
          <a:p>
            <a:pPr marL="0" lvl="0" indent="0" algn="just" rtl="0">
              <a:spcBef>
                <a:spcPts val="0"/>
              </a:spcBef>
              <a:spcAft>
                <a:spcPts val="0"/>
              </a:spcAft>
              <a:buNone/>
            </a:pPr>
            <a:endParaRPr sz="2200">
              <a:solidFill>
                <a:srgbClr val="4A86E8"/>
              </a:solidFill>
            </a:endParaRPr>
          </a:p>
          <a:p>
            <a:pPr marL="0" lvl="0" indent="0" algn="just" rtl="0">
              <a:spcBef>
                <a:spcPts val="0"/>
              </a:spcBef>
              <a:spcAft>
                <a:spcPts val="0"/>
              </a:spcAft>
              <a:buNone/>
            </a:pPr>
            <a:r>
              <a:rPr lang="en-US" sz="2200" b="1">
                <a:solidFill>
                  <a:srgbClr val="1155CC"/>
                </a:solidFill>
              </a:rPr>
              <a:t>Grado</a:t>
            </a:r>
            <a:r>
              <a:rPr lang="en-US" sz="2200">
                <a:solidFill>
                  <a:srgbClr val="1155CC"/>
                </a:solidFill>
              </a:rPr>
              <a:t>:</a:t>
            </a:r>
            <a:r>
              <a:rPr lang="en-US" sz="2200">
                <a:solidFill>
                  <a:srgbClr val="4A86E8"/>
                </a:solidFill>
              </a:rPr>
              <a:t> </a:t>
            </a:r>
            <a:r>
              <a:rPr lang="en-US" sz="2200">
                <a:solidFill>
                  <a:srgbClr val="000000"/>
                </a:solidFill>
              </a:rPr>
              <a:t>502</a:t>
            </a:r>
            <a:endParaRPr sz="2200">
              <a:solidFill>
                <a:srgbClr val="000000"/>
              </a:solidFill>
            </a:endParaRPr>
          </a:p>
          <a:p>
            <a:pPr marL="0" lvl="0" indent="0" algn="just" rtl="0">
              <a:spcBef>
                <a:spcPts val="0"/>
              </a:spcBef>
              <a:spcAft>
                <a:spcPts val="0"/>
              </a:spcAft>
              <a:buNone/>
            </a:pPr>
            <a:endParaRPr sz="2200">
              <a:solidFill>
                <a:srgbClr val="4A86E8"/>
              </a:solidFill>
            </a:endParaRPr>
          </a:p>
          <a:p>
            <a:pPr marL="0" lvl="0" indent="0" algn="just" rtl="0">
              <a:spcBef>
                <a:spcPts val="0"/>
              </a:spcBef>
              <a:spcAft>
                <a:spcPts val="0"/>
              </a:spcAft>
              <a:buNone/>
            </a:pPr>
            <a:r>
              <a:rPr lang="en-US" sz="2200" b="1">
                <a:solidFill>
                  <a:srgbClr val="1155CC"/>
                </a:solidFill>
              </a:rPr>
              <a:t>Fechas</a:t>
            </a:r>
            <a:r>
              <a:rPr lang="en-US" sz="2200">
                <a:solidFill>
                  <a:srgbClr val="4A86E8"/>
                </a:solidFill>
              </a:rPr>
              <a:t>: </a:t>
            </a:r>
            <a:r>
              <a:rPr lang="en-US" sz="2200">
                <a:solidFill>
                  <a:srgbClr val="000000"/>
                </a:solidFill>
              </a:rPr>
              <a:t>Jueves 25 de marzo</a:t>
            </a:r>
            <a:endParaRPr sz="2200">
              <a:solidFill>
                <a:srgbClr val="000000"/>
              </a:solidFill>
            </a:endParaRPr>
          </a:p>
          <a:p>
            <a:pPr marL="0" lvl="0" indent="0" algn="just" rtl="0">
              <a:spcBef>
                <a:spcPts val="0"/>
              </a:spcBef>
              <a:spcAft>
                <a:spcPts val="0"/>
              </a:spcAft>
              <a:buNone/>
            </a:pPr>
            <a:endParaRPr sz="2200">
              <a:solidFill>
                <a:srgbClr val="4A86E8"/>
              </a:solidFill>
            </a:endParaRPr>
          </a:p>
          <a:p>
            <a:pPr marL="0" lvl="0" indent="0" algn="just" rtl="0">
              <a:spcBef>
                <a:spcPts val="0"/>
              </a:spcBef>
              <a:spcAft>
                <a:spcPts val="0"/>
              </a:spcAft>
              <a:buNone/>
            </a:pPr>
            <a:r>
              <a:rPr lang="en-US" sz="2200" b="1">
                <a:solidFill>
                  <a:srgbClr val="1155CC"/>
                </a:solidFill>
              </a:rPr>
              <a:t>Materias</a:t>
            </a:r>
            <a:r>
              <a:rPr lang="en-US" sz="2200">
                <a:solidFill>
                  <a:srgbClr val="4A86E8"/>
                </a:solidFill>
              </a:rPr>
              <a:t>: I</a:t>
            </a:r>
            <a:r>
              <a:rPr lang="en-US" sz="2200">
                <a:solidFill>
                  <a:srgbClr val="000000"/>
                </a:solidFill>
              </a:rPr>
              <a:t>nglés, Biología, Orientación Educativa, Educación Física</a:t>
            </a:r>
            <a:endParaRPr sz="2200">
              <a:solidFill>
                <a:srgbClr val="000000"/>
              </a:solidFill>
            </a:endParaRPr>
          </a:p>
          <a:p>
            <a:pPr marL="0" lvl="0" indent="0" algn="just" rtl="0">
              <a:spcBef>
                <a:spcPts val="0"/>
              </a:spcBef>
              <a:spcAft>
                <a:spcPts val="0"/>
              </a:spcAft>
              <a:buNone/>
            </a:pPr>
            <a:endParaRPr sz="22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05"/>
          <p:cNvSpPr txBox="1">
            <a:spLocks noGrp="1"/>
          </p:cNvSpPr>
          <p:nvPr>
            <p:ph type="ctrTitle"/>
          </p:nvPr>
        </p:nvSpPr>
        <p:spPr>
          <a:xfrm>
            <a:off x="311700" y="297450"/>
            <a:ext cx="8520600" cy="57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300" b="1">
                <a:solidFill>
                  <a:srgbClr val="FF0000"/>
                </a:solidFill>
                <a:latin typeface="Century Gothic"/>
                <a:ea typeface="Century Gothic"/>
                <a:cs typeface="Century Gothic"/>
                <a:sym typeface="Century Gothic"/>
              </a:rPr>
              <a:t>Conceptos por asignatura</a:t>
            </a:r>
            <a:endParaRPr sz="2300" b="1">
              <a:solidFill>
                <a:srgbClr val="FF0000"/>
              </a:solidFill>
              <a:latin typeface="Century Gothic"/>
              <a:ea typeface="Century Gothic"/>
              <a:cs typeface="Century Gothic"/>
              <a:sym typeface="Century Gothic"/>
            </a:endParaRPr>
          </a:p>
        </p:txBody>
      </p:sp>
      <p:sp>
        <p:nvSpPr>
          <p:cNvPr id="705" name="Google Shape;705;p105"/>
          <p:cNvSpPr txBox="1">
            <a:spLocks noGrp="1"/>
          </p:cNvSpPr>
          <p:nvPr>
            <p:ph type="subTitle" idx="1"/>
          </p:nvPr>
        </p:nvSpPr>
        <p:spPr>
          <a:xfrm>
            <a:off x="311700" y="875850"/>
            <a:ext cx="8520600" cy="58830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SzPts val="2000"/>
              <a:buFont typeface="Century Gothic"/>
              <a:buChar char="-"/>
            </a:pPr>
            <a:r>
              <a:rPr lang="en-US" sz="2000">
                <a:solidFill>
                  <a:srgbClr val="1155CC"/>
                </a:solidFill>
                <a:latin typeface="Century Gothic"/>
                <a:ea typeface="Century Gothic"/>
                <a:cs typeface="Century Gothic"/>
                <a:sym typeface="Century Gothic"/>
              </a:rPr>
              <a:t>Biologia:</a:t>
            </a:r>
            <a:r>
              <a:rPr lang="en-US" sz="2000">
                <a:solidFill>
                  <a:srgbClr val="000000"/>
                </a:solidFill>
                <a:latin typeface="Century Gothic"/>
                <a:ea typeface="Century Gothic"/>
                <a:cs typeface="Century Gothic"/>
                <a:sym typeface="Century Gothic"/>
              </a:rPr>
              <a:t> Contenido Calorico</a:t>
            </a:r>
            <a:endParaRPr sz="2000">
              <a:solidFill>
                <a:srgbClr val="000000"/>
              </a:solidFill>
              <a:latin typeface="Century Gothic"/>
              <a:ea typeface="Century Gothic"/>
              <a:cs typeface="Century Gothic"/>
              <a:sym typeface="Century Gothic"/>
            </a:endParaRPr>
          </a:p>
          <a:p>
            <a:pPr marL="457200" lvl="0" indent="-355600" algn="just" rtl="0">
              <a:spcBef>
                <a:spcPts val="0"/>
              </a:spcBef>
              <a:spcAft>
                <a:spcPts val="0"/>
              </a:spcAft>
              <a:buClr>
                <a:srgbClr val="000000"/>
              </a:buClr>
              <a:buSzPts val="2000"/>
              <a:buFont typeface="Century Gothic"/>
              <a:buChar char="-"/>
            </a:pPr>
            <a:r>
              <a:rPr lang="en-US" sz="2000">
                <a:solidFill>
                  <a:srgbClr val="1155CC"/>
                </a:solidFill>
                <a:latin typeface="Century Gothic"/>
                <a:ea typeface="Century Gothic"/>
                <a:cs typeface="Century Gothic"/>
                <a:sym typeface="Century Gothic"/>
              </a:rPr>
              <a:t>Orientación:</a:t>
            </a:r>
            <a:r>
              <a:rPr lang="en-US" sz="2000">
                <a:solidFill>
                  <a:srgbClr val="000000"/>
                </a:solidFill>
                <a:latin typeface="Century Gothic"/>
                <a:ea typeface="Century Gothic"/>
                <a:cs typeface="Century Gothic"/>
                <a:sym typeface="Century Gothic"/>
              </a:rPr>
              <a:t> Identidad Personal</a:t>
            </a:r>
            <a:endParaRPr sz="2000">
              <a:solidFill>
                <a:srgbClr val="000000"/>
              </a:solidFill>
              <a:latin typeface="Century Gothic"/>
              <a:ea typeface="Century Gothic"/>
              <a:cs typeface="Century Gothic"/>
              <a:sym typeface="Century Gothic"/>
            </a:endParaRPr>
          </a:p>
          <a:p>
            <a:pPr marL="457200" lvl="0" indent="-355600" algn="just" rtl="0">
              <a:spcBef>
                <a:spcPts val="0"/>
              </a:spcBef>
              <a:spcAft>
                <a:spcPts val="0"/>
              </a:spcAft>
              <a:buClr>
                <a:srgbClr val="1155CC"/>
              </a:buClr>
              <a:buSzPts val="2000"/>
              <a:buFont typeface="Century Gothic"/>
              <a:buChar char="-"/>
            </a:pPr>
            <a:r>
              <a:rPr lang="en-US" sz="2000">
                <a:solidFill>
                  <a:srgbClr val="1155CC"/>
                </a:solidFill>
                <a:latin typeface="Century Gothic"/>
                <a:ea typeface="Century Gothic"/>
                <a:cs typeface="Century Gothic"/>
                <a:sym typeface="Century Gothic"/>
              </a:rPr>
              <a:t>Ingles: </a:t>
            </a:r>
            <a:r>
              <a:rPr lang="en-US" sz="2000">
                <a:solidFill>
                  <a:srgbClr val="000000"/>
                </a:solidFill>
                <a:latin typeface="Century Gothic"/>
                <a:ea typeface="Century Gothic"/>
                <a:cs typeface="Century Gothic"/>
                <a:sym typeface="Century Gothic"/>
              </a:rPr>
              <a:t>Estilo de vida</a:t>
            </a:r>
            <a:endParaRPr sz="2000">
              <a:solidFill>
                <a:srgbClr val="000000"/>
              </a:solidFill>
              <a:latin typeface="Century Gothic"/>
              <a:ea typeface="Century Gothic"/>
              <a:cs typeface="Century Gothic"/>
              <a:sym typeface="Century Gothic"/>
            </a:endParaRPr>
          </a:p>
          <a:p>
            <a:pPr marL="457200" lvl="0" indent="-355600" algn="just" rtl="0">
              <a:spcBef>
                <a:spcPts val="0"/>
              </a:spcBef>
              <a:spcAft>
                <a:spcPts val="0"/>
              </a:spcAft>
              <a:buClr>
                <a:srgbClr val="000000"/>
              </a:buClr>
              <a:buSzPts val="2000"/>
              <a:buFont typeface="Century Gothic"/>
              <a:buChar char="-"/>
            </a:pPr>
            <a:r>
              <a:rPr lang="en-US" sz="2000">
                <a:solidFill>
                  <a:srgbClr val="1155CC"/>
                </a:solidFill>
                <a:latin typeface="Century Gothic"/>
                <a:ea typeface="Century Gothic"/>
                <a:cs typeface="Century Gothic"/>
                <a:sym typeface="Century Gothic"/>
              </a:rPr>
              <a:t>Educación Física:</a:t>
            </a:r>
            <a:r>
              <a:rPr lang="en-US" sz="2000">
                <a:solidFill>
                  <a:srgbClr val="000000"/>
                </a:solidFill>
                <a:latin typeface="Century Gothic"/>
                <a:ea typeface="Century Gothic"/>
                <a:cs typeface="Century Gothic"/>
                <a:sym typeface="Century Gothic"/>
              </a:rPr>
              <a:t> Practica motriz, ejercicio y deporte</a:t>
            </a:r>
            <a:endParaRPr sz="230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r>
              <a:rPr lang="en-US" sz="2300" b="1">
                <a:solidFill>
                  <a:srgbClr val="FF0000"/>
                </a:solidFill>
                <a:latin typeface="Century Gothic"/>
                <a:ea typeface="Century Gothic"/>
                <a:cs typeface="Century Gothic"/>
                <a:sym typeface="Century Gothic"/>
              </a:rPr>
              <a:t>Fuentes</a:t>
            </a:r>
            <a:endParaRPr sz="2300" b="1">
              <a:solidFill>
                <a:srgbClr val="FF0000"/>
              </a:solidFill>
              <a:latin typeface="Century Gothic"/>
              <a:ea typeface="Century Gothic"/>
              <a:cs typeface="Century Gothic"/>
              <a:sym typeface="Century Gothic"/>
            </a:endParaRPr>
          </a:p>
          <a:p>
            <a:pPr marL="457200" lvl="0" indent="-342900" algn="l" rtl="0">
              <a:spcBef>
                <a:spcPts val="1000"/>
              </a:spcBef>
              <a:spcAft>
                <a:spcPts val="0"/>
              </a:spcAft>
              <a:buClr>
                <a:srgbClr val="000000"/>
              </a:buClr>
              <a:buSzPts val="1800"/>
              <a:buFont typeface="Century Gothic"/>
              <a:buChar char="-"/>
            </a:pPr>
            <a:r>
              <a:rPr lang="en-US" sz="1800">
                <a:solidFill>
                  <a:srgbClr val="000000"/>
                </a:solidFill>
                <a:latin typeface="Century Gothic"/>
                <a:ea typeface="Century Gothic"/>
                <a:cs typeface="Century Gothic"/>
                <a:sym typeface="Century Gothic"/>
              </a:rPr>
              <a:t>A.A.V.V. (1992): </a:t>
            </a:r>
            <a:r>
              <a:rPr lang="en-US" sz="1800" i="1">
                <a:solidFill>
                  <a:srgbClr val="000000"/>
                </a:solidFill>
                <a:latin typeface="Century Gothic"/>
                <a:ea typeface="Century Gothic"/>
                <a:cs typeface="Century Gothic"/>
                <a:sym typeface="Century Gothic"/>
              </a:rPr>
              <a:t>Ejercicio físico para mejorar la salud.</a:t>
            </a:r>
            <a:r>
              <a:rPr lang="en-US" sz="1800">
                <a:solidFill>
                  <a:srgbClr val="000000"/>
                </a:solidFill>
                <a:latin typeface="Century Gothic"/>
                <a:ea typeface="Century Gothic"/>
                <a:cs typeface="Century Gothic"/>
                <a:sym typeface="Century Gothic"/>
              </a:rPr>
              <a:t> Pirámide, Madrid.</a:t>
            </a:r>
            <a:endParaRPr sz="1800">
              <a:solidFill>
                <a:srgbClr val="000000"/>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n-US" sz="1800">
                <a:solidFill>
                  <a:srgbClr val="000000"/>
                </a:solidFill>
                <a:latin typeface="Century Gothic"/>
                <a:ea typeface="Century Gothic"/>
                <a:cs typeface="Century Gothic"/>
                <a:sym typeface="Century Gothic"/>
              </a:rPr>
              <a:t>Encuesta Nacional de Salud 1997. </a:t>
            </a:r>
            <a:r>
              <a:rPr lang="en-US" sz="1800" i="1">
                <a:solidFill>
                  <a:srgbClr val="000000"/>
                </a:solidFill>
                <a:latin typeface="Century Gothic"/>
                <a:ea typeface="Century Gothic"/>
                <a:cs typeface="Century Gothic"/>
                <a:sym typeface="Century Gothic"/>
              </a:rPr>
              <a:t>Ministerio de Sanidad y Consumo</a:t>
            </a:r>
            <a:r>
              <a:rPr lang="en-US" sz="1800">
                <a:solidFill>
                  <a:srgbClr val="000000"/>
                </a:solidFill>
                <a:latin typeface="Century Gothic"/>
                <a:ea typeface="Century Gothic"/>
                <a:cs typeface="Century Gothic"/>
                <a:sym typeface="Century Gothic"/>
              </a:rPr>
              <a:t>. http://www.msc.es</a:t>
            </a:r>
            <a:endParaRPr sz="1800">
              <a:solidFill>
                <a:srgbClr val="000000"/>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n-US" sz="1800">
                <a:solidFill>
                  <a:srgbClr val="000000"/>
                </a:solidFill>
                <a:latin typeface="Century Gothic"/>
                <a:ea typeface="Century Gothic"/>
                <a:cs typeface="Century Gothic"/>
                <a:sym typeface="Century Gothic"/>
              </a:rPr>
              <a:t>GARCÍA FERRANDO, M. (1991). </a:t>
            </a:r>
            <a:r>
              <a:rPr lang="en-US" sz="1800" i="1">
                <a:solidFill>
                  <a:srgbClr val="000000"/>
                </a:solidFill>
                <a:latin typeface="Century Gothic"/>
                <a:ea typeface="Century Gothic"/>
                <a:cs typeface="Century Gothic"/>
                <a:sym typeface="Century Gothic"/>
              </a:rPr>
              <a:t>Los españoles y el deporte (1980-1990). Un análisis sociológico</a:t>
            </a:r>
            <a:r>
              <a:rPr lang="en-US" sz="1800">
                <a:solidFill>
                  <a:srgbClr val="000000"/>
                </a:solidFill>
                <a:latin typeface="Century Gothic"/>
                <a:ea typeface="Century Gothic"/>
                <a:cs typeface="Century Gothic"/>
                <a:sym typeface="Century Gothic"/>
              </a:rPr>
              <a:t>. Ministerio de Educación y Ciencia, Madrid.</a:t>
            </a:r>
            <a:endParaRPr sz="1800">
              <a:solidFill>
                <a:srgbClr val="000000"/>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n-US" sz="1800">
                <a:solidFill>
                  <a:srgbClr val="000000"/>
                </a:solidFill>
                <a:latin typeface="Century Gothic"/>
                <a:ea typeface="Century Gothic"/>
                <a:cs typeface="Century Gothic"/>
                <a:sym typeface="Century Gothic"/>
              </a:rPr>
              <a:t>SÁNCHEZ BAÑUELOS F. (1996). </a:t>
            </a:r>
            <a:r>
              <a:rPr lang="en-US" sz="1800" i="1">
                <a:solidFill>
                  <a:srgbClr val="000000"/>
                </a:solidFill>
                <a:latin typeface="Century Gothic"/>
                <a:ea typeface="Century Gothic"/>
                <a:cs typeface="Century Gothic"/>
                <a:sym typeface="Century Gothic"/>
              </a:rPr>
              <a:t>La actividad física orientada hacia la salud</a:t>
            </a:r>
            <a:r>
              <a:rPr lang="en-US" sz="1800">
                <a:solidFill>
                  <a:srgbClr val="000000"/>
                </a:solidFill>
                <a:latin typeface="Century Gothic"/>
                <a:ea typeface="Century Gothic"/>
                <a:cs typeface="Century Gothic"/>
                <a:sym typeface="Century Gothic"/>
              </a:rPr>
              <a:t>. Biblioteca Nueva, Madrid</a:t>
            </a:r>
            <a:endParaRPr>
              <a:solidFill>
                <a:srgbClr val="FF0000"/>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n-US" sz="1800">
                <a:solidFill>
                  <a:srgbClr val="000000"/>
                </a:solidFill>
                <a:latin typeface="Century Gothic"/>
                <a:ea typeface="Century Gothic"/>
                <a:cs typeface="Century Gothic"/>
                <a:sym typeface="Century Gothic"/>
              </a:rPr>
              <a:t>Cervantes, M. y M. Hernández. 2019. Biología General. 4ta., Edición. Grupo Editorial Patria. México. 462p.  </a:t>
            </a:r>
            <a:endParaRPr sz="1800">
              <a:solidFill>
                <a:srgbClr val="000000"/>
              </a:solidFill>
              <a:latin typeface="Century Gothic"/>
              <a:ea typeface="Century Gothic"/>
              <a:cs typeface="Century Gothic"/>
              <a:sym typeface="Century Gothic"/>
            </a:endParaRPr>
          </a:p>
          <a:p>
            <a:pPr marL="457200" lvl="0" indent="-342900" algn="l" rtl="0">
              <a:spcBef>
                <a:spcPts val="0"/>
              </a:spcBef>
              <a:spcAft>
                <a:spcPts val="0"/>
              </a:spcAft>
              <a:buClr>
                <a:srgbClr val="000000"/>
              </a:buClr>
              <a:buSzPts val="1800"/>
              <a:buFont typeface="Century Gothic"/>
              <a:buChar char="-"/>
            </a:pPr>
            <a:r>
              <a:rPr lang="en-US" sz="1800">
                <a:solidFill>
                  <a:srgbClr val="000000"/>
                </a:solidFill>
                <a:latin typeface="Century Gothic"/>
                <a:ea typeface="Century Gothic"/>
                <a:cs typeface="Century Gothic"/>
                <a:sym typeface="Century Gothic"/>
              </a:rPr>
              <a:t>Onofre Santilla Jaqueline,Briseño Ramirez Josefina ORIENTACION EDUCATIVA V, Ed. Pearson,México, Primera Edición.México</a:t>
            </a:r>
            <a:endParaRPr sz="1800">
              <a:solidFill>
                <a:srgbClr val="000000"/>
              </a:solidFill>
              <a:latin typeface="Century Gothic"/>
              <a:ea typeface="Century Gothic"/>
              <a:cs typeface="Century Gothic"/>
              <a:sym typeface="Century Gothic"/>
            </a:endParaRPr>
          </a:p>
          <a:p>
            <a:pPr marL="0" lvl="0" indent="0" algn="ctr" rtl="0">
              <a:spcBef>
                <a:spcPts val="0"/>
              </a:spcBef>
              <a:spcAft>
                <a:spcPts val="0"/>
              </a:spcAft>
              <a:buNone/>
            </a:pPr>
            <a:endParaRPr>
              <a:solidFill>
                <a:srgbClr val="000000"/>
              </a:solidFill>
              <a:latin typeface="Century Gothic"/>
              <a:ea typeface="Century Gothic"/>
              <a:cs typeface="Century Gothic"/>
              <a:sym typeface="Century Gothic"/>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6"/>
          <p:cNvSpPr txBox="1">
            <a:spLocks noGrp="1"/>
          </p:cNvSpPr>
          <p:nvPr>
            <p:ph type="ctrTitle"/>
          </p:nvPr>
        </p:nvSpPr>
        <p:spPr>
          <a:xfrm>
            <a:off x="311700" y="230773"/>
            <a:ext cx="8520600" cy="85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000" b="1">
                <a:solidFill>
                  <a:srgbClr val="FF0000"/>
                </a:solidFill>
                <a:latin typeface="Century Gothic"/>
                <a:ea typeface="Century Gothic"/>
                <a:cs typeface="Century Gothic"/>
                <a:sym typeface="Century Gothic"/>
              </a:rPr>
              <a:t>Justificación</a:t>
            </a:r>
            <a:endParaRPr sz="3000" b="1">
              <a:solidFill>
                <a:srgbClr val="FF0000"/>
              </a:solidFill>
              <a:latin typeface="Century Gothic"/>
              <a:ea typeface="Century Gothic"/>
              <a:cs typeface="Century Gothic"/>
              <a:sym typeface="Century Gothic"/>
            </a:endParaRPr>
          </a:p>
        </p:txBody>
      </p:sp>
      <p:sp>
        <p:nvSpPr>
          <p:cNvPr id="712" name="Google Shape;712;p106"/>
          <p:cNvSpPr txBox="1">
            <a:spLocks noGrp="1"/>
          </p:cNvSpPr>
          <p:nvPr>
            <p:ph type="subTitle" idx="1"/>
          </p:nvPr>
        </p:nvSpPr>
        <p:spPr>
          <a:xfrm>
            <a:off x="311700" y="1522000"/>
            <a:ext cx="8520600" cy="4816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200">
                <a:solidFill>
                  <a:srgbClr val="000000"/>
                </a:solidFill>
                <a:latin typeface="Century Gothic"/>
                <a:ea typeface="Century Gothic"/>
                <a:cs typeface="Century Gothic"/>
                <a:sym typeface="Century Gothic"/>
              </a:rPr>
              <a:t>En las últimas tres décadas se le ha concedido una mayor importancia a la promoción de estilos saludables de vida mediante, por ejemplo, la práctica regular de actividades físicas y/o deportivas que generan como efecto gran cantidad de beneficios físicos, psicológicos y fisiológicos a las personas, en contraposición a una vida sedentaria, la que podría ser más atractiva; sin embargo, de no realizarse,  tendría como consecuencia graves problemas de salud; esto es, en cierta forma, un medio de promoción de salud física y mental para la población estudiantil en general, pues puede generar directa e indirectamente, un estilo de vida saludable en las personas</a:t>
            </a:r>
            <a:r>
              <a:rPr lang="en-US" sz="2200">
                <a:solidFill>
                  <a:srgbClr val="000000"/>
                </a:solidFill>
              </a:rPr>
              <a:t>. </a:t>
            </a:r>
            <a:endParaRPr sz="2200">
              <a:solidFill>
                <a:srgbClr val="00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7"/>
          <p:cNvSpPr txBox="1">
            <a:spLocks noGrp="1"/>
          </p:cNvSpPr>
          <p:nvPr>
            <p:ph type="ctrTitle"/>
          </p:nvPr>
        </p:nvSpPr>
        <p:spPr>
          <a:xfrm>
            <a:off x="311700" y="147301"/>
            <a:ext cx="8520600" cy="33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700" b="1">
                <a:solidFill>
                  <a:srgbClr val="FF0000"/>
                </a:solidFill>
                <a:latin typeface="Century Gothic"/>
                <a:ea typeface="Century Gothic"/>
                <a:cs typeface="Century Gothic"/>
                <a:sym typeface="Century Gothic"/>
              </a:rPr>
              <a:t>Descripción de apertura</a:t>
            </a:r>
            <a:endParaRPr sz="2700" b="1">
              <a:solidFill>
                <a:srgbClr val="FF0000"/>
              </a:solidFill>
              <a:latin typeface="Century Gothic"/>
              <a:ea typeface="Century Gothic"/>
              <a:cs typeface="Century Gothic"/>
              <a:sym typeface="Century Gothic"/>
            </a:endParaRPr>
          </a:p>
        </p:txBody>
      </p:sp>
      <p:sp>
        <p:nvSpPr>
          <p:cNvPr id="719" name="Google Shape;719;p107"/>
          <p:cNvSpPr txBox="1">
            <a:spLocks noGrp="1"/>
          </p:cNvSpPr>
          <p:nvPr>
            <p:ph type="subTitle" idx="1"/>
          </p:nvPr>
        </p:nvSpPr>
        <p:spPr>
          <a:xfrm>
            <a:off x="452400" y="888625"/>
            <a:ext cx="8520600" cy="5557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1800" dirty="0">
                <a:solidFill>
                  <a:srgbClr val="1155CC"/>
                </a:solidFill>
                <a:latin typeface="Century Gothic"/>
                <a:ea typeface="Century Gothic"/>
                <a:cs typeface="Century Gothic"/>
                <a:sym typeface="Century Gothic"/>
              </a:rPr>
              <a:t>PREVIO DE LA CARRERA:</a:t>
            </a:r>
          </a:p>
          <a:p>
            <a:pPr marL="0" lvl="0" indent="0" algn="just" rtl="0">
              <a:spcBef>
                <a:spcPts val="0"/>
              </a:spcBef>
              <a:spcAft>
                <a:spcPts val="0"/>
              </a:spcAft>
              <a:buNone/>
            </a:pPr>
            <a:endParaRPr lang="es-MX" sz="1800" dirty="0">
              <a:solidFill>
                <a:srgbClr val="1155CC"/>
              </a:solidFill>
              <a:latin typeface="Century Gothic"/>
              <a:ea typeface="Century Gothic"/>
              <a:cs typeface="Century Gothic"/>
              <a:sym typeface="Century Gothic"/>
            </a:endParaRPr>
          </a:p>
          <a:p>
            <a:pPr marL="0" lvl="0" indent="0" algn="just" rtl="0">
              <a:spcBef>
                <a:spcPts val="0"/>
              </a:spcBef>
              <a:spcAft>
                <a:spcPts val="0"/>
              </a:spcAft>
              <a:buNone/>
            </a:pPr>
            <a:r>
              <a:rPr lang="es-MX" sz="1800" dirty="0">
                <a:solidFill>
                  <a:srgbClr val="1155CC"/>
                </a:solidFill>
                <a:latin typeface="Century Gothic"/>
                <a:ea typeface="Century Gothic"/>
                <a:cs typeface="Century Gothic"/>
                <a:sym typeface="Century Gothic"/>
              </a:rPr>
              <a:t>Docentes: </a:t>
            </a:r>
            <a:r>
              <a:rPr lang="es-MX" sz="1800" dirty="0">
                <a:solidFill>
                  <a:srgbClr val="000000"/>
                </a:solidFill>
                <a:latin typeface="Century Gothic"/>
                <a:ea typeface="Century Gothic"/>
                <a:cs typeface="Century Gothic"/>
                <a:sym typeface="Century Gothic"/>
              </a:rPr>
              <a:t>Integrará 3 equipos de trabajo y, a su vez, les asignará un momento (inicio, desarrollo o cierre) del que se harán responsables, en cuanto a la previsión del material, organización y tiempos.</a:t>
            </a:r>
          </a:p>
          <a:p>
            <a:pPr marL="0" lvl="0" indent="0" algn="just" rtl="0">
              <a:spcBef>
                <a:spcPts val="0"/>
              </a:spcBef>
              <a:spcAft>
                <a:spcPts val="0"/>
              </a:spcAft>
              <a:buNone/>
            </a:pPr>
            <a:endParaRPr lang="es-MX" sz="1800" dirty="0">
              <a:solidFill>
                <a:srgbClr val="1155CC"/>
              </a:solidFill>
              <a:latin typeface="Century Gothic"/>
              <a:ea typeface="Century Gothic"/>
              <a:cs typeface="Century Gothic"/>
              <a:sym typeface="Century Gothic"/>
            </a:endParaRPr>
          </a:p>
          <a:p>
            <a:pPr marL="0" lvl="0" indent="0" algn="just" rtl="0">
              <a:spcBef>
                <a:spcPts val="0"/>
              </a:spcBef>
              <a:spcAft>
                <a:spcPts val="0"/>
              </a:spcAft>
              <a:buNone/>
            </a:pPr>
            <a:r>
              <a:rPr lang="es-MX" sz="1800" dirty="0">
                <a:solidFill>
                  <a:srgbClr val="1155CC"/>
                </a:solidFill>
                <a:latin typeface="Century Gothic"/>
                <a:ea typeface="Century Gothic"/>
                <a:cs typeface="Century Gothic"/>
                <a:sym typeface="Century Gothic"/>
              </a:rPr>
              <a:t>Alumnos (Equipo 1):</a:t>
            </a:r>
          </a:p>
          <a:p>
            <a:pPr marL="0" lvl="0" indent="0" algn="just" rtl="0">
              <a:spcBef>
                <a:spcPts val="0"/>
              </a:spcBef>
              <a:spcAft>
                <a:spcPts val="0"/>
              </a:spcAft>
              <a:buNone/>
            </a:pPr>
            <a:endParaRPr lang="es-MX" sz="1800" dirty="0">
              <a:solidFill>
                <a:srgbClr val="1155CC"/>
              </a:solidFill>
              <a:latin typeface="Century Gothic"/>
              <a:ea typeface="Century Gothic"/>
              <a:cs typeface="Century Gothic"/>
              <a:sym typeface="Century Gothic"/>
            </a:endParaRPr>
          </a:p>
          <a:p>
            <a:pPr marL="0" lvl="0" indent="0" algn="just" rtl="0">
              <a:spcBef>
                <a:spcPts val="0"/>
              </a:spcBef>
              <a:spcAft>
                <a:spcPts val="0"/>
              </a:spcAft>
              <a:buNone/>
            </a:pPr>
            <a:r>
              <a:rPr lang="es-MX" sz="1800" dirty="0">
                <a:solidFill>
                  <a:srgbClr val="000000"/>
                </a:solidFill>
                <a:latin typeface="Century Gothic"/>
                <a:ea typeface="Century Gothic"/>
                <a:cs typeface="Century Gothic"/>
                <a:sym typeface="Century Gothic"/>
              </a:rPr>
              <a:t>1- Por equipo, medirán y certificarán el circuito: Bosque de </a:t>
            </a:r>
            <a:r>
              <a:rPr lang="es-MX" sz="1800" dirty="0" err="1">
                <a:solidFill>
                  <a:srgbClr val="000000"/>
                </a:solidFill>
                <a:latin typeface="Century Gothic"/>
                <a:ea typeface="Century Gothic"/>
                <a:cs typeface="Century Gothic"/>
                <a:sym typeface="Century Gothic"/>
              </a:rPr>
              <a:t>Aragon</a:t>
            </a:r>
            <a:r>
              <a:rPr lang="es-MX" sz="1800" dirty="0">
                <a:solidFill>
                  <a:srgbClr val="000000"/>
                </a:solidFill>
                <a:latin typeface="Century Gothic"/>
                <a:ea typeface="Century Gothic"/>
                <a:cs typeface="Century Gothic"/>
                <a:sym typeface="Century Gothic"/>
              </a:rPr>
              <a:t>.</a:t>
            </a:r>
          </a:p>
          <a:p>
            <a:pPr marL="0" lvl="0" indent="0" algn="just" rtl="0">
              <a:spcBef>
                <a:spcPts val="0"/>
              </a:spcBef>
              <a:spcAft>
                <a:spcPts val="0"/>
              </a:spcAft>
              <a:buNone/>
            </a:pPr>
            <a:endParaRPr lang="es-MX" sz="18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1800" dirty="0">
                <a:solidFill>
                  <a:srgbClr val="000000"/>
                </a:solidFill>
                <a:latin typeface="Century Gothic"/>
                <a:ea typeface="Century Gothic"/>
                <a:cs typeface="Century Gothic"/>
                <a:sym typeface="Century Gothic"/>
              </a:rPr>
              <a:t>2- En cuanto a las inscripciones: desarrollarán por qué medio se podrán inscribir los participantes y  el formulario de inscripción necesario para que lo hagan.</a:t>
            </a:r>
          </a:p>
          <a:p>
            <a:pPr marL="0" lvl="0" indent="0" algn="just" rtl="0">
              <a:spcBef>
                <a:spcPts val="0"/>
              </a:spcBef>
              <a:spcAft>
                <a:spcPts val="0"/>
              </a:spcAft>
              <a:buNone/>
            </a:pPr>
            <a:endParaRPr lang="es-MX" sz="18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1800" dirty="0">
                <a:solidFill>
                  <a:srgbClr val="000000"/>
                </a:solidFill>
                <a:latin typeface="Century Gothic"/>
                <a:ea typeface="Century Gothic"/>
                <a:cs typeface="Century Gothic"/>
                <a:sym typeface="Century Gothic"/>
              </a:rPr>
              <a:t>3- Kits: Prepararán y organizarán cómo será su entrega (lugar, hora, procedimiento, etc.), preparar los números de los competidores, así como los productos que irán en el kit.</a:t>
            </a:r>
          </a:p>
          <a:p>
            <a:pPr marL="0" lvl="0" indent="0" algn="just" rtl="0">
              <a:spcBef>
                <a:spcPts val="0"/>
              </a:spcBef>
              <a:spcAft>
                <a:spcPts val="0"/>
              </a:spcAft>
              <a:buNone/>
            </a:pPr>
            <a:endParaRPr lang="es-MX" sz="18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1800" dirty="0">
                <a:solidFill>
                  <a:srgbClr val="000000"/>
                </a:solidFill>
                <a:latin typeface="Century Gothic"/>
                <a:ea typeface="Century Gothic"/>
                <a:cs typeface="Century Gothic"/>
                <a:sym typeface="Century Gothic"/>
              </a:rPr>
              <a:t>4- Elaborarán el material gráfico adecuado para la difusión de la carrera.</a:t>
            </a:r>
            <a:endParaRPr lang="es-MX" sz="1800" dirty="0">
              <a:solidFill>
                <a:srgbClr val="4A86E8"/>
              </a:solidFill>
              <a:latin typeface="Century Gothic"/>
              <a:ea typeface="Century Gothic"/>
              <a:cs typeface="Century Gothic"/>
              <a:sym typeface="Century Gothic"/>
            </a:endParaRPr>
          </a:p>
          <a:p>
            <a:pPr marL="0" lvl="0" indent="0" algn="just" rtl="0">
              <a:spcBef>
                <a:spcPts val="0"/>
              </a:spcBef>
              <a:spcAft>
                <a:spcPts val="0"/>
              </a:spcAft>
              <a:buNone/>
            </a:pPr>
            <a:endParaRPr sz="1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08"/>
          <p:cNvSpPr txBox="1">
            <a:spLocks noGrp="1"/>
          </p:cNvSpPr>
          <p:nvPr>
            <p:ph type="ctrTitle"/>
          </p:nvPr>
        </p:nvSpPr>
        <p:spPr>
          <a:xfrm>
            <a:off x="311700" y="230425"/>
            <a:ext cx="8520600" cy="38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900" b="1">
                <a:solidFill>
                  <a:srgbClr val="FF0000"/>
                </a:solidFill>
                <a:latin typeface="Century Gothic"/>
                <a:ea typeface="Century Gothic"/>
                <a:cs typeface="Century Gothic"/>
                <a:sym typeface="Century Gothic"/>
              </a:rPr>
              <a:t>Descripción de Desarrollo</a:t>
            </a:r>
            <a:endParaRPr sz="2900" b="1">
              <a:solidFill>
                <a:srgbClr val="FF0000"/>
              </a:solidFill>
              <a:latin typeface="Century Gothic"/>
              <a:ea typeface="Century Gothic"/>
              <a:cs typeface="Century Gothic"/>
              <a:sym typeface="Century Gothic"/>
            </a:endParaRPr>
          </a:p>
        </p:txBody>
      </p:sp>
      <p:sp>
        <p:nvSpPr>
          <p:cNvPr id="726" name="Google Shape;726;p108"/>
          <p:cNvSpPr txBox="1">
            <a:spLocks noGrp="1"/>
          </p:cNvSpPr>
          <p:nvPr>
            <p:ph type="subTitle" idx="1"/>
          </p:nvPr>
        </p:nvSpPr>
        <p:spPr>
          <a:xfrm>
            <a:off x="311700" y="648800"/>
            <a:ext cx="8520600" cy="5922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MX" sz="1900" dirty="0">
                <a:solidFill>
                  <a:srgbClr val="1155CC"/>
                </a:solidFill>
                <a:latin typeface="Century Gothic"/>
                <a:ea typeface="Century Gothic"/>
                <a:cs typeface="Century Gothic"/>
                <a:sym typeface="Century Gothic"/>
              </a:rPr>
              <a:t>Alumnos (Equipo 2): </a:t>
            </a:r>
            <a:r>
              <a:rPr lang="es-MX" sz="1900" dirty="0">
                <a:solidFill>
                  <a:srgbClr val="000000"/>
                </a:solidFill>
                <a:latin typeface="Century Gothic"/>
                <a:ea typeface="Century Gothic"/>
                <a:cs typeface="Century Gothic"/>
                <a:sym typeface="Century Gothic"/>
              </a:rPr>
              <a:t>Previo a la carrera, los integrantes del equipo 2: </a:t>
            </a:r>
          </a:p>
          <a:p>
            <a:pPr marL="0" lvl="0" indent="0" algn="just" rtl="0">
              <a:spcBef>
                <a:spcPts val="0"/>
              </a:spcBef>
              <a:spcAft>
                <a:spcPts val="0"/>
              </a:spcAft>
              <a:buClr>
                <a:schemeClr val="dk1"/>
              </a:buClr>
              <a:buSzPts val="1100"/>
              <a:buFont typeface="Arial"/>
              <a:buNone/>
            </a:pPr>
            <a:endParaRPr lang="es-MX" sz="19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900" dirty="0">
                <a:solidFill>
                  <a:schemeClr val="dk1"/>
                </a:solidFill>
                <a:latin typeface="Century Gothic"/>
                <a:ea typeface="Century Gothic"/>
                <a:cs typeface="Century Gothic"/>
                <a:sym typeface="Century Gothic"/>
              </a:rPr>
              <a:t>1- Alistan los recursos para el circuito: arcos, vallas, stands, bolsas de residuos, etc.</a:t>
            </a:r>
          </a:p>
          <a:p>
            <a:pPr marL="0" lvl="0" indent="0" algn="just" rtl="0">
              <a:spcBef>
                <a:spcPts val="0"/>
              </a:spcBef>
              <a:spcAft>
                <a:spcPts val="0"/>
              </a:spcAft>
              <a:buClr>
                <a:schemeClr val="dk1"/>
              </a:buClr>
              <a:buSzPts val="1100"/>
              <a:buFont typeface="Arial"/>
              <a:buNone/>
            </a:pPr>
            <a:endParaRPr lang="es-MX" sz="1900" dirty="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900" dirty="0">
                <a:solidFill>
                  <a:schemeClr val="dk1"/>
                </a:solidFill>
                <a:latin typeface="Century Gothic"/>
                <a:ea typeface="Century Gothic"/>
                <a:cs typeface="Century Gothic"/>
                <a:sym typeface="Century Gothic"/>
              </a:rPr>
              <a:t>2- Preparan los equipos de sonido necesarios para la actividad.</a:t>
            </a:r>
          </a:p>
          <a:p>
            <a:pPr marL="0" lvl="0" indent="0" algn="just" rtl="0">
              <a:spcBef>
                <a:spcPts val="0"/>
              </a:spcBef>
              <a:spcAft>
                <a:spcPts val="0"/>
              </a:spcAft>
              <a:buClr>
                <a:schemeClr val="dk1"/>
              </a:buClr>
              <a:buSzPts val="1100"/>
              <a:buFont typeface="Arial"/>
              <a:buNone/>
            </a:pPr>
            <a:endParaRPr lang="es-MX" sz="1900" dirty="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900" dirty="0">
                <a:solidFill>
                  <a:schemeClr val="dk1"/>
                </a:solidFill>
                <a:latin typeface="Century Gothic"/>
                <a:ea typeface="Century Gothic"/>
                <a:cs typeface="Century Gothic"/>
                <a:sym typeface="Century Gothic"/>
              </a:rPr>
              <a:t>3- Planean y ajustan la ubicación, armado y abastecimiento de los puestos de hidratación.</a:t>
            </a:r>
          </a:p>
          <a:p>
            <a:pPr marL="0" lvl="0" indent="0" algn="just" rtl="0">
              <a:spcBef>
                <a:spcPts val="0"/>
              </a:spcBef>
              <a:spcAft>
                <a:spcPts val="0"/>
              </a:spcAft>
              <a:buClr>
                <a:schemeClr val="dk1"/>
              </a:buClr>
              <a:buSzPts val="1100"/>
              <a:buFont typeface="Arial"/>
              <a:buNone/>
            </a:pPr>
            <a:endParaRPr lang="es-MX" sz="1900" dirty="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900" dirty="0">
                <a:solidFill>
                  <a:schemeClr val="dk1"/>
                </a:solidFill>
                <a:latin typeface="Century Gothic"/>
                <a:ea typeface="Century Gothic"/>
                <a:cs typeface="Century Gothic"/>
                <a:sym typeface="Century Gothic"/>
              </a:rPr>
              <a:t>4- Colocan las señalizaciones necesarias para el circuito y los alrededores del predio en cuestión.</a:t>
            </a:r>
          </a:p>
          <a:p>
            <a:pPr marL="0" lvl="0" indent="0" algn="just" rtl="0">
              <a:spcBef>
                <a:spcPts val="0"/>
              </a:spcBef>
              <a:spcAft>
                <a:spcPts val="0"/>
              </a:spcAft>
              <a:buClr>
                <a:schemeClr val="dk1"/>
              </a:buClr>
              <a:buSzPts val="1100"/>
              <a:buFont typeface="Arial"/>
              <a:buNone/>
            </a:pPr>
            <a:endParaRPr lang="es-MX" sz="1900" dirty="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900" dirty="0">
                <a:solidFill>
                  <a:schemeClr val="dk1"/>
                </a:solidFill>
                <a:latin typeface="Century Gothic"/>
                <a:ea typeface="Century Gothic"/>
                <a:cs typeface="Century Gothic"/>
                <a:sym typeface="Century Gothic"/>
              </a:rPr>
              <a:t>5- Asignan un espacio adecuado para el guardarropa, así como  quiénes serán los colaboradores, staff y voluntarios.</a:t>
            </a:r>
          </a:p>
          <a:p>
            <a:pPr marL="0" lvl="0" indent="0" algn="just" rtl="0">
              <a:spcBef>
                <a:spcPts val="0"/>
              </a:spcBef>
              <a:spcAft>
                <a:spcPts val="0"/>
              </a:spcAft>
              <a:buClr>
                <a:schemeClr val="dk1"/>
              </a:buClr>
              <a:buSzPts val="1100"/>
              <a:buFont typeface="Arial"/>
              <a:buNone/>
            </a:pPr>
            <a:endParaRPr lang="es-MX" sz="1900" dirty="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900" dirty="0">
                <a:solidFill>
                  <a:schemeClr val="dk1"/>
                </a:solidFill>
                <a:latin typeface="Century Gothic"/>
                <a:ea typeface="Century Gothic"/>
                <a:cs typeface="Century Gothic"/>
                <a:sym typeface="Century Gothic"/>
              </a:rPr>
              <a:t>6- Arman el escenario y podio, y distribuyen el espacio para tribunas y puestos de aliento. </a:t>
            </a:r>
          </a:p>
          <a:p>
            <a:pPr marL="0" lvl="0" indent="0" algn="just" rtl="0">
              <a:spcBef>
                <a:spcPts val="0"/>
              </a:spcBef>
              <a:spcAft>
                <a:spcPts val="0"/>
              </a:spcAft>
              <a:buClr>
                <a:schemeClr val="dk1"/>
              </a:buClr>
              <a:buSzPts val="1100"/>
              <a:buFont typeface="Arial"/>
              <a:buNone/>
            </a:pPr>
            <a:endParaRPr lang="es-MX" sz="1900" dirty="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900" dirty="0">
                <a:solidFill>
                  <a:schemeClr val="dk1"/>
                </a:solidFill>
                <a:latin typeface="Century Gothic"/>
                <a:ea typeface="Century Gothic"/>
                <a:cs typeface="Century Gothic"/>
                <a:sym typeface="Century Gothic"/>
              </a:rPr>
              <a:t>7. Se encargarán del equipo médico y ambulancias.</a:t>
            </a:r>
          </a:p>
          <a:p>
            <a:pPr marL="0" lvl="0" indent="0" algn="just" rtl="0">
              <a:spcBef>
                <a:spcPts val="0"/>
              </a:spcBef>
              <a:spcAft>
                <a:spcPts val="0"/>
              </a:spcAft>
              <a:buNone/>
            </a:pPr>
            <a:endParaRPr sz="2000" dirty="0">
              <a:solidFill>
                <a:srgbClr val="0070C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09"/>
          <p:cNvSpPr txBox="1">
            <a:spLocks noGrp="1"/>
          </p:cNvSpPr>
          <p:nvPr>
            <p:ph type="ctrTitle"/>
          </p:nvPr>
        </p:nvSpPr>
        <p:spPr>
          <a:xfrm>
            <a:off x="311700" y="155150"/>
            <a:ext cx="8520600" cy="43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a:solidFill>
                  <a:srgbClr val="FF0000"/>
                </a:solidFill>
                <a:latin typeface="Century Gothic"/>
                <a:ea typeface="Century Gothic"/>
                <a:cs typeface="Century Gothic"/>
                <a:sym typeface="Century Gothic"/>
              </a:rPr>
              <a:t>Descripción de Cierre</a:t>
            </a:r>
            <a:endParaRPr sz="2800" b="1">
              <a:solidFill>
                <a:srgbClr val="FF0000"/>
              </a:solidFill>
              <a:latin typeface="Century Gothic"/>
              <a:ea typeface="Century Gothic"/>
              <a:cs typeface="Century Gothic"/>
              <a:sym typeface="Century Gothic"/>
            </a:endParaRPr>
          </a:p>
        </p:txBody>
      </p:sp>
      <p:sp>
        <p:nvSpPr>
          <p:cNvPr id="733" name="Google Shape;733;p109"/>
          <p:cNvSpPr txBox="1">
            <a:spLocks noGrp="1"/>
          </p:cNvSpPr>
          <p:nvPr>
            <p:ph type="subTitle" idx="1"/>
          </p:nvPr>
        </p:nvSpPr>
        <p:spPr>
          <a:xfrm>
            <a:off x="311700" y="743775"/>
            <a:ext cx="8520600" cy="5961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1800" dirty="0">
                <a:solidFill>
                  <a:srgbClr val="0070C0"/>
                </a:solidFill>
                <a:latin typeface="Century Gothic"/>
                <a:ea typeface="Century Gothic"/>
                <a:cs typeface="Century Gothic"/>
                <a:sym typeface="Century Gothic"/>
              </a:rPr>
              <a:t>MOMENTO DE LA CARRERA 5K:</a:t>
            </a:r>
          </a:p>
          <a:p>
            <a:pPr marL="0" lvl="0" indent="0" algn="just" rtl="0">
              <a:spcBef>
                <a:spcPts val="0"/>
              </a:spcBef>
              <a:spcAft>
                <a:spcPts val="0"/>
              </a:spcAft>
              <a:buNone/>
            </a:pPr>
            <a:endParaRPr lang="es-MX" sz="1800" dirty="0">
              <a:solidFill>
                <a:srgbClr val="1155CC"/>
              </a:solidFill>
              <a:latin typeface="Century Gothic"/>
              <a:ea typeface="Century Gothic"/>
              <a:cs typeface="Century Gothic"/>
              <a:sym typeface="Century Gothic"/>
            </a:endParaRPr>
          </a:p>
          <a:p>
            <a:pPr marL="0" lvl="0" indent="0" algn="just" rtl="0">
              <a:spcBef>
                <a:spcPts val="0"/>
              </a:spcBef>
              <a:spcAft>
                <a:spcPts val="0"/>
              </a:spcAft>
              <a:buNone/>
            </a:pPr>
            <a:r>
              <a:rPr lang="es-MX" sz="1800" dirty="0">
                <a:solidFill>
                  <a:srgbClr val="1155CC"/>
                </a:solidFill>
                <a:latin typeface="Century Gothic"/>
                <a:ea typeface="Century Gothic"/>
                <a:cs typeface="Century Gothic"/>
                <a:sym typeface="Century Gothic"/>
              </a:rPr>
              <a:t>Alumnos (Equipo 3)</a:t>
            </a:r>
          </a:p>
          <a:p>
            <a:pPr marL="0" lvl="0" indent="0" algn="just" rtl="0">
              <a:spcBef>
                <a:spcPts val="0"/>
              </a:spcBef>
              <a:spcAft>
                <a:spcPts val="0"/>
              </a:spcAft>
              <a:buNone/>
            </a:pPr>
            <a:endParaRPr lang="es-MX" sz="1800" dirty="0">
              <a:solidFill>
                <a:srgbClr val="0070C0"/>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800" dirty="0">
                <a:solidFill>
                  <a:schemeClr val="dk1"/>
                </a:solidFill>
                <a:latin typeface="Century Gothic"/>
                <a:ea typeface="Century Gothic"/>
                <a:cs typeface="Century Gothic"/>
                <a:sym typeface="Century Gothic"/>
              </a:rPr>
              <a:t>1- Recibirán a  los competidores dándoles una bienvenida.</a:t>
            </a:r>
          </a:p>
          <a:p>
            <a:pPr marL="0" lvl="0" indent="0" algn="just" rtl="0">
              <a:spcBef>
                <a:spcPts val="0"/>
              </a:spcBef>
              <a:spcAft>
                <a:spcPts val="0"/>
              </a:spcAft>
              <a:buClr>
                <a:schemeClr val="dk1"/>
              </a:buClr>
              <a:buSzPts val="1100"/>
              <a:buFont typeface="Arial"/>
              <a:buNone/>
            </a:pPr>
            <a:endParaRPr lang="es-MX" sz="1800" dirty="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800" dirty="0">
                <a:solidFill>
                  <a:schemeClr val="dk1"/>
                </a:solidFill>
                <a:latin typeface="Century Gothic"/>
                <a:ea typeface="Century Gothic"/>
                <a:cs typeface="Century Gothic"/>
                <a:sym typeface="Century Gothic"/>
              </a:rPr>
              <a:t>2- El equipo de cronometraje registrará los tiempos de los participantes.</a:t>
            </a:r>
          </a:p>
          <a:p>
            <a:pPr marL="0" lvl="0" indent="0" algn="just" rtl="0">
              <a:spcBef>
                <a:spcPts val="0"/>
              </a:spcBef>
              <a:spcAft>
                <a:spcPts val="0"/>
              </a:spcAft>
              <a:buClr>
                <a:schemeClr val="dk1"/>
              </a:buClr>
              <a:buSzPts val="1100"/>
              <a:buFont typeface="Arial"/>
              <a:buNone/>
            </a:pPr>
            <a:endParaRPr lang="es-MX" sz="1800" dirty="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800" dirty="0">
                <a:solidFill>
                  <a:schemeClr val="dk1"/>
                </a:solidFill>
                <a:latin typeface="Century Gothic"/>
                <a:ea typeface="Century Gothic"/>
                <a:cs typeface="Century Gothic"/>
                <a:sym typeface="Century Gothic"/>
              </a:rPr>
              <a:t>3- Se asignarán los jueces para cualquier aclaración.</a:t>
            </a:r>
          </a:p>
          <a:p>
            <a:pPr marL="0" lvl="0" indent="0" algn="just" rtl="0">
              <a:spcBef>
                <a:spcPts val="0"/>
              </a:spcBef>
              <a:spcAft>
                <a:spcPts val="0"/>
              </a:spcAft>
              <a:buClr>
                <a:schemeClr val="dk1"/>
              </a:buClr>
              <a:buSzPts val="1100"/>
              <a:buFont typeface="Arial"/>
              <a:buNone/>
            </a:pPr>
            <a:endParaRPr lang="es-MX" sz="1800" dirty="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800" dirty="0">
                <a:solidFill>
                  <a:schemeClr val="dk1"/>
                </a:solidFill>
                <a:latin typeface="Century Gothic"/>
                <a:ea typeface="Century Gothic"/>
                <a:cs typeface="Century Gothic"/>
                <a:sym typeface="Century Gothic"/>
              </a:rPr>
              <a:t>4- Designan al personal para postear en redes sociales. </a:t>
            </a:r>
          </a:p>
          <a:p>
            <a:pPr marL="0" lvl="0" indent="0" algn="just" rtl="0">
              <a:spcBef>
                <a:spcPts val="0"/>
              </a:spcBef>
              <a:spcAft>
                <a:spcPts val="0"/>
              </a:spcAft>
              <a:buClr>
                <a:schemeClr val="dk1"/>
              </a:buClr>
              <a:buSzPts val="1100"/>
              <a:buFont typeface="Arial"/>
              <a:buNone/>
            </a:pPr>
            <a:endParaRPr lang="es-MX" sz="1800" dirty="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1800" dirty="0">
                <a:solidFill>
                  <a:schemeClr val="dk1"/>
                </a:solidFill>
                <a:latin typeface="Century Gothic"/>
                <a:ea typeface="Century Gothic"/>
                <a:cs typeface="Century Gothic"/>
                <a:sym typeface="Century Gothic"/>
              </a:rPr>
              <a:t>5- Al finalizar la carrera se realizará la premiación a los primeros 3 lugares de cada categoría, mencionando los tiempos de cada uno.</a:t>
            </a:r>
          </a:p>
          <a:p>
            <a:pPr marL="0" lvl="0" indent="0" algn="just" rtl="0">
              <a:spcBef>
                <a:spcPts val="0"/>
              </a:spcBef>
              <a:spcAft>
                <a:spcPts val="0"/>
              </a:spcAft>
              <a:buNone/>
            </a:pPr>
            <a:endParaRPr lang="es-MX" sz="1800" dirty="0">
              <a:solidFill>
                <a:schemeClr val="dk1"/>
              </a:solidFill>
              <a:latin typeface="Century Gothic"/>
              <a:ea typeface="Century Gothic"/>
              <a:cs typeface="Century Gothic"/>
              <a:sym typeface="Century Gothic"/>
            </a:endParaRPr>
          </a:p>
          <a:p>
            <a:pPr marL="0" lvl="0" indent="0" algn="just" rtl="0">
              <a:spcBef>
                <a:spcPts val="0"/>
              </a:spcBef>
              <a:spcAft>
                <a:spcPts val="0"/>
              </a:spcAft>
              <a:buNone/>
            </a:pPr>
            <a:r>
              <a:rPr lang="es-MX" sz="1800" dirty="0">
                <a:solidFill>
                  <a:srgbClr val="000000"/>
                </a:solidFill>
                <a:latin typeface="Century Gothic"/>
                <a:ea typeface="Century Gothic"/>
                <a:cs typeface="Century Gothic"/>
                <a:sym typeface="Century Gothic"/>
              </a:rPr>
              <a:t>7- Se dan a conocer los tiempos y resultados de cada participante, por medio de la red social establecida.</a:t>
            </a:r>
          </a:p>
          <a:p>
            <a:pPr marL="0" lvl="0" indent="0" algn="just" rtl="0">
              <a:spcBef>
                <a:spcPts val="0"/>
              </a:spcBef>
              <a:spcAft>
                <a:spcPts val="0"/>
              </a:spcAft>
              <a:buNone/>
            </a:pPr>
            <a:endParaRPr lang="es-MX" sz="1800" dirty="0">
              <a:solidFill>
                <a:srgbClr val="000000"/>
              </a:solidFill>
              <a:latin typeface="Century Gothic"/>
              <a:ea typeface="Century Gothic"/>
              <a:cs typeface="Century Gothic"/>
              <a:sym typeface="Century Gothic"/>
            </a:endParaRPr>
          </a:p>
          <a:p>
            <a:pPr marL="0" lvl="0" indent="0" algn="just" rtl="0">
              <a:spcBef>
                <a:spcPts val="0"/>
              </a:spcBef>
              <a:spcAft>
                <a:spcPts val="0"/>
              </a:spcAft>
              <a:buNone/>
            </a:pPr>
            <a:r>
              <a:rPr lang="es-MX" sz="1800" dirty="0">
                <a:solidFill>
                  <a:srgbClr val="000000"/>
                </a:solidFill>
                <a:latin typeface="Century Gothic"/>
                <a:ea typeface="Century Gothic"/>
                <a:cs typeface="Century Gothic"/>
                <a:sym typeface="Century Gothic"/>
              </a:rPr>
              <a:t>9- Posterior a la premiación, se realizarán encuestas de satisfacción a participantes, y se hará un registro de resultados y comentarios.</a:t>
            </a:r>
            <a:endParaRPr lang="es-MX" sz="1800" dirty="0">
              <a:solidFill>
                <a:srgbClr val="0070C0"/>
              </a:solidFill>
              <a:latin typeface="Century Gothic"/>
              <a:ea typeface="Century Gothic"/>
              <a:cs typeface="Century Gothic"/>
              <a:sym typeface="Century Gothic"/>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ctrTitle"/>
          </p:nvPr>
        </p:nvSpPr>
        <p:spPr>
          <a:xfrm>
            <a:off x="429687" y="-201849"/>
            <a:ext cx="8520600" cy="130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Descripción de lo que se hará con los resultados.</a:t>
            </a:r>
          </a:p>
        </p:txBody>
      </p:sp>
      <p:sp>
        <p:nvSpPr>
          <p:cNvPr id="290" name="Google Shape;290;p46"/>
          <p:cNvSpPr txBox="1">
            <a:spLocks noGrp="1"/>
          </p:cNvSpPr>
          <p:nvPr>
            <p:ph type="subTitle" idx="1"/>
          </p:nvPr>
        </p:nvSpPr>
        <p:spPr>
          <a:xfrm>
            <a:off x="429687" y="2900550"/>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13768833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ctrTitle"/>
          </p:nvPr>
        </p:nvSpPr>
        <p:spPr>
          <a:xfrm>
            <a:off x="311700" y="0"/>
            <a:ext cx="8520600" cy="66367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3000" b="1" dirty="0">
                <a:solidFill>
                  <a:srgbClr val="FF0000"/>
                </a:solidFill>
                <a:latin typeface="Century Gothic"/>
                <a:ea typeface="Century Gothic"/>
                <a:cs typeface="Century Gothic"/>
                <a:sym typeface="Century Gothic"/>
              </a:rPr>
              <a:t>Análisis de Resultados</a:t>
            </a:r>
          </a:p>
        </p:txBody>
      </p:sp>
      <p:sp>
        <p:nvSpPr>
          <p:cNvPr id="297" name="Google Shape;297;p47"/>
          <p:cNvSpPr txBox="1">
            <a:spLocks noGrp="1"/>
          </p:cNvSpPr>
          <p:nvPr>
            <p:ph type="subTitle" idx="1"/>
          </p:nvPr>
        </p:nvSpPr>
        <p:spPr>
          <a:xfrm>
            <a:off x="311700" y="5383153"/>
            <a:ext cx="8520600" cy="11430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Logros planeados, logros alcanzados </a:t>
            </a:r>
          </a:p>
          <a:p>
            <a:pPr marL="0" lvl="0" indent="0" algn="ctr" rtl="0">
              <a:spcBef>
                <a:spcPts val="0"/>
              </a:spcBef>
              <a:spcAft>
                <a:spcPts val="0"/>
              </a:spcAft>
              <a:buNone/>
            </a:pPr>
            <a:r>
              <a:rPr lang="es-MX" dirty="0"/>
              <a:t>y aspectos a mejorar</a:t>
            </a:r>
          </a:p>
        </p:txBody>
      </p:sp>
    </p:spTree>
    <p:extLst>
      <p:ext uri="{BB962C8B-B14F-4D97-AF65-F5344CB8AC3E}">
        <p14:creationId xmlns:p14="http://schemas.microsoft.com/office/powerpoint/2010/main" val="42657568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5930</Words>
  <Application>Microsoft Office PowerPoint</Application>
  <PresentationFormat>Presentación en pantalla (4:3)</PresentationFormat>
  <Paragraphs>692</Paragraphs>
  <Slides>102</Slides>
  <Notes>102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102</vt:i4>
      </vt:variant>
    </vt:vector>
  </HeadingPairs>
  <TitlesOfParts>
    <vt:vector size="112" baseType="lpstr">
      <vt:lpstr>Arial</vt:lpstr>
      <vt:lpstr>Century Gothic</vt:lpstr>
      <vt:lpstr>Garamond</vt:lpstr>
      <vt:lpstr>Times New Roman</vt:lpstr>
      <vt:lpstr>Comfortaa</vt:lpstr>
      <vt:lpstr>Trebuchet MS</vt:lpstr>
      <vt:lpstr>Roboto</vt:lpstr>
      <vt:lpstr>Verdana</vt:lpstr>
      <vt:lpstr>Book Antiqua</vt:lpstr>
      <vt:lpstr>Simple Light</vt:lpstr>
      <vt:lpstr>  “LOS ESTILOS DE VIDA SALUDABLES; FÍSICOS, EMOCIONALES E INTELECTUALES; AYUDAN A PREVENIR PROBLEMAS DE OBESIDAD Y MOTRICIDAD FÍSICA EN LA VIDA ADULTA.   GRADO: 5TO. (Grupo - 502)</vt:lpstr>
      <vt:lpstr>Presentación de PowerPoint</vt:lpstr>
      <vt:lpstr>PROYECTO PLANEADO PARA IMPLEMENTAR EL CICLO ESCOLAR 2020-2021</vt:lpstr>
      <vt:lpstr>Según la OCDE, cerca del 73% de la población en México padece sobrepeso, eso pone al país en los primeros lugares de obesidad en el mundo. Por otro lado nuestra institución; “Corporación Educativa Winston Churchill”, ubicada en el Estado de México, municipio de Ecatepec, también padece este problema, pues se encuentra en el tercer lugar de los municipios del estado de México con este problema.  Los exámenes médicos presentados por los estudiantes al inicio de ciclo escolar, revelan poca actividad física, malos hábitos alimenticios y por obviedad sobrepeso.  </vt:lpstr>
      <vt:lpstr>Esto puede deberse en gran medida a su contexto familiar y social inmediato, mismos que les hacen adoptar estilos de vida no son saludables, en comparación con otras generaciones, donde no existían tantos alimentos procesados como en la actualidad.  Pero también, a la falta de actividad física, se suma el alto contenido calórico de los alimentos que consumen, energía que no utilizan y termina convirtiéndose en grasa. Y por si esto no fuera poco los hábitos emocionales e intelectuales así como los de cuidado personal, no son los más apropiados para tener un estilo de vida saludable.  </vt:lpstr>
      <vt:lpstr> Frente a este problema como equipo de trabajo, proponemos una serie de actividades que sensibilicen, promuevan y proporcionen herramientas a los alumnos del colegio.   Se iniciará con una  Investigación documental, que nos llevará a sondear mediante una encuesta los hábitos de vida saludables, para después proponer a través de una aplicación un registro diario de hábitos, que permita  a la comunidad académica hacer conciencia de los mismos. Cada asignatura proporcionara herramientas en sondear el estilo de vida que se cerrando con una carrera estudiantil que le proporcionen a los alumnos las herramientas e información necesaria para prevenir acontecimientos desafortunados en su salud, y privarlo de tener un estilo de vida saludable.</vt:lpstr>
      <vt:lpstr>OBJETIVO GENERAL DEL PROYECTO </vt:lpstr>
      <vt:lpstr>Educación Física V  Objetivo: Que el alumno desarrolle un estilo de vida saludable que conlleve a la realización de actividades motrices adecuadas, mediante la aplicación de una batería de pruebas físicas que identifique su capacidad motriz en el deporte y/o ejercicio, y por supuesto una buena alimentación e higiene.   Orientación Educativa V  Objetivo: Que el alumno identifique y reflexione sobre la importancia de tener una vida saludable mediante la aplicación de una encuesta y prueba de autoconocimiento que le apoyaran en su proyecto de elección de área vocacional así como en su decisión de carrera. </vt:lpstr>
      <vt:lpstr>Presentación de PowerPoint</vt:lpstr>
      <vt:lpstr>Presentación de PowerPoint</vt:lpstr>
      <vt:lpstr>Como te ves me vi; Como me ves ¿Quién sabe si te veras?</vt:lpstr>
      <vt:lpstr>Orientación ¿Qué impacto tiene un estilo de vida saludable en la elección de una carrera?  ¿Como puedo alcanzar una vida saludable?  ¿Cómo influye un estilo de vida saludable en mis relaciones interpersonales ?  ¿El éxito profesional depende de un estilo de vida saludable?  Biología  ¿Qué contenido calórico se debe ingerir para mantener un peso saludable en concordancia con el metabolismo?  ¿Qué influencia tienen los carbohidratos, las proteínas y las grasas para la obtención y/o acumulación de energía?  </vt:lpstr>
      <vt:lpstr>Educación Física ¿Qué beneficios para la salud trae practicar una disciplina deportiva e incluirla en la rutina diaria?  ¿Qué actividad física están a mi alcance(deporte y/o ejercicio) para obtener una vida saludable?  ¿ Cual seria la combinación perfecta entre ejercicio y alimentación para tener energía y realizar mis actividades diarias?  Inglés  ¿Qué hábitos intelectuales colaboran para tener una vida saludable?  ¿Si nos comparamos con personas de los años 50as. Que hábitos saludables tenían ellos, que nosotros no tenemos?</vt:lpstr>
      <vt:lpstr>Documento de estructura inicial de planeación  E. III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 final interdisciplinario </vt:lpstr>
      <vt:lpstr>Documentación de actividades y evidencias de enseñanza - aprendizaje</vt:lpstr>
      <vt:lpstr>Actividad Interdisciplinaria de Apertura: “ Investigación Documental”</vt:lpstr>
      <vt:lpstr>Conceptos por asignatura</vt:lpstr>
      <vt:lpstr>Justificación</vt:lpstr>
      <vt:lpstr>Descripción de apertura</vt:lpstr>
      <vt:lpstr>Descripción de apertura</vt:lpstr>
      <vt:lpstr>Descripción de Desarrollo</vt:lpstr>
      <vt:lpstr>Descripción de Cierre</vt:lpstr>
      <vt:lpstr>Descripción de lo que se hará con los resultados.</vt:lpstr>
      <vt:lpstr>Análisis de Resultados</vt:lpstr>
      <vt:lpstr>Toma de decisiones</vt:lpstr>
      <vt:lpstr>Actividad Interdisciplinaria de desarrollo A: “Encuesta para analizar estilos de vida saludables y no saludables”</vt:lpstr>
      <vt:lpstr>Conceptos por asignatura</vt:lpstr>
      <vt:lpstr>Justificación</vt:lpstr>
      <vt:lpstr>Descripción de apertura</vt:lpstr>
      <vt:lpstr>Descripción de Desarrollo</vt:lpstr>
      <vt:lpstr>Descripción de Cierre</vt:lpstr>
      <vt:lpstr>Descripción de lo que se hará con los resultados.</vt:lpstr>
      <vt:lpstr>Análisis de Resultados</vt:lpstr>
      <vt:lpstr>Toma de decisiones</vt:lpstr>
      <vt:lpstr>Actividad Interdisciplinaria de desarrollo B:  “Formulario o diario de hábitos de vida saludable”</vt:lpstr>
      <vt:lpstr>Conceptos por asignatura</vt:lpstr>
      <vt:lpstr>Justificación</vt:lpstr>
      <vt:lpstr>Descripción de apertura</vt:lpstr>
      <vt:lpstr>Descripción de Desarrollo</vt:lpstr>
      <vt:lpstr>Descripción de Cierre</vt:lpstr>
      <vt:lpstr>Descripción de lo que se hará con los resultados.</vt:lpstr>
      <vt:lpstr>Análisis de Resultados</vt:lpstr>
      <vt:lpstr>Toma de decisiones</vt:lpstr>
      <vt:lpstr>Actividad disciplinaria : Educación Física. “Batería de Pruebas: fuerza, flexibilidad, resistencia,velocidad”</vt:lpstr>
      <vt:lpstr>CONCEPTOS DE ASIGNATURA: Habilidades motrices básicas: Flexibilidad, Fuerza, velocidad y resistencia.</vt:lpstr>
      <vt:lpstr>Justificación  Verificar el nivel de preparación en acondicionamiento físico de los alumnos para el desarrollo de pruebas físicas  y así poder tener una mejora en su acondicionamiento físico y con ello una vida saludable.</vt:lpstr>
      <vt:lpstr>Descripción de Apertura</vt:lpstr>
      <vt:lpstr>Descripción de desarrollo</vt:lpstr>
      <vt:lpstr>Descripción de cierre</vt:lpstr>
      <vt:lpstr>Descripción de lo que se hará con los resultados.</vt:lpstr>
      <vt:lpstr>Análisis de Resultados</vt:lpstr>
      <vt:lpstr>Toma de decisiones</vt:lpstr>
      <vt:lpstr>Actividad disciplinaria: Orientación “Reconociendo mis emociones”</vt:lpstr>
      <vt:lpstr> </vt:lpstr>
      <vt:lpstr>Justificación</vt:lpstr>
      <vt:lpstr>Descripción de Apertura</vt:lpstr>
      <vt:lpstr>Descripción de desarrollo</vt:lpstr>
      <vt:lpstr>Descripción de Cierre</vt:lpstr>
      <vt:lpstr>Descripción de lo que se hará con los resultados.</vt:lpstr>
      <vt:lpstr>Análisis de Resultados</vt:lpstr>
      <vt:lpstr>Toma de decisiones</vt:lpstr>
      <vt:lpstr>Actividad disciplinaria: Inglés “Campaña por un mejor estilo de vida”</vt:lpstr>
      <vt:lpstr>Conceptos de  asignatura</vt:lpstr>
      <vt:lpstr>Justificación</vt:lpstr>
      <vt:lpstr>Descripción de Apertura</vt:lpstr>
      <vt:lpstr>Descripción de Apertura</vt:lpstr>
      <vt:lpstr>Descripción de Desarrollo</vt:lpstr>
      <vt:lpstr>Descripción de Cierre</vt:lpstr>
      <vt:lpstr>Descripción de lo que se hará con los resultados.</vt:lpstr>
      <vt:lpstr>Análisis de Resultados</vt:lpstr>
      <vt:lpstr>Toma de decisiones</vt:lpstr>
      <vt:lpstr>Actividad disciplinaria: “Conociendo mi consumo diario de calorías”</vt:lpstr>
      <vt:lpstr>Presentación de PowerPoint</vt:lpstr>
      <vt:lpstr>Justificación</vt:lpstr>
      <vt:lpstr>Descripción de Apertura</vt:lpstr>
      <vt:lpstr>Descripción de Desarrollo</vt:lpstr>
      <vt:lpstr>Descripción de Cierre</vt:lpstr>
      <vt:lpstr>Descripción de lo que se hará con los resultados.</vt:lpstr>
      <vt:lpstr>Análisis de Resultados</vt:lpstr>
      <vt:lpstr>Toma de decisiones</vt:lpstr>
      <vt:lpstr>Actividad Interdisciplinaria de Cierre: “Carrera por la salud, 5k”</vt:lpstr>
      <vt:lpstr>Conceptos por asignatura</vt:lpstr>
      <vt:lpstr>Justificación</vt:lpstr>
      <vt:lpstr>Descripción de apertura</vt:lpstr>
      <vt:lpstr>Descripción de Desarrollo</vt:lpstr>
      <vt:lpstr>Descripción de Cierre</vt:lpstr>
      <vt:lpstr>Descripción de lo que se hará con los resultados.</vt:lpstr>
      <vt:lpstr>Análisis de Resultados</vt:lpstr>
      <vt:lpstr>Toma de decisiones</vt:lpstr>
      <vt:lpstr>Evaluación,Autoevaluación, Coevaluación del proyecto por parte de alumnos, maestros, autoridades/entrevistas video grabadas o escritas.</vt:lpstr>
      <vt:lpstr>Lista de cambios realizados a la estructura del proyecto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“LOS ESTILOS DE VIDA SALUDABLES; FÍSICOS, EMOCIONALES E INTELECTUALES; AYUDAN A PREVENIR PROBLEMAS DE OBESIDAD Y MOTRICIDAD FÍSICA.  GRADO: 5TO.</dc:title>
  <cp:lastModifiedBy>Víctor E. Salgado</cp:lastModifiedBy>
  <cp:revision>23</cp:revision>
  <dcterms:modified xsi:type="dcterms:W3CDTF">2020-07-02T02:32:53Z</dcterms:modified>
</cp:coreProperties>
</file>