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62"/>
  </p:notesMasterIdLst>
  <p:sldIdLst>
    <p:sldId id="256" r:id="rId2"/>
    <p:sldId id="257" r:id="rId3"/>
    <p:sldId id="258" r:id="rId4"/>
    <p:sldId id="260" r:id="rId5"/>
    <p:sldId id="261" r:id="rId6"/>
    <p:sldId id="262" r:id="rId7"/>
    <p:sldId id="496" r:id="rId8"/>
    <p:sldId id="263" r:id="rId9"/>
    <p:sldId id="264" r:id="rId10"/>
    <p:sldId id="497" r:id="rId11"/>
    <p:sldId id="515" r:id="rId12"/>
    <p:sldId id="516" r:id="rId13"/>
    <p:sldId id="517" r:id="rId14"/>
    <p:sldId id="518" r:id="rId15"/>
    <p:sldId id="519" r:id="rId16"/>
    <p:sldId id="523" r:id="rId17"/>
    <p:sldId id="524" r:id="rId18"/>
    <p:sldId id="525" r:id="rId19"/>
    <p:sldId id="526" r:id="rId20"/>
    <p:sldId id="527" r:id="rId21"/>
    <p:sldId id="528" r:id="rId22"/>
    <p:sldId id="520" r:id="rId23"/>
    <p:sldId id="521" r:id="rId24"/>
    <p:sldId id="498" r:id="rId25"/>
    <p:sldId id="265" r:id="rId26"/>
    <p:sldId id="266" r:id="rId27"/>
    <p:sldId id="267" r:id="rId28"/>
    <p:sldId id="268" r:id="rId29"/>
    <p:sldId id="269" r:id="rId30"/>
    <p:sldId id="270" r:id="rId31"/>
    <p:sldId id="271" r:id="rId32"/>
    <p:sldId id="529" r:id="rId33"/>
    <p:sldId id="272" r:id="rId34"/>
    <p:sldId id="273" r:id="rId35"/>
    <p:sldId id="274" r:id="rId36"/>
    <p:sldId id="483" r:id="rId37"/>
    <p:sldId id="484" r:id="rId38"/>
    <p:sldId id="485" r:id="rId39"/>
    <p:sldId id="530" r:id="rId40"/>
    <p:sldId id="531" r:id="rId41"/>
    <p:sldId id="508" r:id="rId42"/>
    <p:sldId id="509" r:id="rId43"/>
    <p:sldId id="489" r:id="rId44"/>
    <p:sldId id="532" r:id="rId45"/>
    <p:sldId id="533" r:id="rId46"/>
    <p:sldId id="534" r:id="rId47"/>
    <p:sldId id="535" r:id="rId48"/>
    <p:sldId id="476" r:id="rId49"/>
    <p:sldId id="477" r:id="rId50"/>
    <p:sldId id="283" r:id="rId51"/>
    <p:sldId id="514" r:id="rId52"/>
    <p:sldId id="536" r:id="rId53"/>
    <p:sldId id="537" r:id="rId54"/>
    <p:sldId id="538" r:id="rId55"/>
    <p:sldId id="539" r:id="rId56"/>
    <p:sldId id="275" r:id="rId57"/>
    <p:sldId id="277" r:id="rId58"/>
    <p:sldId id="278" r:id="rId59"/>
    <p:sldId id="500" r:id="rId60"/>
    <p:sldId id="499" r:id="rId61"/>
  </p:sldIdLst>
  <p:sldSz cx="9144000" cy="6858000" type="screen4x3"/>
  <p:notesSz cx="6858000" cy="9144000"/>
  <p:embeddedFontLst>
    <p:embeddedFont>
      <p:font typeface="Century Gothic" pitchFamily="34" charset="0"/>
      <p:regular r:id="rId63"/>
      <p:bold r:id="rId64"/>
      <p:italic r:id="rId65"/>
      <p:boldItalic r:id="rId66"/>
    </p:embeddedFont>
    <p:embeddedFont>
      <p:font typeface="Tw Cen MT" pitchFamily="34" charset="0"/>
      <p:regular r:id="rId67"/>
      <p:bold r:id="rId68"/>
      <p:italic r:id="rId69"/>
      <p:boldItalic r:id="rId70"/>
    </p:embeddedFont>
    <p:embeddedFont>
      <p:font typeface="akaDora" pitchFamily="66" charset="0"/>
      <p:regular r:id="rId71"/>
    </p:embeddedFont>
    <p:embeddedFont>
      <p:font typeface="Calibri" pitchFamily="34" charset="0"/>
      <p:regular r:id="rId72"/>
      <p:bold r:id="rId73"/>
      <p:italic r:id="rId74"/>
      <p:boldItalic r:id="rId75"/>
    </p:embeddedFont>
    <p:embeddedFont>
      <p:font typeface="Tw Cen MT Condensed" pitchFamily="34" charset="0"/>
      <p:regular r:id="rId76"/>
      <p:bold r:id="rId77"/>
    </p:embeddedFont>
    <p:embeddedFont>
      <p:font typeface="Tunga" pitchFamily="2" charset="0"/>
      <p:regular r:id="rId78"/>
      <p:bold r:id="rId79"/>
    </p:embeddedFont>
    <p:embeddedFont>
      <p:font typeface="Palatino Linotype" pitchFamily="18" charset="0"/>
      <p:regular r:id="rId80"/>
      <p:bold r:id="rId81"/>
      <p:italic r:id="rId82"/>
      <p:boldItalic r:id="rId83"/>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lianmelicruz@gmail.co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D33B"/>
    <a:srgbClr val="94068A"/>
    <a:srgbClr val="FA86F2"/>
    <a:srgbClr val="DE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94514" autoAdjust="0"/>
  </p:normalViewPr>
  <p:slideViewPr>
    <p:cSldViewPr>
      <p:cViewPr>
        <p:scale>
          <a:sx n="130" d="100"/>
          <a:sy n="130" d="100"/>
        </p:scale>
        <p:origin x="-990" y="9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24A84-4C70-4D49-B47B-2FA5791A33A2}" type="datetimeFigureOut">
              <a:rPr lang="es-MX" smtClean="0"/>
              <a:t>12/08/2022</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B4812-A606-4E56-8ECC-B776CA34F48A}" type="slidenum">
              <a:rPr lang="es-MX" smtClean="0"/>
              <a:t>‹Nº›</a:t>
            </a:fld>
            <a:endParaRPr lang="es-MX"/>
          </a:p>
        </p:txBody>
      </p:sp>
    </p:spTree>
    <p:extLst>
      <p:ext uri="{BB962C8B-B14F-4D97-AF65-F5344CB8AC3E}">
        <p14:creationId xmlns:p14="http://schemas.microsoft.com/office/powerpoint/2010/main" val="349788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1</a:t>
            </a:fld>
            <a:endParaRPr lang="es-MX"/>
          </a:p>
        </p:txBody>
      </p:sp>
    </p:spTree>
    <p:extLst>
      <p:ext uri="{BB962C8B-B14F-4D97-AF65-F5344CB8AC3E}">
        <p14:creationId xmlns:p14="http://schemas.microsoft.com/office/powerpoint/2010/main" val="87144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Se puede aclarar que alguna materia sea de APOYO</a:t>
            </a:r>
            <a:endParaRPr lang="es-MX" dirty="0"/>
          </a:p>
        </p:txBody>
      </p:sp>
      <p:sp>
        <p:nvSpPr>
          <p:cNvPr id="4" name="Marcador de número de diapositiva 3"/>
          <p:cNvSpPr>
            <a:spLocks noGrp="1"/>
          </p:cNvSpPr>
          <p:nvPr>
            <p:ph type="sldNum" sz="quarter" idx="10"/>
          </p:nvPr>
        </p:nvSpPr>
        <p:spPr/>
        <p:txBody>
          <a:bodyPr/>
          <a:lstStyle/>
          <a:p>
            <a:fld id="{463B4812-A606-4E56-8ECC-B776CA34F48A}" type="slidenum">
              <a:rPr lang="es-MX" smtClean="0"/>
              <a:t>2</a:t>
            </a:fld>
            <a:endParaRPr lang="es-MX"/>
          </a:p>
        </p:txBody>
      </p:sp>
    </p:spTree>
    <p:extLst>
      <p:ext uri="{BB962C8B-B14F-4D97-AF65-F5344CB8AC3E}">
        <p14:creationId xmlns:p14="http://schemas.microsoft.com/office/powerpoint/2010/main" val="306586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7</a:t>
            </a:fld>
            <a:endParaRPr lang="es-MX"/>
          </a:p>
        </p:txBody>
      </p:sp>
    </p:spTree>
    <p:extLst>
      <p:ext uri="{BB962C8B-B14F-4D97-AF65-F5344CB8AC3E}">
        <p14:creationId xmlns:p14="http://schemas.microsoft.com/office/powerpoint/2010/main" val="290490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8</a:t>
            </a:fld>
            <a:endParaRPr lang="es-MX"/>
          </a:p>
        </p:txBody>
      </p:sp>
    </p:spTree>
    <p:extLst>
      <p:ext uri="{BB962C8B-B14F-4D97-AF65-F5344CB8AC3E}">
        <p14:creationId xmlns:p14="http://schemas.microsoft.com/office/powerpoint/2010/main" val="387939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28</a:t>
            </a:fld>
            <a:endParaRPr lang="es-MX"/>
          </a:p>
        </p:txBody>
      </p:sp>
    </p:spTree>
    <p:extLst>
      <p:ext uri="{BB962C8B-B14F-4D97-AF65-F5344CB8AC3E}">
        <p14:creationId xmlns:p14="http://schemas.microsoft.com/office/powerpoint/2010/main" val="1792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A9E0B48A-FBF2-4C80-937B-9C6B97F00B53}" type="datetimeFigureOut">
              <a:rPr lang="es-MX" smtClean="0"/>
              <a:t>12/08/2022</a:t>
            </a:fld>
            <a:endParaRPr lang="es-MX"/>
          </a:p>
        </p:txBody>
      </p:sp>
      <p:sp>
        <p:nvSpPr>
          <p:cNvPr id="8" name="Slide Number Placeholder 7"/>
          <p:cNvSpPr>
            <a:spLocks noGrp="1"/>
          </p:cNvSpPr>
          <p:nvPr>
            <p:ph type="sldNum" sz="quarter" idx="11"/>
          </p:nvPr>
        </p:nvSpPr>
        <p:spPr/>
        <p:txBody>
          <a:bodyPr/>
          <a:lstStyle/>
          <a:p>
            <a:fld id="{9625CB1E-0BD5-4A2F-9AB2-C15A4D3DB006}" type="slidenum">
              <a:rPr lang="es-MX" smtClean="0"/>
              <a:t>‹Nº›</a:t>
            </a:fld>
            <a:endParaRPr lang="es-MX"/>
          </a:p>
        </p:txBody>
      </p:sp>
      <p:sp>
        <p:nvSpPr>
          <p:cNvPr id="9" name="Footer Placeholder 8"/>
          <p:cNvSpPr>
            <a:spLocks noGrp="1"/>
          </p:cNvSpPr>
          <p:nvPr>
            <p:ph type="ftr" sz="quarter" idx="12"/>
          </p:nvPr>
        </p:nvSpPr>
        <p:spPr/>
        <p:txBody>
          <a:bodyPr/>
          <a:lstStyle/>
          <a:p>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E0B48A-FBF2-4C80-937B-9C6B97F00B53}" type="datetimeFigureOut">
              <a:rPr lang="es-MX" smtClean="0"/>
              <a:t>12/08/2022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E0B48A-FBF2-4C80-937B-9C6B97F00B53}" type="datetimeFigureOut">
              <a:rPr lang="es-MX" smtClean="0"/>
              <a:t>12/08/2022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A9E0B48A-FBF2-4C80-937B-9C6B97F00B53}" type="datetimeFigureOut">
              <a:rPr lang="es-MX" smtClean="0"/>
              <a:t>12/08/2022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2"/>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5"/>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9E0B48A-FBF2-4C80-937B-9C6B97F00B53}" type="datetimeFigureOut">
              <a:rPr lang="es-MX" smtClean="0"/>
              <a:t>12/08/2022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2"/>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A9E0B48A-FBF2-4C80-937B-9C6B97F00B53}" type="datetimeFigureOut">
              <a:rPr lang="es-MX" smtClean="0"/>
              <a:t>12/08/2022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1"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A9E0B48A-FBF2-4C80-937B-9C6B97F00B53}" type="datetimeFigureOut">
              <a:rPr lang="es-MX" smtClean="0"/>
              <a:t>12/08/2022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625CB1E-0BD5-4A2F-9AB2-C15A4D3DB006}" type="slidenum">
              <a:rPr lang="es-MX" smtClean="0"/>
              <a:t>‹Nº›</a:t>
            </a:fld>
            <a:endParaRPr lang="es-MX"/>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50"/>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9E0B48A-FBF2-4C80-937B-9C6B97F00B53}" type="datetimeFigureOut">
              <a:rPr lang="es-MX" smtClean="0"/>
              <a:t>12/08/2022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0B48A-FBF2-4C80-937B-9C6B97F00B53}" type="datetimeFigureOut">
              <a:rPr lang="es-MX" smtClean="0"/>
              <a:t>12/08/2022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8" y="273052"/>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8" y="2438402"/>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9E0B48A-FBF2-4C80-937B-9C6B97F00B53}" type="datetimeFigureOut">
              <a:rPr lang="es-MX" smtClean="0"/>
              <a:t>12/08/2022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9E0B48A-FBF2-4C80-937B-9C6B97F00B53}" type="datetimeFigureOut">
              <a:rPr lang="es-MX" smtClean="0"/>
              <a:t>12/08/2022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2"/>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9E0B48A-FBF2-4C80-937B-9C6B97F00B53}" type="datetimeFigureOut">
              <a:rPr lang="es-MX" smtClean="0"/>
              <a:t>12/08/2022</a:t>
            </a:fld>
            <a:endParaRPr lang="es-MX"/>
          </a:p>
        </p:txBody>
      </p:sp>
      <p:sp>
        <p:nvSpPr>
          <p:cNvPr id="5" name="Footer Placeholder 4"/>
          <p:cNvSpPr>
            <a:spLocks noGrp="1"/>
          </p:cNvSpPr>
          <p:nvPr>
            <p:ph type="ftr" sz="quarter" idx="3"/>
          </p:nvPr>
        </p:nvSpPr>
        <p:spPr>
          <a:xfrm>
            <a:off x="659165" y="6356352"/>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MX"/>
          </a:p>
        </p:txBody>
      </p:sp>
      <p:sp>
        <p:nvSpPr>
          <p:cNvPr id="6" name="Slide Number Placeholder 5"/>
          <p:cNvSpPr>
            <a:spLocks noGrp="1"/>
          </p:cNvSpPr>
          <p:nvPr>
            <p:ph type="sldNum" sz="quarter" idx="4"/>
          </p:nvPr>
        </p:nvSpPr>
        <p:spPr>
          <a:xfrm>
            <a:off x="8543279" y="6356352"/>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625CB1E-0BD5-4A2F-9AB2-C15A4D3DB006}" type="slidenum">
              <a:rPr lang="es-MX" smtClean="0"/>
              <a:t>‹Nº›</a:t>
            </a:fld>
            <a:endParaRPr lang="es-MX"/>
          </a:p>
        </p:txBody>
      </p:sp>
      <p:sp>
        <p:nvSpPr>
          <p:cNvPr id="7" name="Oval 6"/>
          <p:cNvSpPr/>
          <p:nvPr/>
        </p:nvSpPr>
        <p:spPr>
          <a:xfrm>
            <a:off x="8457761"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2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 y="0"/>
            <a:ext cx="9143999" cy="1352550"/>
          </a:xfrm>
          <a:prstGeom prst="rect">
            <a:avLst/>
          </a:prstGeom>
          <a:blipFill dpi="0" rotWithShape="1">
            <a:blip r:embed="rId3">
              <a:alphaModFix amt="41000"/>
            </a:blip>
            <a:srcRect/>
            <a:stretch>
              <a:fillRect t="-8624" b="-6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ctrTitle"/>
          </p:nvPr>
        </p:nvSpPr>
        <p:spPr>
          <a:xfrm>
            <a:off x="755576" y="969641"/>
            <a:ext cx="7772400" cy="803175"/>
          </a:xfrm>
        </p:spPr>
        <p:txBody>
          <a:bodyPr/>
          <a:lstStyle/>
          <a:p>
            <a:r>
              <a:rPr lang="es-MX" sz="2800" b="1" dirty="0">
                <a:solidFill>
                  <a:schemeClr val="accent1">
                    <a:lumMod val="75000"/>
                  </a:schemeClr>
                </a:solidFill>
              </a:rPr>
              <a:t>Colegio Ingeniero Armando I. Santacruz, A. C.</a:t>
            </a:r>
            <a:endParaRPr lang="es-MX" sz="2800" dirty="0"/>
          </a:p>
        </p:txBody>
      </p:sp>
      <p:sp>
        <p:nvSpPr>
          <p:cNvPr id="3" name="2 Subtítulo"/>
          <p:cNvSpPr>
            <a:spLocks noGrp="1"/>
          </p:cNvSpPr>
          <p:nvPr>
            <p:ph type="subTitle" idx="1"/>
          </p:nvPr>
        </p:nvSpPr>
        <p:spPr>
          <a:xfrm>
            <a:off x="6948264" y="5229200"/>
            <a:ext cx="1544216" cy="519112"/>
          </a:xfrm>
        </p:spPr>
        <p:txBody>
          <a:bodyPr>
            <a:normAutofit fontScale="85000" lnSpcReduction="10000"/>
          </a:bodyPr>
          <a:lstStyle/>
          <a:p>
            <a:r>
              <a:rPr lang="es-MX" b="1" dirty="0" smtClean="0"/>
              <a:t>4° </a:t>
            </a:r>
            <a:r>
              <a:rPr lang="es-MX" b="1" dirty="0"/>
              <a:t>GRADO</a:t>
            </a:r>
          </a:p>
          <a:p>
            <a:endParaRPr lang="es-MX" dirty="0"/>
          </a:p>
        </p:txBody>
      </p:sp>
      <p:pic>
        <p:nvPicPr>
          <p:cNvPr id="6" name="Picture 2" descr="http://www.santacruz.com.mx/images/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7667" y="1860794"/>
            <a:ext cx="2276361" cy="293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496977" y="4746630"/>
            <a:ext cx="2155143" cy="338554"/>
          </a:xfrm>
          <a:prstGeom prst="rect">
            <a:avLst/>
          </a:prstGeom>
          <a:noFill/>
        </p:spPr>
        <p:txBody>
          <a:bodyPr wrap="square" rtlCol="0">
            <a:spAutoFit/>
          </a:bodyPr>
          <a:lstStyle/>
          <a:p>
            <a:pPr algn="ctr"/>
            <a:r>
              <a:rPr lang="es-MX" sz="1600" dirty="0" smtClean="0">
                <a:solidFill>
                  <a:schemeClr val="bg1">
                    <a:lumMod val="50000"/>
                  </a:schemeClr>
                </a:solidFill>
                <a:latin typeface="akaDora" pitchFamily="66" charset="0"/>
              </a:rPr>
              <a:t>Ama y busca la Verdad</a:t>
            </a:r>
            <a:endParaRPr lang="es-MX" sz="1600" dirty="0">
              <a:solidFill>
                <a:schemeClr val="bg1">
                  <a:lumMod val="50000"/>
                </a:schemeClr>
              </a:solidFill>
              <a:latin typeface="akaDora" pitchFamily="66" charset="0"/>
            </a:endParaRPr>
          </a:p>
        </p:txBody>
      </p:sp>
      <p:sp>
        <p:nvSpPr>
          <p:cNvPr id="7" name="1 Título"/>
          <p:cNvSpPr txBox="1">
            <a:spLocks/>
          </p:cNvSpPr>
          <p:nvPr/>
        </p:nvSpPr>
        <p:spPr>
          <a:xfrm>
            <a:off x="0" y="5661248"/>
            <a:ext cx="9143999" cy="803175"/>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4800" b="1" dirty="0" smtClean="0">
                <a:solidFill>
                  <a:schemeClr val="accent1">
                    <a:lumMod val="75000"/>
                  </a:schemeClr>
                </a:solidFill>
              </a:rPr>
              <a:t>Aprender a desaprender</a:t>
            </a:r>
            <a:endParaRPr lang="es-MX" sz="4800" dirty="0"/>
          </a:p>
        </p:txBody>
      </p:sp>
      <p:sp>
        <p:nvSpPr>
          <p:cNvPr id="8" name="7 Rectángulo"/>
          <p:cNvSpPr/>
          <p:nvPr/>
        </p:nvSpPr>
        <p:spPr>
          <a:xfrm>
            <a:off x="2699792" y="5219908"/>
            <a:ext cx="3732112" cy="369332"/>
          </a:xfrm>
          <a:prstGeom prst="rect">
            <a:avLst/>
          </a:prstGeom>
        </p:spPr>
        <p:txBody>
          <a:bodyPr wrap="none">
            <a:spAutoFit/>
          </a:bodyPr>
          <a:lstStyle/>
          <a:p>
            <a:pPr algn="ctr">
              <a:spcBef>
                <a:spcPct val="0"/>
              </a:spcBef>
              <a:spcAft>
                <a:spcPct val="0"/>
              </a:spcAft>
              <a:buSzPts val="1800"/>
            </a:pPr>
            <a:r>
              <a:rPr lang="en-US" dirty="0">
                <a:solidFill>
                  <a:srgbClr val="676A55"/>
                </a:solidFill>
                <a:latin typeface="Century Gothic" pitchFamily="34" charset="0"/>
                <a:sym typeface="Century Gothic" pitchFamily="34" charset="0"/>
              </a:rPr>
              <a:t>Proyecto CONEXIONES ETAPA </a:t>
            </a:r>
            <a:r>
              <a:rPr lang="en-US" dirty="0" smtClean="0">
                <a:solidFill>
                  <a:srgbClr val="676A55"/>
                </a:solidFill>
                <a:latin typeface="Century Gothic" pitchFamily="34" charset="0"/>
                <a:sym typeface="Century Gothic" pitchFamily="34" charset="0"/>
              </a:rPr>
              <a:t>III</a:t>
            </a:r>
            <a:endParaRPr lang="es-MX" dirty="0">
              <a:solidFill>
                <a:srgbClr val="676A55"/>
              </a:solidFill>
              <a:latin typeface="Century Gothic" pitchFamily="34" charset="0"/>
              <a:sym typeface="Century Gothic" pitchFamily="34" charset="0"/>
            </a:endParaRPr>
          </a:p>
        </p:txBody>
      </p:sp>
    </p:spTree>
    <p:extLst>
      <p:ext uri="{BB962C8B-B14F-4D97-AF65-F5344CB8AC3E}">
        <p14:creationId xmlns:p14="http://schemas.microsoft.com/office/powerpoint/2010/main" val="3464837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1</a:t>
            </a:r>
            <a:endParaRPr lang="es-MX" sz="1800" b="1" dirty="0">
              <a:effectLst/>
              <a:latin typeface="Tw Cen MT Condensed"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129"/>
            <a:ext cx="4572000" cy="361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179" y="1981129"/>
            <a:ext cx="4569821" cy="362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90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1</a:t>
            </a:r>
            <a:endParaRPr lang="es-MX" sz="1800" b="1" dirty="0">
              <a:effectLst/>
              <a:latin typeface="Tw Cen MT Condense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560"/>
            <a:ext cx="4600653" cy="371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205560"/>
            <a:ext cx="4631134" cy="371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40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1</a:t>
            </a:r>
            <a:endParaRPr lang="es-MX" sz="1800" b="1" dirty="0">
              <a:effectLst/>
              <a:latin typeface="Tw Cen MT Condensed"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44110"/>
            <a:ext cx="7050360" cy="564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20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2</a:t>
            </a:r>
            <a:endParaRPr lang="es-MX" sz="1800" b="1" dirty="0">
              <a:effectLst/>
              <a:latin typeface="Tw Cen MT Condensed"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58463"/>
            <a:ext cx="8388424" cy="561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892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3</a:t>
            </a:r>
            <a:endParaRPr lang="es-MX" sz="1800" b="1" dirty="0">
              <a:effectLst/>
              <a:latin typeface="Tw Cen MT Condensed"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25012"/>
            <a:ext cx="6912768" cy="553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23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3</a:t>
            </a:r>
            <a:endParaRPr lang="es-MX" sz="1800" b="1" dirty="0">
              <a:effectLst/>
              <a:latin typeface="Tw Cen MT Condensed"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18" y="1412776"/>
            <a:ext cx="6791158"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79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4</a:t>
            </a:r>
            <a:endParaRPr lang="es-MX" sz="1800" b="1" dirty="0">
              <a:effectLst/>
              <a:latin typeface="Tw Cen MT Condensed"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2"/>
            <a:ext cx="6192688" cy="304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794000"/>
            <a:ext cx="6192688" cy="309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45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778396"/>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4</a:t>
            </a:r>
            <a:endParaRPr lang="es-MX" sz="1800" b="1" dirty="0">
              <a:effectLst/>
              <a:latin typeface="Tw Cen MT Condensed" pitchFamily="34"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076020"/>
            <a:ext cx="5898595" cy="29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008138"/>
            <a:ext cx="5914667" cy="287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66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778396"/>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4</a:t>
            </a:r>
            <a:endParaRPr lang="es-MX" sz="1800" b="1" dirty="0">
              <a:effectLst/>
              <a:latin typeface="Tw Cen MT Condens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064319"/>
            <a:ext cx="5760640" cy="286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008484"/>
            <a:ext cx="5760640" cy="284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46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778396"/>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4</a:t>
            </a:r>
            <a:endParaRPr lang="es-MX" sz="1800" b="1" dirty="0">
              <a:effectLst/>
              <a:latin typeface="Tw Cen MT Condens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9253" y="1040160"/>
            <a:ext cx="5817083" cy="289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3962968"/>
            <a:ext cx="5832648" cy="289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36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773832"/>
            <a:ext cx="9144000" cy="1143000"/>
          </a:xfrm>
          <a:prstGeom prst="rect">
            <a:avLst/>
          </a:prstGeom>
        </p:spPr>
        <p:txBody>
          <a:bodyPr vert="horz" lIns="91440" tIns="45720" rIns="91440" bIns="45720" rtlCol="0" anchor="b">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r>
              <a:rPr lang="es-MX" sz="4400" dirty="0" smtClean="0">
                <a:solidFill>
                  <a:schemeClr val="accent1">
                    <a:lumMod val="75000"/>
                  </a:schemeClr>
                </a:solidFill>
              </a:rPr>
              <a:t>Integrantes:</a:t>
            </a:r>
            <a:endParaRPr lang="es-MX" sz="4400" dirty="0">
              <a:solidFill>
                <a:schemeClr val="accent1">
                  <a:lumMod val="75000"/>
                </a:schemeClr>
              </a:solidFill>
            </a:endParaRPr>
          </a:p>
        </p:txBody>
      </p:sp>
      <p:graphicFrame>
        <p:nvGraphicFramePr>
          <p:cNvPr id="5" name="Tabla 8"/>
          <p:cNvGraphicFramePr>
            <a:graphicFrameLocks noGrp="1"/>
          </p:cNvGraphicFramePr>
          <p:nvPr>
            <p:extLst>
              <p:ext uri="{D42A27DB-BD31-4B8C-83A1-F6EECF244321}">
                <p14:modId xmlns:p14="http://schemas.microsoft.com/office/powerpoint/2010/main" val="582744626"/>
              </p:ext>
            </p:extLst>
          </p:nvPr>
        </p:nvGraphicFramePr>
        <p:xfrm>
          <a:off x="899616" y="2572338"/>
          <a:ext cx="7416800" cy="2388959"/>
        </p:xfrm>
        <a:graphic>
          <a:graphicData uri="http://schemas.openxmlformats.org/drawingml/2006/table">
            <a:tbl>
              <a:tblPr firstRow="1" firstCol="1" bandRow="1"/>
              <a:tblGrid>
                <a:gridCol w="4230723">
                  <a:extLst>
                    <a:ext uri="{9D8B030D-6E8A-4147-A177-3AD203B41FA5}">
                      <a16:colId xmlns:a16="http://schemas.microsoft.com/office/drawing/2014/main" xmlns="" val="20000"/>
                    </a:ext>
                  </a:extLst>
                </a:gridCol>
                <a:gridCol w="3186077">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PROFESORES</a:t>
                      </a:r>
                    </a:p>
                    <a:p>
                      <a:pPr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600" b="1" dirty="0">
                          <a:solidFill>
                            <a:srgbClr val="2E74B5"/>
                          </a:solidFill>
                          <a:effectLst/>
                          <a:latin typeface="+mj-lt"/>
                          <a:ea typeface="Calibri" panose="020F0502020204030204" pitchFamily="34" charset="0"/>
                          <a:cs typeface="Times New Roman" panose="02020603050405020304" pitchFamily="18" charset="0"/>
                        </a:rPr>
                        <a:t>ASIGNATURA</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MÓNICA ALEJANDRA</a:t>
                      </a:r>
                      <a:r>
                        <a:rPr lang="es-MX" sz="140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GARCÍA ORDAZ</a:t>
                      </a:r>
                      <a:endPar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Lengua Española</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SEBASTIÁN FERNANDO</a:t>
                      </a:r>
                      <a:r>
                        <a:rPr lang="es-MX" sz="140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HERNÁNDEZ RAMÍREZ</a:t>
                      </a:r>
                      <a:endPar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Física III</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466779">
                <a:tc>
                  <a:txBody>
                    <a:bodyPr/>
                    <a:lstStyle/>
                    <a:p>
                      <a:pPr algn="ctr">
                        <a:lnSpc>
                          <a:spcPct val="150000"/>
                        </a:lnSpc>
                        <a:spcAft>
                          <a:spcPts val="0"/>
                        </a:spcAft>
                      </a:pP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ARMANDO LÓPEZ ARCOS</a:t>
                      </a:r>
                      <a:endPar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Historia Universal III</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66779">
                <a:tc>
                  <a:txBody>
                    <a:bodyPr/>
                    <a:lstStyle/>
                    <a:p>
                      <a:pPr algn="ctr">
                        <a:lnSpc>
                          <a:spcPct val="150000"/>
                        </a:lnSpc>
                        <a:spcAft>
                          <a:spcPts val="0"/>
                        </a:spcAft>
                      </a:pP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DALIA</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PEREZ</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BUENDIA</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Dibujo II</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r>
            </a:tbl>
          </a:graphicData>
        </a:graphic>
      </p:graphicFrame>
      <p:sp>
        <p:nvSpPr>
          <p:cNvPr id="6" name="2 Subtítulo"/>
          <p:cNvSpPr txBox="1">
            <a:spLocks/>
          </p:cNvSpPr>
          <p:nvPr/>
        </p:nvSpPr>
        <p:spPr>
          <a:xfrm>
            <a:off x="3825044" y="349870"/>
            <a:ext cx="1493912" cy="7989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MX" b="1" dirty="0" smtClean="0"/>
              <a:t>Equipo 1</a:t>
            </a:r>
            <a:endParaRPr lang="es-MX" dirty="0"/>
          </a:p>
        </p:txBody>
      </p:sp>
    </p:spTree>
    <p:extLst>
      <p:ext uri="{BB962C8B-B14F-4D97-AF65-F5344CB8AC3E}">
        <p14:creationId xmlns:p14="http://schemas.microsoft.com/office/powerpoint/2010/main" val="1313107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778396"/>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4</a:t>
            </a:r>
            <a:endParaRPr lang="es-MX" sz="1800" b="1" dirty="0">
              <a:effectLst/>
              <a:latin typeface="Tw Cen MT Condensed" pitchFamily="34"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124744"/>
            <a:ext cx="5700435" cy="290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4026575"/>
            <a:ext cx="5673672" cy="28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72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778396"/>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4</a:t>
            </a:r>
            <a:endParaRPr lang="es-MX" sz="1800" b="1" dirty="0">
              <a:effectLst/>
              <a:latin typeface="Tw Cen MT Condensed"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26" y="1916832"/>
            <a:ext cx="7339474" cy="367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591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5</a:t>
            </a:r>
            <a:endParaRPr lang="es-MX" sz="1800" b="1" dirty="0">
              <a:effectLst/>
              <a:latin typeface="Tw Cen MT Condensed"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8784115"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204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10" name="1 Título"/>
          <p:cNvSpPr txBox="1">
            <a:spLocks/>
          </p:cNvSpPr>
          <p:nvPr/>
        </p:nvSpPr>
        <p:spPr>
          <a:xfrm>
            <a:off x="683568" y="938850"/>
            <a:ext cx="6491539"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ts val="1900"/>
              </a:lnSpc>
            </a:pPr>
            <a:r>
              <a:rPr lang="es-MX" sz="1800" b="1" dirty="0" smtClean="0">
                <a:effectLst/>
                <a:latin typeface="Tw Cen MT Condensed" pitchFamily="34" charset="0"/>
                <a:cs typeface="Times New Roman" pitchFamily="18" charset="0"/>
              </a:rPr>
              <a:t>HISTORIETA EQUIPO 5</a:t>
            </a:r>
            <a:endParaRPr lang="es-MX" sz="1800" b="1" dirty="0">
              <a:effectLst/>
              <a:latin typeface="Tw Cen MT Condensed" pitchFamily="34"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45" y="1484784"/>
            <a:ext cx="873068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72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260648"/>
            <a:ext cx="8229600" cy="548680"/>
          </a:xfrm>
        </p:spPr>
        <p:txBody>
          <a:bodyPr/>
          <a:lstStyle/>
          <a:p>
            <a:pPr algn="r"/>
            <a:r>
              <a:rPr lang="es-MX" sz="1800" b="1" dirty="0" smtClean="0">
                <a:effectLst/>
                <a:latin typeface="Tw Cen MT Condensed" pitchFamily="34" charset="0"/>
                <a:cs typeface="Times New Roman" pitchFamily="18" charset="0"/>
              </a:rPr>
              <a:t>DESCRIPCIÓN DEL PRODUCTO FINAL INTERDISCIPLINARIO.</a:t>
            </a:r>
            <a:endParaRPr lang="es-MX" sz="1800" b="1" dirty="0">
              <a:effectLst/>
              <a:latin typeface="Tw Cen MT Condensed" pitchFamily="34" charset="0"/>
            </a:endParaRPr>
          </a:p>
        </p:txBody>
      </p:sp>
      <p:sp>
        <p:nvSpPr>
          <p:cNvPr id="7" name="6 CuadroTexto"/>
          <p:cNvSpPr txBox="1"/>
          <p:nvPr/>
        </p:nvSpPr>
        <p:spPr>
          <a:xfrm>
            <a:off x="827584" y="836712"/>
            <a:ext cx="7488832" cy="6555641"/>
          </a:xfrm>
          <a:prstGeom prst="rect">
            <a:avLst/>
          </a:prstGeom>
          <a:noFill/>
        </p:spPr>
        <p:txBody>
          <a:bodyPr wrap="square" rtlCol="0">
            <a:spAutoFit/>
          </a:bodyPr>
          <a:lstStyle/>
          <a:p>
            <a:pPr lvl="0" algn="just">
              <a:lnSpc>
                <a:spcPct val="150000"/>
              </a:lnSpc>
            </a:pP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Fue una muy grata experiencia para todos, primeramente la apertura y participación por parte de los Maestros resultó un </a:t>
            </a:r>
            <a:r>
              <a:rPr lang="es-MX" sz="1400" dirty="0" err="1" smtClean="0">
                <a:solidFill>
                  <a:prstClr val="black">
                    <a:lumMod val="65000"/>
                    <a:lumOff val="35000"/>
                  </a:prstClr>
                </a:solidFill>
                <a:latin typeface="Century Gothic"/>
                <a:ea typeface="Calibri" panose="020F0502020204030204" pitchFamily="34" charset="0"/>
                <a:cs typeface="Times New Roman" panose="02020603050405020304" pitchFamily="18" charset="0"/>
              </a:rPr>
              <a:t>exclente</a:t>
            </a: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comienzo ya que todos aportaron su trabajo y </a:t>
            </a:r>
            <a:r>
              <a:rPr lang="es-MX" sz="1400" dirty="0" err="1" smtClean="0">
                <a:solidFill>
                  <a:prstClr val="black">
                    <a:lumMod val="65000"/>
                    <a:lumOff val="35000"/>
                  </a:prstClr>
                </a:solidFill>
                <a:latin typeface="Century Gothic"/>
                <a:ea typeface="Calibri" panose="020F0502020204030204" pitchFamily="34" charset="0"/>
                <a:cs typeface="Times New Roman" panose="02020603050405020304" pitchFamily="18" charset="0"/>
              </a:rPr>
              <a:t>entusismo</a:t>
            </a:r>
            <a:r>
              <a:rPr lang="es-MX" sz="1400" dirty="0">
                <a:solidFill>
                  <a:prstClr val="black">
                    <a:lumMod val="65000"/>
                    <a:lumOff val="35000"/>
                  </a:prstClr>
                </a:solidFill>
                <a:latin typeface="Century Gothic"/>
                <a:ea typeface="Calibri" panose="020F0502020204030204" pitchFamily="34" charset="0"/>
                <a:cs typeface="Times New Roman" panose="02020603050405020304" pitchFamily="18" charset="0"/>
              </a:rPr>
              <a:t> </a:t>
            </a: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lo que a su vez se </a:t>
            </a:r>
            <a:r>
              <a:rPr lang="es-MX" sz="1400" dirty="0" err="1" smtClean="0">
                <a:solidFill>
                  <a:prstClr val="black">
                    <a:lumMod val="65000"/>
                    <a:lumOff val="35000"/>
                  </a:prstClr>
                </a:solidFill>
                <a:latin typeface="Century Gothic"/>
                <a:ea typeface="Calibri" panose="020F0502020204030204" pitchFamily="34" charset="0"/>
                <a:cs typeface="Times New Roman" panose="02020603050405020304" pitchFamily="18" charset="0"/>
              </a:rPr>
              <a:t>vió</a:t>
            </a: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reflejado en el trabajo con los alumnos, al partir de temas de interés para los alumnos su motivación es mayor y sus </a:t>
            </a:r>
            <a:r>
              <a:rPr lang="es-MX" sz="1400" dirty="0" err="1" smtClean="0">
                <a:solidFill>
                  <a:prstClr val="black">
                    <a:lumMod val="65000"/>
                    <a:lumOff val="35000"/>
                  </a:prstClr>
                </a:solidFill>
                <a:latin typeface="Century Gothic"/>
                <a:ea typeface="Calibri" panose="020F0502020204030204" pitchFamily="34" charset="0"/>
                <a:cs typeface="Times New Roman" panose="02020603050405020304" pitchFamily="18" charset="0"/>
              </a:rPr>
              <a:t>reultados</a:t>
            </a: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son maravillosos, ya que cada uno tiene </a:t>
            </a:r>
            <a:r>
              <a:rPr lang="es-MX" sz="1400" dirty="0" err="1" smtClean="0">
                <a:solidFill>
                  <a:prstClr val="black">
                    <a:lumMod val="65000"/>
                    <a:lumOff val="35000"/>
                  </a:prstClr>
                </a:solidFill>
                <a:latin typeface="Century Gothic"/>
                <a:ea typeface="Calibri" panose="020F0502020204030204" pitchFamily="34" charset="0"/>
                <a:cs typeface="Times New Roman" panose="02020603050405020304" pitchFamily="18" charset="0"/>
              </a:rPr>
              <a:t>impreganda</a:t>
            </a: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la perspectiva de quienes lo realizan, por ello cada equipo contó con toda la libertad creativa para </a:t>
            </a:r>
            <a:r>
              <a:rPr lang="es-MX" sz="1400" dirty="0" err="1" smtClean="0">
                <a:solidFill>
                  <a:prstClr val="black">
                    <a:lumMod val="65000"/>
                    <a:lumOff val="35000"/>
                  </a:prstClr>
                </a:solidFill>
                <a:latin typeface="Century Gothic"/>
                <a:ea typeface="Calibri" panose="020F0502020204030204" pitchFamily="34" charset="0"/>
                <a:cs typeface="Times New Roman" panose="02020603050405020304" pitchFamily="18" charset="0"/>
              </a:rPr>
              <a:t>eleaborar</a:t>
            </a: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su proyecto. Aunque en plenaria se decidió el tema del proyecto y ganó por mayoría de votos, a partir de la previa investigación realizada con algunos profesores, cada equipo decidió cómo abordar el tema, obteniendo de esta manera perspectivas frescas por parte de los alumnos y sus particulares formas de transformar y expresar lo que les rodea.</a:t>
            </a:r>
          </a:p>
          <a:p>
            <a:pPr lvl="0" algn="just">
              <a:lnSpc>
                <a:spcPct val="150000"/>
              </a:lnSpc>
            </a:pPr>
            <a:endParaRPr lang="es-MX" sz="14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ct val="150000"/>
              </a:lnSpc>
            </a:pP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Todos trabajamos muy bien en equipo a pesar de seguir de manera virtual, y los resultados finales dan cuenta de ello ya que en todos se notó un mismo fin y un gran trabajo y </a:t>
            </a:r>
            <a:r>
              <a:rPr lang="es-MX" sz="1400" dirty="0" err="1" smtClean="0">
                <a:solidFill>
                  <a:prstClr val="black">
                    <a:lumMod val="65000"/>
                    <a:lumOff val="35000"/>
                  </a:prstClr>
                </a:solidFill>
                <a:latin typeface="Century Gothic"/>
                <a:ea typeface="Calibri" panose="020F0502020204030204" pitchFamily="34" charset="0"/>
                <a:cs typeface="Times New Roman" panose="02020603050405020304" pitchFamily="18" charset="0"/>
              </a:rPr>
              <a:t>esfuezo</a:t>
            </a:r>
            <a:r>
              <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 de todos los participantes.</a:t>
            </a:r>
          </a:p>
          <a:p>
            <a:pPr lvl="0" algn="just">
              <a:lnSpc>
                <a:spcPct val="150000"/>
              </a:lnSpc>
            </a:pPr>
            <a:endPar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ct val="150000"/>
              </a:lnSpc>
            </a:pPr>
            <a:endParaRPr lang="es-MX" sz="14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ct val="150000"/>
              </a:lnSpc>
            </a:pPr>
            <a:endParaRPr lang="es-MX" sz="14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ct val="150000"/>
              </a:lnSpc>
            </a:pPr>
            <a:endParaRPr lang="es-MX" sz="14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ct val="150000"/>
              </a:lnSpc>
            </a:pPr>
            <a:endParaRPr lang="es-MX" sz="14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954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9" y="3501008"/>
            <a:ext cx="8568952" cy="1600200"/>
          </a:xfrm>
        </p:spPr>
        <p:txBody>
          <a:bodyPr/>
          <a:lstStyle/>
          <a:p>
            <a:r>
              <a:rPr lang="es-MX" b="1" dirty="0">
                <a:latin typeface="Tw Cen MT Condensed" pitchFamily="34" charset="0"/>
              </a:rPr>
              <a:t>ACTIVIDAD INTERDISCIPLINARIA </a:t>
            </a:r>
            <a:br>
              <a:rPr lang="es-MX" b="1" dirty="0">
                <a:latin typeface="Tw Cen MT Condensed" pitchFamily="34" charset="0"/>
              </a:rPr>
            </a:br>
            <a:r>
              <a:rPr lang="es-MX" b="1" dirty="0">
                <a:latin typeface="Tw Cen MT Condensed" pitchFamily="34" charset="0"/>
              </a:rPr>
              <a:t>PARA DAR INICIO O DETONAR EL PROYECTO</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243706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3945507636"/>
              </p:ext>
            </p:extLst>
          </p:nvPr>
        </p:nvGraphicFramePr>
        <p:xfrm>
          <a:off x="107505" y="466822"/>
          <a:ext cx="8965504" cy="5650530"/>
        </p:xfrm>
        <a:graphic>
          <a:graphicData uri="http://schemas.openxmlformats.org/drawingml/2006/table">
            <a:tbl>
              <a:tblPr firstRow="1" firstCol="1" bandRow="1"/>
              <a:tblGrid>
                <a:gridCol w="4557464">
                  <a:extLst>
                    <a:ext uri="{9D8B030D-6E8A-4147-A177-3AD203B41FA5}">
                      <a16:colId xmlns:a16="http://schemas.microsoft.com/office/drawing/2014/main" xmlns="" val="20000"/>
                    </a:ext>
                  </a:extLst>
                </a:gridCol>
                <a:gridCol w="4408040">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APERTURA/DETONAR PROYECTO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Introducción</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Realizar una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lluvia de ideas que permita delimitar un problema de interés para el alumnado a partir de una presentación introductoria a conexiones y el trabajo interdisciplinario.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26 abril de 2022</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905273">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Lengua española, Física, Historia, Dibujo</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Cultura, Comunicación, Sociedad</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Desigualdad.</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 DE APOYO: </a:t>
                      </a:r>
                    </a:p>
                    <a:p>
                      <a:pPr algn="just">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Elder, L. y Richard, P. (2002). El arte de formular preguntas esenciales.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Foundation</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for</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Critical</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Thinking</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(Eds.)</a:t>
                      </a:r>
                    </a:p>
                    <a:p>
                      <a:pPr algn="just">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Introducción amigable a la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Interdisciplina</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https</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youtu.be</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PNx-ZJ7F72E</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4161759940"/>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 parir de esta actividad los alumnos podrán exponer cuáles son las problemáticas que observan en su entorno, qué les inquieta de dichas situaciones, para en conjunto encontrar los puntos en común y poder definir un eje temático para 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Realizamos una clase conjunta en la que los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profesores nos encargamos de exponer la introducción a los alumnos de 4° grado y aclaramos dudas. </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Compartimos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con el alumnado las siguientes preguntas: ¿Qué problemática observas en tu entorno, que afecte a tu vida diaria?, ¿Sobre que tema te gustaría investigar de manera interdisciplinaria?, y utilizando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jamboard</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escribimos a manera de lluvia de ideas sus respuestas.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Una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vez obtenidas las ideas fuimos agrupándolas hasta englobarlas al tema de desigualdad.</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631970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451734248"/>
              </p:ext>
            </p:extLst>
          </p:nvPr>
        </p:nvGraphicFramePr>
        <p:xfrm>
          <a:off x="107504" y="260648"/>
          <a:ext cx="8856984" cy="2263140"/>
        </p:xfrm>
        <a:graphic>
          <a:graphicData uri="http://schemas.openxmlformats.org/drawingml/2006/table">
            <a:tbl>
              <a:tblPr firstRow="1" firstCol="1" bandRow="1"/>
              <a:tblGrid>
                <a:gridCol w="4502300">
                  <a:extLst>
                    <a:ext uri="{9D8B030D-6E8A-4147-A177-3AD203B41FA5}">
                      <a16:colId xmlns:a16="http://schemas.microsoft.com/office/drawing/2014/main" xmlns="" val="20000"/>
                    </a:ext>
                  </a:extLst>
                </a:gridCol>
                <a:gridCol w="4354684">
                  <a:extLst>
                    <a:ext uri="{9D8B030D-6E8A-4147-A177-3AD203B41FA5}">
                      <a16:colId xmlns:a16="http://schemas.microsoft.com/office/drawing/2014/main" xmlns="" val="20001"/>
                    </a:ext>
                  </a:extLst>
                </a:gridCol>
              </a:tblGrid>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 muy enriquecedor para todos este primer acercamiento a las inquietudes de los alumnos, el poder explorar con ellos lo que viven y cómo les afectan los entornos, y también fue afortunado que se pudo crear el ambiente adecuado para que ellos se abrieran y participaran, y al final tanto a profesores como alumnos nos entusiasmo tanto la actividad que fue ciertamente sencillo poder llegar a un consenso para elegir el tema para 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0"/>
                  </a:ext>
                </a:extLst>
              </a:tr>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DESICIONES: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 a lluvia de ideas y la escucha de las inquietudes de los alumnos respecto a los problemas que observan y les preocupan de su entorno resultó una actividad detonante satisfactoria ya que nos permitió definir en conjunto un tema de interés para todos, nos ayudó a plantearnos también varias preguntas las cuales dividimos para buscar respuestas en clase con la asignatura participante en el proyecto que más se adecuara para tal fin, sirviendo como base para dividir el trabajo entre los profesores.</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640787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5496" y="6344"/>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3" t="4827" b="3535"/>
          <a:stretch/>
        </p:blipFill>
        <p:spPr bwMode="auto">
          <a:xfrm>
            <a:off x="737617" y="548680"/>
            <a:ext cx="7650807"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27584" y="69269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Violencia de género</a:t>
            </a:r>
            <a:endParaRPr lang="es-MX" dirty="0"/>
          </a:p>
        </p:txBody>
      </p:sp>
      <p:sp>
        <p:nvSpPr>
          <p:cNvPr id="5" name="4 Rectángulo"/>
          <p:cNvSpPr/>
          <p:nvPr/>
        </p:nvSpPr>
        <p:spPr>
          <a:xfrm>
            <a:off x="2729077" y="69269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t>Destrucción de hábitats naturales</a:t>
            </a:r>
          </a:p>
        </p:txBody>
      </p:sp>
      <p:sp>
        <p:nvSpPr>
          <p:cNvPr id="6" name="5 Rectángulo"/>
          <p:cNvSpPr/>
          <p:nvPr/>
        </p:nvSpPr>
        <p:spPr>
          <a:xfrm>
            <a:off x="4580912" y="69269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Deterioro social</a:t>
            </a:r>
            <a:endParaRPr lang="es-MX" dirty="0"/>
          </a:p>
        </p:txBody>
      </p:sp>
      <p:sp>
        <p:nvSpPr>
          <p:cNvPr id="8" name="7 Rectángulo"/>
          <p:cNvSpPr/>
          <p:nvPr/>
        </p:nvSpPr>
        <p:spPr>
          <a:xfrm>
            <a:off x="6516216" y="69269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Desigualdad</a:t>
            </a:r>
            <a:endParaRPr lang="es-MX" dirty="0"/>
          </a:p>
        </p:txBody>
      </p:sp>
      <p:sp>
        <p:nvSpPr>
          <p:cNvPr id="9" name="8 Rectángulo"/>
          <p:cNvSpPr/>
          <p:nvPr/>
        </p:nvSpPr>
        <p:spPr>
          <a:xfrm>
            <a:off x="827584" y="2682863"/>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Motivos de discriminación</a:t>
            </a:r>
            <a:endParaRPr lang="es-MX" dirty="0"/>
          </a:p>
        </p:txBody>
      </p:sp>
      <p:sp>
        <p:nvSpPr>
          <p:cNvPr id="10" name="9 Rectángulo"/>
          <p:cNvSpPr/>
          <p:nvPr/>
        </p:nvSpPr>
        <p:spPr>
          <a:xfrm>
            <a:off x="2729077" y="2682863"/>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Discriminación</a:t>
            </a:r>
            <a:endParaRPr lang="es-MX" dirty="0"/>
          </a:p>
        </p:txBody>
      </p:sp>
      <p:sp>
        <p:nvSpPr>
          <p:cNvPr id="11" name="10 Rectángulo"/>
          <p:cNvSpPr/>
          <p:nvPr/>
        </p:nvSpPr>
        <p:spPr>
          <a:xfrm>
            <a:off x="4580912" y="2682863"/>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Exclusión laboral</a:t>
            </a:r>
            <a:endParaRPr lang="es-MX" dirty="0"/>
          </a:p>
        </p:txBody>
      </p:sp>
      <p:sp>
        <p:nvSpPr>
          <p:cNvPr id="12" name="11 Rectángulo"/>
          <p:cNvSpPr/>
          <p:nvPr/>
        </p:nvSpPr>
        <p:spPr>
          <a:xfrm>
            <a:off x="6516216" y="2682863"/>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Violencia</a:t>
            </a:r>
            <a:endParaRPr lang="es-MX" dirty="0"/>
          </a:p>
        </p:txBody>
      </p:sp>
      <p:sp>
        <p:nvSpPr>
          <p:cNvPr id="13" name="12 Rectángulo"/>
          <p:cNvSpPr/>
          <p:nvPr/>
        </p:nvSpPr>
        <p:spPr>
          <a:xfrm>
            <a:off x="827584" y="465313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Derretimiento de los glaciares</a:t>
            </a:r>
            <a:endParaRPr lang="es-MX" dirty="0"/>
          </a:p>
        </p:txBody>
      </p:sp>
      <p:sp>
        <p:nvSpPr>
          <p:cNvPr id="14" name="13 Rectángulo"/>
          <p:cNvSpPr/>
          <p:nvPr/>
        </p:nvSpPr>
        <p:spPr>
          <a:xfrm>
            <a:off x="2729077" y="465313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err="1"/>
              <a:t>Bullying</a:t>
            </a:r>
            <a:r>
              <a:rPr lang="es-MX" dirty="0"/>
              <a:t> y </a:t>
            </a:r>
            <a:r>
              <a:rPr lang="es-MX" dirty="0" err="1"/>
              <a:t>Cyberbullying</a:t>
            </a:r>
            <a:endParaRPr lang="es-MX" dirty="0"/>
          </a:p>
        </p:txBody>
      </p:sp>
      <p:sp>
        <p:nvSpPr>
          <p:cNvPr id="15" name="14 Rectángulo"/>
          <p:cNvSpPr/>
          <p:nvPr/>
        </p:nvSpPr>
        <p:spPr>
          <a:xfrm>
            <a:off x="4580912" y="465313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dirty="0" smtClean="0"/>
              <a:t>Contaminación</a:t>
            </a:r>
            <a:endParaRPr lang="es-MX" sz="1600" dirty="0"/>
          </a:p>
        </p:txBody>
      </p:sp>
      <p:sp>
        <p:nvSpPr>
          <p:cNvPr id="16" name="15 Rectángulo"/>
          <p:cNvSpPr/>
          <p:nvPr/>
        </p:nvSpPr>
        <p:spPr>
          <a:xfrm>
            <a:off x="6516216" y="4653136"/>
            <a:ext cx="1728192" cy="16561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smtClean="0"/>
              <a:t>Pobreza</a:t>
            </a:r>
            <a:endParaRPr lang="es-MX" dirty="0"/>
          </a:p>
        </p:txBody>
      </p:sp>
    </p:spTree>
    <p:extLst>
      <p:ext uri="{BB962C8B-B14F-4D97-AF65-F5344CB8AC3E}">
        <p14:creationId xmlns:p14="http://schemas.microsoft.com/office/powerpoint/2010/main" val="2812145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ACTIVIDADES INTERDISCIPLINARIAS </a:t>
            </a:r>
            <a:r>
              <a:rPr lang="es-MX" b="1" dirty="0">
                <a:latin typeface="Tw Cen MT Condensed" pitchFamily="34" charset="0"/>
              </a:rPr>
              <a:t/>
            </a:r>
            <a:br>
              <a:rPr lang="es-MX" b="1" dirty="0">
                <a:latin typeface="Tw Cen MT Condensed" pitchFamily="34" charset="0"/>
              </a:rPr>
            </a:br>
            <a:r>
              <a:rPr lang="es-MX" b="1" dirty="0" smtClean="0">
                <a:latin typeface="Tw Cen MT Condensed" pitchFamily="34" charset="0"/>
              </a:rPr>
              <a:t>DE LA FASE DE DESARROLLO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2357095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46856" y="332656"/>
            <a:ext cx="8229600" cy="5904656"/>
          </a:xfrm>
        </p:spPr>
        <p:txBody>
          <a:bodyPr/>
          <a:lstStyle/>
          <a:p>
            <a:pPr>
              <a:lnSpc>
                <a:spcPts val="4100"/>
              </a:lnSpc>
            </a:pP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CICLO </a:t>
            </a:r>
            <a:r>
              <a:rPr lang="es-MX"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ESCOLAR </a:t>
            </a: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2021-2022</a:t>
            </a:r>
            <a: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4000" b="1" dirty="0">
                <a:solidFill>
                  <a:schemeClr val="accent1">
                    <a:lumMod val="75000"/>
                  </a:schemeClr>
                </a:solidFill>
              </a:rPr>
              <a:t>Inicio: </a:t>
            </a:r>
            <a:r>
              <a:rPr lang="es-MX" sz="4000" dirty="0" smtClean="0">
                <a:solidFill>
                  <a:schemeClr val="accent1">
                    <a:lumMod val="75000"/>
                  </a:schemeClr>
                </a:solidFill>
              </a:rPr>
              <a:t>25 </a:t>
            </a:r>
            <a:r>
              <a:rPr lang="es-MX" sz="4000" dirty="0">
                <a:solidFill>
                  <a:schemeClr val="accent1">
                    <a:lumMod val="75000"/>
                  </a:schemeClr>
                </a:solidFill>
              </a:rPr>
              <a:t>de Abril de  </a:t>
            </a:r>
            <a:r>
              <a:rPr lang="es-MX" sz="4000" dirty="0" smtClean="0">
                <a:solidFill>
                  <a:schemeClr val="accent1">
                    <a:lumMod val="75000"/>
                  </a:schemeClr>
                </a:solidFill>
              </a:rPr>
              <a:t>2022</a:t>
            </a:r>
            <a:r>
              <a:rPr lang="es-MX" sz="4000" dirty="0">
                <a:solidFill>
                  <a:schemeClr val="accent1">
                    <a:lumMod val="75000"/>
                  </a:schemeClr>
                </a:solidFill>
              </a:rPr>
              <a:t/>
            </a:r>
            <a:br>
              <a:rPr lang="es-MX" sz="4000" dirty="0">
                <a:solidFill>
                  <a:schemeClr val="accent1">
                    <a:lumMod val="75000"/>
                  </a:schemeClr>
                </a:solidFill>
              </a:rPr>
            </a:br>
            <a:r>
              <a:rPr lang="es-MX" sz="4000" dirty="0">
                <a:solidFill>
                  <a:schemeClr val="accent1">
                    <a:lumMod val="75000"/>
                  </a:schemeClr>
                </a:solidFill>
              </a:rPr>
              <a:t/>
            </a:r>
            <a:br>
              <a:rPr lang="es-MX" sz="4000" dirty="0">
                <a:solidFill>
                  <a:schemeClr val="accent1">
                    <a:lumMod val="75000"/>
                  </a:schemeClr>
                </a:solidFill>
              </a:rPr>
            </a:br>
            <a:r>
              <a:rPr lang="es-MX" sz="4000" b="1" dirty="0">
                <a:solidFill>
                  <a:schemeClr val="accent1">
                    <a:lumMod val="75000"/>
                  </a:schemeClr>
                </a:solidFill>
              </a:rPr>
              <a:t>Término: </a:t>
            </a:r>
            <a:r>
              <a:rPr lang="es-MX" sz="4000" dirty="0" smtClean="0">
                <a:solidFill>
                  <a:schemeClr val="accent1">
                    <a:lumMod val="75000"/>
                  </a:schemeClr>
                </a:solidFill>
              </a:rPr>
              <a:t>11 </a:t>
            </a:r>
            <a:r>
              <a:rPr lang="es-MX" sz="4000" dirty="0">
                <a:solidFill>
                  <a:schemeClr val="accent1">
                    <a:lumMod val="75000"/>
                  </a:schemeClr>
                </a:solidFill>
              </a:rPr>
              <a:t>de </a:t>
            </a:r>
            <a:r>
              <a:rPr lang="es-MX" sz="4000" dirty="0" smtClean="0">
                <a:solidFill>
                  <a:schemeClr val="accent1">
                    <a:lumMod val="75000"/>
                  </a:schemeClr>
                </a:solidFill>
              </a:rPr>
              <a:t>Mayo </a:t>
            </a:r>
            <a:r>
              <a:rPr lang="es-MX" sz="4000" dirty="0">
                <a:solidFill>
                  <a:schemeClr val="accent1">
                    <a:lumMod val="75000"/>
                  </a:schemeClr>
                </a:solidFill>
              </a:rPr>
              <a:t>de  </a:t>
            </a:r>
            <a:r>
              <a:rPr lang="es-MX" sz="4000" dirty="0" smtClean="0">
                <a:solidFill>
                  <a:schemeClr val="accent1">
                    <a:lumMod val="75000"/>
                  </a:schemeClr>
                </a:solidFill>
              </a:rPr>
              <a:t>2022 </a:t>
            </a:r>
            <a:r>
              <a:rPr lang="es-MX" sz="4000" dirty="0">
                <a:solidFill>
                  <a:schemeClr val="accent1">
                    <a:lumMod val="75000"/>
                  </a:schemeClr>
                </a:solidFill>
              </a:rPr>
              <a:t/>
            </a:r>
            <a:br>
              <a:rPr lang="es-MX" sz="4000" dirty="0">
                <a:solidFill>
                  <a:schemeClr val="accent1">
                    <a:lumMod val="75000"/>
                  </a:schemeClr>
                </a:solidFill>
              </a:rPr>
            </a:br>
            <a:r>
              <a:rPr lang="es-MX" sz="3600" dirty="0">
                <a:solidFill>
                  <a:schemeClr val="accent1">
                    <a:lumMod val="75000"/>
                  </a:schemeClr>
                </a:solidFill>
              </a:rPr>
              <a:t/>
            </a:r>
            <a:br>
              <a:rPr lang="es-MX" sz="3600" dirty="0">
                <a:solidFill>
                  <a:schemeClr val="accent1">
                    <a:lumMod val="75000"/>
                  </a:schemeClr>
                </a:solidFill>
              </a:rPr>
            </a:br>
            <a:r>
              <a:rPr lang="es-MX"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s-MX" sz="3600" dirty="0"/>
          </a:p>
        </p:txBody>
      </p:sp>
      <p:sp>
        <p:nvSpPr>
          <p:cNvPr id="6" name="Título 1"/>
          <p:cNvSpPr txBox="1">
            <a:spLocks/>
          </p:cNvSpPr>
          <p:nvPr/>
        </p:nvSpPr>
        <p:spPr>
          <a:xfrm>
            <a:off x="2843808" y="0"/>
            <a:ext cx="6310263" cy="619125"/>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r"/>
            <a:r>
              <a:rPr lang="es-MX" sz="1800" b="1" dirty="0">
                <a:effectLst/>
                <a:latin typeface="Tw Cen MT Condensed" pitchFamily="34" charset="0"/>
              </a:rPr>
              <a:t>CICLO ESCOLAR EN EL QUE SE PLANEA LLEVAR A CABO EL PROYECTO.</a:t>
            </a:r>
          </a:p>
        </p:txBody>
      </p:sp>
    </p:spTree>
    <p:extLst>
      <p:ext uri="{BB962C8B-B14F-4D97-AF65-F5344CB8AC3E}">
        <p14:creationId xmlns:p14="http://schemas.microsoft.com/office/powerpoint/2010/main" val="4279640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1916828075"/>
              </p:ext>
            </p:extLst>
          </p:nvPr>
        </p:nvGraphicFramePr>
        <p:xfrm>
          <a:off x="70992" y="601025"/>
          <a:ext cx="8965504" cy="5628160"/>
        </p:xfrm>
        <a:graphic>
          <a:graphicData uri="http://schemas.openxmlformats.org/drawingml/2006/table">
            <a:tbl>
              <a:tblPr firstRow="1" firstCol="1" bandRow="1"/>
              <a:tblGrid>
                <a:gridCol w="4680520">
                  <a:extLst>
                    <a:ext uri="{9D8B030D-6E8A-4147-A177-3AD203B41FA5}">
                      <a16:colId xmlns:a16="http://schemas.microsoft.com/office/drawing/2014/main" xmlns="" val="20000"/>
                    </a:ext>
                  </a:extLst>
                </a:gridCol>
                <a:gridCol w="4284984">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DESARROLLO DEL PROYECTO/ ACTIVIDAD INTERDISCIPLINARIA 1</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Preguntas importantes antes de comenzar</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Reflexionar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sobre temas relacionados con los conceptos que concluimos en la actividad detonante a partir del análisis de un texto, para poder delimitar el planteamiento del problema del presente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29 de abril de 2022</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690935">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Lengua española, Física, Historia, Dibujo</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Cultura, Comunicación, Sociedad</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Desigualdad.</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p>
                    <a:p>
                      <a:pPr algn="l">
                        <a:lnSpc>
                          <a:spcPct val="150000"/>
                        </a:lnSpc>
                        <a:spcAft>
                          <a:spcPts val="0"/>
                        </a:spcAft>
                      </a:pP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Galeano, E (2011). “La independencia es otro nombre de la dignidad”. La Jornada. Recuperado de: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https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www.elespanol.com</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/como/normas-</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-citar-pagina-web/</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402710424_0.amp.html</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[29 abril  de 2022]</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9"/>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actividad detonante del proyecto, ayudó a poder plantear una dirección en cuánto a los temas de interés de los alumnos, por lo tanto, el siguiente paso fue delimitar el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palnteamiento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 cual nos ayude a tener más claro el eje temático que hasta este punto aún es muy general.</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Los profesores participantes sugerimos dos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imagenes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un video corto que abarcará resumidamente los temas que resultaron de interés para los alumnos en la actividad detonante y elaboramos un cuestionario de seis preguntas para inducir a una reflexión más profunda por parte de los alumno.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DIcho</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custionario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fue enviado de manera digital a los alumnos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pidiendoles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responder a partir de la lectura de las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imagenes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visualización del video, de una manera crítica y con un aparto en el que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exposieron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un aporte propio en cuanto a investigación del tema.</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Una vez concluido el cuestionario lo subieron al espacio en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clasroom</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dedicado para tal fin,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las profesoras revisamos las respuestas, para poder tomar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deciciones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en cuanto a la siguiente actividad interdisciplinaria.</a:t>
                      </a:r>
                      <a:endPar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584622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017891640"/>
              </p:ext>
            </p:extLst>
          </p:nvPr>
        </p:nvGraphicFramePr>
        <p:xfrm>
          <a:off x="107504" y="260648"/>
          <a:ext cx="8856984" cy="1760220"/>
        </p:xfrm>
        <a:graphic>
          <a:graphicData uri="http://schemas.openxmlformats.org/drawingml/2006/table">
            <a:tbl>
              <a:tblPr firstRow="1" firstCol="1" bandRow="1"/>
              <a:tblGrid>
                <a:gridCol w="8856984">
                  <a:extLst>
                    <a:ext uri="{9D8B030D-6E8A-4147-A177-3AD203B41FA5}">
                      <a16:colId xmlns:a16="http://schemas.microsoft.com/office/drawing/2014/main" xmlns="" val="20000"/>
                    </a:ext>
                  </a:extLst>
                </a:gridCol>
              </a:tblGrid>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genral</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participación del alumnado fue muy grata, la mayoría se documento para poder resolver algunas de las preguntas planteadas y fueron críticos al expresar sus opiniones; nos dieron ejemplos muy interesantes sobre algunos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autorores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 cual enriqueció totalmente la actividad y nos ayudó a definir con mayor claridad el eje temático del proyecto.</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0"/>
                  </a:ext>
                </a:extLst>
              </a:tr>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Gracias a las magníficas aportaciones de los alumnos logramos como profesoras tener más claro por donde querían conducir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elproyecto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los alumnos y en base a sus respuestas delimitamos el tema y establecimos las pautas para la segunda actividad interdisciplinaria.</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sp>
        <p:nvSpPr>
          <p:cNvPr id="3" name="1 Título"/>
          <p:cNvSpPr>
            <a:spLocks noGrp="1"/>
          </p:cNvSpPr>
          <p:nvPr>
            <p:ph type="title"/>
          </p:nvPr>
        </p:nvSpPr>
        <p:spPr>
          <a:xfrm>
            <a:off x="6181328" y="2145101"/>
            <a:ext cx="2962672" cy="620688"/>
          </a:xfrm>
        </p:spPr>
        <p:txBody>
          <a:bodyPr/>
          <a:lstStyle/>
          <a:p>
            <a:pPr algn="ctr"/>
            <a:r>
              <a:rPr lang="es-MX" sz="2400" b="1" dirty="0" smtClean="0">
                <a:effectLst>
                  <a:outerShdw blurRad="38100" dist="38100" dir="2700000" algn="tl">
                    <a:srgbClr val="000000">
                      <a:alpha val="43137"/>
                    </a:srgbClr>
                  </a:outerShdw>
                </a:effectLst>
                <a:latin typeface="Tw Cen MT Condensed" pitchFamily="34" charset="0"/>
                <a:cs typeface="Times New Roman" pitchFamily="18" charset="0"/>
              </a:rPr>
              <a:t>EVIDENCIAS</a:t>
            </a:r>
            <a:endParaRPr lang="es-MX" sz="2400" b="1" dirty="0">
              <a:effectLst>
                <a:outerShdw blurRad="38100" dist="38100" dir="2700000" algn="tl">
                  <a:srgbClr val="000000">
                    <a:alpha val="43137"/>
                  </a:srgbClr>
                </a:outerShdw>
              </a:effectLst>
              <a:latin typeface="Tw Cen MT Condensed" pitchFamily="34" charset="0"/>
            </a:endParaRPr>
          </a:p>
        </p:txBody>
      </p:sp>
      <p:sp>
        <p:nvSpPr>
          <p:cNvPr id="5" name="1 Título"/>
          <p:cNvSpPr txBox="1">
            <a:spLocks/>
          </p:cNvSpPr>
          <p:nvPr/>
        </p:nvSpPr>
        <p:spPr>
          <a:xfrm>
            <a:off x="2575953" y="2341271"/>
            <a:ext cx="2962672"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000" b="1" dirty="0" smtClean="0">
                <a:effectLst/>
                <a:latin typeface="Tw Cen MT Condensed" pitchFamily="34" charset="0"/>
                <a:cs typeface="Times New Roman" pitchFamily="18" charset="0"/>
                <a:sym typeface="Wingdings" pitchFamily="2" charset="2"/>
              </a:rPr>
              <a:t> </a:t>
            </a:r>
            <a:r>
              <a:rPr lang="es-MX" sz="2000" b="1" dirty="0" smtClean="0">
                <a:effectLst/>
                <a:latin typeface="Tw Cen MT Condensed" pitchFamily="34" charset="0"/>
                <a:cs typeface="Times New Roman" pitchFamily="18" charset="0"/>
              </a:rPr>
              <a:t>Cuestionario compartido</a:t>
            </a:r>
            <a:endParaRPr lang="es-MX" sz="2000" b="1" dirty="0">
              <a:effectLst/>
              <a:latin typeface="Tw Cen MT Condensed" pitchFamily="34" charset="0"/>
            </a:endParaRPr>
          </a:p>
        </p:txBody>
      </p: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314" t="21493" r="37537" b="67876"/>
          <a:stretch/>
        </p:blipFill>
        <p:spPr bwMode="auto">
          <a:xfrm>
            <a:off x="2359929" y="2941523"/>
            <a:ext cx="3960459" cy="78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940" t="43996" r="37015" b="41426"/>
          <a:stretch/>
        </p:blipFill>
        <p:spPr bwMode="auto">
          <a:xfrm>
            <a:off x="2375765" y="5789781"/>
            <a:ext cx="3960459" cy="104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314" t="68124" r="37537" b="7908"/>
          <a:stretch/>
        </p:blipFill>
        <p:spPr bwMode="auto">
          <a:xfrm>
            <a:off x="2375765" y="3924281"/>
            <a:ext cx="3960459" cy="177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539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6181328" y="260648"/>
            <a:ext cx="2962672" cy="620688"/>
          </a:xfrm>
        </p:spPr>
        <p:txBody>
          <a:bodyPr/>
          <a:lstStyle/>
          <a:p>
            <a:pPr algn="ctr"/>
            <a:r>
              <a:rPr lang="es-MX" sz="2400" b="1" dirty="0" smtClean="0">
                <a:effectLst>
                  <a:outerShdw blurRad="38100" dist="38100" dir="2700000" algn="tl">
                    <a:srgbClr val="000000">
                      <a:alpha val="43137"/>
                    </a:srgbClr>
                  </a:outerShdw>
                </a:effectLst>
                <a:latin typeface="Tw Cen MT Condensed" pitchFamily="34" charset="0"/>
                <a:cs typeface="Times New Roman" pitchFamily="18" charset="0"/>
              </a:rPr>
              <a:t>EVIDENCIAS</a:t>
            </a:r>
            <a:endParaRPr lang="es-MX" sz="2400" b="1" dirty="0">
              <a:effectLst>
                <a:outerShdw blurRad="38100" dist="38100" dir="2700000" algn="tl">
                  <a:srgbClr val="000000">
                    <a:alpha val="43137"/>
                  </a:srgbClr>
                </a:outerShdw>
              </a:effectLst>
              <a:latin typeface="Tw Cen MT Condensed" pitchFamily="34" charset="0"/>
            </a:endParaRPr>
          </a:p>
        </p:txBody>
      </p:sp>
      <p:sp>
        <p:nvSpPr>
          <p:cNvPr id="5" name="1 Título"/>
          <p:cNvSpPr txBox="1">
            <a:spLocks/>
          </p:cNvSpPr>
          <p:nvPr/>
        </p:nvSpPr>
        <p:spPr>
          <a:xfrm>
            <a:off x="2911356" y="456818"/>
            <a:ext cx="2962672"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000" b="1" dirty="0" smtClean="0">
                <a:effectLst/>
                <a:latin typeface="Tw Cen MT Condensed" pitchFamily="34" charset="0"/>
                <a:cs typeface="Times New Roman" pitchFamily="18" charset="0"/>
                <a:sym typeface="Wingdings" pitchFamily="2" charset="2"/>
              </a:rPr>
              <a:t>Algunas respuestas</a:t>
            </a:r>
            <a:endParaRPr lang="es-MX" sz="2000" b="1" dirty="0">
              <a:effectLst/>
              <a:latin typeface="Tw Cen MT Condensed" pitchFamily="34" charset="0"/>
            </a:endParaRP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3607" t="34229" r="41941" b="39244"/>
          <a:stretch/>
        </p:blipFill>
        <p:spPr bwMode="auto">
          <a:xfrm>
            <a:off x="313066" y="1398747"/>
            <a:ext cx="4375677" cy="189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24063" t="34444" r="41904" b="32778"/>
          <a:stretch/>
        </p:blipFill>
        <p:spPr bwMode="auto">
          <a:xfrm>
            <a:off x="318344" y="3356992"/>
            <a:ext cx="4394323" cy="238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t="34138" r="42414" b="42261"/>
          <a:stretch/>
        </p:blipFill>
        <p:spPr bwMode="auto">
          <a:xfrm>
            <a:off x="5003597" y="1193991"/>
            <a:ext cx="3812838" cy="151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4224" t="27954" r="42155" b="7471"/>
          <a:stretch/>
        </p:blipFill>
        <p:spPr bwMode="auto">
          <a:xfrm>
            <a:off x="5007634" y="2738680"/>
            <a:ext cx="3812838" cy="411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1026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269784686"/>
              </p:ext>
            </p:extLst>
          </p:nvPr>
        </p:nvGraphicFramePr>
        <p:xfrm>
          <a:off x="107505" y="404664"/>
          <a:ext cx="8965504" cy="5458562"/>
        </p:xfrm>
        <a:graphic>
          <a:graphicData uri="http://schemas.openxmlformats.org/drawingml/2006/table">
            <a:tbl>
              <a:tblPr firstRow="1" firstCol="1" bandRow="1"/>
              <a:tblGrid>
                <a:gridCol w="4680520">
                  <a:extLst>
                    <a:ext uri="{9D8B030D-6E8A-4147-A177-3AD203B41FA5}">
                      <a16:colId xmlns:a16="http://schemas.microsoft.com/office/drawing/2014/main" xmlns="" val="20000"/>
                    </a:ext>
                  </a:extLst>
                </a:gridCol>
                <a:gridCol w="4284984">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DESARROLLO DEL PROYECTO/ ACTIVIDAD INTERDISCIPLINARIA 2</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Enfocando Objetivos</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Organizar la información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recabada hasta el momento,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simplificandola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estructurándola de tal manera que sirvan como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plabras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clave y base para  plantear las diversas actividades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discplinarias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el producto final.</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6°</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2 de mayo de 2022</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905273">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Lengua española, Física, Historia, Dibujo</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Cultura, Comunicación, Sociedad</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Desigualdad.</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p>
                    <a:p>
                      <a:pPr algn="l">
                        <a:lnSpc>
                          <a:spcPct val="150000"/>
                        </a:lnSpc>
                        <a:spcAft>
                          <a:spcPts val="0"/>
                        </a:spcAft>
                      </a:pP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Galeano, E (2011). “La independencia es otro nombre de la dignidad”. La Jornada. Recuperado de: </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https</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www.elespanol.com</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/como/normas-</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apa</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-citar-pagina-web/</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402710424_0.amp.html</a:t>
                      </a:r>
                      <a:endPar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9"/>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 partir de esta actividad todos tendremos claro  el tema a tratar de manera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discplinaria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ya que estructuraremos la información recaba hasta el momento.</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Dividimos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información en grupos de alumnos y cada uno se encargo de resumir las partes más importantes de los trabajos realizados hasta el momento.</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Cada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equipo escribió su síntesis a partir del formato que les proporcionamos y lo subieron al espacio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desginado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ello, nombraron a un representante por equipo y nos  conectamos virtualmente para escuchar la presentación de cada uno.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Entre todos sacamos palabras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clave para acompañar las síntesis.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940802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861321134"/>
              </p:ext>
            </p:extLst>
          </p:nvPr>
        </p:nvGraphicFramePr>
        <p:xfrm>
          <a:off x="107504" y="260648"/>
          <a:ext cx="8856984" cy="1760220"/>
        </p:xfrm>
        <a:graphic>
          <a:graphicData uri="http://schemas.openxmlformats.org/drawingml/2006/table">
            <a:tbl>
              <a:tblPr firstRow="1" firstCol="1" bandRow="1"/>
              <a:tblGrid>
                <a:gridCol w="8856984">
                  <a:extLst>
                    <a:ext uri="{9D8B030D-6E8A-4147-A177-3AD203B41FA5}">
                      <a16:colId xmlns:a16="http://schemas.microsoft.com/office/drawing/2014/main" xmlns="" val="20000"/>
                    </a:ext>
                  </a:extLst>
                </a:gridCol>
              </a:tblGrid>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Al principio fue un tanto complicado hacer que pudieran llegar a una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sintesis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satisfactoria pero como profesaras estuvimos dándoles las pautas necesarias para llegar a un trabajo óptimo, si embargo el resultado final fue claro  sobre todo cuando cada representante de equipo expuso nos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sirvio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aportar entre todos al trabajo realizado por equipo lo que permitió plantear de manera más sencilla las palabras clave y el tema del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0"/>
                  </a:ext>
                </a:extLst>
              </a:tr>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Gracias a esta actividad sintetizamos información y logramos tener claro todos lo que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ibamos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tratar de clarificar de manera disciplinaria y cuál sería la dirección hacia un producto final interdisciplinario.</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sp>
        <p:nvSpPr>
          <p:cNvPr id="3" name="1 Título"/>
          <p:cNvSpPr>
            <a:spLocks noGrp="1"/>
          </p:cNvSpPr>
          <p:nvPr>
            <p:ph type="title"/>
          </p:nvPr>
        </p:nvSpPr>
        <p:spPr>
          <a:xfrm>
            <a:off x="6181328" y="1944216"/>
            <a:ext cx="2962672" cy="620688"/>
          </a:xfrm>
        </p:spPr>
        <p:txBody>
          <a:bodyPr/>
          <a:lstStyle/>
          <a:p>
            <a:pPr algn="ctr"/>
            <a:r>
              <a:rPr lang="es-MX" sz="2400" b="1" dirty="0" smtClean="0">
                <a:effectLst>
                  <a:outerShdw blurRad="38100" dist="38100" dir="2700000" algn="tl">
                    <a:srgbClr val="000000">
                      <a:alpha val="43137"/>
                    </a:srgbClr>
                  </a:outerShdw>
                </a:effectLst>
                <a:latin typeface="Tw Cen MT Condensed" pitchFamily="34" charset="0"/>
                <a:cs typeface="Times New Roman" pitchFamily="18" charset="0"/>
              </a:rPr>
              <a:t>EVIDENCIAS</a:t>
            </a:r>
            <a:endParaRPr lang="es-MX" sz="2400" b="1" dirty="0">
              <a:effectLst>
                <a:outerShdw blurRad="38100" dist="38100" dir="2700000" algn="tl">
                  <a:srgbClr val="000000">
                    <a:alpha val="43137"/>
                  </a:srgbClr>
                </a:outerShdw>
              </a:effectLst>
              <a:latin typeface="Tw Cen MT Condensed" pitchFamily="34" charset="0"/>
            </a:endParaRPr>
          </a:p>
        </p:txBody>
      </p:sp>
      <p:sp>
        <p:nvSpPr>
          <p:cNvPr id="6" name="1 Título"/>
          <p:cNvSpPr txBox="1">
            <a:spLocks/>
          </p:cNvSpPr>
          <p:nvPr/>
        </p:nvSpPr>
        <p:spPr>
          <a:xfrm>
            <a:off x="158836" y="2636912"/>
            <a:ext cx="2962672"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ts val="2200"/>
              </a:lnSpc>
            </a:pPr>
            <a:r>
              <a:rPr lang="es-MX" sz="2000" b="1" dirty="0" smtClean="0">
                <a:effectLst/>
                <a:latin typeface="Tw Cen MT Condensed" pitchFamily="34" charset="0"/>
                <a:cs typeface="Times New Roman" pitchFamily="18" charset="0"/>
                <a:sym typeface="Wingdings" pitchFamily="2" charset="2"/>
              </a:rPr>
              <a:t>Algunos resultados de las síntesis</a:t>
            </a:r>
            <a:endParaRPr lang="es-MX" sz="2000" b="1" dirty="0">
              <a:effectLst/>
              <a:latin typeface="Tw Cen MT Condensed" pitchFamily="34" charset="0"/>
            </a:endParaRPr>
          </a:p>
        </p:txBody>
      </p:sp>
      <p:pic>
        <p:nvPicPr>
          <p:cNvPr id="10" name="Picture 2" descr="G:\Clases 20-21\Comunicación V\4 bimestre\proyecto final\proyecto sintesis_1.jpg"/>
          <p:cNvPicPr>
            <a:picLocks noChangeAspect="1" noChangeArrowheads="1"/>
          </p:cNvPicPr>
          <p:nvPr/>
        </p:nvPicPr>
        <p:blipFill rotWithShape="1">
          <a:blip r:embed="rId2">
            <a:extLst>
              <a:ext uri="{28A0092B-C50C-407E-A947-70E740481C1C}">
                <a14:useLocalDpi xmlns:a14="http://schemas.microsoft.com/office/drawing/2010/main" val="0"/>
              </a:ext>
            </a:extLst>
          </a:blip>
          <a:srcRect t="11815" r="45175"/>
          <a:stretch/>
        </p:blipFill>
        <p:spPr bwMode="auto">
          <a:xfrm>
            <a:off x="3275856" y="2525896"/>
            <a:ext cx="4792049" cy="433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227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 POR ASIGNATURA </a:t>
            </a:r>
            <a:r>
              <a:rPr lang="es-MX" b="1" dirty="0">
                <a:latin typeface="Tw Cen MT Condensed" pitchFamily="34" charset="0"/>
              </a:rPr>
              <a:t/>
            </a:r>
            <a:br>
              <a:rPr lang="es-MX" b="1" dirty="0">
                <a:latin typeface="Tw Cen MT Condensed" pitchFamily="34" charset="0"/>
              </a:rPr>
            </a:br>
            <a:r>
              <a:rPr lang="es-MX" b="1" dirty="0" smtClean="0">
                <a:latin typeface="Tw Cen MT Condensed" pitchFamily="34" charset="0"/>
              </a:rPr>
              <a:t>DE LA FASE DE DESARROLLO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3991062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Asignatura 1</a:t>
            </a:r>
            <a:endParaRPr lang="es-MX" sz="2400" b="1" dirty="0">
              <a:effectLst/>
              <a:latin typeface="Tw Cen MT Condensed"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7" y="1772816"/>
            <a:ext cx="907846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9323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6632"/>
            <a:ext cx="6819113" cy="49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571" y="5575008"/>
            <a:ext cx="6767288" cy="115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444" y="5117503"/>
            <a:ext cx="6767285" cy="42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806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2555"/>
            <a:ext cx="4450195" cy="46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359800" y="752555"/>
            <a:ext cx="2371713" cy="187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06" t="6486" r="50000" b="29258"/>
          <a:stretch/>
        </p:blipFill>
        <p:spPr bwMode="auto">
          <a:xfrm>
            <a:off x="4359801" y="2708921"/>
            <a:ext cx="2371712" cy="403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109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0" y="425434"/>
            <a:ext cx="4651094" cy="305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7673"/>
          <a:stretch/>
        </p:blipFill>
        <p:spPr bwMode="auto">
          <a:xfrm>
            <a:off x="44756" y="3736631"/>
            <a:ext cx="4563605" cy="132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127"/>
          <a:stretch/>
        </p:blipFill>
        <p:spPr bwMode="auto">
          <a:xfrm>
            <a:off x="4815834" y="425435"/>
            <a:ext cx="4292670" cy="429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789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latin typeface="Tw Cen MT Condensed" pitchFamily="34" charset="0"/>
              </a:rPr>
              <a:t>INTRODUCCIÓN</a:t>
            </a:r>
            <a:endParaRPr lang="es-MX" dirty="0">
              <a:latin typeface="Tw Cen MT Condensed" pitchFamily="34" charset="0"/>
            </a:endParaRPr>
          </a:p>
        </p:txBody>
      </p:sp>
      <p:sp>
        <p:nvSpPr>
          <p:cNvPr id="3" name="2 Marcador de contenido"/>
          <p:cNvSpPr>
            <a:spLocks noGrp="1"/>
          </p:cNvSpPr>
          <p:nvPr>
            <p:ph idx="1"/>
          </p:nvPr>
        </p:nvSpPr>
        <p:spPr>
          <a:xfrm>
            <a:off x="611560" y="1988842"/>
            <a:ext cx="7920880" cy="4137323"/>
          </a:xfrm>
        </p:spPr>
        <p:txBody>
          <a:bodyPr>
            <a:normAutofit fontScale="85000" lnSpcReduction="10000"/>
          </a:bodyPr>
          <a:lstStyle/>
          <a:p>
            <a:pPr marL="0" indent="0" algn="just">
              <a:lnSpc>
                <a:spcPts val="3000"/>
              </a:lnSpc>
              <a:buNone/>
            </a:pPr>
            <a:r>
              <a:rPr lang="es-MX" sz="2000" dirty="0" smtClean="0"/>
              <a:t>El presente proyecto surge de la propuesta de los alumnos de cuarto grado de investigar sobre la </a:t>
            </a:r>
            <a:r>
              <a:rPr lang="es-MX" sz="2000" dirty="0" err="1" smtClean="0"/>
              <a:t>discriminición</a:t>
            </a:r>
            <a:r>
              <a:rPr lang="es-MX" sz="2000" dirty="0" smtClean="0"/>
              <a:t> y cómo poder pasar de un entorno violento a uno verdaderamente inclusivo</a:t>
            </a:r>
            <a:r>
              <a:rPr lang="es-MX" sz="2000" dirty="0"/>
              <a:t>, </a:t>
            </a:r>
            <a:r>
              <a:rPr lang="es-MX" sz="2000" dirty="0" smtClean="0"/>
              <a:t>a partir de la recopilación de información primeramente empírica y después específica guiada por los profesores participantes logrando arrojar recomendaciones para ayudar a desaprender  </a:t>
            </a:r>
            <a:r>
              <a:rPr lang="es-MX" sz="2000" dirty="0"/>
              <a:t>ideas socialmente impuestas </a:t>
            </a:r>
            <a:r>
              <a:rPr lang="es-MX" sz="2000" dirty="0" smtClean="0"/>
              <a:t>que dañan y destruyen.</a:t>
            </a:r>
          </a:p>
          <a:p>
            <a:pPr marL="0" indent="0" algn="just">
              <a:lnSpc>
                <a:spcPts val="3000"/>
              </a:lnSpc>
              <a:buNone/>
            </a:pPr>
            <a:r>
              <a:rPr lang="es-MX" sz="2000" dirty="0" smtClean="0"/>
              <a:t>La intención </a:t>
            </a:r>
            <a:r>
              <a:rPr lang="es-MX" sz="2000" dirty="0"/>
              <a:t>es analizar y </a:t>
            </a:r>
            <a:r>
              <a:rPr lang="es-MX" sz="2000" dirty="0" smtClean="0"/>
              <a:t>cuestionar sobre cómo se vive éste problema y sus causas, contribuyendo con la </a:t>
            </a:r>
            <a:r>
              <a:rPr lang="es-MX" sz="2000" dirty="0" err="1" smtClean="0"/>
              <a:t>visibilización</a:t>
            </a:r>
            <a:r>
              <a:rPr lang="es-MX" sz="2000" dirty="0" smtClean="0"/>
              <a:t> de estos temas para su reflexión, lo que lleve a un repensar sobre la manera en que actuamos.</a:t>
            </a:r>
            <a:endParaRPr lang="es-MX" sz="2000" dirty="0"/>
          </a:p>
        </p:txBody>
      </p:sp>
    </p:spTree>
    <p:extLst>
      <p:ext uri="{BB962C8B-B14F-4D97-AF65-F5344CB8AC3E}">
        <p14:creationId xmlns:p14="http://schemas.microsoft.com/office/powerpoint/2010/main" val="2499172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3891"/>
            <a:ext cx="5514685" cy="686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Tree>
    <p:extLst>
      <p:ext uri="{BB962C8B-B14F-4D97-AF65-F5344CB8AC3E}">
        <p14:creationId xmlns:p14="http://schemas.microsoft.com/office/powerpoint/2010/main" val="603385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Asignatura 2</a:t>
            </a:r>
            <a:endParaRPr lang="es-MX" sz="2400" b="1" dirty="0">
              <a:effectLst/>
              <a:latin typeface="Tw Cen MT Condensed" pitchFamily="34"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9143172" cy="305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886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49" y="144828"/>
            <a:ext cx="6756047" cy="529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74" y="5447220"/>
            <a:ext cx="6756047" cy="103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153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2" y="1196752"/>
            <a:ext cx="4230836" cy="5614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196752"/>
            <a:ext cx="4536504" cy="5614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39753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626"/>
          <a:stretch/>
        </p:blipFill>
        <p:spPr bwMode="auto">
          <a:xfrm>
            <a:off x="21831" y="3429000"/>
            <a:ext cx="6062337" cy="3347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0" y="1881"/>
            <a:ext cx="6062337" cy="3355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772816"/>
            <a:ext cx="2835169" cy="5041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3859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8" y="2996952"/>
            <a:ext cx="2775279" cy="3861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996952"/>
            <a:ext cx="2903676" cy="3861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0"/>
            <a:ext cx="4971304" cy="2798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402" y="2213407"/>
            <a:ext cx="2304581" cy="4674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233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0" y="1370871"/>
            <a:ext cx="4809564" cy="4600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692696"/>
            <a:ext cx="4073266" cy="5956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9980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550"/>
            <a:ext cx="5139209" cy="6909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1986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Asignatura 3</a:t>
            </a:r>
            <a:endParaRPr lang="es-MX" sz="2400" b="1" dirty="0">
              <a:effectLst/>
              <a:latin typeface="Tw Cen MT Condensed" pitchFamily="34" charset="0"/>
            </a:endParaRPr>
          </a:p>
        </p:txBody>
      </p:sp>
      <p:grpSp>
        <p:nvGrpSpPr>
          <p:cNvPr id="3" name="2 Grupo"/>
          <p:cNvGrpSpPr/>
          <p:nvPr/>
        </p:nvGrpSpPr>
        <p:grpSpPr>
          <a:xfrm>
            <a:off x="176213" y="2219325"/>
            <a:ext cx="8791575" cy="2419350"/>
            <a:chOff x="176213" y="2219325"/>
            <a:chExt cx="8791575" cy="241935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2219325"/>
              <a:ext cx="87915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4159746" y="2719720"/>
              <a:ext cx="1440160" cy="261610"/>
            </a:xfrm>
            <a:prstGeom prst="rect">
              <a:avLst/>
            </a:prstGeom>
            <a:solidFill>
              <a:schemeClr val="bg1"/>
            </a:solidFill>
          </p:spPr>
          <p:txBody>
            <a:bodyPr wrap="square" rtlCol="0">
              <a:spAutoFit/>
            </a:bodyPr>
            <a:lstStyle/>
            <a:p>
              <a:r>
                <a:rPr lang="es-MX" sz="1100" b="1" dirty="0" smtClean="0">
                  <a:latin typeface="Arial" pitchFamily="34" charset="0"/>
                  <a:cs typeface="Arial" pitchFamily="34" charset="0"/>
                </a:rPr>
                <a:t>29 DE ABRIL</a:t>
              </a:r>
              <a:endParaRPr lang="es-MX" sz="1100" b="1" dirty="0">
                <a:latin typeface="Arial" pitchFamily="34" charset="0"/>
                <a:cs typeface="Arial" pitchFamily="34" charset="0"/>
              </a:endParaRPr>
            </a:p>
          </p:txBody>
        </p:sp>
      </p:grpSp>
    </p:spTree>
    <p:extLst>
      <p:ext uri="{BB962C8B-B14F-4D97-AF65-F5344CB8AC3E}">
        <p14:creationId xmlns:p14="http://schemas.microsoft.com/office/powerpoint/2010/main" val="780540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48"/>
          <a:stretch/>
        </p:blipFill>
        <p:spPr bwMode="auto">
          <a:xfrm>
            <a:off x="2026144" y="44624"/>
            <a:ext cx="522628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49" y="4177246"/>
            <a:ext cx="5256584" cy="257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849" y="3854624"/>
            <a:ext cx="5279455" cy="33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661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latin typeface="Tw Cen MT Condensed" pitchFamily="34" charset="0"/>
              </a:rPr>
              <a:t>OBJETIVO</a:t>
            </a:r>
            <a:r>
              <a:rPr lang="es-MX" b="1" dirty="0">
                <a:latin typeface="Tw Cen MT" panose="020B0602020104020603" pitchFamily="34" charset="0"/>
              </a:rPr>
              <a:t> GENERAL</a:t>
            </a:r>
            <a:endParaRPr lang="es-MX" dirty="0"/>
          </a:p>
        </p:txBody>
      </p:sp>
      <p:sp>
        <p:nvSpPr>
          <p:cNvPr id="3" name="2 Marcador de contenido"/>
          <p:cNvSpPr>
            <a:spLocks noGrp="1"/>
          </p:cNvSpPr>
          <p:nvPr>
            <p:ph idx="1"/>
          </p:nvPr>
        </p:nvSpPr>
        <p:spPr>
          <a:xfrm>
            <a:off x="611560" y="1988842"/>
            <a:ext cx="7920880" cy="4137323"/>
          </a:xfrm>
        </p:spPr>
        <p:txBody>
          <a:bodyPr>
            <a:normAutofit/>
          </a:bodyPr>
          <a:lstStyle/>
          <a:p>
            <a:pPr algn="just">
              <a:lnSpc>
                <a:spcPts val="3000"/>
              </a:lnSpc>
            </a:pPr>
            <a:r>
              <a:rPr lang="es-ES" sz="2000" dirty="0" smtClean="0"/>
              <a:t>Crear historietas que traten de manera creativa el tema de la discriminación, a partir de la investigación en diversas fuentes y desde las diferentes perspectivas guiadas por los profesores participantes, las cuales, a su término, se puedan compartir con la comunidad del Colegio Santacruz y den pie a la </a:t>
            </a:r>
            <a:r>
              <a:rPr lang="es-ES" sz="2000" dirty="0" err="1" smtClean="0"/>
              <a:t>visibilización</a:t>
            </a:r>
            <a:r>
              <a:rPr lang="es-ES" sz="2000" dirty="0" smtClean="0"/>
              <a:t> y reflexión sobre el tema elegido.</a:t>
            </a:r>
            <a:endParaRPr lang="es-MX" sz="2000" dirty="0"/>
          </a:p>
          <a:p>
            <a:pPr algn="just">
              <a:lnSpc>
                <a:spcPts val="3000"/>
              </a:lnSpc>
            </a:pPr>
            <a:endParaRPr lang="es-MX" sz="2000" dirty="0"/>
          </a:p>
        </p:txBody>
      </p:sp>
    </p:spTree>
    <p:extLst>
      <p:ext uri="{BB962C8B-B14F-4D97-AF65-F5344CB8AC3E}">
        <p14:creationId xmlns:p14="http://schemas.microsoft.com/office/powerpoint/2010/main" val="3354615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81"/>
            <a:ext cx="3912865" cy="219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872"/>
            <a:ext cx="3912865" cy="218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8547"/>
            <a:ext cx="3912865" cy="219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276872"/>
            <a:ext cx="3973429" cy="223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4653136"/>
            <a:ext cx="3992965"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6847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1" y="1"/>
            <a:ext cx="4110211" cy="229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2" y="2295516"/>
            <a:ext cx="4082267" cy="22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19" y="4579519"/>
            <a:ext cx="4110211" cy="229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1"/>
            <a:ext cx="4403204" cy="246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052" y="2657475"/>
            <a:ext cx="4337947" cy="242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73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Asignatura 4</a:t>
            </a:r>
            <a:endParaRPr lang="es-MX" sz="2400" b="1" dirty="0">
              <a:effectLst/>
              <a:latin typeface="Tw Cen MT Condensed"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100263"/>
            <a:ext cx="88201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427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Asignatura 4</a:t>
            </a:r>
            <a:endParaRPr lang="es-MX" sz="2400" b="1" dirty="0">
              <a:effectLst/>
              <a:latin typeface="Tw Cen MT Condensed"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624580"/>
            <a:ext cx="7632849" cy="618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340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45505"/>
            <a:ext cx="3752850" cy="2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66" y="4275374"/>
            <a:ext cx="3786188"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635204" y="1896368"/>
            <a:ext cx="2178496"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4670502" y="1196752"/>
            <a:ext cx="3240360" cy="369332"/>
          </a:xfrm>
          <a:prstGeom prst="rect">
            <a:avLst/>
          </a:prstGeom>
          <a:noFill/>
        </p:spPr>
        <p:txBody>
          <a:bodyPr wrap="square" rtlCol="0">
            <a:spAutoFit/>
          </a:bodyPr>
          <a:lstStyle/>
          <a:p>
            <a:r>
              <a:rPr lang="es-MX" dirty="0" smtClean="0"/>
              <a:t>Título:</a:t>
            </a:r>
            <a:endParaRPr lang="es-MX" dirty="0"/>
          </a:p>
        </p:txBody>
      </p:sp>
      <p:sp>
        <p:nvSpPr>
          <p:cNvPr id="8" name="7 Forma libre"/>
          <p:cNvSpPr/>
          <p:nvPr/>
        </p:nvSpPr>
        <p:spPr>
          <a:xfrm>
            <a:off x="5654084" y="2385115"/>
            <a:ext cx="2060899" cy="1931263"/>
          </a:xfrm>
          <a:custGeom>
            <a:avLst/>
            <a:gdLst>
              <a:gd name="connsiteX0" fmla="*/ 0 w 2060899"/>
              <a:gd name="connsiteY0" fmla="*/ 170597 h 1931263"/>
              <a:gd name="connsiteX1" fmla="*/ 75063 w 2060899"/>
              <a:gd name="connsiteY1" fmla="*/ 163773 h 1931263"/>
              <a:gd name="connsiteX2" fmla="*/ 129654 w 2060899"/>
              <a:gd name="connsiteY2" fmla="*/ 150125 h 1931263"/>
              <a:gd name="connsiteX3" fmla="*/ 163773 w 2060899"/>
              <a:gd name="connsiteY3" fmla="*/ 129653 h 1931263"/>
              <a:gd name="connsiteX4" fmla="*/ 211540 w 2060899"/>
              <a:gd name="connsiteY4" fmla="*/ 116005 h 1931263"/>
              <a:gd name="connsiteX5" fmla="*/ 252484 w 2060899"/>
              <a:gd name="connsiteY5" fmla="*/ 95534 h 1931263"/>
              <a:gd name="connsiteX6" fmla="*/ 354842 w 2060899"/>
              <a:gd name="connsiteY6" fmla="*/ 81886 h 1931263"/>
              <a:gd name="connsiteX7" fmla="*/ 382137 w 2060899"/>
              <a:gd name="connsiteY7" fmla="*/ 75062 h 1931263"/>
              <a:gd name="connsiteX8" fmla="*/ 525439 w 2060899"/>
              <a:gd name="connsiteY8" fmla="*/ 54591 h 1931263"/>
              <a:gd name="connsiteX9" fmla="*/ 573206 w 2060899"/>
              <a:gd name="connsiteY9" fmla="*/ 40943 h 1931263"/>
              <a:gd name="connsiteX10" fmla="*/ 702860 w 2060899"/>
              <a:gd name="connsiteY10" fmla="*/ 27295 h 1931263"/>
              <a:gd name="connsiteX11" fmla="*/ 723331 w 2060899"/>
              <a:gd name="connsiteY11" fmla="*/ 20471 h 1931263"/>
              <a:gd name="connsiteX12" fmla="*/ 757451 w 2060899"/>
              <a:gd name="connsiteY12" fmla="*/ 6823 h 1931263"/>
              <a:gd name="connsiteX13" fmla="*/ 866633 w 2060899"/>
              <a:gd name="connsiteY13" fmla="*/ 0 h 1931263"/>
              <a:gd name="connsiteX14" fmla="*/ 1371600 w 2060899"/>
              <a:gd name="connsiteY14" fmla="*/ 6823 h 1931263"/>
              <a:gd name="connsiteX15" fmla="*/ 1480782 w 2060899"/>
              <a:gd name="connsiteY15" fmla="*/ 20471 h 1931263"/>
              <a:gd name="connsiteX16" fmla="*/ 1528549 w 2060899"/>
              <a:gd name="connsiteY16" fmla="*/ 27295 h 1931263"/>
              <a:gd name="connsiteX17" fmla="*/ 1583140 w 2060899"/>
              <a:gd name="connsiteY17" fmla="*/ 40943 h 1931263"/>
              <a:gd name="connsiteX18" fmla="*/ 1651379 w 2060899"/>
              <a:gd name="connsiteY18" fmla="*/ 47767 h 1931263"/>
              <a:gd name="connsiteX19" fmla="*/ 1699146 w 2060899"/>
              <a:gd name="connsiteY19" fmla="*/ 75062 h 1931263"/>
              <a:gd name="connsiteX20" fmla="*/ 1746913 w 2060899"/>
              <a:gd name="connsiteY20" fmla="*/ 122829 h 1931263"/>
              <a:gd name="connsiteX21" fmla="*/ 1794681 w 2060899"/>
              <a:gd name="connsiteY21" fmla="*/ 163773 h 1931263"/>
              <a:gd name="connsiteX22" fmla="*/ 1808328 w 2060899"/>
              <a:gd name="connsiteY22" fmla="*/ 184244 h 1931263"/>
              <a:gd name="connsiteX23" fmla="*/ 1828800 w 2060899"/>
              <a:gd name="connsiteY23" fmla="*/ 204716 h 1931263"/>
              <a:gd name="connsiteX24" fmla="*/ 1842448 w 2060899"/>
              <a:gd name="connsiteY24" fmla="*/ 225188 h 1931263"/>
              <a:gd name="connsiteX25" fmla="*/ 1897039 w 2060899"/>
              <a:gd name="connsiteY25" fmla="*/ 286602 h 1931263"/>
              <a:gd name="connsiteX26" fmla="*/ 1903863 w 2060899"/>
              <a:gd name="connsiteY26" fmla="*/ 307074 h 1931263"/>
              <a:gd name="connsiteX27" fmla="*/ 1917510 w 2060899"/>
              <a:gd name="connsiteY27" fmla="*/ 327546 h 1931263"/>
              <a:gd name="connsiteX28" fmla="*/ 1937982 w 2060899"/>
              <a:gd name="connsiteY28" fmla="*/ 375313 h 1931263"/>
              <a:gd name="connsiteX29" fmla="*/ 1944806 w 2060899"/>
              <a:gd name="connsiteY29" fmla="*/ 402608 h 1931263"/>
              <a:gd name="connsiteX30" fmla="*/ 1951630 w 2060899"/>
              <a:gd name="connsiteY30" fmla="*/ 450376 h 1931263"/>
              <a:gd name="connsiteX31" fmla="*/ 1972101 w 2060899"/>
              <a:gd name="connsiteY31" fmla="*/ 532262 h 1931263"/>
              <a:gd name="connsiteX32" fmla="*/ 1985749 w 2060899"/>
              <a:gd name="connsiteY32" fmla="*/ 593677 h 1931263"/>
              <a:gd name="connsiteX33" fmla="*/ 1992573 w 2060899"/>
              <a:gd name="connsiteY33" fmla="*/ 655092 h 1931263"/>
              <a:gd name="connsiteX34" fmla="*/ 2013045 w 2060899"/>
              <a:gd name="connsiteY34" fmla="*/ 757450 h 1931263"/>
              <a:gd name="connsiteX35" fmla="*/ 2026692 w 2060899"/>
              <a:gd name="connsiteY35" fmla="*/ 1105468 h 1931263"/>
              <a:gd name="connsiteX36" fmla="*/ 2047164 w 2060899"/>
              <a:gd name="connsiteY36" fmla="*/ 1521725 h 1931263"/>
              <a:gd name="connsiteX37" fmla="*/ 2053988 w 2060899"/>
              <a:gd name="connsiteY37" fmla="*/ 1555844 h 1931263"/>
              <a:gd name="connsiteX38" fmla="*/ 2060812 w 2060899"/>
              <a:gd name="connsiteY38" fmla="*/ 1630907 h 1931263"/>
              <a:gd name="connsiteX39" fmla="*/ 2053988 w 2060899"/>
              <a:gd name="connsiteY39" fmla="*/ 1685498 h 1931263"/>
              <a:gd name="connsiteX40" fmla="*/ 2026692 w 2060899"/>
              <a:gd name="connsiteY40" fmla="*/ 1699146 h 1931263"/>
              <a:gd name="connsiteX41" fmla="*/ 1958454 w 2060899"/>
              <a:gd name="connsiteY41" fmla="*/ 1712794 h 1931263"/>
              <a:gd name="connsiteX42" fmla="*/ 1924334 w 2060899"/>
              <a:gd name="connsiteY42" fmla="*/ 1719617 h 1931263"/>
              <a:gd name="connsiteX43" fmla="*/ 1903863 w 2060899"/>
              <a:gd name="connsiteY43" fmla="*/ 1733265 h 1931263"/>
              <a:gd name="connsiteX44" fmla="*/ 1815152 w 2060899"/>
              <a:gd name="connsiteY44" fmla="*/ 1746913 h 1931263"/>
              <a:gd name="connsiteX45" fmla="*/ 1685498 w 2060899"/>
              <a:gd name="connsiteY45" fmla="*/ 1760561 h 1931263"/>
              <a:gd name="connsiteX46" fmla="*/ 1317009 w 2060899"/>
              <a:gd name="connsiteY46" fmla="*/ 1774208 h 1931263"/>
              <a:gd name="connsiteX47" fmla="*/ 1241946 w 2060899"/>
              <a:gd name="connsiteY47" fmla="*/ 1787856 h 1931263"/>
              <a:gd name="connsiteX48" fmla="*/ 1207827 w 2060899"/>
              <a:gd name="connsiteY48" fmla="*/ 1801504 h 1931263"/>
              <a:gd name="connsiteX49" fmla="*/ 1180531 w 2060899"/>
              <a:gd name="connsiteY49" fmla="*/ 1808328 h 1931263"/>
              <a:gd name="connsiteX50" fmla="*/ 1160060 w 2060899"/>
              <a:gd name="connsiteY50" fmla="*/ 1815152 h 1931263"/>
              <a:gd name="connsiteX51" fmla="*/ 1112292 w 2060899"/>
              <a:gd name="connsiteY51" fmla="*/ 1842447 h 1931263"/>
              <a:gd name="connsiteX52" fmla="*/ 1084997 w 2060899"/>
              <a:gd name="connsiteY52" fmla="*/ 1862919 h 1931263"/>
              <a:gd name="connsiteX53" fmla="*/ 1044054 w 2060899"/>
              <a:gd name="connsiteY53" fmla="*/ 1876567 h 1931263"/>
              <a:gd name="connsiteX54" fmla="*/ 1023582 w 2060899"/>
              <a:gd name="connsiteY54" fmla="*/ 1890214 h 1931263"/>
              <a:gd name="connsiteX55" fmla="*/ 968991 w 2060899"/>
              <a:gd name="connsiteY55" fmla="*/ 1903862 h 1931263"/>
              <a:gd name="connsiteX56" fmla="*/ 948519 w 2060899"/>
              <a:gd name="connsiteY56" fmla="*/ 1910686 h 1931263"/>
              <a:gd name="connsiteX57" fmla="*/ 914400 w 2060899"/>
              <a:gd name="connsiteY57" fmla="*/ 1917510 h 1931263"/>
              <a:gd name="connsiteX58" fmla="*/ 887104 w 2060899"/>
              <a:gd name="connsiteY58" fmla="*/ 1931158 h 1931263"/>
              <a:gd name="connsiteX59" fmla="*/ 859809 w 2060899"/>
              <a:gd name="connsiteY59" fmla="*/ 1910686 h 1931263"/>
              <a:gd name="connsiteX60" fmla="*/ 812042 w 2060899"/>
              <a:gd name="connsiteY60" fmla="*/ 1897038 h 1931263"/>
              <a:gd name="connsiteX61" fmla="*/ 791570 w 2060899"/>
              <a:gd name="connsiteY61" fmla="*/ 1883391 h 1931263"/>
              <a:gd name="connsiteX62" fmla="*/ 764275 w 2060899"/>
              <a:gd name="connsiteY62" fmla="*/ 1856095 h 1931263"/>
              <a:gd name="connsiteX63" fmla="*/ 736979 w 2060899"/>
              <a:gd name="connsiteY63" fmla="*/ 1842447 h 1931263"/>
              <a:gd name="connsiteX64" fmla="*/ 668740 w 2060899"/>
              <a:gd name="connsiteY64" fmla="*/ 1815152 h 1931263"/>
              <a:gd name="connsiteX65" fmla="*/ 641445 w 2060899"/>
              <a:gd name="connsiteY65" fmla="*/ 1808328 h 1931263"/>
              <a:gd name="connsiteX66" fmla="*/ 498143 w 2060899"/>
              <a:gd name="connsiteY66" fmla="*/ 1774208 h 1931263"/>
              <a:gd name="connsiteX67" fmla="*/ 470848 w 2060899"/>
              <a:gd name="connsiteY67" fmla="*/ 1760561 h 1931263"/>
              <a:gd name="connsiteX68" fmla="*/ 423081 w 2060899"/>
              <a:gd name="connsiteY68" fmla="*/ 1746913 h 1931263"/>
              <a:gd name="connsiteX69" fmla="*/ 348018 w 2060899"/>
              <a:gd name="connsiteY69" fmla="*/ 1740089 h 1931263"/>
              <a:gd name="connsiteX70" fmla="*/ 341194 w 2060899"/>
              <a:gd name="connsiteY70" fmla="*/ 1705970 h 1931263"/>
              <a:gd name="connsiteX71" fmla="*/ 327546 w 2060899"/>
              <a:gd name="connsiteY71" fmla="*/ 1624083 h 1931263"/>
              <a:gd name="connsiteX72" fmla="*/ 313898 w 2060899"/>
              <a:gd name="connsiteY72" fmla="*/ 1576316 h 1931263"/>
              <a:gd name="connsiteX73" fmla="*/ 300251 w 2060899"/>
              <a:gd name="connsiteY73" fmla="*/ 1542197 h 1931263"/>
              <a:gd name="connsiteX74" fmla="*/ 293427 w 2060899"/>
              <a:gd name="connsiteY74" fmla="*/ 1508077 h 1931263"/>
              <a:gd name="connsiteX75" fmla="*/ 272955 w 2060899"/>
              <a:gd name="connsiteY75" fmla="*/ 1460310 h 1931263"/>
              <a:gd name="connsiteX76" fmla="*/ 266131 w 2060899"/>
              <a:gd name="connsiteY76" fmla="*/ 1439838 h 1931263"/>
              <a:gd name="connsiteX77" fmla="*/ 259307 w 2060899"/>
              <a:gd name="connsiteY77" fmla="*/ 1405719 h 1931263"/>
              <a:gd name="connsiteX78" fmla="*/ 211540 w 2060899"/>
              <a:gd name="connsiteY78" fmla="*/ 1337480 h 1931263"/>
              <a:gd name="connsiteX79" fmla="*/ 184245 w 2060899"/>
              <a:gd name="connsiteY79" fmla="*/ 1296537 h 1931263"/>
              <a:gd name="connsiteX80" fmla="*/ 156949 w 2060899"/>
              <a:gd name="connsiteY80" fmla="*/ 1262417 h 1931263"/>
              <a:gd name="connsiteX81" fmla="*/ 150125 w 2060899"/>
              <a:gd name="connsiteY81" fmla="*/ 1241946 h 1931263"/>
              <a:gd name="connsiteX82" fmla="*/ 13648 w 2060899"/>
              <a:gd name="connsiteY82" fmla="*/ 1221474 h 193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060899" h="1931263">
                <a:moveTo>
                  <a:pt x="0" y="170597"/>
                </a:moveTo>
                <a:cubicBezTo>
                  <a:pt x="25021" y="168322"/>
                  <a:pt x="50246" y="167691"/>
                  <a:pt x="75063" y="163773"/>
                </a:cubicBezTo>
                <a:cubicBezTo>
                  <a:pt x="93591" y="160848"/>
                  <a:pt x="129654" y="150125"/>
                  <a:pt x="129654" y="150125"/>
                </a:cubicBezTo>
                <a:cubicBezTo>
                  <a:pt x="141027" y="143301"/>
                  <a:pt x="151653" y="135040"/>
                  <a:pt x="163773" y="129653"/>
                </a:cubicBezTo>
                <a:cubicBezTo>
                  <a:pt x="203152" y="112151"/>
                  <a:pt x="178256" y="132646"/>
                  <a:pt x="211540" y="116005"/>
                </a:cubicBezTo>
                <a:cubicBezTo>
                  <a:pt x="240984" y="101283"/>
                  <a:pt x="221612" y="102395"/>
                  <a:pt x="252484" y="95534"/>
                </a:cubicBezTo>
                <a:cubicBezTo>
                  <a:pt x="283115" y="88727"/>
                  <a:pt x="325274" y="85171"/>
                  <a:pt x="354842" y="81886"/>
                </a:cubicBezTo>
                <a:cubicBezTo>
                  <a:pt x="363940" y="79611"/>
                  <a:pt x="372876" y="76544"/>
                  <a:pt x="382137" y="75062"/>
                </a:cubicBezTo>
                <a:cubicBezTo>
                  <a:pt x="429783" y="67439"/>
                  <a:pt x="525439" y="54591"/>
                  <a:pt x="525439" y="54591"/>
                </a:cubicBezTo>
                <a:cubicBezTo>
                  <a:pt x="541361" y="50042"/>
                  <a:pt x="556930" y="43995"/>
                  <a:pt x="573206" y="40943"/>
                </a:cubicBezTo>
                <a:cubicBezTo>
                  <a:pt x="583890" y="38940"/>
                  <a:pt x="695643" y="28017"/>
                  <a:pt x="702860" y="27295"/>
                </a:cubicBezTo>
                <a:cubicBezTo>
                  <a:pt x="709684" y="25020"/>
                  <a:pt x="716596" y="22997"/>
                  <a:pt x="723331" y="20471"/>
                </a:cubicBezTo>
                <a:cubicBezTo>
                  <a:pt x="734800" y="16170"/>
                  <a:pt x="745325" y="8555"/>
                  <a:pt x="757451" y="6823"/>
                </a:cubicBezTo>
                <a:cubicBezTo>
                  <a:pt x="793550" y="1666"/>
                  <a:pt x="830239" y="2274"/>
                  <a:pt x="866633" y="0"/>
                </a:cubicBezTo>
                <a:lnTo>
                  <a:pt x="1371600" y="6823"/>
                </a:lnTo>
                <a:cubicBezTo>
                  <a:pt x="1408257" y="8045"/>
                  <a:pt x="1444473" y="15284"/>
                  <a:pt x="1480782" y="20471"/>
                </a:cubicBezTo>
                <a:cubicBezTo>
                  <a:pt x="1496704" y="22746"/>
                  <a:pt x="1512777" y="24141"/>
                  <a:pt x="1528549" y="27295"/>
                </a:cubicBezTo>
                <a:cubicBezTo>
                  <a:pt x="1546942" y="30974"/>
                  <a:pt x="1564476" y="39077"/>
                  <a:pt x="1583140" y="40943"/>
                </a:cubicBezTo>
                <a:lnTo>
                  <a:pt x="1651379" y="47767"/>
                </a:lnTo>
                <a:cubicBezTo>
                  <a:pt x="1665079" y="54617"/>
                  <a:pt x="1687086" y="64208"/>
                  <a:pt x="1699146" y="75062"/>
                </a:cubicBezTo>
                <a:cubicBezTo>
                  <a:pt x="1715883" y="90126"/>
                  <a:pt x="1728899" y="109318"/>
                  <a:pt x="1746913" y="122829"/>
                </a:cubicBezTo>
                <a:cubicBezTo>
                  <a:pt x="1766994" y="137890"/>
                  <a:pt x="1778840" y="144764"/>
                  <a:pt x="1794681" y="163773"/>
                </a:cubicBezTo>
                <a:cubicBezTo>
                  <a:pt x="1799931" y="170073"/>
                  <a:pt x="1803078" y="177944"/>
                  <a:pt x="1808328" y="184244"/>
                </a:cubicBezTo>
                <a:cubicBezTo>
                  <a:pt x="1814506" y="191658"/>
                  <a:pt x="1822622" y="197302"/>
                  <a:pt x="1828800" y="204716"/>
                </a:cubicBezTo>
                <a:cubicBezTo>
                  <a:pt x="1834050" y="211017"/>
                  <a:pt x="1836999" y="219058"/>
                  <a:pt x="1842448" y="225188"/>
                </a:cubicBezTo>
                <a:cubicBezTo>
                  <a:pt x="1904774" y="295305"/>
                  <a:pt x="1866063" y="240140"/>
                  <a:pt x="1897039" y="286602"/>
                </a:cubicBezTo>
                <a:cubicBezTo>
                  <a:pt x="1899314" y="293426"/>
                  <a:pt x="1900646" y="300640"/>
                  <a:pt x="1903863" y="307074"/>
                </a:cubicBezTo>
                <a:cubicBezTo>
                  <a:pt x="1907531" y="314409"/>
                  <a:pt x="1914279" y="320008"/>
                  <a:pt x="1917510" y="327546"/>
                </a:cubicBezTo>
                <a:cubicBezTo>
                  <a:pt x="1943946" y="389232"/>
                  <a:pt x="1903721" y="323921"/>
                  <a:pt x="1937982" y="375313"/>
                </a:cubicBezTo>
                <a:cubicBezTo>
                  <a:pt x="1940257" y="384411"/>
                  <a:pt x="1943128" y="393381"/>
                  <a:pt x="1944806" y="402608"/>
                </a:cubicBezTo>
                <a:cubicBezTo>
                  <a:pt x="1947683" y="418433"/>
                  <a:pt x="1948317" y="434637"/>
                  <a:pt x="1951630" y="450376"/>
                </a:cubicBezTo>
                <a:cubicBezTo>
                  <a:pt x="1957426" y="477908"/>
                  <a:pt x="1965277" y="504967"/>
                  <a:pt x="1972101" y="532262"/>
                </a:cubicBezTo>
                <a:cubicBezTo>
                  <a:pt x="1977068" y="552129"/>
                  <a:pt x="1982861" y="573464"/>
                  <a:pt x="1985749" y="593677"/>
                </a:cubicBezTo>
                <a:cubicBezTo>
                  <a:pt x="1988662" y="614068"/>
                  <a:pt x="1989517" y="634722"/>
                  <a:pt x="1992573" y="655092"/>
                </a:cubicBezTo>
                <a:cubicBezTo>
                  <a:pt x="2001194" y="712564"/>
                  <a:pt x="2002525" y="715373"/>
                  <a:pt x="2013045" y="757450"/>
                </a:cubicBezTo>
                <a:cubicBezTo>
                  <a:pt x="2017594" y="873456"/>
                  <a:pt x="2022187" y="989460"/>
                  <a:pt x="2026692" y="1105468"/>
                </a:cubicBezTo>
                <a:cubicBezTo>
                  <a:pt x="2029128" y="1168200"/>
                  <a:pt x="2029357" y="1397079"/>
                  <a:pt x="2047164" y="1521725"/>
                </a:cubicBezTo>
                <a:cubicBezTo>
                  <a:pt x="2048804" y="1533207"/>
                  <a:pt x="2051713" y="1544471"/>
                  <a:pt x="2053988" y="1555844"/>
                </a:cubicBezTo>
                <a:cubicBezTo>
                  <a:pt x="2056263" y="1580865"/>
                  <a:pt x="2060812" y="1605783"/>
                  <a:pt x="2060812" y="1630907"/>
                </a:cubicBezTo>
                <a:cubicBezTo>
                  <a:pt x="2060812" y="1649246"/>
                  <a:pt x="2062189" y="1669095"/>
                  <a:pt x="2053988" y="1685498"/>
                </a:cubicBezTo>
                <a:cubicBezTo>
                  <a:pt x="2049439" y="1694597"/>
                  <a:pt x="2036042" y="1695139"/>
                  <a:pt x="2026692" y="1699146"/>
                </a:cubicBezTo>
                <a:cubicBezTo>
                  <a:pt x="2001723" y="1709847"/>
                  <a:pt x="1989280" y="1707657"/>
                  <a:pt x="1958454" y="1712794"/>
                </a:cubicBezTo>
                <a:cubicBezTo>
                  <a:pt x="1947013" y="1714701"/>
                  <a:pt x="1935707" y="1717343"/>
                  <a:pt x="1924334" y="1719617"/>
                </a:cubicBezTo>
                <a:cubicBezTo>
                  <a:pt x="1917510" y="1724166"/>
                  <a:pt x="1911401" y="1730034"/>
                  <a:pt x="1903863" y="1733265"/>
                </a:cubicBezTo>
                <a:cubicBezTo>
                  <a:pt x="1883369" y="1742048"/>
                  <a:pt x="1827063" y="1745722"/>
                  <a:pt x="1815152" y="1746913"/>
                </a:cubicBezTo>
                <a:cubicBezTo>
                  <a:pt x="1687888" y="1759640"/>
                  <a:pt x="1789793" y="1747524"/>
                  <a:pt x="1685498" y="1760561"/>
                </a:cubicBezTo>
                <a:cubicBezTo>
                  <a:pt x="1553811" y="1804459"/>
                  <a:pt x="1690654" y="1761098"/>
                  <a:pt x="1317009" y="1774208"/>
                </a:cubicBezTo>
                <a:cubicBezTo>
                  <a:pt x="1306422" y="1774579"/>
                  <a:pt x="1254595" y="1785326"/>
                  <a:pt x="1241946" y="1787856"/>
                </a:cubicBezTo>
                <a:cubicBezTo>
                  <a:pt x="1230573" y="1792405"/>
                  <a:pt x="1219448" y="1797630"/>
                  <a:pt x="1207827" y="1801504"/>
                </a:cubicBezTo>
                <a:cubicBezTo>
                  <a:pt x="1198930" y="1804470"/>
                  <a:pt x="1189549" y="1805751"/>
                  <a:pt x="1180531" y="1808328"/>
                </a:cubicBezTo>
                <a:cubicBezTo>
                  <a:pt x="1173615" y="1810304"/>
                  <a:pt x="1166884" y="1812877"/>
                  <a:pt x="1160060" y="1815152"/>
                </a:cubicBezTo>
                <a:cubicBezTo>
                  <a:pt x="1114093" y="1861117"/>
                  <a:pt x="1167282" y="1814951"/>
                  <a:pt x="1112292" y="1842447"/>
                </a:cubicBezTo>
                <a:cubicBezTo>
                  <a:pt x="1102120" y="1847533"/>
                  <a:pt x="1095169" y="1857833"/>
                  <a:pt x="1084997" y="1862919"/>
                </a:cubicBezTo>
                <a:cubicBezTo>
                  <a:pt x="1072130" y="1869353"/>
                  <a:pt x="1056024" y="1868588"/>
                  <a:pt x="1044054" y="1876567"/>
                </a:cubicBezTo>
                <a:cubicBezTo>
                  <a:pt x="1037230" y="1881116"/>
                  <a:pt x="1030917" y="1886546"/>
                  <a:pt x="1023582" y="1890214"/>
                </a:cubicBezTo>
                <a:cubicBezTo>
                  <a:pt x="1007982" y="1898013"/>
                  <a:pt x="984566" y="1899968"/>
                  <a:pt x="968991" y="1903862"/>
                </a:cubicBezTo>
                <a:cubicBezTo>
                  <a:pt x="962013" y="1905607"/>
                  <a:pt x="955497" y="1908941"/>
                  <a:pt x="948519" y="1910686"/>
                </a:cubicBezTo>
                <a:cubicBezTo>
                  <a:pt x="937267" y="1913499"/>
                  <a:pt x="925773" y="1915235"/>
                  <a:pt x="914400" y="1917510"/>
                </a:cubicBezTo>
                <a:cubicBezTo>
                  <a:pt x="905301" y="1922059"/>
                  <a:pt x="897198" y="1932420"/>
                  <a:pt x="887104" y="1931158"/>
                </a:cubicBezTo>
                <a:cubicBezTo>
                  <a:pt x="875819" y="1929747"/>
                  <a:pt x="870163" y="1915392"/>
                  <a:pt x="859809" y="1910686"/>
                </a:cubicBezTo>
                <a:cubicBezTo>
                  <a:pt x="844734" y="1903833"/>
                  <a:pt x="827964" y="1901587"/>
                  <a:pt x="812042" y="1897038"/>
                </a:cubicBezTo>
                <a:cubicBezTo>
                  <a:pt x="805218" y="1892489"/>
                  <a:pt x="797797" y="1888728"/>
                  <a:pt x="791570" y="1883391"/>
                </a:cubicBezTo>
                <a:cubicBezTo>
                  <a:pt x="781800" y="1875017"/>
                  <a:pt x="774569" y="1863815"/>
                  <a:pt x="764275" y="1856095"/>
                </a:cubicBezTo>
                <a:cubicBezTo>
                  <a:pt x="756137" y="1849991"/>
                  <a:pt x="746329" y="1846454"/>
                  <a:pt x="736979" y="1842447"/>
                </a:cubicBezTo>
                <a:cubicBezTo>
                  <a:pt x="714461" y="1832797"/>
                  <a:pt x="692507" y="1821094"/>
                  <a:pt x="668740" y="1815152"/>
                </a:cubicBezTo>
                <a:cubicBezTo>
                  <a:pt x="659642" y="1812877"/>
                  <a:pt x="650102" y="1811935"/>
                  <a:pt x="641445" y="1808328"/>
                </a:cubicBezTo>
                <a:cubicBezTo>
                  <a:pt x="540431" y="1766238"/>
                  <a:pt x="636142" y="1784823"/>
                  <a:pt x="498143" y="1774208"/>
                </a:cubicBezTo>
                <a:cubicBezTo>
                  <a:pt x="489045" y="1769659"/>
                  <a:pt x="480198" y="1764568"/>
                  <a:pt x="470848" y="1760561"/>
                </a:cubicBezTo>
                <a:cubicBezTo>
                  <a:pt x="461341" y="1756487"/>
                  <a:pt x="431458" y="1748030"/>
                  <a:pt x="423081" y="1746913"/>
                </a:cubicBezTo>
                <a:cubicBezTo>
                  <a:pt x="398177" y="1743592"/>
                  <a:pt x="373039" y="1742364"/>
                  <a:pt x="348018" y="1740089"/>
                </a:cubicBezTo>
                <a:cubicBezTo>
                  <a:pt x="345743" y="1728716"/>
                  <a:pt x="343210" y="1717392"/>
                  <a:pt x="341194" y="1705970"/>
                </a:cubicBezTo>
                <a:cubicBezTo>
                  <a:pt x="336385" y="1678719"/>
                  <a:pt x="334258" y="1650929"/>
                  <a:pt x="327546" y="1624083"/>
                </a:cubicBezTo>
                <a:cubicBezTo>
                  <a:pt x="322168" y="1602572"/>
                  <a:pt x="321240" y="1595896"/>
                  <a:pt x="313898" y="1576316"/>
                </a:cubicBezTo>
                <a:cubicBezTo>
                  <a:pt x="309597" y="1564847"/>
                  <a:pt x="303771" y="1553929"/>
                  <a:pt x="300251" y="1542197"/>
                </a:cubicBezTo>
                <a:cubicBezTo>
                  <a:pt x="296918" y="1531088"/>
                  <a:pt x="296240" y="1519329"/>
                  <a:pt x="293427" y="1508077"/>
                </a:cubicBezTo>
                <a:cubicBezTo>
                  <a:pt x="287025" y="1482470"/>
                  <a:pt x="284674" y="1487653"/>
                  <a:pt x="272955" y="1460310"/>
                </a:cubicBezTo>
                <a:cubicBezTo>
                  <a:pt x="270121" y="1453698"/>
                  <a:pt x="267876" y="1446816"/>
                  <a:pt x="266131" y="1439838"/>
                </a:cubicBezTo>
                <a:cubicBezTo>
                  <a:pt x="263318" y="1428586"/>
                  <a:pt x="264106" y="1416278"/>
                  <a:pt x="259307" y="1405719"/>
                </a:cubicBezTo>
                <a:cubicBezTo>
                  <a:pt x="252844" y="1391501"/>
                  <a:pt x="223034" y="1352806"/>
                  <a:pt x="211540" y="1337480"/>
                </a:cubicBezTo>
                <a:cubicBezTo>
                  <a:pt x="195314" y="1288802"/>
                  <a:pt x="218322" y="1347653"/>
                  <a:pt x="184245" y="1296537"/>
                </a:cubicBezTo>
                <a:cubicBezTo>
                  <a:pt x="157877" y="1256984"/>
                  <a:pt x="202733" y="1292940"/>
                  <a:pt x="156949" y="1262417"/>
                </a:cubicBezTo>
                <a:cubicBezTo>
                  <a:pt x="154674" y="1255593"/>
                  <a:pt x="154730" y="1247472"/>
                  <a:pt x="150125" y="1241946"/>
                </a:cubicBezTo>
                <a:cubicBezTo>
                  <a:pt x="114868" y="1199637"/>
                  <a:pt x="66515" y="1221474"/>
                  <a:pt x="13648" y="12214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orma libre"/>
          <p:cNvSpPr/>
          <p:nvPr/>
        </p:nvSpPr>
        <p:spPr>
          <a:xfrm>
            <a:off x="5647260" y="3736243"/>
            <a:ext cx="266131" cy="525439"/>
          </a:xfrm>
          <a:custGeom>
            <a:avLst/>
            <a:gdLst>
              <a:gd name="connsiteX0" fmla="*/ 266131 w 266131"/>
              <a:gd name="connsiteY0" fmla="*/ 170597 h 525439"/>
              <a:gd name="connsiteX1" fmla="*/ 245660 w 266131"/>
              <a:gd name="connsiteY1" fmla="*/ 109182 h 525439"/>
              <a:gd name="connsiteX2" fmla="*/ 225188 w 266131"/>
              <a:gd name="connsiteY2" fmla="*/ 61415 h 525439"/>
              <a:gd name="connsiteX3" fmla="*/ 204716 w 266131"/>
              <a:gd name="connsiteY3" fmla="*/ 40943 h 525439"/>
              <a:gd name="connsiteX4" fmla="*/ 170597 w 266131"/>
              <a:gd name="connsiteY4" fmla="*/ 6824 h 525439"/>
              <a:gd name="connsiteX5" fmla="*/ 136478 w 266131"/>
              <a:gd name="connsiteY5" fmla="*/ 0 h 525439"/>
              <a:gd name="connsiteX6" fmla="*/ 54591 w 266131"/>
              <a:gd name="connsiteY6" fmla="*/ 6824 h 525439"/>
              <a:gd name="connsiteX7" fmla="*/ 40943 w 266131"/>
              <a:gd name="connsiteY7" fmla="*/ 27295 h 525439"/>
              <a:gd name="connsiteX8" fmla="*/ 27296 w 266131"/>
              <a:gd name="connsiteY8" fmla="*/ 75063 h 525439"/>
              <a:gd name="connsiteX9" fmla="*/ 13648 w 266131"/>
              <a:gd name="connsiteY9" fmla="*/ 109182 h 525439"/>
              <a:gd name="connsiteX10" fmla="*/ 6824 w 266131"/>
              <a:gd name="connsiteY10" fmla="*/ 191069 h 525439"/>
              <a:gd name="connsiteX11" fmla="*/ 0 w 266131"/>
              <a:gd name="connsiteY11" fmla="*/ 218364 h 525439"/>
              <a:gd name="connsiteX12" fmla="*/ 6824 w 266131"/>
              <a:gd name="connsiteY12" fmla="*/ 402609 h 525439"/>
              <a:gd name="connsiteX13" fmla="*/ 20472 w 266131"/>
              <a:gd name="connsiteY13" fmla="*/ 443552 h 525439"/>
              <a:gd name="connsiteX14" fmla="*/ 34119 w 266131"/>
              <a:gd name="connsiteY14" fmla="*/ 464024 h 525439"/>
              <a:gd name="connsiteX15" fmla="*/ 102358 w 266131"/>
              <a:gd name="connsiteY15" fmla="*/ 525439 h 525439"/>
              <a:gd name="connsiteX16" fmla="*/ 170597 w 266131"/>
              <a:gd name="connsiteY16" fmla="*/ 518615 h 525439"/>
              <a:gd name="connsiteX17" fmla="*/ 204716 w 266131"/>
              <a:gd name="connsiteY17" fmla="*/ 450376 h 525439"/>
              <a:gd name="connsiteX18" fmla="*/ 218364 w 266131"/>
              <a:gd name="connsiteY18" fmla="*/ 429904 h 525439"/>
              <a:gd name="connsiteX19" fmla="*/ 225188 w 266131"/>
              <a:gd name="connsiteY19" fmla="*/ 368489 h 525439"/>
              <a:gd name="connsiteX20" fmla="*/ 232012 w 266131"/>
              <a:gd name="connsiteY20" fmla="*/ 320722 h 525439"/>
              <a:gd name="connsiteX21" fmla="*/ 218364 w 266131"/>
              <a:gd name="connsiteY21" fmla="*/ 81886 h 525439"/>
              <a:gd name="connsiteX22" fmla="*/ 211540 w 266131"/>
              <a:gd name="connsiteY22" fmla="*/ 61415 h 5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131" h="525439">
                <a:moveTo>
                  <a:pt x="266131" y="170597"/>
                </a:moveTo>
                <a:lnTo>
                  <a:pt x="245660" y="109182"/>
                </a:lnTo>
                <a:cubicBezTo>
                  <a:pt x="240091" y="92475"/>
                  <a:pt x="235729" y="76172"/>
                  <a:pt x="225188" y="61415"/>
                </a:cubicBezTo>
                <a:cubicBezTo>
                  <a:pt x="219579" y="53562"/>
                  <a:pt x="210894" y="48357"/>
                  <a:pt x="204716" y="40943"/>
                </a:cubicBezTo>
                <a:cubicBezTo>
                  <a:pt x="189551" y="22745"/>
                  <a:pt x="194861" y="15923"/>
                  <a:pt x="170597" y="6824"/>
                </a:cubicBezTo>
                <a:cubicBezTo>
                  <a:pt x="159737" y="2752"/>
                  <a:pt x="147851" y="2275"/>
                  <a:pt x="136478" y="0"/>
                </a:cubicBezTo>
                <a:cubicBezTo>
                  <a:pt x="109182" y="2275"/>
                  <a:pt x="80927" y="-701"/>
                  <a:pt x="54591" y="6824"/>
                </a:cubicBezTo>
                <a:cubicBezTo>
                  <a:pt x="46705" y="9077"/>
                  <a:pt x="44611" y="19960"/>
                  <a:pt x="40943" y="27295"/>
                </a:cubicBezTo>
                <a:cubicBezTo>
                  <a:pt x="34369" y="40443"/>
                  <a:pt x="31671" y="61939"/>
                  <a:pt x="27296" y="75063"/>
                </a:cubicBezTo>
                <a:cubicBezTo>
                  <a:pt x="23423" y="86684"/>
                  <a:pt x="18197" y="97809"/>
                  <a:pt x="13648" y="109182"/>
                </a:cubicBezTo>
                <a:cubicBezTo>
                  <a:pt x="11373" y="136478"/>
                  <a:pt x="10221" y="163890"/>
                  <a:pt x="6824" y="191069"/>
                </a:cubicBezTo>
                <a:cubicBezTo>
                  <a:pt x="5661" y="200375"/>
                  <a:pt x="0" y="208986"/>
                  <a:pt x="0" y="218364"/>
                </a:cubicBezTo>
                <a:cubicBezTo>
                  <a:pt x="0" y="279821"/>
                  <a:pt x="1260" y="341404"/>
                  <a:pt x="6824" y="402609"/>
                </a:cubicBezTo>
                <a:cubicBezTo>
                  <a:pt x="8126" y="416936"/>
                  <a:pt x="12493" y="431582"/>
                  <a:pt x="20472" y="443552"/>
                </a:cubicBezTo>
                <a:cubicBezTo>
                  <a:pt x="25021" y="450376"/>
                  <a:pt x="28633" y="457928"/>
                  <a:pt x="34119" y="464024"/>
                </a:cubicBezTo>
                <a:cubicBezTo>
                  <a:pt x="74291" y="508659"/>
                  <a:pt x="68030" y="502553"/>
                  <a:pt x="102358" y="525439"/>
                </a:cubicBezTo>
                <a:cubicBezTo>
                  <a:pt x="125104" y="523164"/>
                  <a:pt x="149069" y="526304"/>
                  <a:pt x="170597" y="518615"/>
                </a:cubicBezTo>
                <a:cubicBezTo>
                  <a:pt x="208095" y="505223"/>
                  <a:pt x="195328" y="478542"/>
                  <a:pt x="204716" y="450376"/>
                </a:cubicBezTo>
                <a:cubicBezTo>
                  <a:pt x="207309" y="442595"/>
                  <a:pt x="213815" y="436728"/>
                  <a:pt x="218364" y="429904"/>
                </a:cubicBezTo>
                <a:cubicBezTo>
                  <a:pt x="220639" y="409432"/>
                  <a:pt x="222633" y="388928"/>
                  <a:pt x="225188" y="368489"/>
                </a:cubicBezTo>
                <a:cubicBezTo>
                  <a:pt x="227183" y="352529"/>
                  <a:pt x="232395" y="336801"/>
                  <a:pt x="232012" y="320722"/>
                </a:cubicBezTo>
                <a:cubicBezTo>
                  <a:pt x="230114" y="241003"/>
                  <a:pt x="224640" y="161381"/>
                  <a:pt x="218364" y="81886"/>
                </a:cubicBezTo>
                <a:cubicBezTo>
                  <a:pt x="217798" y="74716"/>
                  <a:pt x="211540" y="61415"/>
                  <a:pt x="211540" y="61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Forma libre"/>
          <p:cNvSpPr/>
          <p:nvPr/>
        </p:nvSpPr>
        <p:spPr>
          <a:xfrm>
            <a:off x="6725406" y="2862786"/>
            <a:ext cx="881253" cy="443552"/>
          </a:xfrm>
          <a:custGeom>
            <a:avLst/>
            <a:gdLst>
              <a:gd name="connsiteX0" fmla="*/ 859836 w 881253"/>
              <a:gd name="connsiteY0" fmla="*/ 443552 h 443552"/>
              <a:gd name="connsiteX1" fmla="*/ 566409 w 881253"/>
              <a:gd name="connsiteY1" fmla="*/ 429905 h 443552"/>
              <a:gd name="connsiteX2" fmla="*/ 477699 w 881253"/>
              <a:gd name="connsiteY2" fmla="*/ 416257 h 443552"/>
              <a:gd name="connsiteX3" fmla="*/ 423108 w 881253"/>
              <a:gd name="connsiteY3" fmla="*/ 409433 h 443552"/>
              <a:gd name="connsiteX4" fmla="*/ 354869 w 881253"/>
              <a:gd name="connsiteY4" fmla="*/ 395785 h 443552"/>
              <a:gd name="connsiteX5" fmla="*/ 81914 w 881253"/>
              <a:gd name="connsiteY5" fmla="*/ 388961 h 443552"/>
              <a:gd name="connsiteX6" fmla="*/ 54618 w 881253"/>
              <a:gd name="connsiteY6" fmla="*/ 382137 h 443552"/>
              <a:gd name="connsiteX7" fmla="*/ 20499 w 881253"/>
              <a:gd name="connsiteY7" fmla="*/ 348018 h 443552"/>
              <a:gd name="connsiteX8" fmla="*/ 13675 w 881253"/>
              <a:gd name="connsiteY8" fmla="*/ 327546 h 443552"/>
              <a:gd name="connsiteX9" fmla="*/ 6851 w 881253"/>
              <a:gd name="connsiteY9" fmla="*/ 266131 h 443552"/>
              <a:gd name="connsiteX10" fmla="*/ 27 w 881253"/>
              <a:gd name="connsiteY10" fmla="*/ 238836 h 443552"/>
              <a:gd name="connsiteX11" fmla="*/ 6851 w 881253"/>
              <a:gd name="connsiteY11" fmla="*/ 81887 h 443552"/>
              <a:gd name="connsiteX12" fmla="*/ 27323 w 881253"/>
              <a:gd name="connsiteY12" fmla="*/ 54591 h 443552"/>
              <a:gd name="connsiteX13" fmla="*/ 61442 w 881253"/>
              <a:gd name="connsiteY13" fmla="*/ 27296 h 443552"/>
              <a:gd name="connsiteX14" fmla="*/ 504994 w 881253"/>
              <a:gd name="connsiteY14" fmla="*/ 20472 h 443552"/>
              <a:gd name="connsiteX15" fmla="*/ 580057 w 881253"/>
              <a:gd name="connsiteY15" fmla="*/ 6824 h 443552"/>
              <a:gd name="connsiteX16" fmla="*/ 627824 w 881253"/>
              <a:gd name="connsiteY16" fmla="*/ 0 h 443552"/>
              <a:gd name="connsiteX17" fmla="*/ 832541 w 881253"/>
              <a:gd name="connsiteY17" fmla="*/ 6824 h 443552"/>
              <a:gd name="connsiteX18" fmla="*/ 846188 w 881253"/>
              <a:gd name="connsiteY18" fmla="*/ 27296 h 443552"/>
              <a:gd name="connsiteX19" fmla="*/ 853012 w 881253"/>
              <a:gd name="connsiteY19" fmla="*/ 68239 h 443552"/>
              <a:gd name="connsiteX20" fmla="*/ 859836 w 881253"/>
              <a:gd name="connsiteY20" fmla="*/ 102358 h 443552"/>
              <a:gd name="connsiteX21" fmla="*/ 866660 w 881253"/>
              <a:gd name="connsiteY21" fmla="*/ 170597 h 443552"/>
              <a:gd name="connsiteX22" fmla="*/ 880308 w 881253"/>
              <a:gd name="connsiteY22" fmla="*/ 225188 h 443552"/>
              <a:gd name="connsiteX23" fmla="*/ 873484 w 881253"/>
              <a:gd name="connsiteY23" fmla="*/ 409433 h 443552"/>
              <a:gd name="connsiteX24" fmla="*/ 853012 w 881253"/>
              <a:gd name="connsiteY24" fmla="*/ 416257 h 443552"/>
              <a:gd name="connsiteX25" fmla="*/ 791597 w 881253"/>
              <a:gd name="connsiteY25" fmla="*/ 423081 h 44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1253" h="443552">
                <a:moveTo>
                  <a:pt x="859836" y="443552"/>
                </a:moveTo>
                <a:lnTo>
                  <a:pt x="566409" y="429905"/>
                </a:lnTo>
                <a:cubicBezTo>
                  <a:pt x="547433" y="428766"/>
                  <a:pt x="497958" y="419151"/>
                  <a:pt x="477699" y="416257"/>
                </a:cubicBezTo>
                <a:cubicBezTo>
                  <a:pt x="459545" y="413663"/>
                  <a:pt x="441197" y="412448"/>
                  <a:pt x="423108" y="409433"/>
                </a:cubicBezTo>
                <a:cubicBezTo>
                  <a:pt x="400227" y="405619"/>
                  <a:pt x="378024" y="397174"/>
                  <a:pt x="354869" y="395785"/>
                </a:cubicBezTo>
                <a:cubicBezTo>
                  <a:pt x="264019" y="390334"/>
                  <a:pt x="172899" y="391236"/>
                  <a:pt x="81914" y="388961"/>
                </a:cubicBezTo>
                <a:cubicBezTo>
                  <a:pt x="72815" y="386686"/>
                  <a:pt x="63238" y="385831"/>
                  <a:pt x="54618" y="382137"/>
                </a:cubicBezTo>
                <a:cubicBezTo>
                  <a:pt x="37248" y="374693"/>
                  <a:pt x="28770" y="364561"/>
                  <a:pt x="20499" y="348018"/>
                </a:cubicBezTo>
                <a:cubicBezTo>
                  <a:pt x="17282" y="341584"/>
                  <a:pt x="15950" y="334370"/>
                  <a:pt x="13675" y="327546"/>
                </a:cubicBezTo>
                <a:cubicBezTo>
                  <a:pt x="11400" y="307074"/>
                  <a:pt x="9983" y="286489"/>
                  <a:pt x="6851" y="266131"/>
                </a:cubicBezTo>
                <a:cubicBezTo>
                  <a:pt x="5425" y="256862"/>
                  <a:pt x="27" y="248214"/>
                  <a:pt x="27" y="238836"/>
                </a:cubicBezTo>
                <a:cubicBezTo>
                  <a:pt x="27" y="186470"/>
                  <a:pt x="-823" y="133687"/>
                  <a:pt x="6851" y="81887"/>
                </a:cubicBezTo>
                <a:cubicBezTo>
                  <a:pt x="8518" y="70636"/>
                  <a:pt x="20712" y="63846"/>
                  <a:pt x="27323" y="54591"/>
                </a:cubicBezTo>
                <a:cubicBezTo>
                  <a:pt x="39105" y="38097"/>
                  <a:pt x="38326" y="27976"/>
                  <a:pt x="61442" y="27296"/>
                </a:cubicBezTo>
                <a:cubicBezTo>
                  <a:pt x="209246" y="22949"/>
                  <a:pt x="357143" y="22747"/>
                  <a:pt x="504994" y="20472"/>
                </a:cubicBezTo>
                <a:cubicBezTo>
                  <a:pt x="543872" y="7513"/>
                  <a:pt x="515756" y="15398"/>
                  <a:pt x="580057" y="6824"/>
                </a:cubicBezTo>
                <a:lnTo>
                  <a:pt x="627824" y="0"/>
                </a:lnTo>
                <a:cubicBezTo>
                  <a:pt x="696063" y="2275"/>
                  <a:pt x="764791" y="-1645"/>
                  <a:pt x="832541" y="6824"/>
                </a:cubicBezTo>
                <a:cubicBezTo>
                  <a:pt x="840679" y="7841"/>
                  <a:pt x="843595" y="19516"/>
                  <a:pt x="846188" y="27296"/>
                </a:cubicBezTo>
                <a:cubicBezTo>
                  <a:pt x="850563" y="40422"/>
                  <a:pt x="850537" y="54626"/>
                  <a:pt x="853012" y="68239"/>
                </a:cubicBezTo>
                <a:cubicBezTo>
                  <a:pt x="855087" y="79650"/>
                  <a:pt x="857561" y="90985"/>
                  <a:pt x="859836" y="102358"/>
                </a:cubicBezTo>
                <a:cubicBezTo>
                  <a:pt x="862111" y="125104"/>
                  <a:pt x="862902" y="148048"/>
                  <a:pt x="866660" y="170597"/>
                </a:cubicBezTo>
                <a:cubicBezTo>
                  <a:pt x="869744" y="189099"/>
                  <a:pt x="879772" y="206439"/>
                  <a:pt x="880308" y="225188"/>
                </a:cubicBezTo>
                <a:cubicBezTo>
                  <a:pt x="882063" y="286620"/>
                  <a:pt x="882175" y="348594"/>
                  <a:pt x="873484" y="409433"/>
                </a:cubicBezTo>
                <a:cubicBezTo>
                  <a:pt x="872467" y="416554"/>
                  <a:pt x="859928" y="414281"/>
                  <a:pt x="853012" y="416257"/>
                </a:cubicBezTo>
                <a:cubicBezTo>
                  <a:pt x="819474" y="425840"/>
                  <a:pt x="829286" y="423081"/>
                  <a:pt x="791597" y="4230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Forma libre"/>
          <p:cNvSpPr/>
          <p:nvPr/>
        </p:nvSpPr>
        <p:spPr>
          <a:xfrm>
            <a:off x="6183127" y="2644304"/>
            <a:ext cx="472467" cy="1551318"/>
          </a:xfrm>
          <a:custGeom>
            <a:avLst/>
            <a:gdLst>
              <a:gd name="connsiteX0" fmla="*/ 24622 w 473398"/>
              <a:gd name="connsiteY0" fmla="*/ 85147 h 1499869"/>
              <a:gd name="connsiteX1" fmla="*/ 24622 w 473398"/>
              <a:gd name="connsiteY1" fmla="*/ 1299797 h 1499869"/>
              <a:gd name="connsiteX2" fmla="*/ 45094 w 473398"/>
              <a:gd name="connsiteY2" fmla="*/ 1320269 h 1499869"/>
              <a:gd name="connsiteX3" fmla="*/ 99685 w 473398"/>
              <a:gd name="connsiteY3" fmla="*/ 1333917 h 1499869"/>
              <a:gd name="connsiteX4" fmla="*/ 140628 w 473398"/>
              <a:gd name="connsiteY4" fmla="*/ 1354388 h 1499869"/>
              <a:gd name="connsiteX5" fmla="*/ 161100 w 473398"/>
              <a:gd name="connsiteY5" fmla="*/ 1368036 h 1499869"/>
              <a:gd name="connsiteX6" fmla="*/ 222515 w 473398"/>
              <a:gd name="connsiteY6" fmla="*/ 1388508 h 1499869"/>
              <a:gd name="connsiteX7" fmla="*/ 242986 w 473398"/>
              <a:gd name="connsiteY7" fmla="*/ 1395332 h 1499869"/>
              <a:gd name="connsiteX8" fmla="*/ 270282 w 473398"/>
              <a:gd name="connsiteY8" fmla="*/ 1408979 h 1499869"/>
              <a:gd name="connsiteX9" fmla="*/ 318049 w 473398"/>
              <a:gd name="connsiteY9" fmla="*/ 1422627 h 1499869"/>
              <a:gd name="connsiteX10" fmla="*/ 338521 w 473398"/>
              <a:gd name="connsiteY10" fmla="*/ 1429451 h 1499869"/>
              <a:gd name="connsiteX11" fmla="*/ 365816 w 473398"/>
              <a:gd name="connsiteY11" fmla="*/ 460460 h 1499869"/>
              <a:gd name="connsiteX12" fmla="*/ 372640 w 473398"/>
              <a:gd name="connsiteY12" fmla="*/ 317159 h 1499869"/>
              <a:gd name="connsiteX13" fmla="*/ 365816 w 473398"/>
              <a:gd name="connsiteY13" fmla="*/ 85147 h 1499869"/>
              <a:gd name="connsiteX14" fmla="*/ 263458 w 473398"/>
              <a:gd name="connsiteY14" fmla="*/ 98794 h 1499869"/>
              <a:gd name="connsiteX15" fmla="*/ 24622 w 473398"/>
              <a:gd name="connsiteY15" fmla="*/ 85147 h 1499869"/>
              <a:gd name="connsiteX0" fmla="*/ 23229 w 472005"/>
              <a:gd name="connsiteY0" fmla="*/ 101739 h 1516461"/>
              <a:gd name="connsiteX1" fmla="*/ 23229 w 472005"/>
              <a:gd name="connsiteY1" fmla="*/ 1316389 h 1516461"/>
              <a:gd name="connsiteX2" fmla="*/ 43701 w 472005"/>
              <a:gd name="connsiteY2" fmla="*/ 1336861 h 1516461"/>
              <a:gd name="connsiteX3" fmla="*/ 98292 w 472005"/>
              <a:gd name="connsiteY3" fmla="*/ 1350509 h 1516461"/>
              <a:gd name="connsiteX4" fmla="*/ 139235 w 472005"/>
              <a:gd name="connsiteY4" fmla="*/ 1370980 h 1516461"/>
              <a:gd name="connsiteX5" fmla="*/ 159707 w 472005"/>
              <a:gd name="connsiteY5" fmla="*/ 1384628 h 1516461"/>
              <a:gd name="connsiteX6" fmla="*/ 221122 w 472005"/>
              <a:gd name="connsiteY6" fmla="*/ 1405100 h 1516461"/>
              <a:gd name="connsiteX7" fmla="*/ 241593 w 472005"/>
              <a:gd name="connsiteY7" fmla="*/ 1411924 h 1516461"/>
              <a:gd name="connsiteX8" fmla="*/ 268889 w 472005"/>
              <a:gd name="connsiteY8" fmla="*/ 1425571 h 1516461"/>
              <a:gd name="connsiteX9" fmla="*/ 316656 w 472005"/>
              <a:gd name="connsiteY9" fmla="*/ 1439219 h 1516461"/>
              <a:gd name="connsiteX10" fmla="*/ 337128 w 472005"/>
              <a:gd name="connsiteY10" fmla="*/ 1446043 h 1516461"/>
              <a:gd name="connsiteX11" fmla="*/ 364423 w 472005"/>
              <a:gd name="connsiteY11" fmla="*/ 477052 h 1516461"/>
              <a:gd name="connsiteX12" fmla="*/ 371247 w 472005"/>
              <a:gd name="connsiteY12" fmla="*/ 333751 h 1516461"/>
              <a:gd name="connsiteX13" fmla="*/ 364423 w 472005"/>
              <a:gd name="connsiteY13" fmla="*/ 101739 h 1516461"/>
              <a:gd name="connsiteX14" fmla="*/ 241593 w 472005"/>
              <a:gd name="connsiteY14" fmla="*/ 67618 h 1516461"/>
              <a:gd name="connsiteX15" fmla="*/ 23229 w 472005"/>
              <a:gd name="connsiteY15" fmla="*/ 101739 h 1516461"/>
              <a:gd name="connsiteX0" fmla="*/ 23691 w 472467"/>
              <a:gd name="connsiteY0" fmla="*/ 136596 h 1551318"/>
              <a:gd name="connsiteX1" fmla="*/ 23691 w 472467"/>
              <a:gd name="connsiteY1" fmla="*/ 1351246 h 1551318"/>
              <a:gd name="connsiteX2" fmla="*/ 44163 w 472467"/>
              <a:gd name="connsiteY2" fmla="*/ 1371718 h 1551318"/>
              <a:gd name="connsiteX3" fmla="*/ 98754 w 472467"/>
              <a:gd name="connsiteY3" fmla="*/ 1385366 h 1551318"/>
              <a:gd name="connsiteX4" fmla="*/ 139697 w 472467"/>
              <a:gd name="connsiteY4" fmla="*/ 1405837 h 1551318"/>
              <a:gd name="connsiteX5" fmla="*/ 160169 w 472467"/>
              <a:gd name="connsiteY5" fmla="*/ 1419485 h 1551318"/>
              <a:gd name="connsiteX6" fmla="*/ 221584 w 472467"/>
              <a:gd name="connsiteY6" fmla="*/ 1439957 h 1551318"/>
              <a:gd name="connsiteX7" fmla="*/ 242055 w 472467"/>
              <a:gd name="connsiteY7" fmla="*/ 1446781 h 1551318"/>
              <a:gd name="connsiteX8" fmla="*/ 269351 w 472467"/>
              <a:gd name="connsiteY8" fmla="*/ 1460428 h 1551318"/>
              <a:gd name="connsiteX9" fmla="*/ 317118 w 472467"/>
              <a:gd name="connsiteY9" fmla="*/ 1474076 h 1551318"/>
              <a:gd name="connsiteX10" fmla="*/ 337590 w 472467"/>
              <a:gd name="connsiteY10" fmla="*/ 1480900 h 1551318"/>
              <a:gd name="connsiteX11" fmla="*/ 364885 w 472467"/>
              <a:gd name="connsiteY11" fmla="*/ 511909 h 1551318"/>
              <a:gd name="connsiteX12" fmla="*/ 371709 w 472467"/>
              <a:gd name="connsiteY12" fmla="*/ 368608 h 1551318"/>
              <a:gd name="connsiteX13" fmla="*/ 364885 w 472467"/>
              <a:gd name="connsiteY13" fmla="*/ 136596 h 1551318"/>
              <a:gd name="connsiteX14" fmla="*/ 248878 w 472467"/>
              <a:gd name="connsiteY14" fmla="*/ 27412 h 1551318"/>
              <a:gd name="connsiteX15" fmla="*/ 23691 w 472467"/>
              <a:gd name="connsiteY15" fmla="*/ 136596 h 155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2467" h="1551318">
                <a:moveTo>
                  <a:pt x="23691" y="136596"/>
                </a:moveTo>
                <a:cubicBezTo>
                  <a:pt x="-13840" y="357235"/>
                  <a:pt x="-1342" y="249823"/>
                  <a:pt x="23691" y="1351246"/>
                </a:cubicBezTo>
                <a:cubicBezTo>
                  <a:pt x="23910" y="1360894"/>
                  <a:pt x="35377" y="1367725"/>
                  <a:pt x="44163" y="1371718"/>
                </a:cubicBezTo>
                <a:cubicBezTo>
                  <a:pt x="61239" y="1379480"/>
                  <a:pt x="98754" y="1385366"/>
                  <a:pt x="98754" y="1385366"/>
                </a:cubicBezTo>
                <a:cubicBezTo>
                  <a:pt x="157434" y="1424483"/>
                  <a:pt x="83185" y="1377580"/>
                  <a:pt x="139697" y="1405837"/>
                </a:cubicBezTo>
                <a:cubicBezTo>
                  <a:pt x="147033" y="1409505"/>
                  <a:pt x="152674" y="1416154"/>
                  <a:pt x="160169" y="1419485"/>
                </a:cubicBezTo>
                <a:cubicBezTo>
                  <a:pt x="160174" y="1419487"/>
                  <a:pt x="211346" y="1436544"/>
                  <a:pt x="221584" y="1439957"/>
                </a:cubicBezTo>
                <a:cubicBezTo>
                  <a:pt x="228408" y="1442232"/>
                  <a:pt x="235621" y="1443564"/>
                  <a:pt x="242055" y="1446781"/>
                </a:cubicBezTo>
                <a:cubicBezTo>
                  <a:pt x="251154" y="1451330"/>
                  <a:pt x="260001" y="1456421"/>
                  <a:pt x="269351" y="1460428"/>
                </a:cubicBezTo>
                <a:cubicBezTo>
                  <a:pt x="285714" y="1467440"/>
                  <a:pt x="299802" y="1469129"/>
                  <a:pt x="317118" y="1474076"/>
                </a:cubicBezTo>
                <a:cubicBezTo>
                  <a:pt x="324034" y="1476052"/>
                  <a:pt x="330766" y="1478625"/>
                  <a:pt x="337590" y="1480900"/>
                </a:cubicBezTo>
                <a:cubicBezTo>
                  <a:pt x="630726" y="1676333"/>
                  <a:pt x="352916" y="1499357"/>
                  <a:pt x="364885" y="511909"/>
                </a:cubicBezTo>
                <a:cubicBezTo>
                  <a:pt x="365465" y="464091"/>
                  <a:pt x="369434" y="416375"/>
                  <a:pt x="371709" y="368608"/>
                </a:cubicBezTo>
                <a:cubicBezTo>
                  <a:pt x="369434" y="291271"/>
                  <a:pt x="389351" y="209996"/>
                  <a:pt x="364885" y="136596"/>
                </a:cubicBezTo>
                <a:cubicBezTo>
                  <a:pt x="360424" y="123214"/>
                  <a:pt x="267198" y="26942"/>
                  <a:pt x="248878" y="27412"/>
                </a:cubicBezTo>
                <a:cubicBezTo>
                  <a:pt x="171566" y="29394"/>
                  <a:pt x="61222" y="-84043"/>
                  <a:pt x="23691" y="1365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488" y="4797152"/>
            <a:ext cx="4547241" cy="179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Rectángulo"/>
          <p:cNvSpPr/>
          <p:nvPr/>
        </p:nvSpPr>
        <p:spPr>
          <a:xfrm>
            <a:off x="4427984" y="1196752"/>
            <a:ext cx="4392488"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Tree>
    <p:extLst>
      <p:ext uri="{BB962C8B-B14F-4D97-AF65-F5344CB8AC3E}">
        <p14:creationId xmlns:p14="http://schemas.microsoft.com/office/powerpoint/2010/main" val="9884978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606" t="15251" r="2827" b="70363"/>
          <a:stretch/>
        </p:blipFill>
        <p:spPr bwMode="auto">
          <a:xfrm>
            <a:off x="147515" y="2791955"/>
            <a:ext cx="4640510" cy="89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606" t="31304" r="1606" b="44816"/>
          <a:stretch/>
        </p:blipFill>
        <p:spPr bwMode="auto">
          <a:xfrm>
            <a:off x="4788025" y="5479296"/>
            <a:ext cx="4359770" cy="137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73299"/>
            <a:ext cx="4608512" cy="2557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077986"/>
            <a:ext cx="4248472" cy="240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Tree>
    <p:extLst>
      <p:ext uri="{BB962C8B-B14F-4D97-AF65-F5344CB8AC3E}">
        <p14:creationId xmlns:p14="http://schemas.microsoft.com/office/powerpoint/2010/main" val="837575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 INTERDISCIPLINARIA DEL CIERRE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11420868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110780766"/>
              </p:ext>
            </p:extLst>
          </p:nvPr>
        </p:nvGraphicFramePr>
        <p:xfrm>
          <a:off x="107505" y="116632"/>
          <a:ext cx="8965504" cy="6341428"/>
        </p:xfrm>
        <a:graphic>
          <a:graphicData uri="http://schemas.openxmlformats.org/drawingml/2006/table">
            <a:tbl>
              <a:tblPr firstRow="1" firstCol="1" bandRow="1"/>
              <a:tblGrid>
                <a:gridCol w="5544615">
                  <a:extLst>
                    <a:ext uri="{9D8B030D-6E8A-4147-A177-3AD203B41FA5}">
                      <a16:colId xmlns:a16="http://schemas.microsoft.com/office/drawing/2014/main" xmlns="" val="20000"/>
                    </a:ext>
                  </a:extLst>
                </a:gridCol>
                <a:gridCol w="3420889">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CIERRE</a:t>
                      </a:r>
                      <a:r>
                        <a:rPr lang="es-MX" sz="1600" b="1" baseline="0" dirty="0" smtClean="0">
                          <a:solidFill>
                            <a:srgbClr val="2E74B5"/>
                          </a:solidFill>
                          <a:effectLst/>
                          <a:latin typeface="+mj-lt"/>
                          <a:ea typeface="Calibri" panose="020F0502020204030204" pitchFamily="34" charset="0"/>
                          <a:cs typeface="Times New Roman" panose="02020603050405020304" pitchFamily="18" charset="0"/>
                        </a:rPr>
                        <a:t> DEL PROYECTO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Presentación</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Presentar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la comunidad estudiantil de la Preparatoria del Colegio Ing. Armando I. Santacruz, el trabajo realizado por alumnos de cuarto año, en una clase conjunta programada 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google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meet</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posteriormente realizar un debate en donde podamos escuchar las opiniones de los demás alumnos y docentes que nos lleven a establecer conjuntamente conclusiones  sobre el tema tratado.</a:t>
                      </a:r>
                      <a:endPar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11 mayo 2022</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905273">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Lengua española, Física, Historia, Dibujo</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Cultura, Comunicación, Sociedad</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Desigualdad.</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690898">
                <a:tc gridSpan="2">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MX" sz="1100" b="1"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r>
                        <a:rPr lang="es-MX" sz="110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Lenoir</a:t>
                      </a:r>
                      <a:r>
                        <a:rPr lang="es-MX" sz="110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Yves. “Interdisciplinariedad en educación: una síntesis de sus especificidades y actualización” </a:t>
                      </a:r>
                      <a:r>
                        <a:rPr lang="es-MX" sz="110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nterdisciplina</a:t>
                      </a:r>
                      <a:r>
                        <a:rPr lang="es-MX" sz="110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 núm. 1 (2013)</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ctr">
                        <a:lnSpc>
                          <a:spcPct val="150000"/>
                        </a:lnSpc>
                        <a:spcAft>
                          <a:spcPts val="0"/>
                        </a:spcAft>
                      </a:pP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Con esta actividad se pretende exponer mediante una presentación conjunta el desarrollo  del proyecto y los productos del mismo a la comunidad estudiantil, y poder reflexionar sobre dichos temas, de tal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menera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 logremos aportar a la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visibilización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discriminación en la actualidad y 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nuestroentorno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inmdiato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permitiendo romper con ideas y prejuicios posibilitando aprender contextos inclusivos.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Se realizó la presentación general del proyecto por parte de los docente participantes y después con ayuda de algunos  alumnos. </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Por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equipos se hizo una presentación narrada por los integrantes de cada uno. Algunos alumnos compartieron una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consluión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final sobre el  proyecto dando paso a intercambios y retroalimentaciones por parte de alumnos y profesores.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Se generaron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conclusiones sobre el tema y se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comntó</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importancia de poder tener espacios para generar este tipo de contenidos.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9500131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169314512"/>
              </p:ext>
            </p:extLst>
          </p:nvPr>
        </p:nvGraphicFramePr>
        <p:xfrm>
          <a:off x="107504" y="260650"/>
          <a:ext cx="8856984" cy="3268980"/>
        </p:xfrm>
        <a:graphic>
          <a:graphicData uri="http://schemas.openxmlformats.org/drawingml/2006/table">
            <a:tbl>
              <a:tblPr firstRow="1" firstCol="1" bandRow="1"/>
              <a:tblGrid>
                <a:gridCol w="4502300">
                  <a:extLst>
                    <a:ext uri="{9D8B030D-6E8A-4147-A177-3AD203B41FA5}">
                      <a16:colId xmlns:a16="http://schemas.microsoft.com/office/drawing/2014/main" xmlns="" val="20000"/>
                    </a:ext>
                  </a:extLst>
                </a:gridCol>
                <a:gridCol w="4354684">
                  <a:extLst>
                    <a:ext uri="{9D8B030D-6E8A-4147-A177-3AD203B41FA5}">
                      <a16:colId xmlns:a16="http://schemas.microsoft.com/office/drawing/2014/main" xmlns="" val="20001"/>
                    </a:ext>
                  </a:extLst>
                </a:gridCol>
              </a:tblGrid>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actividad resulto ampliamente enriquecedora, fue agradable que se pudieran conectar la  mayor parte del alumnado y profesores, la mayoría fue muy receptivo, y aunque al principio fue difícil arrancar con las respuestas, fue crucial la ayuda y participación de los mismos alumnos que realizaron el proyecto ya que ellos nos ayudaron a motivar la participación de sus demás compañeros, siendo muy interesante poder escuchar las diversas perspectivas, opiniones y sugerencias.</a:t>
                      </a:r>
                    </a:p>
                    <a:p>
                      <a:pPr algn="ctr">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faciante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manera 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qe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los alumnos se coordinaron para no solo leer sus historietas sino incluso poder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framatizarlas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esto le otorgo mayor valor a sus presentaciones y en general a su trabajo y todos lo disfrutamos. La forma sintetizada en la lograron exponer un tema tan amplio di muestra de su excelente trabajo de investigación y documentación.</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0"/>
                  </a:ext>
                </a:extLst>
              </a:tr>
              <a:tr h="562412">
                <a:tc gridSpan="2">
                  <a:txBody>
                    <a:bodyPr/>
                    <a:lstStyle/>
                    <a:p>
                      <a:pPr algn="ctr">
                        <a:lnSpc>
                          <a:spcPct val="150000"/>
                        </a:lnSpc>
                        <a:spcAft>
                          <a:spcPts val="0"/>
                        </a:spcAft>
                      </a:pPr>
                      <a:endPar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Al ser tan satisfactorio el resultado, nos motiva a todos para seguir esforzándonos más y más para poder seguir aportando nuestro granito de arena a nuestra sociedad, sabemos que si realizamos adecuadamente este tipo de proyectos contribuimos a mejorar nuestro entorno, por lo que nuestro compromiso es cada día comprometernos aún más y buscar llegar a la construcción de lo que proponemos.</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592229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12" name="11 CuadroTexto"/>
          <p:cNvSpPr txBox="1"/>
          <p:nvPr/>
        </p:nvSpPr>
        <p:spPr>
          <a:xfrm>
            <a:off x="971600" y="908720"/>
            <a:ext cx="7128792" cy="333681"/>
          </a:xfrm>
          <a:prstGeom prst="rect">
            <a:avLst/>
          </a:prstGeom>
          <a:noFill/>
        </p:spPr>
        <p:txBody>
          <a:bodyPr wrap="square" rtlCol="0">
            <a:spAutoFit/>
          </a:bodyPr>
          <a:lstStyle/>
          <a:p>
            <a:pPr algn="ctr">
              <a:lnSpc>
                <a:spcPct val="150000"/>
              </a:lnSpc>
              <a:spcAft>
                <a:spcPts val="0"/>
              </a:spcAft>
            </a:pPr>
            <a:r>
              <a:rPr lang="es-MX" sz="1200" b="1" dirty="0" smtClean="0">
                <a:solidFill>
                  <a:schemeClr val="tx1">
                    <a:lumMod val="65000"/>
                    <a:lumOff val="35000"/>
                  </a:schemeClr>
                </a:solidFill>
                <a:latin typeface="+mj-lt"/>
                <a:ea typeface="Calibri" panose="020F0502020204030204" pitchFamily="34" charset="0"/>
                <a:cs typeface="Times New Roman" panose="02020603050405020304" pitchFamily="18" charset="0"/>
              </a:rPr>
              <a:t>Presentación en clase </a:t>
            </a:r>
            <a:r>
              <a:rPr lang="es-MX" sz="1200" b="1" dirty="0" smtClean="0">
                <a:solidFill>
                  <a:schemeClr val="tx1">
                    <a:lumMod val="65000"/>
                    <a:lumOff val="35000"/>
                  </a:schemeClr>
                </a:solidFill>
                <a:latin typeface="+mj-lt"/>
                <a:ea typeface="Calibri" panose="020F0502020204030204" pitchFamily="34" charset="0"/>
                <a:cs typeface="Times New Roman" panose="02020603050405020304" pitchFamily="18" charset="0"/>
              </a:rPr>
              <a:t>conjunta</a:t>
            </a:r>
            <a:endParaRPr lang="es-MX" sz="1200" b="1" dirty="0" smtClean="0">
              <a:solidFill>
                <a:schemeClr val="tx1">
                  <a:lumMod val="65000"/>
                  <a:lumOff val="35000"/>
                </a:schemeClr>
              </a:solidFill>
              <a:latin typeface="+mj-lt"/>
              <a:ea typeface="Calibri" panose="020F0502020204030204" pitchFamily="34" charset="0"/>
              <a:cs typeface="Times New Roman" panose="02020603050405020304" pitchFamily="18" charset="0"/>
            </a:endParaRPr>
          </a:p>
        </p:txBody>
      </p:sp>
      <p:pic>
        <p:nvPicPr>
          <p:cNvPr id="1026" name="Picture 2" descr="G:\todo\Captura.JPG"/>
          <p:cNvPicPr>
            <a:picLocks noChangeAspect="1" noChangeArrowheads="1"/>
          </p:cNvPicPr>
          <p:nvPr/>
        </p:nvPicPr>
        <p:blipFill rotWithShape="1">
          <a:blip r:embed="rId2">
            <a:extLst>
              <a:ext uri="{28A0092B-C50C-407E-A947-70E740481C1C}">
                <a14:useLocalDpi xmlns:a14="http://schemas.microsoft.com/office/drawing/2010/main" val="0"/>
              </a:ext>
            </a:extLst>
          </a:blip>
          <a:srcRect r="18245"/>
          <a:stretch/>
        </p:blipFill>
        <p:spPr bwMode="auto">
          <a:xfrm>
            <a:off x="467544" y="1340768"/>
            <a:ext cx="7933368" cy="488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3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1110500525"/>
              </p:ext>
            </p:extLst>
          </p:nvPr>
        </p:nvGraphicFramePr>
        <p:xfrm>
          <a:off x="323528" y="1340768"/>
          <a:ext cx="8568952" cy="4813555"/>
        </p:xfrm>
        <a:graphic>
          <a:graphicData uri="http://schemas.openxmlformats.org/drawingml/2006/table">
            <a:tbl>
              <a:tblPr firstRow="1" firstCol="1" bandRow="1"/>
              <a:tblGrid>
                <a:gridCol w="1800200">
                  <a:extLst>
                    <a:ext uri="{9D8B030D-6E8A-4147-A177-3AD203B41FA5}">
                      <a16:colId xmlns:a16="http://schemas.microsoft.com/office/drawing/2014/main" xmlns="" val="20000"/>
                    </a:ext>
                  </a:extLst>
                </a:gridCol>
                <a:gridCol w="6768752">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ASIGNATURAS</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OBJETIVO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Lengua Española</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Diseñar un texto icónico verbal , partiendo</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lo </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aprendido sobre función y características de</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éste tipo de textos,</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poder mostrar</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el</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tema de la discriminación.</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Física III</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Investigar sobre la</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discriminación en la ciencia, a partir de la lectura y análisis de textos seleccionados que contribuyan a enriquecer el contenido del presente proyecto.</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Historia Universal III</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Analizar la situación de discriminación en México, a partir de</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l</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ectura del</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fragmento Ginés de Sepúlveda sobre los indígenas del Nuevo mundo</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obtener conclusiones expresadas en carteles </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informativos sobre el combate a la discriminación en México.</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Dibujo</a:t>
                      </a:r>
                      <a:r>
                        <a:rPr lang="es-MX" sz="16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II</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Ilustrar</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las historietas previamente realizadas con la profesora de Lengua española, partiendo de guiones gráficos y del uso de herramientas digitales para la creación de contenidos visuales, que ayuden a proyectar de manera creativa las investigaciones realizadas.</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ítulo 1"/>
          <p:cNvSpPr>
            <a:spLocks noGrp="1"/>
          </p:cNvSpPr>
          <p:nvPr>
            <p:ph type="title"/>
          </p:nvPr>
        </p:nvSpPr>
        <p:spPr>
          <a:xfrm>
            <a:off x="2771801" y="380655"/>
            <a:ext cx="5461000" cy="600075"/>
          </a:xfrm>
        </p:spPr>
        <p:txBody>
          <a:bodyPr/>
          <a:lstStyle/>
          <a:p>
            <a:pPr algn="r"/>
            <a:r>
              <a:rPr lang="es-MX" sz="1800" b="1" dirty="0" smtClean="0">
                <a:effectLst/>
                <a:latin typeface="Tw Cen MT Condensed" pitchFamily="34" charset="0"/>
                <a:cs typeface="Tunga" pitchFamily="2" charset="0"/>
              </a:rPr>
              <a:t>OBJETIVO A ALCANZAR DE CADA ASIGNATURA. </a:t>
            </a:r>
          </a:p>
        </p:txBody>
      </p:sp>
    </p:spTree>
    <p:extLst>
      <p:ext uri="{BB962C8B-B14F-4D97-AF65-F5344CB8AC3E}">
        <p14:creationId xmlns:p14="http://schemas.microsoft.com/office/powerpoint/2010/main" val="35466030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EVALUACIÓN</a:t>
            </a:r>
            <a:endParaRPr lang="es-MX" sz="2400" b="1" dirty="0">
              <a:effectLst/>
              <a:latin typeface="Tw Cen MT Condensed" pitchFamily="34" charset="0"/>
            </a:endParaRPr>
          </a:p>
        </p:txBody>
      </p:sp>
      <p:sp>
        <p:nvSpPr>
          <p:cNvPr id="6" name="5 CuadroTexto"/>
          <p:cNvSpPr txBox="1"/>
          <p:nvPr/>
        </p:nvSpPr>
        <p:spPr>
          <a:xfrm>
            <a:off x="683567" y="1340768"/>
            <a:ext cx="7488833" cy="2862322"/>
          </a:xfrm>
          <a:prstGeom prst="rect">
            <a:avLst/>
          </a:prstGeom>
          <a:noFill/>
        </p:spPr>
        <p:txBody>
          <a:bodyPr wrap="square" rtlCol="0">
            <a:spAutoFit/>
          </a:bodyPr>
          <a:lstStyle/>
          <a:p>
            <a:pPr>
              <a:lnSpc>
                <a:spcPct val="150000"/>
              </a:lnSpc>
              <a:spcAft>
                <a:spcPts val="0"/>
              </a:spcAft>
            </a:pPr>
            <a:r>
              <a:rPr lang="es-MX" sz="1200" dirty="0" smtClean="0">
                <a:solidFill>
                  <a:schemeClr val="tx1">
                    <a:lumMod val="65000"/>
                    <a:lumOff val="35000"/>
                  </a:schemeClr>
                </a:solidFill>
                <a:latin typeface="+mj-lt"/>
                <a:cs typeface="Times New Roman" panose="02020603050405020304" pitchFamily="18" charset="0"/>
              </a:rPr>
              <a:t>Tal como se señaló en la actividad </a:t>
            </a:r>
            <a:r>
              <a:rPr lang="es-MX" sz="1200" dirty="0" err="1" smtClean="0">
                <a:solidFill>
                  <a:schemeClr val="tx1">
                    <a:lumMod val="65000"/>
                    <a:lumOff val="35000"/>
                  </a:schemeClr>
                </a:solidFill>
                <a:latin typeface="+mj-lt"/>
                <a:cs typeface="Times New Roman" panose="02020603050405020304" pitchFamily="18" charset="0"/>
              </a:rPr>
              <a:t>intersisciplinaria</a:t>
            </a:r>
            <a:r>
              <a:rPr lang="es-MX" sz="1200" dirty="0" smtClean="0">
                <a:solidFill>
                  <a:schemeClr val="tx1">
                    <a:lumMod val="65000"/>
                    <a:lumOff val="35000"/>
                  </a:schemeClr>
                </a:solidFill>
                <a:latin typeface="+mj-lt"/>
                <a:cs typeface="Times New Roman" panose="02020603050405020304" pitchFamily="18" charset="0"/>
              </a:rPr>
              <a:t> de cierre, fue una experiencia </a:t>
            </a:r>
            <a:r>
              <a:rPr lang="es-MX" sz="1200" dirty="0" err="1" smtClean="0">
                <a:solidFill>
                  <a:schemeClr val="tx1">
                    <a:lumMod val="65000"/>
                    <a:lumOff val="35000"/>
                  </a:schemeClr>
                </a:solidFill>
                <a:latin typeface="+mj-lt"/>
                <a:cs typeface="Times New Roman" panose="02020603050405020304" pitchFamily="18" charset="0"/>
              </a:rPr>
              <a:t>satisfactoriaya</a:t>
            </a:r>
            <a:r>
              <a:rPr lang="es-MX" sz="1200" dirty="0" smtClean="0">
                <a:solidFill>
                  <a:schemeClr val="tx1">
                    <a:lumMod val="65000"/>
                    <a:lumOff val="35000"/>
                  </a:schemeClr>
                </a:solidFill>
                <a:latin typeface="+mj-lt"/>
                <a:cs typeface="Times New Roman" panose="02020603050405020304" pitchFamily="18" charset="0"/>
              </a:rPr>
              <a:t> que se logró trabajar de manera interdisciplinaria, y seguimos demostrando que pese a la lejanía presencial, siempre que se desea </a:t>
            </a:r>
            <a:r>
              <a:rPr lang="es-MX" sz="1200" smtClean="0">
                <a:solidFill>
                  <a:schemeClr val="tx1">
                    <a:lumMod val="65000"/>
                    <a:lumOff val="35000"/>
                  </a:schemeClr>
                </a:solidFill>
                <a:latin typeface="+mj-lt"/>
                <a:cs typeface="Times New Roman" panose="02020603050405020304" pitchFamily="18" charset="0"/>
              </a:rPr>
              <a:t>trabajar, se </a:t>
            </a:r>
            <a:r>
              <a:rPr lang="es-MX" sz="1200" dirty="0" smtClean="0">
                <a:solidFill>
                  <a:schemeClr val="tx1">
                    <a:lumMod val="65000"/>
                    <a:lumOff val="35000"/>
                  </a:schemeClr>
                </a:solidFill>
                <a:latin typeface="+mj-lt"/>
                <a:cs typeface="Times New Roman" panose="02020603050405020304" pitchFamily="18" charset="0"/>
              </a:rPr>
              <a:t>obtienen excelentes resultados.</a:t>
            </a:r>
          </a:p>
          <a:p>
            <a:pPr>
              <a:lnSpc>
                <a:spcPct val="150000"/>
              </a:lnSpc>
              <a:spcAft>
                <a:spcPts val="0"/>
              </a:spcAft>
            </a:pPr>
            <a:endParaRPr lang="es-MX" sz="1200" dirty="0" smtClean="0">
              <a:solidFill>
                <a:schemeClr val="tx1">
                  <a:lumMod val="65000"/>
                  <a:lumOff val="35000"/>
                </a:schemeClr>
              </a:solidFill>
              <a:latin typeface="+mj-lt"/>
              <a:cs typeface="Times New Roman" panose="02020603050405020304" pitchFamily="18" charset="0"/>
            </a:endParaRPr>
          </a:p>
          <a:p>
            <a:pPr>
              <a:lnSpc>
                <a:spcPct val="150000"/>
              </a:lnSpc>
              <a:spcAft>
                <a:spcPts val="0"/>
              </a:spcAft>
            </a:pPr>
            <a:r>
              <a:rPr lang="es-MX" sz="1200" dirty="0" smtClean="0">
                <a:solidFill>
                  <a:schemeClr val="tx1">
                    <a:lumMod val="65000"/>
                    <a:lumOff val="35000"/>
                  </a:schemeClr>
                </a:solidFill>
                <a:latin typeface="+mj-lt"/>
                <a:cs typeface="Times New Roman" panose="02020603050405020304" pitchFamily="18" charset="0"/>
              </a:rPr>
              <a:t>También fue muy </a:t>
            </a:r>
            <a:r>
              <a:rPr lang="es-MX" sz="1200" dirty="0" err="1" smtClean="0">
                <a:solidFill>
                  <a:schemeClr val="tx1">
                    <a:lumMod val="65000"/>
                    <a:lumOff val="35000"/>
                  </a:schemeClr>
                </a:solidFill>
                <a:latin typeface="+mj-lt"/>
                <a:cs typeface="Times New Roman" panose="02020603050405020304" pitchFamily="18" charset="0"/>
              </a:rPr>
              <a:t>enriqucedora</a:t>
            </a:r>
            <a:r>
              <a:rPr lang="es-MX" sz="1200" dirty="0" smtClean="0">
                <a:solidFill>
                  <a:schemeClr val="tx1">
                    <a:lumMod val="65000"/>
                    <a:lumOff val="35000"/>
                  </a:schemeClr>
                </a:solidFill>
                <a:latin typeface="+mj-lt"/>
                <a:cs typeface="Times New Roman" panose="02020603050405020304" pitchFamily="18" charset="0"/>
              </a:rPr>
              <a:t> la apertura de los profesores participantes, todos cooperamos y nos ayudamos lo cual facilitó poder tener clara la manera en que </a:t>
            </a:r>
            <a:r>
              <a:rPr lang="es-MX" sz="1200" dirty="0" err="1" smtClean="0">
                <a:solidFill>
                  <a:schemeClr val="tx1">
                    <a:lumMod val="65000"/>
                    <a:lumOff val="35000"/>
                  </a:schemeClr>
                </a:solidFill>
                <a:latin typeface="+mj-lt"/>
                <a:cs typeface="Times New Roman" panose="02020603050405020304" pitchFamily="18" charset="0"/>
              </a:rPr>
              <a:t>ibamos</a:t>
            </a:r>
            <a:r>
              <a:rPr lang="es-MX" sz="1200" dirty="0" smtClean="0">
                <a:solidFill>
                  <a:schemeClr val="tx1">
                    <a:lumMod val="65000"/>
                    <a:lumOff val="35000"/>
                  </a:schemeClr>
                </a:solidFill>
                <a:latin typeface="+mj-lt"/>
                <a:cs typeface="Times New Roman" panose="02020603050405020304" pitchFamily="18" charset="0"/>
              </a:rPr>
              <a:t> a trabajar con los alumnos, y fue muy </a:t>
            </a:r>
            <a:r>
              <a:rPr lang="es-MX" sz="1200" dirty="0" err="1" smtClean="0">
                <a:solidFill>
                  <a:schemeClr val="tx1">
                    <a:lumMod val="65000"/>
                    <a:lumOff val="35000"/>
                  </a:schemeClr>
                </a:solidFill>
                <a:latin typeface="+mj-lt"/>
                <a:cs typeface="Times New Roman" panose="02020603050405020304" pitchFamily="18" charset="0"/>
              </a:rPr>
              <a:t>agradeble</a:t>
            </a:r>
            <a:r>
              <a:rPr lang="es-MX" sz="1200" dirty="0" smtClean="0">
                <a:solidFill>
                  <a:schemeClr val="tx1">
                    <a:lumMod val="65000"/>
                    <a:lumOff val="35000"/>
                  </a:schemeClr>
                </a:solidFill>
                <a:latin typeface="+mj-lt"/>
                <a:cs typeface="Times New Roman" panose="02020603050405020304" pitchFamily="18" charset="0"/>
              </a:rPr>
              <a:t> que otros profesores pudieran acompañarnos en los intercambios que tuvimos. </a:t>
            </a:r>
          </a:p>
          <a:p>
            <a:pPr>
              <a:lnSpc>
                <a:spcPct val="150000"/>
              </a:lnSpc>
              <a:spcAft>
                <a:spcPts val="0"/>
              </a:spcAft>
            </a:pPr>
            <a:endParaRPr lang="es-MX" sz="1200" dirty="0">
              <a:solidFill>
                <a:schemeClr val="tx1">
                  <a:lumMod val="65000"/>
                  <a:lumOff val="35000"/>
                </a:schemeClr>
              </a:solidFill>
              <a:latin typeface="+mj-lt"/>
              <a:cs typeface="Times New Roman" panose="02020603050405020304" pitchFamily="18" charset="0"/>
            </a:endParaRPr>
          </a:p>
          <a:p>
            <a:pPr>
              <a:lnSpc>
                <a:spcPct val="150000"/>
              </a:lnSpc>
              <a:spcAft>
                <a:spcPts val="0"/>
              </a:spcAft>
            </a:pPr>
            <a:endParaRPr lang="es-MX" sz="1200" dirty="0" smtClean="0">
              <a:solidFill>
                <a:schemeClr val="tx1">
                  <a:lumMod val="65000"/>
                  <a:lumOff val="3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242692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99392"/>
            <a:ext cx="9143999" cy="617289"/>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3600" b="1" dirty="0">
                <a:solidFill>
                  <a:schemeClr val="accent1">
                    <a:lumMod val="75000"/>
                  </a:schemeClr>
                </a:solidFill>
              </a:rPr>
              <a:t>Aprender a desaprender</a:t>
            </a:r>
            <a:endParaRPr lang="es-MX" sz="3600" dirty="0"/>
          </a:p>
        </p:txBody>
      </p:sp>
      <p:sp>
        <p:nvSpPr>
          <p:cNvPr id="186" name="2 Marcador de contenido"/>
          <p:cNvSpPr>
            <a:spLocks noGrp="1"/>
          </p:cNvSpPr>
          <p:nvPr>
            <p:ph idx="1"/>
          </p:nvPr>
        </p:nvSpPr>
        <p:spPr>
          <a:xfrm>
            <a:off x="2793271" y="2564904"/>
            <a:ext cx="3674704" cy="273197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0" algn="ctr">
              <a:buNone/>
            </a:pPr>
            <a:endParaRPr lang="es-MX" sz="1200" dirty="0" smtClean="0">
              <a:latin typeface="+mj-lt"/>
            </a:endParaRPr>
          </a:p>
          <a:p>
            <a:pPr marL="0" indent="0" algn="ctr">
              <a:buNone/>
            </a:pPr>
            <a:endParaRPr lang="es-MX" sz="1200" dirty="0">
              <a:latin typeface="+mj-lt"/>
            </a:endParaRPr>
          </a:p>
          <a:p>
            <a:pPr marL="0" indent="0" algn="ctr">
              <a:buNone/>
            </a:pPr>
            <a:r>
              <a:rPr lang="es-MX" sz="1200" dirty="0" smtClean="0">
                <a:latin typeface="+mj-lt"/>
              </a:rPr>
              <a:t>Crear </a:t>
            </a:r>
            <a:r>
              <a:rPr lang="es-MX" sz="1200" dirty="0">
                <a:latin typeface="+mj-lt"/>
              </a:rPr>
              <a:t>historietas que traten de manera creativa el tema de la discriminación, a partir de la investigación en diversas fuentes y desde las diferentes perspectivas guiadas por los profesores participantes, las cuales, a su término, se puedan compartir con la comunidad del Colegio Santacruz y den pie a la </a:t>
            </a:r>
            <a:r>
              <a:rPr lang="es-MX" sz="1200" dirty="0" err="1">
                <a:latin typeface="+mj-lt"/>
              </a:rPr>
              <a:t>visibilización</a:t>
            </a:r>
            <a:r>
              <a:rPr lang="es-MX" sz="1200" dirty="0">
                <a:latin typeface="+mj-lt"/>
              </a:rPr>
              <a:t> y reflexión sobre el tema elegido.</a:t>
            </a:r>
          </a:p>
          <a:p>
            <a:pPr marL="0" indent="0" algn="ctr">
              <a:buNone/>
            </a:pPr>
            <a:endParaRPr lang="es-MX" sz="1050" dirty="0"/>
          </a:p>
        </p:txBody>
      </p:sp>
      <p:sp>
        <p:nvSpPr>
          <p:cNvPr id="191" name="190 Flecha derecha"/>
          <p:cNvSpPr/>
          <p:nvPr/>
        </p:nvSpPr>
        <p:spPr>
          <a:xfrm rot="16200000">
            <a:off x="4729352" y="4871608"/>
            <a:ext cx="1008112" cy="1908212"/>
          </a:xfrm>
          <a:prstGeom prst="rightArrow">
            <a:avLst/>
          </a:prstGeom>
          <a:solidFill>
            <a:srgbClr val="FFC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dirty="0"/>
          </a:p>
        </p:txBody>
      </p:sp>
      <p:sp>
        <p:nvSpPr>
          <p:cNvPr id="192" name="191 CuadroTexto"/>
          <p:cNvSpPr txBox="1"/>
          <p:nvPr/>
        </p:nvSpPr>
        <p:spPr>
          <a:xfrm rot="6477">
            <a:off x="4551489" y="5594881"/>
            <a:ext cx="1363840" cy="461665"/>
          </a:xfrm>
          <a:prstGeom prst="rect">
            <a:avLst/>
          </a:prstGeom>
          <a:noFill/>
        </p:spPr>
        <p:txBody>
          <a:bodyPr wrap="square" rtlCol="0">
            <a:spAutoFit/>
          </a:bodyPr>
          <a:lstStyle/>
          <a:p>
            <a:pPr algn="ctr"/>
            <a:r>
              <a:rPr lang="es-MX" sz="1200" dirty="0" smtClean="0">
                <a:solidFill>
                  <a:srgbClr val="7030A0"/>
                </a:solidFill>
                <a:latin typeface="+mj-lt"/>
              </a:rPr>
              <a:t>Historia</a:t>
            </a:r>
          </a:p>
          <a:p>
            <a:pPr algn="ctr"/>
            <a:r>
              <a:rPr lang="es-MX" sz="1200" dirty="0" smtClean="0">
                <a:solidFill>
                  <a:srgbClr val="7030A0"/>
                </a:solidFill>
                <a:latin typeface="+mj-lt"/>
              </a:rPr>
              <a:t>Universal</a:t>
            </a:r>
            <a:endParaRPr lang="es-MX" sz="1400" dirty="0">
              <a:solidFill>
                <a:srgbClr val="7030A0"/>
              </a:solidFill>
              <a:latin typeface="+mj-lt"/>
            </a:endParaRPr>
          </a:p>
        </p:txBody>
      </p:sp>
      <p:sp>
        <p:nvSpPr>
          <p:cNvPr id="194" name="193 CuadroTexto"/>
          <p:cNvSpPr txBox="1"/>
          <p:nvPr/>
        </p:nvSpPr>
        <p:spPr>
          <a:xfrm>
            <a:off x="4278450" y="6332493"/>
            <a:ext cx="2524548"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a:latin typeface="+mj-lt"/>
              </a:rPr>
              <a:t>Discriminación en México a lo largo de la historia y en la actualidad </a:t>
            </a:r>
          </a:p>
        </p:txBody>
      </p:sp>
      <p:sp>
        <p:nvSpPr>
          <p:cNvPr id="196" name="195 CuadroTexto"/>
          <p:cNvSpPr txBox="1"/>
          <p:nvPr/>
        </p:nvSpPr>
        <p:spPr>
          <a:xfrm>
            <a:off x="1812151" y="5445224"/>
            <a:ext cx="2467151" cy="1384995"/>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Exclusión</a:t>
            </a:r>
          </a:p>
          <a:p>
            <a:pPr marL="171450" indent="-171450">
              <a:buFontTx/>
              <a:buChar char="-"/>
            </a:pPr>
            <a:r>
              <a:rPr lang="es-MX" sz="1050" dirty="0" smtClean="0">
                <a:latin typeface="+mj-lt"/>
              </a:rPr>
              <a:t>Economía</a:t>
            </a:r>
          </a:p>
          <a:p>
            <a:pPr marL="171450" indent="-171450">
              <a:buFontTx/>
              <a:buChar char="-"/>
            </a:pPr>
            <a:r>
              <a:rPr lang="es-MX" sz="1050" dirty="0" smtClean="0">
                <a:latin typeface="+mj-lt"/>
              </a:rPr>
              <a:t>Contexto</a:t>
            </a:r>
          </a:p>
          <a:p>
            <a:pPr marL="171450" indent="-171450">
              <a:buFontTx/>
              <a:buChar char="-"/>
            </a:pPr>
            <a:r>
              <a:rPr lang="es-MX" sz="1050" dirty="0" smtClean="0">
                <a:latin typeface="+mj-lt"/>
              </a:rPr>
              <a:t>Relaciones personales y sociales</a:t>
            </a:r>
          </a:p>
          <a:p>
            <a:pPr marL="171450" indent="-171450">
              <a:buFontTx/>
              <a:buChar char="-"/>
            </a:pPr>
            <a:r>
              <a:rPr lang="es-MX" sz="1050" dirty="0" smtClean="0">
                <a:latin typeface="+mj-lt"/>
              </a:rPr>
              <a:t>Sociedad</a:t>
            </a:r>
          </a:p>
          <a:p>
            <a:pPr marL="171450" indent="-171450">
              <a:buFontTx/>
              <a:buChar char="-"/>
            </a:pPr>
            <a:r>
              <a:rPr lang="es-MX" sz="1050" dirty="0" smtClean="0">
                <a:latin typeface="+mj-lt"/>
              </a:rPr>
              <a:t>Actitudes</a:t>
            </a:r>
          </a:p>
          <a:p>
            <a:pPr marL="171450" indent="-171450">
              <a:buFontTx/>
              <a:buChar char="-"/>
            </a:pPr>
            <a:r>
              <a:rPr lang="es-MX" sz="1050" dirty="0" smtClean="0">
                <a:latin typeface="+mj-lt"/>
              </a:rPr>
              <a:t>Racismo</a:t>
            </a:r>
          </a:p>
          <a:p>
            <a:pPr marL="171450" indent="-171450">
              <a:buFontTx/>
              <a:buChar char="-"/>
            </a:pPr>
            <a:r>
              <a:rPr lang="es-MX" sz="1050" dirty="0" smtClean="0">
                <a:latin typeface="+mj-lt"/>
              </a:rPr>
              <a:t>Cultura</a:t>
            </a:r>
          </a:p>
        </p:txBody>
      </p:sp>
      <p:sp>
        <p:nvSpPr>
          <p:cNvPr id="198" name="197 CuadroTexto"/>
          <p:cNvSpPr txBox="1"/>
          <p:nvPr/>
        </p:nvSpPr>
        <p:spPr>
          <a:xfrm>
            <a:off x="4932040" y="497510"/>
            <a:ext cx="1643369" cy="170816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Sensibilidad</a:t>
            </a:r>
          </a:p>
          <a:p>
            <a:pPr marL="171450" indent="-171450">
              <a:buFontTx/>
              <a:buChar char="-"/>
            </a:pPr>
            <a:r>
              <a:rPr lang="es-MX" sz="1050" dirty="0" smtClean="0">
                <a:latin typeface="+mj-lt"/>
              </a:rPr>
              <a:t>Problemática </a:t>
            </a:r>
          </a:p>
          <a:p>
            <a:pPr marL="171450" indent="-171450">
              <a:buFontTx/>
              <a:buChar char="-"/>
            </a:pPr>
            <a:r>
              <a:rPr lang="es-MX" sz="1050" dirty="0" smtClean="0">
                <a:latin typeface="+mj-lt"/>
              </a:rPr>
              <a:t>Sociedad</a:t>
            </a:r>
          </a:p>
          <a:p>
            <a:pPr marL="171450" indent="-171450">
              <a:buFontTx/>
              <a:buChar char="-"/>
            </a:pPr>
            <a:r>
              <a:rPr lang="es-MX" sz="1050" dirty="0" smtClean="0">
                <a:latin typeface="+mj-lt"/>
              </a:rPr>
              <a:t>Historia</a:t>
            </a:r>
          </a:p>
          <a:p>
            <a:pPr marL="171450" indent="-171450">
              <a:buFontTx/>
              <a:buChar char="-"/>
            </a:pPr>
            <a:r>
              <a:rPr lang="es-MX" sz="1050" dirty="0" smtClean="0">
                <a:latin typeface="+mj-lt"/>
              </a:rPr>
              <a:t>Política</a:t>
            </a:r>
          </a:p>
          <a:p>
            <a:pPr marL="171450" indent="-171450">
              <a:buFontTx/>
              <a:buChar char="-"/>
            </a:pPr>
            <a:r>
              <a:rPr lang="es-MX" sz="1050" dirty="0" smtClean="0">
                <a:latin typeface="+mj-lt"/>
              </a:rPr>
              <a:t>Cultura</a:t>
            </a:r>
          </a:p>
          <a:p>
            <a:pPr marL="171450" indent="-171450">
              <a:buFontTx/>
              <a:buChar char="-"/>
            </a:pPr>
            <a:r>
              <a:rPr lang="es-MX" sz="1050" dirty="0" smtClean="0">
                <a:latin typeface="+mj-lt"/>
              </a:rPr>
              <a:t>Contexto</a:t>
            </a:r>
          </a:p>
          <a:p>
            <a:pPr marL="171450" indent="-171450">
              <a:buFontTx/>
              <a:buChar char="-"/>
            </a:pPr>
            <a:r>
              <a:rPr lang="es-MX" sz="1050" dirty="0" smtClean="0">
                <a:latin typeface="+mj-lt"/>
              </a:rPr>
              <a:t>Síntesis verbales </a:t>
            </a:r>
          </a:p>
          <a:p>
            <a:pPr marL="171450" indent="-171450">
              <a:buFontTx/>
              <a:buChar char="-"/>
            </a:pPr>
            <a:r>
              <a:rPr lang="es-MX" sz="1050" dirty="0" smtClean="0">
                <a:latin typeface="+mj-lt"/>
              </a:rPr>
              <a:t>Síntesis icónicas</a:t>
            </a:r>
            <a:r>
              <a:rPr lang="es-MX" sz="1050" dirty="0">
                <a:latin typeface="+mj-lt"/>
              </a:rPr>
              <a:t>.</a:t>
            </a:r>
            <a:endParaRPr lang="es-MX" sz="1050" dirty="0" smtClean="0">
              <a:latin typeface="+mj-lt"/>
            </a:endParaRPr>
          </a:p>
          <a:p>
            <a:pPr marL="171450" indent="-171450">
              <a:buFontTx/>
              <a:buChar char="-"/>
            </a:pPr>
            <a:endParaRPr lang="es-MX" sz="1050" dirty="0">
              <a:latin typeface="+mj-lt"/>
            </a:endParaRPr>
          </a:p>
        </p:txBody>
      </p:sp>
      <p:sp>
        <p:nvSpPr>
          <p:cNvPr id="199" name="198 Flecha derecha"/>
          <p:cNvSpPr/>
          <p:nvPr/>
        </p:nvSpPr>
        <p:spPr>
          <a:xfrm rot="10800000">
            <a:off x="6467976" y="2673737"/>
            <a:ext cx="1008112" cy="1908212"/>
          </a:xfrm>
          <a:prstGeom prst="rightArrow">
            <a:avLst/>
          </a:prstGeom>
          <a:solidFill>
            <a:srgbClr val="FFFF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dirty="0"/>
          </a:p>
        </p:txBody>
      </p:sp>
      <p:sp>
        <p:nvSpPr>
          <p:cNvPr id="200" name="199 CuadroTexto"/>
          <p:cNvSpPr txBox="1"/>
          <p:nvPr/>
        </p:nvSpPr>
        <p:spPr>
          <a:xfrm rot="16200000">
            <a:off x="6758227" y="3538028"/>
            <a:ext cx="657073" cy="276999"/>
          </a:xfrm>
          <a:prstGeom prst="rect">
            <a:avLst/>
          </a:prstGeom>
          <a:noFill/>
        </p:spPr>
        <p:txBody>
          <a:bodyPr wrap="square" rtlCol="0">
            <a:spAutoFit/>
          </a:bodyPr>
          <a:lstStyle/>
          <a:p>
            <a:r>
              <a:rPr lang="es-MX" sz="1200" dirty="0" smtClean="0">
                <a:solidFill>
                  <a:srgbClr val="7030A0"/>
                </a:solidFill>
                <a:latin typeface="+mj-lt"/>
              </a:rPr>
              <a:t>Dibujo</a:t>
            </a:r>
            <a:endParaRPr lang="es-MX" sz="1200" dirty="0">
              <a:solidFill>
                <a:srgbClr val="7030A0"/>
              </a:solidFill>
              <a:latin typeface="+mj-lt"/>
            </a:endParaRPr>
          </a:p>
        </p:txBody>
      </p:sp>
      <p:sp>
        <p:nvSpPr>
          <p:cNvPr id="201" name="200 Flecha derecha"/>
          <p:cNvSpPr/>
          <p:nvPr/>
        </p:nvSpPr>
        <p:spPr>
          <a:xfrm>
            <a:off x="1770164" y="2708920"/>
            <a:ext cx="1008112" cy="1908212"/>
          </a:xfrm>
          <a:prstGeom prst="rightArrow">
            <a:avLst/>
          </a:prstGeom>
          <a:solidFill>
            <a:srgbClr val="7030A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dirty="0"/>
          </a:p>
        </p:txBody>
      </p:sp>
      <p:sp>
        <p:nvSpPr>
          <p:cNvPr id="202" name="201 CuadroTexto"/>
          <p:cNvSpPr txBox="1"/>
          <p:nvPr/>
        </p:nvSpPr>
        <p:spPr>
          <a:xfrm rot="16200000">
            <a:off x="1677163" y="3155486"/>
            <a:ext cx="1314145" cy="276999"/>
          </a:xfrm>
          <a:prstGeom prst="rect">
            <a:avLst/>
          </a:prstGeom>
          <a:noFill/>
        </p:spPr>
        <p:txBody>
          <a:bodyPr wrap="square" rtlCol="0">
            <a:spAutoFit/>
          </a:bodyPr>
          <a:lstStyle/>
          <a:p>
            <a:r>
              <a:rPr lang="es-MX" sz="1200" dirty="0" smtClean="0">
                <a:solidFill>
                  <a:schemeClr val="bg1"/>
                </a:solidFill>
                <a:latin typeface="+mj-lt"/>
              </a:rPr>
              <a:t>Física</a:t>
            </a:r>
            <a:endParaRPr lang="es-MX" sz="1200" dirty="0">
              <a:solidFill>
                <a:schemeClr val="bg1"/>
              </a:solidFill>
              <a:latin typeface="+mj-lt"/>
            </a:endParaRPr>
          </a:p>
        </p:txBody>
      </p:sp>
      <p:sp>
        <p:nvSpPr>
          <p:cNvPr id="203" name="202 CuadroTexto"/>
          <p:cNvSpPr txBox="1"/>
          <p:nvPr/>
        </p:nvSpPr>
        <p:spPr>
          <a:xfrm>
            <a:off x="7020272" y="4205826"/>
            <a:ext cx="2016224"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smtClean="0">
                <a:solidFill>
                  <a:schemeClr val="tx1"/>
                </a:solidFill>
                <a:latin typeface="+mj-lt"/>
                <a:ea typeface="Calibri" panose="020F0502020204030204" pitchFamily="34" charset="0"/>
                <a:cs typeface="Times New Roman" panose="02020603050405020304" pitchFamily="18" charset="0"/>
              </a:rPr>
              <a:t>Dibujar para pensar, crear y explicar las ideas.</a:t>
            </a:r>
            <a:endParaRPr lang="es-MX" sz="1050" dirty="0">
              <a:solidFill>
                <a:schemeClr val="tx1"/>
              </a:solidFill>
              <a:latin typeface="+mj-lt"/>
            </a:endParaRPr>
          </a:p>
        </p:txBody>
      </p:sp>
      <p:sp>
        <p:nvSpPr>
          <p:cNvPr id="204" name="203 CuadroTexto"/>
          <p:cNvSpPr txBox="1"/>
          <p:nvPr/>
        </p:nvSpPr>
        <p:spPr>
          <a:xfrm>
            <a:off x="7476088" y="2227631"/>
            <a:ext cx="1411493" cy="1869743"/>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Comunicación </a:t>
            </a:r>
          </a:p>
          <a:p>
            <a:pPr marL="171450" indent="-171450">
              <a:buFontTx/>
              <a:buChar char="-"/>
            </a:pPr>
            <a:r>
              <a:rPr lang="es-MX" sz="1050" dirty="0" smtClean="0">
                <a:latin typeface="+mj-lt"/>
              </a:rPr>
              <a:t>Convenciones gráficas</a:t>
            </a:r>
          </a:p>
          <a:p>
            <a:pPr marL="171450" indent="-171450">
              <a:buFontTx/>
              <a:buChar char="-"/>
            </a:pPr>
            <a:r>
              <a:rPr lang="es-MX" sz="1050" dirty="0" smtClean="0">
                <a:latin typeface="+mj-lt"/>
              </a:rPr>
              <a:t>Sociedad</a:t>
            </a:r>
          </a:p>
          <a:p>
            <a:pPr marL="171450" indent="-171450">
              <a:buFontTx/>
              <a:buChar char="-"/>
            </a:pPr>
            <a:r>
              <a:rPr lang="es-MX" sz="1050" dirty="0" smtClean="0">
                <a:latin typeface="+mj-lt"/>
              </a:rPr>
              <a:t>Cultura</a:t>
            </a:r>
          </a:p>
          <a:p>
            <a:pPr marL="171450" indent="-171450">
              <a:buFontTx/>
              <a:buChar char="-"/>
            </a:pPr>
            <a:r>
              <a:rPr lang="es-MX" sz="1050" dirty="0" smtClean="0">
                <a:latin typeface="+mj-lt"/>
              </a:rPr>
              <a:t>Entorno</a:t>
            </a:r>
          </a:p>
          <a:p>
            <a:pPr marL="171450" indent="-171450">
              <a:buFontTx/>
              <a:buChar char="-"/>
            </a:pPr>
            <a:r>
              <a:rPr lang="es-MX" sz="1050" dirty="0" smtClean="0">
                <a:latin typeface="+mj-lt"/>
              </a:rPr>
              <a:t>Soportes, materiales, técnicas</a:t>
            </a:r>
          </a:p>
          <a:p>
            <a:pPr marL="171450" indent="-171450">
              <a:buFontTx/>
              <a:buChar char="-"/>
            </a:pPr>
            <a:r>
              <a:rPr lang="es-MX" sz="1050" dirty="0" smtClean="0">
                <a:latin typeface="+mj-lt"/>
              </a:rPr>
              <a:t>Solución de problemas</a:t>
            </a:r>
            <a:endParaRPr lang="es-MX" sz="1050" dirty="0">
              <a:latin typeface="+mj-lt"/>
            </a:endParaRPr>
          </a:p>
        </p:txBody>
      </p:sp>
      <p:sp>
        <p:nvSpPr>
          <p:cNvPr id="205" name="204 CuadroTexto"/>
          <p:cNvSpPr txBox="1"/>
          <p:nvPr/>
        </p:nvSpPr>
        <p:spPr>
          <a:xfrm>
            <a:off x="240398" y="4321960"/>
            <a:ext cx="2016224"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smtClean="0">
                <a:solidFill>
                  <a:schemeClr val="tx1"/>
                </a:solidFill>
                <a:latin typeface="+mj-lt"/>
                <a:ea typeface="Calibri" panose="020F0502020204030204" pitchFamily="34" charset="0"/>
                <a:cs typeface="Times New Roman" panose="02020603050405020304" pitchFamily="18" charset="0"/>
              </a:rPr>
              <a:t>Búsqueda </a:t>
            </a:r>
            <a:r>
              <a:rPr lang="es-MX" sz="1050" dirty="0">
                <a:solidFill>
                  <a:schemeClr val="tx1"/>
                </a:solidFill>
                <a:latin typeface="+mj-lt"/>
                <a:ea typeface="Calibri" panose="020F0502020204030204" pitchFamily="34" charset="0"/>
                <a:cs typeface="Times New Roman" panose="02020603050405020304" pitchFamily="18" charset="0"/>
              </a:rPr>
              <a:t>y selección de información</a:t>
            </a:r>
          </a:p>
        </p:txBody>
      </p:sp>
      <p:sp>
        <p:nvSpPr>
          <p:cNvPr id="206" name="205 CuadroTexto"/>
          <p:cNvSpPr txBox="1"/>
          <p:nvPr/>
        </p:nvSpPr>
        <p:spPr>
          <a:xfrm>
            <a:off x="259835" y="2602503"/>
            <a:ext cx="1510329" cy="154657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Observación </a:t>
            </a:r>
          </a:p>
          <a:p>
            <a:pPr marL="171450" indent="-171450">
              <a:buFontTx/>
              <a:buChar char="-"/>
            </a:pPr>
            <a:r>
              <a:rPr lang="es-MX" sz="1050" dirty="0">
                <a:latin typeface="+mj-lt"/>
              </a:rPr>
              <a:t>D</a:t>
            </a:r>
            <a:r>
              <a:rPr lang="es-MX" sz="1050" dirty="0" smtClean="0">
                <a:latin typeface="+mj-lt"/>
              </a:rPr>
              <a:t>escripción </a:t>
            </a:r>
            <a:r>
              <a:rPr lang="es-MX" sz="1050" dirty="0">
                <a:latin typeface="+mj-lt"/>
              </a:rPr>
              <a:t>de fenómenos</a:t>
            </a:r>
          </a:p>
          <a:p>
            <a:pPr marL="171450" indent="-171450">
              <a:buFontTx/>
              <a:buChar char="-"/>
            </a:pPr>
            <a:r>
              <a:rPr lang="es-MX" sz="1050" dirty="0" smtClean="0">
                <a:latin typeface="+mj-lt"/>
              </a:rPr>
              <a:t>Recolección </a:t>
            </a:r>
            <a:r>
              <a:rPr lang="es-MX" sz="1050" dirty="0">
                <a:latin typeface="+mj-lt"/>
              </a:rPr>
              <a:t>e interpretación de datos</a:t>
            </a:r>
          </a:p>
          <a:p>
            <a:pPr marL="171450" indent="-171450">
              <a:buFontTx/>
              <a:buChar char="-"/>
            </a:pPr>
            <a:r>
              <a:rPr lang="es-MX" sz="1050" dirty="0" smtClean="0">
                <a:latin typeface="+mj-lt"/>
              </a:rPr>
              <a:t>Lenguaje </a:t>
            </a:r>
            <a:r>
              <a:rPr lang="es-MX" sz="1050" dirty="0">
                <a:latin typeface="+mj-lt"/>
              </a:rPr>
              <a:t>y </a:t>
            </a:r>
            <a:r>
              <a:rPr lang="es-MX" sz="1050" dirty="0" smtClean="0">
                <a:latin typeface="+mj-lt"/>
              </a:rPr>
              <a:t>comunicación </a:t>
            </a:r>
            <a:r>
              <a:rPr lang="es-MX" sz="1050" dirty="0">
                <a:latin typeface="+mj-lt"/>
              </a:rPr>
              <a:t>de resultados</a:t>
            </a:r>
          </a:p>
        </p:txBody>
      </p:sp>
      <p:cxnSp>
        <p:nvCxnSpPr>
          <p:cNvPr id="208" name="207 Conector recto"/>
          <p:cNvCxnSpPr/>
          <p:nvPr/>
        </p:nvCxnSpPr>
        <p:spPr>
          <a:xfrm flipV="1">
            <a:off x="2675601" y="3861048"/>
            <a:ext cx="4918236" cy="253885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210 Conector recto"/>
          <p:cNvCxnSpPr/>
          <p:nvPr/>
        </p:nvCxnSpPr>
        <p:spPr>
          <a:xfrm>
            <a:off x="6187514" y="1772815"/>
            <a:ext cx="1530663" cy="7909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2" name="211 Conector recto"/>
          <p:cNvCxnSpPr/>
          <p:nvPr/>
        </p:nvCxnSpPr>
        <p:spPr>
          <a:xfrm flipH="1" flipV="1">
            <a:off x="1332296" y="2708920"/>
            <a:ext cx="746054" cy="3168353"/>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213" name="212 Conector recto"/>
          <p:cNvCxnSpPr/>
          <p:nvPr/>
        </p:nvCxnSpPr>
        <p:spPr>
          <a:xfrm flipH="1">
            <a:off x="2675601" y="3162502"/>
            <a:ext cx="5064751" cy="2723154"/>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215" name="214 Conector recto"/>
          <p:cNvCxnSpPr/>
          <p:nvPr/>
        </p:nvCxnSpPr>
        <p:spPr>
          <a:xfrm flipV="1">
            <a:off x="2675601" y="2852936"/>
            <a:ext cx="5064751" cy="3360467"/>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216" name="215 Conector recto"/>
          <p:cNvCxnSpPr/>
          <p:nvPr/>
        </p:nvCxnSpPr>
        <p:spPr>
          <a:xfrm flipH="1">
            <a:off x="2582406" y="1589179"/>
            <a:ext cx="2565658" cy="4288094"/>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220" name="219 Conector recto"/>
          <p:cNvCxnSpPr/>
          <p:nvPr/>
        </p:nvCxnSpPr>
        <p:spPr>
          <a:xfrm flipV="1">
            <a:off x="1014999" y="2348880"/>
            <a:ext cx="6725353" cy="1188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224 Conector recto"/>
          <p:cNvCxnSpPr/>
          <p:nvPr/>
        </p:nvCxnSpPr>
        <p:spPr>
          <a:xfrm flipH="1">
            <a:off x="1979713" y="2333589"/>
            <a:ext cx="5760639" cy="3543684"/>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226" name="225 Conector recto"/>
          <p:cNvCxnSpPr/>
          <p:nvPr/>
        </p:nvCxnSpPr>
        <p:spPr>
          <a:xfrm flipH="1">
            <a:off x="2511253" y="3005336"/>
            <a:ext cx="5229099" cy="3687306"/>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227" name="226 Conector recto"/>
          <p:cNvCxnSpPr/>
          <p:nvPr/>
        </p:nvCxnSpPr>
        <p:spPr>
          <a:xfrm flipH="1" flipV="1">
            <a:off x="6220416" y="1793201"/>
            <a:ext cx="1519936" cy="540388"/>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sp>
        <p:nvSpPr>
          <p:cNvPr id="230" name="229 CuadroTexto"/>
          <p:cNvSpPr txBox="1"/>
          <p:nvPr/>
        </p:nvSpPr>
        <p:spPr>
          <a:xfrm>
            <a:off x="1907703" y="999019"/>
            <a:ext cx="2160241"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MX" sz="1050" dirty="0" smtClean="0">
                <a:solidFill>
                  <a:schemeClr val="tx1"/>
                </a:solidFill>
                <a:latin typeface="+mj-lt"/>
                <a:ea typeface="Calibri" panose="020F0502020204030204" pitchFamily="34" charset="0"/>
                <a:cs typeface="Times New Roman" panose="02020603050405020304" pitchFamily="18" charset="0"/>
              </a:rPr>
              <a:t>- Producción </a:t>
            </a:r>
            <a:r>
              <a:rPr lang="es-MX" sz="1050" dirty="0">
                <a:solidFill>
                  <a:schemeClr val="tx1"/>
                </a:solidFill>
                <a:latin typeface="+mj-lt"/>
                <a:ea typeface="Calibri" panose="020F0502020204030204" pitchFamily="34" charset="0"/>
                <a:cs typeface="Times New Roman" panose="02020603050405020304" pitchFamily="18" charset="0"/>
              </a:rPr>
              <a:t>de un </a:t>
            </a:r>
            <a:r>
              <a:rPr lang="es-MX" sz="1050" dirty="0" smtClean="0">
                <a:solidFill>
                  <a:schemeClr val="tx1"/>
                </a:solidFill>
                <a:latin typeface="+mj-lt"/>
                <a:ea typeface="Calibri" panose="020F0502020204030204" pitchFamily="34" charset="0"/>
                <a:cs typeface="Times New Roman" panose="02020603050405020304" pitchFamily="18" charset="0"/>
              </a:rPr>
              <a:t>texto icónico </a:t>
            </a:r>
            <a:r>
              <a:rPr lang="es-MX" sz="1050" dirty="0">
                <a:solidFill>
                  <a:schemeClr val="tx1"/>
                </a:solidFill>
                <a:latin typeface="+mj-lt"/>
                <a:ea typeface="Calibri" panose="020F0502020204030204" pitchFamily="34" charset="0"/>
                <a:cs typeface="Times New Roman" panose="02020603050405020304" pitchFamily="18" charset="0"/>
              </a:rPr>
              <a:t>verbal relacionado con circunstancias actuales.</a:t>
            </a:r>
          </a:p>
          <a:p>
            <a:pPr algn="just"/>
            <a:r>
              <a:rPr lang="es-MX" sz="1050" dirty="0" smtClean="0">
                <a:solidFill>
                  <a:schemeClr val="tx1"/>
                </a:solidFill>
                <a:latin typeface="+mj-lt"/>
                <a:ea typeface="Calibri" panose="020F0502020204030204" pitchFamily="34" charset="0"/>
                <a:cs typeface="Times New Roman" panose="02020603050405020304" pitchFamily="18" charset="0"/>
              </a:rPr>
              <a:t>- </a:t>
            </a:r>
            <a:r>
              <a:rPr lang="es-MX" sz="1050" dirty="0">
                <a:solidFill>
                  <a:schemeClr val="tx1"/>
                </a:solidFill>
                <a:latin typeface="+mj-lt"/>
                <a:ea typeface="Calibri" panose="020F0502020204030204" pitchFamily="34" charset="0"/>
                <a:cs typeface="Times New Roman" panose="02020603050405020304" pitchFamily="18" charset="0"/>
              </a:rPr>
              <a:t>Sensibilidad frente a alguna </a:t>
            </a:r>
            <a:r>
              <a:rPr lang="es-MX" sz="1050" dirty="0" smtClean="0">
                <a:solidFill>
                  <a:schemeClr val="tx1"/>
                </a:solidFill>
                <a:latin typeface="+mj-lt"/>
                <a:ea typeface="Calibri" panose="020F0502020204030204" pitchFamily="34" charset="0"/>
                <a:cs typeface="Times New Roman" panose="02020603050405020304" pitchFamily="18" charset="0"/>
              </a:rPr>
              <a:t>problemática social</a:t>
            </a:r>
            <a:r>
              <a:rPr lang="es-MX" sz="1050" dirty="0">
                <a:solidFill>
                  <a:schemeClr val="tx1"/>
                </a:solidFill>
                <a:latin typeface="+mj-lt"/>
                <a:ea typeface="Calibri" panose="020F0502020204030204" pitchFamily="34" charset="0"/>
                <a:cs typeface="Times New Roman" panose="02020603050405020304" pitchFamily="18" charset="0"/>
              </a:rPr>
              <a:t>, histórica, política, cultural.</a:t>
            </a:r>
          </a:p>
        </p:txBody>
      </p:sp>
      <p:sp>
        <p:nvSpPr>
          <p:cNvPr id="189" name="188 Flecha derecha"/>
          <p:cNvSpPr/>
          <p:nvPr/>
        </p:nvSpPr>
        <p:spPr>
          <a:xfrm rot="5400000">
            <a:off x="3993915" y="1109289"/>
            <a:ext cx="1008112" cy="1908212"/>
          </a:xfrm>
          <a:prstGeom prst="rightArrow">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dirty="0"/>
          </a:p>
        </p:txBody>
      </p:sp>
      <p:sp>
        <p:nvSpPr>
          <p:cNvPr id="190" name="189 CuadroTexto"/>
          <p:cNvSpPr txBox="1"/>
          <p:nvPr/>
        </p:nvSpPr>
        <p:spPr>
          <a:xfrm>
            <a:off x="4097509" y="1990001"/>
            <a:ext cx="833788" cy="430887"/>
          </a:xfrm>
          <a:prstGeom prst="rect">
            <a:avLst/>
          </a:prstGeom>
          <a:noFill/>
        </p:spPr>
        <p:txBody>
          <a:bodyPr wrap="square" rtlCol="0">
            <a:spAutoFit/>
          </a:bodyPr>
          <a:lstStyle/>
          <a:p>
            <a:r>
              <a:rPr lang="es-MX" sz="1100" dirty="0" smtClean="0">
                <a:latin typeface="+mj-lt"/>
              </a:rPr>
              <a:t>Lengua</a:t>
            </a:r>
          </a:p>
          <a:p>
            <a:r>
              <a:rPr lang="es-MX" sz="1100" dirty="0" smtClean="0">
                <a:latin typeface="+mj-lt"/>
              </a:rPr>
              <a:t>Española</a:t>
            </a:r>
            <a:endParaRPr lang="es-MX" sz="1100" dirty="0">
              <a:latin typeface="+mj-lt"/>
            </a:endParaRPr>
          </a:p>
        </p:txBody>
      </p:sp>
      <p:cxnSp>
        <p:nvCxnSpPr>
          <p:cNvPr id="231" name="230 Conector recto"/>
          <p:cNvCxnSpPr/>
          <p:nvPr/>
        </p:nvCxnSpPr>
        <p:spPr>
          <a:xfrm flipH="1">
            <a:off x="1332296" y="836711"/>
            <a:ext cx="3735796" cy="1872209"/>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221" name="220 Conector recto"/>
          <p:cNvCxnSpPr/>
          <p:nvPr/>
        </p:nvCxnSpPr>
        <p:spPr>
          <a:xfrm flipV="1">
            <a:off x="2582406" y="836711"/>
            <a:ext cx="2565658" cy="4740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231 Conector recto"/>
          <p:cNvCxnSpPr/>
          <p:nvPr/>
        </p:nvCxnSpPr>
        <p:spPr>
          <a:xfrm flipV="1">
            <a:off x="2582406" y="2852936"/>
            <a:ext cx="5157946" cy="2740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232 Conector recto"/>
          <p:cNvCxnSpPr/>
          <p:nvPr/>
        </p:nvCxnSpPr>
        <p:spPr>
          <a:xfrm>
            <a:off x="5796136" y="999019"/>
            <a:ext cx="1944216" cy="1853917"/>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234" name="233 Conector recto"/>
          <p:cNvCxnSpPr/>
          <p:nvPr/>
        </p:nvCxnSpPr>
        <p:spPr>
          <a:xfrm flipH="1">
            <a:off x="1332296" y="999019"/>
            <a:ext cx="4031792" cy="2006317"/>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235" name="234 Conector recto"/>
          <p:cNvCxnSpPr/>
          <p:nvPr/>
        </p:nvCxnSpPr>
        <p:spPr>
          <a:xfrm flipV="1">
            <a:off x="2582406" y="3951058"/>
            <a:ext cx="5085938" cy="260124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6" name="235 Conector recto"/>
          <p:cNvCxnSpPr/>
          <p:nvPr/>
        </p:nvCxnSpPr>
        <p:spPr>
          <a:xfrm>
            <a:off x="5915763" y="836712"/>
            <a:ext cx="1752581" cy="302433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9" name="238 Conector recto"/>
          <p:cNvCxnSpPr/>
          <p:nvPr/>
        </p:nvCxnSpPr>
        <p:spPr>
          <a:xfrm>
            <a:off x="6121375" y="1925977"/>
            <a:ext cx="1596802" cy="6378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243 Conector recto"/>
          <p:cNvCxnSpPr/>
          <p:nvPr/>
        </p:nvCxnSpPr>
        <p:spPr>
          <a:xfrm flipH="1" flipV="1">
            <a:off x="5580112" y="1484784"/>
            <a:ext cx="2160240" cy="1520552"/>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247" name="246 Conector recto"/>
          <p:cNvCxnSpPr/>
          <p:nvPr/>
        </p:nvCxnSpPr>
        <p:spPr>
          <a:xfrm flipH="1">
            <a:off x="1475657" y="1793201"/>
            <a:ext cx="3685722" cy="2067847"/>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250" name="249 Conector recto"/>
          <p:cNvCxnSpPr/>
          <p:nvPr/>
        </p:nvCxnSpPr>
        <p:spPr>
          <a:xfrm flipH="1">
            <a:off x="1475657" y="2333589"/>
            <a:ext cx="6264695" cy="1527459"/>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219" name="218 Conector recto"/>
          <p:cNvCxnSpPr/>
          <p:nvPr/>
        </p:nvCxnSpPr>
        <p:spPr>
          <a:xfrm flipV="1">
            <a:off x="2675601" y="999020"/>
            <a:ext cx="2557808" cy="5214383"/>
          </a:xfrm>
          <a:prstGeom prst="line">
            <a:avLst/>
          </a:prstGeom>
          <a:ln>
            <a:solidFill>
              <a:srgbClr val="FA86F2"/>
            </a:solidFill>
          </a:ln>
        </p:spPr>
        <p:style>
          <a:lnRef idx="1">
            <a:schemeClr val="accent1"/>
          </a:lnRef>
          <a:fillRef idx="0">
            <a:schemeClr val="accent1"/>
          </a:fillRef>
          <a:effectRef idx="0">
            <a:schemeClr val="accent1"/>
          </a:effectRef>
          <a:fontRef idx="minor">
            <a:schemeClr val="tx1"/>
          </a:fontRef>
        </p:style>
      </p:cxnSp>
      <p:cxnSp>
        <p:nvCxnSpPr>
          <p:cNvPr id="256" name="255 Conector recto"/>
          <p:cNvCxnSpPr/>
          <p:nvPr/>
        </p:nvCxnSpPr>
        <p:spPr>
          <a:xfrm flipV="1">
            <a:off x="1014999" y="3429000"/>
            <a:ext cx="6653345" cy="108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 name="258 Conector recto"/>
          <p:cNvCxnSpPr/>
          <p:nvPr/>
        </p:nvCxnSpPr>
        <p:spPr>
          <a:xfrm flipH="1">
            <a:off x="2582406" y="1151419"/>
            <a:ext cx="2651002" cy="5400887"/>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00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0"/>
            <a:ext cx="8229600" cy="1600200"/>
          </a:xfrm>
        </p:spPr>
        <p:txBody>
          <a:bodyPr/>
          <a:lstStyle/>
          <a:p>
            <a:r>
              <a:rPr lang="es-MX" b="1" dirty="0">
                <a:latin typeface="Tw Cen MT Condensed" pitchFamily="34" charset="0"/>
                <a:cs typeface="Times New Roman" pitchFamily="18" charset="0"/>
              </a:rPr>
              <a:t>PREGUNTA </a:t>
            </a:r>
            <a:r>
              <a:rPr lang="es-MX" b="1" dirty="0" smtClean="0">
                <a:latin typeface="Tw Cen MT Condensed" pitchFamily="34" charset="0"/>
                <a:cs typeface="Times New Roman" pitchFamily="18" charset="0"/>
              </a:rPr>
              <a:t>GENERADORA</a:t>
            </a:r>
            <a:endParaRPr lang="es-MX" dirty="0"/>
          </a:p>
        </p:txBody>
      </p:sp>
      <p:sp>
        <p:nvSpPr>
          <p:cNvPr id="9" name="1 Título"/>
          <p:cNvSpPr txBox="1">
            <a:spLocks/>
          </p:cNvSpPr>
          <p:nvPr/>
        </p:nvSpPr>
        <p:spPr>
          <a:xfrm>
            <a:off x="467544" y="3140968"/>
            <a:ext cx="8229600" cy="97951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b="1" dirty="0" smtClean="0">
                <a:latin typeface="Tw Cen MT Condensed" pitchFamily="34" charset="0"/>
                <a:cs typeface="Times New Roman" pitchFamily="18" charset="0"/>
              </a:rPr>
              <a:t>PROBLEMA</a:t>
            </a:r>
            <a:endParaRPr lang="es-MX" dirty="0"/>
          </a:p>
        </p:txBody>
      </p:sp>
      <p:sp>
        <p:nvSpPr>
          <p:cNvPr id="12" name="2 Marcador de contenido"/>
          <p:cNvSpPr txBox="1">
            <a:spLocks/>
          </p:cNvSpPr>
          <p:nvPr/>
        </p:nvSpPr>
        <p:spPr>
          <a:xfrm>
            <a:off x="457200" y="1772816"/>
            <a:ext cx="8229600"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r>
              <a:rPr lang="es-ES" dirty="0"/>
              <a:t>¿Cómo </a:t>
            </a:r>
            <a:r>
              <a:rPr lang="es-ES" dirty="0" smtClean="0"/>
              <a:t>desaprender ideas violentas y sustituirlas por una verdadera inclusión?</a:t>
            </a:r>
            <a:endParaRPr lang="es-MX" dirty="0"/>
          </a:p>
          <a:p>
            <a:pPr algn="ctr"/>
            <a:endParaRPr lang="es-MX" dirty="0"/>
          </a:p>
        </p:txBody>
      </p:sp>
      <p:sp>
        <p:nvSpPr>
          <p:cNvPr id="13" name="2 Marcador de contenido"/>
          <p:cNvSpPr txBox="1">
            <a:spLocks/>
          </p:cNvSpPr>
          <p:nvPr/>
        </p:nvSpPr>
        <p:spPr>
          <a:xfrm>
            <a:off x="467544" y="4509120"/>
            <a:ext cx="8229600" cy="122413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r>
              <a:rPr lang="es-ES" dirty="0" smtClean="0"/>
              <a:t>¿Qué hacer como Colegio para enfrentar y erradicar </a:t>
            </a:r>
            <a:r>
              <a:rPr lang="es-MX" dirty="0" smtClean="0"/>
              <a:t>en </a:t>
            </a:r>
            <a:r>
              <a:rPr lang="es-MX" dirty="0"/>
              <a:t>nuestra </a:t>
            </a:r>
            <a:r>
              <a:rPr lang="es-MX" dirty="0" smtClean="0"/>
              <a:t>comunidad </a:t>
            </a:r>
            <a:r>
              <a:rPr lang="es-ES" dirty="0" smtClean="0"/>
              <a:t>el </a:t>
            </a:r>
            <a:r>
              <a:rPr lang="es-MX" dirty="0" smtClean="0"/>
              <a:t>rechazo, la exclusión, la desvalorización y </a:t>
            </a:r>
            <a:r>
              <a:rPr lang="es-MX" dirty="0"/>
              <a:t>otras prácticas </a:t>
            </a:r>
            <a:r>
              <a:rPr lang="es-MX" dirty="0" smtClean="0"/>
              <a:t>similares</a:t>
            </a:r>
            <a:r>
              <a:rPr lang="es-ES" dirty="0" smtClean="0"/>
              <a:t>?</a:t>
            </a:r>
            <a:endParaRPr lang="es-MX" dirty="0" smtClean="0"/>
          </a:p>
          <a:p>
            <a:pPr algn="ctr"/>
            <a:endParaRPr lang="es-MX" dirty="0"/>
          </a:p>
        </p:txBody>
      </p:sp>
    </p:spTree>
    <p:extLst>
      <p:ext uri="{BB962C8B-B14F-4D97-AF65-F5344CB8AC3E}">
        <p14:creationId xmlns:p14="http://schemas.microsoft.com/office/powerpoint/2010/main" val="1444466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808" y="404664"/>
            <a:ext cx="8229600" cy="548680"/>
          </a:xfrm>
        </p:spPr>
        <p:txBody>
          <a:bodyPr/>
          <a:lstStyle/>
          <a:p>
            <a:pPr algn="r"/>
            <a:r>
              <a:rPr lang="es-MX" sz="1800" b="1" dirty="0">
                <a:effectLst/>
                <a:latin typeface="Tw Cen MT Condensed" pitchFamily="34" charset="0"/>
                <a:cs typeface="Times New Roman" pitchFamily="18" charset="0"/>
              </a:rPr>
              <a:t>CONTENIDO. TEMAS </a:t>
            </a:r>
            <a:endParaRPr lang="es-MX" sz="1800" b="1" dirty="0">
              <a:effectLst/>
              <a:latin typeface="Tw Cen MT Condensed" pitchFamily="34" charset="0"/>
            </a:endParaRPr>
          </a:p>
        </p:txBody>
      </p:sp>
      <p:graphicFrame>
        <p:nvGraphicFramePr>
          <p:cNvPr id="5" name="Tabla 8"/>
          <p:cNvGraphicFramePr>
            <a:graphicFrameLocks noGrp="1"/>
          </p:cNvGraphicFramePr>
          <p:nvPr>
            <p:extLst>
              <p:ext uri="{D42A27DB-BD31-4B8C-83A1-F6EECF244321}">
                <p14:modId xmlns:p14="http://schemas.microsoft.com/office/powerpoint/2010/main" val="640401717"/>
              </p:ext>
            </p:extLst>
          </p:nvPr>
        </p:nvGraphicFramePr>
        <p:xfrm>
          <a:off x="539552" y="2060848"/>
          <a:ext cx="7992888" cy="3278233"/>
        </p:xfrm>
        <a:graphic>
          <a:graphicData uri="http://schemas.openxmlformats.org/drawingml/2006/table">
            <a:tbl>
              <a:tblPr firstRow="1" firstCol="1" bandRow="1"/>
              <a:tblGrid>
                <a:gridCol w="1679178">
                  <a:extLst>
                    <a:ext uri="{9D8B030D-6E8A-4147-A177-3AD203B41FA5}">
                      <a16:colId xmlns:a16="http://schemas.microsoft.com/office/drawing/2014/main" xmlns="" val="20000"/>
                    </a:ext>
                  </a:extLst>
                </a:gridCol>
                <a:gridCol w="6313710">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ASIGNATURAS</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TEMAS</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Lengua Española</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Producción de un texto icónico verbal relacionado con circunstancias actuales.</a:t>
                      </a:r>
                    </a:p>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Sensibilidad frente a alguna problemática social, histórica, política, cultural.</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Física III</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Búsqueda y selección de información</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Historia Universal III</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Discriminación en México a lo largo de la historia y en la actualidad </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466779">
                <a:tc>
                  <a:txBody>
                    <a:bodyPr/>
                    <a:lstStyle/>
                    <a:p>
                      <a:pPr algn="ctr">
                        <a:lnSpc>
                          <a:spcPct val="150000"/>
                        </a:lnSpc>
                        <a:spcAft>
                          <a:spcPts val="0"/>
                        </a:spcAft>
                      </a:pPr>
                      <a:r>
                        <a:rPr lang="es-MX" sz="16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Dibujo</a:t>
                      </a:r>
                      <a:r>
                        <a:rPr lang="es-MX" sz="16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II</a:t>
                      </a:r>
                      <a:endParaRPr lang="es-MX"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Dibujar para pensar, crear y explicar las ideas.</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9689772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6172</TotalTime>
  <Words>2851</Words>
  <Application>Microsoft Office PowerPoint</Application>
  <PresentationFormat>Presentación en pantalla (4:3)</PresentationFormat>
  <Paragraphs>243</Paragraphs>
  <Slides>60</Slides>
  <Notes>5</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60</vt:i4>
      </vt:variant>
    </vt:vector>
  </HeadingPairs>
  <TitlesOfParts>
    <vt:vector size="72" baseType="lpstr">
      <vt:lpstr>Arial</vt:lpstr>
      <vt:lpstr>Century Gothic</vt:lpstr>
      <vt:lpstr>Tw Cen MT</vt:lpstr>
      <vt:lpstr>akaDora</vt:lpstr>
      <vt:lpstr>Times New Roman</vt:lpstr>
      <vt:lpstr>Calibri</vt:lpstr>
      <vt:lpstr>Tw Cen MT Condensed</vt:lpstr>
      <vt:lpstr>Tunga</vt:lpstr>
      <vt:lpstr>Wingdings</vt:lpstr>
      <vt:lpstr>Courier New</vt:lpstr>
      <vt:lpstr>Palatino Linotype</vt:lpstr>
      <vt:lpstr>Ejecutivo</vt:lpstr>
      <vt:lpstr>Colegio Ingeniero Armando I. Santacruz, A. C.</vt:lpstr>
      <vt:lpstr>Presentación de PowerPoint</vt:lpstr>
      <vt:lpstr>CICLO ESCOLAR 2021-2022   Inicio: 25 de Abril de  2022  Término: 11 de Mayo de  2022    </vt:lpstr>
      <vt:lpstr>INTRODUCCIÓN</vt:lpstr>
      <vt:lpstr>OBJETIVO GENERAL</vt:lpstr>
      <vt:lpstr>OBJETIVO A ALCANZAR DE CADA ASIGNATURA. </vt:lpstr>
      <vt:lpstr>Presentación de PowerPoint</vt:lpstr>
      <vt:lpstr>PREGUNTA GENERADORA</vt:lpstr>
      <vt:lpstr>CONTENIDO. TEMAS </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PRODUCTO FINAL INTERDISCIPLINARIO</vt:lpstr>
      <vt:lpstr>DESCRIPCIÓN DEL PRODUCTO FINAL INTERDISCIPLINARIO.</vt:lpstr>
      <vt:lpstr>ACTIVIDAD INTERDISCIPLINARIA  PARA DAR INICIO O DETONAR EL PROYECTO </vt:lpstr>
      <vt:lpstr>Presentación de PowerPoint</vt:lpstr>
      <vt:lpstr>Presentación de PowerPoint</vt:lpstr>
      <vt:lpstr>EVIDENCIAS</vt:lpstr>
      <vt:lpstr>ACTIVIDADES INTERDISCIPLINARIAS  DE LA FASE DE DESARROLLO DEL PROYECTO. </vt:lpstr>
      <vt:lpstr>Presentación de PowerPoint</vt:lpstr>
      <vt:lpstr>EVIDENCIAS</vt:lpstr>
      <vt:lpstr>EVIDENCIAS</vt:lpstr>
      <vt:lpstr>Presentación de PowerPoint</vt:lpstr>
      <vt:lpstr>EVIDENCIAS</vt:lpstr>
      <vt:lpstr>ACTIVIDAD POR ASIGNATURA  DE LA FASE DE DESARROLLO DEL PROYECTO. </vt:lpstr>
      <vt:lpstr>Asignatura 1</vt:lpstr>
      <vt:lpstr>Presentación de PowerPoint</vt:lpstr>
      <vt:lpstr>EVIDENCIAS</vt:lpstr>
      <vt:lpstr>Presentación de PowerPoint</vt:lpstr>
      <vt:lpstr>EVIDENCIAS</vt:lpstr>
      <vt:lpstr>Asignatura 2</vt:lpstr>
      <vt:lpstr>Presentación de PowerPoint</vt:lpstr>
      <vt:lpstr>EVIDENCIAS</vt:lpstr>
      <vt:lpstr>EVIDENCIAS</vt:lpstr>
      <vt:lpstr>EVIDENCIAS</vt:lpstr>
      <vt:lpstr>EVIDENCIAS</vt:lpstr>
      <vt:lpstr>EVIDENCIAS</vt:lpstr>
      <vt:lpstr>Asignatura 3</vt:lpstr>
      <vt:lpstr>Presentación de PowerPoint</vt:lpstr>
      <vt:lpstr>EVIDENCIAS</vt:lpstr>
      <vt:lpstr>Presentación de PowerPoint</vt:lpstr>
      <vt:lpstr>Asignatura 4</vt:lpstr>
      <vt:lpstr>Asignatura 4</vt:lpstr>
      <vt:lpstr>EVIDENCIAS</vt:lpstr>
      <vt:lpstr>EVIDENCIAS</vt:lpstr>
      <vt:lpstr>ACTIVIDAD INTERDISCIPLINARIA DEL CIERRE DEL PROYECTO. </vt:lpstr>
      <vt:lpstr>Presentación de PowerPoint</vt:lpstr>
      <vt:lpstr>Presentación de PowerPoint</vt:lpstr>
      <vt:lpstr>EVIDENCIAS</vt:lpstr>
      <vt:lpstr>EVALUACIÓN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 Creativa</dc:creator>
  <cp:lastModifiedBy>Di Creativa</cp:lastModifiedBy>
  <cp:revision>265</cp:revision>
  <dcterms:created xsi:type="dcterms:W3CDTF">2019-04-11T01:40:22Z</dcterms:created>
  <dcterms:modified xsi:type="dcterms:W3CDTF">2022-08-12T17:49:21Z</dcterms:modified>
</cp:coreProperties>
</file>