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369" r:id="rId12"/>
    <p:sldId id="370" r:id="rId13"/>
    <p:sldId id="371" r:id="rId14"/>
    <p:sldId id="266" r:id="rId15"/>
    <p:sldId id="376" r:id="rId16"/>
    <p:sldId id="269" r:id="rId17"/>
    <p:sldId id="270" r:id="rId18"/>
    <p:sldId id="271" r:id="rId19"/>
    <p:sldId id="272" r:id="rId20"/>
    <p:sldId id="273" r:id="rId21"/>
    <p:sldId id="274" r:id="rId22"/>
    <p:sldId id="275" r:id="rId23"/>
    <p:sldId id="276" r:id="rId24"/>
    <p:sldId id="277" r:id="rId25"/>
    <p:sldId id="278" r:id="rId26"/>
    <p:sldId id="279" r:id="rId27"/>
    <p:sldId id="292" r:id="rId28"/>
    <p:sldId id="294" r:id="rId29"/>
    <p:sldId id="293" r:id="rId30"/>
    <p:sldId id="295" r:id="rId31"/>
    <p:sldId id="296" r:id="rId32"/>
    <p:sldId id="297" r:id="rId33"/>
    <p:sldId id="298" r:id="rId34"/>
    <p:sldId id="299" r:id="rId35"/>
    <p:sldId id="300" r:id="rId36"/>
    <p:sldId id="302" r:id="rId37"/>
    <p:sldId id="303" r:id="rId38"/>
    <p:sldId id="304" r:id="rId39"/>
    <p:sldId id="305" r:id="rId40"/>
    <p:sldId id="306" r:id="rId41"/>
    <p:sldId id="307" r:id="rId42"/>
    <p:sldId id="308" r:id="rId43"/>
    <p:sldId id="309" r:id="rId44"/>
    <p:sldId id="310" r:id="rId45"/>
    <p:sldId id="311" r:id="rId46"/>
    <p:sldId id="280" r:id="rId47"/>
    <p:sldId id="281" r:id="rId48"/>
    <p:sldId id="283" r:id="rId49"/>
    <p:sldId id="282" r:id="rId50"/>
    <p:sldId id="284" r:id="rId51"/>
    <p:sldId id="285" r:id="rId52"/>
    <p:sldId id="286" r:id="rId53"/>
    <p:sldId id="287" r:id="rId54"/>
    <p:sldId id="288" r:id="rId55"/>
    <p:sldId id="289"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5" r:id="rId69"/>
    <p:sldId id="332" r:id="rId70"/>
    <p:sldId id="326" r:id="rId71"/>
    <p:sldId id="327" r:id="rId72"/>
    <p:sldId id="328" r:id="rId73"/>
    <p:sldId id="329" r:id="rId74"/>
    <p:sldId id="330" r:id="rId75"/>
    <p:sldId id="331"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61" r:id="rId99"/>
    <p:sldId id="355" r:id="rId100"/>
    <p:sldId id="356" r:id="rId101"/>
    <p:sldId id="357" r:id="rId102"/>
    <p:sldId id="358" r:id="rId103"/>
    <p:sldId id="359" r:id="rId104"/>
    <p:sldId id="360" r:id="rId105"/>
    <p:sldId id="362" r:id="rId106"/>
    <p:sldId id="363" r:id="rId107"/>
    <p:sldId id="367" r:id="rId108"/>
    <p:sldId id="365" r:id="rId109"/>
    <p:sldId id="366" r:id="rId110"/>
    <p:sldId id="368" r:id="rId111"/>
    <p:sldId id="372" r:id="rId112"/>
    <p:sldId id="373" r:id="rId113"/>
    <p:sldId id="374" r:id="rId114"/>
    <p:sldId id="375" r:id="rId1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94249" autoAdjust="0"/>
  </p:normalViewPr>
  <p:slideViewPr>
    <p:cSldViewPr snapToGrid="0">
      <p:cViewPr varScale="1">
        <p:scale>
          <a:sx n="68" d="100"/>
          <a:sy n="68" d="100"/>
        </p:scale>
        <p:origin x="870" y="72"/>
      </p:cViewPr>
      <p:guideLst/>
    </p:cSldViewPr>
  </p:slideViewPr>
  <p:outlineViewPr>
    <p:cViewPr>
      <p:scale>
        <a:sx n="33" d="100"/>
        <a:sy n="33" d="100"/>
      </p:scale>
      <p:origin x="0" y="-2136"/>
    </p:cViewPr>
  </p:outlineViewPr>
  <p:notesTextViewPr>
    <p:cViewPr>
      <p:scale>
        <a:sx n="1" d="1"/>
        <a:sy n="1" d="1"/>
      </p:scale>
      <p:origin x="0" y="0"/>
    </p:cViewPr>
  </p:notesTextViewPr>
  <p:sorterViewPr>
    <p:cViewPr>
      <p:scale>
        <a:sx n="100" d="100"/>
        <a:sy n="100" d="100"/>
      </p:scale>
      <p:origin x="0" y="-384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BD862E7-95FA-4FC4-9EC5-DDBFA8DC7417}" type="datetimeFigureOut">
              <a:rPr lang="en-US" dirty="0"/>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DB987F2-A784-4F72-BB57-0E9EACDE722E}" type="datetimeFigureOut">
              <a:rPr lang="en-US" dirty="0"/>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0BBD51E-4B19-444E-85C0-DBD7EB6263F4}" type="datetimeFigureOut">
              <a:rPr lang="en-US" dirty="0"/>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D7255A-4AD5-4D3E-9A0A-689DA3BA976C}" type="datetimeFigureOut">
              <a:rPr lang="en-US" dirty="0"/>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3EE0AD15-87AC-45B2-9EE5-8D165AF83CD7}" type="datetimeFigureOut">
              <a:rPr lang="en-US" dirty="0"/>
              <a:t>6/8/2021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CC40CCD-F0D6-4CC2-A4C8-2D7D0D875F02}" type="datetimeFigureOut">
              <a:rPr lang="en-US" dirty="0"/>
              <a:t>6/8/2021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6/8/2021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9A00F7B-89C5-4DF7-A309-6263220147D4}" type="datetimeFigureOut">
              <a:rPr lang="en-US" dirty="0"/>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6/8/2021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6/8/2021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6/8/2021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CDCB01F-D966-4C62-B900-0BE008A90C98}" type="datetimeFigureOut">
              <a:rPr lang="en-US" dirty="0"/>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E73A0EA-7DC7-4964-BB97-B173EF3B859A}" type="datetimeFigureOut">
              <a:rPr lang="en-US" dirty="0"/>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6/8/2021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1CP1aQ_2Ubg" TargetMode="External"/><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35DF573-9818-454C-B101-FC247DEFE5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074" y="0"/>
            <a:ext cx="8517003" cy="2880751"/>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6051B16C-DD08-4689-9025-6B845469FBD9}"/>
              </a:ext>
            </a:extLst>
          </p:cNvPr>
          <p:cNvSpPr txBox="1"/>
          <p:nvPr/>
        </p:nvSpPr>
        <p:spPr>
          <a:xfrm>
            <a:off x="166383" y="3075057"/>
            <a:ext cx="8644931" cy="707886"/>
          </a:xfrm>
          <a:prstGeom prst="rect">
            <a:avLst/>
          </a:prstGeom>
          <a:noFill/>
        </p:spPr>
        <p:txBody>
          <a:bodyPr wrap="none" rtlCol="0">
            <a:spAutoFit/>
          </a:bodyPr>
          <a:lstStyle/>
          <a:p>
            <a:r>
              <a:rPr lang="es-ES" sz="4000" dirty="0">
                <a:effectLst/>
                <a:latin typeface="Calibri" panose="020F0502020204030204" pitchFamily="34" charset="0"/>
                <a:ea typeface="Calibri" panose="020F0502020204030204" pitchFamily="34" charset="0"/>
              </a:rPr>
              <a:t>BUENAS PRÁCTICAS EN SEGURIDAD VIAL</a:t>
            </a:r>
            <a:endParaRPr lang="es-MX" sz="4000" dirty="0"/>
          </a:p>
        </p:txBody>
      </p:sp>
      <p:sp>
        <p:nvSpPr>
          <p:cNvPr id="6" name="CuadroTexto 5">
            <a:extLst>
              <a:ext uri="{FF2B5EF4-FFF2-40B4-BE49-F238E27FC236}">
                <a16:creationId xmlns:a16="http://schemas.microsoft.com/office/drawing/2014/main" id="{205E0AA3-A6BF-411F-9EB9-B4D7F3AED632}"/>
              </a:ext>
            </a:extLst>
          </p:cNvPr>
          <p:cNvSpPr txBox="1"/>
          <p:nvPr/>
        </p:nvSpPr>
        <p:spPr>
          <a:xfrm>
            <a:off x="9466903" y="3075057"/>
            <a:ext cx="2558714" cy="707886"/>
          </a:xfrm>
          <a:prstGeom prst="rect">
            <a:avLst/>
          </a:prstGeom>
          <a:noFill/>
        </p:spPr>
        <p:txBody>
          <a:bodyPr wrap="none" rtlCol="0">
            <a:spAutoFit/>
          </a:bodyPr>
          <a:lstStyle/>
          <a:p>
            <a:r>
              <a:rPr lang="es-MX" sz="4000" dirty="0"/>
              <a:t>6º GRADO </a:t>
            </a:r>
          </a:p>
        </p:txBody>
      </p:sp>
      <p:sp>
        <p:nvSpPr>
          <p:cNvPr id="5" name="CuadroTexto 4">
            <a:extLst>
              <a:ext uri="{FF2B5EF4-FFF2-40B4-BE49-F238E27FC236}">
                <a16:creationId xmlns:a16="http://schemas.microsoft.com/office/drawing/2014/main" id="{BD767EF9-3943-4952-ABE5-67FD27774083}"/>
              </a:ext>
            </a:extLst>
          </p:cNvPr>
          <p:cNvSpPr txBox="1"/>
          <p:nvPr/>
        </p:nvSpPr>
        <p:spPr>
          <a:xfrm>
            <a:off x="11611956" y="0"/>
            <a:ext cx="453970" cy="707886"/>
          </a:xfrm>
          <a:prstGeom prst="rect">
            <a:avLst/>
          </a:prstGeom>
          <a:noFill/>
        </p:spPr>
        <p:txBody>
          <a:bodyPr wrap="none" rtlCol="0">
            <a:spAutoFit/>
          </a:bodyPr>
          <a:lstStyle/>
          <a:p>
            <a:pPr algn="r"/>
            <a:r>
              <a:rPr lang="es-MX" sz="4000" dirty="0"/>
              <a:t>1</a:t>
            </a:r>
          </a:p>
        </p:txBody>
      </p:sp>
    </p:spTree>
    <p:extLst>
      <p:ext uri="{BB962C8B-B14F-4D97-AF65-F5344CB8AC3E}">
        <p14:creationId xmlns:p14="http://schemas.microsoft.com/office/powerpoint/2010/main" val="4058155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43B8B9-3263-4F03-AE9B-E266ACD33684}"/>
              </a:ext>
            </a:extLst>
          </p:cNvPr>
          <p:cNvSpPr>
            <a:spLocks noGrp="1"/>
          </p:cNvSpPr>
          <p:nvPr>
            <p:ph type="title"/>
          </p:nvPr>
        </p:nvSpPr>
        <p:spPr/>
        <p:txBody>
          <a:bodyPr/>
          <a:lstStyle/>
          <a:p>
            <a:r>
              <a:rPr lang="es-MX" dirty="0"/>
              <a:t>ESTRUCTURA INICIAL DE LA PLANEACIÓN</a:t>
            </a:r>
          </a:p>
        </p:txBody>
      </p:sp>
      <p:sp>
        <p:nvSpPr>
          <p:cNvPr id="4" name="CuadroTexto 3">
            <a:extLst>
              <a:ext uri="{FF2B5EF4-FFF2-40B4-BE49-F238E27FC236}">
                <a16:creationId xmlns:a16="http://schemas.microsoft.com/office/drawing/2014/main" id="{A20C1E58-2BD2-4480-B752-F458A3F64597}"/>
              </a:ext>
            </a:extLst>
          </p:cNvPr>
          <p:cNvSpPr txBox="1"/>
          <p:nvPr/>
        </p:nvSpPr>
        <p:spPr>
          <a:xfrm>
            <a:off x="11611955" y="0"/>
            <a:ext cx="453971" cy="707886"/>
          </a:xfrm>
          <a:prstGeom prst="rect">
            <a:avLst/>
          </a:prstGeom>
          <a:noFill/>
        </p:spPr>
        <p:txBody>
          <a:bodyPr wrap="none" rtlCol="0">
            <a:spAutoFit/>
          </a:bodyPr>
          <a:lstStyle/>
          <a:p>
            <a:pPr algn="r"/>
            <a:r>
              <a:rPr lang="es-MX" sz="4000" dirty="0"/>
              <a:t>9</a:t>
            </a:r>
          </a:p>
        </p:txBody>
      </p:sp>
      <p:pic>
        <p:nvPicPr>
          <p:cNvPr id="6" name="Imagen 5">
            <a:extLst>
              <a:ext uri="{FF2B5EF4-FFF2-40B4-BE49-F238E27FC236}">
                <a16:creationId xmlns:a16="http://schemas.microsoft.com/office/drawing/2014/main" id="{50D8D514-79F4-4D44-80D7-A3580245BCCD}"/>
              </a:ext>
            </a:extLst>
          </p:cNvPr>
          <p:cNvPicPr>
            <a:picLocks noChangeAspect="1"/>
          </p:cNvPicPr>
          <p:nvPr/>
        </p:nvPicPr>
        <p:blipFill>
          <a:blip r:embed="rId2"/>
          <a:stretch>
            <a:fillRect/>
          </a:stretch>
        </p:blipFill>
        <p:spPr>
          <a:xfrm>
            <a:off x="779298" y="2616591"/>
            <a:ext cx="5127901" cy="3974123"/>
          </a:xfrm>
          <a:prstGeom prst="rect">
            <a:avLst/>
          </a:prstGeom>
        </p:spPr>
      </p:pic>
      <p:pic>
        <p:nvPicPr>
          <p:cNvPr id="8" name="Imagen 7">
            <a:extLst>
              <a:ext uri="{FF2B5EF4-FFF2-40B4-BE49-F238E27FC236}">
                <a16:creationId xmlns:a16="http://schemas.microsoft.com/office/drawing/2014/main" id="{9749574A-ACF3-4AE3-BF21-4FB1325A3408}"/>
              </a:ext>
            </a:extLst>
          </p:cNvPr>
          <p:cNvPicPr>
            <a:picLocks noChangeAspect="1"/>
          </p:cNvPicPr>
          <p:nvPr/>
        </p:nvPicPr>
        <p:blipFill>
          <a:blip r:embed="rId3"/>
          <a:stretch>
            <a:fillRect/>
          </a:stretch>
        </p:blipFill>
        <p:spPr>
          <a:xfrm>
            <a:off x="6284803" y="2629350"/>
            <a:ext cx="5127900" cy="3961363"/>
          </a:xfrm>
          <a:prstGeom prst="rect">
            <a:avLst/>
          </a:prstGeom>
        </p:spPr>
      </p:pic>
    </p:spTree>
    <p:extLst>
      <p:ext uri="{BB962C8B-B14F-4D97-AF65-F5344CB8AC3E}">
        <p14:creationId xmlns:p14="http://schemas.microsoft.com/office/powerpoint/2010/main" val="100577175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ES" dirty="0"/>
              <a:t>Descripción de Apertura de la actividad. </a:t>
            </a:r>
            <a:endParaRPr lang="es-MX" dirty="0"/>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0" y="2195559"/>
            <a:ext cx="9613861" cy="631409"/>
          </a:xfrm>
        </p:spPr>
        <p:txBody>
          <a:bodyPr>
            <a:noAutofit/>
          </a:bodyPr>
          <a:lstStyle/>
          <a:p>
            <a:pPr algn="just"/>
            <a:r>
              <a:rPr lang="es-ES_tradnl" dirty="0">
                <a:cs typeface="Times New Roman"/>
              </a:rPr>
              <a:t>El docente explica a los alumnos la importancia de la Educación Vial y de conocer las medidas a seguir para evitar un accidente como transeúnte.  Mediante el trabajo grupal y utilizando la lluvia de ideas se buscará que los alumnos hagan conciencia de como podría cambiar su vida, la de un familiar o un amigo después de sufrir un accidente; con la finalidad de que  den la mayor importancia al desarrollo de su proyecto y con ello poder beneficiarse y beneficiar a otras personas.  Así mismo se pregunta a los alumnos si conocen información sobre la Educación Vial en algunos países de América, con sus respuestas se podrá determinar de que países podrán obtener información que apoye al proyecto.</a:t>
            </a: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1" y="0"/>
            <a:ext cx="1181735" cy="707886"/>
          </a:xfrm>
          <a:prstGeom prst="rect">
            <a:avLst/>
          </a:prstGeom>
          <a:noFill/>
        </p:spPr>
        <p:txBody>
          <a:bodyPr wrap="none" rtlCol="0">
            <a:spAutoFit/>
          </a:bodyPr>
          <a:lstStyle/>
          <a:p>
            <a:pPr algn="r"/>
            <a:r>
              <a:rPr lang="es-MX" sz="4000" dirty="0"/>
              <a:t>15.4</a:t>
            </a:r>
          </a:p>
        </p:txBody>
      </p:sp>
    </p:spTree>
    <p:extLst>
      <p:ext uri="{BB962C8B-B14F-4D97-AF65-F5344CB8AC3E}">
        <p14:creationId xmlns:p14="http://schemas.microsoft.com/office/powerpoint/2010/main" val="11856618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ES" dirty="0"/>
              <a:t>Descripción del desarrollo de la actividad. </a:t>
            </a:r>
            <a:endParaRPr lang="es-MX" dirty="0"/>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815440" y="2028657"/>
            <a:ext cx="9613861" cy="631409"/>
          </a:xfrm>
        </p:spPr>
        <p:txBody>
          <a:bodyPr>
            <a:noAutofit/>
          </a:bodyPr>
          <a:lstStyle/>
          <a:p>
            <a:pPr algn="just"/>
            <a:r>
              <a:rPr lang="es-ES_tradnl" dirty="0">
                <a:cs typeface="Times New Roman"/>
              </a:rPr>
              <a:t>El docente explica al grupo la intención de realizar una actividad que permita informar y dar a conocer la importancia de llevar acabo buenas practicas de educación vial, esto motivado por la problemática que se vive en la esquina de Tlalpan y Llantén.  Los alumnos realizan varias propuestas entre  las que destacan realizar un video de YouTube, un video de Tik Tock o un Scream Cast, decidiendo al final realizar un video de YouTube (actividad que se realizará en equipos de 3 personas).  Para realizar dicha evidencia de trabajo los alumnos buscan información sobre las practicas en educación vial tanto en México (específicamente CDMX) como en Europa y algunos países de América (EEUU, Canadá y Brasil), así como también las estadísticas tanto de accidentes viales (transeúnte) y las muertes que se presentan por dicha situación.</a:t>
            </a: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1" y="0"/>
            <a:ext cx="1181735" cy="707886"/>
          </a:xfrm>
          <a:prstGeom prst="rect">
            <a:avLst/>
          </a:prstGeom>
          <a:noFill/>
        </p:spPr>
        <p:txBody>
          <a:bodyPr wrap="none" rtlCol="0">
            <a:spAutoFit/>
          </a:bodyPr>
          <a:lstStyle/>
          <a:p>
            <a:pPr algn="r"/>
            <a:r>
              <a:rPr lang="es-MX" sz="4000" dirty="0"/>
              <a:t>15.5</a:t>
            </a:r>
          </a:p>
        </p:txBody>
      </p:sp>
    </p:spTree>
    <p:extLst>
      <p:ext uri="{BB962C8B-B14F-4D97-AF65-F5344CB8AC3E}">
        <p14:creationId xmlns:p14="http://schemas.microsoft.com/office/powerpoint/2010/main" val="93186606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ES" dirty="0"/>
              <a:t>Descripción del cierre de la actividad. </a:t>
            </a:r>
            <a:endParaRPr lang="es-MX" dirty="0"/>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877269" y="2797591"/>
            <a:ext cx="9613861" cy="631409"/>
          </a:xfrm>
        </p:spPr>
        <p:txBody>
          <a:bodyPr>
            <a:noAutofit/>
          </a:bodyPr>
          <a:lstStyle/>
          <a:p>
            <a:pPr algn="just"/>
            <a:r>
              <a:rPr lang="es-ES_tradnl" dirty="0">
                <a:cs typeface="Times New Roman"/>
              </a:rPr>
              <a:t>Finalmente, se realiza una evaluación del avance de cada equipo de trabajo para conocer el avance del proyecto. El docente guía la dinámica dando a cada grupo la palabra para que expliquen y muestren sus productos.  Se observarán los detalles que se deban afinar, así como las áreas de oportunidad para la mejora de cada uno de los productos finales creados por los alumnos. </a:t>
            </a: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1" y="0"/>
            <a:ext cx="1181735" cy="707886"/>
          </a:xfrm>
          <a:prstGeom prst="rect">
            <a:avLst/>
          </a:prstGeom>
          <a:noFill/>
        </p:spPr>
        <p:txBody>
          <a:bodyPr wrap="none" rtlCol="0">
            <a:spAutoFit/>
          </a:bodyPr>
          <a:lstStyle/>
          <a:p>
            <a:pPr algn="r"/>
            <a:r>
              <a:rPr lang="es-MX" sz="4000" dirty="0"/>
              <a:t>15.6</a:t>
            </a:r>
          </a:p>
        </p:txBody>
      </p:sp>
    </p:spTree>
    <p:extLst>
      <p:ext uri="{BB962C8B-B14F-4D97-AF65-F5344CB8AC3E}">
        <p14:creationId xmlns:p14="http://schemas.microsoft.com/office/powerpoint/2010/main" val="29011285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ES" dirty="0"/>
              <a:t>Descripción de lo que se hará con los resultados de la actividad.</a:t>
            </a:r>
            <a:endParaRPr lang="es-MX" dirty="0"/>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1" y="2190796"/>
            <a:ext cx="9613861" cy="631409"/>
          </a:xfrm>
        </p:spPr>
        <p:txBody>
          <a:bodyPr>
            <a:noAutofit/>
          </a:bodyPr>
          <a:lstStyle/>
          <a:p>
            <a:r>
              <a:rPr lang="es-ES_tradnl" dirty="0">
                <a:cs typeface="Times New Roman"/>
              </a:rPr>
              <a:t>Después de observar las Buenas Prácticas en materia de Educación Vial llevadas a cabo en otros países de América y Europa, lo que se pretende es empezar a ponerlas en marcha con ayuda de los alumnos de sexto año, los docentes y los directores del colegio. </a:t>
            </a:r>
          </a:p>
          <a:p>
            <a:r>
              <a:rPr lang="es-ES_tradnl" dirty="0">
                <a:cs typeface="Times New Roman"/>
              </a:rPr>
              <a:t>Se pretende iniciar una campaña de educación vial práctica donde de manera vivencial, los alumnos salgan a la calle algunas ocasiones, acompañados por un docente que les indique cuál es el punto más seguro para cruzar la calle. También se sugiere que como parte de este ejercicio,  los alumnos estén un momento observando la velocidad con la que circulan los autos, así como la dirección en que circulan, que observen cómo los adultos cruzan la calle, es decir, este proyecto nos permitió reconocer que la educación vial más efectiva es aquella que se vive y se practica.</a:t>
            </a:r>
          </a:p>
          <a:p>
            <a:endParaRPr lang="es-ES_tradnl" dirty="0">
              <a:cs typeface="Times New Roman"/>
            </a:endParaRP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1" y="0"/>
            <a:ext cx="1181735" cy="707886"/>
          </a:xfrm>
          <a:prstGeom prst="rect">
            <a:avLst/>
          </a:prstGeom>
          <a:noFill/>
        </p:spPr>
        <p:txBody>
          <a:bodyPr wrap="none" rtlCol="0">
            <a:spAutoFit/>
          </a:bodyPr>
          <a:lstStyle/>
          <a:p>
            <a:pPr algn="r"/>
            <a:r>
              <a:rPr lang="es-MX" sz="4000" dirty="0"/>
              <a:t>15.7</a:t>
            </a:r>
          </a:p>
        </p:txBody>
      </p:sp>
    </p:spTree>
    <p:extLst>
      <p:ext uri="{BB962C8B-B14F-4D97-AF65-F5344CB8AC3E}">
        <p14:creationId xmlns:p14="http://schemas.microsoft.com/office/powerpoint/2010/main" val="13521198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ES" dirty="0"/>
              <a:t>Análisis. Contrastación de lo esperado y lo sucedido. </a:t>
            </a:r>
            <a:endParaRPr lang="es-MX" dirty="0"/>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1" y="1824559"/>
            <a:ext cx="9613861" cy="631409"/>
          </a:xfrm>
        </p:spPr>
        <p:txBody>
          <a:bodyPr>
            <a:noAutofit/>
          </a:bodyPr>
          <a:lstStyle/>
          <a:p>
            <a:endParaRPr lang="es-ES_tradnl" dirty="0">
              <a:cs typeface="Times New Roman"/>
            </a:endParaRPr>
          </a:p>
          <a:p>
            <a:r>
              <a:rPr lang="es-ES_tradnl" sz="2200" dirty="0">
                <a:cs typeface="Times New Roman"/>
              </a:rPr>
              <a:t>Lo esperado era iniciar con las campañas prácticas, salir con los alumnos a la calle como parte de sus horas de clase para que observaran y reflexionaran en torno a la realidad que tienen como peatones en la esquina de Tlalpan y L</a:t>
            </a:r>
            <a:r>
              <a:rPr lang="es-ES" sz="2200" dirty="0">
                <a:cs typeface="Times New Roman"/>
              </a:rPr>
              <a:t>l</a:t>
            </a:r>
            <a:r>
              <a:rPr lang="es-ES_tradnl" sz="2200" dirty="0" err="1">
                <a:cs typeface="Times New Roman"/>
              </a:rPr>
              <a:t>antén</a:t>
            </a:r>
            <a:r>
              <a:rPr lang="es-ES_tradnl" sz="2200" dirty="0">
                <a:cs typeface="Times New Roman"/>
              </a:rPr>
              <a:t> y su relación con los autos, también colocar unas lámparas con apoyo de la Alcaldía o de los padres de familia  para que los alumnos estén bien iluminados al cruzar las calles momentos antes que de amanezca con luz natural.</a:t>
            </a:r>
          </a:p>
          <a:p>
            <a:r>
              <a:rPr lang="es-ES_tradnl" sz="2200" dirty="0">
                <a:cs typeface="Times New Roman"/>
              </a:rPr>
              <a:t>También se esperaba que los alumnos de sexto año iniciaran una campaña de primeros auxilios, números  de emergencia para saber cómo actuar de manera rápida en caso de presentarse un siniestro vial</a:t>
            </a:r>
          </a:p>
          <a:p>
            <a:r>
              <a:rPr lang="es-ES_tradnl" sz="2200" dirty="0">
                <a:cs typeface="Times New Roman"/>
              </a:rPr>
              <a:t>Esto no sucedió debido a que todo este año los alumnos han estado tomando clases en línea por el COVID 19 y no ha habido clases presenciales.</a:t>
            </a: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2" y="0"/>
            <a:ext cx="1181734" cy="707886"/>
          </a:xfrm>
          <a:prstGeom prst="rect">
            <a:avLst/>
          </a:prstGeom>
          <a:noFill/>
        </p:spPr>
        <p:txBody>
          <a:bodyPr wrap="none" rtlCol="0">
            <a:spAutoFit/>
          </a:bodyPr>
          <a:lstStyle/>
          <a:p>
            <a:pPr algn="r"/>
            <a:r>
              <a:rPr lang="es-MX" sz="4000" dirty="0"/>
              <a:t>15.8</a:t>
            </a:r>
          </a:p>
        </p:txBody>
      </p:sp>
    </p:spTree>
    <p:extLst>
      <p:ext uri="{BB962C8B-B14F-4D97-AF65-F5344CB8AC3E}">
        <p14:creationId xmlns:p14="http://schemas.microsoft.com/office/powerpoint/2010/main" val="367095882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MX" dirty="0"/>
              <a:t>Toma de decisiones. </a:t>
            </a:r>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1" y="1913860"/>
            <a:ext cx="9613861" cy="631409"/>
          </a:xfrm>
        </p:spPr>
        <p:txBody>
          <a:bodyPr>
            <a:noAutofit/>
          </a:bodyPr>
          <a:lstStyle/>
          <a:p>
            <a:r>
              <a:rPr lang="es-ES_tradnl" sz="2200" dirty="0">
                <a:cs typeface="Times New Roman"/>
              </a:rPr>
              <a:t>Se pretende buscar apoyo en la Secretaria de Seguridad Vial para que nos brinden algunos cursos en materia de Educación Vial,  señalizaciones, lámparas y primeros </a:t>
            </a:r>
            <a:r>
              <a:rPr lang="es-ES_tradnl" sz="2200" dirty="0" err="1">
                <a:cs typeface="Times New Roman"/>
              </a:rPr>
              <a:t>auxilios.Después</a:t>
            </a:r>
            <a:r>
              <a:rPr lang="es-ES_tradnl" sz="2200" dirty="0">
                <a:cs typeface="Times New Roman"/>
              </a:rPr>
              <a:t> los alumnos de sexto año pueden replicar estos cursos para sus compañeros.</a:t>
            </a:r>
          </a:p>
          <a:p>
            <a:r>
              <a:rPr lang="es-ES_tradnl" sz="2200" dirty="0">
                <a:cs typeface="Times New Roman"/>
              </a:rPr>
              <a:t>Se pretende comprar material didáctico o construirlo con apoyo de los docentes para enseñar de manera divertida lo que es la Educación Vial, la prevención de accidentes y los primeros auxilios</a:t>
            </a:r>
          </a:p>
          <a:p>
            <a:r>
              <a:rPr lang="es-ES_tradnl" sz="2200" dirty="0">
                <a:cs typeface="Times New Roman"/>
              </a:rPr>
              <a:t>Se quiere hacer un cortometraje en colaboración con los alumnos, docentes y directivos que trate de Educación Vial a partir de la realidad que se vive en la esquina de </a:t>
            </a:r>
            <a:r>
              <a:rPr lang="es-ES_tradnl" sz="2200" dirty="0" err="1">
                <a:cs typeface="Times New Roman"/>
              </a:rPr>
              <a:t>Tlalpán</a:t>
            </a:r>
            <a:r>
              <a:rPr lang="es-ES_tradnl" sz="2200" dirty="0">
                <a:cs typeface="Times New Roman"/>
              </a:rPr>
              <a:t> y </a:t>
            </a:r>
            <a:r>
              <a:rPr lang="es-ES_tradnl" sz="2200" dirty="0" err="1">
                <a:cs typeface="Times New Roman"/>
              </a:rPr>
              <a:t>Llántén</a:t>
            </a:r>
            <a:endParaRPr lang="es-ES_tradnl" sz="2200" dirty="0">
              <a:cs typeface="Times New Roman"/>
            </a:endParaRPr>
          </a:p>
          <a:p>
            <a:r>
              <a:rPr lang="es-ES_tradnl" sz="2200" dirty="0">
                <a:cs typeface="Times New Roman"/>
              </a:rPr>
              <a:t>Incluir como parte del currículo algunas horas para educar de manera práctica a los alumnos en este tema.</a:t>
            </a:r>
          </a:p>
          <a:p>
            <a:r>
              <a:rPr lang="es-ES_tradnl" sz="2200" dirty="0">
                <a:cs typeface="Times New Roman"/>
              </a:rPr>
              <a:t>Hacer un directorio con direcciones y rutas hacia los hospitales más cercanos a la Universidad Villa Nueva Montaño</a:t>
            </a: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2" y="0"/>
            <a:ext cx="1181734" cy="707886"/>
          </a:xfrm>
          <a:prstGeom prst="rect">
            <a:avLst/>
          </a:prstGeom>
          <a:noFill/>
        </p:spPr>
        <p:txBody>
          <a:bodyPr wrap="none" rtlCol="0">
            <a:spAutoFit/>
          </a:bodyPr>
          <a:lstStyle/>
          <a:p>
            <a:pPr algn="r"/>
            <a:r>
              <a:rPr lang="es-MX" sz="4000" dirty="0"/>
              <a:t>15.9</a:t>
            </a:r>
          </a:p>
        </p:txBody>
      </p:sp>
    </p:spTree>
    <p:extLst>
      <p:ext uri="{BB962C8B-B14F-4D97-AF65-F5344CB8AC3E}">
        <p14:creationId xmlns:p14="http://schemas.microsoft.com/office/powerpoint/2010/main" val="40026564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a:xfrm>
            <a:off x="702849" y="2964764"/>
            <a:ext cx="10340289" cy="1410287"/>
          </a:xfrm>
        </p:spPr>
        <p:txBody>
          <a:bodyPr>
            <a:normAutofit fontScale="90000"/>
          </a:bodyPr>
          <a:lstStyle/>
          <a:p>
            <a:r>
              <a:rPr lang="es-ES" dirty="0"/>
              <a:t>Evaluación. Autoevaluación, coevaluación del proyecto, por parte de alumnos, maestros y autoridades/entrevistas video grabadas o escritas. </a:t>
            </a:r>
            <a:endParaRPr lang="es-MX" dirty="0"/>
          </a:p>
        </p:txBody>
      </p:sp>
      <p:sp>
        <p:nvSpPr>
          <p:cNvPr id="4" name="CuadroTexto 3">
            <a:extLst>
              <a:ext uri="{FF2B5EF4-FFF2-40B4-BE49-F238E27FC236}">
                <a16:creationId xmlns:a16="http://schemas.microsoft.com/office/drawing/2014/main" id="{AA946080-A8B6-4ADF-90EB-CC6F4E4B4BCE}"/>
              </a:ext>
            </a:extLst>
          </p:cNvPr>
          <p:cNvSpPr txBox="1"/>
          <p:nvPr/>
        </p:nvSpPr>
        <p:spPr>
          <a:xfrm>
            <a:off x="11342651" y="0"/>
            <a:ext cx="723275" cy="707886"/>
          </a:xfrm>
          <a:prstGeom prst="rect">
            <a:avLst/>
          </a:prstGeom>
          <a:noFill/>
        </p:spPr>
        <p:txBody>
          <a:bodyPr wrap="none" rtlCol="0">
            <a:spAutoFit/>
          </a:bodyPr>
          <a:lstStyle/>
          <a:p>
            <a:pPr algn="r"/>
            <a:r>
              <a:rPr lang="es-MX" sz="4000" dirty="0"/>
              <a:t>16</a:t>
            </a:r>
          </a:p>
        </p:txBody>
      </p:sp>
    </p:spTree>
    <p:extLst>
      <p:ext uri="{BB962C8B-B14F-4D97-AF65-F5344CB8AC3E}">
        <p14:creationId xmlns:p14="http://schemas.microsoft.com/office/powerpoint/2010/main" val="201061937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a:xfrm>
            <a:off x="126074" y="601392"/>
            <a:ext cx="10340289" cy="1410287"/>
          </a:xfrm>
        </p:spPr>
        <p:txBody>
          <a:bodyPr>
            <a:normAutofit/>
          </a:bodyPr>
          <a:lstStyle/>
          <a:p>
            <a:pPr>
              <a:spcAft>
                <a:spcPts val="0"/>
              </a:spcAft>
            </a:pPr>
            <a:r>
              <a:rPr lang="es-MX" sz="3600" b="1" dirty="0" err="1">
                <a:effectLst/>
                <a:latin typeface="Calibri" panose="020F0502020204030204" pitchFamily="34" charset="0"/>
                <a:ea typeface="Calibri" panose="020F0502020204030204" pitchFamily="34" charset="0"/>
                <a:cs typeface="Times New Roman" panose="02020603050405020304" pitchFamily="18" charset="0"/>
              </a:rPr>
              <a:t>Mtra</a:t>
            </a:r>
            <a:r>
              <a:rPr lang="es-MX" sz="3600" b="1" dirty="0">
                <a:effectLst/>
                <a:latin typeface="Calibri" panose="020F0502020204030204" pitchFamily="34" charset="0"/>
                <a:ea typeface="Calibri" panose="020F0502020204030204" pitchFamily="34" charset="0"/>
                <a:cs typeface="Times New Roman" panose="02020603050405020304" pitchFamily="18" charset="0"/>
              </a:rPr>
              <a:t>: María del Pilar Araceli Sánchez Martínez. </a:t>
            </a:r>
            <a:endParaRPr lang="es-MX"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AA946080-A8B6-4ADF-90EB-CC6F4E4B4BCE}"/>
              </a:ext>
            </a:extLst>
          </p:cNvPr>
          <p:cNvSpPr txBox="1"/>
          <p:nvPr/>
        </p:nvSpPr>
        <p:spPr>
          <a:xfrm>
            <a:off x="11342651" y="0"/>
            <a:ext cx="723275" cy="707886"/>
          </a:xfrm>
          <a:prstGeom prst="rect">
            <a:avLst/>
          </a:prstGeom>
          <a:noFill/>
        </p:spPr>
        <p:txBody>
          <a:bodyPr wrap="none" rtlCol="0">
            <a:spAutoFit/>
          </a:bodyPr>
          <a:lstStyle/>
          <a:p>
            <a:pPr algn="r"/>
            <a:r>
              <a:rPr lang="es-MX" sz="4000" dirty="0"/>
              <a:t>16</a:t>
            </a:r>
          </a:p>
        </p:txBody>
      </p:sp>
      <p:sp>
        <p:nvSpPr>
          <p:cNvPr id="6" name="CuadroTexto 5">
            <a:extLst>
              <a:ext uri="{FF2B5EF4-FFF2-40B4-BE49-F238E27FC236}">
                <a16:creationId xmlns:a16="http://schemas.microsoft.com/office/drawing/2014/main" id="{FA40CDD2-F309-444F-9F23-28A3ABCAC8EC}"/>
              </a:ext>
            </a:extLst>
          </p:cNvPr>
          <p:cNvSpPr txBox="1"/>
          <p:nvPr/>
        </p:nvSpPr>
        <p:spPr>
          <a:xfrm>
            <a:off x="295421" y="2222695"/>
            <a:ext cx="11254153" cy="4493538"/>
          </a:xfrm>
          <a:prstGeom prst="rect">
            <a:avLst/>
          </a:prstGeom>
          <a:noFill/>
        </p:spPr>
        <p:txBody>
          <a:bodyPr wrap="square">
            <a:spAutoFit/>
          </a:bodyPr>
          <a:lstStyle/>
          <a:p>
            <a:pPr algn="just"/>
            <a:r>
              <a:rPr lang="es-MX" sz="2200" dirty="0"/>
              <a:t>Autoevaluación: El trabajo interdisciplinario se logró llevar a cabo. Los tiempos se tuvieron que ir ajustando sobre la marcha, ya que las clases en línea que impartimos durante el ciclo escolar nos obligaron a modificar el plan de trabajo; pero a pesar de ello se pudo trabajar en armonía y coordinación entre las disciplinas. </a:t>
            </a:r>
            <a:endParaRPr lang="es-ES" sz="2200" dirty="0"/>
          </a:p>
          <a:p>
            <a:pPr algn="just"/>
            <a:endParaRPr lang="es-MX" sz="2200" dirty="0"/>
          </a:p>
          <a:p>
            <a:pPr algn="just"/>
            <a:r>
              <a:rPr lang="es-MX" sz="2200" dirty="0"/>
              <a:t>Coevaluación del proyecto: </a:t>
            </a:r>
            <a:endParaRPr lang="es-ES" sz="2200" dirty="0"/>
          </a:p>
          <a:p>
            <a:pPr lvl="0" algn="just"/>
            <a:r>
              <a:rPr lang="es-MX" sz="2200" u="sng" dirty="0"/>
              <a:t>Alumnos: </a:t>
            </a:r>
            <a:r>
              <a:rPr lang="es-MX" sz="2200" dirty="0"/>
              <a:t>Tuvieron problemas para redactar algunas partes del contenido de los videos que hicieron, así como faltas de ortografía. Diferenciaron en dichos productos como es que se imparte la educación vial en Alemania y México. Así como las estadísticas de los accidentes. Mencionaron las campañas de seguridad vial, las soluciones a dichos problemas y la atención a las víctimas. Se les dieron sugerencias sobre el lenguaje utilizado y la importancia de darle formalidad, además de escribir correctamente el contenido de sus productos. </a:t>
            </a:r>
            <a:endParaRPr lang="es-ES" sz="2200" dirty="0"/>
          </a:p>
        </p:txBody>
      </p:sp>
    </p:spTree>
    <p:extLst>
      <p:ext uri="{BB962C8B-B14F-4D97-AF65-F5344CB8AC3E}">
        <p14:creationId xmlns:p14="http://schemas.microsoft.com/office/powerpoint/2010/main" val="16471830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391DD4A-D839-4969-A582-FB9A79B0A635}"/>
              </a:ext>
            </a:extLst>
          </p:cNvPr>
          <p:cNvSpPr txBox="1"/>
          <p:nvPr/>
        </p:nvSpPr>
        <p:spPr>
          <a:xfrm>
            <a:off x="295420" y="3221501"/>
            <a:ext cx="11254153" cy="3385542"/>
          </a:xfrm>
          <a:prstGeom prst="rect">
            <a:avLst/>
          </a:prstGeom>
          <a:noFill/>
        </p:spPr>
        <p:txBody>
          <a:bodyPr wrap="square">
            <a:spAutoFit/>
          </a:bodyPr>
          <a:lstStyle/>
          <a:p>
            <a:pPr algn="just"/>
            <a:endParaRPr lang="es-MX" sz="2400" dirty="0"/>
          </a:p>
          <a:p>
            <a:pPr algn="just"/>
            <a:endParaRPr lang="es-MX" sz="2400" dirty="0"/>
          </a:p>
          <a:p>
            <a:pPr algn="just"/>
            <a:r>
              <a:rPr lang="es-MX" sz="2400" dirty="0"/>
              <a:t>Se llevó a cabo un trabajo colaborativo por parte de las materias, sobre todo de las distintas áreas en las que estudian los alumnos. Hubo interés por el proyecto en su ejecución inicial, en el desarrollo y en su final. Se dialogó y colaboró con la materia de apoyo, para la entrega de los productos finales, así como los avances que los distintos equipos de trabajo de las áreas dieron para su corrección en el proceso de elaboración.</a:t>
            </a:r>
            <a:endParaRPr lang="es-ES" sz="2400" dirty="0"/>
          </a:p>
          <a:p>
            <a:pPr>
              <a:spcAft>
                <a:spcPts val="0"/>
              </a:spcAft>
            </a:pP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uadroTexto 1">
            <a:extLst>
              <a:ext uri="{FF2B5EF4-FFF2-40B4-BE49-F238E27FC236}">
                <a16:creationId xmlns:a16="http://schemas.microsoft.com/office/drawing/2014/main" id="{0F4B3F58-0294-43EE-A009-A468D70179BE}"/>
              </a:ext>
            </a:extLst>
          </p:cNvPr>
          <p:cNvSpPr txBox="1"/>
          <p:nvPr/>
        </p:nvSpPr>
        <p:spPr>
          <a:xfrm>
            <a:off x="11342651" y="0"/>
            <a:ext cx="723275" cy="707886"/>
          </a:xfrm>
          <a:prstGeom prst="rect">
            <a:avLst/>
          </a:prstGeom>
          <a:noFill/>
        </p:spPr>
        <p:txBody>
          <a:bodyPr wrap="none" rtlCol="0">
            <a:spAutoFit/>
          </a:bodyPr>
          <a:lstStyle/>
          <a:p>
            <a:pPr algn="r"/>
            <a:r>
              <a:rPr lang="es-MX" sz="4000" dirty="0"/>
              <a:t>16</a:t>
            </a:r>
          </a:p>
        </p:txBody>
      </p:sp>
      <p:sp>
        <p:nvSpPr>
          <p:cNvPr id="4" name="CuadroTexto 3">
            <a:extLst>
              <a:ext uri="{FF2B5EF4-FFF2-40B4-BE49-F238E27FC236}">
                <a16:creationId xmlns:a16="http://schemas.microsoft.com/office/drawing/2014/main" id="{F0702D42-43AC-4253-B272-BF8AAE73997A}"/>
              </a:ext>
            </a:extLst>
          </p:cNvPr>
          <p:cNvSpPr txBox="1"/>
          <p:nvPr/>
        </p:nvSpPr>
        <p:spPr>
          <a:xfrm>
            <a:off x="295421" y="2222695"/>
            <a:ext cx="11254153" cy="1569660"/>
          </a:xfrm>
          <a:prstGeom prst="rect">
            <a:avLst/>
          </a:prstGeom>
          <a:noFill/>
        </p:spPr>
        <p:txBody>
          <a:bodyPr wrap="square">
            <a:spAutoFit/>
          </a:bodyPr>
          <a:lstStyle/>
          <a:p>
            <a:pPr lvl="0" algn="just"/>
            <a:r>
              <a:rPr lang="es-MX" sz="2400" u="sng"/>
              <a:t>Maestros</a:t>
            </a:r>
            <a:r>
              <a:rPr lang="es-MX" sz="2400"/>
              <a:t>: el trabajo siempre fue desarrollado en armonía y respeto, logramos trabajar en equipo y siempre tratando de enriquecer el proyecto.</a:t>
            </a:r>
            <a:endParaRPr lang="es-ES" sz="2400" dirty="0"/>
          </a:p>
          <a:p>
            <a:pPr lvl="0" algn="just"/>
            <a:r>
              <a:rPr lang="es-MX" sz="2400" u="sng" dirty="0"/>
              <a:t>Coevaluación de autoridades: </a:t>
            </a:r>
            <a:r>
              <a:rPr lang="es-MX" sz="2400" dirty="0"/>
              <a:t>Las autoridades escolares atestiguaron el trabajo del equipo y su ejecución completa del proyecto. </a:t>
            </a:r>
            <a:endParaRPr lang="es-ES" sz="2400" dirty="0"/>
          </a:p>
        </p:txBody>
      </p:sp>
    </p:spTree>
    <p:extLst>
      <p:ext uri="{BB962C8B-B14F-4D97-AF65-F5344CB8AC3E}">
        <p14:creationId xmlns:p14="http://schemas.microsoft.com/office/powerpoint/2010/main" val="205949083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F3A497-013D-4665-A38B-6655B56F9CC5}"/>
              </a:ext>
            </a:extLst>
          </p:cNvPr>
          <p:cNvSpPr>
            <a:spLocks noGrp="1"/>
          </p:cNvSpPr>
          <p:nvPr>
            <p:ph type="title"/>
          </p:nvPr>
        </p:nvSpPr>
        <p:spPr/>
        <p:txBody>
          <a:bodyPr/>
          <a:lstStyle/>
          <a:p>
            <a:r>
              <a:rPr lang="es-MX" dirty="0"/>
              <a:t>ELSA SAMORIA LARIOS</a:t>
            </a:r>
          </a:p>
        </p:txBody>
      </p:sp>
      <p:graphicFrame>
        <p:nvGraphicFramePr>
          <p:cNvPr id="8" name="Tabla 7">
            <a:extLst>
              <a:ext uri="{FF2B5EF4-FFF2-40B4-BE49-F238E27FC236}">
                <a16:creationId xmlns:a16="http://schemas.microsoft.com/office/drawing/2014/main" id="{E46D9FA1-C7B8-48D3-B919-AE4B3CF8722D}"/>
              </a:ext>
            </a:extLst>
          </p:cNvPr>
          <p:cNvGraphicFramePr/>
          <p:nvPr>
            <p:extLst>
              <p:ext uri="{D42A27DB-BD31-4B8C-83A1-F6EECF244321}">
                <p14:modId xmlns:p14="http://schemas.microsoft.com/office/powerpoint/2010/main" val="5715525"/>
              </p:ext>
            </p:extLst>
          </p:nvPr>
        </p:nvGraphicFramePr>
        <p:xfrm>
          <a:off x="263434" y="3063241"/>
          <a:ext cx="11665132" cy="2552440"/>
        </p:xfrm>
        <a:graphic>
          <a:graphicData uri="http://schemas.openxmlformats.org/drawingml/2006/table">
            <a:tbl>
              <a:tblPr firstRow="1" bandRow="1">
                <a:tableStyleId>{2D5ABB26-0587-4C30-8999-92F81FD0307C}</a:tableStyleId>
              </a:tblPr>
              <a:tblGrid>
                <a:gridCol w="5832566">
                  <a:extLst>
                    <a:ext uri="{9D8B030D-6E8A-4147-A177-3AD203B41FA5}">
                      <a16:colId xmlns:a16="http://schemas.microsoft.com/office/drawing/2014/main" val="3113475667"/>
                    </a:ext>
                  </a:extLst>
                </a:gridCol>
                <a:gridCol w="5832566">
                  <a:extLst>
                    <a:ext uri="{9D8B030D-6E8A-4147-A177-3AD203B41FA5}">
                      <a16:colId xmlns:a16="http://schemas.microsoft.com/office/drawing/2014/main" val="2020122025"/>
                    </a:ext>
                  </a:extLst>
                </a:gridCol>
              </a:tblGrid>
              <a:tr h="1058500">
                <a:tc>
                  <a:txBody>
                    <a:bodyPr/>
                    <a:lstStyle/>
                    <a:p>
                      <a:pPr marL="0" marR="0" indent="0" algn="l" rtl="0" eaLnBrk="1" fontAlgn="auto" latinLnBrk="0" hangingPunct="1">
                        <a:spcBef>
                          <a:spcPts val="0"/>
                        </a:spcBef>
                        <a:spcAft>
                          <a:spcPts val="0"/>
                        </a:spcAft>
                      </a:pPr>
                      <a:r>
                        <a:rPr lang="es-ES" sz="2000" u="none" strike="noStrike" dirty="0">
                          <a:effectLst/>
                        </a:rPr>
                        <a:t>Los resultados obtenidos por cada equipo de trabajo:</a:t>
                      </a:r>
                      <a:endParaRPr lang="es-ES" sz="2000" b="0" i="0" u="none" strike="noStrike" dirty="0">
                        <a:effectLst/>
                        <a:latin typeface="Arial" panose="020B0604020202020204" pitchFamily="34" charset="0"/>
                      </a:endParaRPr>
                    </a:p>
                  </a:txBody>
                  <a:tcPr marL="57019" marR="57019" marT="28510" marB="28510"/>
                </a:tc>
                <a:tc>
                  <a:txBody>
                    <a:bodyPr/>
                    <a:lstStyle/>
                    <a:p>
                      <a:pPr algn="l" fontAlgn="t">
                        <a:spcBef>
                          <a:spcPts val="0"/>
                        </a:spcBef>
                        <a:spcAft>
                          <a:spcPts val="0"/>
                        </a:spcAft>
                      </a:pPr>
                      <a:r>
                        <a:rPr lang="es-ES" sz="2000" u="none" strike="noStrike">
                          <a:effectLst/>
                        </a:rPr>
                        <a:t>La situación de pandemia provocó que no se</a:t>
                      </a:r>
                      <a:r>
                        <a:rPr lang="es-ES" sz="2000" u="none" strike="noStrike" baseline="0">
                          <a:effectLst/>
                        </a:rPr>
                        <a:t> trabajara como tal en equipos, debimos hacer ajustes y creo que el resultado fue bueno a pesar de las circunstancias.</a:t>
                      </a:r>
                      <a:endParaRPr lang="es-ES" sz="2000" b="0" i="0" u="none" strike="noStrike">
                        <a:effectLst/>
                        <a:latin typeface="Arial" panose="020B0604020202020204" pitchFamily="34" charset="0"/>
                      </a:endParaRPr>
                    </a:p>
                  </a:txBody>
                  <a:tcPr marL="57019" marR="57019" marT="28510" marB="28510"/>
                </a:tc>
                <a:extLst>
                  <a:ext uri="{0D108BD9-81ED-4DB2-BD59-A6C34878D82A}">
                    <a16:rowId xmlns:a16="http://schemas.microsoft.com/office/drawing/2014/main" val="3362285154"/>
                  </a:ext>
                </a:extLst>
              </a:tr>
              <a:tr h="880516">
                <a:tc>
                  <a:txBody>
                    <a:bodyPr/>
                    <a:lstStyle/>
                    <a:p>
                      <a:pPr algn="l" fontAlgn="t">
                        <a:spcBef>
                          <a:spcPts val="0"/>
                        </a:spcBef>
                        <a:spcAft>
                          <a:spcPts val="0"/>
                        </a:spcAft>
                      </a:pPr>
                      <a:r>
                        <a:rPr lang="es-ES" sz="2000" u="none" strike="noStrike" dirty="0">
                          <a:effectLst/>
                        </a:rPr>
                        <a:t>El desempeño de los integrantes</a:t>
                      </a:r>
                      <a:r>
                        <a:rPr lang="es-ES" sz="2000" u="none" strike="noStrike" baseline="0" dirty="0">
                          <a:effectLst/>
                        </a:rPr>
                        <a:t> de cada equipo de trabajo:</a:t>
                      </a:r>
                      <a:endParaRPr lang="es-ES" sz="2000" b="0" i="0" u="none" strike="noStrike" dirty="0">
                        <a:effectLst/>
                        <a:latin typeface="Arial" panose="020B0604020202020204" pitchFamily="34" charset="0"/>
                      </a:endParaRPr>
                    </a:p>
                  </a:txBody>
                  <a:tcPr marL="57019" marR="57019" marT="28510" marB="28510"/>
                </a:tc>
                <a:tc>
                  <a:txBody>
                    <a:bodyPr/>
                    <a:lstStyle/>
                    <a:p>
                      <a:pPr algn="l" fontAlgn="t">
                        <a:spcBef>
                          <a:spcPts val="0"/>
                        </a:spcBef>
                        <a:spcAft>
                          <a:spcPts val="0"/>
                        </a:spcAft>
                      </a:pPr>
                      <a:r>
                        <a:rPr lang="es-ES" sz="2000" u="none" strike="noStrike" dirty="0">
                          <a:effectLst/>
                        </a:rPr>
                        <a:t>Como era de esperarse, al trabajar a distancia hubo integrantes que no entregaron con la suficiente calidad, sin embargo, todos los alum</a:t>
                      </a:r>
                      <a:r>
                        <a:rPr lang="es-ES" sz="2000" u="none" strike="noStrike" baseline="0" dirty="0">
                          <a:effectLst/>
                        </a:rPr>
                        <a:t>nos hicieron un buen esfuerzo.</a:t>
                      </a:r>
                      <a:endParaRPr lang="es-ES" sz="2000" b="0" i="0" u="none" strike="noStrike" dirty="0">
                        <a:effectLst/>
                        <a:latin typeface="Arial" panose="020B0604020202020204" pitchFamily="34" charset="0"/>
                      </a:endParaRPr>
                    </a:p>
                  </a:txBody>
                  <a:tcPr marL="57019" marR="57019" marT="28510" marB="28510"/>
                </a:tc>
                <a:extLst>
                  <a:ext uri="{0D108BD9-81ED-4DB2-BD59-A6C34878D82A}">
                    <a16:rowId xmlns:a16="http://schemas.microsoft.com/office/drawing/2014/main" val="3843061303"/>
                  </a:ext>
                </a:extLst>
              </a:tr>
            </a:tbl>
          </a:graphicData>
        </a:graphic>
      </p:graphicFrame>
      <p:sp>
        <p:nvSpPr>
          <p:cNvPr id="3" name="CuadroTexto 2">
            <a:extLst>
              <a:ext uri="{FF2B5EF4-FFF2-40B4-BE49-F238E27FC236}">
                <a16:creationId xmlns:a16="http://schemas.microsoft.com/office/drawing/2014/main" id="{F899173F-05C6-434D-95FA-74267D381672}"/>
              </a:ext>
            </a:extLst>
          </p:cNvPr>
          <p:cNvSpPr txBox="1"/>
          <p:nvPr/>
        </p:nvSpPr>
        <p:spPr>
          <a:xfrm>
            <a:off x="11342651" y="0"/>
            <a:ext cx="723275" cy="707886"/>
          </a:xfrm>
          <a:prstGeom prst="rect">
            <a:avLst/>
          </a:prstGeom>
          <a:noFill/>
        </p:spPr>
        <p:txBody>
          <a:bodyPr wrap="none" rtlCol="0">
            <a:spAutoFit/>
          </a:bodyPr>
          <a:lstStyle/>
          <a:p>
            <a:pPr algn="r"/>
            <a:r>
              <a:rPr lang="es-MX" sz="4000" dirty="0"/>
              <a:t>16</a:t>
            </a:r>
          </a:p>
        </p:txBody>
      </p:sp>
    </p:spTree>
    <p:extLst>
      <p:ext uri="{BB962C8B-B14F-4D97-AF65-F5344CB8AC3E}">
        <p14:creationId xmlns:p14="http://schemas.microsoft.com/office/powerpoint/2010/main" val="92325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186DF4F-28E1-4BEA-B705-6A3C770AB725}"/>
              </a:ext>
            </a:extLst>
          </p:cNvPr>
          <p:cNvPicPr>
            <a:picLocks noChangeAspect="1"/>
          </p:cNvPicPr>
          <p:nvPr/>
        </p:nvPicPr>
        <p:blipFill>
          <a:blip r:embed="rId2"/>
          <a:stretch>
            <a:fillRect/>
          </a:stretch>
        </p:blipFill>
        <p:spPr>
          <a:xfrm>
            <a:off x="529902" y="1370374"/>
            <a:ext cx="5328209" cy="4117252"/>
          </a:xfrm>
          <a:prstGeom prst="rect">
            <a:avLst/>
          </a:prstGeom>
        </p:spPr>
      </p:pic>
      <p:pic>
        <p:nvPicPr>
          <p:cNvPr id="7" name="Imagen 6">
            <a:extLst>
              <a:ext uri="{FF2B5EF4-FFF2-40B4-BE49-F238E27FC236}">
                <a16:creationId xmlns:a16="http://schemas.microsoft.com/office/drawing/2014/main" id="{6782A97A-6D32-42CF-90CE-B8A1B3262176}"/>
              </a:ext>
            </a:extLst>
          </p:cNvPr>
          <p:cNvPicPr>
            <a:picLocks noChangeAspect="1"/>
          </p:cNvPicPr>
          <p:nvPr/>
        </p:nvPicPr>
        <p:blipFill>
          <a:blip r:embed="rId3"/>
          <a:stretch>
            <a:fillRect/>
          </a:stretch>
        </p:blipFill>
        <p:spPr>
          <a:xfrm>
            <a:off x="6277621" y="1370374"/>
            <a:ext cx="5294803" cy="4117252"/>
          </a:xfrm>
          <a:prstGeom prst="rect">
            <a:avLst/>
          </a:prstGeom>
        </p:spPr>
      </p:pic>
      <p:sp>
        <p:nvSpPr>
          <p:cNvPr id="9" name="CuadroTexto 8">
            <a:extLst>
              <a:ext uri="{FF2B5EF4-FFF2-40B4-BE49-F238E27FC236}">
                <a16:creationId xmlns:a16="http://schemas.microsoft.com/office/drawing/2014/main" id="{07C2CB4F-3FD8-4374-916A-1305A12FF507}"/>
              </a:ext>
            </a:extLst>
          </p:cNvPr>
          <p:cNvSpPr txBox="1"/>
          <p:nvPr/>
        </p:nvSpPr>
        <p:spPr>
          <a:xfrm>
            <a:off x="11611955" y="0"/>
            <a:ext cx="453971" cy="707886"/>
          </a:xfrm>
          <a:prstGeom prst="rect">
            <a:avLst/>
          </a:prstGeom>
          <a:noFill/>
        </p:spPr>
        <p:txBody>
          <a:bodyPr wrap="none" rtlCol="0">
            <a:spAutoFit/>
          </a:bodyPr>
          <a:lstStyle/>
          <a:p>
            <a:pPr algn="r"/>
            <a:r>
              <a:rPr lang="es-MX" sz="4000" dirty="0"/>
              <a:t>9</a:t>
            </a:r>
          </a:p>
        </p:txBody>
      </p:sp>
    </p:spTree>
    <p:extLst>
      <p:ext uri="{BB962C8B-B14F-4D97-AF65-F5344CB8AC3E}">
        <p14:creationId xmlns:p14="http://schemas.microsoft.com/office/powerpoint/2010/main" val="209158311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9268A102-7E0F-4C27-8B51-71393AB2EDAC}"/>
              </a:ext>
            </a:extLst>
          </p:cNvPr>
          <p:cNvGraphicFramePr/>
          <p:nvPr>
            <p:extLst>
              <p:ext uri="{D42A27DB-BD31-4B8C-83A1-F6EECF244321}">
                <p14:modId xmlns:p14="http://schemas.microsoft.com/office/powerpoint/2010/main" val="492396241"/>
              </p:ext>
            </p:extLst>
          </p:nvPr>
        </p:nvGraphicFramePr>
        <p:xfrm>
          <a:off x="263434" y="2514601"/>
          <a:ext cx="11665132" cy="3466840"/>
        </p:xfrm>
        <a:graphic>
          <a:graphicData uri="http://schemas.openxmlformats.org/drawingml/2006/table">
            <a:tbl>
              <a:tblPr firstRow="1" bandRow="1">
                <a:tableStyleId>{2D5ABB26-0587-4C30-8999-92F81FD0307C}</a:tableStyleId>
              </a:tblPr>
              <a:tblGrid>
                <a:gridCol w="5832566">
                  <a:extLst>
                    <a:ext uri="{9D8B030D-6E8A-4147-A177-3AD203B41FA5}">
                      <a16:colId xmlns:a16="http://schemas.microsoft.com/office/drawing/2014/main" val="3113475667"/>
                    </a:ext>
                  </a:extLst>
                </a:gridCol>
                <a:gridCol w="5832566">
                  <a:extLst>
                    <a:ext uri="{9D8B030D-6E8A-4147-A177-3AD203B41FA5}">
                      <a16:colId xmlns:a16="http://schemas.microsoft.com/office/drawing/2014/main" val="2020122025"/>
                    </a:ext>
                  </a:extLst>
                </a:gridCol>
              </a:tblGrid>
              <a:tr h="1455485">
                <a:tc>
                  <a:txBody>
                    <a:bodyPr/>
                    <a:lstStyle/>
                    <a:p>
                      <a:pPr algn="l" fontAlgn="t">
                        <a:spcBef>
                          <a:spcPts val="0"/>
                        </a:spcBef>
                        <a:spcAft>
                          <a:spcPts val="0"/>
                        </a:spcAft>
                      </a:pPr>
                      <a:r>
                        <a:rPr lang="es-ES" sz="2000" u="none" strike="noStrike">
                          <a:effectLst/>
                        </a:rPr>
                        <a:t>El equipo interdisciplinario de los profesores:</a:t>
                      </a:r>
                      <a:endParaRPr lang="es-ES" sz="2000" b="0" i="0" u="none" strike="noStrike">
                        <a:effectLst/>
                        <a:latin typeface="Arial" panose="020B0604020202020204" pitchFamily="34" charset="0"/>
                      </a:endParaRPr>
                    </a:p>
                  </a:txBody>
                  <a:tcPr marL="57019" marR="57019" marT="28510" marB="28510"/>
                </a:tc>
                <a:tc>
                  <a:txBody>
                    <a:bodyPr/>
                    <a:lstStyle/>
                    <a:p>
                      <a:pPr algn="l" fontAlgn="t">
                        <a:spcBef>
                          <a:spcPts val="0"/>
                        </a:spcBef>
                        <a:spcAft>
                          <a:spcPts val="0"/>
                        </a:spcAft>
                      </a:pPr>
                      <a:r>
                        <a:rPr lang="es-ES" sz="2000" u="none" strike="noStrike" dirty="0">
                          <a:effectLst/>
                        </a:rPr>
                        <a:t>Considero que el equipo de profesores tuvimos una excelente comunicación,</a:t>
                      </a:r>
                      <a:r>
                        <a:rPr lang="es-ES" sz="2000" u="none" strike="noStrike" baseline="0" dirty="0">
                          <a:effectLst/>
                        </a:rPr>
                        <a:t> todos trabajamos con base en lo acordado y sobre los tiempos establecidos, incluso con la situación de pandemia que enfrentamos, nuestro contacto fue idóneo.</a:t>
                      </a:r>
                      <a:endParaRPr lang="es-ES" sz="2000" b="0" i="0" u="none" strike="noStrike" dirty="0">
                        <a:effectLst/>
                        <a:latin typeface="Arial" panose="020B0604020202020204" pitchFamily="34" charset="0"/>
                      </a:endParaRPr>
                    </a:p>
                  </a:txBody>
                  <a:tcPr marL="57019" marR="57019" marT="28510" marB="28510"/>
                </a:tc>
                <a:extLst>
                  <a:ext uri="{0D108BD9-81ED-4DB2-BD59-A6C34878D82A}">
                    <a16:rowId xmlns:a16="http://schemas.microsoft.com/office/drawing/2014/main" val="3552297076"/>
                  </a:ext>
                </a:extLst>
              </a:tr>
              <a:tr h="880516">
                <a:tc>
                  <a:txBody>
                    <a:bodyPr/>
                    <a:lstStyle/>
                    <a:p>
                      <a:pPr algn="l" fontAlgn="t">
                        <a:spcBef>
                          <a:spcPts val="0"/>
                        </a:spcBef>
                        <a:spcAft>
                          <a:spcPts val="0"/>
                        </a:spcAft>
                      </a:pPr>
                      <a:r>
                        <a:rPr lang="es-ES" sz="2000" u="none" strike="noStrike">
                          <a:effectLst/>
                        </a:rPr>
                        <a:t>El</a:t>
                      </a:r>
                      <a:r>
                        <a:rPr lang="es-ES" sz="2000" u="none" strike="noStrike" baseline="0">
                          <a:effectLst/>
                        </a:rPr>
                        <a:t> proceso y resultados del proyecto interdisciplinario en general:</a:t>
                      </a:r>
                      <a:endParaRPr lang="es-ES" sz="2000" b="0" i="0" u="none" strike="noStrike">
                        <a:effectLst/>
                        <a:latin typeface="Arial" panose="020B0604020202020204" pitchFamily="34" charset="0"/>
                      </a:endParaRPr>
                    </a:p>
                  </a:txBody>
                  <a:tcPr marL="57019" marR="57019" marT="28510" marB="28510"/>
                </a:tc>
                <a:tc>
                  <a:txBody>
                    <a:bodyPr/>
                    <a:lstStyle/>
                    <a:p>
                      <a:pPr algn="l" fontAlgn="t">
                        <a:spcBef>
                          <a:spcPts val="0"/>
                        </a:spcBef>
                        <a:spcAft>
                          <a:spcPts val="0"/>
                        </a:spcAft>
                      </a:pPr>
                      <a:r>
                        <a:rPr lang="es-ES" sz="2000" u="none" strike="noStrike" dirty="0">
                          <a:effectLst/>
                        </a:rPr>
                        <a:t>Pienso</a:t>
                      </a:r>
                      <a:r>
                        <a:rPr lang="es-ES" sz="2000" u="none" strike="noStrike" baseline="0" dirty="0">
                          <a:effectLst/>
                        </a:rPr>
                        <a:t> que el resultado es bueno, tuvimos que lidiar con la pandemia y la adaptación que provocó y, a pesar de ello, se logró desarrollar el proyecto dentro del tiempo originalmente acordado. </a:t>
                      </a:r>
                      <a:endParaRPr lang="es-ES" sz="2000" b="0" i="0" u="none" strike="noStrike" dirty="0">
                        <a:effectLst/>
                        <a:latin typeface="Arial" panose="020B0604020202020204" pitchFamily="34" charset="0"/>
                      </a:endParaRPr>
                    </a:p>
                  </a:txBody>
                  <a:tcPr marL="57019" marR="57019" marT="28510" marB="28510"/>
                </a:tc>
                <a:extLst>
                  <a:ext uri="{0D108BD9-81ED-4DB2-BD59-A6C34878D82A}">
                    <a16:rowId xmlns:a16="http://schemas.microsoft.com/office/drawing/2014/main" val="1340241706"/>
                  </a:ext>
                </a:extLst>
              </a:tr>
            </a:tbl>
          </a:graphicData>
        </a:graphic>
      </p:graphicFrame>
      <p:sp>
        <p:nvSpPr>
          <p:cNvPr id="2" name="CuadroTexto 1">
            <a:extLst>
              <a:ext uri="{FF2B5EF4-FFF2-40B4-BE49-F238E27FC236}">
                <a16:creationId xmlns:a16="http://schemas.microsoft.com/office/drawing/2014/main" id="{0641A045-C8EC-41F6-B29A-67328D241F09}"/>
              </a:ext>
            </a:extLst>
          </p:cNvPr>
          <p:cNvSpPr txBox="1"/>
          <p:nvPr/>
        </p:nvSpPr>
        <p:spPr>
          <a:xfrm>
            <a:off x="11342651" y="0"/>
            <a:ext cx="723275" cy="707886"/>
          </a:xfrm>
          <a:prstGeom prst="rect">
            <a:avLst/>
          </a:prstGeom>
          <a:noFill/>
        </p:spPr>
        <p:txBody>
          <a:bodyPr wrap="none" rtlCol="0">
            <a:spAutoFit/>
          </a:bodyPr>
          <a:lstStyle/>
          <a:p>
            <a:pPr algn="r"/>
            <a:r>
              <a:rPr lang="es-MX" sz="4000" dirty="0"/>
              <a:t>16</a:t>
            </a:r>
          </a:p>
        </p:txBody>
      </p:sp>
    </p:spTree>
    <p:extLst>
      <p:ext uri="{BB962C8B-B14F-4D97-AF65-F5344CB8AC3E}">
        <p14:creationId xmlns:p14="http://schemas.microsoft.com/office/powerpoint/2010/main" val="884476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F3A497-013D-4665-A38B-6655B56F9CC5}"/>
              </a:ext>
            </a:extLst>
          </p:cNvPr>
          <p:cNvSpPr>
            <a:spLocks noGrp="1"/>
          </p:cNvSpPr>
          <p:nvPr>
            <p:ph type="title"/>
          </p:nvPr>
        </p:nvSpPr>
        <p:spPr/>
        <p:txBody>
          <a:bodyPr/>
          <a:lstStyle/>
          <a:p>
            <a:r>
              <a:rPr lang="es-ES_tradnl" sz="3600" dirty="0">
                <a:cs typeface="Times New Roman"/>
              </a:rPr>
              <a:t>LIC. LUBA EVANGELINA MÉNDEZ REZA</a:t>
            </a:r>
            <a:endParaRPr lang="es-MX" dirty="0"/>
          </a:p>
        </p:txBody>
      </p:sp>
      <p:sp>
        <p:nvSpPr>
          <p:cNvPr id="5" name="CuadroTexto 4">
            <a:extLst>
              <a:ext uri="{FF2B5EF4-FFF2-40B4-BE49-F238E27FC236}">
                <a16:creationId xmlns:a16="http://schemas.microsoft.com/office/drawing/2014/main" id="{72C50621-AE43-4823-991F-AEAD00A59307}"/>
              </a:ext>
            </a:extLst>
          </p:cNvPr>
          <p:cNvSpPr txBox="1"/>
          <p:nvPr/>
        </p:nvSpPr>
        <p:spPr>
          <a:xfrm>
            <a:off x="539261" y="2149019"/>
            <a:ext cx="11113477" cy="4401205"/>
          </a:xfrm>
          <a:prstGeom prst="rect">
            <a:avLst/>
          </a:prstGeom>
          <a:noFill/>
        </p:spPr>
        <p:txBody>
          <a:bodyPr wrap="square">
            <a:spAutoFit/>
          </a:bodyPr>
          <a:lstStyle/>
          <a:p>
            <a:pPr algn="just">
              <a:spcAft>
                <a:spcPts val="0"/>
              </a:spcAft>
            </a:pPr>
            <a:r>
              <a:rPr lang="es-ES_tradnl" sz="2000" b="1" dirty="0">
                <a:effectLst/>
                <a:ea typeface="MS Mincho" panose="02020609040205080304" pitchFamily="49" charset="-128"/>
                <a:cs typeface="Times New Roman" panose="02020603050405020304" pitchFamily="18" charset="0"/>
              </a:rPr>
              <a:t>Los resultados obtenidos por cada equipo de trabajo</a:t>
            </a:r>
            <a:endParaRPr lang="es-MX" sz="2000" dirty="0">
              <a:effectLst/>
              <a:ea typeface="MS Mincho" panose="02020609040205080304" pitchFamily="49" charset="-128"/>
              <a:cs typeface="Times New Roman" panose="02020603050405020304" pitchFamily="18" charset="0"/>
            </a:endParaRPr>
          </a:p>
          <a:p>
            <a:pPr algn="just">
              <a:spcAft>
                <a:spcPts val="0"/>
              </a:spcAft>
            </a:pPr>
            <a:r>
              <a:rPr lang="es-ES_tradnl" sz="2000" dirty="0">
                <a:effectLst/>
                <a:ea typeface="MS Mincho" panose="02020609040205080304" pitchFamily="49" charset="-128"/>
                <a:cs typeface="Times New Roman" panose="02020603050405020304" pitchFamily="18" charset="0"/>
              </a:rPr>
              <a:t>Definitivamente los logros se centraron en 3 aspectos: el trabajo colaborativo, la adquisición de nuevas herramientas para obtener y generar conocimiento y un involucramiento del estudiante con su entorno, pasando de la pasividad a la acción para enfrentar las problemáticas y los desafíos que le presenta su realidad inmediata. Se volvieron más críticos, aprendieron a argumentar sus opiniones y defender sus puntos de vista, y lograron definir nuevas categorías de conceptos construyendo conocimiento nuevo. </a:t>
            </a:r>
          </a:p>
          <a:p>
            <a:pPr algn="just">
              <a:spcAft>
                <a:spcPts val="0"/>
              </a:spcAft>
            </a:pPr>
            <a:r>
              <a:rPr lang="es-ES_tradnl" sz="2000" dirty="0">
                <a:effectLst/>
                <a:ea typeface="MS Mincho" panose="02020609040205080304" pitchFamily="49" charset="-128"/>
                <a:cs typeface="Times New Roman" panose="02020603050405020304" pitchFamily="18" charset="0"/>
              </a:rPr>
              <a:t>  </a:t>
            </a:r>
          </a:p>
          <a:p>
            <a:pPr algn="just">
              <a:spcAft>
                <a:spcPts val="0"/>
              </a:spcAft>
            </a:pPr>
            <a:r>
              <a:rPr lang="es-ES_tradnl" sz="2000" b="1" dirty="0">
                <a:effectLst/>
                <a:ea typeface="MS Mincho" panose="02020609040205080304" pitchFamily="49" charset="-128"/>
                <a:cs typeface="Times New Roman" panose="02020603050405020304" pitchFamily="18" charset="0"/>
              </a:rPr>
              <a:t>El desempeño  de los integrantes de cada equipo de trabajo</a:t>
            </a:r>
            <a:endParaRPr lang="es-MX" sz="2000" dirty="0">
              <a:effectLst/>
              <a:ea typeface="MS Mincho" panose="02020609040205080304" pitchFamily="49" charset="-128"/>
              <a:cs typeface="Times New Roman" panose="02020603050405020304" pitchFamily="18" charset="0"/>
            </a:endParaRPr>
          </a:p>
          <a:p>
            <a:pPr algn="just">
              <a:spcAft>
                <a:spcPts val="0"/>
              </a:spcAft>
            </a:pPr>
            <a:r>
              <a:rPr lang="es-ES_tradnl" sz="2000" dirty="0">
                <a:effectLst/>
                <a:ea typeface="MS Mincho" panose="02020609040205080304" pitchFamily="49" charset="-128"/>
                <a:cs typeface="Times New Roman" panose="02020603050405020304" pitchFamily="18" charset="0"/>
              </a:rPr>
              <a:t>Puedo concluir que los alumnos lograron nuevos aprendizajes en investigación y análisis de información porque fue necesario para llevar a cabo el proyecto desde el principio, así también obtuvieron un nuevo conocimiento  en </a:t>
            </a:r>
            <a:r>
              <a:rPr lang="es-ES_tradnl" sz="2000" dirty="0" err="1">
                <a:effectLst/>
                <a:ea typeface="MS Mincho" panose="02020609040205080304" pitchFamily="49" charset="-128"/>
                <a:cs typeface="Times New Roman" panose="02020603050405020304" pitchFamily="18" charset="0"/>
              </a:rPr>
              <a:t>TIC´s</a:t>
            </a:r>
            <a:r>
              <a:rPr lang="es-ES_tradnl" sz="2000" dirty="0">
                <a:effectLst/>
                <a:ea typeface="MS Mincho" panose="02020609040205080304" pitchFamily="49" charset="-128"/>
                <a:cs typeface="Times New Roman" panose="02020603050405020304" pitchFamily="18" charset="0"/>
              </a:rPr>
              <a:t> al desarrollar el tríptico y el material audiovisual.  Fueron muy responsables con la búsqueda y el manejo de la información, acudiendo a fuentes confiables y actuales.</a:t>
            </a:r>
            <a:endParaRPr lang="es-MX" sz="2000" dirty="0">
              <a:effectLst/>
              <a:ea typeface="MS Mincho" panose="02020609040205080304" pitchFamily="49" charset="-128"/>
              <a:cs typeface="Times New Roman" panose="02020603050405020304" pitchFamily="18" charset="0"/>
            </a:endParaRPr>
          </a:p>
        </p:txBody>
      </p:sp>
      <p:sp>
        <p:nvSpPr>
          <p:cNvPr id="4" name="CuadroTexto 3">
            <a:extLst>
              <a:ext uri="{FF2B5EF4-FFF2-40B4-BE49-F238E27FC236}">
                <a16:creationId xmlns:a16="http://schemas.microsoft.com/office/drawing/2014/main" id="{831A7F3C-76E6-4CBA-A857-1CFB4ECB5DB3}"/>
              </a:ext>
            </a:extLst>
          </p:cNvPr>
          <p:cNvSpPr txBox="1"/>
          <p:nvPr/>
        </p:nvSpPr>
        <p:spPr>
          <a:xfrm>
            <a:off x="11342651" y="0"/>
            <a:ext cx="723275" cy="707886"/>
          </a:xfrm>
          <a:prstGeom prst="rect">
            <a:avLst/>
          </a:prstGeom>
          <a:noFill/>
        </p:spPr>
        <p:txBody>
          <a:bodyPr wrap="none" rtlCol="0">
            <a:spAutoFit/>
          </a:bodyPr>
          <a:lstStyle/>
          <a:p>
            <a:pPr algn="r"/>
            <a:r>
              <a:rPr lang="es-MX" sz="4000" dirty="0"/>
              <a:t>16</a:t>
            </a:r>
          </a:p>
        </p:txBody>
      </p:sp>
    </p:spTree>
    <p:extLst>
      <p:ext uri="{BB962C8B-B14F-4D97-AF65-F5344CB8AC3E}">
        <p14:creationId xmlns:p14="http://schemas.microsoft.com/office/powerpoint/2010/main" val="2093237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C081F01-1930-4FE2-BB03-5FD4F487AB9D}"/>
              </a:ext>
            </a:extLst>
          </p:cNvPr>
          <p:cNvSpPr>
            <a:spLocks noGrp="1"/>
          </p:cNvSpPr>
          <p:nvPr>
            <p:ph idx="1"/>
          </p:nvPr>
        </p:nvSpPr>
        <p:spPr>
          <a:xfrm>
            <a:off x="258290" y="1942977"/>
            <a:ext cx="11460098" cy="3599316"/>
          </a:xfrm>
        </p:spPr>
        <p:txBody>
          <a:bodyPr>
            <a:noAutofit/>
          </a:bodyPr>
          <a:lstStyle/>
          <a:p>
            <a:pPr marL="0" indent="0" algn="just">
              <a:spcAft>
                <a:spcPts val="0"/>
              </a:spcAft>
              <a:buNone/>
            </a:pPr>
            <a:r>
              <a:rPr lang="es-ES_tradnl" sz="1900" b="1" dirty="0">
                <a:effectLst/>
                <a:ea typeface="MS Mincho" panose="02020609040205080304" pitchFamily="49" charset="-128"/>
                <a:cs typeface="Times New Roman" panose="02020603050405020304" pitchFamily="18" charset="0"/>
              </a:rPr>
              <a:t>El equipo interdisciplinario de los profesores</a:t>
            </a:r>
            <a:endParaRPr lang="es-MX" sz="1900" dirty="0">
              <a:effectLst/>
              <a:ea typeface="MS Mincho" panose="02020609040205080304" pitchFamily="49" charset="-128"/>
              <a:cs typeface="Times New Roman" panose="02020603050405020304" pitchFamily="18" charset="0"/>
            </a:endParaRPr>
          </a:p>
          <a:p>
            <a:pPr marL="0" indent="0" algn="just">
              <a:spcAft>
                <a:spcPts val="0"/>
              </a:spcAft>
              <a:buNone/>
            </a:pPr>
            <a:r>
              <a:rPr lang="es-ES_tradnl" sz="1900" dirty="0">
                <a:effectLst/>
                <a:ea typeface="MS Mincho" panose="02020609040205080304" pitchFamily="49" charset="-128"/>
                <a:cs typeface="Times New Roman" panose="02020603050405020304" pitchFamily="18" charset="0"/>
              </a:rPr>
              <a:t>Las disciplinas involucradas en el proyecto se compaginaron muy bien y se apoyaron unas con otras, desde el grueso de los datos vistos en Estadística pasando por la problemática de los accidentes en vía pública debido a altas velocidades en un entorno urbano hasta los procesos de atención afectados por el uso de gadgets por parte de los alumnos al cruzar las calles. Todo este proceso se revisó en redacción y coherencia en nuestro idioma nativo y después de tradujo a inglés, lo cual es un requisito indispensable hoy en día para todo alumno  a lo largo de  su formación y en su egreso hacia la vida profesional.</a:t>
            </a:r>
            <a:endParaRPr lang="es-MX" sz="1900" dirty="0">
              <a:effectLst/>
              <a:ea typeface="MS Mincho" panose="02020609040205080304" pitchFamily="49" charset="-128"/>
              <a:cs typeface="Times New Roman" panose="02020603050405020304" pitchFamily="18" charset="0"/>
            </a:endParaRPr>
          </a:p>
          <a:p>
            <a:pPr marL="0" indent="0" algn="just">
              <a:spcAft>
                <a:spcPts val="0"/>
              </a:spcAft>
              <a:buNone/>
            </a:pPr>
            <a:r>
              <a:rPr lang="es-ES_tradnl" sz="1900" b="1" dirty="0">
                <a:effectLst/>
                <a:ea typeface="MS Mincho" panose="02020609040205080304" pitchFamily="49" charset="-128"/>
                <a:cs typeface="Times New Roman" panose="02020603050405020304" pitchFamily="18" charset="0"/>
              </a:rPr>
              <a:t>El proceso y resultados del proyecto interdisciplinario en general.</a:t>
            </a:r>
            <a:endParaRPr lang="es-MX" sz="1900" dirty="0">
              <a:effectLst/>
              <a:ea typeface="MS Mincho" panose="02020609040205080304" pitchFamily="49" charset="-128"/>
              <a:cs typeface="Times New Roman" panose="02020603050405020304" pitchFamily="18" charset="0"/>
            </a:endParaRPr>
          </a:p>
          <a:p>
            <a:pPr marL="0" indent="0" algn="just">
              <a:spcAft>
                <a:spcPts val="0"/>
              </a:spcAft>
              <a:buNone/>
            </a:pPr>
            <a:r>
              <a:rPr lang="es-ES_tradnl" sz="1900" dirty="0">
                <a:effectLst/>
                <a:ea typeface="MS Mincho" panose="02020609040205080304" pitchFamily="49" charset="-128"/>
                <a:cs typeface="Times New Roman" panose="02020603050405020304" pitchFamily="18" charset="0"/>
              </a:rPr>
              <a:t>Yo daría una evaluación positiva a la idea original del proyecto porque fue clara y precisa desde el principio, así también considero que  el proceso o la metodología  que se siguió logró los objetivos planteados y fue más allá cuando los alumnos decidieron llevar a cabo la campaña de concientización con toda la escuela y fuera de ella, esto nos habla de que el conocimiento logró trascender el aula y se fue con cada uno de los alumnos y docentes que participaron lo que garantiza que se apropiaron del conocimiento y es muy probable que lo repliquen y lo lleguen a aplicar en todos los contextos que viven. </a:t>
            </a:r>
            <a:endParaRPr lang="es-MX" sz="1900" dirty="0"/>
          </a:p>
        </p:txBody>
      </p:sp>
      <p:sp>
        <p:nvSpPr>
          <p:cNvPr id="5" name="CuadroTexto 4">
            <a:extLst>
              <a:ext uri="{FF2B5EF4-FFF2-40B4-BE49-F238E27FC236}">
                <a16:creationId xmlns:a16="http://schemas.microsoft.com/office/drawing/2014/main" id="{244D1A1F-EE00-4690-8585-E84194233BC8}"/>
              </a:ext>
            </a:extLst>
          </p:cNvPr>
          <p:cNvSpPr txBox="1"/>
          <p:nvPr/>
        </p:nvSpPr>
        <p:spPr>
          <a:xfrm>
            <a:off x="11342651" y="0"/>
            <a:ext cx="723275" cy="707886"/>
          </a:xfrm>
          <a:prstGeom prst="rect">
            <a:avLst/>
          </a:prstGeom>
          <a:noFill/>
        </p:spPr>
        <p:txBody>
          <a:bodyPr wrap="none" rtlCol="0">
            <a:spAutoFit/>
          </a:bodyPr>
          <a:lstStyle/>
          <a:p>
            <a:pPr algn="r"/>
            <a:r>
              <a:rPr lang="es-MX" sz="4000" dirty="0"/>
              <a:t>16</a:t>
            </a:r>
          </a:p>
        </p:txBody>
      </p:sp>
    </p:spTree>
    <p:extLst>
      <p:ext uri="{BB962C8B-B14F-4D97-AF65-F5344CB8AC3E}">
        <p14:creationId xmlns:p14="http://schemas.microsoft.com/office/powerpoint/2010/main" val="374474606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F5F9FE-30BA-49F6-B120-4445B367FA69}"/>
              </a:ext>
            </a:extLst>
          </p:cNvPr>
          <p:cNvSpPr>
            <a:spLocks noGrp="1"/>
          </p:cNvSpPr>
          <p:nvPr>
            <p:ph type="title"/>
          </p:nvPr>
        </p:nvSpPr>
        <p:spPr/>
        <p:txBody>
          <a:bodyPr>
            <a:normAutofit/>
          </a:bodyPr>
          <a:lstStyle/>
          <a:p>
            <a:r>
              <a:rPr lang="es-MX" dirty="0">
                <a:effectLst/>
                <a:latin typeface="Calibri" panose="020F0502020204030204" pitchFamily="34" charset="0"/>
                <a:ea typeface="Calibri" panose="020F0502020204030204" pitchFamily="34" charset="0"/>
                <a:cs typeface="Times New Roman" panose="02020603050405020304" pitchFamily="18" charset="0"/>
              </a:rPr>
              <a:t>LIC IDANIA ORTIZ VAZQUEZ</a:t>
            </a:r>
            <a:endParaRPr lang="es-MX" dirty="0"/>
          </a:p>
        </p:txBody>
      </p:sp>
      <p:sp>
        <p:nvSpPr>
          <p:cNvPr id="3" name="Marcador de contenido 2">
            <a:extLst>
              <a:ext uri="{FF2B5EF4-FFF2-40B4-BE49-F238E27FC236}">
                <a16:creationId xmlns:a16="http://schemas.microsoft.com/office/drawing/2014/main" id="{FF4773E3-4FFD-4776-8A8A-876B3C79CE58}"/>
              </a:ext>
            </a:extLst>
          </p:cNvPr>
          <p:cNvSpPr>
            <a:spLocks noGrp="1"/>
          </p:cNvSpPr>
          <p:nvPr>
            <p:ph idx="1"/>
          </p:nvPr>
        </p:nvSpPr>
        <p:spPr>
          <a:xfrm>
            <a:off x="267286" y="2031115"/>
            <a:ext cx="11619913" cy="3404004"/>
          </a:xfrm>
        </p:spPr>
        <p:txBody>
          <a:bodyPr>
            <a:noAutofit/>
          </a:bodyPr>
          <a:lstStyle/>
          <a:p>
            <a:pPr marL="0" indent="0" algn="just">
              <a:lnSpc>
                <a:spcPct val="107000"/>
              </a:lnSpc>
              <a:spcAft>
                <a:spcPts val="0"/>
              </a:spcAft>
              <a:buNone/>
            </a:pPr>
            <a:r>
              <a:rPr lang="es-MX" sz="2200" dirty="0">
                <a:effectLst/>
                <a:latin typeface="Calibri" panose="020F0502020204030204" pitchFamily="34" charset="0"/>
                <a:ea typeface="Calibri" panose="020F0502020204030204" pitchFamily="34" charset="0"/>
                <a:cs typeface="Times New Roman" panose="02020603050405020304" pitchFamily="18" charset="0"/>
              </a:rPr>
              <a:t>1.- Con respecto al trabajo realizado con los alumnos, puedo mencionar que los resultados que se obtuvieron fueron satisfactorios, desde el momento en que se les planteo el proyecto se mostraron participativos y cumplieron con el desarrollo que se manejo en cada clase.  Fue muy interesante y gratificante recibir el producto final de los chicos, pese a que este se recibió ya en periodo de contingencia el grupo de trabajo no fallo en su entrega</a:t>
            </a:r>
          </a:p>
          <a:p>
            <a:pPr marL="0" indent="0" algn="just">
              <a:lnSpc>
                <a:spcPct val="107000"/>
              </a:lnSpc>
              <a:spcAft>
                <a:spcPts val="0"/>
              </a:spcAft>
              <a:buNone/>
            </a:pPr>
            <a:r>
              <a:rPr lang="es-MX" sz="2200" dirty="0">
                <a:effectLst/>
                <a:latin typeface="Calibri" panose="020F0502020204030204" pitchFamily="34" charset="0"/>
                <a:ea typeface="Calibri" panose="020F0502020204030204" pitchFamily="34" charset="0"/>
                <a:cs typeface="Times New Roman" panose="02020603050405020304" pitchFamily="18" charset="0"/>
              </a:rPr>
              <a:t>2.- El desempeño de los grupos de trabajo dentro de la materia que yo les imparto fue bueno, manifestaban las dudas que surgían, así como también participaban activamente con ideas para poder desarrollar el proyecto, como sucede en los grupos hay chicos que participan más activamente que otros, pero con respecto a la evaluación del desempeño considero que en general fue buen.  Puedo mencionar también que algo que para mi fue muy gratificante es que, aunque yo era la directriz del proyecto en términos generales ellos lograron integrar sus ideas de manera adecuada y lograr acuerdos en forma rápida y eficaz.</a:t>
            </a:r>
          </a:p>
        </p:txBody>
      </p:sp>
      <p:sp>
        <p:nvSpPr>
          <p:cNvPr id="5" name="CuadroTexto 4">
            <a:extLst>
              <a:ext uri="{FF2B5EF4-FFF2-40B4-BE49-F238E27FC236}">
                <a16:creationId xmlns:a16="http://schemas.microsoft.com/office/drawing/2014/main" id="{8D9A9922-C181-4BE1-A479-1F334DA7B3CC}"/>
              </a:ext>
            </a:extLst>
          </p:cNvPr>
          <p:cNvSpPr txBox="1"/>
          <p:nvPr/>
        </p:nvSpPr>
        <p:spPr>
          <a:xfrm>
            <a:off x="11342651" y="0"/>
            <a:ext cx="723275" cy="707886"/>
          </a:xfrm>
          <a:prstGeom prst="rect">
            <a:avLst/>
          </a:prstGeom>
          <a:noFill/>
        </p:spPr>
        <p:txBody>
          <a:bodyPr wrap="none" rtlCol="0">
            <a:spAutoFit/>
          </a:bodyPr>
          <a:lstStyle/>
          <a:p>
            <a:pPr algn="r"/>
            <a:r>
              <a:rPr lang="es-MX" sz="4000" dirty="0"/>
              <a:t>16</a:t>
            </a:r>
          </a:p>
        </p:txBody>
      </p:sp>
    </p:spTree>
    <p:extLst>
      <p:ext uri="{BB962C8B-B14F-4D97-AF65-F5344CB8AC3E}">
        <p14:creationId xmlns:p14="http://schemas.microsoft.com/office/powerpoint/2010/main" val="15755401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F4773E3-4FFD-4776-8A8A-876B3C79CE58}"/>
              </a:ext>
            </a:extLst>
          </p:cNvPr>
          <p:cNvSpPr>
            <a:spLocks noGrp="1"/>
          </p:cNvSpPr>
          <p:nvPr>
            <p:ph idx="1"/>
          </p:nvPr>
        </p:nvSpPr>
        <p:spPr>
          <a:xfrm>
            <a:off x="413035" y="2266535"/>
            <a:ext cx="11347556" cy="3599316"/>
          </a:xfrm>
        </p:spPr>
        <p:txBody>
          <a:bodyPr>
            <a:noAutofit/>
          </a:bodyPr>
          <a:lstStyle/>
          <a:p>
            <a:pPr marL="0" indent="0" algn="just">
              <a:lnSpc>
                <a:spcPct val="107000"/>
              </a:lnSpc>
              <a:spcAft>
                <a:spcPts val="0"/>
              </a:spcAft>
              <a:buNone/>
            </a:pPr>
            <a:r>
              <a:rPr lang="es-MX" sz="2200" dirty="0">
                <a:effectLst/>
                <a:latin typeface="Calibri" panose="020F0502020204030204" pitchFamily="34" charset="0"/>
                <a:ea typeface="Calibri" panose="020F0502020204030204" pitchFamily="34" charset="0"/>
                <a:cs typeface="Times New Roman" panose="02020603050405020304" pitchFamily="18" charset="0"/>
              </a:rPr>
              <a:t>3.-con respecto al trabajo con el equipo interdisciplinario puedo decir que logramos una excelente empatía y pudimos lograr los objetivos planteados, ya que todos y cada uno de los integrantes se mostro siempre participativo, las dos materias interdisciplinarias que participamos, logramos acuerdos importantes y pudimos dividir y coordinar el trabajo en forma equitativa y eficaz para el logro de los objetivos planteados.  Obtuvimos siempre los comentarios oportunos de las materias de apoyo y la resolución de dudas por parte del coordinador del proyecto.</a:t>
            </a:r>
          </a:p>
          <a:p>
            <a:pPr marL="0" indent="0" algn="just">
              <a:lnSpc>
                <a:spcPct val="107000"/>
              </a:lnSpc>
              <a:spcAft>
                <a:spcPts val="0"/>
              </a:spcAft>
              <a:buNone/>
            </a:pPr>
            <a:r>
              <a:rPr lang="es-MX" sz="2200" dirty="0">
                <a:effectLst/>
                <a:latin typeface="Calibri" panose="020F0502020204030204" pitchFamily="34" charset="0"/>
                <a:ea typeface="Calibri" panose="020F0502020204030204" pitchFamily="34" charset="0"/>
                <a:cs typeface="Times New Roman" panose="02020603050405020304" pitchFamily="18" charset="0"/>
              </a:rPr>
              <a:t>4.- con respecto al proceso de desarrollo del proyecto y a su resultado creo que pudimos haber obtenido resultados aun mejores, sin embargo, pese a la situación de contingencia logramos finalizar nuestro proyecto, solo dejando pendiente las platicas de concientización hacia la comunidad, considero que podemos mejorar algunos aspectos de este proyecto y logar cumplir el objetivo al 100% (dirigirlo adecuadamente a la comunidad y llevarlo a la practica).</a:t>
            </a:r>
          </a:p>
          <a:p>
            <a:endParaRPr lang="es-MX" sz="2200" dirty="0"/>
          </a:p>
        </p:txBody>
      </p:sp>
      <p:sp>
        <p:nvSpPr>
          <p:cNvPr id="5" name="CuadroTexto 4">
            <a:extLst>
              <a:ext uri="{FF2B5EF4-FFF2-40B4-BE49-F238E27FC236}">
                <a16:creationId xmlns:a16="http://schemas.microsoft.com/office/drawing/2014/main" id="{859B60A6-94D0-4F3C-8940-88D554787C49}"/>
              </a:ext>
            </a:extLst>
          </p:cNvPr>
          <p:cNvSpPr txBox="1"/>
          <p:nvPr/>
        </p:nvSpPr>
        <p:spPr>
          <a:xfrm>
            <a:off x="11342651" y="0"/>
            <a:ext cx="723275" cy="707886"/>
          </a:xfrm>
          <a:prstGeom prst="rect">
            <a:avLst/>
          </a:prstGeom>
          <a:noFill/>
        </p:spPr>
        <p:txBody>
          <a:bodyPr wrap="none" rtlCol="0">
            <a:spAutoFit/>
          </a:bodyPr>
          <a:lstStyle/>
          <a:p>
            <a:pPr algn="r"/>
            <a:r>
              <a:rPr lang="es-MX" sz="4000" dirty="0"/>
              <a:t>16</a:t>
            </a:r>
          </a:p>
        </p:txBody>
      </p:sp>
    </p:spTree>
    <p:extLst>
      <p:ext uri="{BB962C8B-B14F-4D97-AF65-F5344CB8AC3E}">
        <p14:creationId xmlns:p14="http://schemas.microsoft.com/office/powerpoint/2010/main" val="3215863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B3B4A39-C2D5-479A-A60E-895DE8EAB99D}"/>
              </a:ext>
            </a:extLst>
          </p:cNvPr>
          <p:cNvPicPr>
            <a:picLocks noChangeAspect="1"/>
          </p:cNvPicPr>
          <p:nvPr/>
        </p:nvPicPr>
        <p:blipFill>
          <a:blip r:embed="rId2"/>
          <a:stretch>
            <a:fillRect/>
          </a:stretch>
        </p:blipFill>
        <p:spPr>
          <a:xfrm>
            <a:off x="482713" y="1381617"/>
            <a:ext cx="5299108" cy="4094765"/>
          </a:xfrm>
          <a:prstGeom prst="rect">
            <a:avLst/>
          </a:prstGeom>
        </p:spPr>
      </p:pic>
      <p:pic>
        <p:nvPicPr>
          <p:cNvPr id="7" name="Imagen 6">
            <a:extLst>
              <a:ext uri="{FF2B5EF4-FFF2-40B4-BE49-F238E27FC236}">
                <a16:creationId xmlns:a16="http://schemas.microsoft.com/office/drawing/2014/main" id="{78DA0E49-12D3-4D47-AB07-BE371654B3C9}"/>
              </a:ext>
            </a:extLst>
          </p:cNvPr>
          <p:cNvPicPr>
            <a:picLocks noChangeAspect="1"/>
          </p:cNvPicPr>
          <p:nvPr/>
        </p:nvPicPr>
        <p:blipFill>
          <a:blip r:embed="rId3"/>
          <a:stretch>
            <a:fillRect/>
          </a:stretch>
        </p:blipFill>
        <p:spPr>
          <a:xfrm>
            <a:off x="6381678" y="1381617"/>
            <a:ext cx="5304014" cy="4094765"/>
          </a:xfrm>
          <a:prstGeom prst="rect">
            <a:avLst/>
          </a:prstGeom>
        </p:spPr>
      </p:pic>
      <p:sp>
        <p:nvSpPr>
          <p:cNvPr id="9" name="CuadroTexto 8">
            <a:extLst>
              <a:ext uri="{FF2B5EF4-FFF2-40B4-BE49-F238E27FC236}">
                <a16:creationId xmlns:a16="http://schemas.microsoft.com/office/drawing/2014/main" id="{1D6A5A62-3E45-4695-B732-2A180BE46FA9}"/>
              </a:ext>
            </a:extLst>
          </p:cNvPr>
          <p:cNvSpPr txBox="1"/>
          <p:nvPr/>
        </p:nvSpPr>
        <p:spPr>
          <a:xfrm>
            <a:off x="11611955" y="0"/>
            <a:ext cx="453971" cy="707886"/>
          </a:xfrm>
          <a:prstGeom prst="rect">
            <a:avLst/>
          </a:prstGeom>
          <a:noFill/>
        </p:spPr>
        <p:txBody>
          <a:bodyPr wrap="none" rtlCol="0">
            <a:spAutoFit/>
          </a:bodyPr>
          <a:lstStyle/>
          <a:p>
            <a:pPr algn="r"/>
            <a:r>
              <a:rPr lang="es-MX" sz="4000" dirty="0"/>
              <a:t>9</a:t>
            </a:r>
          </a:p>
        </p:txBody>
      </p:sp>
    </p:spTree>
    <p:extLst>
      <p:ext uri="{BB962C8B-B14F-4D97-AF65-F5344CB8AC3E}">
        <p14:creationId xmlns:p14="http://schemas.microsoft.com/office/powerpoint/2010/main" val="1561978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DAB980D-EB62-4214-B8A6-F7D094A0D2D5}"/>
              </a:ext>
            </a:extLst>
          </p:cNvPr>
          <p:cNvPicPr>
            <a:picLocks noChangeAspect="1"/>
          </p:cNvPicPr>
          <p:nvPr/>
        </p:nvPicPr>
        <p:blipFill>
          <a:blip r:embed="rId2"/>
          <a:stretch>
            <a:fillRect/>
          </a:stretch>
        </p:blipFill>
        <p:spPr>
          <a:xfrm>
            <a:off x="6432719" y="1433900"/>
            <a:ext cx="5168567" cy="3990199"/>
          </a:xfrm>
          <a:prstGeom prst="rect">
            <a:avLst/>
          </a:prstGeom>
        </p:spPr>
      </p:pic>
      <p:sp>
        <p:nvSpPr>
          <p:cNvPr id="9" name="CuadroTexto 8">
            <a:extLst>
              <a:ext uri="{FF2B5EF4-FFF2-40B4-BE49-F238E27FC236}">
                <a16:creationId xmlns:a16="http://schemas.microsoft.com/office/drawing/2014/main" id="{618AD1E4-CD2E-47E0-A074-009401CF1258}"/>
              </a:ext>
            </a:extLst>
          </p:cNvPr>
          <p:cNvSpPr txBox="1"/>
          <p:nvPr/>
        </p:nvSpPr>
        <p:spPr>
          <a:xfrm>
            <a:off x="11611955" y="0"/>
            <a:ext cx="453971" cy="707886"/>
          </a:xfrm>
          <a:prstGeom prst="rect">
            <a:avLst/>
          </a:prstGeom>
          <a:noFill/>
        </p:spPr>
        <p:txBody>
          <a:bodyPr wrap="none" rtlCol="0">
            <a:spAutoFit/>
          </a:bodyPr>
          <a:lstStyle/>
          <a:p>
            <a:pPr algn="r"/>
            <a:r>
              <a:rPr lang="es-MX" sz="4000" dirty="0"/>
              <a:t>9</a:t>
            </a:r>
          </a:p>
        </p:txBody>
      </p:sp>
      <p:pic>
        <p:nvPicPr>
          <p:cNvPr id="3" name="Imagen 2" descr="Texto, Aplicación&#10;&#10;Descripción generada automáticamente con confianza media">
            <a:extLst>
              <a:ext uri="{FF2B5EF4-FFF2-40B4-BE49-F238E27FC236}">
                <a16:creationId xmlns:a16="http://schemas.microsoft.com/office/drawing/2014/main" id="{DDF8E1B7-30DF-4376-BF6B-522FE805BA52}"/>
              </a:ext>
            </a:extLst>
          </p:cNvPr>
          <p:cNvPicPr>
            <a:picLocks noChangeAspect="1"/>
          </p:cNvPicPr>
          <p:nvPr/>
        </p:nvPicPr>
        <p:blipFill>
          <a:blip r:embed="rId3"/>
          <a:stretch>
            <a:fillRect/>
          </a:stretch>
        </p:blipFill>
        <p:spPr>
          <a:xfrm>
            <a:off x="581859" y="1433900"/>
            <a:ext cx="5177423" cy="3990199"/>
          </a:xfrm>
          <a:prstGeom prst="rect">
            <a:avLst/>
          </a:prstGeom>
        </p:spPr>
      </p:pic>
    </p:spTree>
    <p:extLst>
      <p:ext uri="{BB962C8B-B14F-4D97-AF65-F5344CB8AC3E}">
        <p14:creationId xmlns:p14="http://schemas.microsoft.com/office/powerpoint/2010/main" val="2869515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2EB7B4-54F9-44B0-ADED-A68C961AFF08}"/>
              </a:ext>
            </a:extLst>
          </p:cNvPr>
          <p:cNvSpPr>
            <a:spLocks noGrp="1"/>
          </p:cNvSpPr>
          <p:nvPr>
            <p:ph type="title"/>
          </p:nvPr>
        </p:nvSpPr>
        <p:spPr/>
        <p:txBody>
          <a:bodyPr/>
          <a:lstStyle/>
          <a:p>
            <a:r>
              <a:rPr lang="es-MX"/>
              <a:t>PRODUCTO</a:t>
            </a:r>
            <a:endParaRPr lang="es-MX" dirty="0"/>
          </a:p>
        </p:txBody>
      </p:sp>
      <p:sp>
        <p:nvSpPr>
          <p:cNvPr id="3" name="Marcador de contenido 2">
            <a:extLst>
              <a:ext uri="{FF2B5EF4-FFF2-40B4-BE49-F238E27FC236}">
                <a16:creationId xmlns:a16="http://schemas.microsoft.com/office/drawing/2014/main" id="{CBA89381-E5CF-48EC-A851-565E8B8ED256}"/>
              </a:ext>
            </a:extLst>
          </p:cNvPr>
          <p:cNvSpPr>
            <a:spLocks noGrp="1"/>
          </p:cNvSpPr>
          <p:nvPr>
            <p:ph idx="1"/>
          </p:nvPr>
        </p:nvSpPr>
        <p:spPr>
          <a:xfrm>
            <a:off x="680321" y="3078383"/>
            <a:ext cx="9613861" cy="2309543"/>
          </a:xfrm>
        </p:spPr>
        <p:txBody>
          <a:bodyPr>
            <a:normAutofit/>
          </a:bodyPr>
          <a:lstStyle/>
          <a:p>
            <a:r>
              <a:rPr lang="es-ES" dirty="0"/>
              <a:t>Descripción. </a:t>
            </a:r>
            <a:r>
              <a:rPr lang="es-ES" dirty="0">
                <a:latin typeface="+mj-lt"/>
              </a:rPr>
              <a:t>Los alumnos diseñaran </a:t>
            </a:r>
            <a:r>
              <a:rPr lang="es-MX" dirty="0">
                <a:effectLst/>
                <a:latin typeface="+mj-lt"/>
                <a:ea typeface="Century Gothic" panose="020B0502020202020204" pitchFamily="34" charset="0"/>
                <a:cs typeface="Century Gothic" panose="020B0502020202020204" pitchFamily="34" charset="0"/>
              </a:rPr>
              <a:t>vídeos cortos en que se narran y muestran buenos hábitos que debe tener el peatón que se difundirán por medio diferentes redes sociales a la comunidad escolar.</a:t>
            </a:r>
            <a:endParaRPr lang="es-ES" dirty="0"/>
          </a:p>
        </p:txBody>
      </p:sp>
      <p:sp>
        <p:nvSpPr>
          <p:cNvPr id="4" name="CuadroTexto 3">
            <a:extLst>
              <a:ext uri="{FF2B5EF4-FFF2-40B4-BE49-F238E27FC236}">
                <a16:creationId xmlns:a16="http://schemas.microsoft.com/office/drawing/2014/main" id="{896FF611-EDF9-4078-9F3F-DBE9ACB70518}"/>
              </a:ext>
            </a:extLst>
          </p:cNvPr>
          <p:cNvSpPr txBox="1"/>
          <p:nvPr/>
        </p:nvSpPr>
        <p:spPr>
          <a:xfrm>
            <a:off x="11342651" y="0"/>
            <a:ext cx="723275" cy="707886"/>
          </a:xfrm>
          <a:prstGeom prst="rect">
            <a:avLst/>
          </a:prstGeom>
          <a:noFill/>
        </p:spPr>
        <p:txBody>
          <a:bodyPr wrap="none" rtlCol="0">
            <a:spAutoFit/>
          </a:bodyPr>
          <a:lstStyle/>
          <a:p>
            <a:pPr algn="r"/>
            <a:r>
              <a:rPr lang="es-MX" sz="4000" dirty="0"/>
              <a:t>10</a:t>
            </a:r>
          </a:p>
        </p:txBody>
      </p:sp>
    </p:spTree>
    <p:extLst>
      <p:ext uri="{BB962C8B-B14F-4D97-AF65-F5344CB8AC3E}">
        <p14:creationId xmlns:p14="http://schemas.microsoft.com/office/powerpoint/2010/main" val="1988344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Una captura de pantalla de un celular con texto e imágenes&#10;&#10;Descripción generada automáticamente">
            <a:extLst>
              <a:ext uri="{FF2B5EF4-FFF2-40B4-BE49-F238E27FC236}">
                <a16:creationId xmlns:a16="http://schemas.microsoft.com/office/drawing/2014/main" id="{C631B113-38B6-4AE7-89F2-E74662BCFA59}"/>
              </a:ext>
            </a:extLst>
          </p:cNvPr>
          <p:cNvPicPr>
            <a:picLocks noChangeAspect="1"/>
          </p:cNvPicPr>
          <p:nvPr/>
        </p:nvPicPr>
        <p:blipFill>
          <a:blip r:embed="rId2"/>
          <a:stretch>
            <a:fillRect/>
          </a:stretch>
        </p:blipFill>
        <p:spPr>
          <a:xfrm>
            <a:off x="2795614" y="366950"/>
            <a:ext cx="6600772" cy="5218067"/>
          </a:xfrm>
          <a:prstGeom prst="rect">
            <a:avLst/>
          </a:prstGeom>
        </p:spPr>
      </p:pic>
      <p:sp>
        <p:nvSpPr>
          <p:cNvPr id="6" name="CuadroTexto 5">
            <a:extLst>
              <a:ext uri="{FF2B5EF4-FFF2-40B4-BE49-F238E27FC236}">
                <a16:creationId xmlns:a16="http://schemas.microsoft.com/office/drawing/2014/main" id="{FEA8A649-BC3F-4FF3-AF3E-5942A79697FC}"/>
              </a:ext>
            </a:extLst>
          </p:cNvPr>
          <p:cNvSpPr txBox="1"/>
          <p:nvPr/>
        </p:nvSpPr>
        <p:spPr>
          <a:xfrm>
            <a:off x="3911559" y="5888626"/>
            <a:ext cx="4630563" cy="369332"/>
          </a:xfrm>
          <a:prstGeom prst="rect">
            <a:avLst/>
          </a:prstGeom>
          <a:noFill/>
        </p:spPr>
        <p:txBody>
          <a:bodyPr wrap="none" rtlCol="0">
            <a:spAutoFit/>
          </a:bodyPr>
          <a:lstStyle/>
          <a:p>
            <a:r>
              <a:rPr lang="es-MX" dirty="0" err="1"/>
              <a:t>Youtube</a:t>
            </a:r>
            <a:r>
              <a:rPr lang="es-MX" dirty="0"/>
              <a:t>: </a:t>
            </a:r>
            <a:r>
              <a:rPr lang="es-MX" dirty="0">
                <a:hlinkClick r:id="rId3"/>
              </a:rPr>
              <a:t>https://youtu.be/1CP1aQ_2Ubg</a:t>
            </a:r>
            <a:r>
              <a:rPr lang="es-MX" dirty="0"/>
              <a:t>  </a:t>
            </a:r>
            <a:endParaRPr lang="es-ES" dirty="0"/>
          </a:p>
        </p:txBody>
      </p:sp>
    </p:spTree>
    <p:extLst>
      <p:ext uri="{BB962C8B-B14F-4D97-AF65-F5344CB8AC3E}">
        <p14:creationId xmlns:p14="http://schemas.microsoft.com/office/powerpoint/2010/main" val="1012222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860CD5-74C5-44F8-B3F6-7F5BDF064185}"/>
              </a:ext>
            </a:extLst>
          </p:cNvPr>
          <p:cNvSpPr>
            <a:spLocks noGrp="1"/>
          </p:cNvSpPr>
          <p:nvPr>
            <p:ph type="title"/>
          </p:nvPr>
        </p:nvSpPr>
        <p:spPr>
          <a:xfrm>
            <a:off x="680429" y="3074396"/>
            <a:ext cx="10831142" cy="1080938"/>
          </a:xfrm>
        </p:spPr>
        <p:txBody>
          <a:bodyPr>
            <a:noAutofit/>
          </a:bodyPr>
          <a:lstStyle/>
          <a:p>
            <a:r>
              <a:rPr lang="es-ES" sz="4500" dirty="0"/>
              <a:t>Documentación de actividades y evidencias de enseñanza-aprendizaje.</a:t>
            </a:r>
            <a:endParaRPr lang="es-MX" sz="4500" dirty="0"/>
          </a:p>
        </p:txBody>
      </p:sp>
      <p:sp>
        <p:nvSpPr>
          <p:cNvPr id="4" name="CuadroTexto 3">
            <a:extLst>
              <a:ext uri="{FF2B5EF4-FFF2-40B4-BE49-F238E27FC236}">
                <a16:creationId xmlns:a16="http://schemas.microsoft.com/office/drawing/2014/main" id="{0298135A-1003-457B-BE28-1501C8AFE371}"/>
              </a:ext>
            </a:extLst>
          </p:cNvPr>
          <p:cNvSpPr txBox="1"/>
          <p:nvPr/>
        </p:nvSpPr>
        <p:spPr>
          <a:xfrm>
            <a:off x="11342651" y="0"/>
            <a:ext cx="723275" cy="707886"/>
          </a:xfrm>
          <a:prstGeom prst="rect">
            <a:avLst/>
          </a:prstGeom>
          <a:noFill/>
        </p:spPr>
        <p:txBody>
          <a:bodyPr wrap="none" rtlCol="0">
            <a:spAutoFit/>
          </a:bodyPr>
          <a:lstStyle/>
          <a:p>
            <a:pPr algn="r"/>
            <a:r>
              <a:rPr lang="es-MX" sz="4000" dirty="0"/>
              <a:t>11</a:t>
            </a:r>
          </a:p>
        </p:txBody>
      </p:sp>
    </p:spTree>
    <p:extLst>
      <p:ext uri="{BB962C8B-B14F-4D97-AF65-F5344CB8AC3E}">
        <p14:creationId xmlns:p14="http://schemas.microsoft.com/office/powerpoint/2010/main" val="2525500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917EE7-FC8E-4A5E-99F7-62D6B0061002}"/>
              </a:ext>
            </a:extLst>
          </p:cNvPr>
          <p:cNvSpPr>
            <a:spLocks noGrp="1"/>
          </p:cNvSpPr>
          <p:nvPr>
            <p:ph type="title"/>
          </p:nvPr>
        </p:nvSpPr>
        <p:spPr/>
        <p:txBody>
          <a:bodyPr>
            <a:normAutofit fontScale="90000"/>
          </a:bodyPr>
          <a:lstStyle/>
          <a:p>
            <a:r>
              <a:rPr lang="es-MX" b="1" dirty="0"/>
              <a:t>11.1 QUÉ SON LOS ACCIDENTES VIALES Y COMO PREVENIRLOS (ESTADISTICA DE INCIDENCIA EN LA CIUDA DE MÉXICO)</a:t>
            </a:r>
            <a:endParaRPr lang="es-MX" dirty="0"/>
          </a:p>
        </p:txBody>
      </p:sp>
      <p:sp>
        <p:nvSpPr>
          <p:cNvPr id="3" name="Marcador de contenido 2">
            <a:extLst>
              <a:ext uri="{FF2B5EF4-FFF2-40B4-BE49-F238E27FC236}">
                <a16:creationId xmlns:a16="http://schemas.microsoft.com/office/drawing/2014/main" id="{7C79B1E2-119D-4911-96DB-DBC1135D05C2}"/>
              </a:ext>
            </a:extLst>
          </p:cNvPr>
          <p:cNvSpPr>
            <a:spLocks noGrp="1"/>
          </p:cNvSpPr>
          <p:nvPr>
            <p:ph idx="1"/>
          </p:nvPr>
        </p:nvSpPr>
        <p:spPr/>
        <p:txBody>
          <a:bodyPr/>
          <a:lstStyle/>
          <a:p>
            <a:r>
              <a:rPr lang="es-MX" dirty="0"/>
              <a:t>14 – Abril – 2021</a:t>
            </a:r>
          </a:p>
          <a:p>
            <a:r>
              <a:rPr lang="es-MX" dirty="0"/>
              <a:t>SEXTO GRADO DE PREPARATORIA</a:t>
            </a:r>
          </a:p>
          <a:p>
            <a:pPr marL="0" indent="0">
              <a:buNone/>
            </a:pPr>
            <a:endParaRPr lang="es-MX" dirty="0"/>
          </a:p>
          <a:p>
            <a:r>
              <a:rPr lang="es-MX" dirty="0"/>
              <a:t>Objetivo: Qué los alumnos conceptualicen qué son los accidentes viales, cuáles son los principales detonantes de un accidente vial, la estadísticas de incidencia en la Ciudad de México (específicamente en la delegación Tlalpan) y la forma en cómo prevenirlos.</a:t>
            </a:r>
          </a:p>
        </p:txBody>
      </p:sp>
      <p:sp>
        <p:nvSpPr>
          <p:cNvPr id="4" name="CuadroTexto 3">
            <a:extLst>
              <a:ext uri="{FF2B5EF4-FFF2-40B4-BE49-F238E27FC236}">
                <a16:creationId xmlns:a16="http://schemas.microsoft.com/office/drawing/2014/main" id="{B1465F24-B558-49EC-9D2A-E37765871EF6}"/>
              </a:ext>
            </a:extLst>
          </p:cNvPr>
          <p:cNvSpPr txBox="1"/>
          <p:nvPr/>
        </p:nvSpPr>
        <p:spPr>
          <a:xfrm>
            <a:off x="10884192" y="0"/>
            <a:ext cx="1181734" cy="707886"/>
          </a:xfrm>
          <a:prstGeom prst="rect">
            <a:avLst/>
          </a:prstGeom>
          <a:noFill/>
        </p:spPr>
        <p:txBody>
          <a:bodyPr wrap="none" rtlCol="0">
            <a:spAutoFit/>
          </a:bodyPr>
          <a:lstStyle/>
          <a:p>
            <a:pPr algn="r"/>
            <a:r>
              <a:rPr lang="es-MX" sz="4000" dirty="0"/>
              <a:t>11.1</a:t>
            </a:r>
          </a:p>
        </p:txBody>
      </p:sp>
    </p:spTree>
    <p:extLst>
      <p:ext uri="{BB962C8B-B14F-4D97-AF65-F5344CB8AC3E}">
        <p14:creationId xmlns:p14="http://schemas.microsoft.com/office/powerpoint/2010/main" val="3119616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2735F-C0B5-463D-809F-6F3DA5AC5546}"/>
              </a:ext>
            </a:extLst>
          </p:cNvPr>
          <p:cNvSpPr>
            <a:spLocks noGrp="1"/>
          </p:cNvSpPr>
          <p:nvPr>
            <p:ph type="title"/>
          </p:nvPr>
        </p:nvSpPr>
        <p:spPr>
          <a:xfrm>
            <a:off x="286426" y="682889"/>
            <a:ext cx="9613861" cy="1080938"/>
          </a:xfrm>
        </p:spPr>
        <p:txBody>
          <a:bodyPr/>
          <a:lstStyle/>
          <a:p>
            <a:r>
              <a:rPr lang="es-MX" dirty="0"/>
              <a:t>Asignaturas:</a:t>
            </a:r>
          </a:p>
        </p:txBody>
      </p:sp>
      <p:sp>
        <p:nvSpPr>
          <p:cNvPr id="3" name="Marcador de contenido 2">
            <a:extLst>
              <a:ext uri="{FF2B5EF4-FFF2-40B4-BE49-F238E27FC236}">
                <a16:creationId xmlns:a16="http://schemas.microsoft.com/office/drawing/2014/main" id="{CB2327C5-8DBF-4C56-B244-594BB9C97BFF}"/>
              </a:ext>
            </a:extLst>
          </p:cNvPr>
          <p:cNvSpPr>
            <a:spLocks noGrp="1"/>
          </p:cNvSpPr>
          <p:nvPr>
            <p:ph idx="1"/>
          </p:nvPr>
        </p:nvSpPr>
        <p:spPr>
          <a:xfrm>
            <a:off x="3128100" y="682889"/>
            <a:ext cx="7056909" cy="1194118"/>
          </a:xfrm>
        </p:spPr>
        <p:txBody>
          <a:bodyPr>
            <a:normAutofit fontScale="92500" lnSpcReduction="10000"/>
          </a:bodyPr>
          <a:lstStyle/>
          <a:p>
            <a:r>
              <a:rPr lang="es-MX" dirty="0"/>
              <a:t>Introducción al Estudio de las Ciencias Sociales </a:t>
            </a:r>
          </a:p>
          <a:p>
            <a:r>
              <a:rPr lang="es-MX" dirty="0"/>
              <a:t>y Económicas.</a:t>
            </a:r>
          </a:p>
          <a:p>
            <a:r>
              <a:rPr lang="es-MX" dirty="0"/>
              <a:t>Psicología</a:t>
            </a:r>
          </a:p>
        </p:txBody>
      </p:sp>
      <p:sp>
        <p:nvSpPr>
          <p:cNvPr id="4" name="CuadroTexto 3">
            <a:extLst>
              <a:ext uri="{FF2B5EF4-FFF2-40B4-BE49-F238E27FC236}">
                <a16:creationId xmlns:a16="http://schemas.microsoft.com/office/drawing/2014/main" id="{06BD3683-34E0-4799-B77B-47210E781C57}"/>
              </a:ext>
            </a:extLst>
          </p:cNvPr>
          <p:cNvSpPr txBox="1"/>
          <p:nvPr/>
        </p:nvSpPr>
        <p:spPr>
          <a:xfrm>
            <a:off x="436098" y="2616591"/>
            <a:ext cx="3429144" cy="3416320"/>
          </a:xfrm>
          <a:prstGeom prst="rect">
            <a:avLst/>
          </a:prstGeom>
          <a:noFill/>
        </p:spPr>
        <p:txBody>
          <a:bodyPr wrap="none" rtlCol="0">
            <a:spAutoFit/>
          </a:bodyPr>
          <a:lstStyle/>
          <a:p>
            <a:r>
              <a:rPr lang="es-MX" dirty="0"/>
              <a:t>Educación cívica</a:t>
            </a:r>
          </a:p>
          <a:p>
            <a:r>
              <a:rPr lang="es-MX" dirty="0"/>
              <a:t>Socialización</a:t>
            </a:r>
          </a:p>
          <a:p>
            <a:r>
              <a:rPr lang="es-MX" dirty="0"/>
              <a:t>Urbanización</a:t>
            </a:r>
          </a:p>
          <a:p>
            <a:r>
              <a:rPr lang="es-MX" dirty="0"/>
              <a:t>Modernidad</a:t>
            </a:r>
          </a:p>
          <a:p>
            <a:r>
              <a:rPr lang="es-MX" dirty="0"/>
              <a:t>Megalópolis</a:t>
            </a:r>
          </a:p>
          <a:p>
            <a:r>
              <a:rPr lang="es-MX" dirty="0"/>
              <a:t>Sociedad de la información y la</a:t>
            </a:r>
          </a:p>
          <a:p>
            <a:r>
              <a:rPr lang="es-MX" dirty="0"/>
              <a:t>Comunicación</a:t>
            </a:r>
          </a:p>
          <a:p>
            <a:r>
              <a:rPr lang="es-MX" dirty="0"/>
              <a:t>Aprendizaje</a:t>
            </a:r>
          </a:p>
          <a:p>
            <a:r>
              <a:rPr lang="es-MX" dirty="0"/>
              <a:t>Atención</a:t>
            </a:r>
          </a:p>
          <a:p>
            <a:r>
              <a:rPr lang="es-MX" dirty="0"/>
              <a:t>Pensamiento</a:t>
            </a:r>
          </a:p>
          <a:p>
            <a:r>
              <a:rPr lang="es-MX" dirty="0"/>
              <a:t>Personalidad</a:t>
            </a:r>
          </a:p>
          <a:p>
            <a:r>
              <a:rPr lang="es-MX" dirty="0"/>
              <a:t>Percepción</a:t>
            </a:r>
          </a:p>
        </p:txBody>
      </p:sp>
      <p:sp>
        <p:nvSpPr>
          <p:cNvPr id="5" name="CuadroTexto 4">
            <a:extLst>
              <a:ext uri="{FF2B5EF4-FFF2-40B4-BE49-F238E27FC236}">
                <a16:creationId xmlns:a16="http://schemas.microsoft.com/office/drawing/2014/main" id="{09C5401F-6819-4DC3-A8CB-B83AD523256E}"/>
              </a:ext>
            </a:extLst>
          </p:cNvPr>
          <p:cNvSpPr txBox="1"/>
          <p:nvPr/>
        </p:nvSpPr>
        <p:spPr>
          <a:xfrm>
            <a:off x="4304075" y="3170588"/>
            <a:ext cx="7642119" cy="2585323"/>
          </a:xfrm>
          <a:prstGeom prst="rect">
            <a:avLst/>
          </a:prstGeom>
          <a:noFill/>
        </p:spPr>
        <p:txBody>
          <a:bodyPr wrap="square" rtlCol="0">
            <a:spAutoFit/>
          </a:bodyPr>
          <a:lstStyle/>
          <a:p>
            <a:r>
              <a:rPr lang="es-MX" dirty="0"/>
              <a:t>Gonzalez </a:t>
            </a:r>
            <a:r>
              <a:rPr lang="es-MX" dirty="0" err="1"/>
              <a:t>Gonzalez</a:t>
            </a:r>
            <a:r>
              <a:rPr lang="es-MX" dirty="0"/>
              <a:t> </a:t>
            </a:r>
            <a:r>
              <a:rPr lang="es-MX" dirty="0" err="1"/>
              <a:t>Jóse</a:t>
            </a:r>
            <a:r>
              <a:rPr lang="es-MX" dirty="0"/>
              <a:t> María. (2016). Criminología </a:t>
            </a:r>
            <a:r>
              <a:rPr lang="es-MX" dirty="0" err="1"/>
              <a:t>Víal</a:t>
            </a:r>
            <a:r>
              <a:rPr lang="es-MX" dirty="0"/>
              <a:t> un Nuevo enfoque </a:t>
            </a:r>
            <a:r>
              <a:rPr lang="es-MX" dirty="0" err="1"/>
              <a:t>Multidiciplinar</a:t>
            </a:r>
            <a:r>
              <a:rPr lang="es-MX" dirty="0"/>
              <a:t>. México: Mc Graw Hill.</a:t>
            </a:r>
          </a:p>
          <a:p>
            <a:r>
              <a:rPr lang="es-MX" dirty="0"/>
              <a:t> </a:t>
            </a:r>
          </a:p>
          <a:p>
            <a:r>
              <a:rPr lang="es-MX" dirty="0"/>
              <a:t>TABASSO, CARLOS. Paradigmas, teorías y modelos de la seguridad y la inseguridad vial. pp. 1-4 PP.</a:t>
            </a:r>
          </a:p>
          <a:p>
            <a:r>
              <a:rPr lang="es-MX" dirty="0"/>
              <a:t> </a:t>
            </a:r>
          </a:p>
          <a:p>
            <a:r>
              <a:rPr lang="es-MX" dirty="0"/>
              <a:t>Fundeu.es (ed.). «tráfico y tránsito, sinónimos en la circulación». Consultado el 24 de junio de 2016.</a:t>
            </a:r>
          </a:p>
          <a:p>
            <a:endParaRPr lang="es-MX" dirty="0"/>
          </a:p>
        </p:txBody>
      </p:sp>
      <p:sp>
        <p:nvSpPr>
          <p:cNvPr id="6" name="CuadroTexto 5">
            <a:extLst>
              <a:ext uri="{FF2B5EF4-FFF2-40B4-BE49-F238E27FC236}">
                <a16:creationId xmlns:a16="http://schemas.microsoft.com/office/drawing/2014/main" id="{61B3DAFA-67C3-4CC6-9049-5B1924F53339}"/>
              </a:ext>
            </a:extLst>
          </p:cNvPr>
          <p:cNvSpPr txBox="1"/>
          <p:nvPr/>
        </p:nvSpPr>
        <p:spPr>
          <a:xfrm>
            <a:off x="10884191" y="0"/>
            <a:ext cx="1181735" cy="707886"/>
          </a:xfrm>
          <a:prstGeom prst="rect">
            <a:avLst/>
          </a:prstGeom>
          <a:noFill/>
        </p:spPr>
        <p:txBody>
          <a:bodyPr wrap="none" rtlCol="0">
            <a:spAutoFit/>
          </a:bodyPr>
          <a:lstStyle/>
          <a:p>
            <a:pPr algn="r"/>
            <a:r>
              <a:rPr lang="es-MX" sz="4000" dirty="0"/>
              <a:t>11.2</a:t>
            </a:r>
          </a:p>
        </p:txBody>
      </p:sp>
    </p:spTree>
    <p:extLst>
      <p:ext uri="{BB962C8B-B14F-4D97-AF65-F5344CB8AC3E}">
        <p14:creationId xmlns:p14="http://schemas.microsoft.com/office/powerpoint/2010/main" val="1643089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004760-4F2C-48B7-BFED-98D8AEB57934}"/>
              </a:ext>
            </a:extLst>
          </p:cNvPr>
          <p:cNvSpPr>
            <a:spLocks noGrp="1"/>
          </p:cNvSpPr>
          <p:nvPr>
            <p:ph type="title"/>
          </p:nvPr>
        </p:nvSpPr>
        <p:spPr/>
        <p:txBody>
          <a:bodyPr/>
          <a:lstStyle/>
          <a:p>
            <a:r>
              <a:rPr lang="es-MX" dirty="0"/>
              <a:t>Justificación de la actividad. </a:t>
            </a:r>
          </a:p>
        </p:txBody>
      </p:sp>
      <p:sp>
        <p:nvSpPr>
          <p:cNvPr id="3" name="Marcador de contenido 2">
            <a:extLst>
              <a:ext uri="{FF2B5EF4-FFF2-40B4-BE49-F238E27FC236}">
                <a16:creationId xmlns:a16="http://schemas.microsoft.com/office/drawing/2014/main" id="{9460ACE4-78A2-4201-88D8-67052E68FBC5}"/>
              </a:ext>
            </a:extLst>
          </p:cNvPr>
          <p:cNvSpPr>
            <a:spLocks noGrp="1"/>
          </p:cNvSpPr>
          <p:nvPr>
            <p:ph idx="1"/>
          </p:nvPr>
        </p:nvSpPr>
        <p:spPr>
          <a:xfrm>
            <a:off x="436099" y="2336873"/>
            <a:ext cx="11155680" cy="4190536"/>
          </a:xfrm>
        </p:spPr>
        <p:txBody>
          <a:bodyPr>
            <a:normAutofit fontScale="85000" lnSpcReduction="20000"/>
          </a:bodyPr>
          <a:lstStyle/>
          <a:p>
            <a:r>
              <a:rPr lang="es-MX" dirty="0"/>
              <a:t>La presente actividad pretende que los alumnos investiguen en fuentes confiables qué son los accidentes viales, las estadísticas de los últimos años sobre la incidencia de accidentes en la Ciudad de México, las principales causas de ellos y la forma en que estos pueden prevenirse.  Todo ello con el propósito de general la discusión organizada y que ellos logren la propia conceptualización del tema, para desarrollar información confiable que puedan dar a conocer a la comunidad escolar mediante trípticos, carteles y platicas.</a:t>
            </a:r>
          </a:p>
          <a:p>
            <a:r>
              <a:rPr lang="es-MX" dirty="0"/>
              <a:t> </a:t>
            </a:r>
          </a:p>
          <a:p>
            <a:r>
              <a:rPr lang="es-MX" dirty="0"/>
              <a:t>Durante los últimos 5 años el desarrollo de las redes sociales y el incremento en el uso y abuso de medios electrónicos así como la distracción por la falta de un sueño reparador en los jóvenes, ha propiciado que sus niveles de atención y concentración se vean disminuidos; generando con ello una disminución en la percepción de los riesgos al momento de cruzar una calle o bien al conducir.  Si bien el aprendizaje adquirido por ellos durante los años previos no deja de hacerse presente en la memoria, la distracción generada en los jóvenes al usar sus celulares o algún otro medio electrónico disminuye su capacidad de autocuidado y les imposibilita la adecuada actuación ante cualquier situación.  Un adecuado descanso genera en el joven un cambio en un factor fundamental de la personalidad (carácter) pudiendo con ello generar estrés, ansiedad y descuido en su transitar por la calle o bien al conducir.</a:t>
            </a:r>
          </a:p>
          <a:p>
            <a:endParaRPr lang="es-MX" dirty="0"/>
          </a:p>
        </p:txBody>
      </p:sp>
      <p:sp>
        <p:nvSpPr>
          <p:cNvPr id="4" name="CuadroTexto 3">
            <a:extLst>
              <a:ext uri="{FF2B5EF4-FFF2-40B4-BE49-F238E27FC236}">
                <a16:creationId xmlns:a16="http://schemas.microsoft.com/office/drawing/2014/main" id="{A17A2B7F-7BD0-4EA0-8EE6-3E671741DD1B}"/>
              </a:ext>
            </a:extLst>
          </p:cNvPr>
          <p:cNvSpPr txBox="1"/>
          <p:nvPr/>
        </p:nvSpPr>
        <p:spPr>
          <a:xfrm>
            <a:off x="10884192" y="0"/>
            <a:ext cx="1181734" cy="707886"/>
          </a:xfrm>
          <a:prstGeom prst="rect">
            <a:avLst/>
          </a:prstGeom>
          <a:noFill/>
        </p:spPr>
        <p:txBody>
          <a:bodyPr wrap="none" rtlCol="0">
            <a:spAutoFit/>
          </a:bodyPr>
          <a:lstStyle/>
          <a:p>
            <a:pPr algn="r"/>
            <a:r>
              <a:rPr lang="es-MX" sz="4000" dirty="0"/>
              <a:t>11.3</a:t>
            </a:r>
          </a:p>
        </p:txBody>
      </p:sp>
    </p:spTree>
    <p:extLst>
      <p:ext uri="{BB962C8B-B14F-4D97-AF65-F5344CB8AC3E}">
        <p14:creationId xmlns:p14="http://schemas.microsoft.com/office/powerpoint/2010/main" val="278058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609426-5B88-44A0-A489-3934B75C8416}"/>
              </a:ext>
            </a:extLst>
          </p:cNvPr>
          <p:cNvSpPr>
            <a:spLocks noGrp="1"/>
          </p:cNvSpPr>
          <p:nvPr>
            <p:ph type="title"/>
          </p:nvPr>
        </p:nvSpPr>
        <p:spPr/>
        <p:txBody>
          <a:bodyPr/>
          <a:lstStyle/>
          <a:p>
            <a:r>
              <a:rPr lang="es-MX" dirty="0"/>
              <a:t>Equipo No. 1</a:t>
            </a:r>
          </a:p>
        </p:txBody>
      </p:sp>
      <p:sp>
        <p:nvSpPr>
          <p:cNvPr id="3" name="Marcador de contenido 2">
            <a:extLst>
              <a:ext uri="{FF2B5EF4-FFF2-40B4-BE49-F238E27FC236}">
                <a16:creationId xmlns:a16="http://schemas.microsoft.com/office/drawing/2014/main" id="{0AFAF7C4-B1AF-43CD-B5D9-19A92FE03110}"/>
              </a:ext>
            </a:extLst>
          </p:cNvPr>
          <p:cNvSpPr>
            <a:spLocks noGrp="1"/>
          </p:cNvSpPr>
          <p:nvPr>
            <p:ph idx="1"/>
          </p:nvPr>
        </p:nvSpPr>
        <p:spPr>
          <a:xfrm>
            <a:off x="176738" y="2045324"/>
            <a:ext cx="11405662" cy="4633771"/>
          </a:xfrm>
        </p:spPr>
        <p:txBody>
          <a:bodyPr>
            <a:noAutofit/>
          </a:bodyPr>
          <a:lstStyle/>
          <a:p>
            <a:r>
              <a:rPr lang="es-ES_tradnl" sz="2600" b="1" dirty="0">
                <a:latin typeface="Times New Roman"/>
                <a:cs typeface="Times New Roman"/>
              </a:rPr>
              <a:t>Asignaturas participantes:</a:t>
            </a:r>
            <a:r>
              <a:rPr lang="es-ES_tradnl" sz="2600" dirty="0">
                <a:latin typeface="Times New Roman"/>
                <a:cs typeface="Times New Roman"/>
              </a:rPr>
              <a:t> </a:t>
            </a:r>
          </a:p>
          <a:p>
            <a:pPr marL="0" indent="0">
              <a:buNone/>
            </a:pPr>
            <a:r>
              <a:rPr lang="es-ES_tradnl" sz="2600" dirty="0">
                <a:latin typeface="Times New Roman"/>
                <a:cs typeface="Times New Roman"/>
              </a:rPr>
              <a:t>Introducción al Estudio de las Ciencias Sociales y Económicas: Lic. Luba Evangelina Méndez Reza</a:t>
            </a:r>
          </a:p>
          <a:p>
            <a:pPr marL="0" indent="0">
              <a:buNone/>
            </a:pPr>
            <a:r>
              <a:rPr lang="es-ES_tradnl" sz="2600" dirty="0">
                <a:latin typeface="Times New Roman"/>
                <a:cs typeface="Times New Roman"/>
              </a:rPr>
              <a:t>Psicología: Lic. Idania Irene Ortiz Vázquez</a:t>
            </a:r>
          </a:p>
          <a:p>
            <a:pPr marL="0" indent="0">
              <a:buNone/>
            </a:pPr>
            <a:endParaRPr lang="es-ES_tradnl" sz="2600" dirty="0">
              <a:latin typeface="Times New Roman"/>
              <a:cs typeface="Times New Roman"/>
            </a:endParaRPr>
          </a:p>
          <a:p>
            <a:r>
              <a:rPr lang="es-ES_tradnl" sz="2600" b="1" dirty="0">
                <a:latin typeface="Times New Roman"/>
                <a:cs typeface="Times New Roman"/>
              </a:rPr>
              <a:t>Asignaturas de apoyo</a:t>
            </a:r>
          </a:p>
          <a:p>
            <a:pPr marL="0" indent="0">
              <a:buNone/>
            </a:pPr>
            <a:r>
              <a:rPr lang="es-ES_tradnl" sz="2600" dirty="0">
                <a:latin typeface="Times New Roman"/>
                <a:cs typeface="Times New Roman"/>
              </a:rPr>
              <a:t>Estadística y Probabilidad: I.Q.M. julio Arturo Hernández Escobar</a:t>
            </a:r>
          </a:p>
          <a:p>
            <a:pPr marL="0" indent="0">
              <a:buNone/>
            </a:pPr>
            <a:r>
              <a:rPr lang="es-ES_tradnl" sz="2600" dirty="0">
                <a:latin typeface="Times New Roman"/>
                <a:cs typeface="Times New Roman"/>
              </a:rPr>
              <a:t>Ingles: Elsa Marina Zamora Larios</a:t>
            </a:r>
          </a:p>
          <a:p>
            <a:pPr marL="0" indent="0">
              <a:buNone/>
            </a:pPr>
            <a:r>
              <a:rPr lang="es-ES_tradnl" sz="2600" dirty="0">
                <a:latin typeface="Times New Roman"/>
                <a:cs typeface="Times New Roman"/>
              </a:rPr>
              <a:t>Literatura Mexicana: Mtra. María del Pilar Aracely Sánchez Martínez</a:t>
            </a:r>
          </a:p>
          <a:p>
            <a:endParaRPr lang="es-MX" sz="2600" dirty="0"/>
          </a:p>
        </p:txBody>
      </p:sp>
      <p:sp>
        <p:nvSpPr>
          <p:cNvPr id="4" name="CuadroTexto 3">
            <a:extLst>
              <a:ext uri="{FF2B5EF4-FFF2-40B4-BE49-F238E27FC236}">
                <a16:creationId xmlns:a16="http://schemas.microsoft.com/office/drawing/2014/main" id="{470F634C-6F4C-4C83-B985-0F0ABEA2BA78}"/>
              </a:ext>
            </a:extLst>
          </p:cNvPr>
          <p:cNvSpPr txBox="1"/>
          <p:nvPr/>
        </p:nvSpPr>
        <p:spPr>
          <a:xfrm>
            <a:off x="11611956" y="0"/>
            <a:ext cx="453970" cy="707886"/>
          </a:xfrm>
          <a:prstGeom prst="rect">
            <a:avLst/>
          </a:prstGeom>
          <a:noFill/>
        </p:spPr>
        <p:txBody>
          <a:bodyPr wrap="none" rtlCol="0">
            <a:spAutoFit/>
          </a:bodyPr>
          <a:lstStyle/>
          <a:p>
            <a:pPr algn="r"/>
            <a:r>
              <a:rPr lang="es-MX" sz="4000" dirty="0"/>
              <a:t>2</a:t>
            </a:r>
          </a:p>
        </p:txBody>
      </p:sp>
    </p:spTree>
    <p:extLst>
      <p:ext uri="{BB962C8B-B14F-4D97-AF65-F5344CB8AC3E}">
        <p14:creationId xmlns:p14="http://schemas.microsoft.com/office/powerpoint/2010/main" val="3540914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D7B9C2-0289-4699-8CCC-35331EA1FFAC}"/>
              </a:ext>
            </a:extLst>
          </p:cNvPr>
          <p:cNvSpPr>
            <a:spLocks noGrp="1"/>
          </p:cNvSpPr>
          <p:nvPr>
            <p:ph type="title"/>
          </p:nvPr>
        </p:nvSpPr>
        <p:spPr/>
        <p:txBody>
          <a:bodyPr/>
          <a:lstStyle/>
          <a:p>
            <a:r>
              <a:rPr lang="es-ES" dirty="0"/>
              <a:t>Descripción de Apertura de la actividad. </a:t>
            </a:r>
            <a:endParaRPr lang="es-MX" dirty="0"/>
          </a:p>
        </p:txBody>
      </p:sp>
      <p:sp>
        <p:nvSpPr>
          <p:cNvPr id="3" name="Marcador de contenido 2">
            <a:extLst>
              <a:ext uri="{FF2B5EF4-FFF2-40B4-BE49-F238E27FC236}">
                <a16:creationId xmlns:a16="http://schemas.microsoft.com/office/drawing/2014/main" id="{5B0B8B9C-009D-48E1-9AF9-8B59C37C4BE9}"/>
              </a:ext>
            </a:extLst>
          </p:cNvPr>
          <p:cNvSpPr>
            <a:spLocks noGrp="1"/>
          </p:cNvSpPr>
          <p:nvPr>
            <p:ph idx="1"/>
          </p:nvPr>
        </p:nvSpPr>
        <p:spPr>
          <a:xfrm>
            <a:off x="680321" y="3351416"/>
            <a:ext cx="9613861" cy="1672419"/>
          </a:xfrm>
        </p:spPr>
        <p:txBody>
          <a:bodyPr/>
          <a:lstStyle/>
          <a:p>
            <a:r>
              <a:rPr lang="es-MX" dirty="0"/>
              <a:t>Los alumnos investigan en libros, revistas y periódicos sobre el tema, con la información recopilada se realiza una lluvia de ideas dirigida por el docente y un compañero del grupo realiza las anotaciones en el pizarrón.  </a:t>
            </a:r>
          </a:p>
        </p:txBody>
      </p:sp>
      <p:sp>
        <p:nvSpPr>
          <p:cNvPr id="4" name="CuadroTexto 3">
            <a:extLst>
              <a:ext uri="{FF2B5EF4-FFF2-40B4-BE49-F238E27FC236}">
                <a16:creationId xmlns:a16="http://schemas.microsoft.com/office/drawing/2014/main" id="{41181465-0B49-4ACF-92DF-ED41673090D7}"/>
              </a:ext>
            </a:extLst>
          </p:cNvPr>
          <p:cNvSpPr txBox="1"/>
          <p:nvPr/>
        </p:nvSpPr>
        <p:spPr>
          <a:xfrm>
            <a:off x="10884191" y="0"/>
            <a:ext cx="1181735" cy="707886"/>
          </a:xfrm>
          <a:prstGeom prst="rect">
            <a:avLst/>
          </a:prstGeom>
          <a:noFill/>
        </p:spPr>
        <p:txBody>
          <a:bodyPr wrap="none" rtlCol="0">
            <a:spAutoFit/>
          </a:bodyPr>
          <a:lstStyle/>
          <a:p>
            <a:pPr algn="r"/>
            <a:r>
              <a:rPr lang="es-MX" sz="4000" dirty="0"/>
              <a:t>11.4</a:t>
            </a:r>
          </a:p>
        </p:txBody>
      </p:sp>
    </p:spTree>
    <p:extLst>
      <p:ext uri="{BB962C8B-B14F-4D97-AF65-F5344CB8AC3E}">
        <p14:creationId xmlns:p14="http://schemas.microsoft.com/office/powerpoint/2010/main" val="2269656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F988B1-406D-45E2-B1A0-494E8D02B7AB}"/>
              </a:ext>
            </a:extLst>
          </p:cNvPr>
          <p:cNvSpPr>
            <a:spLocks noGrp="1"/>
          </p:cNvSpPr>
          <p:nvPr>
            <p:ph type="title"/>
          </p:nvPr>
        </p:nvSpPr>
        <p:spPr/>
        <p:txBody>
          <a:bodyPr/>
          <a:lstStyle/>
          <a:p>
            <a:r>
              <a:rPr lang="es-ES" dirty="0"/>
              <a:t>Descripción del desarrollo de la actividad. </a:t>
            </a:r>
            <a:endParaRPr lang="es-MX" dirty="0"/>
          </a:p>
        </p:txBody>
      </p:sp>
      <p:sp>
        <p:nvSpPr>
          <p:cNvPr id="3" name="Marcador de contenido 2">
            <a:extLst>
              <a:ext uri="{FF2B5EF4-FFF2-40B4-BE49-F238E27FC236}">
                <a16:creationId xmlns:a16="http://schemas.microsoft.com/office/drawing/2014/main" id="{D93D4EE2-71BD-4141-BA55-4C0D013A3DBE}"/>
              </a:ext>
            </a:extLst>
          </p:cNvPr>
          <p:cNvSpPr>
            <a:spLocks noGrp="1"/>
          </p:cNvSpPr>
          <p:nvPr>
            <p:ph idx="1"/>
          </p:nvPr>
        </p:nvSpPr>
        <p:spPr>
          <a:xfrm>
            <a:off x="680320" y="3674973"/>
            <a:ext cx="9613861" cy="1348862"/>
          </a:xfrm>
        </p:spPr>
        <p:txBody>
          <a:bodyPr/>
          <a:lstStyle/>
          <a:p>
            <a:r>
              <a:rPr lang="es-MX" dirty="0"/>
              <a:t>Se analiza la información encontrada y proporcionada por los alumnos y se desarrolla la conceptualización del tema; la información obtenida durante el desarrollo de la actividad.</a:t>
            </a:r>
          </a:p>
        </p:txBody>
      </p:sp>
      <p:sp>
        <p:nvSpPr>
          <p:cNvPr id="4" name="CuadroTexto 3">
            <a:extLst>
              <a:ext uri="{FF2B5EF4-FFF2-40B4-BE49-F238E27FC236}">
                <a16:creationId xmlns:a16="http://schemas.microsoft.com/office/drawing/2014/main" id="{C3F858E2-BEE2-457A-8670-1381C4BB3A5F}"/>
              </a:ext>
            </a:extLst>
          </p:cNvPr>
          <p:cNvSpPr txBox="1"/>
          <p:nvPr/>
        </p:nvSpPr>
        <p:spPr>
          <a:xfrm>
            <a:off x="10884191" y="0"/>
            <a:ext cx="1181735" cy="707886"/>
          </a:xfrm>
          <a:prstGeom prst="rect">
            <a:avLst/>
          </a:prstGeom>
          <a:noFill/>
        </p:spPr>
        <p:txBody>
          <a:bodyPr wrap="none" rtlCol="0">
            <a:spAutoFit/>
          </a:bodyPr>
          <a:lstStyle/>
          <a:p>
            <a:pPr algn="r"/>
            <a:r>
              <a:rPr lang="es-MX" sz="4000" dirty="0"/>
              <a:t>11.5</a:t>
            </a:r>
          </a:p>
        </p:txBody>
      </p:sp>
    </p:spTree>
    <p:extLst>
      <p:ext uri="{BB962C8B-B14F-4D97-AF65-F5344CB8AC3E}">
        <p14:creationId xmlns:p14="http://schemas.microsoft.com/office/powerpoint/2010/main" val="636691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31F0CC-009A-4E00-8F35-249D29DE8666}"/>
              </a:ext>
            </a:extLst>
          </p:cNvPr>
          <p:cNvSpPr>
            <a:spLocks noGrp="1"/>
          </p:cNvSpPr>
          <p:nvPr>
            <p:ph type="title"/>
          </p:nvPr>
        </p:nvSpPr>
        <p:spPr/>
        <p:txBody>
          <a:bodyPr/>
          <a:lstStyle/>
          <a:p>
            <a:r>
              <a:rPr lang="es-ES" dirty="0"/>
              <a:t>Descripción del cierre de la actividad. </a:t>
            </a:r>
            <a:endParaRPr lang="es-MX" dirty="0"/>
          </a:p>
        </p:txBody>
      </p:sp>
      <p:sp>
        <p:nvSpPr>
          <p:cNvPr id="3" name="Marcador de contenido 2">
            <a:extLst>
              <a:ext uri="{FF2B5EF4-FFF2-40B4-BE49-F238E27FC236}">
                <a16:creationId xmlns:a16="http://schemas.microsoft.com/office/drawing/2014/main" id="{A74856B9-E9DE-4BBA-A96D-404CFEF499AA}"/>
              </a:ext>
            </a:extLst>
          </p:cNvPr>
          <p:cNvSpPr>
            <a:spLocks noGrp="1"/>
          </p:cNvSpPr>
          <p:nvPr>
            <p:ph idx="1"/>
          </p:nvPr>
        </p:nvSpPr>
        <p:spPr>
          <a:xfrm>
            <a:off x="680321" y="3588898"/>
            <a:ext cx="9613861" cy="1194118"/>
          </a:xfrm>
        </p:spPr>
        <p:txBody>
          <a:bodyPr/>
          <a:lstStyle/>
          <a:p>
            <a:r>
              <a:rPr lang="es-MX" dirty="0"/>
              <a:t>Los conceptos que se concluyen son anotados por los alumnos en sus cuadernos y un alumno realiza la anotación final que servirá para el desarrollo final del  proyecto</a:t>
            </a:r>
          </a:p>
          <a:p>
            <a:endParaRPr lang="es-MX" dirty="0"/>
          </a:p>
        </p:txBody>
      </p:sp>
      <p:sp>
        <p:nvSpPr>
          <p:cNvPr id="4" name="CuadroTexto 3">
            <a:extLst>
              <a:ext uri="{FF2B5EF4-FFF2-40B4-BE49-F238E27FC236}">
                <a16:creationId xmlns:a16="http://schemas.microsoft.com/office/drawing/2014/main" id="{1EA36A4E-6583-48B4-A911-19BF7EAEB4CA}"/>
              </a:ext>
            </a:extLst>
          </p:cNvPr>
          <p:cNvSpPr txBox="1"/>
          <p:nvPr/>
        </p:nvSpPr>
        <p:spPr>
          <a:xfrm>
            <a:off x="10884191" y="0"/>
            <a:ext cx="1181735" cy="707886"/>
          </a:xfrm>
          <a:prstGeom prst="rect">
            <a:avLst/>
          </a:prstGeom>
          <a:noFill/>
        </p:spPr>
        <p:txBody>
          <a:bodyPr wrap="none" rtlCol="0">
            <a:spAutoFit/>
          </a:bodyPr>
          <a:lstStyle/>
          <a:p>
            <a:pPr algn="r"/>
            <a:r>
              <a:rPr lang="es-MX" sz="4000" dirty="0"/>
              <a:t>11.6</a:t>
            </a:r>
          </a:p>
        </p:txBody>
      </p:sp>
    </p:spTree>
    <p:extLst>
      <p:ext uri="{BB962C8B-B14F-4D97-AF65-F5344CB8AC3E}">
        <p14:creationId xmlns:p14="http://schemas.microsoft.com/office/powerpoint/2010/main" val="1356513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6E1527-6C0E-4816-9D3D-94122622F331}"/>
              </a:ext>
            </a:extLst>
          </p:cNvPr>
          <p:cNvSpPr>
            <a:spLocks noGrp="1"/>
          </p:cNvSpPr>
          <p:nvPr>
            <p:ph type="title"/>
          </p:nvPr>
        </p:nvSpPr>
        <p:spPr/>
        <p:txBody>
          <a:bodyPr/>
          <a:lstStyle/>
          <a:p>
            <a:r>
              <a:rPr lang="es-ES" dirty="0"/>
              <a:t>Descripción de lo que se hará con los resultados de la actividad.</a:t>
            </a:r>
            <a:endParaRPr lang="es-MX" dirty="0"/>
          </a:p>
        </p:txBody>
      </p:sp>
      <p:sp>
        <p:nvSpPr>
          <p:cNvPr id="3" name="Marcador de contenido 2">
            <a:extLst>
              <a:ext uri="{FF2B5EF4-FFF2-40B4-BE49-F238E27FC236}">
                <a16:creationId xmlns:a16="http://schemas.microsoft.com/office/drawing/2014/main" id="{2466B74F-B353-4731-B388-AD3D0EB00822}"/>
              </a:ext>
            </a:extLst>
          </p:cNvPr>
          <p:cNvSpPr>
            <a:spLocks noGrp="1"/>
          </p:cNvSpPr>
          <p:nvPr>
            <p:ph idx="1"/>
          </p:nvPr>
        </p:nvSpPr>
        <p:spPr>
          <a:xfrm>
            <a:off x="680321" y="2983986"/>
            <a:ext cx="9613861" cy="2686962"/>
          </a:xfrm>
        </p:spPr>
        <p:txBody>
          <a:bodyPr/>
          <a:lstStyle/>
          <a:p>
            <a:r>
              <a:rPr lang="es-MX" dirty="0"/>
              <a:t>Al término de la actividad se explica a los alumnos que toda la información que se obtuvo durante la clase servirá para desarrollar el producto final del proyecto que será la realización de un tríptico o un cartel que informe a la comunidad escolar sobre los accidentes viales y el cómo los jóvenes participan activamente en el incremento de los mismos, por factores como la distracción por el uso de medios electrónicos.</a:t>
            </a:r>
          </a:p>
        </p:txBody>
      </p:sp>
      <p:sp>
        <p:nvSpPr>
          <p:cNvPr id="4" name="CuadroTexto 3">
            <a:extLst>
              <a:ext uri="{FF2B5EF4-FFF2-40B4-BE49-F238E27FC236}">
                <a16:creationId xmlns:a16="http://schemas.microsoft.com/office/drawing/2014/main" id="{761D9FD6-383E-4FC3-A363-F76A0A14FB04}"/>
              </a:ext>
            </a:extLst>
          </p:cNvPr>
          <p:cNvSpPr txBox="1"/>
          <p:nvPr/>
        </p:nvSpPr>
        <p:spPr>
          <a:xfrm>
            <a:off x="10884191" y="0"/>
            <a:ext cx="1181735" cy="707886"/>
          </a:xfrm>
          <a:prstGeom prst="rect">
            <a:avLst/>
          </a:prstGeom>
          <a:noFill/>
        </p:spPr>
        <p:txBody>
          <a:bodyPr wrap="none" rtlCol="0">
            <a:spAutoFit/>
          </a:bodyPr>
          <a:lstStyle/>
          <a:p>
            <a:pPr algn="r"/>
            <a:r>
              <a:rPr lang="es-MX" sz="4000" dirty="0"/>
              <a:t>11.7</a:t>
            </a:r>
          </a:p>
        </p:txBody>
      </p:sp>
    </p:spTree>
    <p:extLst>
      <p:ext uri="{BB962C8B-B14F-4D97-AF65-F5344CB8AC3E}">
        <p14:creationId xmlns:p14="http://schemas.microsoft.com/office/powerpoint/2010/main" val="2069330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BA1C85-E693-4E42-ABE0-A17CD43281DB}"/>
              </a:ext>
            </a:extLst>
          </p:cNvPr>
          <p:cNvSpPr>
            <a:spLocks noGrp="1"/>
          </p:cNvSpPr>
          <p:nvPr>
            <p:ph type="title"/>
          </p:nvPr>
        </p:nvSpPr>
        <p:spPr/>
        <p:txBody>
          <a:bodyPr/>
          <a:lstStyle/>
          <a:p>
            <a:r>
              <a:rPr lang="es-ES" dirty="0"/>
              <a:t>Análisis. Contrastación de lo esperado y lo sucedido</a:t>
            </a:r>
            <a:endParaRPr lang="es-MX" dirty="0"/>
          </a:p>
        </p:txBody>
      </p:sp>
      <p:sp>
        <p:nvSpPr>
          <p:cNvPr id="3" name="Marcador de contenido 2">
            <a:extLst>
              <a:ext uri="{FF2B5EF4-FFF2-40B4-BE49-F238E27FC236}">
                <a16:creationId xmlns:a16="http://schemas.microsoft.com/office/drawing/2014/main" id="{C24612AD-4685-4BBD-918C-7BCA17D449BA}"/>
              </a:ext>
            </a:extLst>
          </p:cNvPr>
          <p:cNvSpPr>
            <a:spLocks noGrp="1"/>
          </p:cNvSpPr>
          <p:nvPr>
            <p:ph idx="1"/>
          </p:nvPr>
        </p:nvSpPr>
        <p:spPr>
          <a:xfrm>
            <a:off x="680321" y="3308182"/>
            <a:ext cx="9613861" cy="2052247"/>
          </a:xfrm>
        </p:spPr>
        <p:txBody>
          <a:bodyPr/>
          <a:lstStyle/>
          <a:p>
            <a:r>
              <a:rPr lang="es-MX" dirty="0"/>
              <a:t>Se obtiene una adecuada y puntual participación de los alumnos, así como también se observa un alto interés en el tema, todo ello motivado por los constantes accidentes que se presentan alrededor de la escuela.  Consideran el proyecto como algo de suma importancia para comunidad.</a:t>
            </a:r>
          </a:p>
        </p:txBody>
      </p:sp>
      <p:sp>
        <p:nvSpPr>
          <p:cNvPr id="4" name="CuadroTexto 3">
            <a:extLst>
              <a:ext uri="{FF2B5EF4-FFF2-40B4-BE49-F238E27FC236}">
                <a16:creationId xmlns:a16="http://schemas.microsoft.com/office/drawing/2014/main" id="{980F4370-37A8-466D-B113-89DE57DDBDBC}"/>
              </a:ext>
            </a:extLst>
          </p:cNvPr>
          <p:cNvSpPr txBox="1"/>
          <p:nvPr/>
        </p:nvSpPr>
        <p:spPr>
          <a:xfrm>
            <a:off x="10884191" y="0"/>
            <a:ext cx="1181735" cy="707886"/>
          </a:xfrm>
          <a:prstGeom prst="rect">
            <a:avLst/>
          </a:prstGeom>
          <a:noFill/>
        </p:spPr>
        <p:txBody>
          <a:bodyPr wrap="none" rtlCol="0">
            <a:spAutoFit/>
          </a:bodyPr>
          <a:lstStyle/>
          <a:p>
            <a:pPr algn="r"/>
            <a:r>
              <a:rPr lang="es-MX" sz="4000" dirty="0"/>
              <a:t>11.8</a:t>
            </a:r>
          </a:p>
        </p:txBody>
      </p:sp>
    </p:spTree>
    <p:extLst>
      <p:ext uri="{BB962C8B-B14F-4D97-AF65-F5344CB8AC3E}">
        <p14:creationId xmlns:p14="http://schemas.microsoft.com/office/powerpoint/2010/main" val="658710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2BB16E-F502-444C-ACAE-FC6E08A0A3B6}"/>
              </a:ext>
            </a:extLst>
          </p:cNvPr>
          <p:cNvSpPr>
            <a:spLocks noGrp="1"/>
          </p:cNvSpPr>
          <p:nvPr>
            <p:ph type="title"/>
          </p:nvPr>
        </p:nvSpPr>
        <p:spPr/>
        <p:txBody>
          <a:bodyPr/>
          <a:lstStyle/>
          <a:p>
            <a:r>
              <a:rPr lang="es-MX" dirty="0"/>
              <a:t>Toma de decisiones. </a:t>
            </a:r>
          </a:p>
        </p:txBody>
      </p:sp>
      <p:sp>
        <p:nvSpPr>
          <p:cNvPr id="3" name="Marcador de contenido 2">
            <a:extLst>
              <a:ext uri="{FF2B5EF4-FFF2-40B4-BE49-F238E27FC236}">
                <a16:creationId xmlns:a16="http://schemas.microsoft.com/office/drawing/2014/main" id="{BC215652-5F41-46DD-8DF9-177A98FC72C7}"/>
              </a:ext>
            </a:extLst>
          </p:cNvPr>
          <p:cNvSpPr>
            <a:spLocks noGrp="1"/>
          </p:cNvSpPr>
          <p:nvPr>
            <p:ph idx="1"/>
          </p:nvPr>
        </p:nvSpPr>
        <p:spPr/>
        <p:txBody>
          <a:bodyPr/>
          <a:lstStyle/>
          <a:p>
            <a:r>
              <a:rPr lang="es-MX" dirty="0"/>
              <a:t>NINGUNA</a:t>
            </a:r>
          </a:p>
        </p:txBody>
      </p:sp>
      <p:sp>
        <p:nvSpPr>
          <p:cNvPr id="4" name="CuadroTexto 3">
            <a:extLst>
              <a:ext uri="{FF2B5EF4-FFF2-40B4-BE49-F238E27FC236}">
                <a16:creationId xmlns:a16="http://schemas.microsoft.com/office/drawing/2014/main" id="{5058466B-DAE8-433C-B622-891BEBF8C6ED}"/>
              </a:ext>
            </a:extLst>
          </p:cNvPr>
          <p:cNvSpPr txBox="1"/>
          <p:nvPr/>
        </p:nvSpPr>
        <p:spPr>
          <a:xfrm>
            <a:off x="10884192" y="0"/>
            <a:ext cx="1181734" cy="707886"/>
          </a:xfrm>
          <a:prstGeom prst="rect">
            <a:avLst/>
          </a:prstGeom>
          <a:noFill/>
        </p:spPr>
        <p:txBody>
          <a:bodyPr wrap="none" rtlCol="0">
            <a:spAutoFit/>
          </a:bodyPr>
          <a:lstStyle/>
          <a:p>
            <a:pPr algn="r"/>
            <a:r>
              <a:rPr lang="es-MX" sz="4000" dirty="0"/>
              <a:t>11.9</a:t>
            </a:r>
          </a:p>
        </p:txBody>
      </p:sp>
    </p:spTree>
    <p:extLst>
      <p:ext uri="{BB962C8B-B14F-4D97-AF65-F5344CB8AC3E}">
        <p14:creationId xmlns:p14="http://schemas.microsoft.com/office/powerpoint/2010/main" val="171745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281290-E9F6-42E3-870C-2503E587F607}"/>
              </a:ext>
            </a:extLst>
          </p:cNvPr>
          <p:cNvSpPr>
            <a:spLocks noGrp="1"/>
          </p:cNvSpPr>
          <p:nvPr>
            <p:ph type="title"/>
          </p:nvPr>
        </p:nvSpPr>
        <p:spPr>
          <a:xfrm>
            <a:off x="694389" y="3429000"/>
            <a:ext cx="9613861" cy="1080938"/>
          </a:xfrm>
        </p:spPr>
        <p:txBody>
          <a:bodyPr/>
          <a:lstStyle/>
          <a:p>
            <a:r>
              <a:rPr lang="es-ES" dirty="0"/>
              <a:t>Actividad Interdisciplinaria de la fase de desarrollo del proyecto</a:t>
            </a:r>
            <a:endParaRPr lang="es-MX" dirty="0"/>
          </a:p>
        </p:txBody>
      </p:sp>
      <p:sp>
        <p:nvSpPr>
          <p:cNvPr id="4" name="CuadroTexto 3">
            <a:extLst>
              <a:ext uri="{FF2B5EF4-FFF2-40B4-BE49-F238E27FC236}">
                <a16:creationId xmlns:a16="http://schemas.microsoft.com/office/drawing/2014/main" id="{5F5F57B8-71E7-4166-8BBC-377141589D8A}"/>
              </a:ext>
            </a:extLst>
          </p:cNvPr>
          <p:cNvSpPr txBox="1"/>
          <p:nvPr/>
        </p:nvSpPr>
        <p:spPr>
          <a:xfrm>
            <a:off x="11342651" y="0"/>
            <a:ext cx="723275" cy="707886"/>
          </a:xfrm>
          <a:prstGeom prst="rect">
            <a:avLst/>
          </a:prstGeom>
          <a:noFill/>
        </p:spPr>
        <p:txBody>
          <a:bodyPr wrap="none" rtlCol="0">
            <a:spAutoFit/>
          </a:bodyPr>
          <a:lstStyle/>
          <a:p>
            <a:pPr algn="r"/>
            <a:r>
              <a:rPr lang="es-MX" sz="4000" dirty="0"/>
              <a:t>12</a:t>
            </a:r>
          </a:p>
        </p:txBody>
      </p:sp>
    </p:spTree>
    <p:extLst>
      <p:ext uri="{BB962C8B-B14F-4D97-AF65-F5344CB8AC3E}">
        <p14:creationId xmlns:p14="http://schemas.microsoft.com/office/powerpoint/2010/main" val="530076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17172B-2E9E-493F-98FE-2F720DF2CA33}"/>
              </a:ext>
            </a:extLst>
          </p:cNvPr>
          <p:cNvSpPr>
            <a:spLocks noGrp="1"/>
          </p:cNvSpPr>
          <p:nvPr>
            <p:ph type="title"/>
          </p:nvPr>
        </p:nvSpPr>
        <p:spPr/>
        <p:txBody>
          <a:bodyPr/>
          <a:lstStyle/>
          <a:p>
            <a:r>
              <a:rPr lang="es-ES_tradnl" b="1" dirty="0">
                <a:latin typeface="Times New Roman"/>
                <a:cs typeface="Times New Roman"/>
              </a:rPr>
              <a:t>¿Qué tiene en común el caos? </a:t>
            </a:r>
            <a:r>
              <a:rPr lang="es-ES_tradnl" dirty="0">
                <a:latin typeface="Times New Roman"/>
                <a:cs typeface="Times New Roman"/>
              </a:rPr>
              <a:t> </a:t>
            </a:r>
            <a:endParaRPr lang="es-MX" dirty="0"/>
          </a:p>
        </p:txBody>
      </p:sp>
      <p:sp>
        <p:nvSpPr>
          <p:cNvPr id="3" name="Marcador de contenido 2">
            <a:extLst>
              <a:ext uri="{FF2B5EF4-FFF2-40B4-BE49-F238E27FC236}">
                <a16:creationId xmlns:a16="http://schemas.microsoft.com/office/drawing/2014/main" id="{A1F7A5E5-6D70-40CB-AFBA-14E93CB1C3DE}"/>
              </a:ext>
            </a:extLst>
          </p:cNvPr>
          <p:cNvSpPr>
            <a:spLocks noGrp="1"/>
          </p:cNvSpPr>
          <p:nvPr>
            <p:ph idx="1"/>
          </p:nvPr>
        </p:nvSpPr>
        <p:spPr>
          <a:xfrm>
            <a:off x="680321" y="3138731"/>
            <a:ext cx="9613861" cy="2136654"/>
          </a:xfrm>
        </p:spPr>
        <p:txBody>
          <a:bodyPr>
            <a:normAutofit/>
          </a:bodyPr>
          <a:lstStyle/>
          <a:p>
            <a:pPr lvl="0" algn="just"/>
            <a:r>
              <a:rPr lang="es-ES_tradnl" b="1" dirty="0">
                <a:latin typeface="+mj-lt"/>
                <a:cs typeface="Times New Roman"/>
              </a:rPr>
              <a:t>Objetivo.</a:t>
            </a:r>
            <a:r>
              <a:rPr lang="es-ES_tradnl" dirty="0">
                <a:latin typeface="+mj-lt"/>
                <a:cs typeface="Times New Roman"/>
              </a:rPr>
              <a:t> Que los alumnos identifiquen los rasgos comunes de los accidentes viales</a:t>
            </a:r>
          </a:p>
          <a:p>
            <a:pPr lvl="0" algn="just"/>
            <a:endParaRPr lang="es-ES_tradnl" dirty="0">
              <a:latin typeface="+mj-lt"/>
              <a:cs typeface="Times New Roman"/>
            </a:endParaRPr>
          </a:p>
          <a:p>
            <a:pPr lvl="0" algn="just"/>
            <a:r>
              <a:rPr lang="es-ES_tradnl" b="1" dirty="0">
                <a:latin typeface="+mj-lt"/>
                <a:cs typeface="Times New Roman"/>
              </a:rPr>
              <a:t>Grado:</a:t>
            </a:r>
            <a:r>
              <a:rPr lang="es-ES_tradnl" dirty="0">
                <a:latin typeface="+mj-lt"/>
                <a:cs typeface="Times New Roman"/>
              </a:rPr>
              <a:t> 6to </a:t>
            </a:r>
          </a:p>
          <a:p>
            <a:pPr lvl="0" algn="just"/>
            <a:r>
              <a:rPr lang="es-ES_tradnl" b="1" dirty="0">
                <a:latin typeface="+mj-lt"/>
                <a:cs typeface="Times New Roman"/>
              </a:rPr>
              <a:t>Fecha</a:t>
            </a:r>
            <a:r>
              <a:rPr lang="es-ES_tradnl" dirty="0">
                <a:latin typeface="+mj-lt"/>
                <a:cs typeface="Times New Roman"/>
              </a:rPr>
              <a:t> en que se llevará a cabo la actividad : 19 de abril 2020</a:t>
            </a:r>
          </a:p>
        </p:txBody>
      </p:sp>
      <p:sp>
        <p:nvSpPr>
          <p:cNvPr id="4" name="CuadroTexto 3">
            <a:extLst>
              <a:ext uri="{FF2B5EF4-FFF2-40B4-BE49-F238E27FC236}">
                <a16:creationId xmlns:a16="http://schemas.microsoft.com/office/drawing/2014/main" id="{566B4EFD-E3AA-4943-8F5C-1E9454799DB4}"/>
              </a:ext>
            </a:extLst>
          </p:cNvPr>
          <p:cNvSpPr txBox="1"/>
          <p:nvPr/>
        </p:nvSpPr>
        <p:spPr>
          <a:xfrm>
            <a:off x="10884191" y="0"/>
            <a:ext cx="1181735" cy="707886"/>
          </a:xfrm>
          <a:prstGeom prst="rect">
            <a:avLst/>
          </a:prstGeom>
          <a:noFill/>
        </p:spPr>
        <p:txBody>
          <a:bodyPr wrap="none" rtlCol="0">
            <a:spAutoFit/>
          </a:bodyPr>
          <a:lstStyle/>
          <a:p>
            <a:pPr algn="r"/>
            <a:r>
              <a:rPr lang="es-MX" sz="4000" dirty="0"/>
              <a:t>12.1</a:t>
            </a:r>
          </a:p>
        </p:txBody>
      </p:sp>
    </p:spTree>
    <p:extLst>
      <p:ext uri="{BB962C8B-B14F-4D97-AF65-F5344CB8AC3E}">
        <p14:creationId xmlns:p14="http://schemas.microsoft.com/office/powerpoint/2010/main" val="2537747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2735F-C0B5-463D-809F-6F3DA5AC5546}"/>
              </a:ext>
            </a:extLst>
          </p:cNvPr>
          <p:cNvSpPr>
            <a:spLocks noGrp="1"/>
          </p:cNvSpPr>
          <p:nvPr>
            <p:ph type="title"/>
          </p:nvPr>
        </p:nvSpPr>
        <p:spPr>
          <a:xfrm>
            <a:off x="286426" y="682889"/>
            <a:ext cx="9613861" cy="1080938"/>
          </a:xfrm>
        </p:spPr>
        <p:txBody>
          <a:bodyPr/>
          <a:lstStyle/>
          <a:p>
            <a:r>
              <a:rPr lang="es-MX" dirty="0"/>
              <a:t>Asignaturas:</a:t>
            </a:r>
          </a:p>
        </p:txBody>
      </p:sp>
      <p:sp>
        <p:nvSpPr>
          <p:cNvPr id="3" name="Marcador de contenido 2">
            <a:extLst>
              <a:ext uri="{FF2B5EF4-FFF2-40B4-BE49-F238E27FC236}">
                <a16:creationId xmlns:a16="http://schemas.microsoft.com/office/drawing/2014/main" id="{CB2327C5-8DBF-4C56-B244-594BB9C97BFF}"/>
              </a:ext>
            </a:extLst>
          </p:cNvPr>
          <p:cNvSpPr>
            <a:spLocks noGrp="1"/>
          </p:cNvSpPr>
          <p:nvPr>
            <p:ph idx="1"/>
          </p:nvPr>
        </p:nvSpPr>
        <p:spPr>
          <a:xfrm>
            <a:off x="3128100" y="682889"/>
            <a:ext cx="7056909" cy="1194118"/>
          </a:xfrm>
        </p:spPr>
        <p:txBody>
          <a:bodyPr>
            <a:normAutofit fontScale="92500" lnSpcReduction="10000"/>
          </a:bodyPr>
          <a:lstStyle/>
          <a:p>
            <a:r>
              <a:rPr lang="es-MX" dirty="0"/>
              <a:t>Introducción al Estudio de las Ciencias Sociales </a:t>
            </a:r>
          </a:p>
          <a:p>
            <a:r>
              <a:rPr lang="es-MX" dirty="0"/>
              <a:t>y Económicas.</a:t>
            </a:r>
          </a:p>
          <a:p>
            <a:r>
              <a:rPr lang="es-MX" dirty="0"/>
              <a:t>Psicología</a:t>
            </a:r>
          </a:p>
        </p:txBody>
      </p:sp>
      <p:sp>
        <p:nvSpPr>
          <p:cNvPr id="4" name="CuadroTexto 3">
            <a:extLst>
              <a:ext uri="{FF2B5EF4-FFF2-40B4-BE49-F238E27FC236}">
                <a16:creationId xmlns:a16="http://schemas.microsoft.com/office/drawing/2014/main" id="{06BD3683-34E0-4799-B77B-47210E781C57}"/>
              </a:ext>
            </a:extLst>
          </p:cNvPr>
          <p:cNvSpPr txBox="1"/>
          <p:nvPr/>
        </p:nvSpPr>
        <p:spPr>
          <a:xfrm>
            <a:off x="436098" y="2616591"/>
            <a:ext cx="3429144" cy="3416320"/>
          </a:xfrm>
          <a:prstGeom prst="rect">
            <a:avLst/>
          </a:prstGeom>
          <a:noFill/>
        </p:spPr>
        <p:txBody>
          <a:bodyPr wrap="none" rtlCol="0">
            <a:spAutoFit/>
          </a:bodyPr>
          <a:lstStyle/>
          <a:p>
            <a:r>
              <a:rPr lang="es-MX" dirty="0"/>
              <a:t>Educación cívica</a:t>
            </a:r>
          </a:p>
          <a:p>
            <a:r>
              <a:rPr lang="es-MX" dirty="0"/>
              <a:t>Socialización</a:t>
            </a:r>
          </a:p>
          <a:p>
            <a:r>
              <a:rPr lang="es-MX" dirty="0"/>
              <a:t>Urbanización</a:t>
            </a:r>
          </a:p>
          <a:p>
            <a:r>
              <a:rPr lang="es-MX" dirty="0"/>
              <a:t>Modernidad</a:t>
            </a:r>
          </a:p>
          <a:p>
            <a:r>
              <a:rPr lang="es-MX" dirty="0"/>
              <a:t>Megalópolis</a:t>
            </a:r>
          </a:p>
          <a:p>
            <a:r>
              <a:rPr lang="es-MX" dirty="0"/>
              <a:t>Sociedad de la información y la</a:t>
            </a:r>
          </a:p>
          <a:p>
            <a:r>
              <a:rPr lang="es-MX" dirty="0"/>
              <a:t>Comunicación</a:t>
            </a:r>
          </a:p>
          <a:p>
            <a:r>
              <a:rPr lang="es-MX" dirty="0"/>
              <a:t>Aprendizaje</a:t>
            </a:r>
          </a:p>
          <a:p>
            <a:r>
              <a:rPr lang="es-MX" dirty="0"/>
              <a:t>Atención</a:t>
            </a:r>
          </a:p>
          <a:p>
            <a:r>
              <a:rPr lang="es-MX" dirty="0"/>
              <a:t>Pensamiento</a:t>
            </a:r>
          </a:p>
          <a:p>
            <a:r>
              <a:rPr lang="es-MX" dirty="0"/>
              <a:t>Personalidad</a:t>
            </a:r>
          </a:p>
          <a:p>
            <a:r>
              <a:rPr lang="es-MX" dirty="0"/>
              <a:t>Percepción</a:t>
            </a:r>
          </a:p>
        </p:txBody>
      </p:sp>
      <p:sp>
        <p:nvSpPr>
          <p:cNvPr id="5" name="CuadroTexto 4">
            <a:extLst>
              <a:ext uri="{FF2B5EF4-FFF2-40B4-BE49-F238E27FC236}">
                <a16:creationId xmlns:a16="http://schemas.microsoft.com/office/drawing/2014/main" id="{09C5401F-6819-4DC3-A8CB-B83AD523256E}"/>
              </a:ext>
            </a:extLst>
          </p:cNvPr>
          <p:cNvSpPr txBox="1"/>
          <p:nvPr/>
        </p:nvSpPr>
        <p:spPr>
          <a:xfrm>
            <a:off x="4304075" y="3170588"/>
            <a:ext cx="7642119" cy="2585323"/>
          </a:xfrm>
          <a:prstGeom prst="rect">
            <a:avLst/>
          </a:prstGeom>
          <a:noFill/>
        </p:spPr>
        <p:txBody>
          <a:bodyPr wrap="square" rtlCol="0">
            <a:spAutoFit/>
          </a:bodyPr>
          <a:lstStyle/>
          <a:p>
            <a:r>
              <a:rPr lang="es-MX" dirty="0"/>
              <a:t>Gonzalez </a:t>
            </a:r>
            <a:r>
              <a:rPr lang="es-MX" dirty="0" err="1"/>
              <a:t>Gonzalez</a:t>
            </a:r>
            <a:r>
              <a:rPr lang="es-MX" dirty="0"/>
              <a:t> </a:t>
            </a:r>
            <a:r>
              <a:rPr lang="es-MX" dirty="0" err="1"/>
              <a:t>Jóse</a:t>
            </a:r>
            <a:r>
              <a:rPr lang="es-MX" dirty="0"/>
              <a:t> María. (2016). Criminología </a:t>
            </a:r>
            <a:r>
              <a:rPr lang="es-MX" dirty="0" err="1"/>
              <a:t>Víal</a:t>
            </a:r>
            <a:r>
              <a:rPr lang="es-MX" dirty="0"/>
              <a:t> un Nuevo enfoque </a:t>
            </a:r>
            <a:r>
              <a:rPr lang="es-MX" dirty="0" err="1"/>
              <a:t>Multidiciplinar</a:t>
            </a:r>
            <a:r>
              <a:rPr lang="es-MX" dirty="0"/>
              <a:t>. México: Mc Graw Hill.</a:t>
            </a:r>
          </a:p>
          <a:p>
            <a:r>
              <a:rPr lang="es-MX" dirty="0"/>
              <a:t> </a:t>
            </a:r>
          </a:p>
          <a:p>
            <a:r>
              <a:rPr lang="es-MX" dirty="0"/>
              <a:t>TABASSO, CARLOS. Paradigmas, teorías y modelos de la seguridad y la inseguridad vial. pp. 1-4 PP.</a:t>
            </a:r>
          </a:p>
          <a:p>
            <a:r>
              <a:rPr lang="es-MX" dirty="0"/>
              <a:t> </a:t>
            </a:r>
          </a:p>
          <a:p>
            <a:r>
              <a:rPr lang="es-MX" dirty="0"/>
              <a:t>Fundeu.es (ed.). «tráfico y tránsito, sinónimos en la circulación». Consultado el 24 de junio de 2016.</a:t>
            </a:r>
          </a:p>
          <a:p>
            <a:endParaRPr lang="es-MX" dirty="0"/>
          </a:p>
        </p:txBody>
      </p:sp>
      <p:sp>
        <p:nvSpPr>
          <p:cNvPr id="6" name="CuadroTexto 5">
            <a:extLst>
              <a:ext uri="{FF2B5EF4-FFF2-40B4-BE49-F238E27FC236}">
                <a16:creationId xmlns:a16="http://schemas.microsoft.com/office/drawing/2014/main" id="{61B3DAFA-67C3-4CC6-9049-5B1924F53339}"/>
              </a:ext>
            </a:extLst>
          </p:cNvPr>
          <p:cNvSpPr txBox="1"/>
          <p:nvPr/>
        </p:nvSpPr>
        <p:spPr>
          <a:xfrm>
            <a:off x="10884192" y="0"/>
            <a:ext cx="1181734" cy="707886"/>
          </a:xfrm>
          <a:prstGeom prst="rect">
            <a:avLst/>
          </a:prstGeom>
          <a:noFill/>
        </p:spPr>
        <p:txBody>
          <a:bodyPr wrap="none" rtlCol="0">
            <a:spAutoFit/>
          </a:bodyPr>
          <a:lstStyle/>
          <a:p>
            <a:pPr algn="r"/>
            <a:r>
              <a:rPr lang="es-MX" sz="4000" dirty="0"/>
              <a:t>12.2</a:t>
            </a:r>
          </a:p>
        </p:txBody>
      </p:sp>
    </p:spTree>
    <p:extLst>
      <p:ext uri="{BB962C8B-B14F-4D97-AF65-F5344CB8AC3E}">
        <p14:creationId xmlns:p14="http://schemas.microsoft.com/office/powerpoint/2010/main" val="3621860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2526E8-F68D-49E4-8094-FD2E63E40CBF}"/>
              </a:ext>
            </a:extLst>
          </p:cNvPr>
          <p:cNvSpPr>
            <a:spLocks noGrp="1"/>
          </p:cNvSpPr>
          <p:nvPr>
            <p:ph type="title"/>
          </p:nvPr>
        </p:nvSpPr>
        <p:spPr/>
        <p:txBody>
          <a:bodyPr/>
          <a:lstStyle/>
          <a:p>
            <a:r>
              <a:rPr lang="es-MX" dirty="0"/>
              <a:t>Justificación de la actividad. </a:t>
            </a:r>
          </a:p>
        </p:txBody>
      </p:sp>
      <p:sp>
        <p:nvSpPr>
          <p:cNvPr id="3" name="Marcador de contenido 2">
            <a:extLst>
              <a:ext uri="{FF2B5EF4-FFF2-40B4-BE49-F238E27FC236}">
                <a16:creationId xmlns:a16="http://schemas.microsoft.com/office/drawing/2014/main" id="{27ED4C1D-8712-4852-A981-8047C37C6BC2}"/>
              </a:ext>
            </a:extLst>
          </p:cNvPr>
          <p:cNvSpPr>
            <a:spLocks noGrp="1"/>
          </p:cNvSpPr>
          <p:nvPr>
            <p:ph idx="1"/>
          </p:nvPr>
        </p:nvSpPr>
        <p:spPr/>
        <p:txBody>
          <a:bodyPr/>
          <a:lstStyle/>
          <a:p>
            <a:r>
              <a:rPr lang="es-ES_tradnl" dirty="0">
                <a:cs typeface="Times New Roman"/>
              </a:rPr>
              <a:t>La educación vial es parte fundamental del aprendizaje de los estudiantes ya que pertenece al ámbito de su formación como ciudadanos.  La educación vial se compone de una serie de reglas que se deben cumplir como peatones y como conductores automovilísticos. Para el caso de nuestro proyecto nos interesan ambos pero ponemos más énfasis en el comportamiento de los estudiantes como peatones expuestos a una serie de severidades viales producto de una alta concentración de automóviles en el sur de la Ciudad y también debido a la celeridad con la que viven las personas hoy en día.</a:t>
            </a:r>
          </a:p>
        </p:txBody>
      </p:sp>
      <p:sp>
        <p:nvSpPr>
          <p:cNvPr id="4" name="CuadroTexto 3">
            <a:extLst>
              <a:ext uri="{FF2B5EF4-FFF2-40B4-BE49-F238E27FC236}">
                <a16:creationId xmlns:a16="http://schemas.microsoft.com/office/drawing/2014/main" id="{52AE6D13-6FD2-4E6C-A534-7BBB971A67ED}"/>
              </a:ext>
            </a:extLst>
          </p:cNvPr>
          <p:cNvSpPr txBox="1"/>
          <p:nvPr/>
        </p:nvSpPr>
        <p:spPr>
          <a:xfrm>
            <a:off x="10884192" y="0"/>
            <a:ext cx="1181734" cy="707886"/>
          </a:xfrm>
          <a:prstGeom prst="rect">
            <a:avLst/>
          </a:prstGeom>
          <a:noFill/>
        </p:spPr>
        <p:txBody>
          <a:bodyPr wrap="none" rtlCol="0">
            <a:spAutoFit/>
          </a:bodyPr>
          <a:lstStyle/>
          <a:p>
            <a:pPr algn="r"/>
            <a:r>
              <a:rPr lang="es-MX" sz="4000" dirty="0"/>
              <a:t>12.3</a:t>
            </a:r>
          </a:p>
        </p:txBody>
      </p:sp>
    </p:spTree>
    <p:extLst>
      <p:ext uri="{BB962C8B-B14F-4D97-AF65-F5344CB8AC3E}">
        <p14:creationId xmlns:p14="http://schemas.microsoft.com/office/powerpoint/2010/main" val="78197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12724A-8653-42C0-A902-E60480804539}"/>
              </a:ext>
            </a:extLst>
          </p:cNvPr>
          <p:cNvSpPr>
            <a:spLocks noGrp="1"/>
          </p:cNvSpPr>
          <p:nvPr>
            <p:ph type="title"/>
          </p:nvPr>
        </p:nvSpPr>
        <p:spPr/>
        <p:txBody>
          <a:bodyPr/>
          <a:lstStyle/>
          <a:p>
            <a:pPr algn="ctr"/>
            <a:r>
              <a:rPr lang="es-MX" dirty="0"/>
              <a:t>CICLO ESCOLAR 2020 - 2021</a:t>
            </a:r>
          </a:p>
        </p:txBody>
      </p:sp>
      <p:sp>
        <p:nvSpPr>
          <p:cNvPr id="3" name="Marcador de contenido 2">
            <a:extLst>
              <a:ext uri="{FF2B5EF4-FFF2-40B4-BE49-F238E27FC236}">
                <a16:creationId xmlns:a16="http://schemas.microsoft.com/office/drawing/2014/main" id="{E75C248B-DEE5-4C25-B1E8-967E1F89B8D3}"/>
              </a:ext>
            </a:extLst>
          </p:cNvPr>
          <p:cNvSpPr>
            <a:spLocks noGrp="1"/>
          </p:cNvSpPr>
          <p:nvPr>
            <p:ph idx="1"/>
          </p:nvPr>
        </p:nvSpPr>
        <p:spPr>
          <a:xfrm>
            <a:off x="998373" y="3648838"/>
            <a:ext cx="9613861" cy="1092127"/>
          </a:xfrm>
        </p:spPr>
        <p:txBody>
          <a:bodyPr>
            <a:normAutofit/>
          </a:bodyPr>
          <a:lstStyle/>
          <a:p>
            <a:pPr marL="0" indent="0" algn="ctr">
              <a:buNone/>
            </a:pPr>
            <a:r>
              <a:rPr lang="es-MX" sz="3000" dirty="0"/>
              <a:t>FECHA DE INICIO: 14 de Abril de 2021</a:t>
            </a:r>
          </a:p>
          <a:p>
            <a:pPr marL="0" indent="0" algn="ctr">
              <a:buNone/>
            </a:pPr>
            <a:r>
              <a:rPr lang="es-MX" sz="3000" dirty="0"/>
              <a:t>FECHA DE TERMINO: 20 de Mayo de 2021</a:t>
            </a:r>
          </a:p>
        </p:txBody>
      </p:sp>
      <p:sp>
        <p:nvSpPr>
          <p:cNvPr id="4" name="CuadroTexto 3">
            <a:extLst>
              <a:ext uri="{FF2B5EF4-FFF2-40B4-BE49-F238E27FC236}">
                <a16:creationId xmlns:a16="http://schemas.microsoft.com/office/drawing/2014/main" id="{705EE7D4-DE58-4602-A8EE-BC2C69D3BBDD}"/>
              </a:ext>
            </a:extLst>
          </p:cNvPr>
          <p:cNvSpPr txBox="1"/>
          <p:nvPr/>
        </p:nvSpPr>
        <p:spPr>
          <a:xfrm>
            <a:off x="11611955" y="0"/>
            <a:ext cx="453971" cy="707886"/>
          </a:xfrm>
          <a:prstGeom prst="rect">
            <a:avLst/>
          </a:prstGeom>
          <a:noFill/>
        </p:spPr>
        <p:txBody>
          <a:bodyPr wrap="none" rtlCol="0">
            <a:spAutoFit/>
          </a:bodyPr>
          <a:lstStyle/>
          <a:p>
            <a:pPr algn="r"/>
            <a:r>
              <a:rPr lang="es-MX" sz="4000" dirty="0"/>
              <a:t>3</a:t>
            </a:r>
          </a:p>
        </p:txBody>
      </p:sp>
    </p:spTree>
    <p:extLst>
      <p:ext uri="{BB962C8B-B14F-4D97-AF65-F5344CB8AC3E}">
        <p14:creationId xmlns:p14="http://schemas.microsoft.com/office/powerpoint/2010/main" val="1687747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B91D77-C614-4F21-BB75-606B388AAEC3}"/>
              </a:ext>
            </a:extLst>
          </p:cNvPr>
          <p:cNvSpPr>
            <a:spLocks noGrp="1"/>
          </p:cNvSpPr>
          <p:nvPr>
            <p:ph type="title"/>
          </p:nvPr>
        </p:nvSpPr>
        <p:spPr/>
        <p:txBody>
          <a:bodyPr/>
          <a:lstStyle/>
          <a:p>
            <a:r>
              <a:rPr lang="es-ES" dirty="0"/>
              <a:t>Descripción de Apertura de la actividad. </a:t>
            </a:r>
            <a:endParaRPr lang="es-MX" dirty="0"/>
          </a:p>
        </p:txBody>
      </p:sp>
      <p:sp>
        <p:nvSpPr>
          <p:cNvPr id="3" name="Marcador de contenido 2">
            <a:extLst>
              <a:ext uri="{FF2B5EF4-FFF2-40B4-BE49-F238E27FC236}">
                <a16:creationId xmlns:a16="http://schemas.microsoft.com/office/drawing/2014/main" id="{0E100D72-4C55-49EC-B41C-1D7A99B03803}"/>
              </a:ext>
            </a:extLst>
          </p:cNvPr>
          <p:cNvSpPr>
            <a:spLocks noGrp="1"/>
          </p:cNvSpPr>
          <p:nvPr>
            <p:ph idx="1"/>
          </p:nvPr>
        </p:nvSpPr>
        <p:spPr/>
        <p:txBody>
          <a:bodyPr/>
          <a:lstStyle/>
          <a:p>
            <a:pPr algn="just"/>
            <a:r>
              <a:rPr lang="es-ES_tradnl" dirty="0">
                <a:cs typeface="Times New Roman"/>
              </a:rPr>
              <a:t>Se le pide al alumno que traiga a la clase las evidencias de su investigación de la clase anterior sobre las estadísticas y las noticias de los accidentes viales en la alcaldía Tlalpan, su problemáticas y los datos duros.</a:t>
            </a:r>
          </a:p>
          <a:p>
            <a:pPr algn="just"/>
            <a:r>
              <a:rPr lang="es-ES_tradnl" dirty="0">
                <a:cs typeface="Times New Roman"/>
              </a:rPr>
              <a:t>El docente explica a los alumnos que  a lo largo del ejercicio identifiquen los criterios que guardan en común los accidentes viales y los anoten en su cuaderno. Se explica que un criterio es una opinión o decisión que se adopta sobre una cosa. El docente divide la información recopilada por los estudiantes en secciones, las aparta y después divide al grupo en parejas.</a:t>
            </a:r>
          </a:p>
        </p:txBody>
      </p:sp>
      <p:sp>
        <p:nvSpPr>
          <p:cNvPr id="4" name="CuadroTexto 3">
            <a:extLst>
              <a:ext uri="{FF2B5EF4-FFF2-40B4-BE49-F238E27FC236}">
                <a16:creationId xmlns:a16="http://schemas.microsoft.com/office/drawing/2014/main" id="{ACD13449-699A-4022-8820-4A9DAB17EEFD}"/>
              </a:ext>
            </a:extLst>
          </p:cNvPr>
          <p:cNvSpPr txBox="1"/>
          <p:nvPr/>
        </p:nvSpPr>
        <p:spPr>
          <a:xfrm>
            <a:off x="10884192" y="0"/>
            <a:ext cx="1181734" cy="707886"/>
          </a:xfrm>
          <a:prstGeom prst="rect">
            <a:avLst/>
          </a:prstGeom>
          <a:noFill/>
        </p:spPr>
        <p:txBody>
          <a:bodyPr wrap="none" rtlCol="0">
            <a:spAutoFit/>
          </a:bodyPr>
          <a:lstStyle/>
          <a:p>
            <a:pPr algn="r"/>
            <a:r>
              <a:rPr lang="es-MX" sz="4000" dirty="0"/>
              <a:t>12.4</a:t>
            </a:r>
          </a:p>
        </p:txBody>
      </p:sp>
    </p:spTree>
    <p:extLst>
      <p:ext uri="{BB962C8B-B14F-4D97-AF65-F5344CB8AC3E}">
        <p14:creationId xmlns:p14="http://schemas.microsoft.com/office/powerpoint/2010/main" val="19330936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F8CD82-3C29-41B2-9BB7-34850AA089A0}"/>
              </a:ext>
            </a:extLst>
          </p:cNvPr>
          <p:cNvSpPr>
            <a:spLocks noGrp="1"/>
          </p:cNvSpPr>
          <p:nvPr>
            <p:ph type="title"/>
          </p:nvPr>
        </p:nvSpPr>
        <p:spPr/>
        <p:txBody>
          <a:bodyPr/>
          <a:lstStyle/>
          <a:p>
            <a:r>
              <a:rPr lang="es-ES" dirty="0"/>
              <a:t>Descripción del desarrollo de la actividad. </a:t>
            </a:r>
            <a:endParaRPr lang="es-MX" dirty="0"/>
          </a:p>
        </p:txBody>
      </p:sp>
      <p:sp>
        <p:nvSpPr>
          <p:cNvPr id="3" name="Marcador de contenido 2">
            <a:extLst>
              <a:ext uri="{FF2B5EF4-FFF2-40B4-BE49-F238E27FC236}">
                <a16:creationId xmlns:a16="http://schemas.microsoft.com/office/drawing/2014/main" id="{CBB85389-8BD7-4E21-AB0A-15EAE9DC94A5}"/>
              </a:ext>
            </a:extLst>
          </p:cNvPr>
          <p:cNvSpPr>
            <a:spLocks noGrp="1"/>
          </p:cNvSpPr>
          <p:nvPr>
            <p:ph idx="1"/>
          </p:nvPr>
        </p:nvSpPr>
        <p:spPr>
          <a:xfrm>
            <a:off x="680321" y="2913648"/>
            <a:ext cx="9613861" cy="2686962"/>
          </a:xfrm>
        </p:spPr>
        <p:txBody>
          <a:bodyPr>
            <a:normAutofit lnSpcReduction="10000"/>
          </a:bodyPr>
          <a:lstStyle/>
          <a:p>
            <a:r>
              <a:rPr lang="es-ES_tradnl" dirty="0">
                <a:cs typeface="Times New Roman"/>
              </a:rPr>
              <a:t>El docente explica que la intención de la actividad es comprender los datos y la información acerca de los accidentes viales. Para ello, asigna roles a cada uno de los estudiantes de cada pareja. Entrega las secciones de información y les pide que ambos estudiantes lean la primer sección juntos y al término, el estudiante A explicara la información a su compañero (es decir, a B) y después B le dará retroalimentación al estudiante A sin ver el texto.</a:t>
            </a:r>
          </a:p>
        </p:txBody>
      </p:sp>
      <p:sp>
        <p:nvSpPr>
          <p:cNvPr id="4" name="CuadroTexto 3">
            <a:extLst>
              <a:ext uri="{FF2B5EF4-FFF2-40B4-BE49-F238E27FC236}">
                <a16:creationId xmlns:a16="http://schemas.microsoft.com/office/drawing/2014/main" id="{33CFD45F-163D-48BD-BE63-4B87CA4BE515}"/>
              </a:ext>
            </a:extLst>
          </p:cNvPr>
          <p:cNvSpPr txBox="1"/>
          <p:nvPr/>
        </p:nvSpPr>
        <p:spPr>
          <a:xfrm>
            <a:off x="10884192" y="0"/>
            <a:ext cx="1181734" cy="707886"/>
          </a:xfrm>
          <a:prstGeom prst="rect">
            <a:avLst/>
          </a:prstGeom>
          <a:noFill/>
        </p:spPr>
        <p:txBody>
          <a:bodyPr wrap="none" rtlCol="0">
            <a:spAutoFit/>
          </a:bodyPr>
          <a:lstStyle/>
          <a:p>
            <a:pPr algn="r"/>
            <a:r>
              <a:rPr lang="es-MX" sz="4000" dirty="0"/>
              <a:t>12.5</a:t>
            </a:r>
          </a:p>
        </p:txBody>
      </p:sp>
    </p:spTree>
    <p:extLst>
      <p:ext uri="{BB962C8B-B14F-4D97-AF65-F5344CB8AC3E}">
        <p14:creationId xmlns:p14="http://schemas.microsoft.com/office/powerpoint/2010/main" val="1785337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646B2-30B9-428B-8644-72E70A4F21A7}"/>
              </a:ext>
            </a:extLst>
          </p:cNvPr>
          <p:cNvSpPr>
            <a:spLocks noGrp="1"/>
          </p:cNvSpPr>
          <p:nvPr>
            <p:ph type="title"/>
          </p:nvPr>
        </p:nvSpPr>
        <p:spPr/>
        <p:txBody>
          <a:bodyPr/>
          <a:lstStyle/>
          <a:p>
            <a:r>
              <a:rPr lang="es-ES" dirty="0"/>
              <a:t>Descripción del cierre de la actividad. </a:t>
            </a:r>
            <a:endParaRPr lang="es-MX" dirty="0"/>
          </a:p>
        </p:txBody>
      </p:sp>
      <p:sp>
        <p:nvSpPr>
          <p:cNvPr id="3" name="Marcador de contenido 2">
            <a:extLst>
              <a:ext uri="{FF2B5EF4-FFF2-40B4-BE49-F238E27FC236}">
                <a16:creationId xmlns:a16="http://schemas.microsoft.com/office/drawing/2014/main" id="{84E0FFB8-68A5-45F2-9F97-03900179764C}"/>
              </a:ext>
            </a:extLst>
          </p:cNvPr>
          <p:cNvSpPr>
            <a:spLocks noGrp="1"/>
          </p:cNvSpPr>
          <p:nvPr>
            <p:ph idx="1"/>
          </p:nvPr>
        </p:nvSpPr>
        <p:spPr>
          <a:xfrm>
            <a:off x="680321" y="2809596"/>
            <a:ext cx="9613861" cy="3295175"/>
          </a:xfrm>
        </p:spPr>
        <p:txBody>
          <a:bodyPr>
            <a:normAutofit/>
          </a:bodyPr>
          <a:lstStyle/>
          <a:p>
            <a:r>
              <a:rPr lang="es-ES_tradnl" dirty="0">
                <a:cs typeface="Times New Roman"/>
              </a:rPr>
              <a:t>Finalmente, el docente da la indicación de sentarse en círculo y comienza haciendo unas preguntas sobre la información de las diferentes secciones entregadas a las parejas, con la intención de evaluar que se comprendió la lectura. Permitirá la explicación y retroalimentación  entre miembros de parejas diferentes. Nuevamente los alumnos regresarán con su pareja y definirán los criterios que guardan en común los accidentes viales, los anotarán en un cuadro comparativo y harán la comparación entre 2 tipos de accidentes viales, elegidos por la pareja.</a:t>
            </a:r>
          </a:p>
        </p:txBody>
      </p:sp>
      <p:sp>
        <p:nvSpPr>
          <p:cNvPr id="4" name="CuadroTexto 3">
            <a:extLst>
              <a:ext uri="{FF2B5EF4-FFF2-40B4-BE49-F238E27FC236}">
                <a16:creationId xmlns:a16="http://schemas.microsoft.com/office/drawing/2014/main" id="{8386C246-9AF5-4240-9703-5CFD711FF22C}"/>
              </a:ext>
            </a:extLst>
          </p:cNvPr>
          <p:cNvSpPr txBox="1"/>
          <p:nvPr/>
        </p:nvSpPr>
        <p:spPr>
          <a:xfrm>
            <a:off x="10884191" y="0"/>
            <a:ext cx="1181735" cy="707886"/>
          </a:xfrm>
          <a:prstGeom prst="rect">
            <a:avLst/>
          </a:prstGeom>
          <a:noFill/>
        </p:spPr>
        <p:txBody>
          <a:bodyPr wrap="none" rtlCol="0">
            <a:spAutoFit/>
          </a:bodyPr>
          <a:lstStyle/>
          <a:p>
            <a:pPr algn="r"/>
            <a:r>
              <a:rPr lang="es-MX" sz="4000" dirty="0"/>
              <a:t>12.6</a:t>
            </a:r>
          </a:p>
        </p:txBody>
      </p:sp>
    </p:spTree>
    <p:extLst>
      <p:ext uri="{BB962C8B-B14F-4D97-AF65-F5344CB8AC3E}">
        <p14:creationId xmlns:p14="http://schemas.microsoft.com/office/powerpoint/2010/main" val="3263603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237165-5DE2-41AD-826C-24D808C5F498}"/>
              </a:ext>
            </a:extLst>
          </p:cNvPr>
          <p:cNvSpPr>
            <a:spLocks noGrp="1"/>
          </p:cNvSpPr>
          <p:nvPr>
            <p:ph type="title"/>
          </p:nvPr>
        </p:nvSpPr>
        <p:spPr/>
        <p:txBody>
          <a:bodyPr/>
          <a:lstStyle/>
          <a:p>
            <a:r>
              <a:rPr lang="es-ES" dirty="0"/>
              <a:t>Descripción de lo que se hará con los resultados de la actividad.</a:t>
            </a:r>
            <a:endParaRPr lang="es-MX" dirty="0"/>
          </a:p>
        </p:txBody>
      </p:sp>
      <p:sp>
        <p:nvSpPr>
          <p:cNvPr id="3" name="Marcador de contenido 2">
            <a:extLst>
              <a:ext uri="{FF2B5EF4-FFF2-40B4-BE49-F238E27FC236}">
                <a16:creationId xmlns:a16="http://schemas.microsoft.com/office/drawing/2014/main" id="{AA9BC03C-A74C-425F-B779-F4F11CACF0A1}"/>
              </a:ext>
            </a:extLst>
          </p:cNvPr>
          <p:cNvSpPr>
            <a:spLocks noGrp="1"/>
          </p:cNvSpPr>
          <p:nvPr>
            <p:ph idx="1"/>
          </p:nvPr>
        </p:nvSpPr>
        <p:spPr>
          <a:xfrm>
            <a:off x="680321" y="3429000"/>
            <a:ext cx="9613861" cy="1194118"/>
          </a:xfrm>
        </p:spPr>
        <p:txBody>
          <a:bodyPr/>
          <a:lstStyle/>
          <a:p>
            <a:pPr algn="just"/>
            <a:r>
              <a:rPr lang="es-MX" sz="2400" dirty="0"/>
              <a:t>Se presentará el  proyecto que se desarrolló para que los alumnos reflexionen sobre la importancia de estar informados sobre las buenas prácticas en seguridad vial.</a:t>
            </a:r>
          </a:p>
        </p:txBody>
      </p:sp>
      <p:sp>
        <p:nvSpPr>
          <p:cNvPr id="4" name="CuadroTexto 3">
            <a:extLst>
              <a:ext uri="{FF2B5EF4-FFF2-40B4-BE49-F238E27FC236}">
                <a16:creationId xmlns:a16="http://schemas.microsoft.com/office/drawing/2014/main" id="{8FD3382D-8CC0-4964-94D3-487DBBB21F22}"/>
              </a:ext>
            </a:extLst>
          </p:cNvPr>
          <p:cNvSpPr txBox="1"/>
          <p:nvPr/>
        </p:nvSpPr>
        <p:spPr>
          <a:xfrm>
            <a:off x="10884192" y="0"/>
            <a:ext cx="1181734" cy="707886"/>
          </a:xfrm>
          <a:prstGeom prst="rect">
            <a:avLst/>
          </a:prstGeom>
          <a:noFill/>
        </p:spPr>
        <p:txBody>
          <a:bodyPr wrap="none" rtlCol="0">
            <a:spAutoFit/>
          </a:bodyPr>
          <a:lstStyle/>
          <a:p>
            <a:pPr algn="r"/>
            <a:r>
              <a:rPr lang="es-MX" sz="4000" dirty="0"/>
              <a:t>12.7</a:t>
            </a:r>
          </a:p>
        </p:txBody>
      </p:sp>
    </p:spTree>
    <p:extLst>
      <p:ext uri="{BB962C8B-B14F-4D97-AF65-F5344CB8AC3E}">
        <p14:creationId xmlns:p14="http://schemas.microsoft.com/office/powerpoint/2010/main" val="2066483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E8D64E-F3BA-44D9-ACFE-7F7E09250BE5}"/>
              </a:ext>
            </a:extLst>
          </p:cNvPr>
          <p:cNvSpPr>
            <a:spLocks noGrp="1"/>
          </p:cNvSpPr>
          <p:nvPr>
            <p:ph type="title"/>
          </p:nvPr>
        </p:nvSpPr>
        <p:spPr/>
        <p:txBody>
          <a:bodyPr/>
          <a:lstStyle/>
          <a:p>
            <a:r>
              <a:rPr lang="es-ES" dirty="0"/>
              <a:t>Análisis. Contrastación de lo esperado y lo sucedido.</a:t>
            </a:r>
            <a:endParaRPr lang="es-MX" dirty="0"/>
          </a:p>
        </p:txBody>
      </p:sp>
      <p:sp>
        <p:nvSpPr>
          <p:cNvPr id="3" name="Marcador de contenido 2">
            <a:extLst>
              <a:ext uri="{FF2B5EF4-FFF2-40B4-BE49-F238E27FC236}">
                <a16:creationId xmlns:a16="http://schemas.microsoft.com/office/drawing/2014/main" id="{9DE1B188-35DF-4280-AA00-94C83026E802}"/>
              </a:ext>
            </a:extLst>
          </p:cNvPr>
          <p:cNvSpPr>
            <a:spLocks noGrp="1"/>
          </p:cNvSpPr>
          <p:nvPr>
            <p:ph idx="1"/>
          </p:nvPr>
        </p:nvSpPr>
        <p:spPr>
          <a:xfrm>
            <a:off x="835065" y="3226156"/>
            <a:ext cx="9613861" cy="2135304"/>
          </a:xfrm>
        </p:spPr>
        <p:txBody>
          <a:bodyPr>
            <a:noAutofit/>
          </a:bodyPr>
          <a:lstStyle/>
          <a:p>
            <a:pPr algn="just"/>
            <a:r>
              <a:rPr lang="es-MX" u="sng" dirty="0"/>
              <a:t>Logros alcanzados: L</a:t>
            </a:r>
            <a:r>
              <a:rPr lang="es-MX" dirty="0"/>
              <a:t>os alumnos desarrollaron habilidades escriturales, argumentativas (diatriba) y analíticas sobre las distintas prácticas de seguridad vial .</a:t>
            </a:r>
          </a:p>
          <a:p>
            <a:pPr algn="just"/>
            <a:r>
              <a:rPr lang="es-MX" u="sng" dirty="0"/>
              <a:t>Aspectos a mejorar: </a:t>
            </a:r>
            <a:r>
              <a:rPr lang="es-MX" dirty="0"/>
              <a:t>Mejorar uso de argumentos y escritura en los distintos guiones de los videos que presentaron los equipos.</a:t>
            </a:r>
          </a:p>
        </p:txBody>
      </p:sp>
      <p:sp>
        <p:nvSpPr>
          <p:cNvPr id="4" name="CuadroTexto 3">
            <a:extLst>
              <a:ext uri="{FF2B5EF4-FFF2-40B4-BE49-F238E27FC236}">
                <a16:creationId xmlns:a16="http://schemas.microsoft.com/office/drawing/2014/main" id="{54477905-F604-4A7A-ABF4-BBAAAFA04C60}"/>
              </a:ext>
            </a:extLst>
          </p:cNvPr>
          <p:cNvSpPr txBox="1"/>
          <p:nvPr/>
        </p:nvSpPr>
        <p:spPr>
          <a:xfrm>
            <a:off x="10884192" y="0"/>
            <a:ext cx="1181734" cy="707886"/>
          </a:xfrm>
          <a:prstGeom prst="rect">
            <a:avLst/>
          </a:prstGeom>
          <a:noFill/>
        </p:spPr>
        <p:txBody>
          <a:bodyPr wrap="none" rtlCol="0">
            <a:spAutoFit/>
          </a:bodyPr>
          <a:lstStyle/>
          <a:p>
            <a:pPr algn="r"/>
            <a:r>
              <a:rPr lang="es-MX" sz="4000" dirty="0"/>
              <a:t>12.8</a:t>
            </a:r>
          </a:p>
        </p:txBody>
      </p:sp>
    </p:spTree>
    <p:extLst>
      <p:ext uri="{BB962C8B-B14F-4D97-AF65-F5344CB8AC3E}">
        <p14:creationId xmlns:p14="http://schemas.microsoft.com/office/powerpoint/2010/main" val="1130449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7A5B98-3CB8-43BE-88BE-151C984F5434}"/>
              </a:ext>
            </a:extLst>
          </p:cNvPr>
          <p:cNvSpPr>
            <a:spLocks noGrp="1"/>
          </p:cNvSpPr>
          <p:nvPr>
            <p:ph type="title"/>
          </p:nvPr>
        </p:nvSpPr>
        <p:spPr/>
        <p:txBody>
          <a:bodyPr/>
          <a:lstStyle/>
          <a:p>
            <a:r>
              <a:rPr lang="es-MX" dirty="0"/>
              <a:t>Toma de decisiones. </a:t>
            </a:r>
          </a:p>
        </p:txBody>
      </p:sp>
      <p:sp>
        <p:nvSpPr>
          <p:cNvPr id="3" name="Marcador de contenido 2">
            <a:extLst>
              <a:ext uri="{FF2B5EF4-FFF2-40B4-BE49-F238E27FC236}">
                <a16:creationId xmlns:a16="http://schemas.microsoft.com/office/drawing/2014/main" id="{A5193A6D-9138-48C7-B28D-C4F4F2FE52EC}"/>
              </a:ext>
            </a:extLst>
          </p:cNvPr>
          <p:cNvSpPr>
            <a:spLocks noGrp="1"/>
          </p:cNvSpPr>
          <p:nvPr>
            <p:ph idx="1"/>
          </p:nvPr>
        </p:nvSpPr>
        <p:spPr>
          <a:xfrm>
            <a:off x="680321" y="3968726"/>
            <a:ext cx="9613861" cy="842425"/>
          </a:xfrm>
        </p:spPr>
        <p:txBody>
          <a:bodyPr/>
          <a:lstStyle/>
          <a:p>
            <a:r>
              <a:rPr lang="es-MX" sz="2400" dirty="0"/>
              <a:t>Optimizar tiempos</a:t>
            </a:r>
            <a:r>
              <a:rPr lang="es-ES_tradnl" dirty="0">
                <a:cs typeface="Times New Roman"/>
              </a:rPr>
              <a:t>.</a:t>
            </a:r>
          </a:p>
          <a:p>
            <a:endParaRPr lang="es-MX" dirty="0"/>
          </a:p>
        </p:txBody>
      </p:sp>
      <p:sp>
        <p:nvSpPr>
          <p:cNvPr id="4" name="CuadroTexto 3">
            <a:extLst>
              <a:ext uri="{FF2B5EF4-FFF2-40B4-BE49-F238E27FC236}">
                <a16:creationId xmlns:a16="http://schemas.microsoft.com/office/drawing/2014/main" id="{EBF2C4BD-912A-47B3-AF25-9DD0DD603DB1}"/>
              </a:ext>
            </a:extLst>
          </p:cNvPr>
          <p:cNvSpPr txBox="1"/>
          <p:nvPr/>
        </p:nvSpPr>
        <p:spPr>
          <a:xfrm>
            <a:off x="10884191" y="0"/>
            <a:ext cx="1181735" cy="707886"/>
          </a:xfrm>
          <a:prstGeom prst="rect">
            <a:avLst/>
          </a:prstGeom>
          <a:noFill/>
        </p:spPr>
        <p:txBody>
          <a:bodyPr wrap="none" rtlCol="0">
            <a:spAutoFit/>
          </a:bodyPr>
          <a:lstStyle/>
          <a:p>
            <a:pPr algn="r"/>
            <a:r>
              <a:rPr lang="es-MX" sz="4000" dirty="0"/>
              <a:t>12.9</a:t>
            </a:r>
          </a:p>
        </p:txBody>
      </p:sp>
    </p:spTree>
    <p:extLst>
      <p:ext uri="{BB962C8B-B14F-4D97-AF65-F5344CB8AC3E}">
        <p14:creationId xmlns:p14="http://schemas.microsoft.com/office/powerpoint/2010/main" val="3872509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281290-E9F6-42E3-870C-2503E587F607}"/>
              </a:ext>
            </a:extLst>
          </p:cNvPr>
          <p:cNvSpPr>
            <a:spLocks noGrp="1"/>
          </p:cNvSpPr>
          <p:nvPr>
            <p:ph type="title"/>
          </p:nvPr>
        </p:nvSpPr>
        <p:spPr>
          <a:xfrm>
            <a:off x="694389" y="3429000"/>
            <a:ext cx="9613861" cy="1080938"/>
          </a:xfrm>
        </p:spPr>
        <p:txBody>
          <a:bodyPr/>
          <a:lstStyle/>
          <a:p>
            <a:r>
              <a:rPr lang="es-ES" dirty="0"/>
              <a:t>Actividad Interdisciplinaria “b” de la fase de desarrollo del proyecto</a:t>
            </a:r>
            <a:endParaRPr lang="es-MX" dirty="0"/>
          </a:p>
        </p:txBody>
      </p:sp>
      <p:sp>
        <p:nvSpPr>
          <p:cNvPr id="4" name="CuadroTexto 3">
            <a:extLst>
              <a:ext uri="{FF2B5EF4-FFF2-40B4-BE49-F238E27FC236}">
                <a16:creationId xmlns:a16="http://schemas.microsoft.com/office/drawing/2014/main" id="{5F5F57B8-71E7-4166-8BBC-377141589D8A}"/>
              </a:ext>
            </a:extLst>
          </p:cNvPr>
          <p:cNvSpPr txBox="1"/>
          <p:nvPr/>
        </p:nvSpPr>
        <p:spPr>
          <a:xfrm>
            <a:off x="11342651" y="0"/>
            <a:ext cx="723275" cy="707886"/>
          </a:xfrm>
          <a:prstGeom prst="rect">
            <a:avLst/>
          </a:prstGeom>
          <a:noFill/>
        </p:spPr>
        <p:txBody>
          <a:bodyPr wrap="none" rtlCol="0">
            <a:spAutoFit/>
          </a:bodyPr>
          <a:lstStyle/>
          <a:p>
            <a:pPr algn="r"/>
            <a:r>
              <a:rPr lang="es-MX" sz="4000" dirty="0"/>
              <a:t>13</a:t>
            </a:r>
          </a:p>
        </p:txBody>
      </p:sp>
    </p:spTree>
    <p:extLst>
      <p:ext uri="{BB962C8B-B14F-4D97-AF65-F5344CB8AC3E}">
        <p14:creationId xmlns:p14="http://schemas.microsoft.com/office/powerpoint/2010/main" val="3378852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17172B-2E9E-493F-98FE-2F720DF2CA33}"/>
              </a:ext>
            </a:extLst>
          </p:cNvPr>
          <p:cNvSpPr>
            <a:spLocks noGrp="1"/>
          </p:cNvSpPr>
          <p:nvPr>
            <p:ph type="title"/>
          </p:nvPr>
        </p:nvSpPr>
        <p:spPr/>
        <p:txBody>
          <a:bodyPr/>
          <a:lstStyle/>
          <a:p>
            <a:r>
              <a:rPr lang="es-ES_tradnl" b="1" dirty="0">
                <a:latin typeface="Times New Roman"/>
                <a:cs typeface="Times New Roman"/>
              </a:rPr>
              <a:t>¿Qué tiene en común el caos? </a:t>
            </a:r>
            <a:r>
              <a:rPr lang="es-ES_tradnl" dirty="0">
                <a:latin typeface="Times New Roman"/>
                <a:cs typeface="Times New Roman"/>
              </a:rPr>
              <a:t> </a:t>
            </a:r>
            <a:endParaRPr lang="es-MX" dirty="0"/>
          </a:p>
        </p:txBody>
      </p:sp>
      <p:sp>
        <p:nvSpPr>
          <p:cNvPr id="3" name="Marcador de contenido 2">
            <a:extLst>
              <a:ext uri="{FF2B5EF4-FFF2-40B4-BE49-F238E27FC236}">
                <a16:creationId xmlns:a16="http://schemas.microsoft.com/office/drawing/2014/main" id="{A1F7A5E5-6D70-40CB-AFBA-14E93CB1C3DE}"/>
              </a:ext>
            </a:extLst>
          </p:cNvPr>
          <p:cNvSpPr>
            <a:spLocks noGrp="1"/>
          </p:cNvSpPr>
          <p:nvPr>
            <p:ph idx="1"/>
          </p:nvPr>
        </p:nvSpPr>
        <p:spPr>
          <a:xfrm>
            <a:off x="680321" y="3138731"/>
            <a:ext cx="9613861" cy="2136654"/>
          </a:xfrm>
        </p:spPr>
        <p:txBody>
          <a:bodyPr>
            <a:normAutofit/>
          </a:bodyPr>
          <a:lstStyle/>
          <a:p>
            <a:pPr lvl="0" algn="just"/>
            <a:r>
              <a:rPr lang="es-ES_tradnl" b="1" dirty="0">
                <a:latin typeface="+mj-lt"/>
                <a:cs typeface="Times New Roman"/>
              </a:rPr>
              <a:t>Objetivo.</a:t>
            </a:r>
            <a:r>
              <a:rPr lang="es-ES_tradnl" dirty="0">
                <a:latin typeface="+mj-lt"/>
                <a:cs typeface="Times New Roman"/>
              </a:rPr>
              <a:t> Que los alumnos identifiquen los rasgos comunes de los accidentes viales</a:t>
            </a:r>
          </a:p>
          <a:p>
            <a:pPr lvl="0" algn="just"/>
            <a:endParaRPr lang="es-ES_tradnl" dirty="0">
              <a:latin typeface="+mj-lt"/>
              <a:cs typeface="Times New Roman"/>
            </a:endParaRPr>
          </a:p>
          <a:p>
            <a:pPr lvl="0" algn="just"/>
            <a:r>
              <a:rPr lang="es-ES_tradnl" b="1" dirty="0">
                <a:latin typeface="+mj-lt"/>
                <a:cs typeface="Times New Roman"/>
              </a:rPr>
              <a:t>Grado:</a:t>
            </a:r>
            <a:r>
              <a:rPr lang="es-ES_tradnl" dirty="0">
                <a:latin typeface="+mj-lt"/>
                <a:cs typeface="Times New Roman"/>
              </a:rPr>
              <a:t> 6to </a:t>
            </a:r>
          </a:p>
          <a:p>
            <a:pPr lvl="0" algn="just"/>
            <a:r>
              <a:rPr lang="es-ES_tradnl" b="1" dirty="0">
                <a:latin typeface="+mj-lt"/>
                <a:cs typeface="Times New Roman"/>
              </a:rPr>
              <a:t>Fecha</a:t>
            </a:r>
            <a:r>
              <a:rPr lang="es-ES_tradnl" dirty="0">
                <a:latin typeface="+mj-lt"/>
                <a:cs typeface="Times New Roman"/>
              </a:rPr>
              <a:t> en que se llevará a cabo la actividad : 26 de abril 2020</a:t>
            </a:r>
          </a:p>
        </p:txBody>
      </p:sp>
      <p:sp>
        <p:nvSpPr>
          <p:cNvPr id="4" name="CuadroTexto 3">
            <a:extLst>
              <a:ext uri="{FF2B5EF4-FFF2-40B4-BE49-F238E27FC236}">
                <a16:creationId xmlns:a16="http://schemas.microsoft.com/office/drawing/2014/main" id="{566B4EFD-E3AA-4943-8F5C-1E9454799DB4}"/>
              </a:ext>
            </a:extLst>
          </p:cNvPr>
          <p:cNvSpPr txBox="1"/>
          <p:nvPr/>
        </p:nvSpPr>
        <p:spPr>
          <a:xfrm>
            <a:off x="10884191" y="0"/>
            <a:ext cx="1181735" cy="707886"/>
          </a:xfrm>
          <a:prstGeom prst="rect">
            <a:avLst/>
          </a:prstGeom>
          <a:noFill/>
        </p:spPr>
        <p:txBody>
          <a:bodyPr wrap="none" rtlCol="0">
            <a:spAutoFit/>
          </a:bodyPr>
          <a:lstStyle/>
          <a:p>
            <a:pPr algn="r"/>
            <a:r>
              <a:rPr lang="es-MX" sz="4000" dirty="0"/>
              <a:t>13.1</a:t>
            </a:r>
          </a:p>
        </p:txBody>
      </p:sp>
    </p:spTree>
    <p:extLst>
      <p:ext uri="{BB962C8B-B14F-4D97-AF65-F5344CB8AC3E}">
        <p14:creationId xmlns:p14="http://schemas.microsoft.com/office/powerpoint/2010/main" val="34325288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2735F-C0B5-463D-809F-6F3DA5AC5546}"/>
              </a:ext>
            </a:extLst>
          </p:cNvPr>
          <p:cNvSpPr>
            <a:spLocks noGrp="1"/>
          </p:cNvSpPr>
          <p:nvPr>
            <p:ph type="title"/>
          </p:nvPr>
        </p:nvSpPr>
        <p:spPr>
          <a:xfrm>
            <a:off x="286426" y="682889"/>
            <a:ext cx="9613861" cy="1080938"/>
          </a:xfrm>
        </p:spPr>
        <p:txBody>
          <a:bodyPr/>
          <a:lstStyle/>
          <a:p>
            <a:r>
              <a:rPr lang="es-MX" dirty="0"/>
              <a:t>Asignaturas:</a:t>
            </a:r>
          </a:p>
        </p:txBody>
      </p:sp>
      <p:sp>
        <p:nvSpPr>
          <p:cNvPr id="3" name="Marcador de contenido 2">
            <a:extLst>
              <a:ext uri="{FF2B5EF4-FFF2-40B4-BE49-F238E27FC236}">
                <a16:creationId xmlns:a16="http://schemas.microsoft.com/office/drawing/2014/main" id="{CB2327C5-8DBF-4C56-B244-594BB9C97BFF}"/>
              </a:ext>
            </a:extLst>
          </p:cNvPr>
          <p:cNvSpPr>
            <a:spLocks noGrp="1"/>
          </p:cNvSpPr>
          <p:nvPr>
            <p:ph idx="1"/>
          </p:nvPr>
        </p:nvSpPr>
        <p:spPr>
          <a:xfrm>
            <a:off x="3128100" y="682889"/>
            <a:ext cx="7056909" cy="1194118"/>
          </a:xfrm>
        </p:spPr>
        <p:txBody>
          <a:bodyPr>
            <a:normAutofit fontScale="92500" lnSpcReduction="10000"/>
          </a:bodyPr>
          <a:lstStyle/>
          <a:p>
            <a:r>
              <a:rPr lang="es-MX" dirty="0"/>
              <a:t>Introducción al Estudio de las Ciencias Sociales </a:t>
            </a:r>
          </a:p>
          <a:p>
            <a:r>
              <a:rPr lang="es-MX" dirty="0"/>
              <a:t>y Económicas.</a:t>
            </a:r>
          </a:p>
          <a:p>
            <a:r>
              <a:rPr lang="es-MX" dirty="0"/>
              <a:t>Psicología</a:t>
            </a:r>
          </a:p>
        </p:txBody>
      </p:sp>
      <p:sp>
        <p:nvSpPr>
          <p:cNvPr id="4" name="CuadroTexto 3">
            <a:extLst>
              <a:ext uri="{FF2B5EF4-FFF2-40B4-BE49-F238E27FC236}">
                <a16:creationId xmlns:a16="http://schemas.microsoft.com/office/drawing/2014/main" id="{06BD3683-34E0-4799-B77B-47210E781C57}"/>
              </a:ext>
            </a:extLst>
          </p:cNvPr>
          <p:cNvSpPr txBox="1"/>
          <p:nvPr/>
        </p:nvSpPr>
        <p:spPr>
          <a:xfrm>
            <a:off x="436098" y="2616591"/>
            <a:ext cx="3429144" cy="3416320"/>
          </a:xfrm>
          <a:prstGeom prst="rect">
            <a:avLst/>
          </a:prstGeom>
          <a:noFill/>
        </p:spPr>
        <p:txBody>
          <a:bodyPr wrap="none" rtlCol="0">
            <a:spAutoFit/>
          </a:bodyPr>
          <a:lstStyle/>
          <a:p>
            <a:r>
              <a:rPr lang="es-MX" dirty="0"/>
              <a:t>Educación cívica</a:t>
            </a:r>
          </a:p>
          <a:p>
            <a:r>
              <a:rPr lang="es-MX" dirty="0"/>
              <a:t>Socialización</a:t>
            </a:r>
          </a:p>
          <a:p>
            <a:r>
              <a:rPr lang="es-MX" dirty="0"/>
              <a:t>Urbanización</a:t>
            </a:r>
          </a:p>
          <a:p>
            <a:r>
              <a:rPr lang="es-MX" dirty="0"/>
              <a:t>Modernidad</a:t>
            </a:r>
          </a:p>
          <a:p>
            <a:r>
              <a:rPr lang="es-MX" dirty="0"/>
              <a:t>Megalópolis</a:t>
            </a:r>
          </a:p>
          <a:p>
            <a:r>
              <a:rPr lang="es-MX" dirty="0"/>
              <a:t>Sociedad de la información y la</a:t>
            </a:r>
          </a:p>
          <a:p>
            <a:r>
              <a:rPr lang="es-MX" dirty="0"/>
              <a:t>Comunicación</a:t>
            </a:r>
          </a:p>
          <a:p>
            <a:r>
              <a:rPr lang="es-MX" dirty="0"/>
              <a:t>Aprendizaje</a:t>
            </a:r>
          </a:p>
          <a:p>
            <a:r>
              <a:rPr lang="es-MX" dirty="0"/>
              <a:t>Atención</a:t>
            </a:r>
          </a:p>
          <a:p>
            <a:r>
              <a:rPr lang="es-MX" dirty="0"/>
              <a:t>Pensamiento</a:t>
            </a:r>
          </a:p>
          <a:p>
            <a:r>
              <a:rPr lang="es-MX" dirty="0"/>
              <a:t>Personalidad</a:t>
            </a:r>
          </a:p>
          <a:p>
            <a:r>
              <a:rPr lang="es-MX" dirty="0"/>
              <a:t>Percepción</a:t>
            </a:r>
          </a:p>
        </p:txBody>
      </p:sp>
      <p:sp>
        <p:nvSpPr>
          <p:cNvPr id="5" name="CuadroTexto 4">
            <a:extLst>
              <a:ext uri="{FF2B5EF4-FFF2-40B4-BE49-F238E27FC236}">
                <a16:creationId xmlns:a16="http://schemas.microsoft.com/office/drawing/2014/main" id="{09C5401F-6819-4DC3-A8CB-B83AD523256E}"/>
              </a:ext>
            </a:extLst>
          </p:cNvPr>
          <p:cNvSpPr txBox="1"/>
          <p:nvPr/>
        </p:nvSpPr>
        <p:spPr>
          <a:xfrm>
            <a:off x="4304075" y="3170588"/>
            <a:ext cx="7642119" cy="2585323"/>
          </a:xfrm>
          <a:prstGeom prst="rect">
            <a:avLst/>
          </a:prstGeom>
          <a:noFill/>
        </p:spPr>
        <p:txBody>
          <a:bodyPr wrap="square" rtlCol="0">
            <a:spAutoFit/>
          </a:bodyPr>
          <a:lstStyle/>
          <a:p>
            <a:r>
              <a:rPr lang="es-MX" dirty="0"/>
              <a:t>Gonzalez </a:t>
            </a:r>
            <a:r>
              <a:rPr lang="es-MX" dirty="0" err="1"/>
              <a:t>Gonzalez</a:t>
            </a:r>
            <a:r>
              <a:rPr lang="es-MX" dirty="0"/>
              <a:t> </a:t>
            </a:r>
            <a:r>
              <a:rPr lang="es-MX" dirty="0" err="1"/>
              <a:t>Jóse</a:t>
            </a:r>
            <a:r>
              <a:rPr lang="es-MX" dirty="0"/>
              <a:t> María. (2016). Criminología </a:t>
            </a:r>
            <a:r>
              <a:rPr lang="es-MX" dirty="0" err="1"/>
              <a:t>Víal</a:t>
            </a:r>
            <a:r>
              <a:rPr lang="es-MX" dirty="0"/>
              <a:t> un Nuevo enfoque </a:t>
            </a:r>
            <a:r>
              <a:rPr lang="es-MX" dirty="0" err="1"/>
              <a:t>Multidiciplinar</a:t>
            </a:r>
            <a:r>
              <a:rPr lang="es-MX" dirty="0"/>
              <a:t>. México: Mc Graw Hill.</a:t>
            </a:r>
          </a:p>
          <a:p>
            <a:r>
              <a:rPr lang="es-MX" dirty="0"/>
              <a:t> </a:t>
            </a:r>
          </a:p>
          <a:p>
            <a:r>
              <a:rPr lang="es-MX" dirty="0"/>
              <a:t>TABASSO, CARLOS. Paradigmas, teorías y modelos de la seguridad y la inseguridad vial. pp. 1-4 PP.</a:t>
            </a:r>
          </a:p>
          <a:p>
            <a:r>
              <a:rPr lang="es-MX" dirty="0"/>
              <a:t> </a:t>
            </a:r>
          </a:p>
          <a:p>
            <a:r>
              <a:rPr lang="es-MX" dirty="0"/>
              <a:t>Fundeu.es (ed.). «tráfico y tránsito, sinónimos en la circulación». Consultado el 24 de junio de 2016.</a:t>
            </a:r>
          </a:p>
          <a:p>
            <a:endParaRPr lang="es-MX" dirty="0"/>
          </a:p>
        </p:txBody>
      </p:sp>
      <p:sp>
        <p:nvSpPr>
          <p:cNvPr id="6" name="CuadroTexto 5">
            <a:extLst>
              <a:ext uri="{FF2B5EF4-FFF2-40B4-BE49-F238E27FC236}">
                <a16:creationId xmlns:a16="http://schemas.microsoft.com/office/drawing/2014/main" id="{61B3DAFA-67C3-4CC6-9049-5B1924F53339}"/>
              </a:ext>
            </a:extLst>
          </p:cNvPr>
          <p:cNvSpPr txBox="1"/>
          <p:nvPr/>
        </p:nvSpPr>
        <p:spPr>
          <a:xfrm>
            <a:off x="10884191" y="0"/>
            <a:ext cx="1181735" cy="707886"/>
          </a:xfrm>
          <a:prstGeom prst="rect">
            <a:avLst/>
          </a:prstGeom>
          <a:noFill/>
        </p:spPr>
        <p:txBody>
          <a:bodyPr wrap="none" rtlCol="0">
            <a:spAutoFit/>
          </a:bodyPr>
          <a:lstStyle/>
          <a:p>
            <a:pPr algn="r"/>
            <a:r>
              <a:rPr lang="es-MX" sz="4000" dirty="0"/>
              <a:t>13.2</a:t>
            </a:r>
          </a:p>
        </p:txBody>
      </p:sp>
    </p:spTree>
    <p:extLst>
      <p:ext uri="{BB962C8B-B14F-4D97-AF65-F5344CB8AC3E}">
        <p14:creationId xmlns:p14="http://schemas.microsoft.com/office/powerpoint/2010/main" val="29257513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2526E8-F68D-49E4-8094-FD2E63E40CBF}"/>
              </a:ext>
            </a:extLst>
          </p:cNvPr>
          <p:cNvSpPr>
            <a:spLocks noGrp="1"/>
          </p:cNvSpPr>
          <p:nvPr>
            <p:ph type="title"/>
          </p:nvPr>
        </p:nvSpPr>
        <p:spPr/>
        <p:txBody>
          <a:bodyPr/>
          <a:lstStyle/>
          <a:p>
            <a:r>
              <a:rPr lang="es-MX" dirty="0"/>
              <a:t>Justificación de la actividad. </a:t>
            </a:r>
          </a:p>
        </p:txBody>
      </p:sp>
      <p:sp>
        <p:nvSpPr>
          <p:cNvPr id="3" name="Marcador de contenido 2">
            <a:extLst>
              <a:ext uri="{FF2B5EF4-FFF2-40B4-BE49-F238E27FC236}">
                <a16:creationId xmlns:a16="http://schemas.microsoft.com/office/drawing/2014/main" id="{27ED4C1D-8712-4852-A981-8047C37C6BC2}"/>
              </a:ext>
            </a:extLst>
          </p:cNvPr>
          <p:cNvSpPr>
            <a:spLocks noGrp="1"/>
          </p:cNvSpPr>
          <p:nvPr>
            <p:ph idx="1"/>
          </p:nvPr>
        </p:nvSpPr>
        <p:spPr/>
        <p:txBody>
          <a:bodyPr/>
          <a:lstStyle/>
          <a:p>
            <a:r>
              <a:rPr lang="es-ES_tradnl" dirty="0">
                <a:cs typeface="Times New Roman"/>
              </a:rPr>
              <a:t>La educación vial es parte fundamental del aprendizaje de los estudiantes ya que pertenece al ámbito de su formación como ciudadanos.  La educación vial se compone de una serie de reglas que se deben cumplir como peatones y como conductores automovilísticos. Para el caso de nuestro proyecto nos interesan ambos pero ponemos más énfasis en el comportamiento de los estudiantes como peatones expuestos a una serie de severidades viales producto de una alta concentración de automóviles en el sur de la Ciudad y también debido a la celeridad con la que viven las personas hoy en día.</a:t>
            </a:r>
          </a:p>
        </p:txBody>
      </p:sp>
      <p:sp>
        <p:nvSpPr>
          <p:cNvPr id="4" name="CuadroTexto 3">
            <a:extLst>
              <a:ext uri="{FF2B5EF4-FFF2-40B4-BE49-F238E27FC236}">
                <a16:creationId xmlns:a16="http://schemas.microsoft.com/office/drawing/2014/main" id="{52AE6D13-6FD2-4E6C-A534-7BBB971A67ED}"/>
              </a:ext>
            </a:extLst>
          </p:cNvPr>
          <p:cNvSpPr txBox="1"/>
          <p:nvPr/>
        </p:nvSpPr>
        <p:spPr>
          <a:xfrm>
            <a:off x="10884191" y="0"/>
            <a:ext cx="1181735" cy="707886"/>
          </a:xfrm>
          <a:prstGeom prst="rect">
            <a:avLst/>
          </a:prstGeom>
          <a:noFill/>
        </p:spPr>
        <p:txBody>
          <a:bodyPr wrap="none" rtlCol="0">
            <a:spAutoFit/>
          </a:bodyPr>
          <a:lstStyle/>
          <a:p>
            <a:pPr algn="r"/>
            <a:r>
              <a:rPr lang="es-MX" sz="4000" dirty="0"/>
              <a:t>13.3</a:t>
            </a:r>
          </a:p>
        </p:txBody>
      </p:sp>
    </p:spTree>
    <p:extLst>
      <p:ext uri="{BB962C8B-B14F-4D97-AF65-F5344CB8AC3E}">
        <p14:creationId xmlns:p14="http://schemas.microsoft.com/office/powerpoint/2010/main" val="322982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AAA013-AC50-4DEC-85FE-B8D77FE4501A}"/>
              </a:ext>
            </a:extLst>
          </p:cNvPr>
          <p:cNvSpPr>
            <a:spLocks noGrp="1"/>
          </p:cNvSpPr>
          <p:nvPr>
            <p:ph type="title"/>
          </p:nvPr>
        </p:nvSpPr>
        <p:spPr/>
        <p:txBody>
          <a:bodyPr/>
          <a:lstStyle/>
          <a:p>
            <a:r>
              <a:rPr lang="es-MX" dirty="0"/>
              <a:t>JUSTIFICACIÓN</a:t>
            </a:r>
          </a:p>
        </p:txBody>
      </p:sp>
      <p:sp>
        <p:nvSpPr>
          <p:cNvPr id="3" name="Marcador de contenido 2">
            <a:extLst>
              <a:ext uri="{FF2B5EF4-FFF2-40B4-BE49-F238E27FC236}">
                <a16:creationId xmlns:a16="http://schemas.microsoft.com/office/drawing/2014/main" id="{BABC382B-AC9E-4935-AE6D-5D29DB50452F}"/>
              </a:ext>
            </a:extLst>
          </p:cNvPr>
          <p:cNvSpPr>
            <a:spLocks noGrp="1"/>
          </p:cNvSpPr>
          <p:nvPr>
            <p:ph idx="1"/>
          </p:nvPr>
        </p:nvSpPr>
        <p:spPr>
          <a:xfrm>
            <a:off x="680321" y="2111585"/>
            <a:ext cx="10796062" cy="4514501"/>
          </a:xfrm>
        </p:spPr>
        <p:txBody>
          <a:bodyPr>
            <a:normAutofit lnSpcReduction="10000"/>
          </a:bodyPr>
          <a:lstStyle/>
          <a:p>
            <a:pPr algn="just"/>
            <a:r>
              <a:rPr lang="es-MX" dirty="0"/>
              <a:t>La Universidad Villanueva Montaño se encuentra ubicada en la esquina de Calzada de Tlalpan y la calle de Llantén en la Alcaldía de Coyoacán, esta esquina ha registrado múltiples accidentes viales, tan solo en el segundo semestre del 2019 presenciamos 7 accidentes grabes en dicha esquina en el horario matutino en el cual se desplazan hacia y de la escuela nuestros alumnos, y personal de la escuela, lo que pone en riesgo su integridad, sumado a esto, no existe señalización vial adecuada como lo es limites máximos de velocidad, zona escolar, topes adecuados o semáforo preventivo.</a:t>
            </a:r>
          </a:p>
          <a:p>
            <a:pPr algn="just"/>
            <a:endParaRPr lang="es-MX" dirty="0"/>
          </a:p>
          <a:p>
            <a:pPr algn="just"/>
            <a:r>
              <a:rPr lang="es-MX" dirty="0"/>
              <a:t>El proyecto pretende concientizar al los alumnos y personal de la escuela sobre las precauciones que se deben tener al transitar en la intersección de estas calles y prevenir accidentes.</a:t>
            </a:r>
          </a:p>
        </p:txBody>
      </p:sp>
      <p:sp>
        <p:nvSpPr>
          <p:cNvPr id="4" name="CuadroTexto 3">
            <a:extLst>
              <a:ext uri="{FF2B5EF4-FFF2-40B4-BE49-F238E27FC236}">
                <a16:creationId xmlns:a16="http://schemas.microsoft.com/office/drawing/2014/main" id="{81EA2240-BE8B-46AA-A2DD-5412117D59BF}"/>
              </a:ext>
            </a:extLst>
          </p:cNvPr>
          <p:cNvSpPr txBox="1"/>
          <p:nvPr/>
        </p:nvSpPr>
        <p:spPr>
          <a:xfrm>
            <a:off x="11611955" y="0"/>
            <a:ext cx="453971" cy="707886"/>
          </a:xfrm>
          <a:prstGeom prst="rect">
            <a:avLst/>
          </a:prstGeom>
          <a:noFill/>
        </p:spPr>
        <p:txBody>
          <a:bodyPr wrap="none" rtlCol="0">
            <a:spAutoFit/>
          </a:bodyPr>
          <a:lstStyle/>
          <a:p>
            <a:pPr algn="r"/>
            <a:r>
              <a:rPr lang="es-MX" sz="4000" dirty="0"/>
              <a:t>4</a:t>
            </a:r>
          </a:p>
        </p:txBody>
      </p:sp>
    </p:spTree>
    <p:extLst>
      <p:ext uri="{BB962C8B-B14F-4D97-AF65-F5344CB8AC3E}">
        <p14:creationId xmlns:p14="http://schemas.microsoft.com/office/powerpoint/2010/main" val="30000692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B91D77-C614-4F21-BB75-606B388AAEC3}"/>
              </a:ext>
            </a:extLst>
          </p:cNvPr>
          <p:cNvSpPr>
            <a:spLocks noGrp="1"/>
          </p:cNvSpPr>
          <p:nvPr>
            <p:ph type="title"/>
          </p:nvPr>
        </p:nvSpPr>
        <p:spPr/>
        <p:txBody>
          <a:bodyPr/>
          <a:lstStyle/>
          <a:p>
            <a:r>
              <a:rPr lang="es-ES" dirty="0"/>
              <a:t>Descripción de Apertura de la actividad. </a:t>
            </a:r>
            <a:endParaRPr lang="es-MX" dirty="0"/>
          </a:p>
        </p:txBody>
      </p:sp>
      <p:sp>
        <p:nvSpPr>
          <p:cNvPr id="3" name="Marcador de contenido 2">
            <a:extLst>
              <a:ext uri="{FF2B5EF4-FFF2-40B4-BE49-F238E27FC236}">
                <a16:creationId xmlns:a16="http://schemas.microsoft.com/office/drawing/2014/main" id="{0E100D72-4C55-49EC-B41C-1D7A99B03803}"/>
              </a:ext>
            </a:extLst>
          </p:cNvPr>
          <p:cNvSpPr>
            <a:spLocks noGrp="1"/>
          </p:cNvSpPr>
          <p:nvPr>
            <p:ph idx="1"/>
          </p:nvPr>
        </p:nvSpPr>
        <p:spPr/>
        <p:txBody>
          <a:bodyPr/>
          <a:lstStyle/>
          <a:p>
            <a:pPr algn="just"/>
            <a:r>
              <a:rPr lang="es-ES_tradnl" dirty="0">
                <a:cs typeface="Times New Roman"/>
              </a:rPr>
              <a:t>Se le pide al alumno que traiga a la clase las evidencias de su investigación de la clase anterior sobre las estadísticas y las noticias de los accidentes viales en la alcaldía Tlalpan, su problemáticas y los datos duros.</a:t>
            </a:r>
          </a:p>
          <a:p>
            <a:pPr algn="just"/>
            <a:r>
              <a:rPr lang="es-ES_tradnl" dirty="0">
                <a:cs typeface="Times New Roman"/>
              </a:rPr>
              <a:t>El docente explica a los alumnos que  a lo largo del ejercicio identifiquen los criterios que guardan en común los accidentes viales y los anoten en su cuaderno. Se explica que un criterio es una opinión o decisión que se adopta sobre una cosa. El docente divide la información recopilada por los estudiantes en secciones, las aparta y después divide al grupo en parejas.</a:t>
            </a:r>
          </a:p>
        </p:txBody>
      </p:sp>
      <p:sp>
        <p:nvSpPr>
          <p:cNvPr id="4" name="CuadroTexto 3">
            <a:extLst>
              <a:ext uri="{FF2B5EF4-FFF2-40B4-BE49-F238E27FC236}">
                <a16:creationId xmlns:a16="http://schemas.microsoft.com/office/drawing/2014/main" id="{ACD13449-699A-4022-8820-4A9DAB17EEFD}"/>
              </a:ext>
            </a:extLst>
          </p:cNvPr>
          <p:cNvSpPr txBox="1"/>
          <p:nvPr/>
        </p:nvSpPr>
        <p:spPr>
          <a:xfrm>
            <a:off x="10884191" y="0"/>
            <a:ext cx="1181735" cy="707886"/>
          </a:xfrm>
          <a:prstGeom prst="rect">
            <a:avLst/>
          </a:prstGeom>
          <a:noFill/>
        </p:spPr>
        <p:txBody>
          <a:bodyPr wrap="none" rtlCol="0">
            <a:spAutoFit/>
          </a:bodyPr>
          <a:lstStyle/>
          <a:p>
            <a:pPr algn="r"/>
            <a:r>
              <a:rPr lang="es-MX" sz="4000" dirty="0"/>
              <a:t>13.4</a:t>
            </a:r>
          </a:p>
        </p:txBody>
      </p:sp>
    </p:spTree>
    <p:extLst>
      <p:ext uri="{BB962C8B-B14F-4D97-AF65-F5344CB8AC3E}">
        <p14:creationId xmlns:p14="http://schemas.microsoft.com/office/powerpoint/2010/main" val="41559259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F8CD82-3C29-41B2-9BB7-34850AA089A0}"/>
              </a:ext>
            </a:extLst>
          </p:cNvPr>
          <p:cNvSpPr>
            <a:spLocks noGrp="1"/>
          </p:cNvSpPr>
          <p:nvPr>
            <p:ph type="title"/>
          </p:nvPr>
        </p:nvSpPr>
        <p:spPr/>
        <p:txBody>
          <a:bodyPr/>
          <a:lstStyle/>
          <a:p>
            <a:r>
              <a:rPr lang="es-ES" dirty="0"/>
              <a:t>Descripción del desarrollo de la actividad. </a:t>
            </a:r>
            <a:endParaRPr lang="es-MX" dirty="0"/>
          </a:p>
        </p:txBody>
      </p:sp>
      <p:sp>
        <p:nvSpPr>
          <p:cNvPr id="3" name="Marcador de contenido 2">
            <a:extLst>
              <a:ext uri="{FF2B5EF4-FFF2-40B4-BE49-F238E27FC236}">
                <a16:creationId xmlns:a16="http://schemas.microsoft.com/office/drawing/2014/main" id="{CBB85389-8BD7-4E21-AB0A-15EAE9DC94A5}"/>
              </a:ext>
            </a:extLst>
          </p:cNvPr>
          <p:cNvSpPr>
            <a:spLocks noGrp="1"/>
          </p:cNvSpPr>
          <p:nvPr>
            <p:ph idx="1"/>
          </p:nvPr>
        </p:nvSpPr>
        <p:spPr>
          <a:xfrm>
            <a:off x="680321" y="2913648"/>
            <a:ext cx="9613861" cy="2686962"/>
          </a:xfrm>
        </p:spPr>
        <p:txBody>
          <a:bodyPr>
            <a:normAutofit lnSpcReduction="10000"/>
          </a:bodyPr>
          <a:lstStyle/>
          <a:p>
            <a:r>
              <a:rPr lang="es-ES_tradnl" dirty="0">
                <a:cs typeface="Times New Roman"/>
              </a:rPr>
              <a:t>El docente explica que la intención de la actividad es comprender los datos y la información acerca de los accidentes viales. Para ello, asigna roles a cada uno de los estudiantes de cada pareja. Entrega las secciones de información y les pide que ambos estudiantes lean la primer sección juntos y al término, el estudiante A explicara la información a su compañero (es decir, a B) y después B le dará retroalimentación al estudiante A sin ver el texto.</a:t>
            </a:r>
          </a:p>
        </p:txBody>
      </p:sp>
      <p:sp>
        <p:nvSpPr>
          <p:cNvPr id="4" name="CuadroTexto 3">
            <a:extLst>
              <a:ext uri="{FF2B5EF4-FFF2-40B4-BE49-F238E27FC236}">
                <a16:creationId xmlns:a16="http://schemas.microsoft.com/office/drawing/2014/main" id="{33CFD45F-163D-48BD-BE63-4B87CA4BE515}"/>
              </a:ext>
            </a:extLst>
          </p:cNvPr>
          <p:cNvSpPr txBox="1"/>
          <p:nvPr/>
        </p:nvSpPr>
        <p:spPr>
          <a:xfrm>
            <a:off x="10884191" y="0"/>
            <a:ext cx="1181735" cy="707886"/>
          </a:xfrm>
          <a:prstGeom prst="rect">
            <a:avLst/>
          </a:prstGeom>
          <a:noFill/>
        </p:spPr>
        <p:txBody>
          <a:bodyPr wrap="none" rtlCol="0">
            <a:spAutoFit/>
          </a:bodyPr>
          <a:lstStyle/>
          <a:p>
            <a:pPr algn="r"/>
            <a:r>
              <a:rPr lang="es-MX" sz="4000" dirty="0"/>
              <a:t>13.5</a:t>
            </a:r>
          </a:p>
        </p:txBody>
      </p:sp>
    </p:spTree>
    <p:extLst>
      <p:ext uri="{BB962C8B-B14F-4D97-AF65-F5344CB8AC3E}">
        <p14:creationId xmlns:p14="http://schemas.microsoft.com/office/powerpoint/2010/main" val="40158067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646B2-30B9-428B-8644-72E70A4F21A7}"/>
              </a:ext>
            </a:extLst>
          </p:cNvPr>
          <p:cNvSpPr>
            <a:spLocks noGrp="1"/>
          </p:cNvSpPr>
          <p:nvPr>
            <p:ph type="title"/>
          </p:nvPr>
        </p:nvSpPr>
        <p:spPr/>
        <p:txBody>
          <a:bodyPr/>
          <a:lstStyle/>
          <a:p>
            <a:r>
              <a:rPr lang="es-ES" dirty="0"/>
              <a:t>Descripción del cierre de la actividad. </a:t>
            </a:r>
            <a:endParaRPr lang="es-MX" dirty="0"/>
          </a:p>
        </p:txBody>
      </p:sp>
      <p:sp>
        <p:nvSpPr>
          <p:cNvPr id="3" name="Marcador de contenido 2">
            <a:extLst>
              <a:ext uri="{FF2B5EF4-FFF2-40B4-BE49-F238E27FC236}">
                <a16:creationId xmlns:a16="http://schemas.microsoft.com/office/drawing/2014/main" id="{84E0FFB8-68A5-45F2-9F97-03900179764C}"/>
              </a:ext>
            </a:extLst>
          </p:cNvPr>
          <p:cNvSpPr>
            <a:spLocks noGrp="1"/>
          </p:cNvSpPr>
          <p:nvPr>
            <p:ph idx="1"/>
          </p:nvPr>
        </p:nvSpPr>
        <p:spPr>
          <a:xfrm>
            <a:off x="680321" y="2809596"/>
            <a:ext cx="9613861" cy="3295175"/>
          </a:xfrm>
        </p:spPr>
        <p:txBody>
          <a:bodyPr>
            <a:normAutofit/>
          </a:bodyPr>
          <a:lstStyle/>
          <a:p>
            <a:r>
              <a:rPr lang="es-ES_tradnl" dirty="0">
                <a:cs typeface="Times New Roman"/>
              </a:rPr>
              <a:t>Finalmente, el docente da la indicación de sentarse en círculo y comienza haciendo unas preguntas sobre la información de las diferentes secciones entregadas a las parejas, con la intención de evaluar que se comprendió la lectura. Permitirá la explicación y retroalimentación  entre miembros de parejas diferentes. Nuevamente los alumnos regresarán con su pareja y definirán los criterios que guardan en común los accidentes viales, los anotarán en un cuadro comparativo y harán la comparación entre 2 tipos de accidentes viales, elegidos por la pareja.</a:t>
            </a:r>
          </a:p>
        </p:txBody>
      </p:sp>
      <p:sp>
        <p:nvSpPr>
          <p:cNvPr id="4" name="CuadroTexto 3">
            <a:extLst>
              <a:ext uri="{FF2B5EF4-FFF2-40B4-BE49-F238E27FC236}">
                <a16:creationId xmlns:a16="http://schemas.microsoft.com/office/drawing/2014/main" id="{8386C246-9AF5-4240-9703-5CFD711FF22C}"/>
              </a:ext>
            </a:extLst>
          </p:cNvPr>
          <p:cNvSpPr txBox="1"/>
          <p:nvPr/>
        </p:nvSpPr>
        <p:spPr>
          <a:xfrm>
            <a:off x="10884191" y="0"/>
            <a:ext cx="1181735" cy="707886"/>
          </a:xfrm>
          <a:prstGeom prst="rect">
            <a:avLst/>
          </a:prstGeom>
          <a:noFill/>
        </p:spPr>
        <p:txBody>
          <a:bodyPr wrap="none" rtlCol="0">
            <a:spAutoFit/>
          </a:bodyPr>
          <a:lstStyle/>
          <a:p>
            <a:pPr algn="r"/>
            <a:r>
              <a:rPr lang="es-MX" sz="4000" dirty="0"/>
              <a:t>13.6</a:t>
            </a:r>
          </a:p>
        </p:txBody>
      </p:sp>
    </p:spTree>
    <p:extLst>
      <p:ext uri="{BB962C8B-B14F-4D97-AF65-F5344CB8AC3E}">
        <p14:creationId xmlns:p14="http://schemas.microsoft.com/office/powerpoint/2010/main" val="1231225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237165-5DE2-41AD-826C-24D808C5F498}"/>
              </a:ext>
            </a:extLst>
          </p:cNvPr>
          <p:cNvSpPr>
            <a:spLocks noGrp="1"/>
          </p:cNvSpPr>
          <p:nvPr>
            <p:ph type="title"/>
          </p:nvPr>
        </p:nvSpPr>
        <p:spPr/>
        <p:txBody>
          <a:bodyPr/>
          <a:lstStyle/>
          <a:p>
            <a:r>
              <a:rPr lang="es-ES" dirty="0"/>
              <a:t>Descripción de lo que se hará con los resultados de la actividad.</a:t>
            </a:r>
            <a:endParaRPr lang="es-MX" dirty="0"/>
          </a:p>
        </p:txBody>
      </p:sp>
      <p:sp>
        <p:nvSpPr>
          <p:cNvPr id="3" name="Marcador de contenido 2">
            <a:extLst>
              <a:ext uri="{FF2B5EF4-FFF2-40B4-BE49-F238E27FC236}">
                <a16:creationId xmlns:a16="http://schemas.microsoft.com/office/drawing/2014/main" id="{AA9BC03C-A74C-425F-B779-F4F11CACF0A1}"/>
              </a:ext>
            </a:extLst>
          </p:cNvPr>
          <p:cNvSpPr>
            <a:spLocks noGrp="1"/>
          </p:cNvSpPr>
          <p:nvPr>
            <p:ph idx="1"/>
          </p:nvPr>
        </p:nvSpPr>
        <p:spPr>
          <a:xfrm>
            <a:off x="680321" y="3429000"/>
            <a:ext cx="9613861" cy="1194118"/>
          </a:xfrm>
        </p:spPr>
        <p:txBody>
          <a:bodyPr/>
          <a:lstStyle/>
          <a:p>
            <a:r>
              <a:rPr lang="es-ES_tradnl" dirty="0">
                <a:cs typeface="Times New Roman"/>
              </a:rPr>
              <a:t>Este cuadro comparativo se utilizará para ir depurando, organizando y clasificando la información obtenida por los estudiantes en clases previas.</a:t>
            </a:r>
          </a:p>
        </p:txBody>
      </p:sp>
      <p:sp>
        <p:nvSpPr>
          <p:cNvPr id="4" name="CuadroTexto 3">
            <a:extLst>
              <a:ext uri="{FF2B5EF4-FFF2-40B4-BE49-F238E27FC236}">
                <a16:creationId xmlns:a16="http://schemas.microsoft.com/office/drawing/2014/main" id="{8FD3382D-8CC0-4964-94D3-487DBBB21F22}"/>
              </a:ext>
            </a:extLst>
          </p:cNvPr>
          <p:cNvSpPr txBox="1"/>
          <p:nvPr/>
        </p:nvSpPr>
        <p:spPr>
          <a:xfrm>
            <a:off x="10884191" y="0"/>
            <a:ext cx="1181735" cy="707886"/>
          </a:xfrm>
          <a:prstGeom prst="rect">
            <a:avLst/>
          </a:prstGeom>
          <a:noFill/>
        </p:spPr>
        <p:txBody>
          <a:bodyPr wrap="none" rtlCol="0">
            <a:spAutoFit/>
          </a:bodyPr>
          <a:lstStyle/>
          <a:p>
            <a:pPr algn="r"/>
            <a:r>
              <a:rPr lang="es-MX" sz="4000" dirty="0"/>
              <a:t>13.7</a:t>
            </a:r>
          </a:p>
        </p:txBody>
      </p:sp>
    </p:spTree>
    <p:extLst>
      <p:ext uri="{BB962C8B-B14F-4D97-AF65-F5344CB8AC3E}">
        <p14:creationId xmlns:p14="http://schemas.microsoft.com/office/powerpoint/2010/main" val="14953866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E8D64E-F3BA-44D9-ACFE-7F7E09250BE5}"/>
              </a:ext>
            </a:extLst>
          </p:cNvPr>
          <p:cNvSpPr>
            <a:spLocks noGrp="1"/>
          </p:cNvSpPr>
          <p:nvPr>
            <p:ph type="title"/>
          </p:nvPr>
        </p:nvSpPr>
        <p:spPr/>
        <p:txBody>
          <a:bodyPr/>
          <a:lstStyle/>
          <a:p>
            <a:r>
              <a:rPr lang="es-ES" dirty="0"/>
              <a:t>Análisis. Contrastación de lo esperado y lo sucedido.</a:t>
            </a:r>
            <a:endParaRPr lang="es-MX" dirty="0"/>
          </a:p>
        </p:txBody>
      </p:sp>
      <p:sp>
        <p:nvSpPr>
          <p:cNvPr id="3" name="Marcador de contenido 2">
            <a:extLst>
              <a:ext uri="{FF2B5EF4-FFF2-40B4-BE49-F238E27FC236}">
                <a16:creationId xmlns:a16="http://schemas.microsoft.com/office/drawing/2014/main" id="{9DE1B188-35DF-4280-AA00-94C83026E802}"/>
              </a:ext>
            </a:extLst>
          </p:cNvPr>
          <p:cNvSpPr>
            <a:spLocks noGrp="1"/>
          </p:cNvSpPr>
          <p:nvPr>
            <p:ph idx="1"/>
          </p:nvPr>
        </p:nvSpPr>
        <p:spPr>
          <a:xfrm>
            <a:off x="680321" y="3729575"/>
            <a:ext cx="9613861" cy="1080938"/>
          </a:xfrm>
        </p:spPr>
        <p:txBody>
          <a:bodyPr/>
          <a:lstStyle/>
          <a:p>
            <a:r>
              <a:rPr lang="es-ES_tradnl" dirty="0">
                <a:cs typeface="Times New Roman"/>
              </a:rPr>
              <a:t>El cuadro comparativo si fue lo esperado, de hecho los criterios de comparación que utilizaron los alumnos fueron muy claros.</a:t>
            </a:r>
          </a:p>
        </p:txBody>
      </p:sp>
      <p:sp>
        <p:nvSpPr>
          <p:cNvPr id="4" name="CuadroTexto 3">
            <a:extLst>
              <a:ext uri="{FF2B5EF4-FFF2-40B4-BE49-F238E27FC236}">
                <a16:creationId xmlns:a16="http://schemas.microsoft.com/office/drawing/2014/main" id="{54477905-F604-4A7A-ABF4-BBAAAFA04C60}"/>
              </a:ext>
            </a:extLst>
          </p:cNvPr>
          <p:cNvSpPr txBox="1"/>
          <p:nvPr/>
        </p:nvSpPr>
        <p:spPr>
          <a:xfrm>
            <a:off x="10884191" y="0"/>
            <a:ext cx="1181735" cy="707886"/>
          </a:xfrm>
          <a:prstGeom prst="rect">
            <a:avLst/>
          </a:prstGeom>
          <a:noFill/>
        </p:spPr>
        <p:txBody>
          <a:bodyPr wrap="none" rtlCol="0">
            <a:spAutoFit/>
          </a:bodyPr>
          <a:lstStyle/>
          <a:p>
            <a:pPr algn="r"/>
            <a:r>
              <a:rPr lang="es-MX" sz="4000" dirty="0"/>
              <a:t>13.8</a:t>
            </a:r>
          </a:p>
        </p:txBody>
      </p:sp>
    </p:spTree>
    <p:extLst>
      <p:ext uri="{BB962C8B-B14F-4D97-AF65-F5344CB8AC3E}">
        <p14:creationId xmlns:p14="http://schemas.microsoft.com/office/powerpoint/2010/main" val="25418132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7A5B98-3CB8-43BE-88BE-151C984F5434}"/>
              </a:ext>
            </a:extLst>
          </p:cNvPr>
          <p:cNvSpPr>
            <a:spLocks noGrp="1"/>
          </p:cNvSpPr>
          <p:nvPr>
            <p:ph type="title"/>
          </p:nvPr>
        </p:nvSpPr>
        <p:spPr/>
        <p:txBody>
          <a:bodyPr/>
          <a:lstStyle/>
          <a:p>
            <a:r>
              <a:rPr lang="es-MX" dirty="0"/>
              <a:t>Toma de decisiones. </a:t>
            </a:r>
          </a:p>
        </p:txBody>
      </p:sp>
      <p:sp>
        <p:nvSpPr>
          <p:cNvPr id="3" name="Marcador de contenido 2">
            <a:extLst>
              <a:ext uri="{FF2B5EF4-FFF2-40B4-BE49-F238E27FC236}">
                <a16:creationId xmlns:a16="http://schemas.microsoft.com/office/drawing/2014/main" id="{A5193A6D-9138-48C7-B28D-C4F4F2FE52EC}"/>
              </a:ext>
            </a:extLst>
          </p:cNvPr>
          <p:cNvSpPr>
            <a:spLocks noGrp="1"/>
          </p:cNvSpPr>
          <p:nvPr>
            <p:ph idx="1"/>
          </p:nvPr>
        </p:nvSpPr>
        <p:spPr>
          <a:xfrm>
            <a:off x="680321" y="3968726"/>
            <a:ext cx="9613861" cy="842425"/>
          </a:xfrm>
        </p:spPr>
        <p:txBody>
          <a:bodyPr/>
          <a:lstStyle/>
          <a:p>
            <a:r>
              <a:rPr lang="es-ES_tradnl" dirty="0">
                <a:cs typeface="Times New Roman"/>
              </a:rPr>
              <a:t>El proyecto continua con la dirección planeada.</a:t>
            </a:r>
          </a:p>
          <a:p>
            <a:endParaRPr lang="es-MX" dirty="0"/>
          </a:p>
        </p:txBody>
      </p:sp>
      <p:sp>
        <p:nvSpPr>
          <p:cNvPr id="4" name="CuadroTexto 3">
            <a:extLst>
              <a:ext uri="{FF2B5EF4-FFF2-40B4-BE49-F238E27FC236}">
                <a16:creationId xmlns:a16="http://schemas.microsoft.com/office/drawing/2014/main" id="{EBF2C4BD-912A-47B3-AF25-9DD0DD603DB1}"/>
              </a:ext>
            </a:extLst>
          </p:cNvPr>
          <p:cNvSpPr txBox="1"/>
          <p:nvPr/>
        </p:nvSpPr>
        <p:spPr>
          <a:xfrm>
            <a:off x="10884191" y="0"/>
            <a:ext cx="1181735" cy="707886"/>
          </a:xfrm>
          <a:prstGeom prst="rect">
            <a:avLst/>
          </a:prstGeom>
          <a:noFill/>
        </p:spPr>
        <p:txBody>
          <a:bodyPr wrap="none" rtlCol="0">
            <a:spAutoFit/>
          </a:bodyPr>
          <a:lstStyle/>
          <a:p>
            <a:pPr algn="r"/>
            <a:r>
              <a:rPr lang="es-MX" sz="4000" dirty="0"/>
              <a:t>13.9</a:t>
            </a:r>
          </a:p>
        </p:txBody>
      </p:sp>
    </p:spTree>
    <p:extLst>
      <p:ext uri="{BB962C8B-B14F-4D97-AF65-F5344CB8AC3E}">
        <p14:creationId xmlns:p14="http://schemas.microsoft.com/office/powerpoint/2010/main" val="6397047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8D407-B6D7-437C-8EE7-F18352A33404}"/>
              </a:ext>
            </a:extLst>
          </p:cNvPr>
          <p:cNvSpPr>
            <a:spLocks noGrp="1"/>
          </p:cNvSpPr>
          <p:nvPr>
            <p:ph type="title"/>
          </p:nvPr>
        </p:nvSpPr>
        <p:spPr>
          <a:xfrm>
            <a:off x="272357" y="1600200"/>
            <a:ext cx="9613861" cy="1080938"/>
          </a:xfrm>
        </p:spPr>
        <p:txBody>
          <a:bodyPr>
            <a:normAutofit fontScale="90000"/>
          </a:bodyPr>
          <a:lstStyle/>
          <a:p>
            <a:r>
              <a:rPr lang="es-MX" b="1" dirty="0"/>
              <a:t>ACTIVIDAD POR CADA ASIGNATURA DE LA FASE DE DESARROLLO DEL PROYECTO</a:t>
            </a:r>
            <a:br>
              <a:rPr lang="es-MX" dirty="0"/>
            </a:br>
            <a:br>
              <a:rPr lang="es-MX" dirty="0"/>
            </a:br>
            <a:br>
              <a:rPr lang="es-MX" dirty="0"/>
            </a:br>
            <a:r>
              <a:rPr lang="es-MX" b="1" dirty="0"/>
              <a:t>ASIGNATURA: PSICOLOGÍA</a:t>
            </a:r>
            <a:br>
              <a:rPr lang="es-MX" dirty="0"/>
            </a:br>
            <a:endParaRPr lang="es-MX" dirty="0"/>
          </a:p>
        </p:txBody>
      </p:sp>
      <p:sp>
        <p:nvSpPr>
          <p:cNvPr id="4" name="CuadroTexto 3">
            <a:extLst>
              <a:ext uri="{FF2B5EF4-FFF2-40B4-BE49-F238E27FC236}">
                <a16:creationId xmlns:a16="http://schemas.microsoft.com/office/drawing/2014/main" id="{B991067D-ECEF-4CBA-A7EA-71A4B8E75940}"/>
              </a:ext>
            </a:extLst>
          </p:cNvPr>
          <p:cNvSpPr txBox="1"/>
          <p:nvPr/>
        </p:nvSpPr>
        <p:spPr>
          <a:xfrm>
            <a:off x="11342651" y="0"/>
            <a:ext cx="723275" cy="707886"/>
          </a:xfrm>
          <a:prstGeom prst="rect">
            <a:avLst/>
          </a:prstGeom>
          <a:noFill/>
        </p:spPr>
        <p:txBody>
          <a:bodyPr wrap="none" rtlCol="0">
            <a:spAutoFit/>
          </a:bodyPr>
          <a:lstStyle/>
          <a:p>
            <a:pPr algn="r"/>
            <a:r>
              <a:rPr lang="es-MX" sz="4000" dirty="0"/>
              <a:t>14</a:t>
            </a:r>
          </a:p>
        </p:txBody>
      </p:sp>
    </p:spTree>
    <p:extLst>
      <p:ext uri="{BB962C8B-B14F-4D97-AF65-F5344CB8AC3E}">
        <p14:creationId xmlns:p14="http://schemas.microsoft.com/office/powerpoint/2010/main" val="16620351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BF519-D939-4601-8081-80E76DF0485C}"/>
              </a:ext>
            </a:extLst>
          </p:cNvPr>
          <p:cNvSpPr>
            <a:spLocks noGrp="1"/>
          </p:cNvSpPr>
          <p:nvPr>
            <p:ph type="title"/>
          </p:nvPr>
        </p:nvSpPr>
        <p:spPr/>
        <p:txBody>
          <a:bodyPr/>
          <a:lstStyle/>
          <a:p>
            <a:r>
              <a:rPr lang="es-MX" b="1" dirty="0"/>
              <a:t>LA PERCEPCIÓN, LOS SENTIDOS Y EL AUTOCUIDADO</a:t>
            </a:r>
            <a:endParaRPr lang="es-MX" dirty="0"/>
          </a:p>
        </p:txBody>
      </p:sp>
      <p:sp>
        <p:nvSpPr>
          <p:cNvPr id="3" name="Marcador de contenido 2">
            <a:extLst>
              <a:ext uri="{FF2B5EF4-FFF2-40B4-BE49-F238E27FC236}">
                <a16:creationId xmlns:a16="http://schemas.microsoft.com/office/drawing/2014/main" id="{23429625-597B-442E-BAB4-0C3099CEA27C}"/>
              </a:ext>
            </a:extLst>
          </p:cNvPr>
          <p:cNvSpPr>
            <a:spLocks noGrp="1"/>
          </p:cNvSpPr>
          <p:nvPr>
            <p:ph idx="1"/>
          </p:nvPr>
        </p:nvSpPr>
        <p:spPr/>
        <p:txBody>
          <a:bodyPr/>
          <a:lstStyle/>
          <a:p>
            <a:r>
              <a:rPr lang="es-MX" dirty="0"/>
              <a:t>3 – Mayo – 2021</a:t>
            </a:r>
          </a:p>
          <a:p>
            <a:r>
              <a:rPr lang="es-MX" dirty="0"/>
              <a:t>SEXTO GRADO DE PREPARATORIA</a:t>
            </a:r>
          </a:p>
          <a:p>
            <a:endParaRPr lang="es-MX" dirty="0"/>
          </a:p>
          <a:p>
            <a:r>
              <a:rPr lang="es-MX" dirty="0"/>
              <a:t>Objetivo: Dar a conocer a los alumnos la importancia del autocuidado, de utilizar adecuadamente nuestros sentidos, mejorar la percepción de los riesgos en el ambiente, tales como un accidente vial por no prestar la debida atención al momento de cruzar la calle.</a:t>
            </a:r>
          </a:p>
          <a:p>
            <a:endParaRPr lang="es-MX" dirty="0"/>
          </a:p>
        </p:txBody>
      </p:sp>
      <p:sp>
        <p:nvSpPr>
          <p:cNvPr id="4" name="CuadroTexto 3">
            <a:extLst>
              <a:ext uri="{FF2B5EF4-FFF2-40B4-BE49-F238E27FC236}">
                <a16:creationId xmlns:a16="http://schemas.microsoft.com/office/drawing/2014/main" id="{C48C2F7D-14AB-471B-B5EA-B1921E7BF5F0}"/>
              </a:ext>
            </a:extLst>
          </p:cNvPr>
          <p:cNvSpPr txBox="1"/>
          <p:nvPr/>
        </p:nvSpPr>
        <p:spPr>
          <a:xfrm>
            <a:off x="10884191" y="0"/>
            <a:ext cx="1181735" cy="707886"/>
          </a:xfrm>
          <a:prstGeom prst="rect">
            <a:avLst/>
          </a:prstGeom>
          <a:noFill/>
        </p:spPr>
        <p:txBody>
          <a:bodyPr wrap="none" rtlCol="0">
            <a:spAutoFit/>
          </a:bodyPr>
          <a:lstStyle/>
          <a:p>
            <a:pPr algn="r"/>
            <a:r>
              <a:rPr lang="es-MX" sz="4000" dirty="0"/>
              <a:t>14.1</a:t>
            </a:r>
          </a:p>
        </p:txBody>
      </p:sp>
    </p:spTree>
    <p:extLst>
      <p:ext uri="{BB962C8B-B14F-4D97-AF65-F5344CB8AC3E}">
        <p14:creationId xmlns:p14="http://schemas.microsoft.com/office/powerpoint/2010/main" val="14594520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2735F-C0B5-463D-809F-6F3DA5AC5546}"/>
              </a:ext>
            </a:extLst>
          </p:cNvPr>
          <p:cNvSpPr>
            <a:spLocks noGrp="1"/>
          </p:cNvSpPr>
          <p:nvPr>
            <p:ph type="title"/>
          </p:nvPr>
        </p:nvSpPr>
        <p:spPr>
          <a:xfrm>
            <a:off x="286426" y="682889"/>
            <a:ext cx="9613861" cy="1080938"/>
          </a:xfrm>
        </p:spPr>
        <p:txBody>
          <a:bodyPr/>
          <a:lstStyle/>
          <a:p>
            <a:r>
              <a:rPr lang="es-MX" dirty="0"/>
              <a:t>Asignaturas:</a:t>
            </a:r>
          </a:p>
        </p:txBody>
      </p:sp>
      <p:sp>
        <p:nvSpPr>
          <p:cNvPr id="3" name="Marcador de contenido 2">
            <a:extLst>
              <a:ext uri="{FF2B5EF4-FFF2-40B4-BE49-F238E27FC236}">
                <a16:creationId xmlns:a16="http://schemas.microsoft.com/office/drawing/2014/main" id="{CB2327C5-8DBF-4C56-B244-594BB9C97BFF}"/>
              </a:ext>
            </a:extLst>
          </p:cNvPr>
          <p:cNvSpPr>
            <a:spLocks noGrp="1"/>
          </p:cNvSpPr>
          <p:nvPr>
            <p:ph idx="1"/>
          </p:nvPr>
        </p:nvSpPr>
        <p:spPr>
          <a:xfrm>
            <a:off x="3128100" y="682889"/>
            <a:ext cx="7056909" cy="1194118"/>
          </a:xfrm>
        </p:spPr>
        <p:txBody>
          <a:bodyPr>
            <a:normAutofit fontScale="92500" lnSpcReduction="10000"/>
          </a:bodyPr>
          <a:lstStyle/>
          <a:p>
            <a:r>
              <a:rPr lang="es-MX" dirty="0"/>
              <a:t>Introducción al Estudio de las Ciencias Sociales </a:t>
            </a:r>
          </a:p>
          <a:p>
            <a:r>
              <a:rPr lang="es-MX" dirty="0"/>
              <a:t>y Económicas.</a:t>
            </a:r>
          </a:p>
          <a:p>
            <a:r>
              <a:rPr lang="es-MX" dirty="0"/>
              <a:t>Psicología</a:t>
            </a:r>
          </a:p>
        </p:txBody>
      </p:sp>
      <p:sp>
        <p:nvSpPr>
          <p:cNvPr id="4" name="CuadroTexto 3">
            <a:extLst>
              <a:ext uri="{FF2B5EF4-FFF2-40B4-BE49-F238E27FC236}">
                <a16:creationId xmlns:a16="http://schemas.microsoft.com/office/drawing/2014/main" id="{06BD3683-34E0-4799-B77B-47210E781C57}"/>
              </a:ext>
            </a:extLst>
          </p:cNvPr>
          <p:cNvSpPr txBox="1"/>
          <p:nvPr/>
        </p:nvSpPr>
        <p:spPr>
          <a:xfrm>
            <a:off x="436098" y="2616591"/>
            <a:ext cx="3429144" cy="3416320"/>
          </a:xfrm>
          <a:prstGeom prst="rect">
            <a:avLst/>
          </a:prstGeom>
          <a:noFill/>
        </p:spPr>
        <p:txBody>
          <a:bodyPr wrap="none" rtlCol="0">
            <a:spAutoFit/>
          </a:bodyPr>
          <a:lstStyle/>
          <a:p>
            <a:r>
              <a:rPr lang="es-MX" dirty="0"/>
              <a:t>Educación cívica</a:t>
            </a:r>
          </a:p>
          <a:p>
            <a:r>
              <a:rPr lang="es-MX" dirty="0"/>
              <a:t>Socialización</a:t>
            </a:r>
          </a:p>
          <a:p>
            <a:r>
              <a:rPr lang="es-MX" dirty="0"/>
              <a:t>Urbanización</a:t>
            </a:r>
          </a:p>
          <a:p>
            <a:r>
              <a:rPr lang="es-MX" dirty="0"/>
              <a:t>Modernidad</a:t>
            </a:r>
          </a:p>
          <a:p>
            <a:r>
              <a:rPr lang="es-MX" dirty="0"/>
              <a:t>Megalópolis</a:t>
            </a:r>
          </a:p>
          <a:p>
            <a:r>
              <a:rPr lang="es-MX" dirty="0"/>
              <a:t>Sociedad de la información y la</a:t>
            </a:r>
          </a:p>
          <a:p>
            <a:r>
              <a:rPr lang="es-MX" dirty="0"/>
              <a:t>Comunicación</a:t>
            </a:r>
          </a:p>
          <a:p>
            <a:r>
              <a:rPr lang="es-MX" dirty="0"/>
              <a:t>Aprendizaje</a:t>
            </a:r>
          </a:p>
          <a:p>
            <a:r>
              <a:rPr lang="es-MX" dirty="0"/>
              <a:t>Atención</a:t>
            </a:r>
          </a:p>
          <a:p>
            <a:r>
              <a:rPr lang="es-MX" dirty="0"/>
              <a:t>Pensamiento</a:t>
            </a:r>
          </a:p>
          <a:p>
            <a:r>
              <a:rPr lang="es-MX" dirty="0"/>
              <a:t>Personalidad</a:t>
            </a:r>
          </a:p>
          <a:p>
            <a:r>
              <a:rPr lang="es-MX" dirty="0"/>
              <a:t>Percepción</a:t>
            </a:r>
          </a:p>
        </p:txBody>
      </p:sp>
      <p:sp>
        <p:nvSpPr>
          <p:cNvPr id="5" name="CuadroTexto 4">
            <a:extLst>
              <a:ext uri="{FF2B5EF4-FFF2-40B4-BE49-F238E27FC236}">
                <a16:creationId xmlns:a16="http://schemas.microsoft.com/office/drawing/2014/main" id="{09C5401F-6819-4DC3-A8CB-B83AD523256E}"/>
              </a:ext>
            </a:extLst>
          </p:cNvPr>
          <p:cNvSpPr txBox="1"/>
          <p:nvPr/>
        </p:nvSpPr>
        <p:spPr>
          <a:xfrm>
            <a:off x="4304075" y="3170588"/>
            <a:ext cx="7642119" cy="2585323"/>
          </a:xfrm>
          <a:prstGeom prst="rect">
            <a:avLst/>
          </a:prstGeom>
          <a:noFill/>
        </p:spPr>
        <p:txBody>
          <a:bodyPr wrap="square" rtlCol="0">
            <a:spAutoFit/>
          </a:bodyPr>
          <a:lstStyle/>
          <a:p>
            <a:r>
              <a:rPr lang="es-MX" dirty="0"/>
              <a:t>Gonzalez </a:t>
            </a:r>
            <a:r>
              <a:rPr lang="es-MX" dirty="0" err="1"/>
              <a:t>Gonzalez</a:t>
            </a:r>
            <a:r>
              <a:rPr lang="es-MX" dirty="0"/>
              <a:t> </a:t>
            </a:r>
            <a:r>
              <a:rPr lang="es-MX" dirty="0" err="1"/>
              <a:t>Jóse</a:t>
            </a:r>
            <a:r>
              <a:rPr lang="es-MX" dirty="0"/>
              <a:t> María. (2016). Criminología </a:t>
            </a:r>
            <a:r>
              <a:rPr lang="es-MX" dirty="0" err="1"/>
              <a:t>Víal</a:t>
            </a:r>
            <a:r>
              <a:rPr lang="es-MX" dirty="0"/>
              <a:t> un Nuevo enfoque </a:t>
            </a:r>
            <a:r>
              <a:rPr lang="es-MX" dirty="0" err="1"/>
              <a:t>Multidiciplinar</a:t>
            </a:r>
            <a:r>
              <a:rPr lang="es-MX" dirty="0"/>
              <a:t>. México: Mc Graw Hill.</a:t>
            </a:r>
          </a:p>
          <a:p>
            <a:r>
              <a:rPr lang="es-MX" dirty="0"/>
              <a:t> </a:t>
            </a:r>
          </a:p>
          <a:p>
            <a:r>
              <a:rPr lang="es-MX" dirty="0"/>
              <a:t>TABASSO, CARLOS. Paradigmas, teorías y modelos de la seguridad y la inseguridad vial. pp. 1-4 PP.</a:t>
            </a:r>
          </a:p>
          <a:p>
            <a:r>
              <a:rPr lang="es-MX" dirty="0"/>
              <a:t> </a:t>
            </a:r>
          </a:p>
          <a:p>
            <a:r>
              <a:rPr lang="es-MX" dirty="0"/>
              <a:t>Fundeu.es (ed.). «tráfico y tránsito, sinónimos en la circulación». Consultado el 24 de junio de 2016.</a:t>
            </a:r>
          </a:p>
          <a:p>
            <a:endParaRPr lang="es-MX" dirty="0"/>
          </a:p>
        </p:txBody>
      </p:sp>
      <p:sp>
        <p:nvSpPr>
          <p:cNvPr id="6" name="CuadroTexto 5">
            <a:extLst>
              <a:ext uri="{FF2B5EF4-FFF2-40B4-BE49-F238E27FC236}">
                <a16:creationId xmlns:a16="http://schemas.microsoft.com/office/drawing/2014/main" id="{61B3DAFA-67C3-4CC6-9049-5B1924F53339}"/>
              </a:ext>
            </a:extLst>
          </p:cNvPr>
          <p:cNvSpPr txBox="1"/>
          <p:nvPr/>
        </p:nvSpPr>
        <p:spPr>
          <a:xfrm>
            <a:off x="10884192" y="0"/>
            <a:ext cx="1181734" cy="707886"/>
          </a:xfrm>
          <a:prstGeom prst="rect">
            <a:avLst/>
          </a:prstGeom>
          <a:noFill/>
        </p:spPr>
        <p:txBody>
          <a:bodyPr wrap="none" rtlCol="0">
            <a:spAutoFit/>
          </a:bodyPr>
          <a:lstStyle/>
          <a:p>
            <a:pPr algn="r"/>
            <a:r>
              <a:rPr lang="es-MX" sz="4000" dirty="0"/>
              <a:t>14.2</a:t>
            </a:r>
          </a:p>
        </p:txBody>
      </p:sp>
    </p:spTree>
    <p:extLst>
      <p:ext uri="{BB962C8B-B14F-4D97-AF65-F5344CB8AC3E}">
        <p14:creationId xmlns:p14="http://schemas.microsoft.com/office/powerpoint/2010/main" val="5469701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F3B5E-2C6B-428E-8B93-24F8E5426BA3}"/>
              </a:ext>
            </a:extLst>
          </p:cNvPr>
          <p:cNvSpPr>
            <a:spLocks noGrp="1"/>
          </p:cNvSpPr>
          <p:nvPr>
            <p:ph type="title"/>
          </p:nvPr>
        </p:nvSpPr>
        <p:spPr/>
        <p:txBody>
          <a:bodyPr/>
          <a:lstStyle/>
          <a:p>
            <a:r>
              <a:rPr lang="es-MX" dirty="0"/>
              <a:t>Justificación de la actividad.</a:t>
            </a:r>
          </a:p>
        </p:txBody>
      </p:sp>
      <p:sp>
        <p:nvSpPr>
          <p:cNvPr id="3" name="Marcador de contenido 2">
            <a:extLst>
              <a:ext uri="{FF2B5EF4-FFF2-40B4-BE49-F238E27FC236}">
                <a16:creationId xmlns:a16="http://schemas.microsoft.com/office/drawing/2014/main" id="{2302D544-20B7-4BA3-9F4B-3A1E7419FF1E}"/>
              </a:ext>
            </a:extLst>
          </p:cNvPr>
          <p:cNvSpPr>
            <a:spLocks noGrp="1"/>
          </p:cNvSpPr>
          <p:nvPr>
            <p:ph idx="1"/>
          </p:nvPr>
        </p:nvSpPr>
        <p:spPr>
          <a:xfrm>
            <a:off x="328628" y="2266533"/>
            <a:ext cx="11502301" cy="4260875"/>
          </a:xfrm>
        </p:spPr>
        <p:txBody>
          <a:bodyPr>
            <a:normAutofit fontScale="77500" lnSpcReduction="20000"/>
          </a:bodyPr>
          <a:lstStyle/>
          <a:p>
            <a:r>
              <a:rPr lang="es-MX" dirty="0"/>
              <a:t>Con esta actividad los alumnos apoyados por su libro de texto leerán y analizarán lo qué es el fenómeno de la percepción y la relación que tiene con los órganos de los sentidos, apoyados de un artículo sobre el autocuidado, deberán encontrar la relación que guarda el fenómeno perceptual y las técnicas y estrategias adecuadas del autocuidado.</a:t>
            </a:r>
          </a:p>
          <a:p>
            <a:r>
              <a:rPr lang="es-MX" dirty="0"/>
              <a:t> </a:t>
            </a:r>
          </a:p>
          <a:p>
            <a:r>
              <a:rPr lang="es-MX" dirty="0"/>
              <a:t>La percepción es la capacidad de los individuos para interpretar la información que se recibe mediante la estimulación de los órganos de los sentidos (sensación) utilizando los referentes reservados en la memoria mediante el uso del aprendizaje.  Dicha capacidad permite al individuo percatarse de todo aquello que le rodea y de los peligros que pueden encontrarse en el ambiente.  Cuando existe algún distractor que imposibilite la adecuada atención al estímulo que se recibe del medio la decodificación que el Sistema Nervioso realiza a dicho estímulo se ve alterada provocando una respuesta inadecuada que pone en riesgo al organismo.  Esto sucede por ejemplo cuando los jóvenes se distraen con el uso de su celular y no prestan la adecuada atención al momento de cruzar la calle o de conducir provocándose así un accidente.</a:t>
            </a:r>
          </a:p>
          <a:p>
            <a:r>
              <a:rPr lang="es-MX" dirty="0"/>
              <a:t> </a:t>
            </a:r>
          </a:p>
          <a:p>
            <a:r>
              <a:rPr lang="es-MX" dirty="0"/>
              <a:t>El adecuado manejo de la tecnología y las redes sociales en su conjunto son parte medular del autocuidado, es por ello que nos parece de suma importancia que los jóvenes las conozcan y las den a conocer a su comunidad.</a:t>
            </a:r>
          </a:p>
          <a:p>
            <a:pPr marL="0" indent="0">
              <a:buNone/>
            </a:pPr>
            <a:endParaRPr lang="es-MX" dirty="0"/>
          </a:p>
        </p:txBody>
      </p:sp>
      <p:sp>
        <p:nvSpPr>
          <p:cNvPr id="4" name="CuadroTexto 3">
            <a:extLst>
              <a:ext uri="{FF2B5EF4-FFF2-40B4-BE49-F238E27FC236}">
                <a16:creationId xmlns:a16="http://schemas.microsoft.com/office/drawing/2014/main" id="{FE3D7C07-4B33-487B-BA53-0E6889214D97}"/>
              </a:ext>
            </a:extLst>
          </p:cNvPr>
          <p:cNvSpPr txBox="1"/>
          <p:nvPr/>
        </p:nvSpPr>
        <p:spPr>
          <a:xfrm>
            <a:off x="10884191" y="0"/>
            <a:ext cx="1181735" cy="707886"/>
          </a:xfrm>
          <a:prstGeom prst="rect">
            <a:avLst/>
          </a:prstGeom>
          <a:noFill/>
        </p:spPr>
        <p:txBody>
          <a:bodyPr wrap="none" rtlCol="0">
            <a:spAutoFit/>
          </a:bodyPr>
          <a:lstStyle/>
          <a:p>
            <a:pPr algn="r"/>
            <a:r>
              <a:rPr lang="es-MX" sz="4000" dirty="0"/>
              <a:t>14.3</a:t>
            </a:r>
          </a:p>
        </p:txBody>
      </p:sp>
    </p:spTree>
    <p:extLst>
      <p:ext uri="{BB962C8B-B14F-4D97-AF65-F5344CB8AC3E}">
        <p14:creationId xmlns:p14="http://schemas.microsoft.com/office/powerpoint/2010/main" val="151678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7601ED-939D-4E21-83A4-656DFF74B48A}"/>
              </a:ext>
            </a:extLst>
          </p:cNvPr>
          <p:cNvSpPr>
            <a:spLocks noGrp="1"/>
          </p:cNvSpPr>
          <p:nvPr>
            <p:ph type="title"/>
          </p:nvPr>
        </p:nvSpPr>
        <p:spPr/>
        <p:txBody>
          <a:bodyPr/>
          <a:lstStyle/>
          <a:p>
            <a:r>
              <a:rPr lang="es-MX" dirty="0"/>
              <a:t>OBJETIVO GENERAL</a:t>
            </a:r>
          </a:p>
        </p:txBody>
      </p:sp>
      <p:sp>
        <p:nvSpPr>
          <p:cNvPr id="3" name="Marcador de contenido 2">
            <a:extLst>
              <a:ext uri="{FF2B5EF4-FFF2-40B4-BE49-F238E27FC236}">
                <a16:creationId xmlns:a16="http://schemas.microsoft.com/office/drawing/2014/main" id="{113514B1-CE57-4C38-BFC8-0870DABC0977}"/>
              </a:ext>
            </a:extLst>
          </p:cNvPr>
          <p:cNvSpPr>
            <a:spLocks noGrp="1"/>
          </p:cNvSpPr>
          <p:nvPr>
            <p:ph idx="1"/>
          </p:nvPr>
        </p:nvSpPr>
        <p:spPr>
          <a:xfrm>
            <a:off x="998373" y="3429000"/>
            <a:ext cx="9613861" cy="1771301"/>
          </a:xfrm>
        </p:spPr>
        <p:txBody>
          <a:bodyPr/>
          <a:lstStyle/>
          <a:p>
            <a:pPr algn="just"/>
            <a:r>
              <a:rPr lang="es-MX" dirty="0"/>
              <a:t>QUE LOS ALUMNOS, PERSONAL ADMINISRATIVO Y PADRES DE FAMILIA SE CONDUZCAN CORRECTAMENTE Y CON PRECAUCIÓN EN LAS VIALIDADES QUE INTERSECAN A LA ESCUELA PARA PREVENIR ACCIDENTES VIALES Y PROTEGER SU INTEGRIDAD FÍSICA.</a:t>
            </a:r>
          </a:p>
        </p:txBody>
      </p:sp>
      <p:sp>
        <p:nvSpPr>
          <p:cNvPr id="4" name="CuadroTexto 3">
            <a:extLst>
              <a:ext uri="{FF2B5EF4-FFF2-40B4-BE49-F238E27FC236}">
                <a16:creationId xmlns:a16="http://schemas.microsoft.com/office/drawing/2014/main" id="{B4B74305-1B05-4AC3-B58E-467A0398B025}"/>
              </a:ext>
            </a:extLst>
          </p:cNvPr>
          <p:cNvSpPr txBox="1"/>
          <p:nvPr/>
        </p:nvSpPr>
        <p:spPr>
          <a:xfrm>
            <a:off x="11611955" y="0"/>
            <a:ext cx="453971" cy="707886"/>
          </a:xfrm>
          <a:prstGeom prst="rect">
            <a:avLst/>
          </a:prstGeom>
          <a:noFill/>
        </p:spPr>
        <p:txBody>
          <a:bodyPr wrap="none" rtlCol="0">
            <a:spAutoFit/>
          </a:bodyPr>
          <a:lstStyle/>
          <a:p>
            <a:pPr algn="r"/>
            <a:r>
              <a:rPr lang="es-MX" sz="4000" dirty="0"/>
              <a:t>5</a:t>
            </a:r>
          </a:p>
        </p:txBody>
      </p:sp>
    </p:spTree>
    <p:extLst>
      <p:ext uri="{BB962C8B-B14F-4D97-AF65-F5344CB8AC3E}">
        <p14:creationId xmlns:p14="http://schemas.microsoft.com/office/powerpoint/2010/main" val="11590976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0ABBA-1455-471E-AF9F-697FF08E5F9C}"/>
              </a:ext>
            </a:extLst>
          </p:cNvPr>
          <p:cNvSpPr>
            <a:spLocks noGrp="1"/>
          </p:cNvSpPr>
          <p:nvPr>
            <p:ph type="title"/>
          </p:nvPr>
        </p:nvSpPr>
        <p:spPr/>
        <p:txBody>
          <a:bodyPr/>
          <a:lstStyle/>
          <a:p>
            <a:r>
              <a:rPr lang="es-ES" dirty="0"/>
              <a:t>Descripción de Apertura de la actividad. </a:t>
            </a:r>
            <a:endParaRPr lang="es-MX" dirty="0"/>
          </a:p>
        </p:txBody>
      </p:sp>
      <p:sp>
        <p:nvSpPr>
          <p:cNvPr id="3" name="Marcador de contenido 2">
            <a:extLst>
              <a:ext uri="{FF2B5EF4-FFF2-40B4-BE49-F238E27FC236}">
                <a16:creationId xmlns:a16="http://schemas.microsoft.com/office/drawing/2014/main" id="{1F24D746-5B71-4BFE-89F5-12B4CB385B7C}"/>
              </a:ext>
            </a:extLst>
          </p:cNvPr>
          <p:cNvSpPr>
            <a:spLocks noGrp="1"/>
          </p:cNvSpPr>
          <p:nvPr>
            <p:ph idx="1"/>
          </p:nvPr>
        </p:nvSpPr>
        <p:spPr>
          <a:xfrm>
            <a:off x="680321" y="3632770"/>
            <a:ext cx="9613861" cy="1391065"/>
          </a:xfrm>
        </p:spPr>
        <p:txBody>
          <a:bodyPr/>
          <a:lstStyle/>
          <a:p>
            <a:r>
              <a:rPr lang="es-MX" dirty="0"/>
              <a:t>Los alumnos en forma individual leen y analizan el tema de la percepción y las bases fisiológicas de la misma (libro de texto), así como un artículo sobre el tema de las estrategias de autocuidado.</a:t>
            </a:r>
          </a:p>
        </p:txBody>
      </p:sp>
      <p:sp>
        <p:nvSpPr>
          <p:cNvPr id="4" name="CuadroTexto 3">
            <a:extLst>
              <a:ext uri="{FF2B5EF4-FFF2-40B4-BE49-F238E27FC236}">
                <a16:creationId xmlns:a16="http://schemas.microsoft.com/office/drawing/2014/main" id="{1F2C2E3B-D0B0-4A2C-AC7C-E8F559A64FF3}"/>
              </a:ext>
            </a:extLst>
          </p:cNvPr>
          <p:cNvSpPr txBox="1"/>
          <p:nvPr/>
        </p:nvSpPr>
        <p:spPr>
          <a:xfrm>
            <a:off x="10884191" y="0"/>
            <a:ext cx="1181735" cy="707886"/>
          </a:xfrm>
          <a:prstGeom prst="rect">
            <a:avLst/>
          </a:prstGeom>
          <a:noFill/>
        </p:spPr>
        <p:txBody>
          <a:bodyPr wrap="none" rtlCol="0">
            <a:spAutoFit/>
          </a:bodyPr>
          <a:lstStyle/>
          <a:p>
            <a:pPr algn="r"/>
            <a:r>
              <a:rPr lang="es-MX" sz="4000" dirty="0"/>
              <a:t>14.4</a:t>
            </a:r>
          </a:p>
        </p:txBody>
      </p:sp>
    </p:spTree>
    <p:extLst>
      <p:ext uri="{BB962C8B-B14F-4D97-AF65-F5344CB8AC3E}">
        <p14:creationId xmlns:p14="http://schemas.microsoft.com/office/powerpoint/2010/main" val="9342616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242DA9-B10B-496C-9DCD-320F7BBD40F6}"/>
              </a:ext>
            </a:extLst>
          </p:cNvPr>
          <p:cNvSpPr>
            <a:spLocks noGrp="1"/>
          </p:cNvSpPr>
          <p:nvPr>
            <p:ph type="title"/>
          </p:nvPr>
        </p:nvSpPr>
        <p:spPr/>
        <p:txBody>
          <a:bodyPr/>
          <a:lstStyle/>
          <a:p>
            <a:r>
              <a:rPr lang="es-ES" dirty="0"/>
              <a:t>Descripción del desarrollo de la actividad.</a:t>
            </a:r>
            <a:endParaRPr lang="es-MX" dirty="0"/>
          </a:p>
        </p:txBody>
      </p:sp>
      <p:sp>
        <p:nvSpPr>
          <p:cNvPr id="3" name="Marcador de contenido 2">
            <a:extLst>
              <a:ext uri="{FF2B5EF4-FFF2-40B4-BE49-F238E27FC236}">
                <a16:creationId xmlns:a16="http://schemas.microsoft.com/office/drawing/2014/main" id="{1105A5FA-26BE-4F80-BAA7-D922E5CC72E1}"/>
              </a:ext>
            </a:extLst>
          </p:cNvPr>
          <p:cNvSpPr>
            <a:spLocks noGrp="1"/>
          </p:cNvSpPr>
          <p:nvPr>
            <p:ph idx="1"/>
          </p:nvPr>
        </p:nvSpPr>
        <p:spPr>
          <a:xfrm>
            <a:off x="680321" y="2505456"/>
            <a:ext cx="9613861" cy="3599316"/>
          </a:xfrm>
        </p:spPr>
        <p:txBody>
          <a:bodyPr/>
          <a:lstStyle/>
          <a:p>
            <a:r>
              <a:rPr lang="es-MX" dirty="0"/>
              <a:t>Se pide a los alumnos traer a clase imágenes relacionadas con la percepción, los órganos de los sentidos y estrategias de autocuidado</a:t>
            </a:r>
          </a:p>
          <a:p>
            <a:r>
              <a:rPr lang="es-MX" dirty="0"/>
              <a:t>Se realiza el análisis grupal de lo leído mediante la participación de los alumnos y se obtienen conceptos base</a:t>
            </a:r>
          </a:p>
          <a:p>
            <a:r>
              <a:rPr lang="es-MX" dirty="0"/>
              <a:t>Dividiendo al grupo en 3 equipos, realizan una discusión en cada equipo para finalmente realizar un mapa mental sobre el tema</a:t>
            </a:r>
          </a:p>
          <a:p>
            <a:r>
              <a:rPr lang="es-MX" dirty="0"/>
              <a:t>Utilizaran para su mapa, papel bond blanco, plumones e imágenes relacionadas al tema</a:t>
            </a:r>
          </a:p>
        </p:txBody>
      </p:sp>
      <p:sp>
        <p:nvSpPr>
          <p:cNvPr id="4" name="CuadroTexto 3">
            <a:extLst>
              <a:ext uri="{FF2B5EF4-FFF2-40B4-BE49-F238E27FC236}">
                <a16:creationId xmlns:a16="http://schemas.microsoft.com/office/drawing/2014/main" id="{945CAE59-4948-41DD-8C44-6FB2470C08A3}"/>
              </a:ext>
            </a:extLst>
          </p:cNvPr>
          <p:cNvSpPr txBox="1"/>
          <p:nvPr/>
        </p:nvSpPr>
        <p:spPr>
          <a:xfrm>
            <a:off x="10884192" y="0"/>
            <a:ext cx="1181734" cy="707886"/>
          </a:xfrm>
          <a:prstGeom prst="rect">
            <a:avLst/>
          </a:prstGeom>
          <a:noFill/>
        </p:spPr>
        <p:txBody>
          <a:bodyPr wrap="none" rtlCol="0">
            <a:spAutoFit/>
          </a:bodyPr>
          <a:lstStyle/>
          <a:p>
            <a:pPr algn="r"/>
            <a:r>
              <a:rPr lang="es-MX" sz="4000" dirty="0"/>
              <a:t>14.5</a:t>
            </a:r>
          </a:p>
        </p:txBody>
      </p:sp>
    </p:spTree>
    <p:extLst>
      <p:ext uri="{BB962C8B-B14F-4D97-AF65-F5344CB8AC3E}">
        <p14:creationId xmlns:p14="http://schemas.microsoft.com/office/powerpoint/2010/main" val="3082663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320CE-4F39-4129-AF0D-AE44CC837A43}"/>
              </a:ext>
            </a:extLst>
          </p:cNvPr>
          <p:cNvSpPr>
            <a:spLocks noGrp="1"/>
          </p:cNvSpPr>
          <p:nvPr>
            <p:ph type="title"/>
          </p:nvPr>
        </p:nvSpPr>
        <p:spPr/>
        <p:txBody>
          <a:bodyPr/>
          <a:lstStyle/>
          <a:p>
            <a:r>
              <a:rPr lang="es-ES" dirty="0"/>
              <a:t>Descripción del cierre de la actividad. </a:t>
            </a:r>
            <a:endParaRPr lang="es-MX" dirty="0"/>
          </a:p>
        </p:txBody>
      </p:sp>
      <p:sp>
        <p:nvSpPr>
          <p:cNvPr id="3" name="Marcador de contenido 2">
            <a:extLst>
              <a:ext uri="{FF2B5EF4-FFF2-40B4-BE49-F238E27FC236}">
                <a16:creationId xmlns:a16="http://schemas.microsoft.com/office/drawing/2014/main" id="{805E3F73-52C8-4878-BE9D-363DB600A384}"/>
              </a:ext>
            </a:extLst>
          </p:cNvPr>
          <p:cNvSpPr>
            <a:spLocks noGrp="1"/>
          </p:cNvSpPr>
          <p:nvPr>
            <p:ph idx="1"/>
          </p:nvPr>
        </p:nvSpPr>
        <p:spPr>
          <a:xfrm>
            <a:off x="680321" y="3124664"/>
            <a:ext cx="9613861" cy="2263262"/>
          </a:xfrm>
        </p:spPr>
        <p:txBody>
          <a:bodyPr/>
          <a:lstStyle/>
          <a:p>
            <a:r>
              <a:rPr lang="es-MX" dirty="0"/>
              <a:t>Al término de la actividad los alumnos por equipo muestran al grupo su producto final de la actividad explicando el concepto de percepción y sus bases fisiológicas así como la importancia que tiene la atención a la estimulación exterior y lo importante de no tener distractores que pongan en riesgo la integridad de la persona y así manejar adecuadamente el autocuidado.</a:t>
            </a:r>
          </a:p>
        </p:txBody>
      </p:sp>
      <p:sp>
        <p:nvSpPr>
          <p:cNvPr id="4" name="CuadroTexto 3">
            <a:extLst>
              <a:ext uri="{FF2B5EF4-FFF2-40B4-BE49-F238E27FC236}">
                <a16:creationId xmlns:a16="http://schemas.microsoft.com/office/drawing/2014/main" id="{6951B00C-C217-4957-8513-E9E4D6DC786C}"/>
              </a:ext>
            </a:extLst>
          </p:cNvPr>
          <p:cNvSpPr txBox="1"/>
          <p:nvPr/>
        </p:nvSpPr>
        <p:spPr>
          <a:xfrm>
            <a:off x="10884192" y="0"/>
            <a:ext cx="1181734" cy="707886"/>
          </a:xfrm>
          <a:prstGeom prst="rect">
            <a:avLst/>
          </a:prstGeom>
          <a:noFill/>
        </p:spPr>
        <p:txBody>
          <a:bodyPr wrap="none" rtlCol="0">
            <a:spAutoFit/>
          </a:bodyPr>
          <a:lstStyle/>
          <a:p>
            <a:pPr algn="r"/>
            <a:r>
              <a:rPr lang="es-MX" sz="4000" dirty="0"/>
              <a:t>14.6</a:t>
            </a:r>
          </a:p>
        </p:txBody>
      </p:sp>
    </p:spTree>
    <p:extLst>
      <p:ext uri="{BB962C8B-B14F-4D97-AF65-F5344CB8AC3E}">
        <p14:creationId xmlns:p14="http://schemas.microsoft.com/office/powerpoint/2010/main" val="25600367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01D8D5-121F-4F34-9248-7EA1FADF0BE1}"/>
              </a:ext>
            </a:extLst>
          </p:cNvPr>
          <p:cNvSpPr>
            <a:spLocks noGrp="1"/>
          </p:cNvSpPr>
          <p:nvPr>
            <p:ph type="title"/>
          </p:nvPr>
        </p:nvSpPr>
        <p:spPr/>
        <p:txBody>
          <a:bodyPr/>
          <a:lstStyle/>
          <a:p>
            <a:r>
              <a:rPr lang="es-ES" dirty="0"/>
              <a:t>Descripción de lo que se hará con los resultados de la actividad.</a:t>
            </a:r>
            <a:endParaRPr lang="es-MX" dirty="0"/>
          </a:p>
        </p:txBody>
      </p:sp>
      <p:sp>
        <p:nvSpPr>
          <p:cNvPr id="3" name="Marcador de contenido 2">
            <a:extLst>
              <a:ext uri="{FF2B5EF4-FFF2-40B4-BE49-F238E27FC236}">
                <a16:creationId xmlns:a16="http://schemas.microsoft.com/office/drawing/2014/main" id="{A73D118B-60B1-4ACE-89E6-F226E133A7F0}"/>
              </a:ext>
            </a:extLst>
          </p:cNvPr>
          <p:cNvSpPr>
            <a:spLocks noGrp="1"/>
          </p:cNvSpPr>
          <p:nvPr>
            <p:ph idx="1"/>
          </p:nvPr>
        </p:nvSpPr>
        <p:spPr>
          <a:xfrm>
            <a:off x="680321" y="3417811"/>
            <a:ext cx="9613861" cy="1630216"/>
          </a:xfrm>
        </p:spPr>
        <p:txBody>
          <a:bodyPr/>
          <a:lstStyle/>
          <a:p>
            <a:r>
              <a:rPr lang="es-MX" dirty="0"/>
              <a:t>Con los resultados obtenidos en esta clase, sumados a las actividades realizadas con las materias de apoyo y la materia interdisciplinaria, los alumnos tienen referente para realizar su producto final (tríptico) tomando en cuenta todo lo trabajado.</a:t>
            </a:r>
          </a:p>
        </p:txBody>
      </p:sp>
      <p:sp>
        <p:nvSpPr>
          <p:cNvPr id="4" name="CuadroTexto 3">
            <a:extLst>
              <a:ext uri="{FF2B5EF4-FFF2-40B4-BE49-F238E27FC236}">
                <a16:creationId xmlns:a16="http://schemas.microsoft.com/office/drawing/2014/main" id="{5C4F19E5-12B7-48F7-BC30-4B179135EE45}"/>
              </a:ext>
            </a:extLst>
          </p:cNvPr>
          <p:cNvSpPr txBox="1"/>
          <p:nvPr/>
        </p:nvSpPr>
        <p:spPr>
          <a:xfrm>
            <a:off x="10884192" y="0"/>
            <a:ext cx="1181734" cy="707886"/>
          </a:xfrm>
          <a:prstGeom prst="rect">
            <a:avLst/>
          </a:prstGeom>
          <a:noFill/>
        </p:spPr>
        <p:txBody>
          <a:bodyPr wrap="none" rtlCol="0">
            <a:spAutoFit/>
          </a:bodyPr>
          <a:lstStyle/>
          <a:p>
            <a:pPr algn="r"/>
            <a:r>
              <a:rPr lang="es-MX" sz="4000" dirty="0"/>
              <a:t>14.7</a:t>
            </a:r>
          </a:p>
        </p:txBody>
      </p:sp>
    </p:spTree>
    <p:extLst>
      <p:ext uri="{BB962C8B-B14F-4D97-AF65-F5344CB8AC3E}">
        <p14:creationId xmlns:p14="http://schemas.microsoft.com/office/powerpoint/2010/main" val="39809055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B05E3E-A10C-4884-B7CF-9B345D480A3B}"/>
              </a:ext>
            </a:extLst>
          </p:cNvPr>
          <p:cNvSpPr>
            <a:spLocks noGrp="1"/>
          </p:cNvSpPr>
          <p:nvPr>
            <p:ph type="title"/>
          </p:nvPr>
        </p:nvSpPr>
        <p:spPr/>
        <p:txBody>
          <a:bodyPr/>
          <a:lstStyle/>
          <a:p>
            <a:r>
              <a:rPr lang="es-ES" dirty="0"/>
              <a:t>Análisis. Contrastación de lo esperado y lo sucedido.</a:t>
            </a:r>
            <a:endParaRPr lang="es-MX" dirty="0"/>
          </a:p>
        </p:txBody>
      </p:sp>
      <p:sp>
        <p:nvSpPr>
          <p:cNvPr id="3" name="Marcador de contenido 2">
            <a:extLst>
              <a:ext uri="{FF2B5EF4-FFF2-40B4-BE49-F238E27FC236}">
                <a16:creationId xmlns:a16="http://schemas.microsoft.com/office/drawing/2014/main" id="{9D5B5D9C-9649-451A-BE36-31EB2F086BC5}"/>
              </a:ext>
            </a:extLst>
          </p:cNvPr>
          <p:cNvSpPr>
            <a:spLocks noGrp="1"/>
          </p:cNvSpPr>
          <p:nvPr>
            <p:ph idx="1"/>
          </p:nvPr>
        </p:nvSpPr>
        <p:spPr>
          <a:xfrm>
            <a:off x="680321" y="3429000"/>
            <a:ext cx="9613861" cy="1517675"/>
          </a:xfrm>
        </p:spPr>
        <p:txBody>
          <a:bodyPr/>
          <a:lstStyle/>
          <a:p>
            <a:r>
              <a:rPr lang="es-MX" dirty="0"/>
              <a:t>Los alumnos se mostraron cooperadores pero sobre todo interesados en el tema, y en darlo a conocer a sus compañeros y personal de la escuela, mostraron interés y fueron participativos con el tema. </a:t>
            </a:r>
          </a:p>
          <a:p>
            <a:endParaRPr lang="es-MX" dirty="0"/>
          </a:p>
        </p:txBody>
      </p:sp>
      <p:sp>
        <p:nvSpPr>
          <p:cNvPr id="4" name="CuadroTexto 3">
            <a:extLst>
              <a:ext uri="{FF2B5EF4-FFF2-40B4-BE49-F238E27FC236}">
                <a16:creationId xmlns:a16="http://schemas.microsoft.com/office/drawing/2014/main" id="{E31105BC-760D-47B2-A756-71EE675C7798}"/>
              </a:ext>
            </a:extLst>
          </p:cNvPr>
          <p:cNvSpPr txBox="1"/>
          <p:nvPr/>
        </p:nvSpPr>
        <p:spPr>
          <a:xfrm>
            <a:off x="10884191" y="0"/>
            <a:ext cx="1181735" cy="707886"/>
          </a:xfrm>
          <a:prstGeom prst="rect">
            <a:avLst/>
          </a:prstGeom>
          <a:noFill/>
        </p:spPr>
        <p:txBody>
          <a:bodyPr wrap="none" rtlCol="0">
            <a:spAutoFit/>
          </a:bodyPr>
          <a:lstStyle/>
          <a:p>
            <a:pPr algn="r"/>
            <a:r>
              <a:rPr lang="es-MX" sz="4000" dirty="0"/>
              <a:t>14.8</a:t>
            </a:r>
          </a:p>
        </p:txBody>
      </p:sp>
    </p:spTree>
    <p:extLst>
      <p:ext uri="{BB962C8B-B14F-4D97-AF65-F5344CB8AC3E}">
        <p14:creationId xmlns:p14="http://schemas.microsoft.com/office/powerpoint/2010/main" val="34246077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MX" dirty="0"/>
              <a:t>Toma de decisiones. </a:t>
            </a:r>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1" y="3560763"/>
            <a:ext cx="9613861" cy="1320727"/>
          </a:xfrm>
        </p:spPr>
        <p:txBody>
          <a:bodyPr/>
          <a:lstStyle/>
          <a:p>
            <a:r>
              <a:rPr lang="es-MX" dirty="0"/>
              <a:t>La decisión final en el grupo fue conjuntar la información que se había trabajado en forma previa con lo trabajado en esta clase para lograr un mejor producto final.</a:t>
            </a: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2" y="0"/>
            <a:ext cx="1181734" cy="707886"/>
          </a:xfrm>
          <a:prstGeom prst="rect">
            <a:avLst/>
          </a:prstGeom>
          <a:noFill/>
        </p:spPr>
        <p:txBody>
          <a:bodyPr wrap="none" rtlCol="0">
            <a:spAutoFit/>
          </a:bodyPr>
          <a:lstStyle/>
          <a:p>
            <a:pPr algn="r"/>
            <a:r>
              <a:rPr lang="es-MX" sz="4000" dirty="0"/>
              <a:t>14.9</a:t>
            </a:r>
          </a:p>
        </p:txBody>
      </p:sp>
    </p:spTree>
    <p:extLst>
      <p:ext uri="{BB962C8B-B14F-4D97-AF65-F5344CB8AC3E}">
        <p14:creationId xmlns:p14="http://schemas.microsoft.com/office/powerpoint/2010/main" val="1522213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8D407-B6D7-437C-8EE7-F18352A33404}"/>
              </a:ext>
            </a:extLst>
          </p:cNvPr>
          <p:cNvSpPr>
            <a:spLocks noGrp="1"/>
          </p:cNvSpPr>
          <p:nvPr>
            <p:ph type="title"/>
          </p:nvPr>
        </p:nvSpPr>
        <p:spPr>
          <a:xfrm>
            <a:off x="272357" y="1600200"/>
            <a:ext cx="9613861" cy="1828800"/>
          </a:xfrm>
        </p:spPr>
        <p:txBody>
          <a:bodyPr>
            <a:normAutofit fontScale="90000"/>
          </a:bodyPr>
          <a:lstStyle/>
          <a:p>
            <a:r>
              <a:rPr lang="es-MX" b="1" dirty="0"/>
              <a:t>ACTIVIDAD POR CADA ASIGNATURA DE LA FASE DE DESARROLLO DEL PROYECTO</a:t>
            </a:r>
            <a:br>
              <a:rPr lang="es-MX" dirty="0"/>
            </a:br>
            <a:br>
              <a:rPr lang="es-MX" dirty="0"/>
            </a:br>
            <a:br>
              <a:rPr lang="es-MX" dirty="0"/>
            </a:br>
            <a:r>
              <a:rPr lang="es-MX" b="1" dirty="0">
                <a:latin typeface="+mn-lt"/>
              </a:rPr>
              <a:t>ASIGNATURA: </a:t>
            </a:r>
            <a:r>
              <a:rPr lang="es-ES_tradnl" sz="3600" dirty="0">
                <a:latin typeface="+mn-lt"/>
                <a:cs typeface="Times New Roman"/>
              </a:rPr>
              <a:t>INTRODUCCIÓN AL ESTUDIO DE LAS CIENCIAS SOCIALES Y ECONÓMICAS </a:t>
            </a:r>
            <a:br>
              <a:rPr lang="es-MX" dirty="0">
                <a:latin typeface="+mn-lt"/>
              </a:rPr>
            </a:br>
            <a:endParaRPr lang="es-MX" dirty="0">
              <a:latin typeface="+mn-lt"/>
            </a:endParaRPr>
          </a:p>
        </p:txBody>
      </p:sp>
      <p:sp>
        <p:nvSpPr>
          <p:cNvPr id="4" name="CuadroTexto 3">
            <a:extLst>
              <a:ext uri="{FF2B5EF4-FFF2-40B4-BE49-F238E27FC236}">
                <a16:creationId xmlns:a16="http://schemas.microsoft.com/office/drawing/2014/main" id="{B991067D-ECEF-4CBA-A7EA-71A4B8E75940}"/>
              </a:ext>
            </a:extLst>
          </p:cNvPr>
          <p:cNvSpPr txBox="1"/>
          <p:nvPr/>
        </p:nvSpPr>
        <p:spPr>
          <a:xfrm>
            <a:off x="11342651" y="0"/>
            <a:ext cx="723275" cy="707886"/>
          </a:xfrm>
          <a:prstGeom prst="rect">
            <a:avLst/>
          </a:prstGeom>
          <a:noFill/>
        </p:spPr>
        <p:txBody>
          <a:bodyPr wrap="none" rtlCol="0">
            <a:spAutoFit/>
          </a:bodyPr>
          <a:lstStyle/>
          <a:p>
            <a:pPr algn="r"/>
            <a:r>
              <a:rPr lang="es-MX" sz="4000" dirty="0"/>
              <a:t>14</a:t>
            </a:r>
          </a:p>
        </p:txBody>
      </p:sp>
    </p:spTree>
    <p:extLst>
      <p:ext uri="{BB962C8B-B14F-4D97-AF65-F5344CB8AC3E}">
        <p14:creationId xmlns:p14="http://schemas.microsoft.com/office/powerpoint/2010/main" val="4533815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BF519-D939-4601-8081-80E76DF0485C}"/>
              </a:ext>
            </a:extLst>
          </p:cNvPr>
          <p:cNvSpPr>
            <a:spLocks noGrp="1"/>
          </p:cNvSpPr>
          <p:nvPr>
            <p:ph type="title"/>
          </p:nvPr>
        </p:nvSpPr>
        <p:spPr/>
        <p:txBody>
          <a:bodyPr/>
          <a:lstStyle/>
          <a:p>
            <a:r>
              <a:rPr lang="es-ES_tradnl" sz="3600" b="1" dirty="0">
                <a:latin typeface="+mn-lt"/>
                <a:cs typeface="Times New Roman"/>
              </a:rPr>
              <a:t>DEBATE SOBRE VIALIDAD Y MOVILIDAD </a:t>
            </a:r>
            <a:r>
              <a:rPr lang="es-ES_tradnl" sz="3600" dirty="0">
                <a:latin typeface="+mn-lt"/>
                <a:cs typeface="Times New Roman"/>
              </a:rPr>
              <a:t> </a:t>
            </a:r>
            <a:endParaRPr lang="es-MX" dirty="0">
              <a:latin typeface="+mn-lt"/>
            </a:endParaRPr>
          </a:p>
        </p:txBody>
      </p:sp>
      <p:sp>
        <p:nvSpPr>
          <p:cNvPr id="3" name="Marcador de contenido 2">
            <a:extLst>
              <a:ext uri="{FF2B5EF4-FFF2-40B4-BE49-F238E27FC236}">
                <a16:creationId xmlns:a16="http://schemas.microsoft.com/office/drawing/2014/main" id="{23429625-597B-442E-BAB4-0C3099CEA27C}"/>
              </a:ext>
            </a:extLst>
          </p:cNvPr>
          <p:cNvSpPr>
            <a:spLocks noGrp="1"/>
          </p:cNvSpPr>
          <p:nvPr>
            <p:ph idx="1"/>
          </p:nvPr>
        </p:nvSpPr>
        <p:spPr/>
        <p:txBody>
          <a:bodyPr/>
          <a:lstStyle/>
          <a:p>
            <a:r>
              <a:rPr lang="es-MX" dirty="0"/>
              <a:t>11 – Mayo – 2021</a:t>
            </a:r>
          </a:p>
          <a:p>
            <a:r>
              <a:rPr lang="es-MX" dirty="0"/>
              <a:t>SEXTO GRADO DE PREPARATORIA</a:t>
            </a:r>
          </a:p>
          <a:p>
            <a:endParaRPr lang="es-MX" dirty="0"/>
          </a:p>
          <a:p>
            <a:pPr algn="just"/>
            <a:r>
              <a:rPr lang="es-MX" dirty="0"/>
              <a:t>Objetivo: </a:t>
            </a:r>
            <a:r>
              <a:rPr lang="es-ES_tradnl" sz="2400" dirty="0">
                <a:cs typeface="Times New Roman"/>
              </a:rPr>
              <a:t>Que el alumno identifique la importancia de contar con información veraz, extraída de fuentes confiables y oficiales y su relación con la puesta en marcha de propuestas para solucionar problemas en su entorno.</a:t>
            </a:r>
          </a:p>
        </p:txBody>
      </p:sp>
      <p:sp>
        <p:nvSpPr>
          <p:cNvPr id="4" name="CuadroTexto 3">
            <a:extLst>
              <a:ext uri="{FF2B5EF4-FFF2-40B4-BE49-F238E27FC236}">
                <a16:creationId xmlns:a16="http://schemas.microsoft.com/office/drawing/2014/main" id="{C48C2F7D-14AB-471B-B5EA-B1921E7BF5F0}"/>
              </a:ext>
            </a:extLst>
          </p:cNvPr>
          <p:cNvSpPr txBox="1"/>
          <p:nvPr/>
        </p:nvSpPr>
        <p:spPr>
          <a:xfrm>
            <a:off x="10884191" y="0"/>
            <a:ext cx="1181735" cy="707886"/>
          </a:xfrm>
          <a:prstGeom prst="rect">
            <a:avLst/>
          </a:prstGeom>
          <a:noFill/>
        </p:spPr>
        <p:txBody>
          <a:bodyPr wrap="none" rtlCol="0">
            <a:spAutoFit/>
          </a:bodyPr>
          <a:lstStyle/>
          <a:p>
            <a:pPr algn="r"/>
            <a:r>
              <a:rPr lang="es-MX" sz="4000" dirty="0"/>
              <a:t>14.1</a:t>
            </a:r>
          </a:p>
        </p:txBody>
      </p:sp>
    </p:spTree>
    <p:extLst>
      <p:ext uri="{BB962C8B-B14F-4D97-AF65-F5344CB8AC3E}">
        <p14:creationId xmlns:p14="http://schemas.microsoft.com/office/powerpoint/2010/main" val="18166909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2735F-C0B5-463D-809F-6F3DA5AC5546}"/>
              </a:ext>
            </a:extLst>
          </p:cNvPr>
          <p:cNvSpPr>
            <a:spLocks noGrp="1"/>
          </p:cNvSpPr>
          <p:nvPr>
            <p:ph type="title"/>
          </p:nvPr>
        </p:nvSpPr>
        <p:spPr>
          <a:xfrm>
            <a:off x="286426" y="682889"/>
            <a:ext cx="9613861" cy="1080938"/>
          </a:xfrm>
        </p:spPr>
        <p:txBody>
          <a:bodyPr/>
          <a:lstStyle/>
          <a:p>
            <a:r>
              <a:rPr lang="es-MX" dirty="0"/>
              <a:t>Asignaturas:</a:t>
            </a:r>
          </a:p>
        </p:txBody>
      </p:sp>
      <p:sp>
        <p:nvSpPr>
          <p:cNvPr id="3" name="Marcador de contenido 2">
            <a:extLst>
              <a:ext uri="{FF2B5EF4-FFF2-40B4-BE49-F238E27FC236}">
                <a16:creationId xmlns:a16="http://schemas.microsoft.com/office/drawing/2014/main" id="{CB2327C5-8DBF-4C56-B244-594BB9C97BFF}"/>
              </a:ext>
            </a:extLst>
          </p:cNvPr>
          <p:cNvSpPr>
            <a:spLocks noGrp="1"/>
          </p:cNvSpPr>
          <p:nvPr>
            <p:ph idx="1"/>
          </p:nvPr>
        </p:nvSpPr>
        <p:spPr>
          <a:xfrm>
            <a:off x="3128100" y="682889"/>
            <a:ext cx="7056909" cy="1194118"/>
          </a:xfrm>
        </p:spPr>
        <p:txBody>
          <a:bodyPr>
            <a:normAutofit fontScale="92500" lnSpcReduction="10000"/>
          </a:bodyPr>
          <a:lstStyle/>
          <a:p>
            <a:r>
              <a:rPr lang="es-MX" dirty="0"/>
              <a:t>Introducción al Estudio de las Ciencias Sociales </a:t>
            </a:r>
          </a:p>
          <a:p>
            <a:r>
              <a:rPr lang="es-MX" dirty="0"/>
              <a:t>y Económicas.</a:t>
            </a:r>
          </a:p>
          <a:p>
            <a:r>
              <a:rPr lang="es-MX" dirty="0"/>
              <a:t>Psicología</a:t>
            </a:r>
          </a:p>
        </p:txBody>
      </p:sp>
      <p:sp>
        <p:nvSpPr>
          <p:cNvPr id="4" name="CuadroTexto 3">
            <a:extLst>
              <a:ext uri="{FF2B5EF4-FFF2-40B4-BE49-F238E27FC236}">
                <a16:creationId xmlns:a16="http://schemas.microsoft.com/office/drawing/2014/main" id="{06BD3683-34E0-4799-B77B-47210E781C57}"/>
              </a:ext>
            </a:extLst>
          </p:cNvPr>
          <p:cNvSpPr txBox="1"/>
          <p:nvPr/>
        </p:nvSpPr>
        <p:spPr>
          <a:xfrm>
            <a:off x="436098" y="2616591"/>
            <a:ext cx="3429144" cy="3416320"/>
          </a:xfrm>
          <a:prstGeom prst="rect">
            <a:avLst/>
          </a:prstGeom>
          <a:noFill/>
        </p:spPr>
        <p:txBody>
          <a:bodyPr wrap="none" rtlCol="0">
            <a:spAutoFit/>
          </a:bodyPr>
          <a:lstStyle/>
          <a:p>
            <a:r>
              <a:rPr lang="es-MX" dirty="0"/>
              <a:t>Educación cívica</a:t>
            </a:r>
          </a:p>
          <a:p>
            <a:r>
              <a:rPr lang="es-MX" dirty="0"/>
              <a:t>Socialización</a:t>
            </a:r>
          </a:p>
          <a:p>
            <a:r>
              <a:rPr lang="es-MX" dirty="0"/>
              <a:t>Urbanización</a:t>
            </a:r>
          </a:p>
          <a:p>
            <a:r>
              <a:rPr lang="es-MX" dirty="0"/>
              <a:t>Modernidad</a:t>
            </a:r>
          </a:p>
          <a:p>
            <a:r>
              <a:rPr lang="es-MX" dirty="0"/>
              <a:t>Megalópolis</a:t>
            </a:r>
          </a:p>
          <a:p>
            <a:r>
              <a:rPr lang="es-MX" dirty="0"/>
              <a:t>Sociedad de la información y la</a:t>
            </a:r>
          </a:p>
          <a:p>
            <a:r>
              <a:rPr lang="es-MX" dirty="0"/>
              <a:t>Comunicación</a:t>
            </a:r>
          </a:p>
          <a:p>
            <a:r>
              <a:rPr lang="es-MX" dirty="0"/>
              <a:t>Aprendizaje</a:t>
            </a:r>
          </a:p>
          <a:p>
            <a:r>
              <a:rPr lang="es-MX" dirty="0"/>
              <a:t>Atención</a:t>
            </a:r>
          </a:p>
          <a:p>
            <a:r>
              <a:rPr lang="es-MX" dirty="0"/>
              <a:t>Pensamiento</a:t>
            </a:r>
          </a:p>
          <a:p>
            <a:r>
              <a:rPr lang="es-MX" dirty="0"/>
              <a:t>Personalidad</a:t>
            </a:r>
          </a:p>
          <a:p>
            <a:r>
              <a:rPr lang="es-MX" dirty="0"/>
              <a:t>Percepción</a:t>
            </a:r>
          </a:p>
        </p:txBody>
      </p:sp>
      <p:sp>
        <p:nvSpPr>
          <p:cNvPr id="5" name="CuadroTexto 4">
            <a:extLst>
              <a:ext uri="{FF2B5EF4-FFF2-40B4-BE49-F238E27FC236}">
                <a16:creationId xmlns:a16="http://schemas.microsoft.com/office/drawing/2014/main" id="{09C5401F-6819-4DC3-A8CB-B83AD523256E}"/>
              </a:ext>
            </a:extLst>
          </p:cNvPr>
          <p:cNvSpPr txBox="1"/>
          <p:nvPr/>
        </p:nvSpPr>
        <p:spPr>
          <a:xfrm>
            <a:off x="4304075" y="3170588"/>
            <a:ext cx="7642119" cy="2585323"/>
          </a:xfrm>
          <a:prstGeom prst="rect">
            <a:avLst/>
          </a:prstGeom>
          <a:noFill/>
        </p:spPr>
        <p:txBody>
          <a:bodyPr wrap="square" rtlCol="0">
            <a:spAutoFit/>
          </a:bodyPr>
          <a:lstStyle/>
          <a:p>
            <a:r>
              <a:rPr lang="es-MX" dirty="0"/>
              <a:t>Gonzalez </a:t>
            </a:r>
            <a:r>
              <a:rPr lang="es-MX" dirty="0" err="1"/>
              <a:t>Gonzalez</a:t>
            </a:r>
            <a:r>
              <a:rPr lang="es-MX" dirty="0"/>
              <a:t> </a:t>
            </a:r>
            <a:r>
              <a:rPr lang="es-MX" dirty="0" err="1"/>
              <a:t>Jóse</a:t>
            </a:r>
            <a:r>
              <a:rPr lang="es-MX" dirty="0"/>
              <a:t> María. (2016). Criminología </a:t>
            </a:r>
            <a:r>
              <a:rPr lang="es-MX" dirty="0" err="1"/>
              <a:t>Víal</a:t>
            </a:r>
            <a:r>
              <a:rPr lang="es-MX" dirty="0"/>
              <a:t> un Nuevo enfoque </a:t>
            </a:r>
            <a:r>
              <a:rPr lang="es-MX" dirty="0" err="1"/>
              <a:t>Multidiciplinar</a:t>
            </a:r>
            <a:r>
              <a:rPr lang="es-MX" dirty="0"/>
              <a:t>. México: Mc Graw Hill.</a:t>
            </a:r>
          </a:p>
          <a:p>
            <a:r>
              <a:rPr lang="es-MX" dirty="0"/>
              <a:t> </a:t>
            </a:r>
          </a:p>
          <a:p>
            <a:r>
              <a:rPr lang="es-MX" dirty="0"/>
              <a:t>TABASSO, CARLOS. Paradigmas, teorías y modelos de la seguridad y la inseguridad vial. pp. 1-4 PP.</a:t>
            </a:r>
          </a:p>
          <a:p>
            <a:r>
              <a:rPr lang="es-MX" dirty="0"/>
              <a:t> </a:t>
            </a:r>
          </a:p>
          <a:p>
            <a:r>
              <a:rPr lang="es-MX" dirty="0"/>
              <a:t>Fundeu.es (ed.). «tráfico y tránsito, sinónimos en la circulación». Consultado el 24 de junio de 2016.</a:t>
            </a:r>
          </a:p>
          <a:p>
            <a:endParaRPr lang="es-MX" dirty="0"/>
          </a:p>
        </p:txBody>
      </p:sp>
      <p:sp>
        <p:nvSpPr>
          <p:cNvPr id="6" name="CuadroTexto 5">
            <a:extLst>
              <a:ext uri="{FF2B5EF4-FFF2-40B4-BE49-F238E27FC236}">
                <a16:creationId xmlns:a16="http://schemas.microsoft.com/office/drawing/2014/main" id="{61B3DAFA-67C3-4CC6-9049-5B1924F53339}"/>
              </a:ext>
            </a:extLst>
          </p:cNvPr>
          <p:cNvSpPr txBox="1"/>
          <p:nvPr/>
        </p:nvSpPr>
        <p:spPr>
          <a:xfrm>
            <a:off x="10884192" y="0"/>
            <a:ext cx="1181734" cy="707886"/>
          </a:xfrm>
          <a:prstGeom prst="rect">
            <a:avLst/>
          </a:prstGeom>
          <a:noFill/>
        </p:spPr>
        <p:txBody>
          <a:bodyPr wrap="none" rtlCol="0">
            <a:spAutoFit/>
          </a:bodyPr>
          <a:lstStyle/>
          <a:p>
            <a:pPr algn="r"/>
            <a:r>
              <a:rPr lang="es-MX" sz="4000" dirty="0"/>
              <a:t>14.2</a:t>
            </a:r>
          </a:p>
        </p:txBody>
      </p:sp>
    </p:spTree>
    <p:extLst>
      <p:ext uri="{BB962C8B-B14F-4D97-AF65-F5344CB8AC3E}">
        <p14:creationId xmlns:p14="http://schemas.microsoft.com/office/powerpoint/2010/main" val="35914598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F3B5E-2C6B-428E-8B93-24F8E5426BA3}"/>
              </a:ext>
            </a:extLst>
          </p:cNvPr>
          <p:cNvSpPr>
            <a:spLocks noGrp="1"/>
          </p:cNvSpPr>
          <p:nvPr>
            <p:ph type="title"/>
          </p:nvPr>
        </p:nvSpPr>
        <p:spPr/>
        <p:txBody>
          <a:bodyPr/>
          <a:lstStyle/>
          <a:p>
            <a:r>
              <a:rPr lang="es-MX" dirty="0"/>
              <a:t>Justificación de la actividad.</a:t>
            </a:r>
          </a:p>
        </p:txBody>
      </p:sp>
      <p:sp>
        <p:nvSpPr>
          <p:cNvPr id="3" name="Marcador de contenido 2">
            <a:extLst>
              <a:ext uri="{FF2B5EF4-FFF2-40B4-BE49-F238E27FC236}">
                <a16:creationId xmlns:a16="http://schemas.microsoft.com/office/drawing/2014/main" id="{2302D544-20B7-4BA3-9F4B-3A1E7419FF1E}"/>
              </a:ext>
            </a:extLst>
          </p:cNvPr>
          <p:cNvSpPr>
            <a:spLocks noGrp="1"/>
          </p:cNvSpPr>
          <p:nvPr>
            <p:ph idx="1"/>
          </p:nvPr>
        </p:nvSpPr>
        <p:spPr>
          <a:xfrm>
            <a:off x="328628" y="2266533"/>
            <a:ext cx="11502301" cy="4260875"/>
          </a:xfrm>
        </p:spPr>
        <p:txBody>
          <a:bodyPr>
            <a:normAutofit fontScale="85000" lnSpcReduction="20000"/>
          </a:bodyPr>
          <a:lstStyle/>
          <a:p>
            <a:pPr algn="just"/>
            <a:r>
              <a:rPr lang="es-ES_tradnl" sz="2400" dirty="0">
                <a:cs typeface="Times New Roman"/>
              </a:rPr>
              <a:t>Esta actividad pretende propiciar la discusión informada entre los estudiantes con el propósito de desafiarlos a dar diferentes soluciones al problema del uso de celulares y audífonos en su papel de peatones así como también, la puesta en marcha de propuestas para evitar el desvelo o la falta de sueño por utilizar gadgets o celulares de forma excesiva.</a:t>
            </a:r>
          </a:p>
          <a:p>
            <a:pPr algn="just"/>
            <a:r>
              <a:rPr lang="es-ES_tradnl" sz="2400" dirty="0">
                <a:cs typeface="Times New Roman"/>
              </a:rPr>
              <a:t>Hoy en día, la economía mundial se basa en la producción de servicios, especialmente aquellos relacionados con la información o el conocimiento, lo cual deriva en generar en los adolescentes la necesidad de poseer información, conocimientos, música,  noticias, aplicaciones y juegos de manera esencial  e inmediata en su estilo de vida, lo que los pone en riesgo en dos sentidos; el primero es que al tener un dispositivo móvil a la mano 24 horas al día, los adolescentes no limitan su horario de exposición a todo el abanico de información y se desvelan, duermen poco y por las mañanas no tienen buenos reflejos para reaccionar al cruzar la calle en una Ciudad como la nuestra que posee una gran movilidad vehicular a altas velocidades. Y el segundo sentido de riesgo es que la disponibilidad de gadgets, celulares y audífonos aunada a una falta de educación sobre su uso correcto en tiempo y espacio ha hecho que los jóvenes caminen por las calles con los audífonos colocados, lo cuál no les permite escuchar el ruido de un auto acercándose y también con la vista puesta en el celular, lo que impide que sus sentidos de la vista y el oído sean su protección y guía para llegar con bien a sus destinos.</a:t>
            </a:r>
            <a:endParaRPr lang="es-MX" dirty="0"/>
          </a:p>
        </p:txBody>
      </p:sp>
      <p:sp>
        <p:nvSpPr>
          <p:cNvPr id="4" name="CuadroTexto 3">
            <a:extLst>
              <a:ext uri="{FF2B5EF4-FFF2-40B4-BE49-F238E27FC236}">
                <a16:creationId xmlns:a16="http://schemas.microsoft.com/office/drawing/2014/main" id="{FE3D7C07-4B33-487B-BA53-0E6889214D97}"/>
              </a:ext>
            </a:extLst>
          </p:cNvPr>
          <p:cNvSpPr txBox="1"/>
          <p:nvPr/>
        </p:nvSpPr>
        <p:spPr>
          <a:xfrm>
            <a:off x="10884191" y="0"/>
            <a:ext cx="1181735" cy="707886"/>
          </a:xfrm>
          <a:prstGeom prst="rect">
            <a:avLst/>
          </a:prstGeom>
          <a:noFill/>
        </p:spPr>
        <p:txBody>
          <a:bodyPr wrap="none" rtlCol="0">
            <a:spAutoFit/>
          </a:bodyPr>
          <a:lstStyle/>
          <a:p>
            <a:pPr algn="r"/>
            <a:r>
              <a:rPr lang="es-MX" sz="4000" dirty="0"/>
              <a:t>14.3</a:t>
            </a:r>
          </a:p>
        </p:txBody>
      </p:sp>
    </p:spTree>
    <p:extLst>
      <p:ext uri="{BB962C8B-B14F-4D97-AF65-F5344CB8AC3E}">
        <p14:creationId xmlns:p14="http://schemas.microsoft.com/office/powerpoint/2010/main" val="269932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94B59C-3B7A-4085-AE74-627A50CA2708}"/>
              </a:ext>
            </a:extLst>
          </p:cNvPr>
          <p:cNvSpPr>
            <a:spLocks noGrp="1"/>
          </p:cNvSpPr>
          <p:nvPr>
            <p:ph type="title"/>
          </p:nvPr>
        </p:nvSpPr>
        <p:spPr/>
        <p:txBody>
          <a:bodyPr/>
          <a:lstStyle/>
          <a:p>
            <a:r>
              <a:rPr lang="es-MX" dirty="0"/>
              <a:t>OBJETIVOS DE CADA ASIGNATURA</a:t>
            </a:r>
          </a:p>
        </p:txBody>
      </p:sp>
      <p:sp>
        <p:nvSpPr>
          <p:cNvPr id="3" name="Marcador de contenido 2">
            <a:extLst>
              <a:ext uri="{FF2B5EF4-FFF2-40B4-BE49-F238E27FC236}">
                <a16:creationId xmlns:a16="http://schemas.microsoft.com/office/drawing/2014/main" id="{78BB29BF-5849-44B7-BD03-61901F65671D}"/>
              </a:ext>
            </a:extLst>
          </p:cNvPr>
          <p:cNvSpPr>
            <a:spLocks noGrp="1"/>
          </p:cNvSpPr>
          <p:nvPr>
            <p:ph idx="1"/>
          </p:nvPr>
        </p:nvSpPr>
        <p:spPr/>
        <p:txBody>
          <a:bodyPr/>
          <a:lstStyle/>
          <a:p>
            <a:pPr algn="just"/>
            <a:r>
              <a:rPr lang="es-MX" dirty="0"/>
              <a:t>Psicología: </a:t>
            </a:r>
          </a:p>
          <a:p>
            <a:pPr marL="0" indent="0" algn="just">
              <a:buNone/>
            </a:pPr>
            <a:r>
              <a:rPr lang="es-MX" dirty="0"/>
              <a:t>Dar a conocer la importancia del autocuidado, de utilizar adecuadamente sus sentidos, mejorar la percepción de los riesgos al transitar por las calles.</a:t>
            </a:r>
          </a:p>
          <a:p>
            <a:pPr marL="0" indent="0" algn="just">
              <a:buNone/>
            </a:pPr>
            <a:endParaRPr lang="es-MX" dirty="0"/>
          </a:p>
          <a:p>
            <a:pPr algn="just"/>
            <a:r>
              <a:rPr lang="es-ES_tradnl" dirty="0">
                <a:cs typeface="Times New Roman"/>
              </a:rPr>
              <a:t>Introducción al Estudio de las Ciencias Sociales y Económicas:</a:t>
            </a:r>
          </a:p>
          <a:p>
            <a:pPr marL="0" indent="0" algn="just">
              <a:buNone/>
            </a:pPr>
            <a:r>
              <a:rPr lang="es-ES_tradnl" dirty="0">
                <a:cs typeface="Times New Roman"/>
              </a:rPr>
              <a:t>Que los alumnos identifiquen los rasgos comunes de los accidentes viales.</a:t>
            </a:r>
            <a:endParaRPr lang="es-MX" dirty="0"/>
          </a:p>
        </p:txBody>
      </p:sp>
      <p:sp>
        <p:nvSpPr>
          <p:cNvPr id="4" name="CuadroTexto 3">
            <a:extLst>
              <a:ext uri="{FF2B5EF4-FFF2-40B4-BE49-F238E27FC236}">
                <a16:creationId xmlns:a16="http://schemas.microsoft.com/office/drawing/2014/main" id="{060D8646-5B1F-4DB7-A837-023FCDC33B3A}"/>
              </a:ext>
            </a:extLst>
          </p:cNvPr>
          <p:cNvSpPr txBox="1"/>
          <p:nvPr/>
        </p:nvSpPr>
        <p:spPr>
          <a:xfrm>
            <a:off x="11611955" y="0"/>
            <a:ext cx="453971" cy="707886"/>
          </a:xfrm>
          <a:prstGeom prst="rect">
            <a:avLst/>
          </a:prstGeom>
          <a:noFill/>
        </p:spPr>
        <p:txBody>
          <a:bodyPr wrap="none" rtlCol="0">
            <a:spAutoFit/>
          </a:bodyPr>
          <a:lstStyle/>
          <a:p>
            <a:pPr algn="r"/>
            <a:r>
              <a:rPr lang="es-MX" sz="4000" dirty="0"/>
              <a:t>6</a:t>
            </a:r>
          </a:p>
        </p:txBody>
      </p:sp>
    </p:spTree>
    <p:extLst>
      <p:ext uri="{BB962C8B-B14F-4D97-AF65-F5344CB8AC3E}">
        <p14:creationId xmlns:p14="http://schemas.microsoft.com/office/powerpoint/2010/main" val="22094541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0ABBA-1455-471E-AF9F-697FF08E5F9C}"/>
              </a:ext>
            </a:extLst>
          </p:cNvPr>
          <p:cNvSpPr>
            <a:spLocks noGrp="1"/>
          </p:cNvSpPr>
          <p:nvPr>
            <p:ph type="title"/>
          </p:nvPr>
        </p:nvSpPr>
        <p:spPr/>
        <p:txBody>
          <a:bodyPr/>
          <a:lstStyle/>
          <a:p>
            <a:r>
              <a:rPr lang="es-ES" dirty="0"/>
              <a:t>Descripción de Apertura de la actividad. </a:t>
            </a:r>
            <a:endParaRPr lang="es-MX" dirty="0"/>
          </a:p>
        </p:txBody>
      </p:sp>
      <p:sp>
        <p:nvSpPr>
          <p:cNvPr id="3" name="Marcador de contenido 2">
            <a:extLst>
              <a:ext uri="{FF2B5EF4-FFF2-40B4-BE49-F238E27FC236}">
                <a16:creationId xmlns:a16="http://schemas.microsoft.com/office/drawing/2014/main" id="{1F24D746-5B71-4BFE-89F5-12B4CB385B7C}"/>
              </a:ext>
            </a:extLst>
          </p:cNvPr>
          <p:cNvSpPr>
            <a:spLocks noGrp="1"/>
          </p:cNvSpPr>
          <p:nvPr>
            <p:ph idx="1"/>
          </p:nvPr>
        </p:nvSpPr>
        <p:spPr>
          <a:xfrm>
            <a:off x="511508" y="2211933"/>
            <a:ext cx="11249083" cy="1391065"/>
          </a:xfrm>
        </p:spPr>
        <p:txBody>
          <a:bodyPr>
            <a:noAutofit/>
          </a:bodyPr>
          <a:lstStyle/>
          <a:p>
            <a:pPr algn="just"/>
            <a:r>
              <a:rPr lang="es-ES_tradnl" dirty="0">
                <a:cs typeface="Times New Roman"/>
              </a:rPr>
              <a:t>Se le pide al alumno que estudie y analice  las evidencias de su investigación de las clases anteriores sobre las estadísticas y las noticias de los accidentes viales en la alcaldía Tlalpan, su problemáticas y los datos duros. El docente expone un tema controversial al grupo como por ejemplo la penalización por conducir en estado de ebriedad y pide la opinión a 3 alumnos de forma aleatoria y a la vez confronta entre si sus opiniones llevándolos a extremos opuestos para hacerles ver que la divergencia de puntos de vista siempre estará presente en el salón de clases y en su vida afuera.  </a:t>
            </a:r>
          </a:p>
          <a:p>
            <a:pPr algn="just"/>
            <a:r>
              <a:rPr lang="es-ES_tradnl" dirty="0">
                <a:cs typeface="Times New Roman"/>
              </a:rPr>
              <a:t>El docente pedirá a algunos otros alumnos que con base en las opiniones que se han vertido en la clase propongan soluciones al problema de conducir en estado de ebriedad.</a:t>
            </a:r>
          </a:p>
          <a:p>
            <a:pPr marL="0" indent="0" algn="just">
              <a:buNone/>
            </a:pPr>
            <a:r>
              <a:rPr lang="es-ES_tradnl" dirty="0">
                <a:cs typeface="Times New Roman"/>
              </a:rPr>
              <a:t> Después de escuchar las soluciones, el docente divide al grupo en 2 equipos.</a:t>
            </a:r>
          </a:p>
        </p:txBody>
      </p:sp>
      <p:sp>
        <p:nvSpPr>
          <p:cNvPr id="4" name="CuadroTexto 3">
            <a:extLst>
              <a:ext uri="{FF2B5EF4-FFF2-40B4-BE49-F238E27FC236}">
                <a16:creationId xmlns:a16="http://schemas.microsoft.com/office/drawing/2014/main" id="{1F2C2E3B-D0B0-4A2C-AC7C-E8F559A64FF3}"/>
              </a:ext>
            </a:extLst>
          </p:cNvPr>
          <p:cNvSpPr txBox="1"/>
          <p:nvPr/>
        </p:nvSpPr>
        <p:spPr>
          <a:xfrm>
            <a:off x="10884191" y="0"/>
            <a:ext cx="1181735" cy="707886"/>
          </a:xfrm>
          <a:prstGeom prst="rect">
            <a:avLst/>
          </a:prstGeom>
          <a:noFill/>
        </p:spPr>
        <p:txBody>
          <a:bodyPr wrap="none" rtlCol="0">
            <a:spAutoFit/>
          </a:bodyPr>
          <a:lstStyle/>
          <a:p>
            <a:pPr algn="r"/>
            <a:r>
              <a:rPr lang="es-MX" sz="4000" dirty="0"/>
              <a:t>14.4</a:t>
            </a:r>
          </a:p>
        </p:txBody>
      </p:sp>
    </p:spTree>
    <p:extLst>
      <p:ext uri="{BB962C8B-B14F-4D97-AF65-F5344CB8AC3E}">
        <p14:creationId xmlns:p14="http://schemas.microsoft.com/office/powerpoint/2010/main" val="42407635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242DA9-B10B-496C-9DCD-320F7BBD40F6}"/>
              </a:ext>
            </a:extLst>
          </p:cNvPr>
          <p:cNvSpPr>
            <a:spLocks noGrp="1"/>
          </p:cNvSpPr>
          <p:nvPr>
            <p:ph type="title"/>
          </p:nvPr>
        </p:nvSpPr>
        <p:spPr/>
        <p:txBody>
          <a:bodyPr/>
          <a:lstStyle/>
          <a:p>
            <a:r>
              <a:rPr lang="es-ES" dirty="0"/>
              <a:t>Descripción del desarrollo de la actividad.</a:t>
            </a:r>
            <a:endParaRPr lang="es-MX" dirty="0"/>
          </a:p>
        </p:txBody>
      </p:sp>
      <p:sp>
        <p:nvSpPr>
          <p:cNvPr id="3" name="Marcador de contenido 2">
            <a:extLst>
              <a:ext uri="{FF2B5EF4-FFF2-40B4-BE49-F238E27FC236}">
                <a16:creationId xmlns:a16="http://schemas.microsoft.com/office/drawing/2014/main" id="{1105A5FA-26BE-4F80-BAA7-D922E5CC72E1}"/>
              </a:ext>
            </a:extLst>
          </p:cNvPr>
          <p:cNvSpPr>
            <a:spLocks noGrp="1"/>
          </p:cNvSpPr>
          <p:nvPr>
            <p:ph idx="1"/>
          </p:nvPr>
        </p:nvSpPr>
        <p:spPr>
          <a:xfrm>
            <a:off x="680321" y="2505456"/>
            <a:ext cx="10461291" cy="3599316"/>
          </a:xfrm>
        </p:spPr>
        <p:txBody>
          <a:bodyPr>
            <a:normAutofit/>
          </a:bodyPr>
          <a:lstStyle/>
          <a:p>
            <a:pPr algn="just"/>
            <a:r>
              <a:rPr lang="es-ES_tradnl" sz="2400" dirty="0">
                <a:cs typeface="Times New Roman"/>
              </a:rPr>
              <a:t> El docente expone  3 situaciones alrededor del problema de los accidentes viales que afectan a peatones, le pide a los alumnos de cada equipo que revisen la información que sus integrantes trajeron a la clase y  definan una postura y preparen argumentos a favor de su posicionamiento.  El docente funge como moderador dando la palabra a cada equipo de manera alternada. Se pide a los alumnos que dialoguen de forma respetuosa y refuten posiciones divergentes con argumentos sólidos y convincentes.  Al finalizar el debate se pide que un representante de cada equipo haga una síntesis de su posición respecto a las 3 situaciones planteadas al inicio.</a:t>
            </a:r>
          </a:p>
        </p:txBody>
      </p:sp>
      <p:sp>
        <p:nvSpPr>
          <p:cNvPr id="4" name="CuadroTexto 3">
            <a:extLst>
              <a:ext uri="{FF2B5EF4-FFF2-40B4-BE49-F238E27FC236}">
                <a16:creationId xmlns:a16="http://schemas.microsoft.com/office/drawing/2014/main" id="{945CAE59-4948-41DD-8C44-6FB2470C08A3}"/>
              </a:ext>
            </a:extLst>
          </p:cNvPr>
          <p:cNvSpPr txBox="1"/>
          <p:nvPr/>
        </p:nvSpPr>
        <p:spPr>
          <a:xfrm>
            <a:off x="10884192" y="0"/>
            <a:ext cx="1181734" cy="707886"/>
          </a:xfrm>
          <a:prstGeom prst="rect">
            <a:avLst/>
          </a:prstGeom>
          <a:noFill/>
        </p:spPr>
        <p:txBody>
          <a:bodyPr wrap="none" rtlCol="0">
            <a:spAutoFit/>
          </a:bodyPr>
          <a:lstStyle/>
          <a:p>
            <a:pPr algn="r"/>
            <a:r>
              <a:rPr lang="es-MX" sz="4000" dirty="0"/>
              <a:t>14.5</a:t>
            </a:r>
          </a:p>
        </p:txBody>
      </p:sp>
    </p:spTree>
    <p:extLst>
      <p:ext uri="{BB962C8B-B14F-4D97-AF65-F5344CB8AC3E}">
        <p14:creationId xmlns:p14="http://schemas.microsoft.com/office/powerpoint/2010/main" val="2684847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320CE-4F39-4129-AF0D-AE44CC837A43}"/>
              </a:ext>
            </a:extLst>
          </p:cNvPr>
          <p:cNvSpPr>
            <a:spLocks noGrp="1"/>
          </p:cNvSpPr>
          <p:nvPr>
            <p:ph type="title"/>
          </p:nvPr>
        </p:nvSpPr>
        <p:spPr/>
        <p:txBody>
          <a:bodyPr/>
          <a:lstStyle/>
          <a:p>
            <a:r>
              <a:rPr lang="es-ES" dirty="0"/>
              <a:t>Descripción del cierre de la actividad. </a:t>
            </a:r>
            <a:endParaRPr lang="es-MX" dirty="0"/>
          </a:p>
        </p:txBody>
      </p:sp>
      <p:sp>
        <p:nvSpPr>
          <p:cNvPr id="3" name="Marcador de contenido 2">
            <a:extLst>
              <a:ext uri="{FF2B5EF4-FFF2-40B4-BE49-F238E27FC236}">
                <a16:creationId xmlns:a16="http://schemas.microsoft.com/office/drawing/2014/main" id="{805E3F73-52C8-4878-BE9D-363DB600A384}"/>
              </a:ext>
            </a:extLst>
          </p:cNvPr>
          <p:cNvSpPr>
            <a:spLocks noGrp="1"/>
          </p:cNvSpPr>
          <p:nvPr>
            <p:ph idx="1"/>
          </p:nvPr>
        </p:nvSpPr>
        <p:spPr>
          <a:xfrm>
            <a:off x="680321" y="3124664"/>
            <a:ext cx="9613861" cy="2263262"/>
          </a:xfrm>
        </p:spPr>
        <p:txBody>
          <a:bodyPr/>
          <a:lstStyle/>
          <a:p>
            <a:pPr algn="just"/>
            <a:r>
              <a:rPr lang="es-ES_tradnl" sz="2400" dirty="0">
                <a:cs typeface="Times New Roman"/>
              </a:rPr>
              <a:t>El docente  pide a cada equipo que prepare una lista de posiciones opuestas y una lista de consensos que surgieron en el debate. Una vez teniendo esa lista, se le pide a cada equipo que redacte una serie de propuestas, pensando que las puede presentar a la Jefa de Gobierno de la CDMX.</a:t>
            </a:r>
          </a:p>
        </p:txBody>
      </p:sp>
      <p:sp>
        <p:nvSpPr>
          <p:cNvPr id="4" name="CuadroTexto 3">
            <a:extLst>
              <a:ext uri="{FF2B5EF4-FFF2-40B4-BE49-F238E27FC236}">
                <a16:creationId xmlns:a16="http://schemas.microsoft.com/office/drawing/2014/main" id="{6951B00C-C217-4957-8513-E9E4D6DC786C}"/>
              </a:ext>
            </a:extLst>
          </p:cNvPr>
          <p:cNvSpPr txBox="1"/>
          <p:nvPr/>
        </p:nvSpPr>
        <p:spPr>
          <a:xfrm>
            <a:off x="10884192" y="0"/>
            <a:ext cx="1181734" cy="707886"/>
          </a:xfrm>
          <a:prstGeom prst="rect">
            <a:avLst/>
          </a:prstGeom>
          <a:noFill/>
        </p:spPr>
        <p:txBody>
          <a:bodyPr wrap="none" rtlCol="0">
            <a:spAutoFit/>
          </a:bodyPr>
          <a:lstStyle/>
          <a:p>
            <a:pPr algn="r"/>
            <a:r>
              <a:rPr lang="es-MX" sz="4000" dirty="0"/>
              <a:t>14.6</a:t>
            </a:r>
          </a:p>
        </p:txBody>
      </p:sp>
    </p:spTree>
    <p:extLst>
      <p:ext uri="{BB962C8B-B14F-4D97-AF65-F5344CB8AC3E}">
        <p14:creationId xmlns:p14="http://schemas.microsoft.com/office/powerpoint/2010/main" val="19857364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01D8D5-121F-4F34-9248-7EA1FADF0BE1}"/>
              </a:ext>
            </a:extLst>
          </p:cNvPr>
          <p:cNvSpPr>
            <a:spLocks noGrp="1"/>
          </p:cNvSpPr>
          <p:nvPr>
            <p:ph type="title"/>
          </p:nvPr>
        </p:nvSpPr>
        <p:spPr/>
        <p:txBody>
          <a:bodyPr/>
          <a:lstStyle/>
          <a:p>
            <a:r>
              <a:rPr lang="es-ES" dirty="0"/>
              <a:t>Descripción de lo que se hará con los resultados de la actividad.</a:t>
            </a:r>
            <a:endParaRPr lang="es-MX" dirty="0"/>
          </a:p>
        </p:txBody>
      </p:sp>
      <p:sp>
        <p:nvSpPr>
          <p:cNvPr id="3" name="Marcador de contenido 2">
            <a:extLst>
              <a:ext uri="{FF2B5EF4-FFF2-40B4-BE49-F238E27FC236}">
                <a16:creationId xmlns:a16="http://schemas.microsoft.com/office/drawing/2014/main" id="{A73D118B-60B1-4ACE-89E6-F226E133A7F0}"/>
              </a:ext>
            </a:extLst>
          </p:cNvPr>
          <p:cNvSpPr>
            <a:spLocks noGrp="1"/>
          </p:cNvSpPr>
          <p:nvPr>
            <p:ph idx="1"/>
          </p:nvPr>
        </p:nvSpPr>
        <p:spPr>
          <a:xfrm>
            <a:off x="680321" y="3417811"/>
            <a:ext cx="9613861" cy="1630216"/>
          </a:xfrm>
        </p:spPr>
        <p:txBody>
          <a:bodyPr/>
          <a:lstStyle/>
          <a:p>
            <a:r>
              <a:rPr lang="es-ES_tradnl" sz="2400" dirty="0"/>
              <a:t>Esta lista de propuestas  se utilizará para generar compromiso entre los mismos estudiantes respecto a volver más responsable su forma de utilizar los celulares y gadgets tanto en su casa como en la calle.</a:t>
            </a:r>
            <a:endParaRPr lang="es-ES_tradnl" sz="2400" dirty="0">
              <a:cs typeface="Times New Roman"/>
            </a:endParaRPr>
          </a:p>
        </p:txBody>
      </p:sp>
      <p:sp>
        <p:nvSpPr>
          <p:cNvPr id="4" name="CuadroTexto 3">
            <a:extLst>
              <a:ext uri="{FF2B5EF4-FFF2-40B4-BE49-F238E27FC236}">
                <a16:creationId xmlns:a16="http://schemas.microsoft.com/office/drawing/2014/main" id="{5C4F19E5-12B7-48F7-BC30-4B179135EE45}"/>
              </a:ext>
            </a:extLst>
          </p:cNvPr>
          <p:cNvSpPr txBox="1"/>
          <p:nvPr/>
        </p:nvSpPr>
        <p:spPr>
          <a:xfrm>
            <a:off x="10884192" y="0"/>
            <a:ext cx="1181734" cy="707886"/>
          </a:xfrm>
          <a:prstGeom prst="rect">
            <a:avLst/>
          </a:prstGeom>
          <a:noFill/>
        </p:spPr>
        <p:txBody>
          <a:bodyPr wrap="none" rtlCol="0">
            <a:spAutoFit/>
          </a:bodyPr>
          <a:lstStyle/>
          <a:p>
            <a:pPr algn="r"/>
            <a:r>
              <a:rPr lang="es-MX" sz="4000" dirty="0"/>
              <a:t>14.7</a:t>
            </a:r>
          </a:p>
        </p:txBody>
      </p:sp>
    </p:spTree>
    <p:extLst>
      <p:ext uri="{BB962C8B-B14F-4D97-AF65-F5344CB8AC3E}">
        <p14:creationId xmlns:p14="http://schemas.microsoft.com/office/powerpoint/2010/main" val="23310187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B05E3E-A10C-4884-B7CF-9B345D480A3B}"/>
              </a:ext>
            </a:extLst>
          </p:cNvPr>
          <p:cNvSpPr>
            <a:spLocks noGrp="1"/>
          </p:cNvSpPr>
          <p:nvPr>
            <p:ph type="title"/>
          </p:nvPr>
        </p:nvSpPr>
        <p:spPr/>
        <p:txBody>
          <a:bodyPr/>
          <a:lstStyle/>
          <a:p>
            <a:r>
              <a:rPr lang="es-ES" dirty="0"/>
              <a:t>Análisis. Contrastación de lo esperado y lo sucedido.</a:t>
            </a:r>
            <a:endParaRPr lang="es-MX" dirty="0"/>
          </a:p>
        </p:txBody>
      </p:sp>
      <p:sp>
        <p:nvSpPr>
          <p:cNvPr id="3" name="Marcador de contenido 2">
            <a:extLst>
              <a:ext uri="{FF2B5EF4-FFF2-40B4-BE49-F238E27FC236}">
                <a16:creationId xmlns:a16="http://schemas.microsoft.com/office/drawing/2014/main" id="{9D5B5D9C-9649-451A-BE36-31EB2F086BC5}"/>
              </a:ext>
            </a:extLst>
          </p:cNvPr>
          <p:cNvSpPr>
            <a:spLocks noGrp="1"/>
          </p:cNvSpPr>
          <p:nvPr>
            <p:ph idx="1"/>
          </p:nvPr>
        </p:nvSpPr>
        <p:spPr>
          <a:xfrm>
            <a:off x="680321" y="3429000"/>
            <a:ext cx="9613861" cy="1517675"/>
          </a:xfrm>
        </p:spPr>
        <p:txBody>
          <a:bodyPr/>
          <a:lstStyle/>
          <a:p>
            <a:r>
              <a:rPr lang="es-ES_tradnl" sz="2400" dirty="0">
                <a:cs typeface="Times New Roman"/>
              </a:rPr>
              <a:t>Los estudiantes que cuentan con información son mucho más seguros y aguerridos defensores de sus puntos de vista que aquellos que no tienen información suficiente.</a:t>
            </a:r>
          </a:p>
          <a:p>
            <a:endParaRPr lang="es-MX" dirty="0"/>
          </a:p>
        </p:txBody>
      </p:sp>
      <p:sp>
        <p:nvSpPr>
          <p:cNvPr id="4" name="CuadroTexto 3">
            <a:extLst>
              <a:ext uri="{FF2B5EF4-FFF2-40B4-BE49-F238E27FC236}">
                <a16:creationId xmlns:a16="http://schemas.microsoft.com/office/drawing/2014/main" id="{E31105BC-760D-47B2-A756-71EE675C7798}"/>
              </a:ext>
            </a:extLst>
          </p:cNvPr>
          <p:cNvSpPr txBox="1"/>
          <p:nvPr/>
        </p:nvSpPr>
        <p:spPr>
          <a:xfrm>
            <a:off x="10884191" y="0"/>
            <a:ext cx="1181735" cy="707886"/>
          </a:xfrm>
          <a:prstGeom prst="rect">
            <a:avLst/>
          </a:prstGeom>
          <a:noFill/>
        </p:spPr>
        <p:txBody>
          <a:bodyPr wrap="none" rtlCol="0">
            <a:spAutoFit/>
          </a:bodyPr>
          <a:lstStyle/>
          <a:p>
            <a:pPr algn="r"/>
            <a:r>
              <a:rPr lang="es-MX" sz="4000" dirty="0"/>
              <a:t>14.8</a:t>
            </a:r>
          </a:p>
        </p:txBody>
      </p:sp>
    </p:spTree>
    <p:extLst>
      <p:ext uri="{BB962C8B-B14F-4D97-AF65-F5344CB8AC3E}">
        <p14:creationId xmlns:p14="http://schemas.microsoft.com/office/powerpoint/2010/main" val="32055624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MX" dirty="0"/>
              <a:t>Toma de decisiones. </a:t>
            </a:r>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1" y="3560763"/>
            <a:ext cx="9613861" cy="1320727"/>
          </a:xfrm>
        </p:spPr>
        <p:txBody>
          <a:bodyPr/>
          <a:lstStyle/>
          <a:p>
            <a:r>
              <a:rPr lang="es-ES_tradnl" sz="2400" dirty="0">
                <a:cs typeface="Times New Roman"/>
              </a:rPr>
              <a:t>Fomentar la búsqueda de información por parte de los alumnos, motivarlos a tener una actitud de indagación para lograr una mejor percepción de los acontecimientos a su alrededor.</a:t>
            </a: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2" y="0"/>
            <a:ext cx="1181734" cy="707886"/>
          </a:xfrm>
          <a:prstGeom prst="rect">
            <a:avLst/>
          </a:prstGeom>
          <a:noFill/>
        </p:spPr>
        <p:txBody>
          <a:bodyPr wrap="none" rtlCol="0">
            <a:spAutoFit/>
          </a:bodyPr>
          <a:lstStyle/>
          <a:p>
            <a:pPr algn="r"/>
            <a:r>
              <a:rPr lang="es-MX" sz="4000" dirty="0"/>
              <a:t>14.9</a:t>
            </a:r>
          </a:p>
        </p:txBody>
      </p:sp>
    </p:spTree>
    <p:extLst>
      <p:ext uri="{BB962C8B-B14F-4D97-AF65-F5344CB8AC3E}">
        <p14:creationId xmlns:p14="http://schemas.microsoft.com/office/powerpoint/2010/main" val="41382408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8D407-B6D7-437C-8EE7-F18352A33404}"/>
              </a:ext>
            </a:extLst>
          </p:cNvPr>
          <p:cNvSpPr>
            <a:spLocks noGrp="1"/>
          </p:cNvSpPr>
          <p:nvPr>
            <p:ph type="title"/>
          </p:nvPr>
        </p:nvSpPr>
        <p:spPr>
          <a:xfrm>
            <a:off x="300493" y="886264"/>
            <a:ext cx="9613861" cy="3123028"/>
          </a:xfrm>
        </p:spPr>
        <p:txBody>
          <a:bodyPr>
            <a:normAutofit fontScale="90000"/>
          </a:bodyPr>
          <a:lstStyle/>
          <a:p>
            <a:r>
              <a:rPr lang="es-MX" b="1" dirty="0"/>
              <a:t>ACTIVIDAD POR CADA ASIGNATURA DE LA FASE DE DESARROLLO DEL PROYECTO</a:t>
            </a:r>
            <a:br>
              <a:rPr lang="es-MX" dirty="0"/>
            </a:br>
            <a:br>
              <a:rPr lang="es-MX" dirty="0"/>
            </a:br>
            <a:br>
              <a:rPr lang="es-MX" dirty="0"/>
            </a:br>
            <a:r>
              <a:rPr lang="es-MX" b="1" dirty="0">
                <a:latin typeface="+mn-lt"/>
              </a:rPr>
              <a:t>ASIGNATURA DE APOYO: </a:t>
            </a:r>
            <a:r>
              <a:rPr lang="es-MX" dirty="0"/>
              <a:t>LITERATURA MEXICANA E IBEROAMERICANA.</a:t>
            </a:r>
            <a:br>
              <a:rPr lang="es-MX" dirty="0">
                <a:latin typeface="+mn-lt"/>
              </a:rPr>
            </a:br>
            <a:endParaRPr lang="es-MX" dirty="0">
              <a:latin typeface="+mn-lt"/>
            </a:endParaRPr>
          </a:p>
        </p:txBody>
      </p:sp>
      <p:sp>
        <p:nvSpPr>
          <p:cNvPr id="4" name="CuadroTexto 3">
            <a:extLst>
              <a:ext uri="{FF2B5EF4-FFF2-40B4-BE49-F238E27FC236}">
                <a16:creationId xmlns:a16="http://schemas.microsoft.com/office/drawing/2014/main" id="{B991067D-ECEF-4CBA-A7EA-71A4B8E75940}"/>
              </a:ext>
            </a:extLst>
          </p:cNvPr>
          <p:cNvSpPr txBox="1"/>
          <p:nvPr/>
        </p:nvSpPr>
        <p:spPr>
          <a:xfrm>
            <a:off x="11342651" y="0"/>
            <a:ext cx="723275" cy="707886"/>
          </a:xfrm>
          <a:prstGeom prst="rect">
            <a:avLst/>
          </a:prstGeom>
          <a:noFill/>
        </p:spPr>
        <p:txBody>
          <a:bodyPr wrap="none" rtlCol="0">
            <a:spAutoFit/>
          </a:bodyPr>
          <a:lstStyle/>
          <a:p>
            <a:pPr algn="r"/>
            <a:r>
              <a:rPr lang="es-MX" sz="4000" dirty="0"/>
              <a:t>14</a:t>
            </a:r>
          </a:p>
        </p:txBody>
      </p:sp>
    </p:spTree>
    <p:extLst>
      <p:ext uri="{BB962C8B-B14F-4D97-AF65-F5344CB8AC3E}">
        <p14:creationId xmlns:p14="http://schemas.microsoft.com/office/powerpoint/2010/main" val="30174758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BF519-D939-4601-8081-80E76DF0485C}"/>
              </a:ext>
            </a:extLst>
          </p:cNvPr>
          <p:cNvSpPr>
            <a:spLocks noGrp="1"/>
          </p:cNvSpPr>
          <p:nvPr>
            <p:ph type="title"/>
          </p:nvPr>
        </p:nvSpPr>
        <p:spPr/>
        <p:txBody>
          <a:bodyPr/>
          <a:lstStyle/>
          <a:p>
            <a:r>
              <a:rPr lang="es-ES_tradnl" b="1" dirty="0">
                <a:latin typeface="+mn-lt"/>
                <a:cs typeface="Times New Roman"/>
              </a:rPr>
              <a:t>REVISIÓN DE LA REDACCIÓN</a:t>
            </a:r>
            <a:endParaRPr lang="es-MX" dirty="0">
              <a:latin typeface="+mn-lt"/>
            </a:endParaRPr>
          </a:p>
        </p:txBody>
      </p:sp>
      <p:sp>
        <p:nvSpPr>
          <p:cNvPr id="3" name="Marcador de contenido 2">
            <a:extLst>
              <a:ext uri="{FF2B5EF4-FFF2-40B4-BE49-F238E27FC236}">
                <a16:creationId xmlns:a16="http://schemas.microsoft.com/office/drawing/2014/main" id="{23429625-597B-442E-BAB4-0C3099CEA27C}"/>
              </a:ext>
            </a:extLst>
          </p:cNvPr>
          <p:cNvSpPr>
            <a:spLocks noGrp="1"/>
          </p:cNvSpPr>
          <p:nvPr>
            <p:ph idx="1"/>
          </p:nvPr>
        </p:nvSpPr>
        <p:spPr/>
        <p:txBody>
          <a:bodyPr/>
          <a:lstStyle/>
          <a:p>
            <a:r>
              <a:rPr lang="es-MX" dirty="0"/>
              <a:t>Mayo – 2021</a:t>
            </a:r>
          </a:p>
          <a:p>
            <a:endParaRPr lang="es-MX" dirty="0"/>
          </a:p>
          <a:p>
            <a:r>
              <a:rPr lang="es-MX" dirty="0"/>
              <a:t>SEXTO GRADO DE PREPARATORIA</a:t>
            </a:r>
          </a:p>
          <a:p>
            <a:endParaRPr lang="es-MX" dirty="0"/>
          </a:p>
          <a:p>
            <a:pPr algn="just"/>
            <a:r>
              <a:rPr lang="es-MX" dirty="0"/>
              <a:t>Objetivo: </a:t>
            </a:r>
            <a:r>
              <a:rPr lang="es-MX" dirty="0">
                <a:solidFill>
                  <a:schemeClr val="tx1">
                    <a:lumMod val="95000"/>
                    <a:lumOff val="5000"/>
                  </a:schemeClr>
                </a:solidFill>
              </a:rPr>
              <a:t>Literatura mexicana e iberoamericana. Escribir de manera clara cada una de las ideas de manera objetiva utilizando un lenguaje estándar. </a:t>
            </a:r>
          </a:p>
        </p:txBody>
      </p:sp>
      <p:sp>
        <p:nvSpPr>
          <p:cNvPr id="4" name="CuadroTexto 3">
            <a:extLst>
              <a:ext uri="{FF2B5EF4-FFF2-40B4-BE49-F238E27FC236}">
                <a16:creationId xmlns:a16="http://schemas.microsoft.com/office/drawing/2014/main" id="{C48C2F7D-14AB-471B-B5EA-B1921E7BF5F0}"/>
              </a:ext>
            </a:extLst>
          </p:cNvPr>
          <p:cNvSpPr txBox="1"/>
          <p:nvPr/>
        </p:nvSpPr>
        <p:spPr>
          <a:xfrm>
            <a:off x="10884191" y="0"/>
            <a:ext cx="1181735" cy="707886"/>
          </a:xfrm>
          <a:prstGeom prst="rect">
            <a:avLst/>
          </a:prstGeom>
          <a:noFill/>
        </p:spPr>
        <p:txBody>
          <a:bodyPr wrap="none" rtlCol="0">
            <a:spAutoFit/>
          </a:bodyPr>
          <a:lstStyle/>
          <a:p>
            <a:pPr algn="r"/>
            <a:r>
              <a:rPr lang="es-MX" sz="4000" dirty="0"/>
              <a:t>14.1</a:t>
            </a:r>
          </a:p>
        </p:txBody>
      </p:sp>
    </p:spTree>
    <p:extLst>
      <p:ext uri="{BB962C8B-B14F-4D97-AF65-F5344CB8AC3E}">
        <p14:creationId xmlns:p14="http://schemas.microsoft.com/office/powerpoint/2010/main" val="39292453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F3B5E-2C6B-428E-8B93-24F8E5426BA3}"/>
              </a:ext>
            </a:extLst>
          </p:cNvPr>
          <p:cNvSpPr>
            <a:spLocks noGrp="1"/>
          </p:cNvSpPr>
          <p:nvPr>
            <p:ph type="title"/>
          </p:nvPr>
        </p:nvSpPr>
        <p:spPr/>
        <p:txBody>
          <a:bodyPr/>
          <a:lstStyle/>
          <a:p>
            <a:r>
              <a:rPr lang="es-MX" dirty="0"/>
              <a:t>Justificación de la actividad.</a:t>
            </a:r>
          </a:p>
        </p:txBody>
      </p:sp>
      <p:sp>
        <p:nvSpPr>
          <p:cNvPr id="3" name="Marcador de contenido 2">
            <a:extLst>
              <a:ext uri="{FF2B5EF4-FFF2-40B4-BE49-F238E27FC236}">
                <a16:creationId xmlns:a16="http://schemas.microsoft.com/office/drawing/2014/main" id="{2302D544-20B7-4BA3-9F4B-3A1E7419FF1E}"/>
              </a:ext>
            </a:extLst>
          </p:cNvPr>
          <p:cNvSpPr>
            <a:spLocks noGrp="1"/>
          </p:cNvSpPr>
          <p:nvPr>
            <p:ph idx="1"/>
          </p:nvPr>
        </p:nvSpPr>
        <p:spPr>
          <a:xfrm>
            <a:off x="344849" y="3659235"/>
            <a:ext cx="11502301" cy="898698"/>
          </a:xfrm>
        </p:spPr>
        <p:txBody>
          <a:bodyPr>
            <a:normAutofit/>
          </a:bodyPr>
          <a:lstStyle/>
          <a:p>
            <a:pPr algn="just"/>
            <a:r>
              <a:rPr lang="es-MX" dirty="0"/>
              <a:t>Que los alumnos establezcan y analicen ¿Cómo la horas pico intervienen en que haya una mayor cantidad de accidentes automovilísticos? </a:t>
            </a:r>
          </a:p>
        </p:txBody>
      </p:sp>
      <p:sp>
        <p:nvSpPr>
          <p:cNvPr id="4" name="CuadroTexto 3">
            <a:extLst>
              <a:ext uri="{FF2B5EF4-FFF2-40B4-BE49-F238E27FC236}">
                <a16:creationId xmlns:a16="http://schemas.microsoft.com/office/drawing/2014/main" id="{FE3D7C07-4B33-487B-BA53-0E6889214D97}"/>
              </a:ext>
            </a:extLst>
          </p:cNvPr>
          <p:cNvSpPr txBox="1"/>
          <p:nvPr/>
        </p:nvSpPr>
        <p:spPr>
          <a:xfrm>
            <a:off x="10884191" y="0"/>
            <a:ext cx="1181735" cy="707886"/>
          </a:xfrm>
          <a:prstGeom prst="rect">
            <a:avLst/>
          </a:prstGeom>
          <a:noFill/>
        </p:spPr>
        <p:txBody>
          <a:bodyPr wrap="none" rtlCol="0">
            <a:spAutoFit/>
          </a:bodyPr>
          <a:lstStyle/>
          <a:p>
            <a:pPr algn="r"/>
            <a:r>
              <a:rPr lang="es-MX" sz="4000" dirty="0"/>
              <a:t>14.3</a:t>
            </a:r>
          </a:p>
        </p:txBody>
      </p:sp>
    </p:spTree>
    <p:extLst>
      <p:ext uri="{BB962C8B-B14F-4D97-AF65-F5344CB8AC3E}">
        <p14:creationId xmlns:p14="http://schemas.microsoft.com/office/powerpoint/2010/main" val="7433063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2735F-C0B5-463D-809F-6F3DA5AC5546}"/>
              </a:ext>
            </a:extLst>
          </p:cNvPr>
          <p:cNvSpPr>
            <a:spLocks noGrp="1"/>
          </p:cNvSpPr>
          <p:nvPr>
            <p:ph type="title"/>
          </p:nvPr>
        </p:nvSpPr>
        <p:spPr>
          <a:xfrm>
            <a:off x="286426" y="682889"/>
            <a:ext cx="9613861" cy="1080938"/>
          </a:xfrm>
        </p:spPr>
        <p:txBody>
          <a:bodyPr/>
          <a:lstStyle/>
          <a:p>
            <a:r>
              <a:rPr lang="es-MX" dirty="0"/>
              <a:t>Asignaturas: Literatura mexicana e iberoamericana</a:t>
            </a:r>
          </a:p>
        </p:txBody>
      </p:sp>
      <p:sp>
        <p:nvSpPr>
          <p:cNvPr id="5" name="CuadroTexto 4">
            <a:extLst>
              <a:ext uri="{FF2B5EF4-FFF2-40B4-BE49-F238E27FC236}">
                <a16:creationId xmlns:a16="http://schemas.microsoft.com/office/drawing/2014/main" id="{09C5401F-6819-4DC3-A8CB-B83AD523256E}"/>
              </a:ext>
            </a:extLst>
          </p:cNvPr>
          <p:cNvSpPr txBox="1"/>
          <p:nvPr/>
        </p:nvSpPr>
        <p:spPr>
          <a:xfrm>
            <a:off x="4304075" y="3170588"/>
            <a:ext cx="7642119" cy="2585323"/>
          </a:xfrm>
          <a:prstGeom prst="rect">
            <a:avLst/>
          </a:prstGeom>
          <a:noFill/>
        </p:spPr>
        <p:txBody>
          <a:bodyPr wrap="square" rtlCol="0">
            <a:spAutoFit/>
          </a:bodyPr>
          <a:lstStyle/>
          <a:p>
            <a:r>
              <a:rPr lang="es-MX" dirty="0"/>
              <a:t>Gonzalez </a:t>
            </a:r>
            <a:r>
              <a:rPr lang="es-MX" dirty="0" err="1"/>
              <a:t>Gonzalez</a:t>
            </a:r>
            <a:r>
              <a:rPr lang="es-MX" dirty="0"/>
              <a:t> </a:t>
            </a:r>
            <a:r>
              <a:rPr lang="es-MX" dirty="0" err="1"/>
              <a:t>Jóse</a:t>
            </a:r>
            <a:r>
              <a:rPr lang="es-MX" dirty="0"/>
              <a:t> María. (2016). Criminología </a:t>
            </a:r>
            <a:r>
              <a:rPr lang="es-MX" dirty="0" err="1"/>
              <a:t>Víal</a:t>
            </a:r>
            <a:r>
              <a:rPr lang="es-MX" dirty="0"/>
              <a:t> un Nuevo enfoque </a:t>
            </a:r>
            <a:r>
              <a:rPr lang="es-MX" dirty="0" err="1"/>
              <a:t>Multidiciplinar</a:t>
            </a:r>
            <a:r>
              <a:rPr lang="es-MX" dirty="0"/>
              <a:t>. México: Mc Graw Hill.</a:t>
            </a:r>
          </a:p>
          <a:p>
            <a:r>
              <a:rPr lang="es-MX" dirty="0"/>
              <a:t> </a:t>
            </a:r>
          </a:p>
          <a:p>
            <a:r>
              <a:rPr lang="es-MX" dirty="0"/>
              <a:t>TABASSO, CARLOS. Paradigmas, teorías y modelos de la seguridad y la inseguridad vial. pp. 1-4 PP.</a:t>
            </a:r>
          </a:p>
          <a:p>
            <a:r>
              <a:rPr lang="es-MX" dirty="0"/>
              <a:t> </a:t>
            </a:r>
          </a:p>
          <a:p>
            <a:r>
              <a:rPr lang="es-MX" dirty="0"/>
              <a:t>Fundeu.es (ed.). «tráfico y tránsito, sinónimos en la circulación». Consultado el 24 de junio de 2016.</a:t>
            </a:r>
          </a:p>
          <a:p>
            <a:endParaRPr lang="es-MX" dirty="0"/>
          </a:p>
        </p:txBody>
      </p:sp>
      <p:sp>
        <p:nvSpPr>
          <p:cNvPr id="6" name="CuadroTexto 5">
            <a:extLst>
              <a:ext uri="{FF2B5EF4-FFF2-40B4-BE49-F238E27FC236}">
                <a16:creationId xmlns:a16="http://schemas.microsoft.com/office/drawing/2014/main" id="{61B3DAFA-67C3-4CC6-9049-5B1924F53339}"/>
              </a:ext>
            </a:extLst>
          </p:cNvPr>
          <p:cNvSpPr txBox="1"/>
          <p:nvPr/>
        </p:nvSpPr>
        <p:spPr>
          <a:xfrm>
            <a:off x="10884192" y="0"/>
            <a:ext cx="1181734" cy="707886"/>
          </a:xfrm>
          <a:prstGeom prst="rect">
            <a:avLst/>
          </a:prstGeom>
          <a:noFill/>
        </p:spPr>
        <p:txBody>
          <a:bodyPr wrap="none" rtlCol="0">
            <a:spAutoFit/>
          </a:bodyPr>
          <a:lstStyle/>
          <a:p>
            <a:pPr algn="r"/>
            <a:r>
              <a:rPr lang="es-MX" sz="4000" dirty="0"/>
              <a:t>14.2</a:t>
            </a:r>
          </a:p>
        </p:txBody>
      </p:sp>
    </p:spTree>
    <p:extLst>
      <p:ext uri="{BB962C8B-B14F-4D97-AF65-F5344CB8AC3E}">
        <p14:creationId xmlns:p14="http://schemas.microsoft.com/office/powerpoint/2010/main" val="279897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272E397-CAB2-4C9B-A2F1-49D35A69A877}"/>
              </a:ext>
            </a:extLst>
          </p:cNvPr>
          <p:cNvSpPr>
            <a:spLocks noGrp="1"/>
          </p:cNvSpPr>
          <p:nvPr>
            <p:ph idx="1"/>
          </p:nvPr>
        </p:nvSpPr>
        <p:spPr>
          <a:xfrm>
            <a:off x="653817" y="1934817"/>
            <a:ext cx="10690044" cy="4757531"/>
          </a:xfrm>
        </p:spPr>
        <p:txBody>
          <a:bodyPr>
            <a:normAutofit/>
          </a:bodyPr>
          <a:lstStyle/>
          <a:p>
            <a:r>
              <a:rPr lang="es-MX" dirty="0">
                <a:solidFill>
                  <a:schemeClr val="tx1">
                    <a:lumMod val="95000"/>
                    <a:lumOff val="5000"/>
                  </a:schemeClr>
                </a:solidFill>
              </a:rPr>
              <a:t>Literatura mexicana e iberoamericana:</a:t>
            </a:r>
          </a:p>
          <a:p>
            <a:pPr marL="0" indent="0">
              <a:buNone/>
            </a:pPr>
            <a:r>
              <a:rPr lang="es-MX" dirty="0">
                <a:solidFill>
                  <a:schemeClr val="tx1">
                    <a:lumMod val="95000"/>
                    <a:lumOff val="5000"/>
                  </a:schemeClr>
                </a:solidFill>
              </a:rPr>
              <a:t>Escribir de manera clara cada una de las ideas de manera objetiva utilizando un lenguaje estándar. </a:t>
            </a:r>
          </a:p>
          <a:p>
            <a:endParaRPr lang="es-MX" dirty="0">
              <a:solidFill>
                <a:schemeClr val="tx1">
                  <a:lumMod val="95000"/>
                  <a:lumOff val="5000"/>
                </a:schemeClr>
              </a:solidFill>
            </a:endParaRPr>
          </a:p>
          <a:p>
            <a:r>
              <a:rPr lang="es-MX" dirty="0"/>
              <a:t>English VI: </a:t>
            </a:r>
          </a:p>
          <a:p>
            <a:pPr marL="0" indent="0">
              <a:buNone/>
            </a:pPr>
            <a:r>
              <a:rPr lang="es-MX" dirty="0" err="1"/>
              <a:t>To</a:t>
            </a:r>
            <a:r>
              <a:rPr lang="es-MX" dirty="0"/>
              <a:t> use English </a:t>
            </a:r>
            <a:r>
              <a:rPr lang="es-MX" dirty="0" err="1"/>
              <a:t>language</a:t>
            </a:r>
            <a:r>
              <a:rPr lang="es-MX" dirty="0"/>
              <a:t> </a:t>
            </a:r>
            <a:r>
              <a:rPr lang="es-MX" dirty="0" err="1"/>
              <a:t>to</a:t>
            </a:r>
            <a:r>
              <a:rPr lang="es-MX" dirty="0"/>
              <a:t> </a:t>
            </a:r>
            <a:r>
              <a:rPr lang="es-MX" dirty="0" err="1"/>
              <a:t>report</a:t>
            </a:r>
            <a:r>
              <a:rPr lang="es-MX" dirty="0"/>
              <a:t> data </a:t>
            </a:r>
            <a:r>
              <a:rPr lang="es-MX" dirty="0" err="1"/>
              <a:t>about</a:t>
            </a:r>
            <a:r>
              <a:rPr lang="es-MX" dirty="0"/>
              <a:t> a </a:t>
            </a:r>
            <a:r>
              <a:rPr lang="es-MX" dirty="0" err="1"/>
              <a:t>current</a:t>
            </a:r>
            <a:r>
              <a:rPr lang="es-MX" dirty="0"/>
              <a:t> </a:t>
            </a:r>
            <a:r>
              <a:rPr lang="es-MX" dirty="0" err="1"/>
              <a:t>problem</a:t>
            </a:r>
            <a:r>
              <a:rPr lang="es-MX" dirty="0"/>
              <a:t> in </a:t>
            </a:r>
            <a:r>
              <a:rPr lang="es-MX" dirty="0" err="1"/>
              <a:t>the</a:t>
            </a:r>
            <a:r>
              <a:rPr lang="es-MX" dirty="0"/>
              <a:t> </a:t>
            </a:r>
            <a:r>
              <a:rPr lang="es-MX" dirty="0" err="1"/>
              <a:t>student’s</a:t>
            </a:r>
            <a:r>
              <a:rPr lang="es-MX" dirty="0"/>
              <a:t> </a:t>
            </a:r>
            <a:r>
              <a:rPr lang="es-MX" dirty="0" err="1"/>
              <a:t>environment</a:t>
            </a:r>
            <a:endParaRPr lang="es-MX" dirty="0"/>
          </a:p>
          <a:p>
            <a:endParaRPr lang="es-MX" dirty="0"/>
          </a:p>
          <a:p>
            <a:r>
              <a:rPr lang="es-MX" dirty="0"/>
              <a:t>Estadística y Probabilidad:</a:t>
            </a:r>
          </a:p>
          <a:p>
            <a:pPr marL="0" indent="0">
              <a:buNone/>
            </a:pPr>
            <a:r>
              <a:rPr lang="es-ES_tradnl" dirty="0">
                <a:cs typeface="Times New Roman"/>
              </a:rPr>
              <a:t>Que el alumno investigue, clasifique y analice información verídica de fuentes confiables.</a:t>
            </a:r>
          </a:p>
          <a:p>
            <a:endParaRPr lang="es-MX" dirty="0"/>
          </a:p>
        </p:txBody>
      </p:sp>
      <p:sp>
        <p:nvSpPr>
          <p:cNvPr id="4" name="CuadroTexto 3">
            <a:extLst>
              <a:ext uri="{FF2B5EF4-FFF2-40B4-BE49-F238E27FC236}">
                <a16:creationId xmlns:a16="http://schemas.microsoft.com/office/drawing/2014/main" id="{F5CD6F5A-E488-488F-ABB6-D2B3111F2CD4}"/>
              </a:ext>
            </a:extLst>
          </p:cNvPr>
          <p:cNvSpPr txBox="1"/>
          <p:nvPr/>
        </p:nvSpPr>
        <p:spPr>
          <a:xfrm>
            <a:off x="11611955" y="0"/>
            <a:ext cx="453971" cy="707886"/>
          </a:xfrm>
          <a:prstGeom prst="rect">
            <a:avLst/>
          </a:prstGeom>
          <a:noFill/>
        </p:spPr>
        <p:txBody>
          <a:bodyPr wrap="none" rtlCol="0">
            <a:spAutoFit/>
          </a:bodyPr>
          <a:lstStyle/>
          <a:p>
            <a:pPr algn="r"/>
            <a:r>
              <a:rPr lang="es-MX" sz="4000" dirty="0"/>
              <a:t>6</a:t>
            </a:r>
          </a:p>
        </p:txBody>
      </p:sp>
    </p:spTree>
    <p:extLst>
      <p:ext uri="{BB962C8B-B14F-4D97-AF65-F5344CB8AC3E}">
        <p14:creationId xmlns:p14="http://schemas.microsoft.com/office/powerpoint/2010/main" val="4644517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0ABBA-1455-471E-AF9F-697FF08E5F9C}"/>
              </a:ext>
            </a:extLst>
          </p:cNvPr>
          <p:cNvSpPr>
            <a:spLocks noGrp="1"/>
          </p:cNvSpPr>
          <p:nvPr>
            <p:ph type="title"/>
          </p:nvPr>
        </p:nvSpPr>
        <p:spPr/>
        <p:txBody>
          <a:bodyPr/>
          <a:lstStyle/>
          <a:p>
            <a:r>
              <a:rPr lang="es-ES" dirty="0"/>
              <a:t>Descripción de Apertura de la actividad. </a:t>
            </a:r>
            <a:endParaRPr lang="es-MX" dirty="0"/>
          </a:p>
        </p:txBody>
      </p:sp>
      <p:sp>
        <p:nvSpPr>
          <p:cNvPr id="3" name="Marcador de contenido 2">
            <a:extLst>
              <a:ext uri="{FF2B5EF4-FFF2-40B4-BE49-F238E27FC236}">
                <a16:creationId xmlns:a16="http://schemas.microsoft.com/office/drawing/2014/main" id="{1F24D746-5B71-4BFE-89F5-12B4CB385B7C}"/>
              </a:ext>
            </a:extLst>
          </p:cNvPr>
          <p:cNvSpPr>
            <a:spLocks noGrp="1"/>
          </p:cNvSpPr>
          <p:nvPr>
            <p:ph idx="1"/>
          </p:nvPr>
        </p:nvSpPr>
        <p:spPr>
          <a:xfrm>
            <a:off x="471458" y="3429000"/>
            <a:ext cx="11249083" cy="1391065"/>
          </a:xfrm>
        </p:spPr>
        <p:txBody>
          <a:bodyPr>
            <a:noAutofit/>
          </a:bodyPr>
          <a:lstStyle/>
          <a:p>
            <a:pPr algn="just"/>
            <a:r>
              <a:rPr lang="es-MX" dirty="0"/>
              <a:t>Los alumnos realizaron sus trípticos a partir del material obtenido en las sesiones “interdisciplinarias” con las materias eje y las de apoyo. Se llevó a cabo una escritura previa de cada uno de los trípticos.</a:t>
            </a:r>
          </a:p>
        </p:txBody>
      </p:sp>
      <p:sp>
        <p:nvSpPr>
          <p:cNvPr id="4" name="CuadroTexto 3">
            <a:extLst>
              <a:ext uri="{FF2B5EF4-FFF2-40B4-BE49-F238E27FC236}">
                <a16:creationId xmlns:a16="http://schemas.microsoft.com/office/drawing/2014/main" id="{1F2C2E3B-D0B0-4A2C-AC7C-E8F559A64FF3}"/>
              </a:ext>
            </a:extLst>
          </p:cNvPr>
          <p:cNvSpPr txBox="1"/>
          <p:nvPr/>
        </p:nvSpPr>
        <p:spPr>
          <a:xfrm>
            <a:off x="10884191" y="0"/>
            <a:ext cx="1181735" cy="707886"/>
          </a:xfrm>
          <a:prstGeom prst="rect">
            <a:avLst/>
          </a:prstGeom>
          <a:noFill/>
        </p:spPr>
        <p:txBody>
          <a:bodyPr wrap="none" rtlCol="0">
            <a:spAutoFit/>
          </a:bodyPr>
          <a:lstStyle/>
          <a:p>
            <a:pPr algn="r"/>
            <a:r>
              <a:rPr lang="es-MX" sz="4000" dirty="0"/>
              <a:t>14.4</a:t>
            </a:r>
          </a:p>
        </p:txBody>
      </p:sp>
    </p:spTree>
    <p:extLst>
      <p:ext uri="{BB962C8B-B14F-4D97-AF65-F5344CB8AC3E}">
        <p14:creationId xmlns:p14="http://schemas.microsoft.com/office/powerpoint/2010/main" val="38343655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242DA9-B10B-496C-9DCD-320F7BBD40F6}"/>
              </a:ext>
            </a:extLst>
          </p:cNvPr>
          <p:cNvSpPr>
            <a:spLocks noGrp="1"/>
          </p:cNvSpPr>
          <p:nvPr>
            <p:ph type="title"/>
          </p:nvPr>
        </p:nvSpPr>
        <p:spPr/>
        <p:txBody>
          <a:bodyPr/>
          <a:lstStyle/>
          <a:p>
            <a:r>
              <a:rPr lang="es-ES" dirty="0"/>
              <a:t>Descripción del desarrollo de la actividad.</a:t>
            </a:r>
            <a:endParaRPr lang="es-MX" dirty="0"/>
          </a:p>
        </p:txBody>
      </p:sp>
      <p:sp>
        <p:nvSpPr>
          <p:cNvPr id="3" name="Marcador de contenido 2">
            <a:extLst>
              <a:ext uri="{FF2B5EF4-FFF2-40B4-BE49-F238E27FC236}">
                <a16:creationId xmlns:a16="http://schemas.microsoft.com/office/drawing/2014/main" id="{1105A5FA-26BE-4F80-BAA7-D922E5CC72E1}"/>
              </a:ext>
            </a:extLst>
          </p:cNvPr>
          <p:cNvSpPr>
            <a:spLocks noGrp="1"/>
          </p:cNvSpPr>
          <p:nvPr>
            <p:ph idx="1"/>
          </p:nvPr>
        </p:nvSpPr>
        <p:spPr>
          <a:xfrm>
            <a:off x="680321" y="4068639"/>
            <a:ext cx="10461291" cy="923544"/>
          </a:xfrm>
        </p:spPr>
        <p:txBody>
          <a:bodyPr>
            <a:normAutofit/>
          </a:bodyPr>
          <a:lstStyle/>
          <a:p>
            <a:pPr algn="just"/>
            <a:r>
              <a:rPr lang="es-ES_tradnl" sz="2400" dirty="0">
                <a:cs typeface="Times New Roman"/>
              </a:rPr>
              <a:t> </a:t>
            </a:r>
            <a:r>
              <a:rPr lang="es-MX" dirty="0"/>
              <a:t> Los alumnos tomaron los conceptos, encuestas, estadísticas, etc. Escribieron sus trípticos y fueron desarrollando  cada una de sus ideas. </a:t>
            </a:r>
          </a:p>
        </p:txBody>
      </p:sp>
      <p:sp>
        <p:nvSpPr>
          <p:cNvPr id="4" name="CuadroTexto 3">
            <a:extLst>
              <a:ext uri="{FF2B5EF4-FFF2-40B4-BE49-F238E27FC236}">
                <a16:creationId xmlns:a16="http://schemas.microsoft.com/office/drawing/2014/main" id="{945CAE59-4948-41DD-8C44-6FB2470C08A3}"/>
              </a:ext>
            </a:extLst>
          </p:cNvPr>
          <p:cNvSpPr txBox="1"/>
          <p:nvPr/>
        </p:nvSpPr>
        <p:spPr>
          <a:xfrm>
            <a:off x="10884192" y="0"/>
            <a:ext cx="1181734" cy="707886"/>
          </a:xfrm>
          <a:prstGeom prst="rect">
            <a:avLst/>
          </a:prstGeom>
          <a:noFill/>
        </p:spPr>
        <p:txBody>
          <a:bodyPr wrap="none" rtlCol="0">
            <a:spAutoFit/>
          </a:bodyPr>
          <a:lstStyle/>
          <a:p>
            <a:pPr algn="r"/>
            <a:r>
              <a:rPr lang="es-MX" sz="4000" dirty="0"/>
              <a:t>14.5</a:t>
            </a:r>
          </a:p>
        </p:txBody>
      </p:sp>
    </p:spTree>
    <p:extLst>
      <p:ext uri="{BB962C8B-B14F-4D97-AF65-F5344CB8AC3E}">
        <p14:creationId xmlns:p14="http://schemas.microsoft.com/office/powerpoint/2010/main" val="38860512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320CE-4F39-4129-AF0D-AE44CC837A43}"/>
              </a:ext>
            </a:extLst>
          </p:cNvPr>
          <p:cNvSpPr>
            <a:spLocks noGrp="1"/>
          </p:cNvSpPr>
          <p:nvPr>
            <p:ph type="title"/>
          </p:nvPr>
        </p:nvSpPr>
        <p:spPr/>
        <p:txBody>
          <a:bodyPr/>
          <a:lstStyle/>
          <a:p>
            <a:r>
              <a:rPr lang="es-ES" dirty="0"/>
              <a:t>Descripción del cierre de la actividad. </a:t>
            </a:r>
            <a:endParaRPr lang="es-MX" dirty="0"/>
          </a:p>
        </p:txBody>
      </p:sp>
      <p:sp>
        <p:nvSpPr>
          <p:cNvPr id="3" name="Marcador de contenido 2">
            <a:extLst>
              <a:ext uri="{FF2B5EF4-FFF2-40B4-BE49-F238E27FC236}">
                <a16:creationId xmlns:a16="http://schemas.microsoft.com/office/drawing/2014/main" id="{805E3F73-52C8-4878-BE9D-363DB600A384}"/>
              </a:ext>
            </a:extLst>
          </p:cNvPr>
          <p:cNvSpPr>
            <a:spLocks noGrp="1"/>
          </p:cNvSpPr>
          <p:nvPr>
            <p:ph idx="1"/>
          </p:nvPr>
        </p:nvSpPr>
        <p:spPr>
          <a:xfrm>
            <a:off x="680321" y="3665133"/>
            <a:ext cx="9613861" cy="1080938"/>
          </a:xfrm>
        </p:spPr>
        <p:txBody>
          <a:bodyPr/>
          <a:lstStyle/>
          <a:p>
            <a:pPr algn="just"/>
            <a:r>
              <a:rPr lang="es-MX" dirty="0"/>
              <a:t>Finalmente, los alumnos pasan en limpio y a computadora en distintas aplicaciones o programas para hacer sus trípticos.</a:t>
            </a:r>
          </a:p>
        </p:txBody>
      </p:sp>
      <p:sp>
        <p:nvSpPr>
          <p:cNvPr id="4" name="CuadroTexto 3">
            <a:extLst>
              <a:ext uri="{FF2B5EF4-FFF2-40B4-BE49-F238E27FC236}">
                <a16:creationId xmlns:a16="http://schemas.microsoft.com/office/drawing/2014/main" id="{6951B00C-C217-4957-8513-E9E4D6DC786C}"/>
              </a:ext>
            </a:extLst>
          </p:cNvPr>
          <p:cNvSpPr txBox="1"/>
          <p:nvPr/>
        </p:nvSpPr>
        <p:spPr>
          <a:xfrm>
            <a:off x="10884192" y="0"/>
            <a:ext cx="1181734" cy="707886"/>
          </a:xfrm>
          <a:prstGeom prst="rect">
            <a:avLst/>
          </a:prstGeom>
          <a:noFill/>
        </p:spPr>
        <p:txBody>
          <a:bodyPr wrap="none" rtlCol="0">
            <a:spAutoFit/>
          </a:bodyPr>
          <a:lstStyle/>
          <a:p>
            <a:pPr algn="r"/>
            <a:r>
              <a:rPr lang="es-MX" sz="4000" dirty="0"/>
              <a:t>14.6</a:t>
            </a:r>
          </a:p>
        </p:txBody>
      </p:sp>
    </p:spTree>
    <p:extLst>
      <p:ext uri="{BB962C8B-B14F-4D97-AF65-F5344CB8AC3E}">
        <p14:creationId xmlns:p14="http://schemas.microsoft.com/office/powerpoint/2010/main" val="40725475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01D8D5-121F-4F34-9248-7EA1FADF0BE1}"/>
              </a:ext>
            </a:extLst>
          </p:cNvPr>
          <p:cNvSpPr>
            <a:spLocks noGrp="1"/>
          </p:cNvSpPr>
          <p:nvPr>
            <p:ph type="title"/>
          </p:nvPr>
        </p:nvSpPr>
        <p:spPr/>
        <p:txBody>
          <a:bodyPr/>
          <a:lstStyle/>
          <a:p>
            <a:r>
              <a:rPr lang="es-ES" dirty="0"/>
              <a:t>Descripción de lo que se hará con los resultados de la actividad.</a:t>
            </a:r>
            <a:endParaRPr lang="es-MX" dirty="0"/>
          </a:p>
        </p:txBody>
      </p:sp>
      <p:sp>
        <p:nvSpPr>
          <p:cNvPr id="3" name="Marcador de contenido 2">
            <a:extLst>
              <a:ext uri="{FF2B5EF4-FFF2-40B4-BE49-F238E27FC236}">
                <a16:creationId xmlns:a16="http://schemas.microsoft.com/office/drawing/2014/main" id="{A73D118B-60B1-4ACE-89E6-F226E133A7F0}"/>
              </a:ext>
            </a:extLst>
          </p:cNvPr>
          <p:cNvSpPr>
            <a:spLocks noGrp="1"/>
          </p:cNvSpPr>
          <p:nvPr>
            <p:ph idx="1"/>
          </p:nvPr>
        </p:nvSpPr>
        <p:spPr>
          <a:xfrm>
            <a:off x="680321" y="3893200"/>
            <a:ext cx="9613861" cy="605549"/>
          </a:xfrm>
        </p:spPr>
        <p:txBody>
          <a:bodyPr/>
          <a:lstStyle/>
          <a:p>
            <a:r>
              <a:rPr lang="es-MX" dirty="0"/>
              <a:t>Los alumnos presentarán sus trípticos impresos en la clase.</a:t>
            </a:r>
            <a:endParaRPr lang="es-ES_tradnl" sz="2400" dirty="0">
              <a:cs typeface="Times New Roman"/>
            </a:endParaRPr>
          </a:p>
        </p:txBody>
      </p:sp>
      <p:sp>
        <p:nvSpPr>
          <p:cNvPr id="4" name="CuadroTexto 3">
            <a:extLst>
              <a:ext uri="{FF2B5EF4-FFF2-40B4-BE49-F238E27FC236}">
                <a16:creationId xmlns:a16="http://schemas.microsoft.com/office/drawing/2014/main" id="{5C4F19E5-12B7-48F7-BC30-4B179135EE45}"/>
              </a:ext>
            </a:extLst>
          </p:cNvPr>
          <p:cNvSpPr txBox="1"/>
          <p:nvPr/>
        </p:nvSpPr>
        <p:spPr>
          <a:xfrm>
            <a:off x="10884192" y="0"/>
            <a:ext cx="1181734" cy="707886"/>
          </a:xfrm>
          <a:prstGeom prst="rect">
            <a:avLst/>
          </a:prstGeom>
          <a:noFill/>
        </p:spPr>
        <p:txBody>
          <a:bodyPr wrap="none" rtlCol="0">
            <a:spAutoFit/>
          </a:bodyPr>
          <a:lstStyle/>
          <a:p>
            <a:pPr algn="r"/>
            <a:r>
              <a:rPr lang="es-MX" sz="4000" dirty="0"/>
              <a:t>14.7</a:t>
            </a:r>
          </a:p>
        </p:txBody>
      </p:sp>
    </p:spTree>
    <p:extLst>
      <p:ext uri="{BB962C8B-B14F-4D97-AF65-F5344CB8AC3E}">
        <p14:creationId xmlns:p14="http://schemas.microsoft.com/office/powerpoint/2010/main" val="41768755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B05E3E-A10C-4884-B7CF-9B345D480A3B}"/>
              </a:ext>
            </a:extLst>
          </p:cNvPr>
          <p:cNvSpPr>
            <a:spLocks noGrp="1"/>
          </p:cNvSpPr>
          <p:nvPr>
            <p:ph type="title"/>
          </p:nvPr>
        </p:nvSpPr>
        <p:spPr/>
        <p:txBody>
          <a:bodyPr/>
          <a:lstStyle/>
          <a:p>
            <a:r>
              <a:rPr lang="es-ES" dirty="0"/>
              <a:t>Análisis. Contrastación de lo esperado y lo sucedido.</a:t>
            </a:r>
            <a:endParaRPr lang="es-MX" dirty="0"/>
          </a:p>
        </p:txBody>
      </p:sp>
      <p:sp>
        <p:nvSpPr>
          <p:cNvPr id="3" name="Marcador de contenido 2">
            <a:extLst>
              <a:ext uri="{FF2B5EF4-FFF2-40B4-BE49-F238E27FC236}">
                <a16:creationId xmlns:a16="http://schemas.microsoft.com/office/drawing/2014/main" id="{9D5B5D9C-9649-451A-BE36-31EB2F086BC5}"/>
              </a:ext>
            </a:extLst>
          </p:cNvPr>
          <p:cNvSpPr>
            <a:spLocks noGrp="1"/>
          </p:cNvSpPr>
          <p:nvPr>
            <p:ph idx="1"/>
          </p:nvPr>
        </p:nvSpPr>
        <p:spPr>
          <a:xfrm>
            <a:off x="835066" y="2964766"/>
            <a:ext cx="9613861" cy="1517675"/>
          </a:xfrm>
        </p:spPr>
        <p:txBody>
          <a:bodyPr>
            <a:noAutofit/>
          </a:bodyPr>
          <a:lstStyle/>
          <a:p>
            <a:pPr algn="just"/>
            <a:r>
              <a:rPr lang="es-MX" u="sng" dirty="0"/>
              <a:t>Logros: </a:t>
            </a:r>
            <a:r>
              <a:rPr lang="es-MX" dirty="0"/>
              <a:t>Los alumnos trabajaron en la realización de sus trípticos de manera ordenada y clara  con la supervisión de las materias de apoyo. Sin embargo, hay errores de redacción, así como de ortografía.</a:t>
            </a:r>
          </a:p>
          <a:p>
            <a:pPr algn="just"/>
            <a:r>
              <a:rPr lang="es-MX" u="sng" dirty="0"/>
              <a:t>Aspectos a Mejorar: </a:t>
            </a:r>
            <a:r>
              <a:rPr lang="es-MX" dirty="0"/>
              <a:t>Hacer más especificas las instrucciones en la impresión del trabajo, así como su formato. Y sobre todo escribir de manera correcta el contenido de los trípticos y su ortografía.  </a:t>
            </a:r>
          </a:p>
        </p:txBody>
      </p:sp>
      <p:sp>
        <p:nvSpPr>
          <p:cNvPr id="4" name="CuadroTexto 3">
            <a:extLst>
              <a:ext uri="{FF2B5EF4-FFF2-40B4-BE49-F238E27FC236}">
                <a16:creationId xmlns:a16="http://schemas.microsoft.com/office/drawing/2014/main" id="{E31105BC-760D-47B2-A756-71EE675C7798}"/>
              </a:ext>
            </a:extLst>
          </p:cNvPr>
          <p:cNvSpPr txBox="1"/>
          <p:nvPr/>
        </p:nvSpPr>
        <p:spPr>
          <a:xfrm>
            <a:off x="10884191" y="0"/>
            <a:ext cx="1181735" cy="707886"/>
          </a:xfrm>
          <a:prstGeom prst="rect">
            <a:avLst/>
          </a:prstGeom>
          <a:noFill/>
        </p:spPr>
        <p:txBody>
          <a:bodyPr wrap="none" rtlCol="0">
            <a:spAutoFit/>
          </a:bodyPr>
          <a:lstStyle/>
          <a:p>
            <a:pPr algn="r"/>
            <a:r>
              <a:rPr lang="es-MX" sz="4000" dirty="0"/>
              <a:t>14.8</a:t>
            </a:r>
          </a:p>
        </p:txBody>
      </p:sp>
    </p:spTree>
    <p:extLst>
      <p:ext uri="{BB962C8B-B14F-4D97-AF65-F5344CB8AC3E}">
        <p14:creationId xmlns:p14="http://schemas.microsoft.com/office/powerpoint/2010/main" val="25093282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MX" dirty="0"/>
              <a:t>Toma de decisiones. </a:t>
            </a:r>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1" y="4010292"/>
            <a:ext cx="9613861" cy="631409"/>
          </a:xfrm>
        </p:spPr>
        <p:txBody>
          <a:bodyPr/>
          <a:lstStyle/>
          <a:p>
            <a:r>
              <a:rPr lang="es-MX" dirty="0"/>
              <a:t>Se evaluará el trabajo de los alumnos  y se presentará en la clase.</a:t>
            </a:r>
            <a:endParaRPr lang="es-ES_tradnl" sz="2400" dirty="0">
              <a:cs typeface="Times New Roman"/>
            </a:endParaRP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2" y="0"/>
            <a:ext cx="1181734" cy="707886"/>
          </a:xfrm>
          <a:prstGeom prst="rect">
            <a:avLst/>
          </a:prstGeom>
          <a:noFill/>
        </p:spPr>
        <p:txBody>
          <a:bodyPr wrap="none" rtlCol="0">
            <a:spAutoFit/>
          </a:bodyPr>
          <a:lstStyle/>
          <a:p>
            <a:pPr algn="r"/>
            <a:r>
              <a:rPr lang="es-MX" sz="4000" dirty="0"/>
              <a:t>14.9</a:t>
            </a:r>
          </a:p>
        </p:txBody>
      </p:sp>
    </p:spTree>
    <p:extLst>
      <p:ext uri="{BB962C8B-B14F-4D97-AF65-F5344CB8AC3E}">
        <p14:creationId xmlns:p14="http://schemas.microsoft.com/office/powerpoint/2010/main" val="36612502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8D407-B6D7-437C-8EE7-F18352A33404}"/>
              </a:ext>
            </a:extLst>
          </p:cNvPr>
          <p:cNvSpPr>
            <a:spLocks noGrp="1"/>
          </p:cNvSpPr>
          <p:nvPr>
            <p:ph type="title"/>
          </p:nvPr>
        </p:nvSpPr>
        <p:spPr>
          <a:xfrm>
            <a:off x="300493" y="886264"/>
            <a:ext cx="9613861" cy="3123028"/>
          </a:xfrm>
        </p:spPr>
        <p:txBody>
          <a:bodyPr>
            <a:normAutofit/>
          </a:bodyPr>
          <a:lstStyle/>
          <a:p>
            <a:r>
              <a:rPr lang="es-MX" b="1" dirty="0"/>
              <a:t>ACTIVIDAD POR CADA ASIGNATURA DE LA FASE DE DESARROLLO DEL PROYECTO</a:t>
            </a:r>
            <a:br>
              <a:rPr lang="es-MX" dirty="0"/>
            </a:br>
            <a:br>
              <a:rPr lang="es-MX" dirty="0"/>
            </a:br>
            <a:br>
              <a:rPr lang="es-MX" dirty="0"/>
            </a:br>
            <a:r>
              <a:rPr lang="es-MX" b="1" dirty="0">
                <a:latin typeface="+mn-lt"/>
              </a:rPr>
              <a:t>ASIGNATURA DE APOYO: </a:t>
            </a:r>
            <a:r>
              <a:rPr lang="es-MX" dirty="0"/>
              <a:t>INGLES VI</a:t>
            </a:r>
            <a:br>
              <a:rPr lang="es-MX" dirty="0">
                <a:latin typeface="+mn-lt"/>
              </a:rPr>
            </a:br>
            <a:endParaRPr lang="es-MX" dirty="0">
              <a:latin typeface="+mn-lt"/>
            </a:endParaRPr>
          </a:p>
        </p:txBody>
      </p:sp>
      <p:sp>
        <p:nvSpPr>
          <p:cNvPr id="4" name="CuadroTexto 3">
            <a:extLst>
              <a:ext uri="{FF2B5EF4-FFF2-40B4-BE49-F238E27FC236}">
                <a16:creationId xmlns:a16="http://schemas.microsoft.com/office/drawing/2014/main" id="{B991067D-ECEF-4CBA-A7EA-71A4B8E75940}"/>
              </a:ext>
            </a:extLst>
          </p:cNvPr>
          <p:cNvSpPr txBox="1"/>
          <p:nvPr/>
        </p:nvSpPr>
        <p:spPr>
          <a:xfrm>
            <a:off x="11342651" y="0"/>
            <a:ext cx="723275" cy="707886"/>
          </a:xfrm>
          <a:prstGeom prst="rect">
            <a:avLst/>
          </a:prstGeom>
          <a:noFill/>
        </p:spPr>
        <p:txBody>
          <a:bodyPr wrap="none" rtlCol="0">
            <a:spAutoFit/>
          </a:bodyPr>
          <a:lstStyle/>
          <a:p>
            <a:pPr algn="r"/>
            <a:r>
              <a:rPr lang="es-MX" sz="4000" dirty="0"/>
              <a:t>14</a:t>
            </a:r>
          </a:p>
        </p:txBody>
      </p:sp>
    </p:spTree>
    <p:extLst>
      <p:ext uri="{BB962C8B-B14F-4D97-AF65-F5344CB8AC3E}">
        <p14:creationId xmlns:p14="http://schemas.microsoft.com/office/powerpoint/2010/main" val="338217916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BF519-D939-4601-8081-80E76DF0485C}"/>
              </a:ext>
            </a:extLst>
          </p:cNvPr>
          <p:cNvSpPr>
            <a:spLocks noGrp="1"/>
          </p:cNvSpPr>
          <p:nvPr>
            <p:ph type="title"/>
          </p:nvPr>
        </p:nvSpPr>
        <p:spPr/>
        <p:txBody>
          <a:bodyPr/>
          <a:lstStyle/>
          <a:p>
            <a:r>
              <a:rPr lang="es-MX" sz="3600" dirty="0"/>
              <a:t>DEBATE ON ROADS AND MOBILITY</a:t>
            </a:r>
            <a:endParaRPr lang="es-MX" dirty="0">
              <a:latin typeface="+mn-lt"/>
            </a:endParaRPr>
          </a:p>
        </p:txBody>
      </p:sp>
      <p:sp>
        <p:nvSpPr>
          <p:cNvPr id="3" name="Marcador de contenido 2">
            <a:extLst>
              <a:ext uri="{FF2B5EF4-FFF2-40B4-BE49-F238E27FC236}">
                <a16:creationId xmlns:a16="http://schemas.microsoft.com/office/drawing/2014/main" id="{23429625-597B-442E-BAB4-0C3099CEA27C}"/>
              </a:ext>
            </a:extLst>
          </p:cNvPr>
          <p:cNvSpPr>
            <a:spLocks noGrp="1"/>
          </p:cNvSpPr>
          <p:nvPr>
            <p:ph idx="1"/>
          </p:nvPr>
        </p:nvSpPr>
        <p:spPr/>
        <p:txBody>
          <a:bodyPr/>
          <a:lstStyle/>
          <a:p>
            <a:r>
              <a:rPr lang="es-MX" sz="2400" dirty="0"/>
              <a:t>May 11th, 2021 </a:t>
            </a:r>
          </a:p>
          <a:p>
            <a:r>
              <a:rPr lang="es-MX" sz="2400" dirty="0"/>
              <a:t>SIXTH GRADE</a:t>
            </a:r>
          </a:p>
          <a:p>
            <a:pPr marL="0" indent="0">
              <a:buNone/>
            </a:pPr>
            <a:endParaRPr lang="es-MX" dirty="0"/>
          </a:p>
          <a:p>
            <a:pPr algn="just"/>
            <a:r>
              <a:rPr lang="es-MX" sz="2400" b="1" dirty="0"/>
              <a:t>Objetive</a:t>
            </a:r>
            <a:r>
              <a:rPr lang="es-MX" sz="2400" dirty="0"/>
              <a:t>: </a:t>
            </a:r>
            <a:r>
              <a:rPr lang="es-MX" sz="2400" dirty="0" err="1"/>
              <a:t>to</a:t>
            </a:r>
            <a:r>
              <a:rPr lang="es-MX" sz="2400" dirty="0"/>
              <a:t> use English </a:t>
            </a:r>
            <a:r>
              <a:rPr lang="es-MX" sz="2400" dirty="0" err="1"/>
              <a:t>language</a:t>
            </a:r>
            <a:r>
              <a:rPr lang="es-MX" sz="2400" dirty="0"/>
              <a:t> </a:t>
            </a:r>
            <a:r>
              <a:rPr lang="es-MX" sz="2400" dirty="0" err="1"/>
              <a:t>to</a:t>
            </a:r>
            <a:r>
              <a:rPr lang="es-MX" sz="2400" dirty="0"/>
              <a:t> </a:t>
            </a:r>
            <a:r>
              <a:rPr lang="es-MX" sz="2400" dirty="0" err="1"/>
              <a:t>report</a:t>
            </a:r>
            <a:r>
              <a:rPr lang="es-MX" sz="2400" dirty="0"/>
              <a:t> data </a:t>
            </a:r>
            <a:r>
              <a:rPr lang="es-MX" sz="2400" dirty="0" err="1"/>
              <a:t>about</a:t>
            </a:r>
            <a:r>
              <a:rPr lang="es-MX" sz="2400" dirty="0"/>
              <a:t> a </a:t>
            </a:r>
            <a:r>
              <a:rPr lang="es-MX" sz="2400" dirty="0" err="1"/>
              <a:t>current</a:t>
            </a:r>
            <a:r>
              <a:rPr lang="es-MX" sz="2400" dirty="0"/>
              <a:t> </a:t>
            </a:r>
            <a:r>
              <a:rPr lang="es-MX" sz="2400" dirty="0" err="1"/>
              <a:t>problem</a:t>
            </a:r>
            <a:r>
              <a:rPr lang="es-MX" sz="2400" dirty="0"/>
              <a:t> in </a:t>
            </a:r>
            <a:r>
              <a:rPr lang="es-MX" sz="2400" dirty="0" err="1"/>
              <a:t>the</a:t>
            </a:r>
            <a:r>
              <a:rPr lang="es-MX" sz="2400" dirty="0"/>
              <a:t> </a:t>
            </a:r>
            <a:r>
              <a:rPr lang="es-MX" sz="2400" dirty="0" err="1"/>
              <a:t>student’s</a:t>
            </a:r>
            <a:r>
              <a:rPr lang="es-MX" sz="2400" dirty="0"/>
              <a:t> </a:t>
            </a:r>
            <a:r>
              <a:rPr lang="es-MX" sz="2400" dirty="0" err="1"/>
              <a:t>environment</a:t>
            </a:r>
            <a:r>
              <a:rPr lang="es-MX" sz="2400" dirty="0"/>
              <a:t>.</a:t>
            </a:r>
            <a:endParaRPr lang="es-MX" dirty="0">
              <a:solidFill>
                <a:schemeClr val="tx1">
                  <a:lumMod val="95000"/>
                  <a:lumOff val="5000"/>
                </a:schemeClr>
              </a:solidFill>
            </a:endParaRPr>
          </a:p>
        </p:txBody>
      </p:sp>
      <p:sp>
        <p:nvSpPr>
          <p:cNvPr id="4" name="CuadroTexto 3">
            <a:extLst>
              <a:ext uri="{FF2B5EF4-FFF2-40B4-BE49-F238E27FC236}">
                <a16:creationId xmlns:a16="http://schemas.microsoft.com/office/drawing/2014/main" id="{C48C2F7D-14AB-471B-B5EA-B1921E7BF5F0}"/>
              </a:ext>
            </a:extLst>
          </p:cNvPr>
          <p:cNvSpPr txBox="1"/>
          <p:nvPr/>
        </p:nvSpPr>
        <p:spPr>
          <a:xfrm>
            <a:off x="10884191" y="0"/>
            <a:ext cx="1181735" cy="707886"/>
          </a:xfrm>
          <a:prstGeom prst="rect">
            <a:avLst/>
          </a:prstGeom>
          <a:noFill/>
        </p:spPr>
        <p:txBody>
          <a:bodyPr wrap="none" rtlCol="0">
            <a:spAutoFit/>
          </a:bodyPr>
          <a:lstStyle/>
          <a:p>
            <a:pPr algn="r"/>
            <a:r>
              <a:rPr lang="es-MX" sz="4000" dirty="0"/>
              <a:t>14.1</a:t>
            </a:r>
          </a:p>
        </p:txBody>
      </p:sp>
    </p:spTree>
    <p:extLst>
      <p:ext uri="{BB962C8B-B14F-4D97-AF65-F5344CB8AC3E}">
        <p14:creationId xmlns:p14="http://schemas.microsoft.com/office/powerpoint/2010/main" val="12221010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F3B5E-2C6B-428E-8B93-24F8E5426BA3}"/>
              </a:ext>
            </a:extLst>
          </p:cNvPr>
          <p:cNvSpPr>
            <a:spLocks noGrp="1"/>
          </p:cNvSpPr>
          <p:nvPr>
            <p:ph type="title"/>
          </p:nvPr>
        </p:nvSpPr>
        <p:spPr/>
        <p:txBody>
          <a:bodyPr/>
          <a:lstStyle/>
          <a:p>
            <a:r>
              <a:rPr lang="es-MX" dirty="0" err="1"/>
              <a:t>Justification</a:t>
            </a:r>
            <a:r>
              <a:rPr lang="es-MX" dirty="0"/>
              <a:t> </a:t>
            </a:r>
            <a:r>
              <a:rPr lang="es-MX" dirty="0" err="1"/>
              <a:t>of</a:t>
            </a:r>
            <a:r>
              <a:rPr lang="es-MX" dirty="0"/>
              <a:t> </a:t>
            </a:r>
            <a:r>
              <a:rPr lang="es-MX" dirty="0" err="1"/>
              <a:t>the</a:t>
            </a:r>
            <a:r>
              <a:rPr lang="es-MX" dirty="0"/>
              <a:t> </a:t>
            </a:r>
            <a:r>
              <a:rPr lang="es-MX" dirty="0" err="1"/>
              <a:t>activity</a:t>
            </a:r>
            <a:r>
              <a:rPr lang="es-MX" dirty="0"/>
              <a:t>.</a:t>
            </a:r>
          </a:p>
        </p:txBody>
      </p:sp>
      <p:sp>
        <p:nvSpPr>
          <p:cNvPr id="3" name="Marcador de contenido 2">
            <a:extLst>
              <a:ext uri="{FF2B5EF4-FFF2-40B4-BE49-F238E27FC236}">
                <a16:creationId xmlns:a16="http://schemas.microsoft.com/office/drawing/2014/main" id="{2302D544-20B7-4BA3-9F4B-3A1E7419FF1E}"/>
              </a:ext>
            </a:extLst>
          </p:cNvPr>
          <p:cNvSpPr>
            <a:spLocks noGrp="1"/>
          </p:cNvSpPr>
          <p:nvPr>
            <p:ph idx="1"/>
          </p:nvPr>
        </p:nvSpPr>
        <p:spPr>
          <a:xfrm>
            <a:off x="344849" y="3617032"/>
            <a:ext cx="11502301" cy="898698"/>
          </a:xfrm>
        </p:spPr>
        <p:txBody>
          <a:bodyPr>
            <a:noAutofit/>
          </a:bodyPr>
          <a:lstStyle/>
          <a:p>
            <a:r>
              <a:rPr lang="es-MX" dirty="0" err="1"/>
              <a:t>This</a:t>
            </a:r>
            <a:r>
              <a:rPr lang="es-MX" dirty="0"/>
              <a:t> </a:t>
            </a:r>
            <a:r>
              <a:rPr lang="es-MX" dirty="0" err="1"/>
              <a:t>activity</a:t>
            </a:r>
            <a:r>
              <a:rPr lang="es-MX" dirty="0"/>
              <a:t> </a:t>
            </a:r>
            <a:r>
              <a:rPr lang="es-MX" dirty="0" err="1"/>
              <a:t>aims</a:t>
            </a:r>
            <a:r>
              <a:rPr lang="es-MX" dirty="0"/>
              <a:t> </a:t>
            </a:r>
            <a:r>
              <a:rPr lang="es-MX" dirty="0" err="1"/>
              <a:t>to</a:t>
            </a:r>
            <a:r>
              <a:rPr lang="es-MX" dirty="0"/>
              <a:t> </a:t>
            </a:r>
            <a:r>
              <a:rPr lang="es-MX" dirty="0" err="1"/>
              <a:t>involve</a:t>
            </a:r>
            <a:r>
              <a:rPr lang="es-MX" dirty="0"/>
              <a:t> a real </a:t>
            </a:r>
            <a:r>
              <a:rPr lang="es-MX" dirty="0" err="1"/>
              <a:t>problem</a:t>
            </a:r>
            <a:r>
              <a:rPr lang="es-MX" dirty="0"/>
              <a:t> </a:t>
            </a:r>
            <a:r>
              <a:rPr lang="es-MX" dirty="0" err="1"/>
              <a:t>of</a:t>
            </a:r>
            <a:r>
              <a:rPr lang="es-MX" dirty="0"/>
              <a:t> </a:t>
            </a:r>
            <a:r>
              <a:rPr lang="es-MX" dirty="0" err="1"/>
              <a:t>the</a:t>
            </a:r>
            <a:r>
              <a:rPr lang="es-MX" dirty="0"/>
              <a:t> </a:t>
            </a:r>
            <a:r>
              <a:rPr lang="es-MX" dirty="0" err="1"/>
              <a:t>student's</a:t>
            </a:r>
            <a:r>
              <a:rPr lang="es-MX" dirty="0"/>
              <a:t> </a:t>
            </a:r>
            <a:r>
              <a:rPr lang="es-MX" dirty="0" err="1"/>
              <a:t>environment</a:t>
            </a:r>
            <a:r>
              <a:rPr lang="es-MX" dirty="0"/>
              <a:t> </a:t>
            </a:r>
            <a:r>
              <a:rPr lang="es-MX" dirty="0" err="1"/>
              <a:t>with</a:t>
            </a:r>
            <a:r>
              <a:rPr lang="es-MX" dirty="0"/>
              <a:t> </a:t>
            </a:r>
            <a:r>
              <a:rPr lang="es-MX" dirty="0" err="1"/>
              <a:t>the</a:t>
            </a:r>
            <a:r>
              <a:rPr lang="es-MX" dirty="0"/>
              <a:t> English </a:t>
            </a:r>
            <a:r>
              <a:rPr lang="es-MX" dirty="0" err="1"/>
              <a:t>language</a:t>
            </a:r>
            <a:r>
              <a:rPr lang="es-MX" dirty="0"/>
              <a:t> </a:t>
            </a:r>
            <a:r>
              <a:rPr lang="es-MX" dirty="0" err="1"/>
              <a:t>through</a:t>
            </a:r>
            <a:r>
              <a:rPr lang="es-MX" dirty="0"/>
              <a:t> </a:t>
            </a:r>
            <a:r>
              <a:rPr lang="es-MX" dirty="0" err="1"/>
              <a:t>reading</a:t>
            </a:r>
            <a:r>
              <a:rPr lang="es-MX" dirty="0"/>
              <a:t> and </a:t>
            </a:r>
            <a:r>
              <a:rPr lang="es-MX" dirty="0" err="1"/>
              <a:t>writing</a:t>
            </a:r>
            <a:r>
              <a:rPr lang="es-MX" dirty="0"/>
              <a:t> so </a:t>
            </a:r>
            <a:r>
              <a:rPr lang="es-MX" dirty="0" err="1"/>
              <a:t>that</a:t>
            </a:r>
            <a:r>
              <a:rPr lang="es-MX" dirty="0"/>
              <a:t> he </a:t>
            </a:r>
            <a:r>
              <a:rPr lang="es-MX" dirty="0" err="1"/>
              <a:t>realizes</a:t>
            </a:r>
            <a:r>
              <a:rPr lang="es-MX" dirty="0"/>
              <a:t> </a:t>
            </a:r>
            <a:r>
              <a:rPr lang="es-MX" dirty="0" err="1"/>
              <a:t>that</a:t>
            </a:r>
            <a:r>
              <a:rPr lang="es-MX" dirty="0"/>
              <a:t> </a:t>
            </a:r>
            <a:r>
              <a:rPr lang="es-MX" dirty="0" err="1"/>
              <a:t>it</a:t>
            </a:r>
            <a:r>
              <a:rPr lang="es-MX" dirty="0"/>
              <a:t> </a:t>
            </a:r>
            <a:r>
              <a:rPr lang="es-MX" dirty="0" err="1"/>
              <a:t>is</a:t>
            </a:r>
            <a:r>
              <a:rPr lang="es-MX" dirty="0"/>
              <a:t> </a:t>
            </a:r>
            <a:r>
              <a:rPr lang="es-MX" dirty="0" err="1"/>
              <a:t>an</a:t>
            </a:r>
            <a:r>
              <a:rPr lang="es-MX" dirty="0"/>
              <a:t> </a:t>
            </a:r>
            <a:r>
              <a:rPr lang="es-MX" dirty="0" err="1"/>
              <a:t>advantage</a:t>
            </a:r>
            <a:r>
              <a:rPr lang="es-MX" dirty="0"/>
              <a:t> </a:t>
            </a:r>
            <a:r>
              <a:rPr lang="es-MX" dirty="0" err="1"/>
              <a:t>to</a:t>
            </a:r>
            <a:r>
              <a:rPr lang="es-MX" dirty="0"/>
              <a:t> </a:t>
            </a:r>
            <a:r>
              <a:rPr lang="es-MX" dirty="0" err="1"/>
              <a:t>know</a:t>
            </a:r>
            <a:r>
              <a:rPr lang="es-MX" dirty="0"/>
              <a:t> and </a:t>
            </a:r>
            <a:r>
              <a:rPr lang="es-MX" dirty="0" err="1"/>
              <a:t>handle</a:t>
            </a:r>
            <a:r>
              <a:rPr lang="es-MX" dirty="0"/>
              <a:t> </a:t>
            </a:r>
            <a:r>
              <a:rPr lang="es-MX" dirty="0" err="1"/>
              <a:t>another</a:t>
            </a:r>
            <a:r>
              <a:rPr lang="es-MX" dirty="0"/>
              <a:t> </a:t>
            </a:r>
            <a:r>
              <a:rPr lang="es-MX" dirty="0" err="1"/>
              <a:t>language</a:t>
            </a:r>
            <a:r>
              <a:rPr lang="es-MX" dirty="0"/>
              <a:t> and </a:t>
            </a:r>
            <a:r>
              <a:rPr lang="es-MX" dirty="0" err="1"/>
              <a:t>thus</a:t>
            </a:r>
            <a:r>
              <a:rPr lang="es-MX" dirty="0"/>
              <a:t> </a:t>
            </a:r>
            <a:r>
              <a:rPr lang="es-MX" dirty="0" err="1"/>
              <a:t>have</a:t>
            </a:r>
            <a:r>
              <a:rPr lang="es-MX" dirty="0"/>
              <a:t> a </a:t>
            </a:r>
            <a:r>
              <a:rPr lang="es-MX" dirty="0" err="1"/>
              <a:t>greater</a:t>
            </a:r>
            <a:r>
              <a:rPr lang="es-MX" dirty="0"/>
              <a:t> </a:t>
            </a:r>
            <a:r>
              <a:rPr lang="es-MX" dirty="0" err="1"/>
              <a:t>breadth</a:t>
            </a:r>
            <a:r>
              <a:rPr lang="es-MX" dirty="0"/>
              <a:t> </a:t>
            </a:r>
            <a:r>
              <a:rPr lang="es-MX" dirty="0" err="1"/>
              <a:t>of</a:t>
            </a:r>
            <a:r>
              <a:rPr lang="es-MX" dirty="0"/>
              <a:t> </a:t>
            </a:r>
            <a:r>
              <a:rPr lang="es-MX" dirty="0" err="1"/>
              <a:t>information</a:t>
            </a:r>
            <a:r>
              <a:rPr lang="es-MX" dirty="0"/>
              <a:t> </a:t>
            </a:r>
            <a:r>
              <a:rPr lang="es-MX" dirty="0" err="1"/>
              <a:t>regardless</a:t>
            </a:r>
            <a:r>
              <a:rPr lang="es-MX" dirty="0"/>
              <a:t> </a:t>
            </a:r>
            <a:r>
              <a:rPr lang="es-MX" dirty="0" err="1"/>
              <a:t>of</a:t>
            </a:r>
            <a:r>
              <a:rPr lang="es-MX" dirty="0"/>
              <a:t> </a:t>
            </a:r>
            <a:r>
              <a:rPr lang="es-MX" dirty="0" err="1"/>
              <a:t>its</a:t>
            </a:r>
            <a:r>
              <a:rPr lang="es-MX" dirty="0"/>
              <a:t> </a:t>
            </a:r>
            <a:r>
              <a:rPr lang="es-MX" dirty="0" err="1"/>
              <a:t>origin</a:t>
            </a:r>
            <a:r>
              <a:rPr lang="es-MX" dirty="0"/>
              <a:t>.</a:t>
            </a:r>
          </a:p>
        </p:txBody>
      </p:sp>
      <p:sp>
        <p:nvSpPr>
          <p:cNvPr id="4" name="CuadroTexto 3">
            <a:extLst>
              <a:ext uri="{FF2B5EF4-FFF2-40B4-BE49-F238E27FC236}">
                <a16:creationId xmlns:a16="http://schemas.microsoft.com/office/drawing/2014/main" id="{FE3D7C07-4B33-487B-BA53-0E6889214D97}"/>
              </a:ext>
            </a:extLst>
          </p:cNvPr>
          <p:cNvSpPr txBox="1"/>
          <p:nvPr/>
        </p:nvSpPr>
        <p:spPr>
          <a:xfrm>
            <a:off x="10884191" y="0"/>
            <a:ext cx="1181735" cy="707886"/>
          </a:xfrm>
          <a:prstGeom prst="rect">
            <a:avLst/>
          </a:prstGeom>
          <a:noFill/>
        </p:spPr>
        <p:txBody>
          <a:bodyPr wrap="none" rtlCol="0">
            <a:spAutoFit/>
          </a:bodyPr>
          <a:lstStyle/>
          <a:p>
            <a:pPr algn="r"/>
            <a:r>
              <a:rPr lang="es-MX" sz="4000" dirty="0"/>
              <a:t>14.3</a:t>
            </a:r>
          </a:p>
        </p:txBody>
      </p:sp>
    </p:spTree>
    <p:extLst>
      <p:ext uri="{BB962C8B-B14F-4D97-AF65-F5344CB8AC3E}">
        <p14:creationId xmlns:p14="http://schemas.microsoft.com/office/powerpoint/2010/main" val="12581931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2735F-C0B5-463D-809F-6F3DA5AC5546}"/>
              </a:ext>
            </a:extLst>
          </p:cNvPr>
          <p:cNvSpPr>
            <a:spLocks noGrp="1"/>
          </p:cNvSpPr>
          <p:nvPr>
            <p:ph type="title"/>
          </p:nvPr>
        </p:nvSpPr>
        <p:spPr>
          <a:xfrm>
            <a:off x="286426" y="682889"/>
            <a:ext cx="9613861" cy="1080938"/>
          </a:xfrm>
        </p:spPr>
        <p:txBody>
          <a:bodyPr/>
          <a:lstStyle/>
          <a:p>
            <a:r>
              <a:rPr lang="es-MX" sz="3600" dirty="0" err="1"/>
              <a:t>Participating</a:t>
            </a:r>
            <a:r>
              <a:rPr lang="es-MX" sz="3600" dirty="0"/>
              <a:t> </a:t>
            </a:r>
            <a:r>
              <a:rPr lang="es-MX" sz="3600" dirty="0" err="1"/>
              <a:t>subjects</a:t>
            </a:r>
            <a:r>
              <a:rPr lang="es-MX" sz="3600" dirty="0"/>
              <a:t>: English VI</a:t>
            </a:r>
          </a:p>
        </p:txBody>
      </p:sp>
      <p:sp>
        <p:nvSpPr>
          <p:cNvPr id="5" name="CuadroTexto 4">
            <a:extLst>
              <a:ext uri="{FF2B5EF4-FFF2-40B4-BE49-F238E27FC236}">
                <a16:creationId xmlns:a16="http://schemas.microsoft.com/office/drawing/2014/main" id="{09C5401F-6819-4DC3-A8CB-B83AD523256E}"/>
              </a:ext>
            </a:extLst>
          </p:cNvPr>
          <p:cNvSpPr txBox="1"/>
          <p:nvPr/>
        </p:nvSpPr>
        <p:spPr>
          <a:xfrm>
            <a:off x="286427" y="2630658"/>
            <a:ext cx="11659768" cy="3416320"/>
          </a:xfrm>
          <a:prstGeom prst="rect">
            <a:avLst/>
          </a:prstGeom>
          <a:noFill/>
        </p:spPr>
        <p:txBody>
          <a:bodyPr wrap="square" rtlCol="0">
            <a:spAutoFit/>
          </a:bodyPr>
          <a:lstStyle/>
          <a:p>
            <a:r>
              <a:rPr lang="es-MX" sz="2400" dirty="0" err="1"/>
              <a:t>Topics</a:t>
            </a:r>
            <a:r>
              <a:rPr lang="es-MX" sz="2400" dirty="0"/>
              <a:t>: </a:t>
            </a:r>
          </a:p>
          <a:p>
            <a:r>
              <a:rPr lang="es-MX" sz="2400" dirty="0" err="1"/>
              <a:t>Finding</a:t>
            </a:r>
            <a:r>
              <a:rPr lang="es-MX" sz="2400" dirty="0"/>
              <a:t> </a:t>
            </a:r>
            <a:r>
              <a:rPr lang="es-MX" sz="2400" dirty="0" err="1"/>
              <a:t>meanings</a:t>
            </a:r>
            <a:r>
              <a:rPr lang="es-MX" sz="2400" dirty="0"/>
              <a:t>, </a:t>
            </a:r>
            <a:r>
              <a:rPr lang="es-MX" sz="2400" dirty="0" err="1"/>
              <a:t>getting</a:t>
            </a:r>
            <a:r>
              <a:rPr lang="es-MX" sz="2400" dirty="0"/>
              <a:t> a general idea </a:t>
            </a:r>
            <a:r>
              <a:rPr lang="es-MX" sz="2400" dirty="0" err="1"/>
              <a:t>of</a:t>
            </a:r>
            <a:r>
              <a:rPr lang="es-MX" sz="2400" dirty="0"/>
              <a:t> a </a:t>
            </a:r>
            <a:r>
              <a:rPr lang="es-MX" sz="2400" dirty="0" err="1"/>
              <a:t>text</a:t>
            </a:r>
            <a:r>
              <a:rPr lang="es-MX" sz="2400" dirty="0"/>
              <a:t>, </a:t>
            </a:r>
            <a:r>
              <a:rPr lang="es-MX" sz="2400" dirty="0" err="1"/>
              <a:t>getting</a:t>
            </a:r>
            <a:r>
              <a:rPr lang="es-MX" sz="2400" dirty="0"/>
              <a:t> </a:t>
            </a:r>
            <a:r>
              <a:rPr lang="es-MX" sz="2400" dirty="0" err="1"/>
              <a:t>specific</a:t>
            </a:r>
            <a:r>
              <a:rPr lang="es-MX" sz="2400" dirty="0"/>
              <a:t> </a:t>
            </a:r>
            <a:r>
              <a:rPr lang="es-MX" sz="2400" dirty="0" err="1"/>
              <a:t>information</a:t>
            </a:r>
            <a:r>
              <a:rPr lang="es-MX" sz="2400" dirty="0"/>
              <a:t> </a:t>
            </a:r>
            <a:r>
              <a:rPr lang="es-MX" sz="2400" dirty="0" err="1"/>
              <a:t>about</a:t>
            </a:r>
            <a:r>
              <a:rPr lang="es-MX" sz="2400" dirty="0"/>
              <a:t> a </a:t>
            </a:r>
            <a:r>
              <a:rPr lang="es-MX" sz="2400" dirty="0" err="1"/>
              <a:t>text</a:t>
            </a:r>
            <a:r>
              <a:rPr lang="es-MX" sz="2400" dirty="0"/>
              <a:t>, </a:t>
            </a:r>
            <a:r>
              <a:rPr lang="es-MX" sz="2400" dirty="0" err="1"/>
              <a:t>establish</a:t>
            </a:r>
            <a:r>
              <a:rPr lang="es-MX" sz="2400" dirty="0"/>
              <a:t> </a:t>
            </a:r>
            <a:r>
              <a:rPr lang="es-MX" sz="2400" dirty="0" err="1"/>
              <a:t>relationships</a:t>
            </a:r>
            <a:r>
              <a:rPr lang="es-MX" sz="2400" dirty="0"/>
              <a:t> </a:t>
            </a:r>
            <a:r>
              <a:rPr lang="es-MX" sz="2400" dirty="0" err="1"/>
              <a:t>between</a:t>
            </a:r>
            <a:r>
              <a:rPr lang="es-MX" sz="2400" dirty="0"/>
              <a:t> </a:t>
            </a:r>
            <a:r>
              <a:rPr lang="es-MX" sz="2400" dirty="0" err="1"/>
              <a:t>elements</a:t>
            </a:r>
            <a:r>
              <a:rPr lang="es-MX" sz="2400" dirty="0"/>
              <a:t> </a:t>
            </a:r>
            <a:r>
              <a:rPr lang="es-MX" sz="2400" dirty="0" err="1"/>
              <a:t>of</a:t>
            </a:r>
            <a:r>
              <a:rPr lang="es-MX" sz="2400" dirty="0"/>
              <a:t> a </a:t>
            </a:r>
            <a:r>
              <a:rPr lang="es-MX" sz="2400" dirty="0" err="1"/>
              <a:t>text</a:t>
            </a:r>
            <a:r>
              <a:rPr lang="es-MX" sz="2400" dirty="0"/>
              <a:t>, </a:t>
            </a:r>
            <a:r>
              <a:rPr lang="es-MX" sz="2400" dirty="0" err="1"/>
              <a:t>rhetorical</a:t>
            </a:r>
            <a:r>
              <a:rPr lang="es-MX" sz="2400" dirty="0"/>
              <a:t> </a:t>
            </a:r>
            <a:r>
              <a:rPr lang="es-MX" sz="2400" dirty="0" err="1"/>
              <a:t>resources</a:t>
            </a:r>
            <a:r>
              <a:rPr lang="es-MX" sz="2400" dirty="0"/>
              <a:t> and </a:t>
            </a:r>
            <a:r>
              <a:rPr lang="es-MX" sz="2400" dirty="0" err="1"/>
              <a:t>logical</a:t>
            </a:r>
            <a:r>
              <a:rPr lang="es-MX" sz="2400" dirty="0"/>
              <a:t> </a:t>
            </a:r>
            <a:r>
              <a:rPr lang="es-MX" sz="2400" dirty="0" err="1"/>
              <a:t>connectors</a:t>
            </a:r>
            <a:r>
              <a:rPr lang="es-MX" sz="2400" dirty="0"/>
              <a:t>, </a:t>
            </a:r>
            <a:r>
              <a:rPr lang="es-MX" sz="2400" dirty="0" err="1"/>
              <a:t>writing</a:t>
            </a:r>
            <a:r>
              <a:rPr lang="es-MX" sz="2400" dirty="0"/>
              <a:t> a </a:t>
            </a:r>
            <a:r>
              <a:rPr lang="es-MX" sz="2400" dirty="0" err="1"/>
              <a:t>summary</a:t>
            </a:r>
            <a:r>
              <a:rPr lang="es-MX" sz="2400" dirty="0"/>
              <a:t> </a:t>
            </a:r>
            <a:r>
              <a:rPr lang="es-MX" sz="2400" dirty="0" err="1"/>
              <a:t>of</a:t>
            </a:r>
            <a:r>
              <a:rPr lang="es-MX" sz="2400" dirty="0"/>
              <a:t> a </a:t>
            </a:r>
            <a:r>
              <a:rPr lang="es-MX" sz="2400" dirty="0" err="1"/>
              <a:t>text</a:t>
            </a:r>
            <a:r>
              <a:rPr lang="es-MX" sz="2400" dirty="0"/>
              <a:t>.</a:t>
            </a:r>
          </a:p>
          <a:p>
            <a:endParaRPr lang="es-MX" sz="2400" dirty="0"/>
          </a:p>
          <a:p>
            <a:r>
              <a:rPr lang="es-MX" sz="2400" dirty="0" err="1"/>
              <a:t>References</a:t>
            </a:r>
            <a:r>
              <a:rPr lang="es-MX" sz="2400" dirty="0"/>
              <a:t>: </a:t>
            </a:r>
          </a:p>
          <a:p>
            <a:r>
              <a:rPr lang="es-MX" sz="2400" dirty="0"/>
              <a:t>Oxford </a:t>
            </a:r>
            <a:r>
              <a:rPr lang="es-MX" sz="2400" dirty="0" err="1"/>
              <a:t>Student’s</a:t>
            </a:r>
            <a:r>
              <a:rPr lang="es-MX" sz="2400" dirty="0"/>
              <a:t> </a:t>
            </a:r>
            <a:r>
              <a:rPr lang="es-MX" sz="2400" dirty="0" err="1"/>
              <a:t>Dictionary</a:t>
            </a:r>
            <a:r>
              <a:rPr lang="es-MX" sz="2400" dirty="0"/>
              <a:t> (3rd </a:t>
            </a:r>
            <a:r>
              <a:rPr lang="es-MX" sz="2400" dirty="0" err="1"/>
              <a:t>edition</a:t>
            </a:r>
            <a:r>
              <a:rPr lang="es-MX" sz="2400" dirty="0"/>
              <a:t>)</a:t>
            </a:r>
          </a:p>
          <a:p>
            <a:r>
              <a:rPr lang="es-MX" sz="2400" dirty="0"/>
              <a:t>Oxford </a:t>
            </a:r>
            <a:r>
              <a:rPr lang="es-MX" sz="2400" dirty="0" err="1"/>
              <a:t>Advanced</a:t>
            </a:r>
            <a:r>
              <a:rPr lang="es-MX" sz="2400" dirty="0"/>
              <a:t> </a:t>
            </a:r>
            <a:r>
              <a:rPr lang="es-MX" sz="2400" dirty="0" err="1"/>
              <a:t>Learner´s</a:t>
            </a:r>
            <a:r>
              <a:rPr lang="es-MX" sz="2400" dirty="0"/>
              <a:t> </a:t>
            </a:r>
            <a:r>
              <a:rPr lang="es-MX" sz="2400" dirty="0" err="1"/>
              <a:t>Dictionary</a:t>
            </a:r>
            <a:r>
              <a:rPr lang="es-MX" sz="2400" dirty="0"/>
              <a:t> (8th </a:t>
            </a:r>
            <a:r>
              <a:rPr lang="es-MX" sz="2400" dirty="0" err="1"/>
              <a:t>edition</a:t>
            </a:r>
            <a:r>
              <a:rPr lang="es-MX" sz="2400" dirty="0"/>
              <a:t>)</a:t>
            </a:r>
          </a:p>
          <a:p>
            <a:endParaRPr lang="es-MX" sz="2400" dirty="0"/>
          </a:p>
        </p:txBody>
      </p:sp>
      <p:sp>
        <p:nvSpPr>
          <p:cNvPr id="6" name="CuadroTexto 5">
            <a:extLst>
              <a:ext uri="{FF2B5EF4-FFF2-40B4-BE49-F238E27FC236}">
                <a16:creationId xmlns:a16="http://schemas.microsoft.com/office/drawing/2014/main" id="{61B3DAFA-67C3-4CC6-9049-5B1924F53339}"/>
              </a:ext>
            </a:extLst>
          </p:cNvPr>
          <p:cNvSpPr txBox="1"/>
          <p:nvPr/>
        </p:nvSpPr>
        <p:spPr>
          <a:xfrm>
            <a:off x="10884192" y="0"/>
            <a:ext cx="1181734" cy="707886"/>
          </a:xfrm>
          <a:prstGeom prst="rect">
            <a:avLst/>
          </a:prstGeom>
          <a:noFill/>
        </p:spPr>
        <p:txBody>
          <a:bodyPr wrap="none" rtlCol="0">
            <a:spAutoFit/>
          </a:bodyPr>
          <a:lstStyle/>
          <a:p>
            <a:pPr algn="r"/>
            <a:r>
              <a:rPr lang="es-MX" sz="4000" dirty="0"/>
              <a:t>14.2</a:t>
            </a:r>
          </a:p>
        </p:txBody>
      </p:sp>
    </p:spTree>
    <p:extLst>
      <p:ext uri="{BB962C8B-B14F-4D97-AF65-F5344CB8AC3E}">
        <p14:creationId xmlns:p14="http://schemas.microsoft.com/office/powerpoint/2010/main" val="4249898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9C113C-5FF0-4A05-B580-1D38AAEC8DA8}"/>
              </a:ext>
            </a:extLst>
          </p:cNvPr>
          <p:cNvSpPr>
            <a:spLocks noGrp="1"/>
          </p:cNvSpPr>
          <p:nvPr>
            <p:ph type="title"/>
          </p:nvPr>
        </p:nvSpPr>
        <p:spPr/>
        <p:txBody>
          <a:bodyPr/>
          <a:lstStyle/>
          <a:p>
            <a:r>
              <a:rPr lang="es-MX" dirty="0"/>
              <a:t>ORGANIZADOR GRÁFICO</a:t>
            </a:r>
          </a:p>
        </p:txBody>
      </p:sp>
      <p:sp>
        <p:nvSpPr>
          <p:cNvPr id="4" name="Rectángulo: esquinas redondeadas 3">
            <a:extLst>
              <a:ext uri="{FF2B5EF4-FFF2-40B4-BE49-F238E27FC236}">
                <a16:creationId xmlns:a16="http://schemas.microsoft.com/office/drawing/2014/main" id="{67DD2724-D4BC-4807-80DA-14724D2D15C2}"/>
              </a:ext>
            </a:extLst>
          </p:cNvPr>
          <p:cNvSpPr/>
          <p:nvPr/>
        </p:nvSpPr>
        <p:spPr>
          <a:xfrm>
            <a:off x="4470926" y="2465742"/>
            <a:ext cx="2782957" cy="149749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500" dirty="0"/>
              <a:t>CAMPAÑA DE CONCIENCIA VIAL</a:t>
            </a:r>
          </a:p>
        </p:txBody>
      </p:sp>
      <p:sp>
        <p:nvSpPr>
          <p:cNvPr id="5" name="Flecha: a la derecha 4">
            <a:extLst>
              <a:ext uri="{FF2B5EF4-FFF2-40B4-BE49-F238E27FC236}">
                <a16:creationId xmlns:a16="http://schemas.microsoft.com/office/drawing/2014/main" id="{AAC6271E-FA70-43B1-9DDE-37425C2C8970}"/>
              </a:ext>
            </a:extLst>
          </p:cNvPr>
          <p:cNvSpPr/>
          <p:nvPr/>
        </p:nvSpPr>
        <p:spPr>
          <a:xfrm>
            <a:off x="1807241" y="2154316"/>
            <a:ext cx="2610678" cy="2120348"/>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dirty="0"/>
              <a:t>Psicología</a:t>
            </a:r>
          </a:p>
        </p:txBody>
      </p:sp>
      <p:sp>
        <p:nvSpPr>
          <p:cNvPr id="8" name="Flecha: a la derecha 7">
            <a:extLst>
              <a:ext uri="{FF2B5EF4-FFF2-40B4-BE49-F238E27FC236}">
                <a16:creationId xmlns:a16="http://schemas.microsoft.com/office/drawing/2014/main" id="{AA64748C-A8AD-468D-A3C2-9453ADE60B2D}"/>
              </a:ext>
            </a:extLst>
          </p:cNvPr>
          <p:cNvSpPr/>
          <p:nvPr/>
        </p:nvSpPr>
        <p:spPr>
          <a:xfrm flipH="1">
            <a:off x="7396901" y="2154316"/>
            <a:ext cx="2610678" cy="2120348"/>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_tradnl" dirty="0">
                <a:cs typeface="Times New Roman"/>
              </a:rPr>
              <a:t>Introducción al Estudio de las Ciencias Sociales y Económicas</a:t>
            </a:r>
            <a:endParaRPr lang="es-MX" dirty="0"/>
          </a:p>
        </p:txBody>
      </p:sp>
      <p:sp>
        <p:nvSpPr>
          <p:cNvPr id="10" name="Rectángulo 9">
            <a:extLst>
              <a:ext uri="{FF2B5EF4-FFF2-40B4-BE49-F238E27FC236}">
                <a16:creationId xmlns:a16="http://schemas.microsoft.com/office/drawing/2014/main" id="{CA2138C4-64CB-4D00-A768-6A415DDEB806}"/>
              </a:ext>
            </a:extLst>
          </p:cNvPr>
          <p:cNvSpPr/>
          <p:nvPr/>
        </p:nvSpPr>
        <p:spPr>
          <a:xfrm>
            <a:off x="543339" y="5764696"/>
            <a:ext cx="11125414" cy="7553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dirty="0"/>
              <a:t>Materias de apoyo: Estadística y Probabilidad, Literatura Mexicana, Ingles VI</a:t>
            </a:r>
          </a:p>
        </p:txBody>
      </p:sp>
      <p:sp>
        <p:nvSpPr>
          <p:cNvPr id="11" name="CuadroTexto 10">
            <a:extLst>
              <a:ext uri="{FF2B5EF4-FFF2-40B4-BE49-F238E27FC236}">
                <a16:creationId xmlns:a16="http://schemas.microsoft.com/office/drawing/2014/main" id="{5D2238C3-7326-4D16-88B0-6511315F65E0}"/>
              </a:ext>
            </a:extLst>
          </p:cNvPr>
          <p:cNvSpPr txBox="1"/>
          <p:nvPr/>
        </p:nvSpPr>
        <p:spPr>
          <a:xfrm>
            <a:off x="436739" y="4306075"/>
            <a:ext cx="2093844" cy="1200329"/>
          </a:xfrm>
          <a:prstGeom prst="rect">
            <a:avLst/>
          </a:prstGeom>
          <a:noFill/>
        </p:spPr>
        <p:txBody>
          <a:bodyPr wrap="square" rtlCol="0">
            <a:spAutoFit/>
          </a:bodyPr>
          <a:lstStyle/>
          <a:p>
            <a:pPr marL="285750" indent="-285750">
              <a:buFont typeface="Arial" panose="020B0604020202020204" pitchFamily="34" charset="0"/>
              <a:buChar char="•"/>
            </a:pPr>
            <a:r>
              <a:rPr lang="es-MX" dirty="0"/>
              <a:t>Aprendizaje</a:t>
            </a:r>
          </a:p>
          <a:p>
            <a:pPr marL="285750" indent="-285750">
              <a:buFont typeface="Arial" panose="020B0604020202020204" pitchFamily="34" charset="0"/>
              <a:buChar char="•"/>
            </a:pPr>
            <a:r>
              <a:rPr lang="es-MX" dirty="0"/>
              <a:t>Memoria</a:t>
            </a:r>
          </a:p>
          <a:p>
            <a:pPr marL="285750" indent="-285750">
              <a:buFont typeface="Arial" panose="020B0604020202020204" pitchFamily="34" charset="0"/>
              <a:buChar char="•"/>
            </a:pPr>
            <a:r>
              <a:rPr lang="es-MX" dirty="0"/>
              <a:t>Atención</a:t>
            </a:r>
          </a:p>
          <a:p>
            <a:pPr marL="285750" indent="-285750">
              <a:buFont typeface="Arial" panose="020B0604020202020204" pitchFamily="34" charset="0"/>
              <a:buChar char="•"/>
            </a:pPr>
            <a:r>
              <a:rPr lang="es-MX" dirty="0"/>
              <a:t>Pensamiento</a:t>
            </a:r>
          </a:p>
        </p:txBody>
      </p:sp>
      <p:sp>
        <p:nvSpPr>
          <p:cNvPr id="13" name="CuadroTexto 12">
            <a:extLst>
              <a:ext uri="{FF2B5EF4-FFF2-40B4-BE49-F238E27FC236}">
                <a16:creationId xmlns:a16="http://schemas.microsoft.com/office/drawing/2014/main" id="{CA7A05CB-C1CC-49C5-B082-694DD60AD562}"/>
              </a:ext>
            </a:extLst>
          </p:cNvPr>
          <p:cNvSpPr txBox="1"/>
          <p:nvPr/>
        </p:nvSpPr>
        <p:spPr>
          <a:xfrm>
            <a:off x="7143816" y="4342776"/>
            <a:ext cx="2222913" cy="923330"/>
          </a:xfrm>
          <a:prstGeom prst="rect">
            <a:avLst/>
          </a:prstGeom>
          <a:noFill/>
        </p:spPr>
        <p:txBody>
          <a:bodyPr wrap="square" rtlCol="0">
            <a:spAutoFit/>
          </a:bodyPr>
          <a:lstStyle/>
          <a:p>
            <a:pPr marL="285750" indent="-285750">
              <a:buFont typeface="Arial" panose="020B0604020202020204" pitchFamily="34" charset="0"/>
              <a:buChar char="•"/>
            </a:pPr>
            <a:r>
              <a:rPr lang="es-MX" dirty="0"/>
              <a:t>Educación cívica</a:t>
            </a:r>
          </a:p>
          <a:p>
            <a:pPr marL="285750" indent="-285750">
              <a:buFont typeface="Arial" panose="020B0604020202020204" pitchFamily="34" charset="0"/>
              <a:buChar char="•"/>
            </a:pPr>
            <a:r>
              <a:rPr lang="es-MX" dirty="0"/>
              <a:t>Socialización</a:t>
            </a:r>
          </a:p>
          <a:p>
            <a:pPr marL="285750" indent="-285750">
              <a:buFont typeface="Arial" panose="020B0604020202020204" pitchFamily="34" charset="0"/>
              <a:buChar char="•"/>
            </a:pPr>
            <a:r>
              <a:rPr lang="es-MX" dirty="0"/>
              <a:t>Urbanización</a:t>
            </a:r>
          </a:p>
        </p:txBody>
      </p:sp>
      <p:sp>
        <p:nvSpPr>
          <p:cNvPr id="14" name="CuadroTexto 13">
            <a:extLst>
              <a:ext uri="{FF2B5EF4-FFF2-40B4-BE49-F238E27FC236}">
                <a16:creationId xmlns:a16="http://schemas.microsoft.com/office/drawing/2014/main" id="{4534CA1F-75B3-41D8-81D1-A466D0EAD7DB}"/>
              </a:ext>
            </a:extLst>
          </p:cNvPr>
          <p:cNvSpPr txBox="1"/>
          <p:nvPr/>
        </p:nvSpPr>
        <p:spPr>
          <a:xfrm>
            <a:off x="9514080" y="4342776"/>
            <a:ext cx="2222913" cy="1200329"/>
          </a:xfrm>
          <a:prstGeom prst="rect">
            <a:avLst/>
          </a:prstGeom>
          <a:noFill/>
        </p:spPr>
        <p:txBody>
          <a:bodyPr wrap="square" rtlCol="0">
            <a:spAutoFit/>
          </a:bodyPr>
          <a:lstStyle/>
          <a:p>
            <a:pPr marL="285750" indent="-285750">
              <a:buFont typeface="Arial" panose="020B0604020202020204" pitchFamily="34" charset="0"/>
              <a:buChar char="•"/>
            </a:pPr>
            <a:r>
              <a:rPr lang="es-MX" dirty="0"/>
              <a:t>Modernidad</a:t>
            </a:r>
          </a:p>
          <a:p>
            <a:pPr marL="285750" indent="-285750">
              <a:buFont typeface="Arial" panose="020B0604020202020204" pitchFamily="34" charset="0"/>
              <a:buChar char="•"/>
            </a:pPr>
            <a:r>
              <a:rPr lang="es-MX" dirty="0"/>
              <a:t>Sociedad de la </a:t>
            </a:r>
          </a:p>
          <a:p>
            <a:r>
              <a:rPr lang="es-MX" dirty="0"/>
              <a:t>     información y la      </a:t>
            </a:r>
          </a:p>
          <a:p>
            <a:r>
              <a:rPr lang="es-MX" dirty="0"/>
              <a:t>     comunicación</a:t>
            </a:r>
          </a:p>
        </p:txBody>
      </p:sp>
      <p:sp>
        <p:nvSpPr>
          <p:cNvPr id="15" name="CuadroTexto 14">
            <a:extLst>
              <a:ext uri="{FF2B5EF4-FFF2-40B4-BE49-F238E27FC236}">
                <a16:creationId xmlns:a16="http://schemas.microsoft.com/office/drawing/2014/main" id="{0670CB22-168D-4585-9BDF-66219972754B}"/>
              </a:ext>
            </a:extLst>
          </p:cNvPr>
          <p:cNvSpPr txBox="1"/>
          <p:nvPr/>
        </p:nvSpPr>
        <p:spPr>
          <a:xfrm>
            <a:off x="2605721" y="4306075"/>
            <a:ext cx="2093844" cy="923330"/>
          </a:xfrm>
          <a:prstGeom prst="rect">
            <a:avLst/>
          </a:prstGeom>
          <a:noFill/>
        </p:spPr>
        <p:txBody>
          <a:bodyPr wrap="square" rtlCol="0">
            <a:spAutoFit/>
          </a:bodyPr>
          <a:lstStyle/>
          <a:p>
            <a:pPr marL="285750" indent="-285750">
              <a:buFont typeface="Arial" panose="020B0604020202020204" pitchFamily="34" charset="0"/>
              <a:buChar char="•"/>
            </a:pPr>
            <a:r>
              <a:rPr lang="es-MX" dirty="0"/>
              <a:t>Lenguaje</a:t>
            </a:r>
          </a:p>
          <a:p>
            <a:pPr marL="285750" indent="-285750">
              <a:buFont typeface="Arial" panose="020B0604020202020204" pitchFamily="34" charset="0"/>
              <a:buChar char="•"/>
            </a:pPr>
            <a:r>
              <a:rPr lang="es-MX" dirty="0"/>
              <a:t>Personalidad</a:t>
            </a:r>
          </a:p>
          <a:p>
            <a:pPr marL="285750" indent="-285750">
              <a:buFont typeface="Arial" panose="020B0604020202020204" pitchFamily="34" charset="0"/>
              <a:buChar char="•"/>
            </a:pPr>
            <a:r>
              <a:rPr lang="es-MX" dirty="0"/>
              <a:t>Percepción</a:t>
            </a:r>
          </a:p>
        </p:txBody>
      </p:sp>
      <p:sp>
        <p:nvSpPr>
          <p:cNvPr id="12" name="CuadroTexto 11">
            <a:extLst>
              <a:ext uri="{FF2B5EF4-FFF2-40B4-BE49-F238E27FC236}">
                <a16:creationId xmlns:a16="http://schemas.microsoft.com/office/drawing/2014/main" id="{137FC267-930F-4D9C-8E6F-A31925D0E488}"/>
              </a:ext>
            </a:extLst>
          </p:cNvPr>
          <p:cNvSpPr txBox="1"/>
          <p:nvPr/>
        </p:nvSpPr>
        <p:spPr>
          <a:xfrm>
            <a:off x="11611955" y="0"/>
            <a:ext cx="453971" cy="707886"/>
          </a:xfrm>
          <a:prstGeom prst="rect">
            <a:avLst/>
          </a:prstGeom>
          <a:noFill/>
        </p:spPr>
        <p:txBody>
          <a:bodyPr wrap="none" rtlCol="0">
            <a:spAutoFit/>
          </a:bodyPr>
          <a:lstStyle/>
          <a:p>
            <a:pPr algn="r"/>
            <a:r>
              <a:rPr lang="es-MX" sz="4000" dirty="0"/>
              <a:t>7</a:t>
            </a:r>
          </a:p>
        </p:txBody>
      </p:sp>
    </p:spTree>
    <p:extLst>
      <p:ext uri="{BB962C8B-B14F-4D97-AF65-F5344CB8AC3E}">
        <p14:creationId xmlns:p14="http://schemas.microsoft.com/office/powerpoint/2010/main" val="6432655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0ABBA-1455-471E-AF9F-697FF08E5F9C}"/>
              </a:ext>
            </a:extLst>
          </p:cNvPr>
          <p:cNvSpPr>
            <a:spLocks noGrp="1"/>
          </p:cNvSpPr>
          <p:nvPr>
            <p:ph type="title"/>
          </p:nvPr>
        </p:nvSpPr>
        <p:spPr/>
        <p:txBody>
          <a:bodyPr/>
          <a:lstStyle/>
          <a:p>
            <a:r>
              <a:rPr lang="en-US" dirty="0"/>
              <a:t>Description of Opening the activity.</a:t>
            </a:r>
            <a:endParaRPr lang="es-MX" dirty="0"/>
          </a:p>
        </p:txBody>
      </p:sp>
      <p:sp>
        <p:nvSpPr>
          <p:cNvPr id="3" name="Marcador de contenido 2">
            <a:extLst>
              <a:ext uri="{FF2B5EF4-FFF2-40B4-BE49-F238E27FC236}">
                <a16:creationId xmlns:a16="http://schemas.microsoft.com/office/drawing/2014/main" id="{1F24D746-5B71-4BFE-89F5-12B4CB385B7C}"/>
              </a:ext>
            </a:extLst>
          </p:cNvPr>
          <p:cNvSpPr>
            <a:spLocks noGrp="1"/>
          </p:cNvSpPr>
          <p:nvPr>
            <p:ph idx="1"/>
          </p:nvPr>
        </p:nvSpPr>
        <p:spPr>
          <a:xfrm>
            <a:off x="471458" y="3175782"/>
            <a:ext cx="11249083" cy="1391065"/>
          </a:xfrm>
        </p:spPr>
        <p:txBody>
          <a:bodyPr>
            <a:noAutofit/>
          </a:bodyPr>
          <a:lstStyle/>
          <a:p>
            <a:r>
              <a:rPr lang="es-MX" sz="2400" dirty="0" err="1"/>
              <a:t>Students</a:t>
            </a:r>
            <a:r>
              <a:rPr lang="es-MX" sz="2400" dirty="0"/>
              <a:t> </a:t>
            </a:r>
            <a:r>
              <a:rPr lang="es-MX" sz="2400" dirty="0" err="1"/>
              <a:t>will</a:t>
            </a:r>
            <a:r>
              <a:rPr lang="es-MX" sz="2400" dirty="0"/>
              <a:t> use </a:t>
            </a:r>
            <a:r>
              <a:rPr lang="es-MX" sz="2400" dirty="0" err="1"/>
              <a:t>the</a:t>
            </a:r>
            <a:r>
              <a:rPr lang="es-MX" sz="2400" dirty="0"/>
              <a:t> </a:t>
            </a:r>
            <a:r>
              <a:rPr lang="es-MX" sz="2400" dirty="0" err="1"/>
              <a:t>information</a:t>
            </a:r>
            <a:r>
              <a:rPr lang="es-MX" sz="2400" dirty="0"/>
              <a:t> </a:t>
            </a:r>
            <a:r>
              <a:rPr lang="es-MX" sz="2400" dirty="0" err="1"/>
              <a:t>gathered</a:t>
            </a:r>
            <a:r>
              <a:rPr lang="es-MX" sz="2400" dirty="0"/>
              <a:t> in </a:t>
            </a:r>
            <a:r>
              <a:rPr lang="es-MX" sz="2400" dirty="0" err="1"/>
              <a:t>psichology</a:t>
            </a:r>
            <a:r>
              <a:rPr lang="es-MX" sz="2400" dirty="0"/>
              <a:t> and </a:t>
            </a:r>
            <a:r>
              <a:rPr lang="es-MX" sz="2400" dirty="0" err="1"/>
              <a:t>study</a:t>
            </a:r>
            <a:r>
              <a:rPr lang="es-MX" sz="2400" dirty="0"/>
              <a:t> </a:t>
            </a:r>
            <a:r>
              <a:rPr lang="es-MX" sz="2400" dirty="0" err="1"/>
              <a:t>of</a:t>
            </a:r>
            <a:r>
              <a:rPr lang="es-MX" sz="2400" dirty="0"/>
              <a:t> social and </a:t>
            </a:r>
            <a:r>
              <a:rPr lang="es-MX" sz="2400" dirty="0" err="1"/>
              <a:t>economic</a:t>
            </a:r>
            <a:r>
              <a:rPr lang="es-MX" sz="2400" dirty="0"/>
              <a:t> </a:t>
            </a:r>
            <a:r>
              <a:rPr lang="es-MX" sz="2400" dirty="0" err="1"/>
              <a:t>sciences</a:t>
            </a:r>
            <a:r>
              <a:rPr lang="es-MX" sz="2400" dirty="0"/>
              <a:t> </a:t>
            </a:r>
            <a:r>
              <a:rPr lang="es-MX" sz="2400" dirty="0" err="1"/>
              <a:t>subjects</a:t>
            </a:r>
            <a:r>
              <a:rPr lang="es-MX" sz="2400" dirty="0"/>
              <a:t> plus </a:t>
            </a:r>
            <a:r>
              <a:rPr lang="es-MX" sz="2400" dirty="0" err="1"/>
              <a:t>statistic</a:t>
            </a:r>
            <a:r>
              <a:rPr lang="es-MX" sz="2400" dirty="0"/>
              <a:t> and </a:t>
            </a:r>
            <a:r>
              <a:rPr lang="es-MX" sz="2400" dirty="0" err="1"/>
              <a:t>probability</a:t>
            </a:r>
            <a:r>
              <a:rPr lang="es-MX" sz="2400" dirty="0"/>
              <a:t> </a:t>
            </a:r>
            <a:r>
              <a:rPr lang="es-MX" sz="2400" dirty="0" err="1"/>
              <a:t>to</a:t>
            </a:r>
            <a:r>
              <a:rPr lang="es-MX" sz="2400" dirty="0"/>
              <a:t> </a:t>
            </a:r>
            <a:r>
              <a:rPr lang="es-MX" sz="2400" dirty="0" err="1"/>
              <a:t>make</a:t>
            </a:r>
            <a:r>
              <a:rPr lang="es-MX" sz="2400" dirty="0"/>
              <a:t> a </a:t>
            </a:r>
            <a:r>
              <a:rPr lang="es-MX" sz="2400" dirty="0" err="1"/>
              <a:t>brochure</a:t>
            </a:r>
            <a:r>
              <a:rPr lang="es-MX" sz="2400" dirty="0"/>
              <a:t> in English </a:t>
            </a:r>
            <a:r>
              <a:rPr lang="es-MX" sz="2400" dirty="0" err="1"/>
              <a:t>language</a:t>
            </a:r>
            <a:r>
              <a:rPr lang="es-MX" sz="2400" dirty="0"/>
              <a:t>.</a:t>
            </a:r>
          </a:p>
          <a:p>
            <a:r>
              <a:rPr lang="es-MX" sz="2400" dirty="0"/>
              <a:t>Step 1: </a:t>
            </a:r>
            <a:r>
              <a:rPr lang="es-MX" sz="2400" dirty="0" err="1"/>
              <a:t>Students</a:t>
            </a:r>
            <a:r>
              <a:rPr lang="es-MX" sz="2400" dirty="0"/>
              <a:t> </a:t>
            </a:r>
            <a:r>
              <a:rPr lang="es-MX" sz="2400" dirty="0" err="1"/>
              <a:t>will</a:t>
            </a:r>
            <a:r>
              <a:rPr lang="es-MX" sz="2400" dirty="0"/>
              <a:t> </a:t>
            </a:r>
            <a:r>
              <a:rPr lang="es-MX" sz="2400" dirty="0" err="1"/>
              <a:t>gather</a:t>
            </a:r>
            <a:r>
              <a:rPr lang="es-MX" sz="2400" dirty="0"/>
              <a:t> </a:t>
            </a:r>
            <a:r>
              <a:rPr lang="es-MX" sz="2400" dirty="0" err="1"/>
              <a:t>the</a:t>
            </a:r>
            <a:r>
              <a:rPr lang="es-MX" sz="2400" dirty="0"/>
              <a:t> </a:t>
            </a:r>
            <a:r>
              <a:rPr lang="es-MX" sz="2400" dirty="0" err="1"/>
              <a:t>information</a:t>
            </a:r>
            <a:r>
              <a:rPr lang="es-MX" sz="2400" dirty="0"/>
              <a:t> and </a:t>
            </a:r>
            <a:r>
              <a:rPr lang="es-MX" sz="2400" dirty="0" err="1"/>
              <a:t>will</a:t>
            </a:r>
            <a:r>
              <a:rPr lang="es-MX" sz="2400" dirty="0"/>
              <a:t> </a:t>
            </a:r>
            <a:r>
              <a:rPr lang="es-MX" sz="2400" dirty="0" err="1"/>
              <a:t>choose</a:t>
            </a:r>
            <a:r>
              <a:rPr lang="es-MX" sz="2400" dirty="0"/>
              <a:t> a </a:t>
            </a:r>
            <a:r>
              <a:rPr lang="es-MX" sz="2400" dirty="0" err="1"/>
              <a:t>dictionary</a:t>
            </a:r>
            <a:r>
              <a:rPr lang="es-MX" sz="2400" dirty="0"/>
              <a:t>. </a:t>
            </a:r>
          </a:p>
          <a:p>
            <a:r>
              <a:rPr lang="es-MX" sz="2400" dirty="0"/>
              <a:t>Step 2: </a:t>
            </a:r>
            <a:r>
              <a:rPr lang="es-MX" sz="2400" dirty="0" err="1"/>
              <a:t>Students</a:t>
            </a:r>
            <a:r>
              <a:rPr lang="es-MX" sz="2400" dirty="0"/>
              <a:t> </a:t>
            </a:r>
            <a:r>
              <a:rPr lang="es-MX" sz="2400" dirty="0" err="1"/>
              <a:t>will</a:t>
            </a:r>
            <a:r>
              <a:rPr lang="es-MX" sz="2400" dirty="0"/>
              <a:t> </a:t>
            </a:r>
            <a:r>
              <a:rPr lang="es-MX" sz="2400" dirty="0" err="1"/>
              <a:t>make</a:t>
            </a:r>
            <a:r>
              <a:rPr lang="es-MX" sz="2400" dirty="0"/>
              <a:t> a sketch </a:t>
            </a:r>
            <a:r>
              <a:rPr lang="es-MX" sz="2400" dirty="0" err="1"/>
              <a:t>to</a:t>
            </a:r>
            <a:r>
              <a:rPr lang="es-MX" sz="2400" dirty="0"/>
              <a:t> determine </a:t>
            </a:r>
            <a:r>
              <a:rPr lang="es-MX" sz="2400" dirty="0" err="1"/>
              <a:t>the</a:t>
            </a:r>
            <a:r>
              <a:rPr lang="es-MX" sz="2400" dirty="0"/>
              <a:t> </a:t>
            </a:r>
            <a:r>
              <a:rPr lang="es-MX" sz="2400" dirty="0" err="1"/>
              <a:t>location</a:t>
            </a:r>
            <a:r>
              <a:rPr lang="es-MX" sz="2400" dirty="0"/>
              <a:t> </a:t>
            </a:r>
            <a:r>
              <a:rPr lang="es-MX" sz="2400" dirty="0" err="1"/>
              <a:t>of</a:t>
            </a:r>
            <a:r>
              <a:rPr lang="es-MX" sz="2400" dirty="0"/>
              <a:t> </a:t>
            </a:r>
            <a:r>
              <a:rPr lang="es-MX" sz="2400" dirty="0" err="1"/>
              <a:t>the</a:t>
            </a:r>
            <a:r>
              <a:rPr lang="es-MX" sz="2400" dirty="0"/>
              <a:t> </a:t>
            </a:r>
            <a:r>
              <a:rPr lang="es-MX" sz="2400" dirty="0" err="1"/>
              <a:t>information</a:t>
            </a:r>
            <a:endParaRPr lang="es-MX" sz="2400" dirty="0"/>
          </a:p>
        </p:txBody>
      </p:sp>
      <p:sp>
        <p:nvSpPr>
          <p:cNvPr id="4" name="CuadroTexto 3">
            <a:extLst>
              <a:ext uri="{FF2B5EF4-FFF2-40B4-BE49-F238E27FC236}">
                <a16:creationId xmlns:a16="http://schemas.microsoft.com/office/drawing/2014/main" id="{1F2C2E3B-D0B0-4A2C-AC7C-E8F559A64FF3}"/>
              </a:ext>
            </a:extLst>
          </p:cNvPr>
          <p:cNvSpPr txBox="1"/>
          <p:nvPr/>
        </p:nvSpPr>
        <p:spPr>
          <a:xfrm>
            <a:off x="10884191" y="0"/>
            <a:ext cx="1181735" cy="707886"/>
          </a:xfrm>
          <a:prstGeom prst="rect">
            <a:avLst/>
          </a:prstGeom>
          <a:noFill/>
        </p:spPr>
        <p:txBody>
          <a:bodyPr wrap="none" rtlCol="0">
            <a:spAutoFit/>
          </a:bodyPr>
          <a:lstStyle/>
          <a:p>
            <a:pPr algn="r"/>
            <a:r>
              <a:rPr lang="es-MX" sz="4000" dirty="0"/>
              <a:t>14.4</a:t>
            </a:r>
          </a:p>
        </p:txBody>
      </p:sp>
    </p:spTree>
    <p:extLst>
      <p:ext uri="{BB962C8B-B14F-4D97-AF65-F5344CB8AC3E}">
        <p14:creationId xmlns:p14="http://schemas.microsoft.com/office/powerpoint/2010/main" val="966384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242DA9-B10B-496C-9DCD-320F7BBD40F6}"/>
              </a:ext>
            </a:extLst>
          </p:cNvPr>
          <p:cNvSpPr>
            <a:spLocks noGrp="1"/>
          </p:cNvSpPr>
          <p:nvPr>
            <p:ph type="title"/>
          </p:nvPr>
        </p:nvSpPr>
        <p:spPr/>
        <p:txBody>
          <a:bodyPr/>
          <a:lstStyle/>
          <a:p>
            <a:r>
              <a:rPr lang="en-US" dirty="0"/>
              <a:t>Description of the development of the activity.</a:t>
            </a:r>
            <a:endParaRPr lang="es-MX" dirty="0"/>
          </a:p>
        </p:txBody>
      </p:sp>
      <p:sp>
        <p:nvSpPr>
          <p:cNvPr id="3" name="Marcador de contenido 2">
            <a:extLst>
              <a:ext uri="{FF2B5EF4-FFF2-40B4-BE49-F238E27FC236}">
                <a16:creationId xmlns:a16="http://schemas.microsoft.com/office/drawing/2014/main" id="{1105A5FA-26BE-4F80-BAA7-D922E5CC72E1}"/>
              </a:ext>
            </a:extLst>
          </p:cNvPr>
          <p:cNvSpPr>
            <a:spLocks noGrp="1"/>
          </p:cNvSpPr>
          <p:nvPr>
            <p:ph idx="1"/>
          </p:nvPr>
        </p:nvSpPr>
        <p:spPr>
          <a:xfrm>
            <a:off x="680321" y="3674743"/>
            <a:ext cx="10461291" cy="923544"/>
          </a:xfrm>
        </p:spPr>
        <p:txBody>
          <a:bodyPr>
            <a:noAutofit/>
          </a:bodyPr>
          <a:lstStyle/>
          <a:p>
            <a:r>
              <a:rPr lang="es-MX" dirty="0"/>
              <a:t>Step 1: </a:t>
            </a:r>
            <a:r>
              <a:rPr lang="es-MX" dirty="0" err="1"/>
              <a:t>Students</a:t>
            </a:r>
            <a:r>
              <a:rPr lang="es-MX" dirty="0"/>
              <a:t> </a:t>
            </a:r>
            <a:r>
              <a:rPr lang="es-MX" dirty="0" err="1"/>
              <a:t>will</a:t>
            </a:r>
            <a:r>
              <a:rPr lang="es-MX" dirty="0"/>
              <a:t> </a:t>
            </a:r>
            <a:r>
              <a:rPr lang="es-MX" dirty="0" err="1"/>
              <a:t>translate</a:t>
            </a:r>
            <a:r>
              <a:rPr lang="es-MX" dirty="0"/>
              <a:t> </a:t>
            </a:r>
            <a:r>
              <a:rPr lang="es-MX" dirty="0" err="1"/>
              <a:t>their</a:t>
            </a:r>
            <a:r>
              <a:rPr lang="es-MX" dirty="0"/>
              <a:t> </a:t>
            </a:r>
            <a:r>
              <a:rPr lang="es-MX" dirty="0" err="1"/>
              <a:t>introduction</a:t>
            </a:r>
            <a:endParaRPr lang="es-MX" dirty="0"/>
          </a:p>
          <a:p>
            <a:r>
              <a:rPr lang="es-MX" dirty="0"/>
              <a:t>Step 2: </a:t>
            </a:r>
            <a:r>
              <a:rPr lang="es-MX" dirty="0" err="1"/>
              <a:t>Students</a:t>
            </a:r>
            <a:r>
              <a:rPr lang="es-MX" dirty="0"/>
              <a:t> </a:t>
            </a:r>
            <a:r>
              <a:rPr lang="es-MX" dirty="0" err="1"/>
              <a:t>will</a:t>
            </a:r>
            <a:r>
              <a:rPr lang="es-MX" dirty="0"/>
              <a:t> </a:t>
            </a:r>
            <a:r>
              <a:rPr lang="es-MX" dirty="0" err="1"/>
              <a:t>translate</a:t>
            </a:r>
            <a:r>
              <a:rPr lang="es-MX" dirty="0"/>
              <a:t> </a:t>
            </a:r>
            <a:r>
              <a:rPr lang="es-MX" dirty="0" err="1"/>
              <a:t>their</a:t>
            </a:r>
            <a:r>
              <a:rPr lang="es-MX" dirty="0"/>
              <a:t>  general and </a:t>
            </a:r>
            <a:r>
              <a:rPr lang="es-MX" dirty="0" err="1"/>
              <a:t>specific</a:t>
            </a:r>
            <a:r>
              <a:rPr lang="es-MX" dirty="0"/>
              <a:t> </a:t>
            </a:r>
            <a:r>
              <a:rPr lang="es-MX" dirty="0" err="1"/>
              <a:t>information</a:t>
            </a:r>
            <a:r>
              <a:rPr lang="es-MX" dirty="0"/>
              <a:t> </a:t>
            </a:r>
          </a:p>
          <a:p>
            <a:r>
              <a:rPr lang="es-MX" dirty="0"/>
              <a:t>Step 3: </a:t>
            </a:r>
            <a:r>
              <a:rPr lang="es-MX" dirty="0" err="1"/>
              <a:t>Students</a:t>
            </a:r>
            <a:r>
              <a:rPr lang="es-MX" dirty="0"/>
              <a:t> </a:t>
            </a:r>
            <a:r>
              <a:rPr lang="es-MX" dirty="0" err="1"/>
              <a:t>will</a:t>
            </a:r>
            <a:r>
              <a:rPr lang="es-MX" dirty="0"/>
              <a:t> </a:t>
            </a:r>
            <a:r>
              <a:rPr lang="es-MX" dirty="0" err="1"/>
              <a:t>translate</a:t>
            </a:r>
            <a:r>
              <a:rPr lang="es-MX" dirty="0"/>
              <a:t> </a:t>
            </a:r>
            <a:r>
              <a:rPr lang="es-MX" dirty="0" err="1"/>
              <a:t>their</a:t>
            </a:r>
            <a:r>
              <a:rPr lang="es-MX" dirty="0"/>
              <a:t> </a:t>
            </a:r>
            <a:r>
              <a:rPr lang="es-MX" dirty="0" err="1"/>
              <a:t>conlusions</a:t>
            </a:r>
            <a:r>
              <a:rPr lang="es-MX" dirty="0"/>
              <a:t>.</a:t>
            </a:r>
          </a:p>
        </p:txBody>
      </p:sp>
      <p:sp>
        <p:nvSpPr>
          <p:cNvPr id="4" name="CuadroTexto 3">
            <a:extLst>
              <a:ext uri="{FF2B5EF4-FFF2-40B4-BE49-F238E27FC236}">
                <a16:creationId xmlns:a16="http://schemas.microsoft.com/office/drawing/2014/main" id="{945CAE59-4948-41DD-8C44-6FB2470C08A3}"/>
              </a:ext>
            </a:extLst>
          </p:cNvPr>
          <p:cNvSpPr txBox="1"/>
          <p:nvPr/>
        </p:nvSpPr>
        <p:spPr>
          <a:xfrm>
            <a:off x="10884192" y="0"/>
            <a:ext cx="1181734" cy="707886"/>
          </a:xfrm>
          <a:prstGeom prst="rect">
            <a:avLst/>
          </a:prstGeom>
          <a:noFill/>
        </p:spPr>
        <p:txBody>
          <a:bodyPr wrap="none" rtlCol="0">
            <a:spAutoFit/>
          </a:bodyPr>
          <a:lstStyle/>
          <a:p>
            <a:pPr algn="r"/>
            <a:r>
              <a:rPr lang="es-MX" sz="4000" dirty="0"/>
              <a:t>14.5</a:t>
            </a:r>
          </a:p>
        </p:txBody>
      </p:sp>
    </p:spTree>
    <p:extLst>
      <p:ext uri="{BB962C8B-B14F-4D97-AF65-F5344CB8AC3E}">
        <p14:creationId xmlns:p14="http://schemas.microsoft.com/office/powerpoint/2010/main" val="17430590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320CE-4F39-4129-AF0D-AE44CC837A43}"/>
              </a:ext>
            </a:extLst>
          </p:cNvPr>
          <p:cNvSpPr>
            <a:spLocks noGrp="1"/>
          </p:cNvSpPr>
          <p:nvPr>
            <p:ph type="title"/>
          </p:nvPr>
        </p:nvSpPr>
        <p:spPr/>
        <p:txBody>
          <a:bodyPr/>
          <a:lstStyle/>
          <a:p>
            <a:r>
              <a:rPr lang="en-US" dirty="0"/>
              <a:t>Description of the closing of the activity.</a:t>
            </a:r>
            <a:endParaRPr lang="es-MX" dirty="0"/>
          </a:p>
        </p:txBody>
      </p:sp>
      <p:sp>
        <p:nvSpPr>
          <p:cNvPr id="3" name="Marcador de contenido 2">
            <a:extLst>
              <a:ext uri="{FF2B5EF4-FFF2-40B4-BE49-F238E27FC236}">
                <a16:creationId xmlns:a16="http://schemas.microsoft.com/office/drawing/2014/main" id="{805E3F73-52C8-4878-BE9D-363DB600A384}"/>
              </a:ext>
            </a:extLst>
          </p:cNvPr>
          <p:cNvSpPr>
            <a:spLocks noGrp="1"/>
          </p:cNvSpPr>
          <p:nvPr>
            <p:ph idx="1"/>
          </p:nvPr>
        </p:nvSpPr>
        <p:spPr>
          <a:xfrm>
            <a:off x="680321" y="3032086"/>
            <a:ext cx="9613861" cy="1080938"/>
          </a:xfrm>
        </p:spPr>
        <p:txBody>
          <a:bodyPr>
            <a:noAutofit/>
          </a:bodyPr>
          <a:lstStyle/>
          <a:p>
            <a:r>
              <a:rPr lang="es-MX" dirty="0"/>
              <a:t>Step 1: </a:t>
            </a:r>
            <a:r>
              <a:rPr lang="es-MX" dirty="0" err="1"/>
              <a:t>Students</a:t>
            </a:r>
            <a:r>
              <a:rPr lang="es-MX" dirty="0"/>
              <a:t> </a:t>
            </a:r>
            <a:r>
              <a:rPr lang="es-MX" dirty="0" err="1"/>
              <a:t>will</a:t>
            </a:r>
            <a:r>
              <a:rPr lang="es-MX" dirty="0"/>
              <a:t> </a:t>
            </a:r>
            <a:r>
              <a:rPr lang="es-MX" dirty="0" err="1"/>
              <a:t>send</a:t>
            </a:r>
            <a:r>
              <a:rPr lang="es-MX" dirty="0"/>
              <a:t> </a:t>
            </a:r>
            <a:r>
              <a:rPr lang="es-MX" dirty="0" err="1"/>
              <a:t>their</a:t>
            </a:r>
            <a:r>
              <a:rPr lang="es-MX" dirty="0"/>
              <a:t> final sketch </a:t>
            </a:r>
            <a:r>
              <a:rPr lang="es-MX" dirty="0" err="1"/>
              <a:t>to</a:t>
            </a:r>
            <a:r>
              <a:rPr lang="es-MX" dirty="0"/>
              <a:t> </a:t>
            </a:r>
            <a:r>
              <a:rPr lang="es-MX" dirty="0" err="1"/>
              <a:t>the</a:t>
            </a:r>
            <a:r>
              <a:rPr lang="es-MX" dirty="0"/>
              <a:t> </a:t>
            </a:r>
            <a:r>
              <a:rPr lang="es-MX" dirty="0" err="1"/>
              <a:t>teacher</a:t>
            </a:r>
            <a:r>
              <a:rPr lang="es-MX" dirty="0"/>
              <a:t> </a:t>
            </a:r>
            <a:r>
              <a:rPr lang="es-MX" dirty="0" err="1"/>
              <a:t>to</a:t>
            </a:r>
            <a:r>
              <a:rPr lang="es-MX" dirty="0"/>
              <a:t> </a:t>
            </a:r>
            <a:r>
              <a:rPr lang="es-MX" dirty="0" err="1"/>
              <a:t>check</a:t>
            </a:r>
            <a:r>
              <a:rPr lang="es-MX" dirty="0"/>
              <a:t> </a:t>
            </a:r>
            <a:r>
              <a:rPr lang="es-MX" dirty="0" err="1"/>
              <a:t>spelling</a:t>
            </a:r>
            <a:r>
              <a:rPr lang="es-MX" dirty="0"/>
              <a:t>, </a:t>
            </a:r>
            <a:r>
              <a:rPr lang="es-MX" dirty="0" err="1"/>
              <a:t>punctuation</a:t>
            </a:r>
            <a:r>
              <a:rPr lang="es-MX" dirty="0"/>
              <a:t>, and </a:t>
            </a:r>
            <a:r>
              <a:rPr lang="es-MX" dirty="0" err="1"/>
              <a:t>sequence</a:t>
            </a:r>
            <a:r>
              <a:rPr lang="es-MX" dirty="0"/>
              <a:t> </a:t>
            </a:r>
            <a:r>
              <a:rPr lang="es-MX" dirty="0" err="1"/>
              <a:t>of</a:t>
            </a:r>
            <a:r>
              <a:rPr lang="es-MX" dirty="0"/>
              <a:t> ideas.</a:t>
            </a:r>
          </a:p>
          <a:p>
            <a:r>
              <a:rPr lang="es-MX" dirty="0"/>
              <a:t>Step 2: </a:t>
            </a:r>
            <a:r>
              <a:rPr lang="es-MX" dirty="0" err="1"/>
              <a:t>Teacher</a:t>
            </a:r>
            <a:r>
              <a:rPr lang="es-MX" dirty="0"/>
              <a:t> </a:t>
            </a:r>
            <a:r>
              <a:rPr lang="es-MX" dirty="0" err="1"/>
              <a:t>will</a:t>
            </a:r>
            <a:r>
              <a:rPr lang="es-MX" dirty="0"/>
              <a:t> </a:t>
            </a:r>
            <a:r>
              <a:rPr lang="es-MX" dirty="0" err="1"/>
              <a:t>return</a:t>
            </a:r>
            <a:r>
              <a:rPr lang="es-MX" dirty="0"/>
              <a:t> </a:t>
            </a:r>
            <a:r>
              <a:rPr lang="es-MX" dirty="0" err="1"/>
              <a:t>their</a:t>
            </a:r>
            <a:r>
              <a:rPr lang="es-MX" dirty="0"/>
              <a:t> </a:t>
            </a:r>
            <a:r>
              <a:rPr lang="es-MX" dirty="0" err="1"/>
              <a:t>brochure</a:t>
            </a:r>
            <a:r>
              <a:rPr lang="es-MX" dirty="0"/>
              <a:t> </a:t>
            </a:r>
            <a:r>
              <a:rPr lang="es-MX" dirty="0" err="1"/>
              <a:t>with</a:t>
            </a:r>
            <a:r>
              <a:rPr lang="es-MX" dirty="0"/>
              <a:t> </a:t>
            </a:r>
            <a:r>
              <a:rPr lang="es-MX" dirty="0" err="1"/>
              <a:t>comments</a:t>
            </a:r>
            <a:r>
              <a:rPr lang="es-MX" dirty="0"/>
              <a:t> </a:t>
            </a:r>
            <a:r>
              <a:rPr lang="es-MX" dirty="0" err="1"/>
              <a:t>about</a:t>
            </a:r>
            <a:r>
              <a:rPr lang="es-MX" dirty="0"/>
              <a:t> </a:t>
            </a:r>
            <a:r>
              <a:rPr lang="es-MX" dirty="0" err="1"/>
              <a:t>their</a:t>
            </a:r>
            <a:r>
              <a:rPr lang="es-MX" dirty="0"/>
              <a:t> </a:t>
            </a:r>
            <a:r>
              <a:rPr lang="es-MX" dirty="0" err="1"/>
              <a:t>mistakes</a:t>
            </a:r>
            <a:endParaRPr lang="es-MX" dirty="0"/>
          </a:p>
          <a:p>
            <a:r>
              <a:rPr lang="es-MX" dirty="0"/>
              <a:t>Step 3: </a:t>
            </a:r>
            <a:r>
              <a:rPr lang="es-MX" dirty="0" err="1"/>
              <a:t>Students</a:t>
            </a:r>
            <a:r>
              <a:rPr lang="es-MX" dirty="0"/>
              <a:t> </a:t>
            </a:r>
            <a:r>
              <a:rPr lang="es-MX" dirty="0" err="1"/>
              <a:t>will</a:t>
            </a:r>
            <a:r>
              <a:rPr lang="es-MX" dirty="0"/>
              <a:t> </a:t>
            </a:r>
            <a:r>
              <a:rPr lang="es-MX" dirty="0" err="1"/>
              <a:t>make</a:t>
            </a:r>
            <a:r>
              <a:rPr lang="es-MX" dirty="0"/>
              <a:t> </a:t>
            </a:r>
            <a:r>
              <a:rPr lang="es-MX" dirty="0" err="1"/>
              <a:t>the</a:t>
            </a:r>
            <a:r>
              <a:rPr lang="es-MX" dirty="0"/>
              <a:t> </a:t>
            </a:r>
            <a:r>
              <a:rPr lang="es-MX" dirty="0" err="1"/>
              <a:t>corrections</a:t>
            </a:r>
            <a:r>
              <a:rPr lang="es-MX" dirty="0"/>
              <a:t> and </a:t>
            </a:r>
            <a:r>
              <a:rPr lang="es-MX" dirty="0" err="1"/>
              <a:t>they</a:t>
            </a:r>
            <a:r>
              <a:rPr lang="es-MX" dirty="0"/>
              <a:t> </a:t>
            </a:r>
            <a:r>
              <a:rPr lang="es-MX" dirty="0" err="1"/>
              <a:t>will</a:t>
            </a:r>
            <a:r>
              <a:rPr lang="es-MX" dirty="0"/>
              <a:t> </a:t>
            </a:r>
            <a:r>
              <a:rPr lang="es-MX" dirty="0" err="1"/>
              <a:t>deliver</a:t>
            </a:r>
            <a:r>
              <a:rPr lang="es-MX" dirty="0"/>
              <a:t> </a:t>
            </a:r>
            <a:r>
              <a:rPr lang="es-MX" dirty="0" err="1"/>
              <a:t>the</a:t>
            </a:r>
            <a:r>
              <a:rPr lang="es-MX" dirty="0"/>
              <a:t> final </a:t>
            </a:r>
            <a:r>
              <a:rPr lang="es-MX" dirty="0" err="1"/>
              <a:t>brochure</a:t>
            </a:r>
            <a:r>
              <a:rPr lang="es-MX" dirty="0"/>
              <a:t>.</a:t>
            </a:r>
          </a:p>
        </p:txBody>
      </p:sp>
      <p:sp>
        <p:nvSpPr>
          <p:cNvPr id="4" name="CuadroTexto 3">
            <a:extLst>
              <a:ext uri="{FF2B5EF4-FFF2-40B4-BE49-F238E27FC236}">
                <a16:creationId xmlns:a16="http://schemas.microsoft.com/office/drawing/2014/main" id="{6951B00C-C217-4957-8513-E9E4D6DC786C}"/>
              </a:ext>
            </a:extLst>
          </p:cNvPr>
          <p:cNvSpPr txBox="1"/>
          <p:nvPr/>
        </p:nvSpPr>
        <p:spPr>
          <a:xfrm>
            <a:off x="10884192" y="0"/>
            <a:ext cx="1181734" cy="707886"/>
          </a:xfrm>
          <a:prstGeom prst="rect">
            <a:avLst/>
          </a:prstGeom>
          <a:noFill/>
        </p:spPr>
        <p:txBody>
          <a:bodyPr wrap="none" rtlCol="0">
            <a:spAutoFit/>
          </a:bodyPr>
          <a:lstStyle/>
          <a:p>
            <a:pPr algn="r"/>
            <a:r>
              <a:rPr lang="es-MX" sz="4000" dirty="0"/>
              <a:t>14.6</a:t>
            </a:r>
          </a:p>
        </p:txBody>
      </p:sp>
    </p:spTree>
    <p:extLst>
      <p:ext uri="{BB962C8B-B14F-4D97-AF65-F5344CB8AC3E}">
        <p14:creationId xmlns:p14="http://schemas.microsoft.com/office/powerpoint/2010/main" val="20131179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01D8D5-121F-4F34-9248-7EA1FADF0BE1}"/>
              </a:ext>
            </a:extLst>
          </p:cNvPr>
          <p:cNvSpPr>
            <a:spLocks noGrp="1"/>
          </p:cNvSpPr>
          <p:nvPr>
            <p:ph type="title"/>
          </p:nvPr>
        </p:nvSpPr>
        <p:spPr/>
        <p:txBody>
          <a:bodyPr/>
          <a:lstStyle/>
          <a:p>
            <a:r>
              <a:rPr lang="en-US" dirty="0"/>
              <a:t>Description of what will be done with the results of the activity.</a:t>
            </a:r>
            <a:endParaRPr lang="es-MX" dirty="0"/>
          </a:p>
        </p:txBody>
      </p:sp>
      <p:sp>
        <p:nvSpPr>
          <p:cNvPr id="3" name="Marcador de contenido 2">
            <a:extLst>
              <a:ext uri="{FF2B5EF4-FFF2-40B4-BE49-F238E27FC236}">
                <a16:creationId xmlns:a16="http://schemas.microsoft.com/office/drawing/2014/main" id="{A73D118B-60B1-4ACE-89E6-F226E133A7F0}"/>
              </a:ext>
            </a:extLst>
          </p:cNvPr>
          <p:cNvSpPr>
            <a:spLocks noGrp="1"/>
          </p:cNvSpPr>
          <p:nvPr>
            <p:ph idx="1"/>
          </p:nvPr>
        </p:nvSpPr>
        <p:spPr>
          <a:xfrm>
            <a:off x="680321" y="3893200"/>
            <a:ext cx="9613861" cy="605549"/>
          </a:xfrm>
        </p:spPr>
        <p:txBody>
          <a:bodyPr/>
          <a:lstStyle/>
          <a:p>
            <a:r>
              <a:rPr lang="es-MX" sz="2400" dirty="0" err="1"/>
              <a:t>To</a:t>
            </a:r>
            <a:r>
              <a:rPr lang="es-MX" sz="2400" dirty="0"/>
              <a:t> </a:t>
            </a:r>
            <a:r>
              <a:rPr lang="es-MX" sz="2400" dirty="0" err="1"/>
              <a:t>assure</a:t>
            </a:r>
            <a:r>
              <a:rPr lang="es-MX" sz="2400" dirty="0"/>
              <a:t> </a:t>
            </a:r>
            <a:r>
              <a:rPr lang="es-MX" sz="2400" dirty="0" err="1"/>
              <a:t>interdisciplinary</a:t>
            </a:r>
            <a:r>
              <a:rPr lang="es-MX" sz="2400" dirty="0"/>
              <a:t> </a:t>
            </a:r>
            <a:r>
              <a:rPr lang="es-MX" sz="2400" dirty="0" err="1"/>
              <a:t>subjects</a:t>
            </a:r>
            <a:r>
              <a:rPr lang="es-MX" sz="2400" dirty="0"/>
              <a:t> </a:t>
            </a:r>
            <a:r>
              <a:rPr lang="es-MX" sz="2400" dirty="0" err="1"/>
              <a:t>that</a:t>
            </a:r>
            <a:r>
              <a:rPr lang="es-MX" sz="2400" dirty="0"/>
              <a:t> </a:t>
            </a:r>
            <a:r>
              <a:rPr lang="es-MX" sz="2400" dirty="0" err="1"/>
              <a:t>the</a:t>
            </a:r>
            <a:r>
              <a:rPr lang="es-MX" sz="2400" dirty="0"/>
              <a:t> English </a:t>
            </a:r>
            <a:r>
              <a:rPr lang="es-MX" sz="2400" dirty="0" err="1"/>
              <a:t>text</a:t>
            </a:r>
            <a:r>
              <a:rPr lang="es-MX" sz="2400" dirty="0"/>
              <a:t> </a:t>
            </a:r>
            <a:r>
              <a:rPr lang="es-MX" sz="2400" dirty="0" err="1"/>
              <a:t>is</a:t>
            </a:r>
            <a:r>
              <a:rPr lang="es-MX" sz="2400" dirty="0"/>
              <a:t> </a:t>
            </a:r>
            <a:r>
              <a:rPr lang="es-MX" sz="2400" dirty="0" err="1"/>
              <a:t>correct</a:t>
            </a:r>
            <a:endParaRPr lang="es-MX" sz="2400" dirty="0"/>
          </a:p>
        </p:txBody>
      </p:sp>
      <p:sp>
        <p:nvSpPr>
          <p:cNvPr id="4" name="CuadroTexto 3">
            <a:extLst>
              <a:ext uri="{FF2B5EF4-FFF2-40B4-BE49-F238E27FC236}">
                <a16:creationId xmlns:a16="http://schemas.microsoft.com/office/drawing/2014/main" id="{5C4F19E5-12B7-48F7-BC30-4B179135EE45}"/>
              </a:ext>
            </a:extLst>
          </p:cNvPr>
          <p:cNvSpPr txBox="1"/>
          <p:nvPr/>
        </p:nvSpPr>
        <p:spPr>
          <a:xfrm>
            <a:off x="10884192" y="0"/>
            <a:ext cx="1181734" cy="707886"/>
          </a:xfrm>
          <a:prstGeom prst="rect">
            <a:avLst/>
          </a:prstGeom>
          <a:noFill/>
        </p:spPr>
        <p:txBody>
          <a:bodyPr wrap="none" rtlCol="0">
            <a:spAutoFit/>
          </a:bodyPr>
          <a:lstStyle/>
          <a:p>
            <a:pPr algn="r"/>
            <a:r>
              <a:rPr lang="es-MX" sz="4000" dirty="0"/>
              <a:t>14.7</a:t>
            </a:r>
          </a:p>
        </p:txBody>
      </p:sp>
    </p:spTree>
    <p:extLst>
      <p:ext uri="{BB962C8B-B14F-4D97-AF65-F5344CB8AC3E}">
        <p14:creationId xmlns:p14="http://schemas.microsoft.com/office/powerpoint/2010/main" val="13688694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B05E3E-A10C-4884-B7CF-9B345D480A3B}"/>
              </a:ext>
            </a:extLst>
          </p:cNvPr>
          <p:cNvSpPr>
            <a:spLocks noGrp="1"/>
          </p:cNvSpPr>
          <p:nvPr>
            <p:ph type="title"/>
          </p:nvPr>
        </p:nvSpPr>
        <p:spPr/>
        <p:txBody>
          <a:bodyPr/>
          <a:lstStyle/>
          <a:p>
            <a:r>
              <a:rPr lang="en-US" dirty="0"/>
              <a:t>Analysis. Contrasting what is expected and what happened.</a:t>
            </a:r>
            <a:endParaRPr lang="es-MX" dirty="0"/>
          </a:p>
        </p:txBody>
      </p:sp>
      <p:sp>
        <p:nvSpPr>
          <p:cNvPr id="3" name="Marcador de contenido 2">
            <a:extLst>
              <a:ext uri="{FF2B5EF4-FFF2-40B4-BE49-F238E27FC236}">
                <a16:creationId xmlns:a16="http://schemas.microsoft.com/office/drawing/2014/main" id="{9D5B5D9C-9649-451A-BE36-31EB2F086BC5}"/>
              </a:ext>
            </a:extLst>
          </p:cNvPr>
          <p:cNvSpPr>
            <a:spLocks noGrp="1"/>
          </p:cNvSpPr>
          <p:nvPr>
            <p:ph idx="1"/>
          </p:nvPr>
        </p:nvSpPr>
        <p:spPr>
          <a:xfrm>
            <a:off x="576775" y="2152358"/>
            <a:ext cx="11127545" cy="4705642"/>
          </a:xfrm>
        </p:spPr>
        <p:txBody>
          <a:bodyPr>
            <a:noAutofit/>
          </a:bodyPr>
          <a:lstStyle/>
          <a:p>
            <a:r>
              <a:rPr lang="es-MX" sz="2300" b="1" dirty="0" err="1"/>
              <a:t>Planned</a:t>
            </a:r>
            <a:r>
              <a:rPr lang="es-MX" sz="2300" b="1" dirty="0"/>
              <a:t> </a:t>
            </a:r>
            <a:r>
              <a:rPr lang="es-MX" sz="2300" b="1" dirty="0" err="1"/>
              <a:t>achievements</a:t>
            </a:r>
            <a:r>
              <a:rPr lang="es-MX" sz="2300" dirty="0"/>
              <a:t>: </a:t>
            </a:r>
          </a:p>
          <a:p>
            <a:r>
              <a:rPr lang="es-MX" sz="2300" dirty="0" err="1"/>
              <a:t>To</a:t>
            </a:r>
            <a:r>
              <a:rPr lang="es-MX" sz="2300" dirty="0"/>
              <a:t> </a:t>
            </a:r>
            <a:r>
              <a:rPr lang="es-MX" sz="2300" dirty="0" err="1"/>
              <a:t>make</a:t>
            </a:r>
            <a:r>
              <a:rPr lang="es-MX" sz="2300" dirty="0"/>
              <a:t> </a:t>
            </a:r>
            <a:r>
              <a:rPr lang="es-MX" sz="2300" dirty="0" err="1"/>
              <a:t>an</a:t>
            </a:r>
            <a:r>
              <a:rPr lang="es-MX" sz="2300" dirty="0"/>
              <a:t> English </a:t>
            </a:r>
            <a:r>
              <a:rPr lang="es-MX" sz="2300" dirty="0" err="1"/>
              <a:t>brochure</a:t>
            </a:r>
            <a:r>
              <a:rPr lang="es-MX" sz="2300" dirty="0"/>
              <a:t> </a:t>
            </a:r>
            <a:r>
              <a:rPr lang="es-MX" sz="2300" dirty="0" err="1"/>
              <a:t>about</a:t>
            </a:r>
            <a:r>
              <a:rPr lang="es-MX" sz="2300" dirty="0"/>
              <a:t> a </a:t>
            </a:r>
            <a:r>
              <a:rPr lang="es-MX" sz="2300" dirty="0" err="1"/>
              <a:t>current</a:t>
            </a:r>
            <a:r>
              <a:rPr lang="es-MX" sz="2300" dirty="0"/>
              <a:t> </a:t>
            </a:r>
            <a:r>
              <a:rPr lang="es-MX" sz="2300" dirty="0" err="1"/>
              <a:t>problem</a:t>
            </a:r>
            <a:r>
              <a:rPr lang="es-MX" sz="2300" dirty="0"/>
              <a:t> in </a:t>
            </a:r>
            <a:r>
              <a:rPr lang="es-MX" sz="2300" dirty="0" err="1"/>
              <a:t>the</a:t>
            </a:r>
            <a:r>
              <a:rPr lang="es-MX" sz="2300" dirty="0"/>
              <a:t> </a:t>
            </a:r>
            <a:r>
              <a:rPr lang="es-MX" sz="2300" dirty="0" err="1"/>
              <a:t>student’s</a:t>
            </a:r>
            <a:r>
              <a:rPr lang="es-MX" sz="2300" dirty="0"/>
              <a:t> </a:t>
            </a:r>
            <a:r>
              <a:rPr lang="es-MX" sz="2300" dirty="0" err="1"/>
              <a:t>environment</a:t>
            </a:r>
            <a:endParaRPr lang="es-MX" sz="2300" dirty="0"/>
          </a:p>
          <a:p>
            <a:r>
              <a:rPr lang="es-MX" sz="2300" dirty="0" err="1"/>
              <a:t>Make</a:t>
            </a:r>
            <a:r>
              <a:rPr lang="es-MX" sz="2300" dirty="0"/>
              <a:t> a </a:t>
            </a:r>
            <a:r>
              <a:rPr lang="es-MX" sz="2300" dirty="0" err="1"/>
              <a:t>translation</a:t>
            </a:r>
            <a:r>
              <a:rPr lang="es-MX" sz="2300" dirty="0"/>
              <a:t> </a:t>
            </a:r>
            <a:r>
              <a:rPr lang="es-MX" sz="2300" dirty="0" err="1"/>
              <a:t>respecting</a:t>
            </a:r>
            <a:r>
              <a:rPr lang="es-MX" sz="2300" dirty="0"/>
              <a:t> English </a:t>
            </a:r>
            <a:r>
              <a:rPr lang="es-MX" sz="2300" dirty="0" err="1"/>
              <a:t>grammar</a:t>
            </a:r>
            <a:r>
              <a:rPr lang="es-MX" sz="2300" dirty="0"/>
              <a:t>, </a:t>
            </a:r>
            <a:r>
              <a:rPr lang="es-MX" sz="2300" dirty="0" err="1"/>
              <a:t>spelling</a:t>
            </a:r>
            <a:r>
              <a:rPr lang="es-MX" sz="2300" dirty="0"/>
              <a:t>, and </a:t>
            </a:r>
            <a:r>
              <a:rPr lang="es-MX" sz="2300" dirty="0" err="1"/>
              <a:t>punctuation</a:t>
            </a:r>
            <a:r>
              <a:rPr lang="es-MX" sz="2300" dirty="0"/>
              <a:t>.</a:t>
            </a:r>
          </a:p>
          <a:p>
            <a:r>
              <a:rPr lang="es-MX" sz="2300" b="1" dirty="0" err="1"/>
              <a:t>Achievements</a:t>
            </a:r>
            <a:r>
              <a:rPr lang="es-MX" sz="2300" dirty="0"/>
              <a:t>:</a:t>
            </a:r>
          </a:p>
          <a:p>
            <a:r>
              <a:rPr lang="es-MX" sz="2300" dirty="0" err="1"/>
              <a:t>To</a:t>
            </a:r>
            <a:r>
              <a:rPr lang="es-MX" sz="2300" dirty="0"/>
              <a:t> </a:t>
            </a:r>
            <a:r>
              <a:rPr lang="es-MX" sz="2300" dirty="0" err="1"/>
              <a:t>make</a:t>
            </a:r>
            <a:r>
              <a:rPr lang="es-MX" sz="2300" dirty="0"/>
              <a:t> </a:t>
            </a:r>
            <a:r>
              <a:rPr lang="es-MX" sz="2300" dirty="0" err="1"/>
              <a:t>an</a:t>
            </a:r>
            <a:r>
              <a:rPr lang="es-MX" sz="2300" dirty="0"/>
              <a:t> English </a:t>
            </a:r>
            <a:r>
              <a:rPr lang="es-MX" sz="2300" dirty="0" err="1"/>
              <a:t>brochure</a:t>
            </a:r>
            <a:r>
              <a:rPr lang="es-MX" sz="2300" dirty="0"/>
              <a:t> </a:t>
            </a:r>
            <a:r>
              <a:rPr lang="es-MX" sz="2300" dirty="0" err="1"/>
              <a:t>about</a:t>
            </a:r>
            <a:r>
              <a:rPr lang="es-MX" sz="2300" dirty="0"/>
              <a:t> a </a:t>
            </a:r>
            <a:r>
              <a:rPr lang="es-MX" sz="2300" dirty="0" err="1"/>
              <a:t>current</a:t>
            </a:r>
            <a:r>
              <a:rPr lang="es-MX" sz="2300" dirty="0"/>
              <a:t> </a:t>
            </a:r>
            <a:r>
              <a:rPr lang="es-MX" sz="2300" dirty="0" err="1"/>
              <a:t>problem</a:t>
            </a:r>
            <a:r>
              <a:rPr lang="es-MX" sz="2300" dirty="0"/>
              <a:t> in </a:t>
            </a:r>
            <a:r>
              <a:rPr lang="es-MX" sz="2300" dirty="0" err="1"/>
              <a:t>the</a:t>
            </a:r>
            <a:r>
              <a:rPr lang="es-MX" sz="2300" dirty="0"/>
              <a:t> </a:t>
            </a:r>
            <a:r>
              <a:rPr lang="es-MX" sz="2300" dirty="0" err="1"/>
              <a:t>student’s</a:t>
            </a:r>
            <a:r>
              <a:rPr lang="es-MX" sz="2300" dirty="0"/>
              <a:t> </a:t>
            </a:r>
            <a:r>
              <a:rPr lang="es-MX" sz="2300" dirty="0" err="1"/>
              <a:t>environment</a:t>
            </a:r>
            <a:endParaRPr lang="es-MX" sz="2300" dirty="0"/>
          </a:p>
          <a:p>
            <a:r>
              <a:rPr lang="es-MX" sz="2300" b="1" dirty="0" err="1"/>
              <a:t>Aspects</a:t>
            </a:r>
            <a:r>
              <a:rPr lang="es-MX" sz="2300" b="1" dirty="0"/>
              <a:t> </a:t>
            </a:r>
            <a:r>
              <a:rPr lang="es-MX" sz="2300" b="1" dirty="0" err="1"/>
              <a:t>to</a:t>
            </a:r>
            <a:r>
              <a:rPr lang="es-MX" sz="2300" b="1" dirty="0"/>
              <a:t> </a:t>
            </a:r>
            <a:r>
              <a:rPr lang="es-MX" sz="2300" b="1" dirty="0" err="1"/>
              <a:t>improve</a:t>
            </a:r>
            <a:r>
              <a:rPr lang="es-MX" sz="2300" dirty="0"/>
              <a:t>:</a:t>
            </a:r>
          </a:p>
          <a:p>
            <a:r>
              <a:rPr lang="es-MX" sz="2300" dirty="0" err="1"/>
              <a:t>Strengthen</a:t>
            </a:r>
            <a:r>
              <a:rPr lang="es-MX" sz="2300" dirty="0"/>
              <a:t> </a:t>
            </a:r>
            <a:r>
              <a:rPr lang="es-MX" sz="2300" dirty="0" err="1"/>
              <a:t>spelling</a:t>
            </a:r>
            <a:r>
              <a:rPr lang="es-MX" sz="2300" dirty="0"/>
              <a:t> </a:t>
            </a:r>
          </a:p>
          <a:p>
            <a:r>
              <a:rPr lang="es-MX" sz="2300" dirty="0" err="1"/>
              <a:t>Strengthen</a:t>
            </a:r>
            <a:r>
              <a:rPr lang="es-MX" sz="2300" dirty="0"/>
              <a:t> </a:t>
            </a:r>
            <a:r>
              <a:rPr lang="es-MX" sz="2300" dirty="0" err="1"/>
              <a:t>the</a:t>
            </a:r>
            <a:r>
              <a:rPr lang="es-MX" sz="2300" dirty="0"/>
              <a:t> </a:t>
            </a:r>
            <a:r>
              <a:rPr lang="es-MX" sz="2300" dirty="0" err="1"/>
              <a:t>identification</a:t>
            </a:r>
            <a:r>
              <a:rPr lang="es-MX" sz="2300" dirty="0"/>
              <a:t> </a:t>
            </a:r>
            <a:r>
              <a:rPr lang="es-MX" sz="2300" dirty="0" err="1"/>
              <a:t>of</a:t>
            </a:r>
            <a:r>
              <a:rPr lang="es-MX" sz="2300" dirty="0"/>
              <a:t> </a:t>
            </a:r>
            <a:r>
              <a:rPr lang="es-MX" sz="2300" dirty="0" err="1"/>
              <a:t>an</a:t>
            </a:r>
            <a:r>
              <a:rPr lang="es-MX" sz="2300" dirty="0"/>
              <a:t> </a:t>
            </a:r>
            <a:r>
              <a:rPr lang="es-MX" sz="2300" dirty="0" err="1"/>
              <a:t>introductory</a:t>
            </a:r>
            <a:r>
              <a:rPr lang="es-MX" sz="2300" dirty="0"/>
              <a:t> idea</a:t>
            </a:r>
          </a:p>
          <a:p>
            <a:r>
              <a:rPr lang="es-MX" sz="2300" dirty="0" err="1"/>
              <a:t>Strengthen</a:t>
            </a:r>
            <a:r>
              <a:rPr lang="es-MX" sz="2300" dirty="0"/>
              <a:t> </a:t>
            </a:r>
            <a:r>
              <a:rPr lang="es-MX" sz="2300" dirty="0" err="1"/>
              <a:t>intermediate</a:t>
            </a:r>
            <a:r>
              <a:rPr lang="es-MX" sz="2300" dirty="0"/>
              <a:t> and </a:t>
            </a:r>
            <a:r>
              <a:rPr lang="es-MX" sz="2300" dirty="0" err="1"/>
              <a:t>advanced</a:t>
            </a:r>
            <a:r>
              <a:rPr lang="es-MX" sz="2300" dirty="0"/>
              <a:t> </a:t>
            </a:r>
            <a:r>
              <a:rPr lang="es-MX" sz="2300" dirty="0" err="1"/>
              <a:t>knowledge</a:t>
            </a:r>
            <a:r>
              <a:rPr lang="es-MX" sz="2300" dirty="0"/>
              <a:t> </a:t>
            </a:r>
            <a:r>
              <a:rPr lang="es-MX" sz="2300" dirty="0" err="1"/>
              <a:t>about</a:t>
            </a:r>
            <a:r>
              <a:rPr lang="es-MX" sz="2300" dirty="0"/>
              <a:t> </a:t>
            </a:r>
            <a:r>
              <a:rPr lang="es-MX" sz="2300" dirty="0" err="1"/>
              <a:t>grammar</a:t>
            </a:r>
            <a:r>
              <a:rPr lang="es-MX" sz="2300" dirty="0"/>
              <a:t> tenses</a:t>
            </a:r>
          </a:p>
        </p:txBody>
      </p:sp>
      <p:sp>
        <p:nvSpPr>
          <p:cNvPr id="4" name="CuadroTexto 3">
            <a:extLst>
              <a:ext uri="{FF2B5EF4-FFF2-40B4-BE49-F238E27FC236}">
                <a16:creationId xmlns:a16="http://schemas.microsoft.com/office/drawing/2014/main" id="{E31105BC-760D-47B2-A756-71EE675C7798}"/>
              </a:ext>
            </a:extLst>
          </p:cNvPr>
          <p:cNvSpPr txBox="1"/>
          <p:nvPr/>
        </p:nvSpPr>
        <p:spPr>
          <a:xfrm>
            <a:off x="10884191" y="0"/>
            <a:ext cx="1181735" cy="707886"/>
          </a:xfrm>
          <a:prstGeom prst="rect">
            <a:avLst/>
          </a:prstGeom>
          <a:noFill/>
        </p:spPr>
        <p:txBody>
          <a:bodyPr wrap="none" rtlCol="0">
            <a:spAutoFit/>
          </a:bodyPr>
          <a:lstStyle/>
          <a:p>
            <a:pPr algn="r"/>
            <a:r>
              <a:rPr lang="es-MX" sz="4000" dirty="0"/>
              <a:t>14.8</a:t>
            </a:r>
          </a:p>
        </p:txBody>
      </p:sp>
    </p:spTree>
    <p:extLst>
      <p:ext uri="{BB962C8B-B14F-4D97-AF65-F5344CB8AC3E}">
        <p14:creationId xmlns:p14="http://schemas.microsoft.com/office/powerpoint/2010/main" val="20001436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MX" dirty="0" err="1"/>
              <a:t>Decision-making</a:t>
            </a:r>
            <a:r>
              <a:rPr lang="es-MX" dirty="0"/>
              <a:t>.</a:t>
            </a:r>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0" y="3630464"/>
            <a:ext cx="9613861" cy="631409"/>
          </a:xfrm>
        </p:spPr>
        <p:txBody>
          <a:bodyPr>
            <a:noAutofit/>
          </a:bodyPr>
          <a:lstStyle/>
          <a:p>
            <a:r>
              <a:rPr lang="es-MX" dirty="0" err="1"/>
              <a:t>Dedicate</a:t>
            </a:r>
            <a:r>
              <a:rPr lang="es-MX" dirty="0"/>
              <a:t> </a:t>
            </a:r>
            <a:r>
              <a:rPr lang="es-MX" dirty="0" err="1"/>
              <a:t>two</a:t>
            </a:r>
            <a:r>
              <a:rPr lang="es-MX" dirty="0"/>
              <a:t> </a:t>
            </a:r>
            <a:r>
              <a:rPr lang="es-MX" dirty="0" err="1"/>
              <a:t>lessons</a:t>
            </a:r>
            <a:r>
              <a:rPr lang="es-MX" dirty="0"/>
              <a:t> </a:t>
            </a:r>
            <a:r>
              <a:rPr lang="es-MX" dirty="0" err="1"/>
              <a:t>to</a:t>
            </a:r>
            <a:r>
              <a:rPr lang="es-MX" dirty="0"/>
              <a:t> </a:t>
            </a:r>
            <a:r>
              <a:rPr lang="es-MX" dirty="0" err="1"/>
              <a:t>review</a:t>
            </a:r>
            <a:r>
              <a:rPr lang="es-MX" dirty="0"/>
              <a:t> </a:t>
            </a:r>
            <a:r>
              <a:rPr lang="es-MX" dirty="0" err="1"/>
              <a:t>grammar</a:t>
            </a:r>
            <a:r>
              <a:rPr lang="es-MX" dirty="0"/>
              <a:t> tenses at </a:t>
            </a:r>
            <a:r>
              <a:rPr lang="es-MX" dirty="0" err="1"/>
              <a:t>the</a:t>
            </a:r>
            <a:r>
              <a:rPr lang="es-MX" dirty="0"/>
              <a:t> </a:t>
            </a:r>
            <a:r>
              <a:rPr lang="es-MX" dirty="0" err="1"/>
              <a:t>middle</a:t>
            </a:r>
            <a:r>
              <a:rPr lang="es-MX" dirty="0"/>
              <a:t> and at </a:t>
            </a:r>
            <a:r>
              <a:rPr lang="es-MX" dirty="0" err="1"/>
              <a:t>the</a:t>
            </a:r>
            <a:r>
              <a:rPr lang="es-MX" dirty="0"/>
              <a:t> </a:t>
            </a:r>
            <a:r>
              <a:rPr lang="es-MX" dirty="0" err="1"/>
              <a:t>end</a:t>
            </a:r>
            <a:r>
              <a:rPr lang="es-MX" dirty="0"/>
              <a:t> </a:t>
            </a:r>
            <a:r>
              <a:rPr lang="es-MX" dirty="0" err="1"/>
              <a:t>of</a:t>
            </a:r>
            <a:r>
              <a:rPr lang="es-MX" dirty="0"/>
              <a:t> </a:t>
            </a:r>
            <a:r>
              <a:rPr lang="es-MX" dirty="0" err="1"/>
              <a:t>the</a:t>
            </a:r>
            <a:r>
              <a:rPr lang="es-MX" dirty="0"/>
              <a:t> </a:t>
            </a:r>
            <a:r>
              <a:rPr lang="es-MX" dirty="0" err="1"/>
              <a:t>school</a:t>
            </a:r>
            <a:r>
              <a:rPr lang="es-MX" dirty="0"/>
              <a:t> </a:t>
            </a:r>
            <a:r>
              <a:rPr lang="es-MX" dirty="0" err="1"/>
              <a:t>year</a:t>
            </a:r>
            <a:r>
              <a:rPr lang="es-MX" dirty="0"/>
              <a:t>.</a:t>
            </a:r>
          </a:p>
          <a:p>
            <a:r>
              <a:rPr lang="es-MX" dirty="0" err="1"/>
              <a:t>Reinforce</a:t>
            </a:r>
            <a:r>
              <a:rPr lang="es-MX" dirty="0"/>
              <a:t> </a:t>
            </a:r>
            <a:r>
              <a:rPr lang="es-MX" dirty="0" err="1"/>
              <a:t>spelling</a:t>
            </a:r>
            <a:r>
              <a:rPr lang="es-MX" dirty="0"/>
              <a:t> </a:t>
            </a:r>
            <a:r>
              <a:rPr lang="es-MX" dirty="0" err="1"/>
              <a:t>during</a:t>
            </a:r>
            <a:r>
              <a:rPr lang="es-MX" dirty="0"/>
              <a:t> </a:t>
            </a:r>
            <a:r>
              <a:rPr lang="es-MX" dirty="0" err="1"/>
              <a:t>every</a:t>
            </a:r>
            <a:r>
              <a:rPr lang="es-MX" dirty="0"/>
              <a:t> </a:t>
            </a:r>
            <a:r>
              <a:rPr lang="es-MX" dirty="0" err="1"/>
              <a:t>unit</a:t>
            </a:r>
            <a:r>
              <a:rPr lang="es-MX" dirty="0"/>
              <a:t> </a:t>
            </a:r>
            <a:r>
              <a:rPr lang="es-MX" dirty="0" err="1"/>
              <a:t>of</a:t>
            </a:r>
            <a:r>
              <a:rPr lang="es-MX" dirty="0"/>
              <a:t> </a:t>
            </a:r>
            <a:r>
              <a:rPr lang="es-MX" dirty="0" err="1"/>
              <a:t>the</a:t>
            </a:r>
            <a:r>
              <a:rPr lang="es-MX" dirty="0"/>
              <a:t> </a:t>
            </a:r>
            <a:r>
              <a:rPr lang="es-MX" dirty="0" err="1"/>
              <a:t>program</a:t>
            </a:r>
            <a:r>
              <a:rPr lang="es-MX" dirty="0"/>
              <a:t>. </a:t>
            </a: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2" y="0"/>
            <a:ext cx="1181734" cy="707886"/>
          </a:xfrm>
          <a:prstGeom prst="rect">
            <a:avLst/>
          </a:prstGeom>
          <a:noFill/>
        </p:spPr>
        <p:txBody>
          <a:bodyPr wrap="none" rtlCol="0">
            <a:spAutoFit/>
          </a:bodyPr>
          <a:lstStyle/>
          <a:p>
            <a:pPr algn="r"/>
            <a:r>
              <a:rPr lang="es-MX" sz="4000" dirty="0"/>
              <a:t>14.9</a:t>
            </a:r>
          </a:p>
        </p:txBody>
      </p:sp>
    </p:spTree>
    <p:extLst>
      <p:ext uri="{BB962C8B-B14F-4D97-AF65-F5344CB8AC3E}">
        <p14:creationId xmlns:p14="http://schemas.microsoft.com/office/powerpoint/2010/main" val="40506243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8D407-B6D7-437C-8EE7-F18352A33404}"/>
              </a:ext>
            </a:extLst>
          </p:cNvPr>
          <p:cNvSpPr>
            <a:spLocks noGrp="1"/>
          </p:cNvSpPr>
          <p:nvPr>
            <p:ph type="title"/>
          </p:nvPr>
        </p:nvSpPr>
        <p:spPr>
          <a:xfrm>
            <a:off x="300493" y="886264"/>
            <a:ext cx="9613861" cy="3123028"/>
          </a:xfrm>
        </p:spPr>
        <p:txBody>
          <a:bodyPr>
            <a:normAutofit fontScale="90000"/>
          </a:bodyPr>
          <a:lstStyle/>
          <a:p>
            <a:r>
              <a:rPr lang="es-MX" b="1" dirty="0"/>
              <a:t>ACTIVIDAD POR CADA ASIGNATURA DE LA FASE DE DESARROLLO DEL PROYECTO</a:t>
            </a:r>
            <a:br>
              <a:rPr lang="es-MX" dirty="0"/>
            </a:br>
            <a:br>
              <a:rPr lang="es-MX" dirty="0"/>
            </a:br>
            <a:br>
              <a:rPr lang="es-MX" dirty="0"/>
            </a:br>
            <a:r>
              <a:rPr lang="es-MX" b="1" dirty="0">
                <a:latin typeface="+mn-lt"/>
              </a:rPr>
              <a:t>ASIGNATURA DE APOYO: </a:t>
            </a:r>
            <a:r>
              <a:rPr lang="es-MX" dirty="0"/>
              <a:t>ESTADISTICA Y PROBABILIDAD</a:t>
            </a:r>
            <a:br>
              <a:rPr lang="es-MX" dirty="0">
                <a:latin typeface="+mn-lt"/>
              </a:rPr>
            </a:br>
            <a:endParaRPr lang="es-MX" dirty="0">
              <a:latin typeface="+mn-lt"/>
            </a:endParaRPr>
          </a:p>
        </p:txBody>
      </p:sp>
      <p:sp>
        <p:nvSpPr>
          <p:cNvPr id="4" name="CuadroTexto 3">
            <a:extLst>
              <a:ext uri="{FF2B5EF4-FFF2-40B4-BE49-F238E27FC236}">
                <a16:creationId xmlns:a16="http://schemas.microsoft.com/office/drawing/2014/main" id="{B991067D-ECEF-4CBA-A7EA-71A4B8E75940}"/>
              </a:ext>
            </a:extLst>
          </p:cNvPr>
          <p:cNvSpPr txBox="1"/>
          <p:nvPr/>
        </p:nvSpPr>
        <p:spPr>
          <a:xfrm>
            <a:off x="11342651" y="0"/>
            <a:ext cx="723275" cy="707886"/>
          </a:xfrm>
          <a:prstGeom prst="rect">
            <a:avLst/>
          </a:prstGeom>
          <a:noFill/>
        </p:spPr>
        <p:txBody>
          <a:bodyPr wrap="none" rtlCol="0">
            <a:spAutoFit/>
          </a:bodyPr>
          <a:lstStyle/>
          <a:p>
            <a:pPr algn="r"/>
            <a:r>
              <a:rPr lang="es-MX" sz="4000" dirty="0"/>
              <a:t>14</a:t>
            </a:r>
          </a:p>
        </p:txBody>
      </p:sp>
    </p:spTree>
    <p:extLst>
      <p:ext uri="{BB962C8B-B14F-4D97-AF65-F5344CB8AC3E}">
        <p14:creationId xmlns:p14="http://schemas.microsoft.com/office/powerpoint/2010/main" val="21709464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BF519-D939-4601-8081-80E76DF0485C}"/>
              </a:ext>
            </a:extLst>
          </p:cNvPr>
          <p:cNvSpPr>
            <a:spLocks noGrp="1"/>
          </p:cNvSpPr>
          <p:nvPr>
            <p:ph type="title"/>
          </p:nvPr>
        </p:nvSpPr>
        <p:spPr/>
        <p:txBody>
          <a:bodyPr/>
          <a:lstStyle/>
          <a:p>
            <a:r>
              <a:rPr lang="es-ES_tradnl" b="1" dirty="0">
                <a:latin typeface="+mn-lt"/>
                <a:cs typeface="Times New Roman"/>
              </a:rPr>
              <a:t>DATOS ESTADISTICOS</a:t>
            </a:r>
            <a:endParaRPr lang="es-MX" dirty="0">
              <a:latin typeface="+mn-lt"/>
            </a:endParaRPr>
          </a:p>
        </p:txBody>
      </p:sp>
      <p:sp>
        <p:nvSpPr>
          <p:cNvPr id="3" name="Marcador de contenido 2">
            <a:extLst>
              <a:ext uri="{FF2B5EF4-FFF2-40B4-BE49-F238E27FC236}">
                <a16:creationId xmlns:a16="http://schemas.microsoft.com/office/drawing/2014/main" id="{23429625-597B-442E-BAB4-0C3099CEA27C}"/>
              </a:ext>
            </a:extLst>
          </p:cNvPr>
          <p:cNvSpPr>
            <a:spLocks noGrp="1"/>
          </p:cNvSpPr>
          <p:nvPr>
            <p:ph idx="1"/>
          </p:nvPr>
        </p:nvSpPr>
        <p:spPr/>
        <p:txBody>
          <a:bodyPr/>
          <a:lstStyle/>
          <a:p>
            <a:r>
              <a:rPr lang="es-MX" dirty="0"/>
              <a:t>14 Abril – 2021</a:t>
            </a:r>
          </a:p>
          <a:p>
            <a:r>
              <a:rPr lang="es-MX" dirty="0"/>
              <a:t>SEXTO GRADO DE PREPARATORIA</a:t>
            </a:r>
          </a:p>
          <a:p>
            <a:endParaRPr lang="es-MX" dirty="0"/>
          </a:p>
          <a:p>
            <a:pPr algn="just"/>
            <a:r>
              <a:rPr lang="es-MX" dirty="0"/>
              <a:t>Objetivo: </a:t>
            </a:r>
            <a:r>
              <a:rPr lang="es-MX" dirty="0">
                <a:solidFill>
                  <a:schemeClr val="tx1">
                    <a:lumMod val="95000"/>
                    <a:lumOff val="5000"/>
                  </a:schemeClr>
                </a:solidFill>
              </a:rPr>
              <a:t>recolectar datos estadísticos de fuentes confiables filtrarlos y analizarlos, además de mencionar de acuerdo a la norma apa la </a:t>
            </a:r>
            <a:r>
              <a:rPr lang="es-MX" dirty="0" err="1">
                <a:solidFill>
                  <a:schemeClr val="tx1">
                    <a:lumMod val="95000"/>
                    <a:lumOff val="5000"/>
                  </a:schemeClr>
                </a:solidFill>
              </a:rPr>
              <a:t>mesografía</a:t>
            </a:r>
            <a:r>
              <a:rPr lang="es-MX" dirty="0">
                <a:solidFill>
                  <a:schemeClr val="tx1">
                    <a:lumMod val="95000"/>
                    <a:lumOff val="5000"/>
                  </a:schemeClr>
                </a:solidFill>
              </a:rPr>
              <a:t>, bibliografía, etc. </a:t>
            </a:r>
          </a:p>
        </p:txBody>
      </p:sp>
      <p:sp>
        <p:nvSpPr>
          <p:cNvPr id="4" name="CuadroTexto 3">
            <a:extLst>
              <a:ext uri="{FF2B5EF4-FFF2-40B4-BE49-F238E27FC236}">
                <a16:creationId xmlns:a16="http://schemas.microsoft.com/office/drawing/2014/main" id="{C48C2F7D-14AB-471B-B5EA-B1921E7BF5F0}"/>
              </a:ext>
            </a:extLst>
          </p:cNvPr>
          <p:cNvSpPr txBox="1"/>
          <p:nvPr/>
        </p:nvSpPr>
        <p:spPr>
          <a:xfrm>
            <a:off x="10884191" y="0"/>
            <a:ext cx="1181735" cy="707886"/>
          </a:xfrm>
          <a:prstGeom prst="rect">
            <a:avLst/>
          </a:prstGeom>
          <a:noFill/>
        </p:spPr>
        <p:txBody>
          <a:bodyPr wrap="none" rtlCol="0">
            <a:spAutoFit/>
          </a:bodyPr>
          <a:lstStyle/>
          <a:p>
            <a:pPr algn="r"/>
            <a:r>
              <a:rPr lang="es-MX" sz="4000" dirty="0"/>
              <a:t>14.1</a:t>
            </a:r>
          </a:p>
        </p:txBody>
      </p:sp>
    </p:spTree>
    <p:extLst>
      <p:ext uri="{BB962C8B-B14F-4D97-AF65-F5344CB8AC3E}">
        <p14:creationId xmlns:p14="http://schemas.microsoft.com/office/powerpoint/2010/main" val="318605037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F3B5E-2C6B-428E-8B93-24F8E5426BA3}"/>
              </a:ext>
            </a:extLst>
          </p:cNvPr>
          <p:cNvSpPr>
            <a:spLocks noGrp="1"/>
          </p:cNvSpPr>
          <p:nvPr>
            <p:ph type="title"/>
          </p:nvPr>
        </p:nvSpPr>
        <p:spPr/>
        <p:txBody>
          <a:bodyPr/>
          <a:lstStyle/>
          <a:p>
            <a:r>
              <a:rPr lang="es-MX" dirty="0"/>
              <a:t>Justificación de la actividad.</a:t>
            </a:r>
          </a:p>
        </p:txBody>
      </p:sp>
      <p:sp>
        <p:nvSpPr>
          <p:cNvPr id="3" name="Marcador de contenido 2">
            <a:extLst>
              <a:ext uri="{FF2B5EF4-FFF2-40B4-BE49-F238E27FC236}">
                <a16:creationId xmlns:a16="http://schemas.microsoft.com/office/drawing/2014/main" id="{2302D544-20B7-4BA3-9F4B-3A1E7419FF1E}"/>
              </a:ext>
            </a:extLst>
          </p:cNvPr>
          <p:cNvSpPr>
            <a:spLocks noGrp="1"/>
          </p:cNvSpPr>
          <p:nvPr>
            <p:ph idx="1"/>
          </p:nvPr>
        </p:nvSpPr>
        <p:spPr>
          <a:xfrm>
            <a:off x="344849" y="3659235"/>
            <a:ext cx="11502301" cy="898698"/>
          </a:xfrm>
        </p:spPr>
        <p:txBody>
          <a:bodyPr>
            <a:noAutofit/>
          </a:bodyPr>
          <a:lstStyle/>
          <a:p>
            <a:pPr algn="just"/>
            <a:r>
              <a:rPr lang="es-MX" dirty="0"/>
              <a:t>Los alumnos deben realizar búsquedas en fuentes de información verídicas y confiables ya que normalmente las personas obtienen información de redes sociales que publica la gente de forma anónima, sin mencionar las fuentes donde las obtuvieron.</a:t>
            </a:r>
          </a:p>
        </p:txBody>
      </p:sp>
      <p:sp>
        <p:nvSpPr>
          <p:cNvPr id="4" name="CuadroTexto 3">
            <a:extLst>
              <a:ext uri="{FF2B5EF4-FFF2-40B4-BE49-F238E27FC236}">
                <a16:creationId xmlns:a16="http://schemas.microsoft.com/office/drawing/2014/main" id="{FE3D7C07-4B33-487B-BA53-0E6889214D97}"/>
              </a:ext>
            </a:extLst>
          </p:cNvPr>
          <p:cNvSpPr txBox="1"/>
          <p:nvPr/>
        </p:nvSpPr>
        <p:spPr>
          <a:xfrm>
            <a:off x="10884191" y="0"/>
            <a:ext cx="1181735" cy="707886"/>
          </a:xfrm>
          <a:prstGeom prst="rect">
            <a:avLst/>
          </a:prstGeom>
          <a:noFill/>
        </p:spPr>
        <p:txBody>
          <a:bodyPr wrap="none" rtlCol="0">
            <a:spAutoFit/>
          </a:bodyPr>
          <a:lstStyle/>
          <a:p>
            <a:pPr algn="r"/>
            <a:r>
              <a:rPr lang="es-MX" sz="4000" dirty="0"/>
              <a:t>14.3</a:t>
            </a:r>
          </a:p>
        </p:txBody>
      </p:sp>
    </p:spTree>
    <p:extLst>
      <p:ext uri="{BB962C8B-B14F-4D97-AF65-F5344CB8AC3E}">
        <p14:creationId xmlns:p14="http://schemas.microsoft.com/office/powerpoint/2010/main" val="173867545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2735F-C0B5-463D-809F-6F3DA5AC5546}"/>
              </a:ext>
            </a:extLst>
          </p:cNvPr>
          <p:cNvSpPr>
            <a:spLocks noGrp="1"/>
          </p:cNvSpPr>
          <p:nvPr>
            <p:ph type="title"/>
          </p:nvPr>
        </p:nvSpPr>
        <p:spPr>
          <a:xfrm>
            <a:off x="286426" y="682889"/>
            <a:ext cx="9613861" cy="1080938"/>
          </a:xfrm>
        </p:spPr>
        <p:txBody>
          <a:bodyPr>
            <a:normAutofit/>
          </a:bodyPr>
          <a:lstStyle/>
          <a:p>
            <a:r>
              <a:rPr lang="es-MX" dirty="0"/>
              <a:t>Asignatura: Estadística y Probabilidad</a:t>
            </a:r>
          </a:p>
        </p:txBody>
      </p:sp>
      <p:sp>
        <p:nvSpPr>
          <p:cNvPr id="5" name="CuadroTexto 4">
            <a:extLst>
              <a:ext uri="{FF2B5EF4-FFF2-40B4-BE49-F238E27FC236}">
                <a16:creationId xmlns:a16="http://schemas.microsoft.com/office/drawing/2014/main" id="{09C5401F-6819-4DC3-A8CB-B83AD523256E}"/>
              </a:ext>
            </a:extLst>
          </p:cNvPr>
          <p:cNvSpPr txBox="1"/>
          <p:nvPr/>
        </p:nvSpPr>
        <p:spPr>
          <a:xfrm>
            <a:off x="4304075" y="3170588"/>
            <a:ext cx="7642119" cy="2585323"/>
          </a:xfrm>
          <a:prstGeom prst="rect">
            <a:avLst/>
          </a:prstGeom>
          <a:noFill/>
        </p:spPr>
        <p:txBody>
          <a:bodyPr wrap="square" rtlCol="0">
            <a:spAutoFit/>
          </a:bodyPr>
          <a:lstStyle/>
          <a:p>
            <a:r>
              <a:rPr lang="es-MX" i="1" dirty="0"/>
              <a:t>Instituto Nacional de Estadística y Geografía. Marzo 2020. </a:t>
            </a:r>
            <a:r>
              <a:rPr lang="es-MX" dirty="0"/>
              <a:t>https://www.inegi.org.mx/temas/accidentes/</a:t>
            </a:r>
          </a:p>
          <a:p>
            <a:endParaRPr lang="es-MX" dirty="0"/>
          </a:p>
          <a:p>
            <a:r>
              <a:rPr lang="es-MX" dirty="0"/>
              <a:t>Seguros AXA. Marzo 2020. http://www.segurosaxamexico.com/</a:t>
            </a:r>
          </a:p>
          <a:p>
            <a:endParaRPr lang="es-MX" dirty="0"/>
          </a:p>
          <a:p>
            <a:r>
              <a:rPr lang="es-MX" dirty="0"/>
              <a:t>Gobierno de México. Marzo 2020. https://www.gob.mx/salud/prensa/accidentes-viales-primera-causa-de-muerte-en-los-jovenes</a:t>
            </a:r>
          </a:p>
          <a:p>
            <a:endParaRPr lang="es-MX" dirty="0"/>
          </a:p>
        </p:txBody>
      </p:sp>
      <p:sp>
        <p:nvSpPr>
          <p:cNvPr id="6" name="CuadroTexto 5">
            <a:extLst>
              <a:ext uri="{FF2B5EF4-FFF2-40B4-BE49-F238E27FC236}">
                <a16:creationId xmlns:a16="http://schemas.microsoft.com/office/drawing/2014/main" id="{61B3DAFA-67C3-4CC6-9049-5B1924F53339}"/>
              </a:ext>
            </a:extLst>
          </p:cNvPr>
          <p:cNvSpPr txBox="1"/>
          <p:nvPr/>
        </p:nvSpPr>
        <p:spPr>
          <a:xfrm>
            <a:off x="10884192" y="0"/>
            <a:ext cx="1181734" cy="707886"/>
          </a:xfrm>
          <a:prstGeom prst="rect">
            <a:avLst/>
          </a:prstGeom>
          <a:noFill/>
        </p:spPr>
        <p:txBody>
          <a:bodyPr wrap="none" rtlCol="0">
            <a:spAutoFit/>
          </a:bodyPr>
          <a:lstStyle/>
          <a:p>
            <a:pPr algn="r"/>
            <a:r>
              <a:rPr lang="es-MX" sz="4000" dirty="0"/>
              <a:t>14.2</a:t>
            </a:r>
          </a:p>
        </p:txBody>
      </p:sp>
    </p:spTree>
    <p:extLst>
      <p:ext uri="{BB962C8B-B14F-4D97-AF65-F5344CB8AC3E}">
        <p14:creationId xmlns:p14="http://schemas.microsoft.com/office/powerpoint/2010/main" val="3844159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38CD11-A76F-41E8-8899-3B04E336D405}"/>
              </a:ext>
            </a:extLst>
          </p:cNvPr>
          <p:cNvSpPr>
            <a:spLocks noGrp="1"/>
          </p:cNvSpPr>
          <p:nvPr>
            <p:ph type="title"/>
          </p:nvPr>
        </p:nvSpPr>
        <p:spPr/>
        <p:txBody>
          <a:bodyPr/>
          <a:lstStyle/>
          <a:p>
            <a:r>
              <a:rPr lang="es-MX" dirty="0"/>
              <a:t>Preguntas Guía</a:t>
            </a:r>
          </a:p>
        </p:txBody>
      </p:sp>
      <p:sp>
        <p:nvSpPr>
          <p:cNvPr id="3" name="Marcador de contenido 2">
            <a:extLst>
              <a:ext uri="{FF2B5EF4-FFF2-40B4-BE49-F238E27FC236}">
                <a16:creationId xmlns:a16="http://schemas.microsoft.com/office/drawing/2014/main" id="{CB2D6ECE-4395-4D0F-8923-077FED6244D4}"/>
              </a:ext>
            </a:extLst>
          </p:cNvPr>
          <p:cNvSpPr>
            <a:spLocks noGrp="1"/>
          </p:cNvSpPr>
          <p:nvPr>
            <p:ph idx="1"/>
          </p:nvPr>
        </p:nvSpPr>
        <p:spPr>
          <a:xfrm>
            <a:off x="680321" y="2869809"/>
            <a:ext cx="9613861" cy="2883877"/>
          </a:xfrm>
        </p:spPr>
        <p:txBody>
          <a:bodyPr/>
          <a:lstStyle/>
          <a:p>
            <a:r>
              <a:rPr lang="es-MX" dirty="0"/>
              <a:t>¿Cómo se debe cruzar correctamente una vialidad?</a:t>
            </a:r>
          </a:p>
          <a:p>
            <a:r>
              <a:rPr lang="es-MX" dirty="0"/>
              <a:t>¿Te desplazas correctamente cuando caminas por la calle?</a:t>
            </a:r>
          </a:p>
          <a:p>
            <a:r>
              <a:rPr lang="es-MX" dirty="0"/>
              <a:t>¿Has leído el reglamento de transito?</a:t>
            </a:r>
          </a:p>
          <a:p>
            <a:r>
              <a:rPr lang="es-MX" dirty="0"/>
              <a:t>¿El reglamento de transito esta dedicado solo a los automovilistas o también al peatón?</a:t>
            </a:r>
          </a:p>
          <a:p>
            <a:r>
              <a:rPr lang="es-MX" dirty="0"/>
              <a:t>¿Respetas los señalamientos viales?</a:t>
            </a:r>
          </a:p>
        </p:txBody>
      </p:sp>
      <p:sp>
        <p:nvSpPr>
          <p:cNvPr id="4" name="CuadroTexto 3">
            <a:extLst>
              <a:ext uri="{FF2B5EF4-FFF2-40B4-BE49-F238E27FC236}">
                <a16:creationId xmlns:a16="http://schemas.microsoft.com/office/drawing/2014/main" id="{784166FA-675F-4BA5-A739-307D8D2F8F5C}"/>
              </a:ext>
            </a:extLst>
          </p:cNvPr>
          <p:cNvSpPr txBox="1"/>
          <p:nvPr/>
        </p:nvSpPr>
        <p:spPr>
          <a:xfrm>
            <a:off x="11611955" y="0"/>
            <a:ext cx="453971" cy="707886"/>
          </a:xfrm>
          <a:prstGeom prst="rect">
            <a:avLst/>
          </a:prstGeom>
          <a:noFill/>
        </p:spPr>
        <p:txBody>
          <a:bodyPr wrap="none" rtlCol="0">
            <a:spAutoFit/>
          </a:bodyPr>
          <a:lstStyle/>
          <a:p>
            <a:pPr algn="r"/>
            <a:r>
              <a:rPr lang="es-MX" sz="4000" dirty="0"/>
              <a:t>8</a:t>
            </a:r>
          </a:p>
        </p:txBody>
      </p:sp>
    </p:spTree>
    <p:extLst>
      <p:ext uri="{BB962C8B-B14F-4D97-AF65-F5344CB8AC3E}">
        <p14:creationId xmlns:p14="http://schemas.microsoft.com/office/powerpoint/2010/main" val="357892332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0ABBA-1455-471E-AF9F-697FF08E5F9C}"/>
              </a:ext>
            </a:extLst>
          </p:cNvPr>
          <p:cNvSpPr>
            <a:spLocks noGrp="1"/>
          </p:cNvSpPr>
          <p:nvPr>
            <p:ph type="title"/>
          </p:nvPr>
        </p:nvSpPr>
        <p:spPr/>
        <p:txBody>
          <a:bodyPr/>
          <a:lstStyle/>
          <a:p>
            <a:r>
              <a:rPr lang="es-ES" dirty="0"/>
              <a:t>Descripción de Apertura de la actividad. </a:t>
            </a:r>
            <a:endParaRPr lang="es-MX" dirty="0"/>
          </a:p>
        </p:txBody>
      </p:sp>
      <p:sp>
        <p:nvSpPr>
          <p:cNvPr id="3" name="Marcador de contenido 2">
            <a:extLst>
              <a:ext uri="{FF2B5EF4-FFF2-40B4-BE49-F238E27FC236}">
                <a16:creationId xmlns:a16="http://schemas.microsoft.com/office/drawing/2014/main" id="{1F24D746-5B71-4BFE-89F5-12B4CB385B7C}"/>
              </a:ext>
            </a:extLst>
          </p:cNvPr>
          <p:cNvSpPr>
            <a:spLocks noGrp="1"/>
          </p:cNvSpPr>
          <p:nvPr>
            <p:ph idx="1"/>
          </p:nvPr>
        </p:nvSpPr>
        <p:spPr>
          <a:xfrm>
            <a:off x="471458" y="3429000"/>
            <a:ext cx="11249083" cy="1391065"/>
          </a:xfrm>
        </p:spPr>
        <p:txBody>
          <a:bodyPr>
            <a:noAutofit/>
          </a:bodyPr>
          <a:lstStyle/>
          <a:p>
            <a:pPr algn="just"/>
            <a:r>
              <a:rPr lang="es-MX" dirty="0"/>
              <a:t>Los alumnos realizaran búsqueda en medios electrónicos, de información referente a accidentes viales en la Ciudad de México, que incluya las zonas con mayor cantidad de accidentes, mortalidad, edades de personas accidentadas, y escribir la </a:t>
            </a:r>
            <a:r>
              <a:rPr lang="es-MX" dirty="0" err="1"/>
              <a:t>mesografía</a:t>
            </a:r>
            <a:r>
              <a:rPr lang="es-MX" dirty="0"/>
              <a:t> en formato APA.</a:t>
            </a:r>
          </a:p>
        </p:txBody>
      </p:sp>
      <p:sp>
        <p:nvSpPr>
          <p:cNvPr id="4" name="CuadroTexto 3">
            <a:extLst>
              <a:ext uri="{FF2B5EF4-FFF2-40B4-BE49-F238E27FC236}">
                <a16:creationId xmlns:a16="http://schemas.microsoft.com/office/drawing/2014/main" id="{1F2C2E3B-D0B0-4A2C-AC7C-E8F559A64FF3}"/>
              </a:ext>
            </a:extLst>
          </p:cNvPr>
          <p:cNvSpPr txBox="1"/>
          <p:nvPr/>
        </p:nvSpPr>
        <p:spPr>
          <a:xfrm>
            <a:off x="10884191" y="0"/>
            <a:ext cx="1181735" cy="707886"/>
          </a:xfrm>
          <a:prstGeom prst="rect">
            <a:avLst/>
          </a:prstGeom>
          <a:noFill/>
        </p:spPr>
        <p:txBody>
          <a:bodyPr wrap="none" rtlCol="0">
            <a:spAutoFit/>
          </a:bodyPr>
          <a:lstStyle/>
          <a:p>
            <a:pPr algn="r"/>
            <a:r>
              <a:rPr lang="es-MX" sz="4000" dirty="0"/>
              <a:t>14.4</a:t>
            </a:r>
          </a:p>
        </p:txBody>
      </p:sp>
    </p:spTree>
    <p:extLst>
      <p:ext uri="{BB962C8B-B14F-4D97-AF65-F5344CB8AC3E}">
        <p14:creationId xmlns:p14="http://schemas.microsoft.com/office/powerpoint/2010/main" val="5367110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242DA9-B10B-496C-9DCD-320F7BBD40F6}"/>
              </a:ext>
            </a:extLst>
          </p:cNvPr>
          <p:cNvSpPr>
            <a:spLocks noGrp="1"/>
          </p:cNvSpPr>
          <p:nvPr>
            <p:ph type="title"/>
          </p:nvPr>
        </p:nvSpPr>
        <p:spPr/>
        <p:txBody>
          <a:bodyPr/>
          <a:lstStyle/>
          <a:p>
            <a:r>
              <a:rPr lang="es-ES" dirty="0"/>
              <a:t>Descripción del desarrollo de la actividad.</a:t>
            </a:r>
            <a:endParaRPr lang="es-MX" dirty="0"/>
          </a:p>
        </p:txBody>
      </p:sp>
      <p:sp>
        <p:nvSpPr>
          <p:cNvPr id="3" name="Marcador de contenido 2">
            <a:extLst>
              <a:ext uri="{FF2B5EF4-FFF2-40B4-BE49-F238E27FC236}">
                <a16:creationId xmlns:a16="http://schemas.microsoft.com/office/drawing/2014/main" id="{1105A5FA-26BE-4F80-BAA7-D922E5CC72E1}"/>
              </a:ext>
            </a:extLst>
          </p:cNvPr>
          <p:cNvSpPr>
            <a:spLocks noGrp="1"/>
          </p:cNvSpPr>
          <p:nvPr>
            <p:ph idx="1"/>
          </p:nvPr>
        </p:nvSpPr>
        <p:spPr>
          <a:xfrm>
            <a:off x="680321" y="3685735"/>
            <a:ext cx="10461291" cy="1306448"/>
          </a:xfrm>
        </p:spPr>
        <p:txBody>
          <a:bodyPr>
            <a:noAutofit/>
          </a:bodyPr>
          <a:lstStyle/>
          <a:p>
            <a:pPr algn="just"/>
            <a:r>
              <a:rPr lang="es-ES_tradnl" dirty="0">
                <a:cs typeface="Times New Roman"/>
              </a:rPr>
              <a:t> </a:t>
            </a:r>
            <a:r>
              <a:rPr lang="es-MX" dirty="0"/>
              <a:t> Los alumnos intercambiaran y filtraran la información obtenida, desecharan aquella que no es de interés y mantendrán aquella referente a accidentes automovilísticos en los que incluyan peatones.</a:t>
            </a:r>
          </a:p>
        </p:txBody>
      </p:sp>
      <p:sp>
        <p:nvSpPr>
          <p:cNvPr id="4" name="CuadroTexto 3">
            <a:extLst>
              <a:ext uri="{FF2B5EF4-FFF2-40B4-BE49-F238E27FC236}">
                <a16:creationId xmlns:a16="http://schemas.microsoft.com/office/drawing/2014/main" id="{945CAE59-4948-41DD-8C44-6FB2470C08A3}"/>
              </a:ext>
            </a:extLst>
          </p:cNvPr>
          <p:cNvSpPr txBox="1"/>
          <p:nvPr/>
        </p:nvSpPr>
        <p:spPr>
          <a:xfrm>
            <a:off x="10884192" y="0"/>
            <a:ext cx="1181734" cy="707886"/>
          </a:xfrm>
          <a:prstGeom prst="rect">
            <a:avLst/>
          </a:prstGeom>
          <a:noFill/>
        </p:spPr>
        <p:txBody>
          <a:bodyPr wrap="none" rtlCol="0">
            <a:spAutoFit/>
          </a:bodyPr>
          <a:lstStyle/>
          <a:p>
            <a:pPr algn="r"/>
            <a:r>
              <a:rPr lang="es-MX" sz="4000" dirty="0"/>
              <a:t>14.5</a:t>
            </a:r>
          </a:p>
        </p:txBody>
      </p:sp>
    </p:spTree>
    <p:extLst>
      <p:ext uri="{BB962C8B-B14F-4D97-AF65-F5344CB8AC3E}">
        <p14:creationId xmlns:p14="http://schemas.microsoft.com/office/powerpoint/2010/main" val="29741306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320CE-4F39-4129-AF0D-AE44CC837A43}"/>
              </a:ext>
            </a:extLst>
          </p:cNvPr>
          <p:cNvSpPr>
            <a:spLocks noGrp="1"/>
          </p:cNvSpPr>
          <p:nvPr>
            <p:ph type="title"/>
          </p:nvPr>
        </p:nvSpPr>
        <p:spPr/>
        <p:txBody>
          <a:bodyPr/>
          <a:lstStyle/>
          <a:p>
            <a:r>
              <a:rPr lang="es-ES" dirty="0"/>
              <a:t>Descripción del cierre de la actividad. </a:t>
            </a:r>
            <a:endParaRPr lang="es-MX" dirty="0"/>
          </a:p>
        </p:txBody>
      </p:sp>
      <p:sp>
        <p:nvSpPr>
          <p:cNvPr id="3" name="Marcador de contenido 2">
            <a:extLst>
              <a:ext uri="{FF2B5EF4-FFF2-40B4-BE49-F238E27FC236}">
                <a16:creationId xmlns:a16="http://schemas.microsoft.com/office/drawing/2014/main" id="{805E3F73-52C8-4878-BE9D-363DB600A384}"/>
              </a:ext>
            </a:extLst>
          </p:cNvPr>
          <p:cNvSpPr>
            <a:spLocks noGrp="1"/>
          </p:cNvSpPr>
          <p:nvPr>
            <p:ph idx="1"/>
          </p:nvPr>
        </p:nvSpPr>
        <p:spPr>
          <a:xfrm>
            <a:off x="680321" y="3665133"/>
            <a:ext cx="9613861" cy="1080938"/>
          </a:xfrm>
        </p:spPr>
        <p:txBody>
          <a:bodyPr/>
          <a:lstStyle/>
          <a:p>
            <a:pPr algn="just"/>
            <a:r>
              <a:rPr lang="es-MX" dirty="0"/>
              <a:t>La información que resulte de la actividad de desarrollo deberán mostrarla numérica y gráficamente en los trípticos que diseñaran.</a:t>
            </a:r>
          </a:p>
        </p:txBody>
      </p:sp>
      <p:sp>
        <p:nvSpPr>
          <p:cNvPr id="4" name="CuadroTexto 3">
            <a:extLst>
              <a:ext uri="{FF2B5EF4-FFF2-40B4-BE49-F238E27FC236}">
                <a16:creationId xmlns:a16="http://schemas.microsoft.com/office/drawing/2014/main" id="{6951B00C-C217-4957-8513-E9E4D6DC786C}"/>
              </a:ext>
            </a:extLst>
          </p:cNvPr>
          <p:cNvSpPr txBox="1"/>
          <p:nvPr/>
        </p:nvSpPr>
        <p:spPr>
          <a:xfrm>
            <a:off x="10884192" y="0"/>
            <a:ext cx="1181734" cy="707886"/>
          </a:xfrm>
          <a:prstGeom prst="rect">
            <a:avLst/>
          </a:prstGeom>
          <a:noFill/>
        </p:spPr>
        <p:txBody>
          <a:bodyPr wrap="none" rtlCol="0">
            <a:spAutoFit/>
          </a:bodyPr>
          <a:lstStyle/>
          <a:p>
            <a:pPr algn="r"/>
            <a:r>
              <a:rPr lang="es-MX" sz="4000" dirty="0"/>
              <a:t>14.6</a:t>
            </a:r>
          </a:p>
        </p:txBody>
      </p:sp>
    </p:spTree>
    <p:extLst>
      <p:ext uri="{BB962C8B-B14F-4D97-AF65-F5344CB8AC3E}">
        <p14:creationId xmlns:p14="http://schemas.microsoft.com/office/powerpoint/2010/main" val="28833364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01D8D5-121F-4F34-9248-7EA1FADF0BE1}"/>
              </a:ext>
            </a:extLst>
          </p:cNvPr>
          <p:cNvSpPr>
            <a:spLocks noGrp="1"/>
          </p:cNvSpPr>
          <p:nvPr>
            <p:ph type="title"/>
          </p:nvPr>
        </p:nvSpPr>
        <p:spPr/>
        <p:txBody>
          <a:bodyPr/>
          <a:lstStyle/>
          <a:p>
            <a:r>
              <a:rPr lang="es-ES" dirty="0"/>
              <a:t>Descripción de lo que se hará con los resultados de la actividad.</a:t>
            </a:r>
            <a:endParaRPr lang="es-MX" dirty="0"/>
          </a:p>
        </p:txBody>
      </p:sp>
      <p:sp>
        <p:nvSpPr>
          <p:cNvPr id="3" name="Marcador de contenido 2">
            <a:extLst>
              <a:ext uri="{FF2B5EF4-FFF2-40B4-BE49-F238E27FC236}">
                <a16:creationId xmlns:a16="http://schemas.microsoft.com/office/drawing/2014/main" id="{A73D118B-60B1-4ACE-89E6-F226E133A7F0}"/>
              </a:ext>
            </a:extLst>
          </p:cNvPr>
          <p:cNvSpPr>
            <a:spLocks noGrp="1"/>
          </p:cNvSpPr>
          <p:nvPr>
            <p:ph idx="1"/>
          </p:nvPr>
        </p:nvSpPr>
        <p:spPr>
          <a:xfrm>
            <a:off x="680321" y="3893200"/>
            <a:ext cx="9613861" cy="605549"/>
          </a:xfrm>
        </p:spPr>
        <p:txBody>
          <a:bodyPr/>
          <a:lstStyle/>
          <a:p>
            <a:r>
              <a:rPr lang="es-MX" dirty="0"/>
              <a:t>Los alumnos incluirán la información estadística en los </a:t>
            </a:r>
            <a:r>
              <a:rPr lang="es-MX" dirty="0" err="1"/>
              <a:t>tripticos</a:t>
            </a:r>
            <a:r>
              <a:rPr lang="es-MX" dirty="0"/>
              <a:t>.</a:t>
            </a:r>
            <a:endParaRPr lang="es-ES_tradnl" sz="2400" dirty="0">
              <a:cs typeface="Times New Roman"/>
            </a:endParaRPr>
          </a:p>
        </p:txBody>
      </p:sp>
      <p:sp>
        <p:nvSpPr>
          <p:cNvPr id="4" name="CuadroTexto 3">
            <a:extLst>
              <a:ext uri="{FF2B5EF4-FFF2-40B4-BE49-F238E27FC236}">
                <a16:creationId xmlns:a16="http://schemas.microsoft.com/office/drawing/2014/main" id="{5C4F19E5-12B7-48F7-BC30-4B179135EE45}"/>
              </a:ext>
            </a:extLst>
          </p:cNvPr>
          <p:cNvSpPr txBox="1"/>
          <p:nvPr/>
        </p:nvSpPr>
        <p:spPr>
          <a:xfrm>
            <a:off x="10884192" y="0"/>
            <a:ext cx="1181734" cy="707886"/>
          </a:xfrm>
          <a:prstGeom prst="rect">
            <a:avLst/>
          </a:prstGeom>
          <a:noFill/>
        </p:spPr>
        <p:txBody>
          <a:bodyPr wrap="none" rtlCol="0">
            <a:spAutoFit/>
          </a:bodyPr>
          <a:lstStyle/>
          <a:p>
            <a:pPr algn="r"/>
            <a:r>
              <a:rPr lang="es-MX" sz="4000" dirty="0"/>
              <a:t>14.7</a:t>
            </a:r>
          </a:p>
        </p:txBody>
      </p:sp>
    </p:spTree>
    <p:extLst>
      <p:ext uri="{BB962C8B-B14F-4D97-AF65-F5344CB8AC3E}">
        <p14:creationId xmlns:p14="http://schemas.microsoft.com/office/powerpoint/2010/main" val="64683621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B05E3E-A10C-4884-B7CF-9B345D480A3B}"/>
              </a:ext>
            </a:extLst>
          </p:cNvPr>
          <p:cNvSpPr>
            <a:spLocks noGrp="1"/>
          </p:cNvSpPr>
          <p:nvPr>
            <p:ph type="title"/>
          </p:nvPr>
        </p:nvSpPr>
        <p:spPr/>
        <p:txBody>
          <a:bodyPr/>
          <a:lstStyle/>
          <a:p>
            <a:r>
              <a:rPr lang="es-ES" dirty="0"/>
              <a:t>Análisis. Contrastación de lo esperado y lo sucedido.</a:t>
            </a:r>
            <a:endParaRPr lang="es-MX" dirty="0"/>
          </a:p>
        </p:txBody>
      </p:sp>
      <p:sp>
        <p:nvSpPr>
          <p:cNvPr id="3" name="Marcador de contenido 2">
            <a:extLst>
              <a:ext uri="{FF2B5EF4-FFF2-40B4-BE49-F238E27FC236}">
                <a16:creationId xmlns:a16="http://schemas.microsoft.com/office/drawing/2014/main" id="{9D5B5D9C-9649-451A-BE36-31EB2F086BC5}"/>
              </a:ext>
            </a:extLst>
          </p:cNvPr>
          <p:cNvSpPr>
            <a:spLocks noGrp="1"/>
          </p:cNvSpPr>
          <p:nvPr>
            <p:ph idx="1"/>
          </p:nvPr>
        </p:nvSpPr>
        <p:spPr>
          <a:xfrm>
            <a:off x="835066" y="2964766"/>
            <a:ext cx="9613861" cy="1517675"/>
          </a:xfrm>
        </p:spPr>
        <p:txBody>
          <a:bodyPr>
            <a:noAutofit/>
          </a:bodyPr>
          <a:lstStyle/>
          <a:p>
            <a:pPr algn="just"/>
            <a:r>
              <a:rPr lang="es-MX" u="sng" dirty="0"/>
              <a:t>Logros: </a:t>
            </a:r>
            <a:r>
              <a:rPr lang="es-MX" dirty="0"/>
              <a:t>Los alumnos obtuvieron la información estadística de fuentes confiables y aprendieron el formato APA de la </a:t>
            </a:r>
            <a:r>
              <a:rPr lang="es-MX" dirty="0" err="1"/>
              <a:t>mesografia</a:t>
            </a:r>
            <a:r>
              <a:rPr lang="es-MX" dirty="0"/>
              <a:t>.</a:t>
            </a:r>
          </a:p>
          <a:p>
            <a:pPr algn="just"/>
            <a:endParaRPr lang="es-MX" dirty="0"/>
          </a:p>
          <a:p>
            <a:pPr algn="just"/>
            <a:r>
              <a:rPr lang="es-MX" u="sng" dirty="0"/>
              <a:t>Aspectos a Mejorar:</a:t>
            </a:r>
            <a:r>
              <a:rPr lang="es-MX" dirty="0"/>
              <a:t> Es necesario que al menos una persona de cada equipo de trabajo cuente con un dispositivo con acceso a internet ya sea con datos propios o internet proporcionado por la escuela.</a:t>
            </a:r>
          </a:p>
        </p:txBody>
      </p:sp>
      <p:sp>
        <p:nvSpPr>
          <p:cNvPr id="4" name="CuadroTexto 3">
            <a:extLst>
              <a:ext uri="{FF2B5EF4-FFF2-40B4-BE49-F238E27FC236}">
                <a16:creationId xmlns:a16="http://schemas.microsoft.com/office/drawing/2014/main" id="{E31105BC-760D-47B2-A756-71EE675C7798}"/>
              </a:ext>
            </a:extLst>
          </p:cNvPr>
          <p:cNvSpPr txBox="1"/>
          <p:nvPr/>
        </p:nvSpPr>
        <p:spPr>
          <a:xfrm>
            <a:off x="10884191" y="0"/>
            <a:ext cx="1181735" cy="707886"/>
          </a:xfrm>
          <a:prstGeom prst="rect">
            <a:avLst/>
          </a:prstGeom>
          <a:noFill/>
        </p:spPr>
        <p:txBody>
          <a:bodyPr wrap="none" rtlCol="0">
            <a:spAutoFit/>
          </a:bodyPr>
          <a:lstStyle/>
          <a:p>
            <a:pPr algn="r"/>
            <a:r>
              <a:rPr lang="es-MX" sz="4000" dirty="0"/>
              <a:t>14.8</a:t>
            </a:r>
          </a:p>
        </p:txBody>
      </p:sp>
    </p:spTree>
    <p:extLst>
      <p:ext uri="{BB962C8B-B14F-4D97-AF65-F5344CB8AC3E}">
        <p14:creationId xmlns:p14="http://schemas.microsoft.com/office/powerpoint/2010/main" val="327456311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MX" dirty="0"/>
              <a:t>Toma de decisiones. </a:t>
            </a:r>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1" y="4010292"/>
            <a:ext cx="9613861" cy="631409"/>
          </a:xfrm>
        </p:spPr>
        <p:txBody>
          <a:bodyPr>
            <a:noAutofit/>
          </a:bodyPr>
          <a:lstStyle/>
          <a:p>
            <a:r>
              <a:rPr lang="es-MX" dirty="0"/>
              <a:t>Se solicitará el laboratorio de computo en proyectos futuros cuando se requiera el acceso a internet.</a:t>
            </a:r>
            <a:endParaRPr lang="es-ES_tradnl" dirty="0">
              <a:cs typeface="Times New Roman"/>
            </a:endParaRP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2" y="0"/>
            <a:ext cx="1181734" cy="707886"/>
          </a:xfrm>
          <a:prstGeom prst="rect">
            <a:avLst/>
          </a:prstGeom>
          <a:noFill/>
        </p:spPr>
        <p:txBody>
          <a:bodyPr wrap="none" rtlCol="0">
            <a:spAutoFit/>
          </a:bodyPr>
          <a:lstStyle/>
          <a:p>
            <a:pPr algn="r"/>
            <a:r>
              <a:rPr lang="es-MX" sz="4000" dirty="0"/>
              <a:t>14.9</a:t>
            </a:r>
          </a:p>
        </p:txBody>
      </p:sp>
    </p:spTree>
    <p:extLst>
      <p:ext uri="{BB962C8B-B14F-4D97-AF65-F5344CB8AC3E}">
        <p14:creationId xmlns:p14="http://schemas.microsoft.com/office/powerpoint/2010/main" val="383545708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a:xfrm>
            <a:off x="1003878" y="3693376"/>
            <a:ext cx="9613861" cy="1080938"/>
          </a:xfrm>
        </p:spPr>
        <p:txBody>
          <a:bodyPr/>
          <a:lstStyle/>
          <a:p>
            <a:r>
              <a:rPr lang="es-ES" dirty="0"/>
              <a:t>Actividad Interdisciplinaria de cierre del proyecto. </a:t>
            </a:r>
            <a:endParaRPr lang="es-MX" dirty="0"/>
          </a:p>
        </p:txBody>
      </p:sp>
      <p:sp>
        <p:nvSpPr>
          <p:cNvPr id="4" name="CuadroTexto 3">
            <a:extLst>
              <a:ext uri="{FF2B5EF4-FFF2-40B4-BE49-F238E27FC236}">
                <a16:creationId xmlns:a16="http://schemas.microsoft.com/office/drawing/2014/main" id="{AA946080-A8B6-4ADF-90EB-CC6F4E4B4BCE}"/>
              </a:ext>
            </a:extLst>
          </p:cNvPr>
          <p:cNvSpPr txBox="1"/>
          <p:nvPr/>
        </p:nvSpPr>
        <p:spPr>
          <a:xfrm>
            <a:off x="11328583" y="2251"/>
            <a:ext cx="723275" cy="707886"/>
          </a:xfrm>
          <a:prstGeom prst="rect">
            <a:avLst/>
          </a:prstGeom>
          <a:noFill/>
        </p:spPr>
        <p:txBody>
          <a:bodyPr wrap="none" rtlCol="0">
            <a:spAutoFit/>
          </a:bodyPr>
          <a:lstStyle/>
          <a:p>
            <a:pPr algn="r"/>
            <a:r>
              <a:rPr lang="es-MX" sz="4000" dirty="0"/>
              <a:t>15</a:t>
            </a:r>
          </a:p>
        </p:txBody>
      </p:sp>
    </p:spTree>
    <p:extLst>
      <p:ext uri="{BB962C8B-B14F-4D97-AF65-F5344CB8AC3E}">
        <p14:creationId xmlns:p14="http://schemas.microsoft.com/office/powerpoint/2010/main" val="96343374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r>
              <a:rPr lang="es-ES_tradnl" b="1" dirty="0">
                <a:cs typeface="Times New Roman"/>
              </a:rPr>
              <a:t>Encontramos la solución en la calle</a:t>
            </a:r>
            <a:endParaRPr lang="es-MX" dirty="0"/>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1" y="2797591"/>
            <a:ext cx="9613861" cy="2970163"/>
          </a:xfrm>
        </p:spPr>
        <p:txBody>
          <a:bodyPr>
            <a:noAutofit/>
          </a:bodyPr>
          <a:lstStyle/>
          <a:p>
            <a:pPr lvl="0" algn="just"/>
            <a:r>
              <a:rPr lang="es-ES_tradnl" b="1" dirty="0">
                <a:cs typeface="Times New Roman"/>
              </a:rPr>
              <a:t>Objetivo.</a:t>
            </a:r>
            <a:r>
              <a:rPr lang="es-ES_tradnl" dirty="0">
                <a:cs typeface="Times New Roman"/>
              </a:rPr>
              <a:t> Que los alumnos aprendan nuevas técnicas para expresar y divulgar información útil en su entorno.</a:t>
            </a:r>
          </a:p>
          <a:p>
            <a:pPr lvl="0" algn="just"/>
            <a:r>
              <a:rPr lang="es-ES_tradnl" b="1" dirty="0">
                <a:cs typeface="Times New Roman"/>
              </a:rPr>
              <a:t>Grado:</a:t>
            </a:r>
            <a:r>
              <a:rPr lang="es-ES_tradnl" dirty="0">
                <a:cs typeface="Times New Roman"/>
              </a:rPr>
              <a:t> 6to </a:t>
            </a:r>
          </a:p>
          <a:p>
            <a:pPr lvl="0" algn="just"/>
            <a:r>
              <a:rPr lang="es-ES_tradnl" b="1" dirty="0">
                <a:cs typeface="Times New Roman"/>
              </a:rPr>
              <a:t>Fecha</a:t>
            </a:r>
            <a:r>
              <a:rPr lang="es-ES_tradnl" dirty="0">
                <a:cs typeface="Times New Roman"/>
              </a:rPr>
              <a:t> en que se llevará a cabo la actividad : 14 de mayo 2020</a:t>
            </a: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1" y="0"/>
            <a:ext cx="1181735" cy="707886"/>
          </a:xfrm>
          <a:prstGeom prst="rect">
            <a:avLst/>
          </a:prstGeom>
          <a:noFill/>
        </p:spPr>
        <p:txBody>
          <a:bodyPr wrap="none" rtlCol="0">
            <a:spAutoFit/>
          </a:bodyPr>
          <a:lstStyle/>
          <a:p>
            <a:pPr algn="r"/>
            <a:r>
              <a:rPr lang="es-MX" sz="4000" dirty="0"/>
              <a:t>15.1</a:t>
            </a:r>
          </a:p>
        </p:txBody>
      </p:sp>
    </p:spTree>
    <p:extLst>
      <p:ext uri="{BB962C8B-B14F-4D97-AF65-F5344CB8AC3E}">
        <p14:creationId xmlns:p14="http://schemas.microsoft.com/office/powerpoint/2010/main" val="406596636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2735F-C0B5-463D-809F-6F3DA5AC5546}"/>
              </a:ext>
            </a:extLst>
          </p:cNvPr>
          <p:cNvSpPr>
            <a:spLocks noGrp="1"/>
          </p:cNvSpPr>
          <p:nvPr>
            <p:ph type="title"/>
          </p:nvPr>
        </p:nvSpPr>
        <p:spPr>
          <a:xfrm>
            <a:off x="286426" y="682889"/>
            <a:ext cx="9613861" cy="1080938"/>
          </a:xfrm>
        </p:spPr>
        <p:txBody>
          <a:bodyPr/>
          <a:lstStyle/>
          <a:p>
            <a:r>
              <a:rPr lang="es-MX" dirty="0"/>
              <a:t>Asignaturas:</a:t>
            </a:r>
          </a:p>
        </p:txBody>
      </p:sp>
      <p:sp>
        <p:nvSpPr>
          <p:cNvPr id="3" name="Marcador de contenido 2">
            <a:extLst>
              <a:ext uri="{FF2B5EF4-FFF2-40B4-BE49-F238E27FC236}">
                <a16:creationId xmlns:a16="http://schemas.microsoft.com/office/drawing/2014/main" id="{CB2327C5-8DBF-4C56-B244-594BB9C97BFF}"/>
              </a:ext>
            </a:extLst>
          </p:cNvPr>
          <p:cNvSpPr>
            <a:spLocks noGrp="1"/>
          </p:cNvSpPr>
          <p:nvPr>
            <p:ph idx="1"/>
          </p:nvPr>
        </p:nvSpPr>
        <p:spPr>
          <a:xfrm>
            <a:off x="3128100" y="682889"/>
            <a:ext cx="7056909" cy="1194118"/>
          </a:xfrm>
        </p:spPr>
        <p:txBody>
          <a:bodyPr>
            <a:normAutofit fontScale="92500" lnSpcReduction="10000"/>
          </a:bodyPr>
          <a:lstStyle/>
          <a:p>
            <a:r>
              <a:rPr lang="es-MX" dirty="0"/>
              <a:t>Introducción al Estudio de las Ciencias Sociales </a:t>
            </a:r>
          </a:p>
          <a:p>
            <a:r>
              <a:rPr lang="es-MX" dirty="0"/>
              <a:t>y Económicas.</a:t>
            </a:r>
          </a:p>
          <a:p>
            <a:r>
              <a:rPr lang="es-MX" dirty="0"/>
              <a:t>Psicología</a:t>
            </a:r>
          </a:p>
        </p:txBody>
      </p:sp>
      <p:sp>
        <p:nvSpPr>
          <p:cNvPr id="4" name="CuadroTexto 3">
            <a:extLst>
              <a:ext uri="{FF2B5EF4-FFF2-40B4-BE49-F238E27FC236}">
                <a16:creationId xmlns:a16="http://schemas.microsoft.com/office/drawing/2014/main" id="{06BD3683-34E0-4799-B77B-47210E781C57}"/>
              </a:ext>
            </a:extLst>
          </p:cNvPr>
          <p:cNvSpPr txBox="1"/>
          <p:nvPr/>
        </p:nvSpPr>
        <p:spPr>
          <a:xfrm>
            <a:off x="436098" y="2616591"/>
            <a:ext cx="3429144" cy="3416320"/>
          </a:xfrm>
          <a:prstGeom prst="rect">
            <a:avLst/>
          </a:prstGeom>
          <a:noFill/>
        </p:spPr>
        <p:txBody>
          <a:bodyPr wrap="none" rtlCol="0">
            <a:spAutoFit/>
          </a:bodyPr>
          <a:lstStyle/>
          <a:p>
            <a:r>
              <a:rPr lang="es-MX" dirty="0"/>
              <a:t>Educación cívica</a:t>
            </a:r>
          </a:p>
          <a:p>
            <a:r>
              <a:rPr lang="es-MX" dirty="0"/>
              <a:t>Socialización</a:t>
            </a:r>
          </a:p>
          <a:p>
            <a:r>
              <a:rPr lang="es-MX" dirty="0"/>
              <a:t>Urbanización</a:t>
            </a:r>
          </a:p>
          <a:p>
            <a:r>
              <a:rPr lang="es-MX" dirty="0"/>
              <a:t>Modernidad</a:t>
            </a:r>
          </a:p>
          <a:p>
            <a:r>
              <a:rPr lang="es-MX" dirty="0"/>
              <a:t>Megalópolis</a:t>
            </a:r>
          </a:p>
          <a:p>
            <a:r>
              <a:rPr lang="es-MX" dirty="0"/>
              <a:t>Sociedad de la información y la</a:t>
            </a:r>
          </a:p>
          <a:p>
            <a:r>
              <a:rPr lang="es-MX" dirty="0"/>
              <a:t>Comunicación</a:t>
            </a:r>
          </a:p>
          <a:p>
            <a:r>
              <a:rPr lang="es-MX" dirty="0"/>
              <a:t>Aprendizaje</a:t>
            </a:r>
          </a:p>
          <a:p>
            <a:r>
              <a:rPr lang="es-MX" dirty="0"/>
              <a:t>Atención</a:t>
            </a:r>
          </a:p>
          <a:p>
            <a:r>
              <a:rPr lang="es-MX" dirty="0"/>
              <a:t>Pensamiento</a:t>
            </a:r>
          </a:p>
          <a:p>
            <a:r>
              <a:rPr lang="es-MX" dirty="0"/>
              <a:t>Personalidad</a:t>
            </a:r>
          </a:p>
          <a:p>
            <a:r>
              <a:rPr lang="es-MX" dirty="0"/>
              <a:t>Percepción</a:t>
            </a:r>
          </a:p>
        </p:txBody>
      </p:sp>
      <p:sp>
        <p:nvSpPr>
          <p:cNvPr id="5" name="CuadroTexto 4">
            <a:extLst>
              <a:ext uri="{FF2B5EF4-FFF2-40B4-BE49-F238E27FC236}">
                <a16:creationId xmlns:a16="http://schemas.microsoft.com/office/drawing/2014/main" id="{09C5401F-6819-4DC3-A8CB-B83AD523256E}"/>
              </a:ext>
            </a:extLst>
          </p:cNvPr>
          <p:cNvSpPr txBox="1"/>
          <p:nvPr/>
        </p:nvSpPr>
        <p:spPr>
          <a:xfrm>
            <a:off x="4304075" y="3170588"/>
            <a:ext cx="7642119" cy="2585323"/>
          </a:xfrm>
          <a:prstGeom prst="rect">
            <a:avLst/>
          </a:prstGeom>
          <a:noFill/>
        </p:spPr>
        <p:txBody>
          <a:bodyPr wrap="square" rtlCol="0">
            <a:spAutoFit/>
          </a:bodyPr>
          <a:lstStyle/>
          <a:p>
            <a:r>
              <a:rPr lang="es-MX" dirty="0"/>
              <a:t>Gonzalez </a:t>
            </a:r>
            <a:r>
              <a:rPr lang="es-MX" dirty="0" err="1"/>
              <a:t>Gonzalez</a:t>
            </a:r>
            <a:r>
              <a:rPr lang="es-MX" dirty="0"/>
              <a:t> </a:t>
            </a:r>
            <a:r>
              <a:rPr lang="es-MX" dirty="0" err="1"/>
              <a:t>Jóse</a:t>
            </a:r>
            <a:r>
              <a:rPr lang="es-MX" dirty="0"/>
              <a:t> María. (2016). Criminología </a:t>
            </a:r>
            <a:r>
              <a:rPr lang="es-MX" dirty="0" err="1"/>
              <a:t>Víal</a:t>
            </a:r>
            <a:r>
              <a:rPr lang="es-MX" dirty="0"/>
              <a:t> un Nuevo enfoque </a:t>
            </a:r>
            <a:r>
              <a:rPr lang="es-MX" dirty="0" err="1"/>
              <a:t>Multidiciplinar</a:t>
            </a:r>
            <a:r>
              <a:rPr lang="es-MX" dirty="0"/>
              <a:t>. México: Mc Graw Hill.</a:t>
            </a:r>
          </a:p>
          <a:p>
            <a:r>
              <a:rPr lang="es-MX" dirty="0"/>
              <a:t> </a:t>
            </a:r>
          </a:p>
          <a:p>
            <a:r>
              <a:rPr lang="es-MX" dirty="0"/>
              <a:t>TABASSO, CARLOS. Paradigmas, teorías y modelos de la seguridad y la inseguridad vial. pp. 1-4 PP.</a:t>
            </a:r>
          </a:p>
          <a:p>
            <a:r>
              <a:rPr lang="es-MX" dirty="0"/>
              <a:t> </a:t>
            </a:r>
          </a:p>
          <a:p>
            <a:r>
              <a:rPr lang="es-MX" dirty="0"/>
              <a:t>Fundeu.es (ed.). «tráfico y tránsito, sinónimos en la circulación». Consultado el 24 de junio de 2016.</a:t>
            </a:r>
          </a:p>
          <a:p>
            <a:endParaRPr lang="es-MX" dirty="0"/>
          </a:p>
        </p:txBody>
      </p:sp>
      <p:sp>
        <p:nvSpPr>
          <p:cNvPr id="6" name="CuadroTexto 5">
            <a:extLst>
              <a:ext uri="{FF2B5EF4-FFF2-40B4-BE49-F238E27FC236}">
                <a16:creationId xmlns:a16="http://schemas.microsoft.com/office/drawing/2014/main" id="{61B3DAFA-67C3-4CC6-9049-5B1924F53339}"/>
              </a:ext>
            </a:extLst>
          </p:cNvPr>
          <p:cNvSpPr txBox="1"/>
          <p:nvPr/>
        </p:nvSpPr>
        <p:spPr>
          <a:xfrm>
            <a:off x="10884191" y="0"/>
            <a:ext cx="1181735" cy="707886"/>
          </a:xfrm>
          <a:prstGeom prst="rect">
            <a:avLst/>
          </a:prstGeom>
          <a:noFill/>
        </p:spPr>
        <p:txBody>
          <a:bodyPr wrap="none" rtlCol="0">
            <a:spAutoFit/>
          </a:bodyPr>
          <a:lstStyle/>
          <a:p>
            <a:pPr algn="r"/>
            <a:r>
              <a:rPr lang="es-MX" sz="4000" dirty="0"/>
              <a:t>15.2</a:t>
            </a:r>
          </a:p>
        </p:txBody>
      </p:sp>
    </p:spTree>
    <p:extLst>
      <p:ext uri="{BB962C8B-B14F-4D97-AF65-F5344CB8AC3E}">
        <p14:creationId xmlns:p14="http://schemas.microsoft.com/office/powerpoint/2010/main" val="3679172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C8C33-E8E2-4B9B-B082-84FABC3081CC}"/>
              </a:ext>
            </a:extLst>
          </p:cNvPr>
          <p:cNvSpPr>
            <a:spLocks noGrp="1"/>
          </p:cNvSpPr>
          <p:nvPr>
            <p:ph type="title"/>
          </p:nvPr>
        </p:nvSpPr>
        <p:spPr/>
        <p:txBody>
          <a:bodyPr/>
          <a:lstStyle/>
          <a:p>
            <a:pPr algn="just"/>
            <a:r>
              <a:rPr lang="es-ES_tradnl" b="1" dirty="0">
                <a:cs typeface="Times New Roman"/>
              </a:rPr>
              <a:t>Justificación de la actividad </a:t>
            </a:r>
            <a:endParaRPr lang="es-ES_tradnl" dirty="0">
              <a:cs typeface="Times New Roman"/>
            </a:endParaRPr>
          </a:p>
        </p:txBody>
      </p:sp>
      <p:sp>
        <p:nvSpPr>
          <p:cNvPr id="3" name="Marcador de contenido 2">
            <a:extLst>
              <a:ext uri="{FF2B5EF4-FFF2-40B4-BE49-F238E27FC236}">
                <a16:creationId xmlns:a16="http://schemas.microsoft.com/office/drawing/2014/main" id="{AD555006-5AFD-4631-93E4-5FD887119C17}"/>
              </a:ext>
            </a:extLst>
          </p:cNvPr>
          <p:cNvSpPr>
            <a:spLocks noGrp="1"/>
          </p:cNvSpPr>
          <p:nvPr>
            <p:ph idx="1"/>
          </p:nvPr>
        </p:nvSpPr>
        <p:spPr>
          <a:xfrm>
            <a:off x="680321" y="2392508"/>
            <a:ext cx="11178744" cy="4008292"/>
          </a:xfrm>
        </p:spPr>
        <p:txBody>
          <a:bodyPr>
            <a:noAutofit/>
          </a:bodyPr>
          <a:lstStyle/>
          <a:p>
            <a:pPr algn="just"/>
            <a:r>
              <a:rPr lang="es-ES_tradnl" dirty="0">
                <a:cs typeface="Times New Roman"/>
              </a:rPr>
              <a:t>Después del trabajo colaborativo entre disciplinas  que se ha llevado a cabo como parte del proyecto Conexiones, los alumnos (quienes también han llevado a cabo un trabajo colaborativo) han logrado conseguir diferentes aprendizajes y herramientas cognitivas (conceptos, categorías, esquemas, cuadros, etc. ) para organizar y entender las problemáticas de su realidad. Con todo el aprendizaje hasta ahora obtenido por parte de los alumnos, ellos pueden construir explicaciones y  hacer propuestas para solucionar problemas de su entorno inmediato, en específico, nos referimos a que son capaces de comunicar y explicar el problema de los accidentes viales en la esquina de </a:t>
            </a:r>
            <a:r>
              <a:rPr lang="es-ES_tradnl" dirty="0" err="1">
                <a:cs typeface="Times New Roman"/>
              </a:rPr>
              <a:t>Llanten</a:t>
            </a:r>
            <a:r>
              <a:rPr lang="es-ES_tradnl" dirty="0">
                <a:cs typeface="Times New Roman"/>
              </a:rPr>
              <a:t> y Tlalpan y a la vez pueden proponer soluciones y plasmarlas con un lenguaje conectivo con sus compañeros de escuela con la finalidad de conseguir efectos deseados a partir de la comunicación.</a:t>
            </a:r>
          </a:p>
        </p:txBody>
      </p:sp>
      <p:sp>
        <p:nvSpPr>
          <p:cNvPr id="4" name="CuadroTexto 3">
            <a:extLst>
              <a:ext uri="{FF2B5EF4-FFF2-40B4-BE49-F238E27FC236}">
                <a16:creationId xmlns:a16="http://schemas.microsoft.com/office/drawing/2014/main" id="{AA946080-A8B6-4ADF-90EB-CC6F4E4B4BCE}"/>
              </a:ext>
            </a:extLst>
          </p:cNvPr>
          <p:cNvSpPr txBox="1"/>
          <p:nvPr/>
        </p:nvSpPr>
        <p:spPr>
          <a:xfrm>
            <a:off x="10884191" y="0"/>
            <a:ext cx="1181735" cy="707886"/>
          </a:xfrm>
          <a:prstGeom prst="rect">
            <a:avLst/>
          </a:prstGeom>
          <a:noFill/>
        </p:spPr>
        <p:txBody>
          <a:bodyPr wrap="none" rtlCol="0">
            <a:spAutoFit/>
          </a:bodyPr>
          <a:lstStyle/>
          <a:p>
            <a:pPr algn="r"/>
            <a:r>
              <a:rPr lang="es-MX" sz="4000" dirty="0"/>
              <a:t>15.3</a:t>
            </a:r>
          </a:p>
        </p:txBody>
      </p:sp>
    </p:spTree>
    <p:extLst>
      <p:ext uri="{BB962C8B-B14F-4D97-AF65-F5344CB8AC3E}">
        <p14:creationId xmlns:p14="http://schemas.microsoft.com/office/powerpoint/2010/main" val="3129375141"/>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Berlín</Template>
  <TotalTime>527</TotalTime>
  <Words>7981</Words>
  <Application>Microsoft Office PowerPoint</Application>
  <PresentationFormat>Panorámica</PresentationFormat>
  <Paragraphs>577</Paragraphs>
  <Slides>114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114</vt:i4>
      </vt:variant>
    </vt:vector>
  </HeadingPairs>
  <TitlesOfParts>
    <vt:vector size="119" baseType="lpstr">
      <vt:lpstr>Arial</vt:lpstr>
      <vt:lpstr>Calibri</vt:lpstr>
      <vt:lpstr>Times New Roman</vt:lpstr>
      <vt:lpstr>Trebuchet MS</vt:lpstr>
      <vt:lpstr>Berlín</vt:lpstr>
      <vt:lpstr>Presentación de PowerPoint</vt:lpstr>
      <vt:lpstr>Equipo No. 1</vt:lpstr>
      <vt:lpstr>CICLO ESCOLAR 2020 - 2021</vt:lpstr>
      <vt:lpstr>JUSTIFICACIÓN</vt:lpstr>
      <vt:lpstr>OBJETIVO GENERAL</vt:lpstr>
      <vt:lpstr>OBJETIVOS DE CADA ASIGNATURA</vt:lpstr>
      <vt:lpstr>Presentación de PowerPoint</vt:lpstr>
      <vt:lpstr>ORGANIZADOR GRÁFICO</vt:lpstr>
      <vt:lpstr>Preguntas Guía</vt:lpstr>
      <vt:lpstr>ESTRUCTURA INICIAL DE LA PLANEACIÓN</vt:lpstr>
      <vt:lpstr>Presentación de PowerPoint</vt:lpstr>
      <vt:lpstr>Presentación de PowerPoint</vt:lpstr>
      <vt:lpstr>Presentación de PowerPoint</vt:lpstr>
      <vt:lpstr>PRODUCTO</vt:lpstr>
      <vt:lpstr>Presentación de PowerPoint</vt:lpstr>
      <vt:lpstr>Documentación de actividades y evidencias de enseñanza-aprendizaje.</vt:lpstr>
      <vt:lpstr>11.1 QUÉ SON LOS ACCIDENTES VIALES Y COMO PREVENIRLOS (ESTADISTICA DE INCIDENCIA EN LA CIUDA DE MÉXICO)</vt:lpstr>
      <vt:lpstr>Asignaturas:</vt:lpstr>
      <vt:lpstr>Justificación de la actividad. </vt:lpstr>
      <vt:lpstr>Descripción de Apertura de la actividad. </vt:lpstr>
      <vt:lpstr>Descripción del desarrollo de la actividad. </vt:lpstr>
      <vt:lpstr>Descripción del cierre de la actividad. </vt:lpstr>
      <vt:lpstr>Descripción de lo que se hará con los resultados de la actividad.</vt:lpstr>
      <vt:lpstr>Análisis. Contrastación de lo esperado y lo sucedido</vt:lpstr>
      <vt:lpstr>Toma de decisiones. </vt:lpstr>
      <vt:lpstr>Actividad Interdisciplinaria de la fase de desarrollo del proyecto</vt:lpstr>
      <vt:lpstr>¿Qué tiene en común el caos?  </vt:lpstr>
      <vt:lpstr>Asignaturas:</vt:lpstr>
      <vt:lpstr>Justificación de la actividad. </vt:lpstr>
      <vt:lpstr>Descripción de Apertura de la actividad. </vt:lpstr>
      <vt:lpstr>Descripción del desarrollo de la actividad. </vt:lpstr>
      <vt:lpstr>Descripción del cierre de la actividad. </vt:lpstr>
      <vt:lpstr>Descripción de lo que se hará con los resultados de la actividad.</vt:lpstr>
      <vt:lpstr>Análisis. Contrastación de lo esperado y lo sucedido.</vt:lpstr>
      <vt:lpstr>Toma de decisiones. </vt:lpstr>
      <vt:lpstr>Actividad Interdisciplinaria “b” de la fase de desarrollo del proyecto</vt:lpstr>
      <vt:lpstr>¿Qué tiene en común el caos?  </vt:lpstr>
      <vt:lpstr>Asignaturas:</vt:lpstr>
      <vt:lpstr>Justificación de la actividad. </vt:lpstr>
      <vt:lpstr>Descripción de Apertura de la actividad. </vt:lpstr>
      <vt:lpstr>Descripción del desarrollo de la actividad. </vt:lpstr>
      <vt:lpstr>Descripción del cierre de la actividad. </vt:lpstr>
      <vt:lpstr>Descripción de lo que se hará con los resultados de la actividad.</vt:lpstr>
      <vt:lpstr>Análisis. Contrastación de lo esperado y lo sucedido.</vt:lpstr>
      <vt:lpstr>Toma de decisiones. </vt:lpstr>
      <vt:lpstr>ACTIVIDAD POR CADA ASIGNATURA DE LA FASE DE DESARROLLO DEL PROYECTO   ASIGNATURA: PSICOLOGÍA </vt:lpstr>
      <vt:lpstr>LA PERCEPCIÓN, LOS SENTIDOS Y EL AUTOCUIDADO</vt:lpstr>
      <vt:lpstr>Asignaturas:</vt:lpstr>
      <vt:lpstr>Justificación de la actividad.</vt:lpstr>
      <vt:lpstr>Descripción de Apertura de la actividad. </vt:lpstr>
      <vt:lpstr>Descripción del desarrollo de la actividad.</vt:lpstr>
      <vt:lpstr>Descripción del cierre de la actividad. </vt:lpstr>
      <vt:lpstr>Descripción de lo que se hará con los resultados de la actividad.</vt:lpstr>
      <vt:lpstr>Análisis. Contrastación de lo esperado y lo sucedido.</vt:lpstr>
      <vt:lpstr>Toma de decisiones. </vt:lpstr>
      <vt:lpstr>ACTIVIDAD POR CADA ASIGNATURA DE LA FASE DE DESARROLLO DEL PROYECTO   ASIGNATURA: INTRODUCCIÓN AL ESTUDIO DE LAS CIENCIAS SOCIALES Y ECONÓMICAS  </vt:lpstr>
      <vt:lpstr>DEBATE SOBRE VIALIDAD Y MOVILIDAD  </vt:lpstr>
      <vt:lpstr>Asignaturas:</vt:lpstr>
      <vt:lpstr>Justificación de la actividad.</vt:lpstr>
      <vt:lpstr>Descripción de Apertura de la actividad. </vt:lpstr>
      <vt:lpstr>Descripción del desarrollo de la actividad.</vt:lpstr>
      <vt:lpstr>Descripción del cierre de la actividad. </vt:lpstr>
      <vt:lpstr>Descripción de lo que se hará con los resultados de la actividad.</vt:lpstr>
      <vt:lpstr>Análisis. Contrastación de lo esperado y lo sucedido.</vt:lpstr>
      <vt:lpstr>Toma de decisiones. </vt:lpstr>
      <vt:lpstr>ACTIVIDAD POR CADA ASIGNATURA DE LA FASE DE DESARROLLO DEL PROYECTO   ASIGNATURA DE APOYO: LITERATURA MEXICANA E IBEROAMERICANA. </vt:lpstr>
      <vt:lpstr>REVISIÓN DE LA REDACCIÓN</vt:lpstr>
      <vt:lpstr>Justificación de la actividad.</vt:lpstr>
      <vt:lpstr>Asignaturas: Literatura mexicana e iberoamericana</vt:lpstr>
      <vt:lpstr>Descripción de Apertura de la actividad. </vt:lpstr>
      <vt:lpstr>Descripción del desarrollo de la actividad.</vt:lpstr>
      <vt:lpstr>Descripción del cierre de la actividad. </vt:lpstr>
      <vt:lpstr>Descripción de lo que se hará con los resultados de la actividad.</vt:lpstr>
      <vt:lpstr>Análisis. Contrastación de lo esperado y lo sucedido.</vt:lpstr>
      <vt:lpstr>Toma de decisiones. </vt:lpstr>
      <vt:lpstr>ACTIVIDAD POR CADA ASIGNATURA DE LA FASE DE DESARROLLO DEL PROYECTO   ASIGNATURA DE APOYO: INGLES VI </vt:lpstr>
      <vt:lpstr>DEBATE ON ROADS AND MOBILITY</vt:lpstr>
      <vt:lpstr>Justification of the activity.</vt:lpstr>
      <vt:lpstr>Participating subjects: English VI</vt:lpstr>
      <vt:lpstr>Description of Opening the activity.</vt:lpstr>
      <vt:lpstr>Description of the development of the activity.</vt:lpstr>
      <vt:lpstr>Description of the closing of the activity.</vt:lpstr>
      <vt:lpstr>Description of what will be done with the results of the activity.</vt:lpstr>
      <vt:lpstr>Analysis. Contrasting what is expected and what happened.</vt:lpstr>
      <vt:lpstr>Decision-making.</vt:lpstr>
      <vt:lpstr>ACTIVIDAD POR CADA ASIGNATURA DE LA FASE DE DESARROLLO DEL PROYECTO   ASIGNATURA DE APOYO: ESTADISTICA Y PROBABILIDAD </vt:lpstr>
      <vt:lpstr>DATOS ESTADISTICOS</vt:lpstr>
      <vt:lpstr>Justificación de la actividad.</vt:lpstr>
      <vt:lpstr>Asignatura: Estadística y Probabilidad</vt:lpstr>
      <vt:lpstr>Descripción de Apertura de la actividad. </vt:lpstr>
      <vt:lpstr>Descripción del desarrollo de la actividad.</vt:lpstr>
      <vt:lpstr>Descripción del cierre de la actividad. </vt:lpstr>
      <vt:lpstr>Descripción de lo que se hará con los resultados de la actividad.</vt:lpstr>
      <vt:lpstr>Análisis. Contrastación de lo esperado y lo sucedido.</vt:lpstr>
      <vt:lpstr>Toma de decisiones. </vt:lpstr>
      <vt:lpstr>Actividad Interdisciplinaria de cierre del proyecto. </vt:lpstr>
      <vt:lpstr>Encontramos la solución en la calle</vt:lpstr>
      <vt:lpstr>Asignaturas:</vt:lpstr>
      <vt:lpstr>Justificación de la actividad </vt:lpstr>
      <vt:lpstr>Descripción de Apertura de la actividad. </vt:lpstr>
      <vt:lpstr>Descripción del desarrollo de la actividad. </vt:lpstr>
      <vt:lpstr>Descripción del cierre de la actividad. </vt:lpstr>
      <vt:lpstr>Descripción de lo que se hará con los resultados de la actividad.</vt:lpstr>
      <vt:lpstr>Análisis. Contrastación de lo esperado y lo sucedido. </vt:lpstr>
      <vt:lpstr>Toma de decisiones. </vt:lpstr>
      <vt:lpstr>Evaluación. Autoevaluación, coevaluación del proyecto, por parte de alumnos, maestros y autoridades/entrevistas video grabadas o escritas. </vt:lpstr>
      <vt:lpstr>Mtra: María del Pilar Araceli Sánchez Martínez. </vt:lpstr>
      <vt:lpstr>Presentación de PowerPoint</vt:lpstr>
      <vt:lpstr>ELSA SAMORIA LARIOS</vt:lpstr>
      <vt:lpstr>Presentación de PowerPoint</vt:lpstr>
      <vt:lpstr>LIC. LUBA EVANGELINA MÉNDEZ REZA</vt:lpstr>
      <vt:lpstr>Presentación de PowerPoint</vt:lpstr>
      <vt:lpstr>LIC IDANIA ORTIZ VAZQUEZ</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Arturo Hernandez Escobar</dc:creator>
  <cp:lastModifiedBy>Julio AHE</cp:lastModifiedBy>
  <cp:revision>42</cp:revision>
  <dcterms:created xsi:type="dcterms:W3CDTF">2020-06-03T14:33:23Z</dcterms:created>
  <dcterms:modified xsi:type="dcterms:W3CDTF">2021-06-08T13:57:01Z</dcterms:modified>
</cp:coreProperties>
</file>