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4e9210bdf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4e9210bdf1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2692a072d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g22692a072d2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2692a072d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g22692a072d2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2692a072d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22692a072d2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22692a072d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g22692a072d2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2692a072d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g22692a072d2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22692a072d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g22692a072d2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22692a072d2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g22692a072d2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2692a072d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g22692a072d2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2106d4edd1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g2106d4edd1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2692a072d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g22692a072d2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8611474f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18611474f05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4d75d13da4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g4d75d13da4_0_10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4d75d13da4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g4d75d13da4_0_10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4d75d13da4_0_10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g4d75d13da4_0_10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4d75d13da4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g4d75d13da4_0_5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8611474f0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g18611474f05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1cea1bb79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g21cea1bb79b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1cea1bb79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g21cea1bb79b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1cea1bb79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g21cea1bb79b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21cea1bb79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g21cea1bb79b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21cea1bb79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g21cea1bb79b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21cea1bb79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g21cea1bb79b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21cea1bb79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g21cea1bb79b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8611474f0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g18611474f05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397d079c5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g2397d079c5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397d079c5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g2397d079c5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397d079c5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g2397d079c5d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397d079c5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g2397d079c5d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397d079c5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g2397d079c5d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2397d079c5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g2397d079c5d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2397d079c5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g2397d079c5d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397d079c5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g2397d079c5d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2397d079c5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g2397d079c5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397d079c5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g2397d079c5d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1cea1bb79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g21cea1bb79b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21cea1bb79b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21cea1bb79b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21cea1bb79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g21cea1bb79b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1cea1bb79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g21cea1bb79b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1cea1bb79b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21cea1bb79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4d75d13d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4d75d13da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4d75d13d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4d75d13da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4d75d13da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4d75d13da4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4d75d13da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t>Creo que aquí queda un organizador gráfico en el que se conjunten los objetivos de todas las materias.</a:t>
            </a:r>
            <a:endParaRPr/>
          </a:p>
        </p:txBody>
      </p:sp>
      <p:sp>
        <p:nvSpPr>
          <p:cNvPr id="254" name="Google Shape;254;g4d75d13da4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1a0514432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1a0514432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d75d13da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4d75d13da4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4d75d13da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4d75d13da4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4d75d13da4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4d75d13da4_0_2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4d75d13da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4d75d13da4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4d75d13da4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4d75d13da4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1f10eaefc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1f10eaefcf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1f10eaefc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1f10eaefcf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9ea284f56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19ea284f56c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1f10eaefc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1f10eaef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f10eaefc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1f10eaefc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f10eaefcf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1f10eaefc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1f10eaefcf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1f10eaefc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1f10eaefcf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1f10eaefc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4d75d13da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4d75d13da4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4d75d13da4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4d75d13da4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4d75d13da4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4d75d13da4_0_2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5bd7280e1c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5bd7280e1c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4d75d13da4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4d75d13da4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4d75d13da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4d75d13da4_0_2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4d75d13da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4d75d13da4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4d75d13da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4d75d13da4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4d75d13da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4d75d13da4_0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8611474f0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18611474f05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4d75d13da4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4d75d13da4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4d75d13da4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4d75d13da4_0_4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4d75d13da4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4d75d13da4_0_4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4d75d13da4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4d75d13da4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4e9210bd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4e9210bd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4d75d13da4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4d75d13da4_0_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4d75d13da4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4d75d13da4_0_5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4d75d13da4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4d75d13da4_0_5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4d75d13da4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4d75d13da4_0_5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4d75d13da4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4d75d13da4_0_5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8611474f0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18611474f05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1a0514432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21a05144328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8611474f0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18611474f05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8611474f0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18611474f05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8611474f0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18611474f05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8611474f0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8611474f05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8611474f05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18611474f05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2692a072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2692a072d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8611474f0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18611474f05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8785f7a29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8785f7a29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8785f7a29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18785f7a29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102378991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10237899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10237899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1023789917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102378991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21023789917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1f10eaefc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21f10eaefcf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397d079c5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2397d079c5d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1f10eaefc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t>Creo que aquí queda un organizador gráfico en el que se conjunten los objetivos de todas las materias.</a:t>
            </a:r>
            <a:endParaRPr/>
          </a:p>
        </p:txBody>
      </p:sp>
      <p:sp>
        <p:nvSpPr>
          <p:cNvPr id="681" name="Google Shape;681;g21f10eaefcf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4d75d13da4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4d75d13da4_0_9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4d75d13da4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4d75d13da4_0_9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4d75d13da4_0_9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g4d75d13da4_0_9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4d75d13da4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4d75d13da4_0_9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4d75d13da4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4d75d13da4_0_9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4d75d13da4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4d75d13da4_0_9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4d75d13da4_0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g4d75d13da4_0_9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4d75d13da4_0_9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4d75d13da4_0_9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8611474f0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18611474f05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21f10eaefc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21f10eaefcf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21f10eaefc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21f10eaefcf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4d75d13da4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g4d75d13da4_0_9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4dff5103b1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g4dff5103b1_2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4dff5103b1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g4dff5103b1_2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4dff5103b1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4dff5103b1_2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4dff5103b1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g4dff5103b1_2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4dff5103b1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g4dff5103b1_2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4dff5103b1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g4dff5103b1_2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8611474f0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g18611474f05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1cea1bb79b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1cea1bb79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4dff5103b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g4dff5103b1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4d75d13da4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g4d75d13da4_0_9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4d75d13da4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g4d75d13da4_0_10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4d75d13da4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g4d75d13da4_0_10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4d75d13da4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4d75d13da4_0_1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4d75d13da4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g4d75d13da4_0_10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4d75d13da4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4d75d13da4_0_1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2692a072d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g22692a072d2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2692a072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g22692a072d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1.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1.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1.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1.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1.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1.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 Id="rId3" Type="http://schemas.openxmlformats.org/officeDocument/2006/relationships/image" Target="../media/image1.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1.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1.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pn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pn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4.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7.jpg"/><Relationship Id="rId6" Type="http://schemas.openxmlformats.org/officeDocument/2006/relationships/image" Target="../media/image23.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png"/><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1.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1.pn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1.pn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1.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1.pn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 Id="rId3" Type="http://schemas.openxmlformats.org/officeDocument/2006/relationships/image" Target="../media/image1.png"/><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 Id="rId3"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1.png"/><Relationship Id="rId4" Type="http://schemas.openxmlformats.org/officeDocument/2006/relationships/image" Target="../media/image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1.png"/><Relationship Id="rId4" Type="http://schemas.openxmlformats.org/officeDocument/2006/relationships/image" Target="../media/image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1.png"/><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drive.google.com/file/d/1dE2IPIZY4Vy_l9TE6iqeOGqhdWgXAR3a/view" TargetMode="External"/><Relationship Id="rId6" Type="http://schemas.openxmlformats.org/officeDocument/2006/relationships/image" Target="../media/image26.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1.png"/><Relationship Id="rId4" Type="http://schemas.openxmlformats.org/officeDocument/2006/relationships/image" Target="../media/image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conocimientosfundamentales.rua.unam.mx/espanol/Text/esp_31_tema3_3.1.4.html#:~:text=El%20texto%20expositivo%20utiliza%20las,seguir%20los%20razonamientos%20del%20autor." TargetMode="External"/><Relationship Id="rId6" Type="http://schemas.openxmlformats.org/officeDocument/2006/relationships/hyperlink" Target="https://www.polleverywhere.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pn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5.jpg"/><Relationship Id="rId6" Type="http://schemas.openxmlformats.org/officeDocument/2006/relationships/image" Target="../media/image31.png"/><Relationship Id="rId7" Type="http://schemas.openxmlformats.org/officeDocument/2006/relationships/image" Target="../media/image2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8.jpg"/><Relationship Id="rId6" Type="http://schemas.openxmlformats.org/officeDocument/2006/relationships/image" Target="../media/image12.png"/><Relationship Id="rId7" Type="http://schemas.openxmlformats.org/officeDocument/2006/relationships/image" Target="../media/image2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1.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1.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1.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1.jpg"/><Relationship Id="rId6"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2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1.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1.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1.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1.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0" y="148353"/>
            <a:ext cx="9144000" cy="6695066"/>
            <a:chOff x="0" y="148353"/>
            <a:chExt cx="9144000" cy="6695066"/>
          </a:xfrm>
        </p:grpSpPr>
        <p:pic>
          <p:nvPicPr>
            <p:cNvPr descr="linea.png" id="85" name="Google Shape;85;p13"/>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5754520" y="148353"/>
              <a:ext cx="3229218" cy="1982072"/>
            </a:xfrm>
            <a:prstGeom prst="rect">
              <a:avLst/>
            </a:prstGeom>
            <a:noFill/>
            <a:ln>
              <a:noFill/>
            </a:ln>
          </p:spPr>
        </p:pic>
      </p:grpSp>
      <p:sp>
        <p:nvSpPr>
          <p:cNvPr id="87" name="Google Shape;87;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s-ES" sz="4400" u="none" cap="none" strike="noStrike">
                <a:solidFill>
                  <a:schemeClr val="dk1"/>
                </a:solidFill>
                <a:latin typeface="Calibri"/>
                <a:ea typeface="Calibri"/>
                <a:cs typeface="Calibri"/>
                <a:sym typeface="Calibri"/>
              </a:rPr>
              <a:t>COLEGIO SAGRADO CORAZÓN</a:t>
            </a:r>
            <a:endParaRPr b="0" i="0" sz="44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4400"/>
              <a:buFont typeface="Calibri"/>
              <a:buNone/>
            </a:pPr>
            <a:r>
              <a:rPr lang="es-ES"/>
              <a:t>PROYECTO: CONEXIONES</a:t>
            </a:r>
            <a:endParaRPr/>
          </a:p>
        </p:txBody>
      </p:sp>
      <p:sp>
        <p:nvSpPr>
          <p:cNvPr id="88" name="Google Shape;88;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Font typeface="Arial"/>
              <a:buNone/>
            </a:pPr>
            <a:r>
              <a:t/>
            </a:r>
            <a:endParaRPr sz="2400">
              <a:solidFill>
                <a:schemeClr val="dk1"/>
              </a:solidFill>
            </a:endParaRPr>
          </a:p>
          <a:p>
            <a:pPr indent="0" lvl="0" marL="0" rtl="0" algn="ctr">
              <a:spcBef>
                <a:spcPts val="640"/>
              </a:spcBef>
              <a:spcAft>
                <a:spcPts val="0"/>
              </a:spcAft>
              <a:buClr>
                <a:srgbClr val="888888"/>
              </a:buClr>
              <a:buSzPts val="3200"/>
              <a:buFont typeface="Arial"/>
              <a:buNone/>
            </a:pPr>
            <a:r>
              <a:rPr lang="es-ES" sz="2400">
                <a:solidFill>
                  <a:schemeClr val="dk1"/>
                </a:solidFill>
                <a:latin typeface="Arial"/>
                <a:ea typeface="Arial"/>
                <a:cs typeface="Arial"/>
                <a:sym typeface="Arial"/>
              </a:rPr>
              <a:t>Título: “Causas y repercusiones en el fenómeno de la migración mundial: la perspectiva del migrante”</a:t>
            </a:r>
            <a:endParaRPr sz="2400">
              <a:solidFill>
                <a:schemeClr val="dk1"/>
              </a:solidFill>
              <a:latin typeface="Arial"/>
              <a:ea typeface="Arial"/>
              <a:cs typeface="Arial"/>
              <a:sym typeface="Arial"/>
            </a:endParaRPr>
          </a:p>
          <a:p>
            <a:pPr indent="0" lvl="0" marL="0" rtl="0" algn="ctr">
              <a:spcBef>
                <a:spcPts val="640"/>
              </a:spcBef>
              <a:spcAft>
                <a:spcPts val="0"/>
              </a:spcAft>
              <a:buClr>
                <a:srgbClr val="888888"/>
              </a:buClr>
              <a:buSzPts val="3200"/>
              <a:buFont typeface="Arial"/>
              <a:buNone/>
            </a:pPr>
            <a:r>
              <a:t/>
            </a:r>
            <a:endParaRPr sz="2400">
              <a:solidFill>
                <a:schemeClr val="dk1"/>
              </a:solidFill>
              <a:latin typeface="Arial"/>
              <a:ea typeface="Arial"/>
              <a:cs typeface="Arial"/>
              <a:sym typeface="Arial"/>
            </a:endParaRPr>
          </a:p>
          <a:p>
            <a:pPr indent="0" lvl="0" marL="0" rtl="0" algn="ctr">
              <a:spcBef>
                <a:spcPts val="640"/>
              </a:spcBef>
              <a:spcAft>
                <a:spcPts val="0"/>
              </a:spcAft>
              <a:buClr>
                <a:srgbClr val="888888"/>
              </a:buClr>
              <a:buSzPts val="3200"/>
              <a:buFont typeface="Arial"/>
              <a:buNone/>
            </a:pPr>
            <a:r>
              <a:rPr lang="es-ES" sz="2400">
                <a:solidFill>
                  <a:schemeClr val="dk1"/>
                </a:solidFill>
                <a:latin typeface="Arial"/>
                <a:ea typeface="Arial"/>
                <a:cs typeface="Arial"/>
                <a:sym typeface="Arial"/>
              </a:rPr>
              <a:t>     4º grado</a:t>
            </a:r>
            <a:endParaRPr sz="2400">
              <a:solidFill>
                <a:schemeClr val="dk1"/>
              </a:solidFill>
              <a:latin typeface="Arial"/>
              <a:ea typeface="Arial"/>
              <a:cs typeface="Arial"/>
              <a:sym typeface="Arial"/>
            </a:endParaRPr>
          </a:p>
          <a:p>
            <a:pPr indent="0" lvl="0" marL="0" marR="0" rtl="0" algn="ctr">
              <a:spcBef>
                <a:spcPts val="640"/>
              </a:spcBef>
              <a:spcAft>
                <a:spcPts val="0"/>
              </a:spcAft>
              <a:buClr>
                <a:srgbClr val="888888"/>
              </a:buClr>
              <a:buSzPts val="320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22"/>
          <p:cNvGrpSpPr/>
          <p:nvPr/>
        </p:nvGrpSpPr>
        <p:grpSpPr>
          <a:xfrm>
            <a:off x="0" y="148353"/>
            <a:ext cx="9144000" cy="6695066"/>
            <a:chOff x="0" y="148353"/>
            <a:chExt cx="9144000" cy="6695066"/>
          </a:xfrm>
        </p:grpSpPr>
        <p:pic>
          <p:nvPicPr>
            <p:cNvPr descr="linea.png" id="163" name="Google Shape;163;p2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64" name="Google Shape;164;p2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65" name="Google Shape;165;p22"/>
          <p:cNvSpPr txBox="1"/>
          <p:nvPr>
            <p:ph type="title"/>
          </p:nvPr>
        </p:nvSpPr>
        <p:spPr>
          <a:xfrm>
            <a:off x="457200" y="51408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s-ES" sz="3400" u="none" cap="none" strike="noStrike">
                <a:solidFill>
                  <a:schemeClr val="dk1"/>
                </a:solidFill>
                <a:highlight>
                  <a:srgbClr val="4A86E8"/>
                </a:highlight>
                <a:latin typeface="Calibri"/>
                <a:ea typeface="Calibri"/>
                <a:cs typeface="Calibri"/>
                <a:sym typeface="Calibri"/>
              </a:rPr>
              <a:t>OBJETIVO</a:t>
            </a:r>
            <a:r>
              <a:rPr b="0" i="0" lang="es-ES" sz="4200" u="none" cap="none" strike="noStrike">
                <a:solidFill>
                  <a:schemeClr val="dk1"/>
                </a:solidFill>
                <a:highlight>
                  <a:srgbClr val="4A86E8"/>
                </a:highlight>
                <a:latin typeface="Calibri"/>
                <a:ea typeface="Calibri"/>
                <a:cs typeface="Calibri"/>
                <a:sym typeface="Calibri"/>
              </a:rPr>
              <a:t> </a:t>
            </a:r>
            <a:r>
              <a:rPr lang="es-ES" sz="3400">
                <a:highlight>
                  <a:srgbClr val="4A86E8"/>
                </a:highlight>
              </a:rPr>
              <a:t>en Lengua española </a:t>
            </a:r>
            <a:endParaRPr sz="3400">
              <a:highlight>
                <a:srgbClr val="4A86E8"/>
              </a:highlight>
            </a:endParaRPr>
          </a:p>
          <a:p>
            <a:pPr indent="0" lvl="0" marL="0" marR="0" rtl="0" algn="l">
              <a:spcBef>
                <a:spcPts val="0"/>
              </a:spcBef>
              <a:spcAft>
                <a:spcPts val="0"/>
              </a:spcAft>
              <a:buClr>
                <a:schemeClr val="dk1"/>
              </a:buClr>
              <a:buSzPts val="4400"/>
              <a:buFont typeface="Calibri"/>
              <a:buNone/>
            </a:pPr>
            <a:r>
              <a:t/>
            </a:r>
            <a:endParaRPr sz="3400">
              <a:highlight>
                <a:srgbClr val="4A86E8"/>
              </a:highlight>
            </a:endParaRPr>
          </a:p>
          <a:p>
            <a:pPr indent="0" lvl="0" marL="0" marR="0" rtl="0" algn="l">
              <a:spcBef>
                <a:spcPts val="0"/>
              </a:spcBef>
              <a:spcAft>
                <a:spcPts val="0"/>
              </a:spcAft>
              <a:buClr>
                <a:schemeClr val="dk1"/>
              </a:buClr>
              <a:buSzPts val="4400"/>
              <a:buFont typeface="Calibri"/>
              <a:buNone/>
            </a:pPr>
            <a:r>
              <a:t/>
            </a:r>
            <a:endParaRPr sz="3600">
              <a:highlight>
                <a:srgbClr val="4A86E8"/>
              </a:highlight>
            </a:endParaRPr>
          </a:p>
        </p:txBody>
      </p:sp>
      <p:sp>
        <p:nvSpPr>
          <p:cNvPr id="166" name="Google Shape;166;p22"/>
          <p:cNvSpPr txBox="1"/>
          <p:nvPr>
            <p:ph idx="1" type="body"/>
          </p:nvPr>
        </p:nvSpPr>
        <p:spPr>
          <a:xfrm>
            <a:off x="0" y="1563625"/>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s-ES" sz="2400">
                <a:highlight>
                  <a:srgbClr val="FFFFFF"/>
                </a:highlight>
                <a:latin typeface="Arial"/>
                <a:ea typeface="Arial"/>
                <a:cs typeface="Arial"/>
                <a:sym typeface="Arial"/>
              </a:rPr>
              <a:t>   El alumno comprenderá  la estructura y elementos de un texto expositivo, específicamente el reportaje.</a:t>
            </a:r>
            <a:endParaRPr sz="44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grpSp>
        <p:nvGrpSpPr>
          <p:cNvPr id="952" name="Google Shape;952;p112"/>
          <p:cNvGrpSpPr/>
          <p:nvPr/>
        </p:nvGrpSpPr>
        <p:grpSpPr>
          <a:xfrm>
            <a:off x="0" y="148353"/>
            <a:ext cx="9144000" cy="6695066"/>
            <a:chOff x="0" y="148353"/>
            <a:chExt cx="9144000" cy="6695066"/>
          </a:xfrm>
        </p:grpSpPr>
        <p:pic>
          <p:nvPicPr>
            <p:cNvPr descr="linea.png" id="953" name="Google Shape;953;p11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54" name="Google Shape;954;p11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55" name="Google Shape;955;p1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56" name="Google Shape;956;p1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Justificación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Para trabajar </a:t>
            </a:r>
            <a:r>
              <a:rPr lang="es-ES"/>
              <a:t>el aspecto interpretativo de la voz a partir del texto, se realiza un análisis de intenciones y lecturas en voz alta con retroalimentación de la maestra.</a:t>
            </a:r>
            <a:endParaRPr/>
          </a:p>
          <a:p>
            <a:pPr indent="-139700" lvl="0" marL="342900" rtl="0" algn="l">
              <a:spcBef>
                <a:spcPts val="0"/>
              </a:spcBef>
              <a:spcAft>
                <a:spcPts val="0"/>
              </a:spcAft>
              <a:buClr>
                <a:schemeClr val="dk1"/>
              </a:buClr>
              <a:buSzPts val="3200"/>
              <a:buFont typeface="Arial"/>
              <a:buNone/>
            </a:pPr>
            <a:r>
              <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pSp>
        <p:nvGrpSpPr>
          <p:cNvPr id="961" name="Google Shape;961;p113"/>
          <p:cNvGrpSpPr/>
          <p:nvPr/>
        </p:nvGrpSpPr>
        <p:grpSpPr>
          <a:xfrm>
            <a:off x="0" y="148353"/>
            <a:ext cx="9144000" cy="6695066"/>
            <a:chOff x="0" y="148353"/>
            <a:chExt cx="9144000" cy="6695066"/>
          </a:xfrm>
        </p:grpSpPr>
        <p:pic>
          <p:nvPicPr>
            <p:cNvPr descr="linea.png" id="962" name="Google Shape;962;p11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63" name="Google Shape;963;p11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64" name="Google Shape;964;p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65" name="Google Shape;965;p1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S</a:t>
            </a:r>
            <a:r>
              <a:rPr lang="es-ES"/>
              <a:t>e pide a las alumnas que en el guión impreso se anoten las intenciones con las que se dirán los distintos diálogos.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grpSp>
        <p:nvGrpSpPr>
          <p:cNvPr id="970" name="Google Shape;970;p114"/>
          <p:cNvGrpSpPr/>
          <p:nvPr/>
        </p:nvGrpSpPr>
        <p:grpSpPr>
          <a:xfrm>
            <a:off x="0" y="148353"/>
            <a:ext cx="9144000" cy="6695066"/>
            <a:chOff x="0" y="148353"/>
            <a:chExt cx="9144000" cy="6695066"/>
          </a:xfrm>
        </p:grpSpPr>
        <p:pic>
          <p:nvPicPr>
            <p:cNvPr descr="linea.png" id="971" name="Google Shape;971;p11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72" name="Google Shape;972;p11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73" name="Google Shape;973;p1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74" name="Google Shape;974;p114"/>
          <p:cNvSpPr txBox="1"/>
          <p:nvPr>
            <p:ph idx="1" type="body"/>
          </p:nvPr>
        </p:nvSpPr>
        <p:spPr>
          <a:xfrm>
            <a:off x="585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 Una vez realizadas las anotaciones, se pide que se trabajen en voz alta por equipos, para que se autoescuchen y autoanalicen su proyección.</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grpSp>
        <p:nvGrpSpPr>
          <p:cNvPr id="979" name="Google Shape;979;p115"/>
          <p:cNvGrpSpPr/>
          <p:nvPr/>
        </p:nvGrpSpPr>
        <p:grpSpPr>
          <a:xfrm>
            <a:off x="0" y="148353"/>
            <a:ext cx="9144000" cy="6695066"/>
            <a:chOff x="0" y="148353"/>
            <a:chExt cx="9144000" cy="6695066"/>
          </a:xfrm>
        </p:grpSpPr>
        <p:pic>
          <p:nvPicPr>
            <p:cNvPr descr="linea.png" id="980" name="Google Shape;980;p11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81" name="Google Shape;981;p11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82" name="Google Shape;982;p1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83" name="Google Shape;983;p1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Deben presentar a la maestra el trabajo vocal de intenciones de los personajes mediante una lectura en voz alta. Una vez realizada, la maestra realiza una retroalimentación in situ para corregir lo que sea necesario.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grpSp>
        <p:nvGrpSpPr>
          <p:cNvPr id="988" name="Google Shape;988;p116"/>
          <p:cNvGrpSpPr/>
          <p:nvPr/>
        </p:nvGrpSpPr>
        <p:grpSpPr>
          <a:xfrm>
            <a:off x="0" y="148353"/>
            <a:ext cx="9144000" cy="6695066"/>
            <a:chOff x="0" y="148353"/>
            <a:chExt cx="9144000" cy="6695066"/>
          </a:xfrm>
        </p:grpSpPr>
        <p:pic>
          <p:nvPicPr>
            <p:cNvPr descr="linea.png" id="989" name="Google Shape;989;p11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90" name="Google Shape;990;p11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91" name="Google Shape;991;p1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92" name="Google Shape;992;p1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0" lvl="0" marL="203200" marR="0" rtl="0" algn="l">
              <a:spcBef>
                <a:spcPts val="0"/>
              </a:spcBef>
              <a:spcAft>
                <a:spcPts val="0"/>
              </a:spcAft>
              <a:buClr>
                <a:schemeClr val="dk1"/>
              </a:buClr>
              <a:buSzPts val="3200"/>
              <a:buFont typeface="Arial"/>
              <a:buNone/>
            </a:pPr>
            <a:r>
              <a:rPr lang="es-ES"/>
              <a:t>Dependiendo de los resultados de interpretación, se recomienda a la alumna más trabajo con la modulación de la voz (tono, dicción, volumen y énfasis) y que se grabe para que pueda ella escucharse.</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grpSp>
        <p:nvGrpSpPr>
          <p:cNvPr id="997" name="Google Shape;997;p117"/>
          <p:cNvGrpSpPr/>
          <p:nvPr/>
        </p:nvGrpSpPr>
        <p:grpSpPr>
          <a:xfrm>
            <a:off x="0" y="148353"/>
            <a:ext cx="9144000" cy="6695066"/>
            <a:chOff x="0" y="148353"/>
            <a:chExt cx="9144000" cy="6695066"/>
          </a:xfrm>
        </p:grpSpPr>
        <p:pic>
          <p:nvPicPr>
            <p:cNvPr descr="linea.png" id="998" name="Google Shape;998;p11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99" name="Google Shape;999;p11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00" name="Google Shape;1000;p1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01" name="Google Shape;1001;p1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Análisis. Contrastación de lo esperado y lo sucedido. </a:t>
            </a:r>
            <a:endParaRPr/>
          </a:p>
          <a:p>
            <a:pPr indent="-139700" lvl="0" marL="342900" marR="0" rtl="0" algn="l">
              <a:spcBef>
                <a:spcPts val="0"/>
              </a:spcBef>
              <a:spcAft>
                <a:spcPts val="0"/>
              </a:spcAft>
              <a:buClr>
                <a:schemeClr val="dk1"/>
              </a:buClr>
              <a:buSzPts val="3200"/>
              <a:buFont typeface="Arial"/>
              <a:buNone/>
            </a:pPr>
            <a:r>
              <a:rPr lang="es-ES"/>
              <a:t>La mayor parte de las alumnas tuvieron una buena interpretación en la primera lectura con la maestra. Se realizó la retroalimentación y se dieron sugerencias interpretativas dependiendo del personaje.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grpSp>
        <p:nvGrpSpPr>
          <p:cNvPr id="1006" name="Google Shape;1006;p118"/>
          <p:cNvGrpSpPr/>
          <p:nvPr/>
        </p:nvGrpSpPr>
        <p:grpSpPr>
          <a:xfrm>
            <a:off x="0" y="148353"/>
            <a:ext cx="9144000" cy="6695066"/>
            <a:chOff x="0" y="148353"/>
            <a:chExt cx="9144000" cy="6695066"/>
          </a:xfrm>
        </p:grpSpPr>
        <p:pic>
          <p:nvPicPr>
            <p:cNvPr descr="linea.png" id="1007" name="Google Shape;1007;p11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08" name="Google Shape;1008;p11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09" name="Google Shape;1009;p1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10" name="Google Shape;1010;p1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grpSp>
        <p:nvGrpSpPr>
          <p:cNvPr id="1015" name="Google Shape;1015;p119"/>
          <p:cNvGrpSpPr/>
          <p:nvPr/>
        </p:nvGrpSpPr>
        <p:grpSpPr>
          <a:xfrm>
            <a:off x="0" y="148353"/>
            <a:ext cx="9144000" cy="6695066"/>
            <a:chOff x="0" y="148353"/>
            <a:chExt cx="9144000" cy="6695066"/>
          </a:xfrm>
        </p:grpSpPr>
        <p:pic>
          <p:nvPicPr>
            <p:cNvPr descr="linea.png" id="1016" name="Google Shape;1016;p11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17" name="Google Shape;1017;p11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18" name="Google Shape;1018;p1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1019" name="Google Shape;1019;p1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20" name="Google Shape;1020;p119"/>
          <p:cNvPicPr preferRelativeResize="0"/>
          <p:nvPr/>
        </p:nvPicPr>
        <p:blipFill>
          <a:blip r:embed="rId5">
            <a:alphaModFix/>
          </a:blip>
          <a:stretch>
            <a:fillRect/>
          </a:stretch>
        </p:blipFill>
        <p:spPr>
          <a:xfrm>
            <a:off x="676275" y="1324576"/>
            <a:ext cx="7791451" cy="4894888"/>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grpSp>
        <p:nvGrpSpPr>
          <p:cNvPr id="1025" name="Google Shape;1025;p120"/>
          <p:cNvGrpSpPr/>
          <p:nvPr/>
        </p:nvGrpSpPr>
        <p:grpSpPr>
          <a:xfrm>
            <a:off x="0" y="148353"/>
            <a:ext cx="9144000" cy="6695066"/>
            <a:chOff x="0" y="148353"/>
            <a:chExt cx="9144000" cy="6695066"/>
          </a:xfrm>
        </p:grpSpPr>
        <p:pic>
          <p:nvPicPr>
            <p:cNvPr descr="linea.png" id="1026" name="Google Shape;1026;p12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27" name="Google Shape;1027;p12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28" name="Google Shape;1028;p1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1029" name="Google Shape;1029;p1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030" name="Google Shape;1030;p120"/>
          <p:cNvPicPr preferRelativeResize="0"/>
          <p:nvPr/>
        </p:nvPicPr>
        <p:blipFill>
          <a:blip r:embed="rId5">
            <a:alphaModFix/>
          </a:blip>
          <a:stretch>
            <a:fillRect/>
          </a:stretch>
        </p:blipFill>
        <p:spPr>
          <a:xfrm>
            <a:off x="399600" y="1289975"/>
            <a:ext cx="8344801" cy="49229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grpSp>
        <p:nvGrpSpPr>
          <p:cNvPr id="1035" name="Google Shape;1035;p121"/>
          <p:cNvGrpSpPr/>
          <p:nvPr/>
        </p:nvGrpSpPr>
        <p:grpSpPr>
          <a:xfrm>
            <a:off x="0" y="148353"/>
            <a:ext cx="9144000" cy="6695066"/>
            <a:chOff x="0" y="148353"/>
            <a:chExt cx="9144000" cy="6695066"/>
          </a:xfrm>
        </p:grpSpPr>
        <p:pic>
          <p:nvPicPr>
            <p:cNvPr descr="linea.png" id="1036" name="Google Shape;1036;p12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37" name="Google Shape;1037;p12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38" name="Google Shape;1038;p1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39" name="Google Shape;1039;p1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Se contrastarán los ensayos de la lectura y la retroalimentación realizada con los resultados del video presentado como resultado final para realizar la evaluación con la rúbrica establecida desde el inicio del proceso.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23"/>
          <p:cNvGrpSpPr/>
          <p:nvPr/>
        </p:nvGrpSpPr>
        <p:grpSpPr>
          <a:xfrm>
            <a:off x="0" y="148353"/>
            <a:ext cx="9144000" cy="6695066"/>
            <a:chOff x="0" y="148353"/>
            <a:chExt cx="9144000" cy="6695066"/>
          </a:xfrm>
        </p:grpSpPr>
        <p:pic>
          <p:nvPicPr>
            <p:cNvPr descr="linea.png" id="172" name="Google Shape;172;p2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73" name="Google Shape;173;p2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74" name="Google Shape;174;p23"/>
          <p:cNvSpPr txBox="1"/>
          <p:nvPr>
            <p:ph type="title"/>
          </p:nvPr>
        </p:nvSpPr>
        <p:spPr>
          <a:xfrm>
            <a:off x="457200" y="1483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s-ES" sz="3600" u="none" cap="none" strike="noStrike">
                <a:solidFill>
                  <a:schemeClr val="dk1"/>
                </a:solidFill>
                <a:highlight>
                  <a:srgbClr val="FF00FF"/>
                </a:highlight>
                <a:latin typeface="Calibri"/>
                <a:ea typeface="Calibri"/>
                <a:cs typeface="Calibri"/>
                <a:sym typeface="Calibri"/>
              </a:rPr>
              <a:t>OBJETIVO</a:t>
            </a:r>
            <a:r>
              <a:rPr b="0" i="0" lang="es-ES" sz="4400" u="none" cap="none" strike="noStrike">
                <a:solidFill>
                  <a:schemeClr val="dk1"/>
                </a:solidFill>
                <a:highlight>
                  <a:srgbClr val="FF00FF"/>
                </a:highlight>
                <a:latin typeface="Calibri"/>
                <a:ea typeface="Calibri"/>
                <a:cs typeface="Calibri"/>
                <a:sym typeface="Calibri"/>
              </a:rPr>
              <a:t> </a:t>
            </a:r>
            <a:r>
              <a:rPr lang="es-ES" sz="3600">
                <a:highlight>
                  <a:srgbClr val="FF00FF"/>
                </a:highlight>
              </a:rPr>
              <a:t>en </a:t>
            </a:r>
            <a:endParaRPr sz="3600">
              <a:highlight>
                <a:srgbClr val="FF00FF"/>
              </a:highlight>
            </a:endParaRPr>
          </a:p>
          <a:p>
            <a:pPr indent="0" lvl="0" marL="0" marR="0" rtl="0" algn="l">
              <a:spcBef>
                <a:spcPts val="0"/>
              </a:spcBef>
              <a:spcAft>
                <a:spcPts val="0"/>
              </a:spcAft>
              <a:buClr>
                <a:schemeClr val="dk1"/>
              </a:buClr>
              <a:buSzPts val="4400"/>
              <a:buFont typeface="Calibri"/>
              <a:buNone/>
            </a:pPr>
            <a:r>
              <a:rPr lang="es-ES" sz="3300">
                <a:highlight>
                  <a:srgbClr val="FF00FF"/>
                </a:highlight>
              </a:rPr>
              <a:t>Educación estética y artística IV Teatro</a:t>
            </a:r>
            <a:endParaRPr b="0" i="0" sz="3300" u="none" cap="none" strike="noStrike">
              <a:solidFill>
                <a:schemeClr val="dk1"/>
              </a:solidFill>
              <a:latin typeface="Calibri"/>
              <a:ea typeface="Calibri"/>
              <a:cs typeface="Calibri"/>
              <a:sym typeface="Calibri"/>
            </a:endParaRPr>
          </a:p>
        </p:txBody>
      </p:sp>
      <p:sp>
        <p:nvSpPr>
          <p:cNvPr id="175" name="Google Shape;175;p23"/>
          <p:cNvSpPr txBox="1"/>
          <p:nvPr>
            <p:ph idx="1" type="body"/>
          </p:nvPr>
        </p:nvSpPr>
        <p:spPr>
          <a:xfrm>
            <a:off x="0" y="1563625"/>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lang="es-ES" sz="2400">
                <a:highlight>
                  <a:srgbClr val="FFFFFF"/>
                </a:highlight>
                <a:latin typeface="Arial"/>
                <a:ea typeface="Arial"/>
                <a:cs typeface="Arial"/>
                <a:sym typeface="Arial"/>
              </a:rPr>
              <a:t>   Desarrollar el proceso de caracterización e interpretación del personaje a partir de la creación de la historia (guión) y con base en la reacción que se busca lograr en el espectador.</a:t>
            </a:r>
            <a:endParaRPr sz="44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grpSp>
        <p:nvGrpSpPr>
          <p:cNvPr id="1044" name="Google Shape;1044;p122"/>
          <p:cNvGrpSpPr/>
          <p:nvPr/>
        </p:nvGrpSpPr>
        <p:grpSpPr>
          <a:xfrm>
            <a:off x="0" y="148353"/>
            <a:ext cx="9144000" cy="6695066"/>
            <a:chOff x="0" y="148353"/>
            <a:chExt cx="9144000" cy="6695066"/>
          </a:xfrm>
        </p:grpSpPr>
        <p:pic>
          <p:nvPicPr>
            <p:cNvPr descr="linea.png" id="1045" name="Google Shape;1045;p12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46" name="Google Shape;1046;p12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47" name="Google Shape;1047;p1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48" name="Google Shape;1048;p1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Análisis. Contrastación de lo esperado y lo sucedido.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En general los resultados presentados en los videos, correspondían con la retroalimentación dada con antelación.</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grpSp>
        <p:nvGrpSpPr>
          <p:cNvPr id="1053" name="Google Shape;1053;p123"/>
          <p:cNvGrpSpPr/>
          <p:nvPr/>
        </p:nvGrpSpPr>
        <p:grpSpPr>
          <a:xfrm>
            <a:off x="0" y="148353"/>
            <a:ext cx="9144000" cy="6695066"/>
            <a:chOff x="0" y="148353"/>
            <a:chExt cx="9144000" cy="6695066"/>
          </a:xfrm>
        </p:grpSpPr>
        <p:pic>
          <p:nvPicPr>
            <p:cNvPr descr="linea.png" id="1054" name="Google Shape;1054;p12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55" name="Google Shape;1055;p12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56" name="Google Shape;1056;p1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57" name="Google Shape;1057;p1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grpSp>
        <p:nvGrpSpPr>
          <p:cNvPr id="1062" name="Google Shape;1062;p124"/>
          <p:cNvGrpSpPr/>
          <p:nvPr/>
        </p:nvGrpSpPr>
        <p:grpSpPr>
          <a:xfrm>
            <a:off x="0" y="148353"/>
            <a:ext cx="9144000" cy="6695066"/>
            <a:chOff x="0" y="148353"/>
            <a:chExt cx="9144000" cy="6695066"/>
          </a:xfrm>
        </p:grpSpPr>
        <p:pic>
          <p:nvPicPr>
            <p:cNvPr descr="linea.png" id="1063" name="Google Shape;1063;p12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64" name="Google Shape;1064;p12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65" name="Google Shape;1065;p1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066" name="Google Shape;1066;p12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grpSp>
        <p:nvGrpSpPr>
          <p:cNvPr id="1071" name="Google Shape;1071;p125"/>
          <p:cNvGrpSpPr/>
          <p:nvPr/>
        </p:nvGrpSpPr>
        <p:grpSpPr>
          <a:xfrm>
            <a:off x="0" y="148353"/>
            <a:ext cx="9144000" cy="6695066"/>
            <a:chOff x="0" y="148353"/>
            <a:chExt cx="9144000" cy="6695066"/>
          </a:xfrm>
        </p:grpSpPr>
        <p:pic>
          <p:nvPicPr>
            <p:cNvPr descr="linea.png" id="1072" name="Google Shape;1072;p12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73" name="Google Shape;1073;p12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74" name="Google Shape;1074;p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1075" name="Google Shape;1075;p125"/>
          <p:cNvSpPr txBox="1"/>
          <p:nvPr>
            <p:ph idx="1" type="body"/>
          </p:nvPr>
        </p:nvSpPr>
        <p:spPr>
          <a:xfrm>
            <a:off x="290500" y="15764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pSp>
        <p:nvGrpSpPr>
          <p:cNvPr id="1080" name="Google Shape;1080;p126"/>
          <p:cNvGrpSpPr/>
          <p:nvPr/>
        </p:nvGrpSpPr>
        <p:grpSpPr>
          <a:xfrm>
            <a:off x="0" y="148353"/>
            <a:ext cx="9144000" cy="6695066"/>
            <a:chOff x="0" y="148353"/>
            <a:chExt cx="9144000" cy="6695066"/>
          </a:xfrm>
        </p:grpSpPr>
        <p:pic>
          <p:nvPicPr>
            <p:cNvPr descr="linea.png" id="1081" name="Google Shape;1081;p12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82" name="Google Shape;1082;p12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83" name="Google Shape;1083;p1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highlight>
                  <a:srgbClr val="00FF00"/>
                </a:highlight>
              </a:rPr>
              <a:t>Actividad 3: Geografía</a:t>
            </a:r>
            <a:endParaRPr b="0" i="0" sz="4400" u="none" cap="none" strike="noStrike">
              <a:solidFill>
                <a:schemeClr val="dk1"/>
              </a:solidFill>
              <a:highlight>
                <a:srgbClr val="00FF00"/>
              </a:highlight>
              <a:latin typeface="Calibri"/>
              <a:ea typeface="Calibri"/>
              <a:cs typeface="Calibri"/>
              <a:sym typeface="Calibri"/>
            </a:endParaRPr>
          </a:p>
        </p:txBody>
      </p:sp>
      <p:sp>
        <p:nvSpPr>
          <p:cNvPr id="1084" name="Google Shape;1084;p1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a. Nombre de la actividad: “Dificultades en el proceso”</a:t>
            </a:r>
            <a:endParaRPr/>
          </a:p>
          <a:p>
            <a:pPr indent="-139700" lvl="0" marL="342900" rtl="0" algn="l">
              <a:spcBef>
                <a:spcPts val="0"/>
              </a:spcBef>
              <a:spcAft>
                <a:spcPts val="0"/>
              </a:spcAft>
              <a:buClr>
                <a:schemeClr val="dk1"/>
              </a:buClr>
              <a:buSzPts val="3200"/>
              <a:buFont typeface="Arial"/>
              <a:buNone/>
            </a:pPr>
            <a:r>
              <a:rPr lang="es-ES"/>
              <a:t>b. Objetivo: Que los equipos identifiquen y comprendan las complicaciones durante el proceso migratorio.</a:t>
            </a:r>
            <a:endParaRPr/>
          </a:p>
          <a:p>
            <a:pPr indent="0" lvl="0" marL="0" rtl="0" algn="l">
              <a:spcBef>
                <a:spcPts val="0"/>
              </a:spcBef>
              <a:spcAft>
                <a:spcPts val="0"/>
              </a:spcAft>
              <a:buClr>
                <a:schemeClr val="dk1"/>
              </a:buClr>
              <a:buSzPts val="3200"/>
              <a:buFont typeface="Arial"/>
              <a:buNone/>
            </a:pPr>
            <a:r>
              <a:rPr lang="es-ES"/>
              <a:t>c. Grado: 4º</a:t>
            </a:r>
            <a:endParaRPr/>
          </a:p>
          <a:p>
            <a:pPr indent="0" lvl="0" marL="0" rtl="0" algn="l">
              <a:spcBef>
                <a:spcPts val="0"/>
              </a:spcBef>
              <a:spcAft>
                <a:spcPts val="0"/>
              </a:spcAft>
              <a:buClr>
                <a:schemeClr val="dk1"/>
              </a:buClr>
              <a:buSzPts val="3200"/>
              <a:buFont typeface="Arial"/>
              <a:buNone/>
            </a:pPr>
            <a:r>
              <a:rPr lang="es-ES"/>
              <a:t>d. Fecha: 20 de noviembre, 2022</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grpSp>
        <p:nvGrpSpPr>
          <p:cNvPr id="1089" name="Google Shape;1089;p127"/>
          <p:cNvGrpSpPr/>
          <p:nvPr/>
        </p:nvGrpSpPr>
        <p:grpSpPr>
          <a:xfrm>
            <a:off x="0" y="148353"/>
            <a:ext cx="9144000" cy="6695066"/>
            <a:chOff x="0" y="148353"/>
            <a:chExt cx="9144000" cy="6695066"/>
          </a:xfrm>
        </p:grpSpPr>
        <p:pic>
          <p:nvPicPr>
            <p:cNvPr descr="linea.png" id="1090" name="Google Shape;1090;p12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91" name="Google Shape;1091;p12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92" name="Google Shape;1092;p127"/>
          <p:cNvSpPr txBox="1"/>
          <p:nvPr>
            <p:ph idx="1" type="body"/>
          </p:nvPr>
        </p:nvSpPr>
        <p:spPr>
          <a:xfrm>
            <a:off x="140400" y="31435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1100"/>
              <a:buFont typeface="Arial"/>
              <a:buNone/>
            </a:pPr>
            <a:r>
              <a:rPr lang="es-ES"/>
              <a:t>g. Justificación de la actividad.</a:t>
            </a:r>
            <a:endParaRPr/>
          </a:p>
          <a:p>
            <a:pPr indent="-139700" lvl="0" marL="342900" rtl="0" algn="l">
              <a:spcBef>
                <a:spcPts val="0"/>
              </a:spcBef>
              <a:spcAft>
                <a:spcPts val="0"/>
              </a:spcAft>
              <a:buClr>
                <a:schemeClr val="dk1"/>
              </a:buClr>
              <a:buSzPts val="1100"/>
              <a:buFont typeface="Arial"/>
              <a:buNone/>
            </a:pPr>
            <a:r>
              <a:t/>
            </a:r>
            <a:endParaRPr/>
          </a:p>
          <a:p>
            <a:pPr indent="-139700" lvl="0" marL="342900" rtl="0" algn="just">
              <a:spcBef>
                <a:spcPts val="0"/>
              </a:spcBef>
              <a:spcAft>
                <a:spcPts val="0"/>
              </a:spcAft>
              <a:buClr>
                <a:schemeClr val="dk1"/>
              </a:buClr>
              <a:buSzPts val="1100"/>
              <a:buFont typeface="Arial"/>
              <a:buNone/>
            </a:pPr>
            <a:r>
              <a:rPr lang="es-ES"/>
              <a:t>   Las distintas dificultades en el proceso migratorio dependerán de la ruta asignada, así como de las causas de cada grupo para emigrar. Las alumnas comprenderán el caso en función de lo investigado y podrán elaborar el producto (video) de acuerdo con una historia que establezca alguna (s) de estas dificultades. Es necesario identificarlas para posteriormente desarrollarlas en el video.</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grpSp>
        <p:nvGrpSpPr>
          <p:cNvPr id="1097" name="Google Shape;1097;p128"/>
          <p:cNvGrpSpPr/>
          <p:nvPr/>
        </p:nvGrpSpPr>
        <p:grpSpPr>
          <a:xfrm>
            <a:off x="0" y="148353"/>
            <a:ext cx="9144000" cy="6695066"/>
            <a:chOff x="0" y="148353"/>
            <a:chExt cx="9144000" cy="6695066"/>
          </a:xfrm>
        </p:grpSpPr>
        <p:pic>
          <p:nvPicPr>
            <p:cNvPr descr="linea.png" id="1098" name="Google Shape;1098;p12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099" name="Google Shape;1099;p12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00" name="Google Shape;1100;p128"/>
          <p:cNvSpPr txBox="1"/>
          <p:nvPr>
            <p:ph idx="1" type="body"/>
          </p:nvPr>
        </p:nvSpPr>
        <p:spPr>
          <a:xfrm>
            <a:off x="140400" y="31435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h. Descripción de Apertura de la </a:t>
            </a:r>
            <a:endParaRPr/>
          </a:p>
          <a:p>
            <a:pPr indent="-139700" lvl="0" marL="342900" rtl="0" algn="l">
              <a:spcBef>
                <a:spcPts val="0"/>
              </a:spcBef>
              <a:spcAft>
                <a:spcPts val="0"/>
              </a:spcAft>
              <a:buClr>
                <a:schemeClr val="dk1"/>
              </a:buClr>
              <a:buSzPts val="3200"/>
              <a:buFont typeface="Arial"/>
              <a:buNone/>
            </a:pPr>
            <a:r>
              <a:rPr lang="es-ES"/>
              <a:t>actividad.</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just">
              <a:spcBef>
                <a:spcPts val="0"/>
              </a:spcBef>
              <a:spcAft>
                <a:spcPts val="0"/>
              </a:spcAft>
              <a:buClr>
                <a:schemeClr val="dk1"/>
              </a:buClr>
              <a:buSzPts val="3200"/>
              <a:buFont typeface="Arial"/>
              <a:buNone/>
            </a:pPr>
            <a:r>
              <a:rPr lang="es-ES"/>
              <a:t>   Cada equipo se reúne para determinar de acuerdo con lo ya investigado en la actividad 2 cuáles son las principales </a:t>
            </a:r>
            <a:r>
              <a:rPr i="1" lang="es-ES"/>
              <a:t>dificultades </a:t>
            </a:r>
            <a:r>
              <a:rPr lang="es-ES"/>
              <a:t>en el proceso migratorio, se hace lluvia de ideas por equipos y con algunos ejemplos reales para evaluar la ruta comprendida y entonces obtener conclusiones por caso y establecer la situación que van a representar en el video</a:t>
            </a:r>
            <a:endParaRPr/>
          </a:p>
          <a:p>
            <a:pPr indent="-139700" lvl="0" marL="342900" rtl="0" algn="just">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grpSp>
        <p:nvGrpSpPr>
          <p:cNvPr id="1105" name="Google Shape;1105;p129"/>
          <p:cNvGrpSpPr/>
          <p:nvPr/>
        </p:nvGrpSpPr>
        <p:grpSpPr>
          <a:xfrm>
            <a:off x="0" y="148353"/>
            <a:ext cx="9144000" cy="6695066"/>
            <a:chOff x="0" y="148353"/>
            <a:chExt cx="9144000" cy="6695066"/>
          </a:xfrm>
        </p:grpSpPr>
        <p:pic>
          <p:nvPicPr>
            <p:cNvPr descr="linea.png" id="1106" name="Google Shape;1106;p12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07" name="Google Shape;1107;p12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08" name="Google Shape;1108;p129"/>
          <p:cNvSpPr txBox="1"/>
          <p:nvPr>
            <p:ph idx="1" type="body"/>
          </p:nvPr>
        </p:nvSpPr>
        <p:spPr>
          <a:xfrm>
            <a:off x="-74550" y="4634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t>
            </a:r>
            <a:endParaRPr/>
          </a:p>
          <a:p>
            <a:pPr indent="-139700" lvl="0" marL="342900" marR="0" rtl="0" algn="l">
              <a:spcBef>
                <a:spcPts val="0"/>
              </a:spcBef>
              <a:spcAft>
                <a:spcPts val="0"/>
              </a:spcAft>
              <a:buClr>
                <a:schemeClr val="dk1"/>
              </a:buClr>
              <a:buSzPts val="3200"/>
              <a:buFont typeface="Arial"/>
              <a:buNone/>
            </a:pPr>
            <a:r>
              <a:rPr lang="es-ES"/>
              <a:t>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Cada equipo elabora una infografía en donde incluyen de forma escrita y con algunos símbolos las dificultades que establecieron para su caso.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grpSp>
        <p:nvGrpSpPr>
          <p:cNvPr id="1113" name="Google Shape;1113;p130"/>
          <p:cNvGrpSpPr/>
          <p:nvPr/>
        </p:nvGrpSpPr>
        <p:grpSpPr>
          <a:xfrm>
            <a:off x="0" y="148353"/>
            <a:ext cx="9144000" cy="6695066"/>
            <a:chOff x="0" y="148353"/>
            <a:chExt cx="9144000" cy="6695066"/>
          </a:xfrm>
        </p:grpSpPr>
        <p:pic>
          <p:nvPicPr>
            <p:cNvPr descr="linea.png" id="1114" name="Google Shape;1114;p13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15" name="Google Shape;1115;p13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16" name="Google Shape;1116;p130"/>
          <p:cNvSpPr txBox="1"/>
          <p:nvPr>
            <p:ph idx="1" type="body"/>
          </p:nvPr>
        </p:nvSpPr>
        <p:spPr>
          <a:xfrm>
            <a:off x="-74550" y="4634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cierre de la </a:t>
            </a:r>
            <a:endParaRPr/>
          </a:p>
          <a:p>
            <a:pPr indent="-139700" lvl="0" marL="342900" marR="0" rtl="0" algn="l">
              <a:spcBef>
                <a:spcPts val="0"/>
              </a:spcBef>
              <a:spcAft>
                <a:spcPts val="0"/>
              </a:spcAft>
              <a:buClr>
                <a:schemeClr val="dk1"/>
              </a:buClr>
              <a:buSzPts val="3200"/>
              <a:buFont typeface="Arial"/>
              <a:buNone/>
            </a:pPr>
            <a:r>
              <a:rPr lang="es-ES"/>
              <a:t>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Queda identificado el proceso migratorio con el análisis de sus dificultades tanto físicas como emocionales. Los equipos entregan la segunda parte de la infografía vía Classroom que contiene estas conclusiones en el apartado de “dificultades en el proceso”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grpSp>
        <p:nvGrpSpPr>
          <p:cNvPr id="1121" name="Google Shape;1121;p131"/>
          <p:cNvGrpSpPr/>
          <p:nvPr/>
        </p:nvGrpSpPr>
        <p:grpSpPr>
          <a:xfrm>
            <a:off x="0" y="148353"/>
            <a:ext cx="9144000" cy="6695066"/>
            <a:chOff x="0" y="148353"/>
            <a:chExt cx="9144000" cy="6695066"/>
          </a:xfrm>
        </p:grpSpPr>
        <p:pic>
          <p:nvPicPr>
            <p:cNvPr descr="linea.png" id="1122" name="Google Shape;1122;p13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23" name="Google Shape;1123;p13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24" name="Google Shape;1124;p131"/>
          <p:cNvSpPr txBox="1"/>
          <p:nvPr>
            <p:ph idx="1" type="body"/>
          </p:nvPr>
        </p:nvSpPr>
        <p:spPr>
          <a:xfrm>
            <a:off x="103100" y="612500"/>
            <a:ext cx="85998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0" lvl="0" marL="0" rtl="0" algn="just">
              <a:spcBef>
                <a:spcPts val="0"/>
              </a:spcBef>
              <a:spcAft>
                <a:spcPts val="0"/>
              </a:spcAft>
              <a:buClr>
                <a:schemeClr val="dk1"/>
              </a:buClr>
              <a:buSzPts val="3200"/>
              <a:buFont typeface="Arial"/>
              <a:buNone/>
            </a:pPr>
            <a:r>
              <a:rPr lang="es-ES"/>
              <a:t>  Los resultados se incluirán en el análisis integral de cada uno de los casos para incorporarlo al video, las alumnas deberán </a:t>
            </a:r>
            <a:r>
              <a:rPr i="1" lang="es-ES"/>
              <a:t>crear una situación que muestre la dificultad del grupo migratorio para repesentarla en el video</a:t>
            </a:r>
            <a:r>
              <a:rPr lang="es-ES"/>
              <a:t>. Lo aprendido se mostrará en el video a manera de situación recreada por ellas que evidencie lo físico y emocional del proceso.</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24"/>
          <p:cNvGrpSpPr/>
          <p:nvPr/>
        </p:nvGrpSpPr>
        <p:grpSpPr>
          <a:xfrm>
            <a:off x="0" y="148353"/>
            <a:ext cx="9144000" cy="6695066"/>
            <a:chOff x="0" y="148353"/>
            <a:chExt cx="9144000" cy="6695066"/>
          </a:xfrm>
        </p:grpSpPr>
        <p:pic>
          <p:nvPicPr>
            <p:cNvPr descr="linea.png" id="181" name="Google Shape;181;p24"/>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82" name="Google Shape;182;p2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83" name="Google Shape;183;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3600"/>
              <a:t>Actividad 1  Interdisciplinaria</a:t>
            </a:r>
            <a:endParaRPr b="0" i="0" sz="3600" u="none" cap="none" strike="noStrike">
              <a:solidFill>
                <a:schemeClr val="dk1"/>
              </a:solidFill>
              <a:latin typeface="Calibri"/>
              <a:ea typeface="Calibri"/>
              <a:cs typeface="Calibri"/>
              <a:sym typeface="Calibri"/>
            </a:endParaRPr>
          </a:p>
        </p:txBody>
      </p:sp>
      <p:sp>
        <p:nvSpPr>
          <p:cNvPr id="184" name="Google Shape;184;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Presentación del proyecto a las alumnas</a:t>
            </a:r>
            <a:endParaRPr>
              <a:solidFill>
                <a:srgbClr val="FF0000"/>
              </a:solidFill>
            </a:endParaRPr>
          </a:p>
          <a:p>
            <a:pPr indent="-139700" lvl="0" marL="342900" marR="0" rtl="0" algn="l">
              <a:spcBef>
                <a:spcPts val="0"/>
              </a:spcBef>
              <a:spcAft>
                <a:spcPts val="0"/>
              </a:spcAft>
              <a:buClr>
                <a:schemeClr val="dk1"/>
              </a:buClr>
              <a:buSzPts val="3200"/>
              <a:buFont typeface="Arial"/>
              <a:buNone/>
            </a:pPr>
            <a:r>
              <a:rPr lang="es-ES"/>
              <a:t> -Objetivo. Dar a conocer a las alumnas los cinco casos de migración, los puntos a investigar y equipos de trabajo.</a:t>
            </a:r>
            <a:endParaRPr/>
          </a:p>
          <a:p>
            <a:pPr indent="-139700" lvl="0" marL="342900" marR="0" rtl="0" algn="l">
              <a:spcBef>
                <a:spcPts val="0"/>
              </a:spcBef>
              <a:spcAft>
                <a:spcPts val="0"/>
              </a:spcAft>
              <a:buClr>
                <a:schemeClr val="dk1"/>
              </a:buClr>
              <a:buSzPts val="3200"/>
              <a:buFont typeface="Arial"/>
              <a:buNone/>
            </a:pPr>
            <a:r>
              <a:rPr lang="es-ES"/>
              <a:t> -Grado: 4º . 4010 y 4020</a:t>
            </a:r>
            <a:endParaRPr/>
          </a:p>
          <a:p>
            <a:pPr indent="-139700" lvl="0" marL="342900" marR="0" rtl="0" algn="l">
              <a:spcBef>
                <a:spcPts val="0"/>
              </a:spcBef>
              <a:spcAft>
                <a:spcPts val="0"/>
              </a:spcAft>
              <a:buClr>
                <a:schemeClr val="dk1"/>
              </a:buClr>
              <a:buSzPts val="3200"/>
              <a:buFont typeface="Arial"/>
              <a:buNone/>
            </a:pPr>
            <a:r>
              <a:rPr lang="es-ES"/>
              <a:t>- Fecha en que se llevará a cabo la actividad: noviembre 2022</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grpSp>
        <p:nvGrpSpPr>
          <p:cNvPr id="1129" name="Google Shape;1129;p132"/>
          <p:cNvGrpSpPr/>
          <p:nvPr/>
        </p:nvGrpSpPr>
        <p:grpSpPr>
          <a:xfrm>
            <a:off x="0" y="148353"/>
            <a:ext cx="9144000" cy="6695066"/>
            <a:chOff x="0" y="148353"/>
            <a:chExt cx="9144000" cy="6695066"/>
          </a:xfrm>
        </p:grpSpPr>
        <p:pic>
          <p:nvPicPr>
            <p:cNvPr descr="linea.png" id="1130" name="Google Shape;1130;p13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31" name="Google Shape;1131;p13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32" name="Google Shape;1132;p132"/>
          <p:cNvSpPr txBox="1"/>
          <p:nvPr>
            <p:ph idx="1" type="body"/>
          </p:nvPr>
        </p:nvSpPr>
        <p:spPr>
          <a:xfrm>
            <a:off x="103100" y="612500"/>
            <a:ext cx="8599800" cy="4526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es-ES"/>
              <a:t>EVIDENCIA</a:t>
            </a:r>
            <a:endParaRPr i="1"/>
          </a:p>
        </p:txBody>
      </p:sp>
      <p:pic>
        <p:nvPicPr>
          <p:cNvPr id="1133" name="Google Shape;1133;p132"/>
          <p:cNvPicPr preferRelativeResize="0"/>
          <p:nvPr/>
        </p:nvPicPr>
        <p:blipFill>
          <a:blip r:embed="rId5">
            <a:alphaModFix/>
          </a:blip>
          <a:stretch>
            <a:fillRect/>
          </a:stretch>
        </p:blipFill>
        <p:spPr>
          <a:xfrm>
            <a:off x="0" y="1634193"/>
            <a:ext cx="9143999" cy="3589615"/>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grpSp>
        <p:nvGrpSpPr>
          <p:cNvPr id="1138" name="Google Shape;1138;p133"/>
          <p:cNvGrpSpPr/>
          <p:nvPr/>
        </p:nvGrpSpPr>
        <p:grpSpPr>
          <a:xfrm>
            <a:off x="0" y="148353"/>
            <a:ext cx="9144000" cy="6695066"/>
            <a:chOff x="0" y="148353"/>
            <a:chExt cx="9144000" cy="6695066"/>
          </a:xfrm>
        </p:grpSpPr>
        <p:pic>
          <p:nvPicPr>
            <p:cNvPr descr="linea.png" id="1139" name="Google Shape;1139;p13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40" name="Google Shape;1140;p13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41" name="Google Shape;1141;p133"/>
          <p:cNvSpPr txBox="1"/>
          <p:nvPr>
            <p:ph idx="1" type="body"/>
          </p:nvPr>
        </p:nvSpPr>
        <p:spPr>
          <a:xfrm>
            <a:off x="103100" y="612500"/>
            <a:ext cx="8599800" cy="4526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es-ES"/>
              <a:t>EVIDENCIA</a:t>
            </a:r>
            <a:endParaRPr i="1"/>
          </a:p>
        </p:txBody>
      </p:sp>
      <p:pic>
        <p:nvPicPr>
          <p:cNvPr id="1142" name="Google Shape;1142;p133"/>
          <p:cNvPicPr preferRelativeResize="0"/>
          <p:nvPr/>
        </p:nvPicPr>
        <p:blipFill>
          <a:blip r:embed="rId5">
            <a:alphaModFix/>
          </a:blip>
          <a:stretch>
            <a:fillRect/>
          </a:stretch>
        </p:blipFill>
        <p:spPr>
          <a:xfrm>
            <a:off x="316800" y="484525"/>
            <a:ext cx="3027925" cy="5472300"/>
          </a:xfrm>
          <a:prstGeom prst="rect">
            <a:avLst/>
          </a:prstGeom>
          <a:noFill/>
          <a:ln>
            <a:noFill/>
          </a:ln>
        </p:spPr>
      </p:pic>
      <p:pic>
        <p:nvPicPr>
          <p:cNvPr id="1143" name="Google Shape;1143;p133"/>
          <p:cNvPicPr preferRelativeResize="0"/>
          <p:nvPr/>
        </p:nvPicPr>
        <p:blipFill>
          <a:blip r:embed="rId6">
            <a:alphaModFix/>
          </a:blip>
          <a:stretch>
            <a:fillRect/>
          </a:stretch>
        </p:blipFill>
        <p:spPr>
          <a:xfrm>
            <a:off x="4164075" y="1131900"/>
            <a:ext cx="2731225" cy="4921875"/>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grpSp>
        <p:nvGrpSpPr>
          <p:cNvPr id="1148" name="Google Shape;1148;p134"/>
          <p:cNvGrpSpPr/>
          <p:nvPr/>
        </p:nvGrpSpPr>
        <p:grpSpPr>
          <a:xfrm>
            <a:off x="0" y="148353"/>
            <a:ext cx="9144000" cy="6695066"/>
            <a:chOff x="0" y="148353"/>
            <a:chExt cx="9144000" cy="6695066"/>
          </a:xfrm>
        </p:grpSpPr>
        <p:pic>
          <p:nvPicPr>
            <p:cNvPr descr="linea.png" id="1149" name="Google Shape;1149;p13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50" name="Google Shape;1150;p13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51" name="Google Shape;1151;p134"/>
          <p:cNvSpPr txBox="1"/>
          <p:nvPr>
            <p:ph type="title"/>
          </p:nvPr>
        </p:nvSpPr>
        <p:spPr>
          <a:xfrm>
            <a:off x="-65325" y="300763"/>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000">
                <a:highlight>
                  <a:srgbClr val="4A86E8"/>
                </a:highlight>
              </a:rPr>
              <a:t>Actividad 3: Lengua española</a:t>
            </a:r>
            <a:endParaRPr b="0" i="0" sz="4000" u="none" cap="none" strike="noStrike">
              <a:solidFill>
                <a:schemeClr val="dk1"/>
              </a:solidFill>
              <a:highlight>
                <a:srgbClr val="4A86E8"/>
              </a:highlight>
              <a:latin typeface="Calibri"/>
              <a:ea typeface="Calibri"/>
              <a:cs typeface="Calibri"/>
              <a:sym typeface="Calibri"/>
            </a:endParaRPr>
          </a:p>
        </p:txBody>
      </p:sp>
      <p:sp>
        <p:nvSpPr>
          <p:cNvPr id="1152" name="Google Shape;1152;p1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a. Nombre de la actividad: Escaleta y guion.</a:t>
            </a:r>
            <a:endParaRPr/>
          </a:p>
          <a:p>
            <a:pPr indent="-139700" lvl="0" marL="342900" rtl="0" algn="l">
              <a:spcBef>
                <a:spcPts val="0"/>
              </a:spcBef>
              <a:spcAft>
                <a:spcPts val="0"/>
              </a:spcAft>
              <a:buClr>
                <a:schemeClr val="dk1"/>
              </a:buClr>
              <a:buSzPts val="3200"/>
              <a:buFont typeface="Arial"/>
              <a:buNone/>
            </a:pPr>
            <a:r>
              <a:rPr lang="es-ES"/>
              <a:t>b. Objetivo: Que los equipos organicen la información que investigaron para la clase de Historia y organicen el contenido del reportaje visual.</a:t>
            </a:r>
            <a:endParaRPr/>
          </a:p>
          <a:p>
            <a:pPr indent="0" lvl="0" marL="0" rtl="0" algn="l">
              <a:spcBef>
                <a:spcPts val="0"/>
              </a:spcBef>
              <a:spcAft>
                <a:spcPts val="0"/>
              </a:spcAft>
              <a:buClr>
                <a:schemeClr val="dk1"/>
              </a:buClr>
              <a:buSzPts val="3200"/>
              <a:buFont typeface="Arial"/>
              <a:buNone/>
            </a:pPr>
            <a:r>
              <a:rPr lang="es-ES"/>
              <a:t>c. Grado: 4º</a:t>
            </a:r>
            <a:endParaRPr/>
          </a:p>
          <a:p>
            <a:pPr indent="0" lvl="0" marL="0" rtl="0" algn="l">
              <a:spcBef>
                <a:spcPts val="0"/>
              </a:spcBef>
              <a:spcAft>
                <a:spcPts val="0"/>
              </a:spcAft>
              <a:buClr>
                <a:schemeClr val="dk1"/>
              </a:buClr>
              <a:buSzPts val="3200"/>
              <a:buFont typeface="Arial"/>
              <a:buNone/>
            </a:pPr>
            <a:r>
              <a:rPr lang="es-ES"/>
              <a:t>d. Fecha: 27-31 oct 2022</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grpSp>
        <p:nvGrpSpPr>
          <p:cNvPr id="1157" name="Google Shape;1157;p135"/>
          <p:cNvGrpSpPr/>
          <p:nvPr/>
        </p:nvGrpSpPr>
        <p:grpSpPr>
          <a:xfrm>
            <a:off x="0" y="148353"/>
            <a:ext cx="9144000" cy="6695066"/>
            <a:chOff x="0" y="148353"/>
            <a:chExt cx="9144000" cy="6695066"/>
          </a:xfrm>
        </p:grpSpPr>
        <p:pic>
          <p:nvPicPr>
            <p:cNvPr descr="linea.png" id="1158" name="Google Shape;1158;p13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59" name="Google Shape;1159;p13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60" name="Google Shape;1160;p1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highlight>
                  <a:srgbClr val="4A86E8"/>
                </a:highlight>
              </a:rPr>
              <a:t>Actividad 3: Lengua española</a:t>
            </a:r>
            <a:endParaRPr b="0" i="0" sz="4400" u="none" cap="none" strike="noStrike">
              <a:solidFill>
                <a:schemeClr val="dk1"/>
              </a:solidFill>
              <a:highlight>
                <a:srgbClr val="4A86E8"/>
              </a:highlight>
              <a:latin typeface="Calibri"/>
              <a:ea typeface="Calibri"/>
              <a:cs typeface="Calibri"/>
              <a:sym typeface="Calibri"/>
            </a:endParaRPr>
          </a:p>
        </p:txBody>
      </p:sp>
      <p:sp>
        <p:nvSpPr>
          <p:cNvPr id="1161" name="Google Shape;1161;p1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e. Asignaturas participantes, temas o conceptos de cada una: Escaleta y guion video</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f. Fuentes de apoyo: Esquemas para realizar la escaleta y el guion para un video.</a:t>
            </a:r>
            <a:endParaRPr/>
          </a:p>
          <a:p>
            <a:pPr indent="-139700" lvl="0" marL="34290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grpSp>
        <p:nvGrpSpPr>
          <p:cNvPr id="1166" name="Google Shape;1166;p136"/>
          <p:cNvGrpSpPr/>
          <p:nvPr/>
        </p:nvGrpSpPr>
        <p:grpSpPr>
          <a:xfrm>
            <a:off x="0" y="148353"/>
            <a:ext cx="9144000" cy="6695066"/>
            <a:chOff x="0" y="148353"/>
            <a:chExt cx="9144000" cy="6695066"/>
          </a:xfrm>
        </p:grpSpPr>
        <p:pic>
          <p:nvPicPr>
            <p:cNvPr descr="linea.png" id="1167" name="Google Shape;1167;p13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68" name="Google Shape;1168;p13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69" name="Google Shape;1169;p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170" name="Google Shape;1170;p1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Justificación de la actividad: para poder grabar el video es necesario estructurar los elementos que lo integrarán, para ello tendrán como guía y apoyo el uso de la escaleta y un guion.</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grpSp>
        <p:nvGrpSpPr>
          <p:cNvPr id="1175" name="Google Shape;1175;p137"/>
          <p:cNvGrpSpPr/>
          <p:nvPr/>
        </p:nvGrpSpPr>
        <p:grpSpPr>
          <a:xfrm>
            <a:off x="0" y="148353"/>
            <a:ext cx="9144000" cy="6695066"/>
            <a:chOff x="0" y="148353"/>
            <a:chExt cx="9144000" cy="6695066"/>
          </a:xfrm>
        </p:grpSpPr>
        <p:pic>
          <p:nvPicPr>
            <p:cNvPr descr="linea.png" id="1176" name="Google Shape;1176;p13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77" name="Google Shape;1177;p13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78" name="Google Shape;1178;p1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179" name="Google Shape;1179;p1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apertura de la actividad.</a:t>
            </a:r>
            <a:endParaRPr/>
          </a:p>
          <a:p>
            <a:pPr indent="-139700" lvl="0" marL="342900" marR="0" rtl="0" algn="l">
              <a:spcBef>
                <a:spcPts val="0"/>
              </a:spcBef>
              <a:spcAft>
                <a:spcPts val="0"/>
              </a:spcAft>
              <a:buClr>
                <a:schemeClr val="dk1"/>
              </a:buClr>
              <a:buSzPts val="3200"/>
              <a:buFont typeface="Arial"/>
              <a:buNone/>
            </a:pPr>
            <a:r>
              <a:rPr lang="es-ES"/>
              <a:t>Se revisará, en plenaria, ejemplos de escaletas que se emplean para programas radiofónicos y para la grabación de cine.</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grpSp>
        <p:nvGrpSpPr>
          <p:cNvPr id="1184" name="Google Shape;1184;p138"/>
          <p:cNvGrpSpPr/>
          <p:nvPr/>
        </p:nvGrpSpPr>
        <p:grpSpPr>
          <a:xfrm>
            <a:off x="0" y="148353"/>
            <a:ext cx="9144000" cy="6695066"/>
            <a:chOff x="0" y="148353"/>
            <a:chExt cx="9144000" cy="6695066"/>
          </a:xfrm>
        </p:grpSpPr>
        <p:pic>
          <p:nvPicPr>
            <p:cNvPr descr="linea.png" id="1185" name="Google Shape;1185;p13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86" name="Google Shape;1186;p13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87" name="Google Shape;1187;p1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188" name="Google Shape;1188;p1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desarrollo de la actividad.</a:t>
            </a:r>
            <a:endParaRPr/>
          </a:p>
          <a:p>
            <a:pPr indent="-139700" lvl="0" marL="342900" marR="0" rtl="0" algn="l">
              <a:spcBef>
                <a:spcPts val="0"/>
              </a:spcBef>
              <a:spcAft>
                <a:spcPts val="0"/>
              </a:spcAft>
              <a:buClr>
                <a:schemeClr val="dk1"/>
              </a:buClr>
              <a:buSzPts val="3200"/>
              <a:buFont typeface="Arial"/>
              <a:buNone/>
            </a:pPr>
            <a:r>
              <a:rPr lang="es-ES"/>
              <a:t>Por equipos decidirán la narrativa que contendrá su video. Organizarán en la escaleta</a:t>
            </a:r>
            <a:endParaRPr/>
          </a:p>
          <a:p>
            <a:pPr indent="-139700" lvl="0" marL="342900" marR="0" rtl="0" algn="l">
              <a:spcBef>
                <a:spcPts val="0"/>
              </a:spcBef>
              <a:spcAft>
                <a:spcPts val="0"/>
              </a:spcAft>
              <a:buClr>
                <a:schemeClr val="dk1"/>
              </a:buClr>
              <a:buSzPts val="3200"/>
              <a:buFont typeface="Arial"/>
              <a:buNone/>
            </a:pPr>
            <a:r>
              <a:rPr lang="es-ES"/>
              <a:t>la distribución de tiempos, elementos que incluirán en el video, así como los recursos que necesitarán. </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grpSp>
        <p:nvGrpSpPr>
          <p:cNvPr id="1193" name="Google Shape;1193;p139"/>
          <p:cNvGrpSpPr/>
          <p:nvPr/>
        </p:nvGrpSpPr>
        <p:grpSpPr>
          <a:xfrm>
            <a:off x="0" y="148353"/>
            <a:ext cx="9144000" cy="6695066"/>
            <a:chOff x="0" y="148353"/>
            <a:chExt cx="9144000" cy="6695066"/>
          </a:xfrm>
        </p:grpSpPr>
        <p:pic>
          <p:nvPicPr>
            <p:cNvPr descr="linea.png" id="1194" name="Google Shape;1194;p13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95" name="Google Shape;1195;p13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96" name="Google Shape;1196;p1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197" name="Google Shape;1197;p13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Cierre de la actividad.</a:t>
            </a:r>
            <a:endParaRPr/>
          </a:p>
          <a:p>
            <a:pPr indent="-139700" lvl="0" marL="342900" marR="0" rtl="0" algn="l">
              <a:spcBef>
                <a:spcPts val="0"/>
              </a:spcBef>
              <a:spcAft>
                <a:spcPts val="0"/>
              </a:spcAft>
              <a:buClr>
                <a:schemeClr val="dk1"/>
              </a:buClr>
              <a:buSzPts val="3200"/>
              <a:buFont typeface="Arial"/>
              <a:buNone/>
            </a:pPr>
            <a:r>
              <a:rPr lang="es-ES"/>
              <a:t>Con la información que ya tienen (investigación) y la escaleta ya escrita, deberán escribir el guion para poder realizar el video.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grpSp>
        <p:nvGrpSpPr>
          <p:cNvPr id="1202" name="Google Shape;1202;p140"/>
          <p:cNvGrpSpPr/>
          <p:nvPr/>
        </p:nvGrpSpPr>
        <p:grpSpPr>
          <a:xfrm>
            <a:off x="0" y="148353"/>
            <a:ext cx="9144000" cy="6695066"/>
            <a:chOff x="0" y="148353"/>
            <a:chExt cx="9144000" cy="6695066"/>
          </a:xfrm>
        </p:grpSpPr>
        <p:pic>
          <p:nvPicPr>
            <p:cNvPr descr="linea.png" id="1203" name="Google Shape;1203;p14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04" name="Google Shape;1204;p14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05" name="Google Shape;1205;p1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206" name="Google Shape;1206;p14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a:t>
            </a:r>
            <a:endParaRPr/>
          </a:p>
          <a:p>
            <a:pPr indent="-139700" lvl="0" marL="342900" marR="0" rtl="0" algn="l">
              <a:spcBef>
                <a:spcPts val="0"/>
              </a:spcBef>
              <a:spcAft>
                <a:spcPts val="0"/>
              </a:spcAft>
              <a:buClr>
                <a:schemeClr val="dk1"/>
              </a:buClr>
              <a:buSzPts val="3200"/>
              <a:buFont typeface="Arial"/>
              <a:buNone/>
            </a:pPr>
            <a:r>
              <a:rPr lang="es-ES"/>
              <a:t>Toda la información y estructura de la escaleta y guion será la guía para elaborar el video final.</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grpSp>
        <p:nvGrpSpPr>
          <p:cNvPr id="1211" name="Google Shape;1211;p141"/>
          <p:cNvGrpSpPr/>
          <p:nvPr/>
        </p:nvGrpSpPr>
        <p:grpSpPr>
          <a:xfrm>
            <a:off x="0" y="148353"/>
            <a:ext cx="9144000" cy="6695066"/>
            <a:chOff x="0" y="148353"/>
            <a:chExt cx="9144000" cy="6695066"/>
          </a:xfrm>
        </p:grpSpPr>
        <p:pic>
          <p:nvPicPr>
            <p:cNvPr descr="linea.png" id="1212" name="Google Shape;1212;p14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13" name="Google Shape;1213;p14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14" name="Google Shape;1214;p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215" name="Google Shape;1215;p14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Análisis. Contrastación de lo esperado y lo sucedido .</a:t>
            </a:r>
            <a:endParaRPr/>
          </a:p>
          <a:p>
            <a:pPr indent="-139700" lvl="0" marL="342900" marR="0" rtl="0" algn="l">
              <a:spcBef>
                <a:spcPts val="0"/>
              </a:spcBef>
              <a:spcAft>
                <a:spcPts val="0"/>
              </a:spcAft>
              <a:buClr>
                <a:schemeClr val="dk1"/>
              </a:buClr>
              <a:buSzPts val="3200"/>
              <a:buFont typeface="Arial"/>
              <a:buNone/>
            </a:pPr>
            <a:r>
              <a:rPr lang="es-ES"/>
              <a:t>Los resultados fueron los esperados.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25"/>
          <p:cNvGrpSpPr/>
          <p:nvPr/>
        </p:nvGrpSpPr>
        <p:grpSpPr>
          <a:xfrm>
            <a:off x="0" y="148353"/>
            <a:ext cx="9144000" cy="6695066"/>
            <a:chOff x="0" y="148353"/>
            <a:chExt cx="9144000" cy="6695066"/>
          </a:xfrm>
        </p:grpSpPr>
        <p:pic>
          <p:nvPicPr>
            <p:cNvPr descr="linea.png" id="190" name="Google Shape;190;p25"/>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91" name="Google Shape;191;p2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92" name="Google Shape;192;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93" name="Google Shape;193;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t>
            </a:r>
            <a:r>
              <a:rPr lang="es-ES"/>
              <a:t>Materias: Historia, Geografía, Literatura y lengua española.</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-Fuentes de apoyo: Salón de clases.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grpSp>
        <p:nvGrpSpPr>
          <p:cNvPr id="1220" name="Google Shape;1220;p142"/>
          <p:cNvGrpSpPr/>
          <p:nvPr/>
        </p:nvGrpSpPr>
        <p:grpSpPr>
          <a:xfrm>
            <a:off x="0" y="148353"/>
            <a:ext cx="9144000" cy="6695066"/>
            <a:chOff x="0" y="148353"/>
            <a:chExt cx="9144000" cy="6695066"/>
          </a:xfrm>
        </p:grpSpPr>
        <p:pic>
          <p:nvPicPr>
            <p:cNvPr descr="linea.png" id="1221" name="Google Shape;1221;p14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22" name="Google Shape;1222;p14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23" name="Google Shape;1223;p1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highlight>
                <a:srgbClr val="4A86E8"/>
              </a:highlight>
              <a:latin typeface="Calibri"/>
              <a:ea typeface="Calibri"/>
              <a:cs typeface="Calibri"/>
              <a:sym typeface="Calibri"/>
            </a:endParaRPr>
          </a:p>
        </p:txBody>
      </p:sp>
      <p:sp>
        <p:nvSpPr>
          <p:cNvPr id="1224" name="Google Shape;1224;p14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a:t>
            </a:r>
            <a:endParaRPr/>
          </a:p>
          <a:p>
            <a:pPr indent="-139700" lvl="0" marL="342900" marR="0" rtl="0" algn="l">
              <a:spcBef>
                <a:spcPts val="0"/>
              </a:spcBef>
              <a:spcAft>
                <a:spcPts val="0"/>
              </a:spcAft>
              <a:buClr>
                <a:schemeClr val="dk1"/>
              </a:buClr>
              <a:buSzPts val="3200"/>
              <a:buFont typeface="Arial"/>
              <a:buNone/>
            </a:pPr>
            <a:r>
              <a:rPr lang="es-ES"/>
              <a:t>Ya tienen la información necesaria para poder realizar el reportaje visual.</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grpSp>
        <p:nvGrpSpPr>
          <p:cNvPr id="1229" name="Google Shape;1229;p143"/>
          <p:cNvGrpSpPr/>
          <p:nvPr/>
        </p:nvGrpSpPr>
        <p:grpSpPr>
          <a:xfrm>
            <a:off x="0" y="148353"/>
            <a:ext cx="9144000" cy="6695066"/>
            <a:chOff x="0" y="148353"/>
            <a:chExt cx="9144000" cy="6695066"/>
          </a:xfrm>
        </p:grpSpPr>
        <p:pic>
          <p:nvPicPr>
            <p:cNvPr descr="linea.png" id="1230" name="Google Shape;1230;p14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31" name="Google Shape;1231;p14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32" name="Google Shape;1232;p1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highlight>
                <a:srgbClr val="4A86E8"/>
              </a:highlight>
              <a:latin typeface="Calibri"/>
              <a:ea typeface="Calibri"/>
              <a:cs typeface="Calibri"/>
              <a:sym typeface="Calibri"/>
            </a:endParaRPr>
          </a:p>
        </p:txBody>
      </p:sp>
      <p:sp>
        <p:nvSpPr>
          <p:cNvPr id="1233" name="Google Shape;1233;p14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p:txBody>
      </p:sp>
      <p:pic>
        <p:nvPicPr>
          <p:cNvPr id="1234" name="Google Shape;1234;p143"/>
          <p:cNvPicPr preferRelativeResize="0"/>
          <p:nvPr/>
        </p:nvPicPr>
        <p:blipFill>
          <a:blip r:embed="rId5">
            <a:alphaModFix/>
          </a:blip>
          <a:stretch>
            <a:fillRect/>
          </a:stretch>
        </p:blipFill>
        <p:spPr>
          <a:xfrm>
            <a:off x="1997199" y="1093625"/>
            <a:ext cx="5494226" cy="4983325"/>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grpSp>
        <p:nvGrpSpPr>
          <p:cNvPr id="1239" name="Google Shape;1239;p144"/>
          <p:cNvGrpSpPr/>
          <p:nvPr/>
        </p:nvGrpSpPr>
        <p:grpSpPr>
          <a:xfrm>
            <a:off x="0" y="148353"/>
            <a:ext cx="9144000" cy="6695066"/>
            <a:chOff x="0" y="148353"/>
            <a:chExt cx="9144000" cy="6695066"/>
          </a:xfrm>
        </p:grpSpPr>
        <p:pic>
          <p:nvPicPr>
            <p:cNvPr descr="linea.png" id="1240" name="Google Shape;1240;p14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41" name="Google Shape;1241;p14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42" name="Google Shape;1242;p1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highlight>
                <a:srgbClr val="4A86E8"/>
              </a:highlight>
              <a:latin typeface="Calibri"/>
              <a:ea typeface="Calibri"/>
              <a:cs typeface="Calibri"/>
              <a:sym typeface="Calibri"/>
            </a:endParaRPr>
          </a:p>
        </p:txBody>
      </p:sp>
      <p:sp>
        <p:nvSpPr>
          <p:cNvPr id="1243" name="Google Shape;1243;p14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p:txBody>
      </p:sp>
      <p:pic>
        <p:nvPicPr>
          <p:cNvPr id="1244" name="Google Shape;1244;p144"/>
          <p:cNvPicPr preferRelativeResize="0"/>
          <p:nvPr/>
        </p:nvPicPr>
        <p:blipFill>
          <a:blip r:embed="rId5">
            <a:alphaModFix/>
          </a:blip>
          <a:stretch>
            <a:fillRect/>
          </a:stretch>
        </p:blipFill>
        <p:spPr>
          <a:xfrm>
            <a:off x="1847113" y="1356950"/>
            <a:ext cx="5838825" cy="52959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grpSp>
        <p:nvGrpSpPr>
          <p:cNvPr id="1249" name="Google Shape;1249;p145"/>
          <p:cNvGrpSpPr/>
          <p:nvPr/>
        </p:nvGrpSpPr>
        <p:grpSpPr>
          <a:xfrm>
            <a:off x="0" y="148353"/>
            <a:ext cx="9144000" cy="6695066"/>
            <a:chOff x="0" y="148353"/>
            <a:chExt cx="9144000" cy="6695066"/>
          </a:xfrm>
        </p:grpSpPr>
        <p:pic>
          <p:nvPicPr>
            <p:cNvPr descr="linea.png" id="1250" name="Google Shape;1250;p14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51" name="Google Shape;1251;p14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52" name="Google Shape;1252;p145"/>
          <p:cNvSpPr txBox="1"/>
          <p:nvPr>
            <p:ph type="title"/>
          </p:nvPr>
        </p:nvSpPr>
        <p:spPr>
          <a:xfrm>
            <a:off x="-455950" y="-7946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Rúbrica de evaluación</a:t>
            </a:r>
            <a:endParaRPr b="0" i="0" sz="4400" u="none" cap="none" strike="noStrike">
              <a:solidFill>
                <a:schemeClr val="dk1"/>
              </a:solidFill>
              <a:latin typeface="Calibri"/>
              <a:ea typeface="Calibri"/>
              <a:cs typeface="Calibri"/>
              <a:sym typeface="Calibri"/>
            </a:endParaRPr>
          </a:p>
        </p:txBody>
      </p:sp>
      <p:sp>
        <p:nvSpPr>
          <p:cNvPr id="1253" name="Google Shape;1253;p145"/>
          <p:cNvSpPr txBox="1"/>
          <p:nvPr>
            <p:ph idx="1" type="body"/>
          </p:nvPr>
        </p:nvSpPr>
        <p:spPr>
          <a:xfrm>
            <a:off x="159025" y="895813"/>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ES" sz="1700" u="sng">
                <a:solidFill>
                  <a:srgbClr val="5F6368"/>
                </a:solidFill>
              </a:rPr>
              <a:t>Mención de fechas y lugares:</a:t>
            </a:r>
            <a:endParaRPr sz="1700">
              <a:solidFill>
                <a:srgbClr val="5F6368"/>
              </a:solidFill>
            </a:endParaRPr>
          </a:p>
          <a:p>
            <a:pPr indent="0" lvl="0" marL="0" rtl="0" algn="l">
              <a:spcBef>
                <a:spcPts val="0"/>
              </a:spcBef>
              <a:spcAft>
                <a:spcPts val="0"/>
              </a:spcAft>
              <a:buNone/>
            </a:pPr>
            <a:r>
              <a:rPr lang="es-ES" sz="1700">
                <a:solidFill>
                  <a:srgbClr val="5F6368"/>
                </a:solidFill>
              </a:rPr>
              <a:t>Se mencionan fechas correctas de acuerdo con el caso, nombres de lugares, regiones, rutas, etc. </a:t>
            </a:r>
            <a:endParaRPr sz="1700">
              <a:solidFill>
                <a:srgbClr val="5F6368"/>
              </a:solidFill>
            </a:endParaRPr>
          </a:p>
          <a:p>
            <a:pPr indent="0" lvl="0" marL="0" rtl="0" algn="l">
              <a:spcBef>
                <a:spcPts val="0"/>
              </a:spcBef>
              <a:spcAft>
                <a:spcPts val="0"/>
              </a:spcAft>
              <a:buNone/>
            </a:pPr>
            <a:r>
              <a:rPr lang="es-ES" sz="1700">
                <a:solidFill>
                  <a:srgbClr val="5F6368"/>
                </a:solidFill>
              </a:rPr>
              <a:t>Se incluye visualmente mapa de la ruta.</a:t>
            </a:r>
            <a:endParaRPr sz="1700">
              <a:solidFill>
                <a:srgbClr val="5F6368"/>
              </a:solidFill>
            </a:endParaRPr>
          </a:p>
          <a:p>
            <a:pPr indent="0" lvl="0" marL="0" rtl="0" algn="ctr">
              <a:spcBef>
                <a:spcPts val="0"/>
              </a:spcBef>
              <a:spcAft>
                <a:spcPts val="0"/>
              </a:spcAft>
              <a:buNone/>
            </a:pPr>
            <a:r>
              <a:rPr b="1" lang="es-ES" sz="1700" u="sng">
                <a:solidFill>
                  <a:srgbClr val="5F6368"/>
                </a:solidFill>
              </a:rPr>
              <a:t>2 puntos</a:t>
            </a:r>
            <a:endParaRPr b="1" sz="1700" u="sng">
              <a:solidFill>
                <a:srgbClr val="5F6368"/>
              </a:solidFill>
            </a:endParaRPr>
          </a:p>
          <a:p>
            <a:pPr indent="0" lvl="0" marL="0" rtl="0" algn="l">
              <a:spcBef>
                <a:spcPts val="0"/>
              </a:spcBef>
              <a:spcAft>
                <a:spcPts val="0"/>
              </a:spcAft>
              <a:buNone/>
            </a:pPr>
            <a:r>
              <a:rPr b="1" lang="es-ES" sz="1700" u="sng">
                <a:solidFill>
                  <a:srgbClr val="5F6368"/>
                </a:solidFill>
              </a:rPr>
              <a:t>Causas:</a:t>
            </a:r>
            <a:endParaRPr b="1" sz="1700" u="sng">
              <a:solidFill>
                <a:srgbClr val="5F6368"/>
              </a:solidFill>
            </a:endParaRPr>
          </a:p>
          <a:p>
            <a:pPr indent="0" lvl="0" marL="0" rtl="0" algn="l">
              <a:lnSpc>
                <a:spcPct val="115000"/>
              </a:lnSpc>
              <a:spcBef>
                <a:spcPts val="0"/>
              </a:spcBef>
              <a:spcAft>
                <a:spcPts val="0"/>
              </a:spcAft>
              <a:buNone/>
            </a:pPr>
            <a:r>
              <a:rPr lang="es-ES" sz="1700">
                <a:solidFill>
                  <a:srgbClr val="5F6368"/>
                </a:solidFill>
              </a:rPr>
              <a:t>Se mencionan las causas correctas del caso, explicadas y argumentadas.</a:t>
            </a:r>
            <a:endParaRPr sz="1700">
              <a:solidFill>
                <a:srgbClr val="5F6368"/>
              </a:solidFill>
            </a:endParaRPr>
          </a:p>
          <a:p>
            <a:pPr indent="0" lvl="0" marL="0" rtl="0" algn="ctr">
              <a:spcBef>
                <a:spcPts val="0"/>
              </a:spcBef>
              <a:spcAft>
                <a:spcPts val="0"/>
              </a:spcAft>
              <a:buNone/>
            </a:pPr>
            <a:r>
              <a:rPr b="1" lang="es-ES" sz="1700" u="sng">
                <a:solidFill>
                  <a:srgbClr val="5F6368"/>
                </a:solidFill>
              </a:rPr>
              <a:t>2 puntos</a:t>
            </a:r>
            <a:endParaRPr b="1" sz="1700" u="sng">
              <a:solidFill>
                <a:srgbClr val="5F6368"/>
              </a:solidFill>
            </a:endParaRPr>
          </a:p>
          <a:p>
            <a:pPr indent="0" lvl="0" marL="0" rtl="0" algn="l">
              <a:spcBef>
                <a:spcPts val="0"/>
              </a:spcBef>
              <a:spcAft>
                <a:spcPts val="0"/>
              </a:spcAft>
              <a:buNone/>
            </a:pPr>
            <a:r>
              <a:rPr b="1" lang="es-ES" sz="1700" u="sng">
                <a:solidFill>
                  <a:srgbClr val="5F6368"/>
                </a:solidFill>
              </a:rPr>
              <a:t>Consecuencias:</a:t>
            </a:r>
            <a:endParaRPr b="1" sz="1700" u="sng">
              <a:solidFill>
                <a:srgbClr val="5F6368"/>
              </a:solidFill>
            </a:endParaRPr>
          </a:p>
          <a:p>
            <a:pPr indent="0" lvl="0" marL="0" rtl="0" algn="l">
              <a:lnSpc>
                <a:spcPct val="115000"/>
              </a:lnSpc>
              <a:spcBef>
                <a:spcPts val="0"/>
              </a:spcBef>
              <a:spcAft>
                <a:spcPts val="0"/>
              </a:spcAft>
              <a:buNone/>
            </a:pPr>
            <a:r>
              <a:rPr lang="es-ES" sz="1700">
                <a:solidFill>
                  <a:srgbClr val="5F6368"/>
                </a:solidFill>
              </a:rPr>
              <a:t>Se mencionan las posibles consecuencias  en el territorio de expulsión y de recepción.</a:t>
            </a:r>
            <a:endParaRPr sz="1700">
              <a:solidFill>
                <a:srgbClr val="5F6368"/>
              </a:solidFill>
            </a:endParaRPr>
          </a:p>
          <a:p>
            <a:pPr indent="0" lvl="0" marL="0" rtl="0" algn="l">
              <a:lnSpc>
                <a:spcPct val="115000"/>
              </a:lnSpc>
              <a:spcBef>
                <a:spcPts val="0"/>
              </a:spcBef>
              <a:spcAft>
                <a:spcPts val="0"/>
              </a:spcAft>
              <a:buNone/>
            </a:pPr>
            <a:r>
              <a:rPr lang="es-ES" sz="1700">
                <a:solidFill>
                  <a:srgbClr val="5F6368"/>
                </a:solidFill>
              </a:rPr>
              <a:t>Se incluye alguna consecuencia positiva de la migración.</a:t>
            </a:r>
            <a:endParaRPr b="1" sz="1700" u="sng">
              <a:solidFill>
                <a:srgbClr val="5F6368"/>
              </a:solidFill>
            </a:endParaRPr>
          </a:p>
          <a:p>
            <a:pPr indent="0" lvl="0" marL="0" rtl="0" algn="ctr">
              <a:spcBef>
                <a:spcPts val="0"/>
              </a:spcBef>
              <a:spcAft>
                <a:spcPts val="0"/>
              </a:spcAft>
              <a:buNone/>
            </a:pPr>
            <a:r>
              <a:rPr b="1" lang="es-ES" sz="1700" u="sng">
                <a:solidFill>
                  <a:srgbClr val="5F6368"/>
                </a:solidFill>
              </a:rPr>
              <a:t>2 puntos</a:t>
            </a:r>
            <a:endParaRPr b="1" sz="1700" u="sng">
              <a:solidFill>
                <a:srgbClr val="5F6368"/>
              </a:solidFill>
            </a:endParaRPr>
          </a:p>
          <a:p>
            <a:pPr indent="0" lvl="0" marL="0" rtl="0" algn="l">
              <a:spcBef>
                <a:spcPts val="0"/>
              </a:spcBef>
              <a:spcAft>
                <a:spcPts val="0"/>
              </a:spcAft>
              <a:buNone/>
            </a:pPr>
            <a:r>
              <a:rPr b="1" lang="es-ES" sz="1700" u="sng">
                <a:solidFill>
                  <a:srgbClr val="5F6368"/>
                </a:solidFill>
              </a:rPr>
              <a:t>Creatividad:</a:t>
            </a:r>
            <a:endParaRPr b="1" sz="1700" u="sng">
              <a:solidFill>
                <a:srgbClr val="5F6368"/>
              </a:solidFill>
            </a:endParaRPr>
          </a:p>
          <a:p>
            <a:pPr indent="0" lvl="0" marL="0" rtl="0" algn="l">
              <a:lnSpc>
                <a:spcPct val="115000"/>
              </a:lnSpc>
              <a:spcBef>
                <a:spcPts val="0"/>
              </a:spcBef>
              <a:spcAft>
                <a:spcPts val="0"/>
              </a:spcAft>
              <a:buNone/>
            </a:pPr>
            <a:r>
              <a:rPr lang="es-ES" sz="1700">
                <a:solidFill>
                  <a:srgbClr val="5F6368"/>
                </a:solidFill>
              </a:rPr>
              <a:t>Se incluye la caracterización y es la correcta de acuerdo con el tiempo y el territorio, los personajes muestran las emociones, acento y vocabulario acordes al caso. La escenografía está relacionada con el territorio y/o lugar al cual se hace mención. La música de fondo (si se incluye) está relacionada con el territorio o situación que se menciona (suspenso, tristeza, alegría, entrada de un corte informativo, etc).</a:t>
            </a:r>
            <a:endParaRPr b="1" sz="1700" u="sng">
              <a:solidFill>
                <a:srgbClr val="5F6368"/>
              </a:solidFill>
            </a:endParaRPr>
          </a:p>
          <a:p>
            <a:pPr indent="0" lvl="0" marL="0" rtl="0" algn="ctr">
              <a:spcBef>
                <a:spcPts val="0"/>
              </a:spcBef>
              <a:spcAft>
                <a:spcPts val="0"/>
              </a:spcAft>
              <a:buNone/>
            </a:pPr>
            <a:r>
              <a:rPr b="1" lang="es-ES" sz="1700" u="sng">
                <a:solidFill>
                  <a:srgbClr val="5F6368"/>
                </a:solidFill>
              </a:rPr>
              <a:t>1 punto</a:t>
            </a:r>
            <a:endParaRPr b="1" sz="1700" u="sng">
              <a:solidFill>
                <a:srgbClr val="5F6368"/>
              </a:solidFill>
            </a:endParaRPr>
          </a:p>
          <a:p>
            <a:pPr indent="0" lvl="0" marL="0" rtl="0" algn="l">
              <a:lnSpc>
                <a:spcPct val="115000"/>
              </a:lnSpc>
              <a:spcBef>
                <a:spcPts val="0"/>
              </a:spcBef>
              <a:spcAft>
                <a:spcPts val="0"/>
              </a:spcAft>
              <a:buNone/>
            </a:pPr>
            <a:r>
              <a:t/>
            </a:r>
            <a:endParaRPr sz="17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grpSp>
        <p:nvGrpSpPr>
          <p:cNvPr id="1258" name="Google Shape;1258;p146"/>
          <p:cNvGrpSpPr/>
          <p:nvPr/>
        </p:nvGrpSpPr>
        <p:grpSpPr>
          <a:xfrm>
            <a:off x="0" y="148353"/>
            <a:ext cx="9144000" cy="6695066"/>
            <a:chOff x="0" y="148353"/>
            <a:chExt cx="9144000" cy="6695066"/>
          </a:xfrm>
        </p:grpSpPr>
        <p:pic>
          <p:nvPicPr>
            <p:cNvPr descr="linea.png" id="1259" name="Google Shape;1259;p14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60" name="Google Shape;1260;p14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61" name="Google Shape;1261;p146"/>
          <p:cNvSpPr txBox="1"/>
          <p:nvPr>
            <p:ph idx="1" type="body"/>
          </p:nvPr>
        </p:nvSpPr>
        <p:spPr>
          <a:xfrm>
            <a:off x="159025" y="895813"/>
            <a:ext cx="8229600" cy="452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ES" sz="1800" u="sng">
                <a:solidFill>
                  <a:srgbClr val="5F6368"/>
                </a:solidFill>
              </a:rPr>
              <a:t>Escaleta:</a:t>
            </a:r>
            <a:r>
              <a:rPr b="1" lang="es-ES" sz="1800" u="sng">
                <a:solidFill>
                  <a:srgbClr val="5F6368"/>
                </a:solidFill>
                <a:highlight>
                  <a:srgbClr val="FFFF00"/>
                </a:highlight>
              </a:rPr>
              <a:t> </a:t>
            </a:r>
            <a:endParaRPr b="1" sz="1800" u="sng">
              <a:solidFill>
                <a:srgbClr val="5F6368"/>
              </a:solidFill>
              <a:highlight>
                <a:srgbClr val="FFFF00"/>
              </a:highlight>
            </a:endParaRPr>
          </a:p>
          <a:p>
            <a:pPr indent="0" lvl="0" marL="0" rtl="0" algn="l">
              <a:spcBef>
                <a:spcPts val="0"/>
              </a:spcBef>
              <a:spcAft>
                <a:spcPts val="0"/>
              </a:spcAft>
              <a:buNone/>
            </a:pPr>
            <a:r>
              <a:rPr lang="es-ES" sz="1800">
                <a:solidFill>
                  <a:srgbClr val="5F6368"/>
                </a:solidFill>
              </a:rPr>
              <a:t>La correspondencia entre las partes incluidas en la escaleta y las grabadas en el  video es correcta. (En ambas se cuenta la historia en el mismo orden). </a:t>
            </a:r>
            <a:endParaRPr sz="1800">
              <a:solidFill>
                <a:srgbClr val="5F6368"/>
              </a:solidFill>
            </a:endParaRPr>
          </a:p>
          <a:p>
            <a:pPr indent="0" lvl="0" marL="0" rtl="0" algn="l">
              <a:spcBef>
                <a:spcPts val="0"/>
              </a:spcBef>
              <a:spcAft>
                <a:spcPts val="0"/>
              </a:spcAft>
              <a:buNone/>
            </a:pPr>
            <a:r>
              <a:t/>
            </a:r>
            <a:endParaRPr b="1" sz="1800" u="sng">
              <a:solidFill>
                <a:srgbClr val="5F6368"/>
              </a:solidFill>
            </a:endParaRPr>
          </a:p>
          <a:p>
            <a:pPr indent="0" lvl="0" marL="0" rtl="0" algn="ctr">
              <a:spcBef>
                <a:spcPts val="0"/>
              </a:spcBef>
              <a:spcAft>
                <a:spcPts val="0"/>
              </a:spcAft>
              <a:buNone/>
            </a:pPr>
            <a:r>
              <a:rPr b="1" lang="es-ES" sz="1800" u="sng">
                <a:solidFill>
                  <a:srgbClr val="5F6368"/>
                </a:solidFill>
              </a:rPr>
              <a:t>1 punto</a:t>
            </a:r>
            <a:endParaRPr b="1" sz="1800" u="sng">
              <a:solidFill>
                <a:srgbClr val="5F6368"/>
              </a:solidFill>
            </a:endParaRPr>
          </a:p>
          <a:p>
            <a:pPr indent="0" lvl="0" marL="0" rtl="0" algn="l">
              <a:lnSpc>
                <a:spcPct val="115000"/>
              </a:lnSpc>
              <a:spcBef>
                <a:spcPts val="0"/>
              </a:spcBef>
              <a:spcAft>
                <a:spcPts val="0"/>
              </a:spcAft>
              <a:buNone/>
            </a:pPr>
            <a:r>
              <a:rPr b="1" lang="es-ES" sz="1800" u="sng">
                <a:solidFill>
                  <a:srgbClr val="5F6368"/>
                </a:solidFill>
              </a:rPr>
              <a:t>Lenguaje correcto/respeto:</a:t>
            </a:r>
            <a:endParaRPr b="1" sz="1800" u="sng">
              <a:solidFill>
                <a:srgbClr val="5F6368"/>
              </a:solidFill>
            </a:endParaRPr>
          </a:p>
          <a:p>
            <a:pPr indent="0" lvl="0" marL="0" rtl="0" algn="l">
              <a:lnSpc>
                <a:spcPct val="115000"/>
              </a:lnSpc>
              <a:spcBef>
                <a:spcPts val="0"/>
              </a:spcBef>
              <a:spcAft>
                <a:spcPts val="0"/>
              </a:spcAft>
              <a:buNone/>
            </a:pPr>
            <a:r>
              <a:rPr lang="es-ES" sz="1800">
                <a:solidFill>
                  <a:srgbClr val="5F6368"/>
                </a:solidFill>
              </a:rPr>
              <a:t>Tanto el lenguaje oral como el corporal de los personajes y el narrador es respetuoso y acorde con el contexto social y cultural expuesto, incluso si es parte de “lo popular”. No se incluyen groserías ni faltas de respeto en las situaciones mostradas.</a:t>
            </a:r>
            <a:endParaRPr sz="1800">
              <a:solidFill>
                <a:srgbClr val="5F6368"/>
              </a:solidFill>
            </a:endParaRPr>
          </a:p>
          <a:p>
            <a:pPr indent="0" lvl="0" marL="0" rtl="0" algn="ctr">
              <a:spcBef>
                <a:spcPts val="0"/>
              </a:spcBef>
              <a:spcAft>
                <a:spcPts val="0"/>
              </a:spcAft>
              <a:buNone/>
            </a:pPr>
            <a:r>
              <a:rPr b="1" lang="es-ES" sz="1800" u="sng">
                <a:solidFill>
                  <a:srgbClr val="5F6368"/>
                </a:solidFill>
              </a:rPr>
              <a:t>1  punto</a:t>
            </a:r>
            <a:endParaRPr sz="1800">
              <a:solidFill>
                <a:srgbClr val="5F6368"/>
              </a:solidFill>
            </a:endParaRPr>
          </a:p>
          <a:p>
            <a:pPr indent="0" lvl="0" marL="0" rtl="0" algn="l">
              <a:spcBef>
                <a:spcPts val="0"/>
              </a:spcBef>
              <a:spcAft>
                <a:spcPts val="0"/>
              </a:spcAft>
              <a:buNone/>
            </a:pPr>
            <a:r>
              <a:rPr b="1" lang="es-ES" sz="1800" u="sng">
                <a:solidFill>
                  <a:srgbClr val="5F6368"/>
                </a:solidFill>
              </a:rPr>
              <a:t>Forma y diseño:</a:t>
            </a:r>
            <a:endParaRPr b="1" sz="1800" u="sng">
              <a:solidFill>
                <a:srgbClr val="5F6368"/>
              </a:solidFill>
            </a:endParaRPr>
          </a:p>
          <a:p>
            <a:pPr indent="0" lvl="0" marL="0" rtl="0" algn="l">
              <a:lnSpc>
                <a:spcPct val="115000"/>
              </a:lnSpc>
              <a:spcBef>
                <a:spcPts val="0"/>
              </a:spcBef>
              <a:spcAft>
                <a:spcPts val="0"/>
              </a:spcAft>
              <a:buNone/>
            </a:pPr>
            <a:r>
              <a:rPr lang="es-ES" sz="1800">
                <a:solidFill>
                  <a:srgbClr val="5F6368"/>
                </a:solidFill>
              </a:rPr>
              <a:t>Los aspectos técnicos del video (iluminación, volumen, edición, movimientos de cámara, etc) permiten apreciar adecuadamente el contenido</a:t>
            </a:r>
            <a:endParaRPr sz="1800">
              <a:solidFill>
                <a:srgbClr val="5F6368"/>
              </a:solidFill>
            </a:endParaRPr>
          </a:p>
          <a:p>
            <a:pPr indent="0" lvl="0" marL="0" rtl="0" algn="ctr">
              <a:spcBef>
                <a:spcPts val="0"/>
              </a:spcBef>
              <a:spcAft>
                <a:spcPts val="0"/>
              </a:spcAft>
              <a:buNone/>
            </a:pPr>
            <a:r>
              <a:rPr b="1" lang="es-ES" sz="1800" u="sng">
                <a:solidFill>
                  <a:srgbClr val="5F6368"/>
                </a:solidFill>
              </a:rPr>
              <a:t>.8</a:t>
            </a:r>
            <a:endParaRPr b="1" sz="1800" u="sng">
              <a:solidFill>
                <a:srgbClr val="5F6368"/>
              </a:solidFill>
            </a:endParaRPr>
          </a:p>
          <a:p>
            <a:pPr indent="0" lvl="0" marL="0" rtl="0" algn="l">
              <a:lnSpc>
                <a:spcPct val="115000"/>
              </a:lnSpc>
              <a:spcBef>
                <a:spcPts val="0"/>
              </a:spcBef>
              <a:spcAft>
                <a:spcPts val="0"/>
              </a:spcAft>
              <a:buNone/>
            </a:pPr>
            <a:r>
              <a:rPr lang="es-ES" sz="1800">
                <a:solidFill>
                  <a:srgbClr val="5F6368"/>
                </a:solidFill>
              </a:rPr>
              <a:t>La </a:t>
            </a:r>
            <a:r>
              <a:rPr lang="es-ES" sz="1800" u="sng">
                <a:solidFill>
                  <a:srgbClr val="5F6368"/>
                </a:solidFill>
              </a:rPr>
              <a:t>duración </a:t>
            </a:r>
            <a:r>
              <a:rPr lang="es-ES" sz="1800">
                <a:solidFill>
                  <a:srgbClr val="5F6368"/>
                </a:solidFill>
              </a:rPr>
              <a:t>del video es la solicitada: Mínimo 5 minutos, máximo 7 minutos.</a:t>
            </a:r>
            <a:endParaRPr b="1" sz="1800" u="sng">
              <a:solidFill>
                <a:srgbClr val="5F6368"/>
              </a:solidFill>
            </a:endParaRPr>
          </a:p>
          <a:p>
            <a:pPr indent="0" lvl="0" marL="0" rtl="0" algn="ctr">
              <a:spcBef>
                <a:spcPts val="0"/>
              </a:spcBef>
              <a:spcAft>
                <a:spcPts val="0"/>
              </a:spcAft>
              <a:buNone/>
            </a:pPr>
            <a:r>
              <a:rPr b="1" lang="es-ES" sz="1800" u="sng">
                <a:solidFill>
                  <a:srgbClr val="5F6368"/>
                </a:solidFill>
              </a:rPr>
              <a:t>.2</a:t>
            </a:r>
            <a:endParaRPr b="1" sz="1800" u="sng">
              <a:solidFill>
                <a:srgbClr val="5F6368"/>
              </a:solidFill>
            </a:endParaRPr>
          </a:p>
          <a:p>
            <a:pPr indent="0" lvl="0" marL="0" rtl="0" algn="l">
              <a:lnSpc>
                <a:spcPct val="115000"/>
              </a:lnSpc>
              <a:spcBef>
                <a:spcPts val="0"/>
              </a:spcBef>
              <a:spcAft>
                <a:spcPts val="0"/>
              </a:spcAft>
              <a:buNone/>
            </a:pPr>
            <a:r>
              <a:t/>
            </a:r>
            <a:endParaRPr b="1" sz="1800" u="sng">
              <a:solidFill>
                <a:srgbClr val="5F6368"/>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grpSp>
        <p:nvGrpSpPr>
          <p:cNvPr id="1266" name="Google Shape;1266;p147"/>
          <p:cNvGrpSpPr/>
          <p:nvPr/>
        </p:nvGrpSpPr>
        <p:grpSpPr>
          <a:xfrm>
            <a:off x="0" y="148353"/>
            <a:ext cx="9144000" cy="6695066"/>
            <a:chOff x="0" y="148353"/>
            <a:chExt cx="9144000" cy="6695066"/>
          </a:xfrm>
        </p:grpSpPr>
        <p:pic>
          <p:nvPicPr>
            <p:cNvPr descr="linea.png" id="1267" name="Google Shape;1267;p14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68" name="Google Shape;1268;p14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69" name="Google Shape;1269;p1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Producto:</a:t>
            </a:r>
            <a:endParaRPr b="0" i="0" sz="4400" u="none" cap="none" strike="noStrike">
              <a:solidFill>
                <a:schemeClr val="dk1"/>
              </a:solidFill>
              <a:latin typeface="Calibri"/>
              <a:ea typeface="Calibri"/>
              <a:cs typeface="Calibri"/>
              <a:sym typeface="Calibri"/>
            </a:endParaRPr>
          </a:p>
        </p:txBody>
      </p:sp>
      <p:sp>
        <p:nvSpPr>
          <p:cNvPr id="1270" name="Google Shape;1270;p14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1271" name="Google Shape;1271;p147" title="4010Jalil_EllisIsland">
            <a:hlinkClick r:id="rId5"/>
          </p:cNvPr>
          <p:cNvPicPr preferRelativeResize="0"/>
          <p:nvPr/>
        </p:nvPicPr>
        <p:blipFill>
          <a:blip r:embed="rId6">
            <a:alphaModFix/>
          </a:blip>
          <a:stretch>
            <a:fillRect/>
          </a:stretch>
        </p:blipFill>
        <p:spPr>
          <a:xfrm>
            <a:off x="1147879" y="1490825"/>
            <a:ext cx="7996123" cy="4526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1000"/>
                                        <p:tgtEl>
                                          <p:spTgt spid="1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grpSp>
        <p:nvGrpSpPr>
          <p:cNvPr id="1276" name="Google Shape;1276;p148"/>
          <p:cNvGrpSpPr/>
          <p:nvPr/>
        </p:nvGrpSpPr>
        <p:grpSpPr>
          <a:xfrm>
            <a:off x="0" y="148353"/>
            <a:ext cx="9144000" cy="6695066"/>
            <a:chOff x="0" y="148353"/>
            <a:chExt cx="9144000" cy="6695066"/>
          </a:xfrm>
        </p:grpSpPr>
        <p:pic>
          <p:nvPicPr>
            <p:cNvPr descr="linea.png" id="1277" name="Google Shape;1277;p14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278" name="Google Shape;1278;p14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79" name="Google Shape;1279;p1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280" name="Google Shape;1280;p14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4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286" name="Google Shape;1286;p14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26"/>
          <p:cNvGrpSpPr/>
          <p:nvPr/>
        </p:nvGrpSpPr>
        <p:grpSpPr>
          <a:xfrm>
            <a:off x="0" y="148353"/>
            <a:ext cx="9144000" cy="6695066"/>
            <a:chOff x="0" y="148353"/>
            <a:chExt cx="9144000" cy="6695066"/>
          </a:xfrm>
        </p:grpSpPr>
        <p:pic>
          <p:nvPicPr>
            <p:cNvPr descr="linea.png" id="199" name="Google Shape;199;p26"/>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00" name="Google Shape;200;p2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01" name="Google Shape;20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Actividades</a:t>
            </a:r>
            <a:endParaRPr b="0" i="0" sz="4400" u="none" cap="none" strike="noStrike">
              <a:solidFill>
                <a:schemeClr val="dk1"/>
              </a:solidFill>
              <a:latin typeface="Calibri"/>
              <a:ea typeface="Calibri"/>
              <a:cs typeface="Calibri"/>
              <a:sym typeface="Calibri"/>
            </a:endParaRPr>
          </a:p>
        </p:txBody>
      </p:sp>
      <p:sp>
        <p:nvSpPr>
          <p:cNvPr id="202" name="Google Shape;202;p26"/>
          <p:cNvSpPr txBox="1"/>
          <p:nvPr>
            <p:ph idx="1" type="body"/>
          </p:nvPr>
        </p:nvSpPr>
        <p:spPr>
          <a:xfrm>
            <a:off x="549400" y="1417650"/>
            <a:ext cx="8229600" cy="45261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SzPts val="2400"/>
              <a:buFont typeface="Arial"/>
              <a:buAutoNum type="alphaLcParenR"/>
            </a:pPr>
            <a:r>
              <a:rPr lang="es-ES" sz="2400" u="sng">
                <a:latin typeface="Arial"/>
                <a:ea typeface="Arial"/>
                <a:cs typeface="Arial"/>
                <a:sym typeface="Arial"/>
              </a:rPr>
              <a:t>Justificación</a:t>
            </a:r>
            <a:r>
              <a:rPr lang="es-ES" sz="2400">
                <a:latin typeface="Arial"/>
                <a:ea typeface="Arial"/>
                <a:cs typeface="Arial"/>
                <a:sym typeface="Arial"/>
              </a:rPr>
              <a:t> y apertura de la actividad: </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dará una introducción del tema de migración en las materias de Historia y Geografía.</a:t>
            </a:r>
            <a:endParaRPr sz="2400">
              <a:solidFill>
                <a:srgbClr val="000000"/>
              </a:solidFill>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concientizará a las alumnas acerca de las distintas causas que conlleva el desplazamiento de la población, así como las consecuencias en ambos espacios (expulsión y recepción).</a:t>
            </a:r>
            <a:endParaRPr sz="2400">
              <a:solidFill>
                <a:srgbClr val="000000"/>
              </a:solidFill>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solidFill>
                  <a:srgbClr val="000000"/>
                </a:solidFill>
                <a:latin typeface="Arial"/>
                <a:ea typeface="Arial"/>
                <a:cs typeface="Arial"/>
                <a:sym typeface="Arial"/>
              </a:rPr>
              <a:t>Se explicarán los puntos a considerar en la elaboración del video, tomando en cuenta las características del reportaje.</a:t>
            </a:r>
            <a:endParaRPr sz="24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400">
              <a:solidFill>
                <a:srgbClr val="000000"/>
              </a:solidFill>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27"/>
          <p:cNvGrpSpPr/>
          <p:nvPr/>
        </p:nvGrpSpPr>
        <p:grpSpPr>
          <a:xfrm>
            <a:off x="0" y="148353"/>
            <a:ext cx="9144000" cy="6695066"/>
            <a:chOff x="0" y="148353"/>
            <a:chExt cx="9144000" cy="6695066"/>
          </a:xfrm>
        </p:grpSpPr>
        <p:pic>
          <p:nvPicPr>
            <p:cNvPr descr="linea.png" id="208" name="Google Shape;208;p27"/>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09" name="Google Shape;209;p2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10" name="Google Shape;210;p27"/>
          <p:cNvSpPr txBox="1"/>
          <p:nvPr>
            <p:ph idx="1" type="body"/>
          </p:nvPr>
        </p:nvSpPr>
        <p:spPr>
          <a:xfrm>
            <a:off x="457200" y="630925"/>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rPr lang="es-ES" sz="2400" u="sng">
                <a:latin typeface="Arial"/>
                <a:ea typeface="Arial"/>
                <a:cs typeface="Arial"/>
                <a:sym typeface="Arial"/>
              </a:rPr>
              <a:t>b) Descripción</a:t>
            </a:r>
            <a:r>
              <a:rPr lang="es-ES" sz="2400">
                <a:latin typeface="Arial"/>
                <a:ea typeface="Arial"/>
                <a:cs typeface="Arial"/>
                <a:sym typeface="Arial"/>
              </a:rPr>
              <a:t> de Apertura de la actividad:</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 </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latin typeface="Arial"/>
                <a:ea typeface="Arial"/>
                <a:cs typeface="Arial"/>
                <a:sym typeface="Arial"/>
              </a:rPr>
              <a:t>   Durante dos clases los profesores involucrados explican el contexto general del proyecto y la introducción al tema, se exponen los casos, los objetivos, se forman equipos, puntos a investigar, se hace la descripción del producto final y se establecen las fechas de entrega.</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t/>
            </a:r>
            <a:endParaRPr b="0" i="0" sz="3200" u="none" cap="none" strike="noStrike">
              <a:solidFill>
                <a:srgbClr val="B45F0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grpSp>
        <p:nvGrpSpPr>
          <p:cNvPr id="215" name="Google Shape;215;p28"/>
          <p:cNvGrpSpPr/>
          <p:nvPr/>
        </p:nvGrpSpPr>
        <p:grpSpPr>
          <a:xfrm>
            <a:off x="0" y="148353"/>
            <a:ext cx="9144000" cy="6695066"/>
            <a:chOff x="0" y="148353"/>
            <a:chExt cx="9144000" cy="6695066"/>
          </a:xfrm>
        </p:grpSpPr>
        <p:pic>
          <p:nvPicPr>
            <p:cNvPr descr="linea.png" id="216" name="Google Shape;216;p28"/>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17" name="Google Shape;217;p2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18" name="Google Shape;218;p28"/>
          <p:cNvSpPr txBox="1"/>
          <p:nvPr>
            <p:ph idx="1" type="body"/>
          </p:nvPr>
        </p:nvSpPr>
        <p:spPr>
          <a:xfrm>
            <a:off x="457200" y="429775"/>
            <a:ext cx="8229600" cy="52944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sz="2400" u="sng">
                <a:latin typeface="Arial"/>
                <a:ea typeface="Arial"/>
                <a:cs typeface="Arial"/>
                <a:sym typeface="Arial"/>
              </a:rPr>
              <a:t>c)</a:t>
            </a:r>
            <a:r>
              <a:rPr lang="es-ES" sz="2400" u="sng">
                <a:latin typeface="Arial"/>
                <a:ea typeface="Arial"/>
                <a:cs typeface="Arial"/>
                <a:sym typeface="Arial"/>
              </a:rPr>
              <a:t> Desarrollo</a:t>
            </a:r>
            <a:r>
              <a:rPr lang="es-ES" sz="2400">
                <a:latin typeface="Arial"/>
                <a:ea typeface="Arial"/>
                <a:cs typeface="Arial"/>
                <a:sym typeface="Arial"/>
              </a:rPr>
              <a:t> de la actividad</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latin typeface="Arial"/>
                <a:ea typeface="Arial"/>
                <a:cs typeface="Arial"/>
                <a:sym typeface="Arial"/>
              </a:rPr>
              <a:t>   Después de la presentación de cada profesor, en los periodos de clase, se realiza una reunión con cada equipo para puntualizar los pasos que se seguirán en la investigación y video. Se establece la rúbrica y particularidades de cada caso.</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t/>
            </a:r>
            <a:endParaRPr sz="2400">
              <a:latin typeface="Arial"/>
              <a:ea typeface="Arial"/>
              <a:cs typeface="Arial"/>
              <a:sym typeface="Arial"/>
            </a:endParaRPr>
          </a:p>
          <a:p>
            <a:pPr indent="-139700" lvl="0" marL="342900" marR="0" rtl="0" algn="just">
              <a:spcBef>
                <a:spcPts val="0"/>
              </a:spcBef>
              <a:spcAft>
                <a:spcPts val="0"/>
              </a:spcAft>
              <a:buClr>
                <a:schemeClr val="dk1"/>
              </a:buClr>
              <a:buSzPts val="3200"/>
              <a:buFont typeface="Arial"/>
              <a:buNone/>
            </a:pPr>
            <a:r>
              <a:rPr lang="es-ES" sz="2400">
                <a:latin typeface="Arial"/>
                <a:ea typeface="Arial"/>
                <a:cs typeface="Arial"/>
                <a:sym typeface="Arial"/>
              </a:rPr>
              <a:t>Casos de Migración:</a:t>
            </a:r>
            <a:endParaRPr sz="2400">
              <a:latin typeface="Arial"/>
              <a:ea typeface="Arial"/>
              <a:cs typeface="Arial"/>
              <a:sym typeface="Arial"/>
            </a:endParaRPr>
          </a:p>
          <a:p>
            <a:pPr indent="-381000" lvl="0" marL="457200" marR="0" rtl="0" algn="just">
              <a:spcBef>
                <a:spcPts val="0"/>
              </a:spcBef>
              <a:spcAft>
                <a:spcPts val="0"/>
              </a:spcAft>
              <a:buSzPts val="2400"/>
              <a:buFont typeface="Arial"/>
              <a:buChar char="-"/>
            </a:pPr>
            <a:r>
              <a:rPr lang="es-ES" sz="2400">
                <a:latin typeface="Arial"/>
                <a:ea typeface="Arial"/>
                <a:cs typeface="Arial"/>
                <a:sym typeface="Arial"/>
              </a:rPr>
              <a:t>Centroamérica-Estados Unidos</a:t>
            </a:r>
            <a:endParaRPr sz="2400">
              <a:latin typeface="Arial"/>
              <a:ea typeface="Arial"/>
              <a:cs typeface="Arial"/>
              <a:sym typeface="Arial"/>
            </a:endParaRPr>
          </a:p>
          <a:p>
            <a:pPr indent="-381000" lvl="0" marL="457200" marR="0" rtl="0" algn="just">
              <a:spcBef>
                <a:spcPts val="0"/>
              </a:spcBef>
              <a:spcAft>
                <a:spcPts val="0"/>
              </a:spcAft>
              <a:buSzPts val="2400"/>
              <a:buFont typeface="Arial"/>
              <a:buChar char="-"/>
            </a:pPr>
            <a:r>
              <a:rPr lang="es-ES" sz="2400">
                <a:latin typeface="Arial"/>
                <a:ea typeface="Arial"/>
                <a:cs typeface="Arial"/>
                <a:sym typeface="Arial"/>
              </a:rPr>
              <a:t>Sudán del Sur-Uganda</a:t>
            </a:r>
            <a:endParaRPr sz="2400">
              <a:latin typeface="Arial"/>
              <a:ea typeface="Arial"/>
              <a:cs typeface="Arial"/>
              <a:sym typeface="Arial"/>
            </a:endParaRPr>
          </a:p>
          <a:p>
            <a:pPr indent="-381000" lvl="0" marL="457200" marR="0" rtl="0" algn="just">
              <a:spcBef>
                <a:spcPts val="0"/>
              </a:spcBef>
              <a:spcAft>
                <a:spcPts val="0"/>
              </a:spcAft>
              <a:buSzPts val="2400"/>
              <a:buFont typeface="Arial"/>
              <a:buChar char="-"/>
            </a:pPr>
            <a:r>
              <a:rPr lang="es-ES" sz="2400">
                <a:latin typeface="Arial"/>
                <a:ea typeface="Arial"/>
                <a:cs typeface="Arial"/>
                <a:sym typeface="Arial"/>
              </a:rPr>
              <a:t>Siria-Turquía</a:t>
            </a:r>
            <a:endParaRPr sz="2400">
              <a:latin typeface="Arial"/>
              <a:ea typeface="Arial"/>
              <a:cs typeface="Arial"/>
              <a:sym typeface="Arial"/>
            </a:endParaRPr>
          </a:p>
          <a:p>
            <a:pPr indent="-381000" lvl="0" marL="457200" marR="0" rtl="0" algn="just">
              <a:spcBef>
                <a:spcPts val="0"/>
              </a:spcBef>
              <a:spcAft>
                <a:spcPts val="0"/>
              </a:spcAft>
              <a:buSzPts val="2400"/>
              <a:buFont typeface="Arial"/>
              <a:buChar char="-"/>
            </a:pPr>
            <a:r>
              <a:rPr lang="es-ES" sz="2400">
                <a:latin typeface="Arial"/>
                <a:ea typeface="Arial"/>
                <a:cs typeface="Arial"/>
                <a:sym typeface="Arial"/>
              </a:rPr>
              <a:t>Exilio español</a:t>
            </a:r>
            <a:endParaRPr sz="2400">
              <a:latin typeface="Arial"/>
              <a:ea typeface="Arial"/>
              <a:cs typeface="Arial"/>
              <a:sym typeface="Arial"/>
            </a:endParaRPr>
          </a:p>
          <a:p>
            <a:pPr indent="-381000" lvl="0" marL="457200" marR="0" rtl="0" algn="just">
              <a:spcBef>
                <a:spcPts val="0"/>
              </a:spcBef>
              <a:spcAft>
                <a:spcPts val="0"/>
              </a:spcAft>
              <a:buSzPts val="2400"/>
              <a:buFont typeface="Arial"/>
              <a:buChar char="-"/>
            </a:pPr>
            <a:r>
              <a:rPr lang="es-ES" sz="2400">
                <a:latin typeface="Arial"/>
                <a:ea typeface="Arial"/>
                <a:cs typeface="Arial"/>
                <a:sym typeface="Arial"/>
              </a:rPr>
              <a:t>Ellis Island</a:t>
            </a:r>
            <a:endParaRPr sz="2400">
              <a:latin typeface="Arial"/>
              <a:ea typeface="Arial"/>
              <a:cs typeface="Arial"/>
              <a:sym typeface="Arial"/>
            </a:endParaRPr>
          </a:p>
          <a:p>
            <a:pPr indent="0" lvl="0" marL="203200" marR="0" rtl="0" algn="just">
              <a:spcBef>
                <a:spcPts val="0"/>
              </a:spcBef>
              <a:spcAft>
                <a:spcPts val="0"/>
              </a:spcAft>
              <a:buClr>
                <a:schemeClr val="dk1"/>
              </a:buClr>
              <a:buSzPts val="3200"/>
              <a:buFont typeface="Arial"/>
              <a:buNone/>
            </a:pPr>
            <a:r>
              <a:rPr lang="es-ES" sz="2400">
                <a:latin typeface="Arial"/>
                <a:ea typeface="Arial"/>
                <a:cs typeface="Arial"/>
                <a:sym typeface="Arial"/>
              </a:rPr>
              <a:t> </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29"/>
          <p:cNvGrpSpPr/>
          <p:nvPr/>
        </p:nvGrpSpPr>
        <p:grpSpPr>
          <a:xfrm>
            <a:off x="0" y="148353"/>
            <a:ext cx="9144000" cy="6695066"/>
            <a:chOff x="0" y="148353"/>
            <a:chExt cx="9144000" cy="6695066"/>
          </a:xfrm>
        </p:grpSpPr>
        <p:pic>
          <p:nvPicPr>
            <p:cNvPr descr="linea.png" id="224" name="Google Shape;224;p29"/>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225" name="Google Shape;225;p2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26" name="Google Shape;226;p29"/>
          <p:cNvSpPr txBox="1"/>
          <p:nvPr>
            <p:ph idx="1" type="body"/>
          </p:nvPr>
        </p:nvSpPr>
        <p:spPr>
          <a:xfrm>
            <a:off x="365775" y="28347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2400" u="sng">
                <a:latin typeface="Arial"/>
                <a:ea typeface="Arial"/>
                <a:cs typeface="Arial"/>
                <a:sym typeface="Arial"/>
              </a:rPr>
              <a:t>d) </a:t>
            </a:r>
            <a:r>
              <a:rPr lang="es-ES" sz="2400" u="sng">
                <a:latin typeface="Arial"/>
                <a:ea typeface="Arial"/>
                <a:cs typeface="Arial"/>
                <a:sym typeface="Arial"/>
              </a:rPr>
              <a:t>Descripción del cierre d</a:t>
            </a:r>
            <a:r>
              <a:rPr lang="es-ES" sz="2400">
                <a:latin typeface="Arial"/>
                <a:ea typeface="Arial"/>
                <a:cs typeface="Arial"/>
                <a:sym typeface="Arial"/>
              </a:rPr>
              <a:t>e la actividad:</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Se acordaron fechas de entrega, etapas en el proceso de investigación y elaboración del video. </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Algunas actividades se </a:t>
            </a:r>
            <a:r>
              <a:rPr lang="es-ES" sz="2400">
                <a:latin typeface="Arial"/>
                <a:ea typeface="Arial"/>
                <a:cs typeface="Arial"/>
                <a:sym typeface="Arial"/>
              </a:rPr>
              <a:t>realizarán</a:t>
            </a:r>
            <a:r>
              <a:rPr lang="es-ES" sz="2400">
                <a:latin typeface="Arial"/>
                <a:ea typeface="Arial"/>
                <a:cs typeface="Arial"/>
                <a:sym typeface="Arial"/>
              </a:rPr>
              <a:t> durante la hora de clase y otras más en horario extraescolar.</a:t>
            </a:r>
            <a:endParaRPr sz="2400">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pSp>
        <p:nvGrpSpPr>
          <p:cNvPr id="231" name="Google Shape;231;p30"/>
          <p:cNvGrpSpPr/>
          <p:nvPr/>
        </p:nvGrpSpPr>
        <p:grpSpPr>
          <a:xfrm>
            <a:off x="0" y="148353"/>
            <a:ext cx="9144000" cy="6695066"/>
            <a:chOff x="0" y="148353"/>
            <a:chExt cx="9144000" cy="6695066"/>
          </a:xfrm>
        </p:grpSpPr>
        <p:pic>
          <p:nvPicPr>
            <p:cNvPr descr="linea.png" id="232" name="Google Shape;232;p3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33" name="Google Shape;233;p3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34" name="Google Shape;234;p30"/>
          <p:cNvSpPr txBox="1"/>
          <p:nvPr>
            <p:ph idx="1" type="body"/>
          </p:nvPr>
        </p:nvSpPr>
        <p:spPr>
          <a:xfrm>
            <a:off x="585225" y="1232838"/>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highlight>
                  <a:srgbClr val="FFFF00"/>
                </a:highlight>
              </a:rPr>
              <a:t>l</a:t>
            </a:r>
            <a:r>
              <a:rPr lang="es-ES" sz="2400">
                <a:highlight>
                  <a:srgbClr val="FFFF00"/>
                </a:highlight>
                <a:latin typeface="Arial"/>
                <a:ea typeface="Arial"/>
                <a:cs typeface="Arial"/>
                <a:sym typeface="Arial"/>
              </a:rPr>
              <a:t>. Análisis. Contrastación de lo esperado y lo sucedido. </a:t>
            </a:r>
            <a:endParaRPr sz="2400">
              <a:highlight>
                <a:srgbClr val="FFFF00"/>
              </a:highlight>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1. Logros alcanzados:  Comprensión del proyecto al estar presentes los profesores involucrados.</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Claridad en lo que se espera que ellas realicen.</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t/>
            </a:r>
            <a:endParaRPr sz="2400">
              <a:latin typeface="Arial"/>
              <a:ea typeface="Arial"/>
              <a:cs typeface="Arial"/>
              <a:sym typeface="Arial"/>
            </a:endParaRPr>
          </a:p>
          <a:p>
            <a:pPr indent="0" lvl="0" marL="0" marR="0" rtl="0" algn="l">
              <a:spcBef>
                <a:spcPts val="0"/>
              </a:spcBef>
              <a:spcAft>
                <a:spcPts val="0"/>
              </a:spcAft>
              <a:buClr>
                <a:schemeClr val="dk1"/>
              </a:buClr>
              <a:buSzPts val="3200"/>
              <a:buFont typeface="Arial"/>
              <a:buNone/>
            </a:pPr>
            <a:r>
              <a:rPr lang="es-ES" sz="2400">
                <a:latin typeface="Arial"/>
                <a:ea typeface="Arial"/>
                <a:cs typeface="Arial"/>
                <a:sym typeface="Arial"/>
              </a:rPr>
              <a:t>2. Aspectos a mejorar: Evitar que después de la sesión inicial se pierda el seguimiento particular de cada profesor involucrado.</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31"/>
          <p:cNvGrpSpPr/>
          <p:nvPr/>
        </p:nvGrpSpPr>
        <p:grpSpPr>
          <a:xfrm>
            <a:off x="0" y="148353"/>
            <a:ext cx="9144000" cy="6695066"/>
            <a:chOff x="0" y="148353"/>
            <a:chExt cx="9144000" cy="6695066"/>
          </a:xfrm>
        </p:grpSpPr>
        <p:pic>
          <p:nvPicPr>
            <p:cNvPr descr="linea.png" id="240" name="Google Shape;240;p3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41" name="Google Shape;241;p3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42" name="Google Shape;242;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Toma de decisiones.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rPr lang="es-ES"/>
              <a:t>Reprogramar fechas de entrega del proyecto.</a:t>
            </a:r>
            <a:endParaRPr/>
          </a:p>
          <a:p>
            <a:pPr indent="0" lvl="0" marL="0" marR="0" rtl="0" algn="l">
              <a:spcBef>
                <a:spcPts val="0"/>
              </a:spcBef>
              <a:spcAft>
                <a:spcPts val="0"/>
              </a:spcAft>
              <a:buClr>
                <a:schemeClr val="dk1"/>
              </a:buClr>
              <a:buSzPts val="3200"/>
              <a:buFont typeface="Arial"/>
              <a:buNone/>
            </a:pPr>
            <a:r>
              <a:rPr lang="es-ES"/>
              <a:t>Se decidió que la investigación se realizará durante el </a:t>
            </a:r>
            <a:r>
              <a:rPr lang="es-ES"/>
              <a:t>primer bimes</a:t>
            </a:r>
            <a:r>
              <a:rPr lang="es-ES"/>
              <a:t>tre y la elaboración del video será al finalizar el segundo bimestre.</a:t>
            </a:r>
            <a:endParaRPr/>
          </a:p>
          <a:p>
            <a:pPr indent="0" lvl="0" marL="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grpSp>
        <p:nvGrpSpPr>
          <p:cNvPr id="93" name="Google Shape;93;p14"/>
          <p:cNvGrpSpPr/>
          <p:nvPr/>
        </p:nvGrpSpPr>
        <p:grpSpPr>
          <a:xfrm>
            <a:off x="0" y="148353"/>
            <a:ext cx="9144000" cy="6695066"/>
            <a:chOff x="0" y="148353"/>
            <a:chExt cx="9144000" cy="6695066"/>
          </a:xfrm>
        </p:grpSpPr>
        <p:pic>
          <p:nvPicPr>
            <p:cNvPr descr="linea.png" id="94" name="Google Shape;94;p14"/>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95" name="Google Shape;95;p1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6" name="Google Shape;96;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292100" lvl="0" marL="342900" rtl="0" algn="l">
              <a:lnSpc>
                <a:spcPct val="115000"/>
              </a:lnSpc>
              <a:spcBef>
                <a:spcPts val="600"/>
              </a:spcBef>
              <a:spcAft>
                <a:spcPts val="0"/>
              </a:spcAft>
              <a:buClr>
                <a:schemeClr val="dk1"/>
              </a:buClr>
              <a:buSzPts val="2400"/>
              <a:buFont typeface="Arial"/>
              <a:buChar char="•"/>
            </a:pPr>
            <a:r>
              <a:rPr lang="es-ES" sz="2400"/>
              <a:t>Alexandra De Losada:</a:t>
            </a:r>
            <a:r>
              <a:rPr lang="es-ES" sz="2400">
                <a:highlight>
                  <a:srgbClr val="FF9900"/>
                </a:highlight>
              </a:rPr>
              <a:t>Historia Universal</a:t>
            </a:r>
            <a:endParaRPr sz="2400">
              <a:highlight>
                <a:srgbClr val="FF9900"/>
              </a:highlight>
            </a:endParaRPr>
          </a:p>
          <a:p>
            <a:pPr indent="-292100" lvl="0" marL="342900" rtl="0" algn="l">
              <a:lnSpc>
                <a:spcPct val="115000"/>
              </a:lnSpc>
              <a:spcBef>
                <a:spcPts val="0"/>
              </a:spcBef>
              <a:spcAft>
                <a:spcPts val="0"/>
              </a:spcAft>
              <a:buClr>
                <a:schemeClr val="dk1"/>
              </a:buClr>
              <a:buSzPts val="2400"/>
              <a:buFont typeface="Arial"/>
              <a:buChar char="•"/>
            </a:pPr>
            <a:r>
              <a:rPr lang="es-ES" sz="2400"/>
              <a:t>Maria Dolores Soto Hernández: </a:t>
            </a:r>
            <a:r>
              <a:rPr lang="es-ES" sz="2400">
                <a:highlight>
                  <a:srgbClr val="00FF00"/>
                </a:highlight>
              </a:rPr>
              <a:t>Geografía</a:t>
            </a:r>
            <a:endParaRPr sz="2400">
              <a:highlight>
                <a:srgbClr val="00FF00"/>
              </a:highlight>
            </a:endParaRPr>
          </a:p>
          <a:p>
            <a:pPr indent="-292100" lvl="0" marL="342900" rtl="0" algn="l">
              <a:lnSpc>
                <a:spcPct val="115000"/>
              </a:lnSpc>
              <a:spcBef>
                <a:spcPts val="0"/>
              </a:spcBef>
              <a:spcAft>
                <a:spcPts val="0"/>
              </a:spcAft>
              <a:buClr>
                <a:schemeClr val="dk1"/>
              </a:buClr>
              <a:buSzPts val="2400"/>
              <a:buFont typeface="Arial"/>
              <a:buChar char="•"/>
            </a:pPr>
            <a:r>
              <a:rPr lang="es-ES" sz="2400"/>
              <a:t>Elizabeth Bernal Zavala: </a:t>
            </a:r>
            <a:r>
              <a:rPr lang="es-ES" sz="2400">
                <a:highlight>
                  <a:srgbClr val="0000FF"/>
                </a:highlight>
              </a:rPr>
              <a:t>Lengua  española</a:t>
            </a:r>
            <a:endParaRPr sz="2400">
              <a:highlight>
                <a:srgbClr val="0000FF"/>
              </a:highlight>
            </a:endParaRPr>
          </a:p>
          <a:p>
            <a:pPr indent="-292100" lvl="0" marL="342900" rtl="0" algn="l">
              <a:lnSpc>
                <a:spcPct val="115000"/>
              </a:lnSpc>
              <a:spcBef>
                <a:spcPts val="0"/>
              </a:spcBef>
              <a:spcAft>
                <a:spcPts val="0"/>
              </a:spcAft>
              <a:buClr>
                <a:schemeClr val="dk1"/>
              </a:buClr>
              <a:buSzPts val="2400"/>
              <a:buFont typeface="Arial"/>
              <a:buChar char="•"/>
            </a:pPr>
            <a:r>
              <a:rPr lang="es-ES" sz="2400"/>
              <a:t>Denisse Barber Silva: </a:t>
            </a:r>
            <a:r>
              <a:rPr lang="es-ES" sz="2400">
                <a:highlight>
                  <a:srgbClr val="FF00FF"/>
                </a:highlight>
              </a:rPr>
              <a:t>Educación estética y artística IV Teatro</a:t>
            </a:r>
            <a:endParaRPr sz="2400">
              <a:highlight>
                <a:srgbClr val="FF00FF"/>
              </a:highlight>
            </a:endParaRPr>
          </a:p>
          <a:p>
            <a:pPr indent="0" lvl="0" marL="342900" marR="0" rtl="0" algn="l">
              <a:spcBef>
                <a:spcPts val="64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pSp>
        <p:nvGrpSpPr>
          <p:cNvPr id="247" name="Google Shape;247;p32"/>
          <p:cNvGrpSpPr/>
          <p:nvPr/>
        </p:nvGrpSpPr>
        <p:grpSpPr>
          <a:xfrm>
            <a:off x="0" y="148353"/>
            <a:ext cx="9144000" cy="6695066"/>
            <a:chOff x="0" y="148353"/>
            <a:chExt cx="9144000" cy="6695066"/>
          </a:xfrm>
        </p:grpSpPr>
        <p:pic>
          <p:nvPicPr>
            <p:cNvPr descr="linea.png" id="248" name="Google Shape;248;p3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49" name="Google Shape;249;p3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50" name="Google Shape;25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highlight>
                  <a:srgbClr val="FF9900"/>
                </a:highlight>
              </a:rPr>
              <a:t>Actividad 1 en Historia</a:t>
            </a:r>
            <a:endParaRPr b="0" i="0" sz="4400" u="none" cap="none" strike="noStrike">
              <a:solidFill>
                <a:schemeClr val="dk1"/>
              </a:solidFill>
              <a:highlight>
                <a:srgbClr val="FF9900"/>
              </a:highlight>
              <a:latin typeface="Calibri"/>
              <a:ea typeface="Calibri"/>
              <a:cs typeface="Calibri"/>
              <a:sym typeface="Calibri"/>
            </a:endParaRPr>
          </a:p>
        </p:txBody>
      </p:sp>
      <p:sp>
        <p:nvSpPr>
          <p:cNvPr id="251" name="Google Shape;251;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investigación monográfica en notas cornell. </a:t>
            </a:r>
            <a:endParaRPr sz="3000"/>
          </a:p>
          <a:p>
            <a:pPr indent="-139700" lvl="0" marL="342900" marR="0" rtl="0" algn="l">
              <a:spcBef>
                <a:spcPts val="0"/>
              </a:spcBef>
              <a:spcAft>
                <a:spcPts val="0"/>
              </a:spcAft>
              <a:buClr>
                <a:schemeClr val="dk1"/>
              </a:buClr>
              <a:buSzPts val="3200"/>
              <a:buFont typeface="Arial"/>
              <a:buNone/>
            </a:pPr>
            <a:r>
              <a:rPr lang="es-ES" sz="3000"/>
              <a:t>b. Objetivo: desarrollar la habilidad de investigación y discriminación de información y fuentes, así como la subsecuente habilidad de toma de notas de manera resumida.</a:t>
            </a:r>
            <a:endParaRPr sz="3000"/>
          </a:p>
          <a:p>
            <a:pPr indent="-139700" lvl="0" marL="342900" marR="0" rtl="0" algn="l">
              <a:spcBef>
                <a:spcPts val="0"/>
              </a:spcBef>
              <a:spcAft>
                <a:spcPts val="0"/>
              </a:spcAft>
              <a:buClr>
                <a:schemeClr val="dk1"/>
              </a:buClr>
              <a:buSzPts val="3200"/>
              <a:buFont typeface="Arial"/>
              <a:buNone/>
            </a:pPr>
            <a:r>
              <a:rPr lang="es-ES" sz="3000"/>
              <a:t>c. Grado. 4o.</a:t>
            </a:r>
            <a:endParaRPr sz="3000"/>
          </a:p>
          <a:p>
            <a:pPr indent="-139700" lvl="0" marL="342900" marR="0" rtl="0" algn="l">
              <a:spcBef>
                <a:spcPts val="0"/>
              </a:spcBef>
              <a:spcAft>
                <a:spcPts val="0"/>
              </a:spcAft>
              <a:buClr>
                <a:schemeClr val="dk1"/>
              </a:buClr>
              <a:buSzPts val="32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33"/>
          <p:cNvGrpSpPr/>
          <p:nvPr/>
        </p:nvGrpSpPr>
        <p:grpSpPr>
          <a:xfrm>
            <a:off x="0" y="81466"/>
            <a:ext cx="9144000" cy="6695066"/>
            <a:chOff x="0" y="148353"/>
            <a:chExt cx="9144000" cy="6695066"/>
          </a:xfrm>
        </p:grpSpPr>
        <p:pic>
          <p:nvPicPr>
            <p:cNvPr descr="linea.png" id="257" name="Google Shape;257;p3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58" name="Google Shape;258;p3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59" name="Google Shape;259;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260" name="Google Shape;260;p33"/>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d. Fecha en que se llevará a cabo la actividad: septiembre 2023. </a:t>
            </a:r>
            <a:endParaRPr/>
          </a:p>
          <a:p>
            <a:pPr indent="-139700" lvl="0" marL="342900" marR="0" rtl="0" algn="l">
              <a:spcBef>
                <a:spcPts val="0"/>
              </a:spcBef>
              <a:spcAft>
                <a:spcPts val="0"/>
              </a:spcAft>
              <a:buClr>
                <a:schemeClr val="dk1"/>
              </a:buClr>
              <a:buSzPts val="3200"/>
              <a:buFont typeface="Arial"/>
              <a:buNone/>
            </a:pPr>
            <a:r>
              <a:rPr lang="es-ES"/>
              <a:t>e. Asignaturas participantes, temas o conceptos de cada una: 1) Asignatura: Historia Universal III. 2) Conceptos: causas de emigración; proceso de migración; políticas internacionales y leyes migratorias; consecuencias culturales y sociales de la inmigración.  </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4"/>
          <p:cNvGrpSpPr/>
          <p:nvPr/>
        </p:nvGrpSpPr>
        <p:grpSpPr>
          <a:xfrm>
            <a:off x="0" y="148353"/>
            <a:ext cx="9144000" cy="6695066"/>
            <a:chOff x="0" y="148353"/>
            <a:chExt cx="9144000" cy="6695066"/>
          </a:xfrm>
        </p:grpSpPr>
        <p:pic>
          <p:nvPicPr>
            <p:cNvPr descr="linea.png" id="266" name="Google Shape;266;p3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67" name="Google Shape;267;p3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68" name="Google Shape;268;p34"/>
          <p:cNvSpPr txBox="1"/>
          <p:nvPr>
            <p:ph idx="1" type="body"/>
          </p:nvPr>
        </p:nvSpPr>
        <p:spPr>
          <a:xfrm>
            <a:off x="457200" y="79552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f. Fuentes de apoyo:</a:t>
            </a:r>
            <a:r>
              <a:rPr lang="es-ES"/>
              <a:t> Enciclopedia Britannica (britannica.com); páginas oficiales de los gobiernos involucrados, así como de las instancias encargadas de las relaciones exteriores; página oficial de la ONU; periódicos y revistas. </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35"/>
          <p:cNvGrpSpPr/>
          <p:nvPr/>
        </p:nvGrpSpPr>
        <p:grpSpPr>
          <a:xfrm>
            <a:off x="0" y="148353"/>
            <a:ext cx="9144000" cy="6695066"/>
            <a:chOff x="0" y="148353"/>
            <a:chExt cx="9144000" cy="6695066"/>
          </a:xfrm>
        </p:grpSpPr>
        <p:pic>
          <p:nvPicPr>
            <p:cNvPr descr="linea.png" id="274" name="Google Shape;274;p3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75" name="Google Shape;275;p3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76" name="Google Shape;27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277" name="Google Shape;277;p35"/>
          <p:cNvSpPr txBox="1"/>
          <p:nvPr>
            <p:ph idx="1" type="body"/>
          </p:nvPr>
        </p:nvSpPr>
        <p:spPr>
          <a:xfrm>
            <a:off x="457200" y="11659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g. Justificación de la actividad: las alumnas desarrollarán habilidades básicas para sus carreras universitarias y para la vida como lo son la búsqueda de información, la discriminación de fuentes de información verídica y la comprensión lectora, así como las subsecuentes habilidades de recapitulación y síntesis, las cuales pondrán en práctica en las notas cornell. Esta actividad se desarrolla de manera individual. En la segunda actividad (la infografía), las alumnas trabajan en equipo. </a:t>
            </a:r>
            <a:endParaRPr sz="3000"/>
          </a:p>
          <a:p>
            <a:pPr indent="-139700" lvl="0" marL="342900" marR="0" rtl="0" algn="l">
              <a:spcBef>
                <a:spcPts val="0"/>
              </a:spcBef>
              <a:spcAft>
                <a:spcPts val="0"/>
              </a:spcAft>
              <a:buClr>
                <a:schemeClr val="dk1"/>
              </a:buClr>
              <a:buSzPts val="3200"/>
              <a:buFont typeface="Arial"/>
              <a:buNone/>
            </a:pPr>
            <a:r>
              <a:rPr lang="es-ES" sz="3000"/>
              <a:t>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36"/>
          <p:cNvGrpSpPr/>
          <p:nvPr/>
        </p:nvGrpSpPr>
        <p:grpSpPr>
          <a:xfrm>
            <a:off x="0" y="148353"/>
            <a:ext cx="9144000" cy="6695066"/>
            <a:chOff x="0" y="148353"/>
            <a:chExt cx="9144000" cy="6695066"/>
          </a:xfrm>
        </p:grpSpPr>
        <p:pic>
          <p:nvPicPr>
            <p:cNvPr descr="linea.png" id="283" name="Google Shape;283;p3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84" name="Google Shape;284;p3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85" name="Google Shape;285;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286" name="Google Shape;286;p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actividad: en las clases de Geografía e Historia se explicó el proyecto global, es decir, que es un proyecto multidisciplinario. Posteriormente, se explicó lo concreto del proyecto de historia, y cómo la investigación que realizarían sería el sustento de gran parte del contenido del video.</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37"/>
          <p:cNvGrpSpPr/>
          <p:nvPr/>
        </p:nvGrpSpPr>
        <p:grpSpPr>
          <a:xfrm>
            <a:off x="0" y="148353"/>
            <a:ext cx="9144000" cy="6695066"/>
            <a:chOff x="0" y="148353"/>
            <a:chExt cx="9144000" cy="6695066"/>
          </a:xfrm>
        </p:grpSpPr>
        <p:pic>
          <p:nvPicPr>
            <p:cNvPr descr="linea.png" id="292" name="Google Shape;292;p3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293" name="Google Shape;293;p3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294" name="Google Shape;294;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295" name="Google Shape;295;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 se les explicó a las alumnas qué son las notas cornell. En clase tuvieron que proponer los conceptos clave que utilizarían para su investigación. Posteriormente, las alumnas realizaron la investigación y redactaron las notas cornell en casa.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38"/>
          <p:cNvGrpSpPr/>
          <p:nvPr/>
        </p:nvGrpSpPr>
        <p:grpSpPr>
          <a:xfrm>
            <a:off x="0" y="148353"/>
            <a:ext cx="9144000" cy="6695066"/>
            <a:chOff x="0" y="148353"/>
            <a:chExt cx="9144000" cy="6695066"/>
          </a:xfrm>
        </p:grpSpPr>
        <p:pic>
          <p:nvPicPr>
            <p:cNvPr descr="linea.png" id="301" name="Google Shape;301;p3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02" name="Google Shape;302;p3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03" name="Google Shape;30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304" name="Google Shape;304;p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 califiqué las notas cornell y di la retroalimentación pertinente para que se incluyeran las sugerencias en la subsecuente elaboración de las infografías.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39"/>
          <p:cNvGrpSpPr/>
          <p:nvPr/>
        </p:nvGrpSpPr>
        <p:grpSpPr>
          <a:xfrm>
            <a:off x="0" y="148353"/>
            <a:ext cx="9144000" cy="6695066"/>
            <a:chOff x="0" y="148353"/>
            <a:chExt cx="9144000" cy="6695066"/>
          </a:xfrm>
        </p:grpSpPr>
        <p:pic>
          <p:nvPicPr>
            <p:cNvPr descr="linea.png" id="310" name="Google Shape;310;p3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11" name="Google Shape;311;p3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12" name="Google Shape;31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313" name="Google Shape;313;p39"/>
          <p:cNvSpPr txBox="1"/>
          <p:nvPr>
            <p:ph idx="1" type="body"/>
          </p:nvPr>
        </p:nvSpPr>
        <p:spPr>
          <a:xfrm>
            <a:off x="457200" y="108815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rPr lang="es-ES"/>
              <a:t>k. Descripción de lo que se hará con los resultados de la actividad: la información recabada servirá como base para la elaboración de las infografías. Éstas se realizan en equipo. </a:t>
            </a:r>
            <a:endParaRPr/>
          </a:p>
          <a:p>
            <a:pPr indent="0" lvl="0" marL="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40"/>
          <p:cNvGrpSpPr/>
          <p:nvPr/>
        </p:nvGrpSpPr>
        <p:grpSpPr>
          <a:xfrm>
            <a:off x="0" y="148353"/>
            <a:ext cx="9144000" cy="6695066"/>
            <a:chOff x="0" y="148353"/>
            <a:chExt cx="9144000" cy="6695066"/>
          </a:xfrm>
        </p:grpSpPr>
        <p:pic>
          <p:nvPicPr>
            <p:cNvPr descr="linea.png" id="319" name="Google Shape;319;p4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20" name="Google Shape;320;p4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21" name="Google Shape;321;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322" name="Google Shape;322;p4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Análisis. Contrastación de lo esperado y lo sucedido: a</a:t>
            </a:r>
            <a:r>
              <a:rPr i="1" lang="es-ES"/>
              <a:t> algunas</a:t>
            </a:r>
            <a:r>
              <a:rPr lang="es-ES"/>
              <a:t> alumnas les cuesta trabajo entender algunos de los conceptos que </a:t>
            </a:r>
            <a:r>
              <a:rPr lang="es-ES"/>
              <a:t>transcriben</a:t>
            </a:r>
            <a:r>
              <a:rPr lang="es-ES"/>
              <a:t> tal cual de las fuentes de información. Es decir, sólo copian información sin entenderla. Es importante pedirles que los expliquen de manera oral y, si no los comprenden, pedirles que los vuelvan a investigar y presenten la siguiente clase.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41"/>
          <p:cNvGrpSpPr/>
          <p:nvPr/>
        </p:nvGrpSpPr>
        <p:grpSpPr>
          <a:xfrm>
            <a:off x="0" y="148353"/>
            <a:ext cx="9144000" cy="6695066"/>
            <a:chOff x="0" y="148353"/>
            <a:chExt cx="9144000" cy="6695066"/>
          </a:xfrm>
        </p:grpSpPr>
        <p:pic>
          <p:nvPicPr>
            <p:cNvPr descr="linea.png" id="328" name="Google Shape;328;p4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29" name="Google Shape;329;p4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30" name="Google Shape;33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331" name="Google Shape;331;p4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la actividad fue muy buena. La técnica de las notas cornell escritas a mano es un buen recurso para que las alumnas busquen, discriminen y sinteticen información relevante. Lo que modificaría es desde un inicio dar la instrucción de que tienen que comprender todos los conceptos que escriban porque los tendrán que explicar de manera oral con sus palabras.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5"/>
          <p:cNvGrpSpPr/>
          <p:nvPr/>
        </p:nvGrpSpPr>
        <p:grpSpPr>
          <a:xfrm>
            <a:off x="0" y="148353"/>
            <a:ext cx="9144000" cy="6695066"/>
            <a:chOff x="0" y="148353"/>
            <a:chExt cx="9144000" cy="6695066"/>
          </a:xfrm>
        </p:grpSpPr>
        <p:pic>
          <p:nvPicPr>
            <p:cNvPr descr="linea.png" id="102" name="Google Shape;102;p15"/>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03" name="Google Shape;103;p1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04" name="Google Shape;104;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3200"/>
              <a:buChar char="•"/>
            </a:pPr>
            <a:r>
              <a:rPr lang="es-ES"/>
              <a:t>Ciclo escolar: 2022-2023</a:t>
            </a:r>
            <a:endParaRPr/>
          </a:p>
          <a:p>
            <a:pPr indent="-342900" lvl="0" marL="342900" rtl="0" algn="l">
              <a:spcBef>
                <a:spcPts val="640"/>
              </a:spcBef>
              <a:spcAft>
                <a:spcPts val="0"/>
              </a:spcAft>
              <a:buSzPts val="3200"/>
              <a:buChar char="•"/>
            </a:pPr>
            <a:r>
              <a:rPr lang="es-ES"/>
              <a:t>Fecha de inicio: septiembre 2022</a:t>
            </a:r>
            <a:endParaRPr/>
          </a:p>
          <a:p>
            <a:pPr indent="-342900" lvl="0" marL="342900" rtl="0" algn="l">
              <a:spcBef>
                <a:spcPts val="640"/>
              </a:spcBef>
              <a:spcAft>
                <a:spcPts val="0"/>
              </a:spcAft>
              <a:buSzPts val="3200"/>
              <a:buChar char="•"/>
            </a:pPr>
            <a:r>
              <a:rPr lang="es-ES"/>
              <a:t>Fecha de término:  noviembre  2022</a:t>
            </a:r>
            <a:endParaRPr/>
          </a:p>
          <a:p>
            <a:pPr indent="0" lvl="0" marL="342900" marR="0" rtl="0" algn="l">
              <a:spcBef>
                <a:spcPts val="64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42"/>
          <p:cNvGrpSpPr/>
          <p:nvPr/>
        </p:nvGrpSpPr>
        <p:grpSpPr>
          <a:xfrm>
            <a:off x="0" y="148353"/>
            <a:ext cx="9144000" cy="6695066"/>
            <a:chOff x="0" y="148353"/>
            <a:chExt cx="9144000" cy="6695066"/>
          </a:xfrm>
        </p:grpSpPr>
        <p:pic>
          <p:nvPicPr>
            <p:cNvPr descr="linea.png" id="337" name="Google Shape;337;p4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38" name="Google Shape;338;p4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39" name="Google Shape;339;p42"/>
          <p:cNvSpPr txBox="1"/>
          <p:nvPr>
            <p:ph type="title"/>
          </p:nvPr>
        </p:nvSpPr>
        <p:spPr>
          <a:xfrm>
            <a:off x="457200" y="3772913"/>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(Ver siguientes diapositivas)</a:t>
            </a:r>
            <a:endParaRPr b="0" i="0" sz="4400" u="none" cap="none" strike="noStrike">
              <a:solidFill>
                <a:schemeClr val="dk1"/>
              </a:solidFill>
              <a:latin typeface="Calibri"/>
              <a:ea typeface="Calibri"/>
              <a:cs typeface="Calibri"/>
              <a:sym typeface="Calibri"/>
            </a:endParaRPr>
          </a:p>
        </p:txBody>
      </p:sp>
      <p:sp>
        <p:nvSpPr>
          <p:cNvPr id="340" name="Google Shape;340;p42"/>
          <p:cNvSpPr txBox="1"/>
          <p:nvPr>
            <p:ph type="title"/>
          </p:nvPr>
        </p:nvSpPr>
        <p:spPr>
          <a:xfrm>
            <a:off x="2674800" y="1481200"/>
            <a:ext cx="3794400" cy="1143000"/>
          </a:xfrm>
          <a:prstGeom prst="rect">
            <a:avLst/>
          </a:prstGeom>
          <a:noFill/>
          <a:ln>
            <a:noFill/>
          </a:ln>
        </p:spPr>
        <p:txBody>
          <a:bodyPr anchorCtr="0" anchor="ctr" bIns="45700" lIns="91425" spcFirstLastPara="1" rIns="91425" wrap="square" tIns="45700">
            <a:noAutofit/>
          </a:bodyPr>
          <a:lstStyle/>
          <a:p>
            <a:pPr indent="-508000" lvl="0" marL="457200" marR="0" rtl="0" algn="ctr">
              <a:spcBef>
                <a:spcPts val="0"/>
              </a:spcBef>
              <a:spcAft>
                <a:spcPts val="0"/>
              </a:spcAft>
              <a:buSzPts val="4400"/>
              <a:buAutoNum type="romanUcPeriod"/>
            </a:pPr>
            <a:r>
              <a:rPr lang="es-ES"/>
              <a:t>EVIDENCIA NOTAS CORNELL</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46" name="Google Shape;346;p4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347" name="Google Shape;347;p43"/>
          <p:cNvPicPr preferRelativeResize="0"/>
          <p:nvPr/>
        </p:nvPicPr>
        <p:blipFill>
          <a:blip r:embed="rId3">
            <a:alphaModFix/>
          </a:blip>
          <a:stretch>
            <a:fillRect/>
          </a:stretch>
        </p:blipFill>
        <p:spPr>
          <a:xfrm>
            <a:off x="0" y="1600201"/>
            <a:ext cx="9144002" cy="43072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53" name="Google Shape;353;p4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354" name="Google Shape;354;p44"/>
          <p:cNvPicPr preferRelativeResize="0"/>
          <p:nvPr/>
        </p:nvPicPr>
        <p:blipFill>
          <a:blip r:embed="rId3">
            <a:alphaModFix/>
          </a:blip>
          <a:stretch>
            <a:fillRect/>
          </a:stretch>
        </p:blipFill>
        <p:spPr>
          <a:xfrm>
            <a:off x="0" y="1140584"/>
            <a:ext cx="9143998" cy="45768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5"/>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60" name="Google Shape;360;p45"/>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361" name="Google Shape;361;p45"/>
          <p:cNvPicPr preferRelativeResize="0"/>
          <p:nvPr/>
        </p:nvPicPr>
        <p:blipFill>
          <a:blip r:embed="rId3">
            <a:alphaModFix/>
          </a:blip>
          <a:stretch>
            <a:fillRect/>
          </a:stretch>
        </p:blipFill>
        <p:spPr>
          <a:xfrm>
            <a:off x="0" y="1133415"/>
            <a:ext cx="9143999" cy="45911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67" name="Google Shape;367;p4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368" name="Google Shape;368;p46"/>
          <p:cNvPicPr preferRelativeResize="0"/>
          <p:nvPr/>
        </p:nvPicPr>
        <p:blipFill>
          <a:blip r:embed="rId3">
            <a:alphaModFix/>
          </a:blip>
          <a:stretch>
            <a:fillRect/>
          </a:stretch>
        </p:blipFill>
        <p:spPr>
          <a:xfrm>
            <a:off x="0" y="1256405"/>
            <a:ext cx="9144001" cy="434519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7"/>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374" name="Google Shape;374;p47"/>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375" name="Google Shape;375;p47"/>
          <p:cNvPicPr preferRelativeResize="0"/>
          <p:nvPr/>
        </p:nvPicPr>
        <p:blipFill>
          <a:blip r:embed="rId3">
            <a:alphaModFix/>
          </a:blip>
          <a:stretch>
            <a:fillRect/>
          </a:stretch>
        </p:blipFill>
        <p:spPr>
          <a:xfrm>
            <a:off x="0" y="1138213"/>
            <a:ext cx="9144001" cy="4581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48"/>
          <p:cNvGrpSpPr/>
          <p:nvPr/>
        </p:nvGrpSpPr>
        <p:grpSpPr>
          <a:xfrm>
            <a:off x="0" y="148353"/>
            <a:ext cx="9144000" cy="6695066"/>
            <a:chOff x="0" y="148353"/>
            <a:chExt cx="9144000" cy="6695066"/>
          </a:xfrm>
        </p:grpSpPr>
        <p:pic>
          <p:nvPicPr>
            <p:cNvPr descr="linea.png" id="381" name="Google Shape;381;p4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82" name="Google Shape;382;p4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83" name="Google Shape;38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highlight>
                  <a:srgbClr val="00FF00"/>
                </a:highlight>
              </a:rPr>
              <a:t>Actividad 1 Geografía</a:t>
            </a:r>
            <a:endParaRPr b="0" i="0" sz="4400" u="none" cap="none" strike="noStrike">
              <a:solidFill>
                <a:schemeClr val="dk1"/>
              </a:solidFill>
              <a:highlight>
                <a:srgbClr val="00FF00"/>
              </a:highlight>
              <a:latin typeface="Calibri"/>
              <a:ea typeface="Calibri"/>
              <a:cs typeface="Calibri"/>
              <a:sym typeface="Calibri"/>
            </a:endParaRPr>
          </a:p>
        </p:txBody>
      </p:sp>
      <p:sp>
        <p:nvSpPr>
          <p:cNvPr id="384" name="Google Shape;384;p48"/>
          <p:cNvSpPr txBox="1"/>
          <p:nvPr>
            <p:ph idx="1" type="body"/>
          </p:nvPr>
        </p:nvSpPr>
        <p:spPr>
          <a:xfrm>
            <a:off x="326750" y="1232838"/>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a:t>a. </a:t>
            </a:r>
            <a:r>
              <a:rPr lang="es-ES" u="sng"/>
              <a:t>Nombre de la actividad</a:t>
            </a:r>
            <a:r>
              <a:rPr lang="es-ES"/>
              <a:t>: “Los recursos naturales como </a:t>
            </a:r>
            <a:r>
              <a:rPr i="1" lang="es-ES"/>
              <a:t>riesgos y/o beneficios</a:t>
            </a:r>
            <a:r>
              <a:rPr lang="es-ES"/>
              <a:t> para el migrante”</a:t>
            </a:r>
            <a:endParaRPr/>
          </a:p>
          <a:p>
            <a:pPr indent="0" lvl="0" marL="0" marR="0" rtl="0" algn="just">
              <a:spcBef>
                <a:spcPts val="0"/>
              </a:spcBef>
              <a:spcAft>
                <a:spcPts val="0"/>
              </a:spcAft>
              <a:buClr>
                <a:schemeClr val="dk1"/>
              </a:buClr>
              <a:buSzPts val="3200"/>
              <a:buFont typeface="Arial"/>
              <a:buNone/>
            </a:pPr>
            <a:r>
              <a:rPr lang="es-ES"/>
              <a:t> b. </a:t>
            </a:r>
            <a:r>
              <a:rPr lang="es-ES" u="sng"/>
              <a:t>Objetivo:</a:t>
            </a:r>
            <a:r>
              <a:rPr lang="es-ES"/>
              <a:t> Identificar los distintos recursos naturales y evaluarlos como posibles riesgos y/o beneficios para el migrante.</a:t>
            </a:r>
            <a:endParaRPr/>
          </a:p>
          <a:p>
            <a:pPr indent="0" lvl="0" marL="0" marR="0" rtl="0" algn="just">
              <a:spcBef>
                <a:spcPts val="0"/>
              </a:spcBef>
              <a:spcAft>
                <a:spcPts val="0"/>
              </a:spcAft>
              <a:buClr>
                <a:schemeClr val="dk1"/>
              </a:buClr>
              <a:buSzPts val="3200"/>
              <a:buFont typeface="Arial"/>
              <a:buNone/>
            </a:pPr>
            <a:r>
              <a:rPr lang="es-ES"/>
              <a:t>c. Grado. 4º</a:t>
            </a:r>
            <a:endParaRPr/>
          </a:p>
          <a:p>
            <a:pPr indent="0" lvl="0" marL="0" marR="0" rtl="0" algn="just">
              <a:spcBef>
                <a:spcPts val="0"/>
              </a:spcBef>
              <a:spcAft>
                <a:spcPts val="0"/>
              </a:spcAft>
              <a:buClr>
                <a:schemeClr val="dk1"/>
              </a:buClr>
              <a:buSzPts val="3200"/>
              <a:buFont typeface="Arial"/>
              <a:buNone/>
            </a:pPr>
            <a:r>
              <a:rPr lang="es-ES"/>
              <a:t>d. Fecha: 22 de septiembre, 2022</a:t>
            </a:r>
            <a:endParaRPr/>
          </a:p>
          <a:p>
            <a:pPr indent="-139700" lvl="0" marL="342900" marR="0" rtl="0" algn="just">
              <a:spcBef>
                <a:spcPts val="0"/>
              </a:spcBef>
              <a:spcAft>
                <a:spcPts val="0"/>
              </a:spcAft>
              <a:buClr>
                <a:schemeClr val="dk1"/>
              </a:buClr>
              <a:buSzPts val="32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49"/>
          <p:cNvGrpSpPr/>
          <p:nvPr/>
        </p:nvGrpSpPr>
        <p:grpSpPr>
          <a:xfrm>
            <a:off x="0" y="148353"/>
            <a:ext cx="9144000" cy="6695066"/>
            <a:chOff x="0" y="148353"/>
            <a:chExt cx="9144000" cy="6695066"/>
          </a:xfrm>
        </p:grpSpPr>
        <p:pic>
          <p:nvPicPr>
            <p:cNvPr descr="linea.png" id="390" name="Google Shape;390;p4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91" name="Google Shape;391;p4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392" name="Google Shape;392;p49"/>
          <p:cNvSpPr txBox="1"/>
          <p:nvPr>
            <p:ph idx="1" type="body"/>
          </p:nvPr>
        </p:nvSpPr>
        <p:spPr>
          <a:xfrm>
            <a:off x="457200" y="7000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t>
            </a:r>
            <a:r>
              <a:rPr lang="es-ES"/>
              <a:t>Justificación de la actividad: </a:t>
            </a:r>
            <a:endParaRPr/>
          </a:p>
          <a:p>
            <a:pPr indent="-139700" lvl="0" marL="342900" marR="0" rtl="0" algn="just">
              <a:spcBef>
                <a:spcPts val="0"/>
              </a:spcBef>
              <a:spcAft>
                <a:spcPts val="0"/>
              </a:spcAft>
              <a:buClr>
                <a:schemeClr val="dk1"/>
              </a:buClr>
              <a:buSzPts val="3200"/>
              <a:buFont typeface="Arial"/>
              <a:buNone/>
            </a:pPr>
            <a:r>
              <a:rPr lang="es-ES"/>
              <a:t>     Para la comprensión integral de un caso de migración y antes de identificar la  ruta o localización, </a:t>
            </a:r>
            <a:r>
              <a:rPr i="1" lang="es-ES"/>
              <a:t>es imprescindible que las alumnas observen y analicen los recursos naturales como elementos de riesgos y/o beneficios</a:t>
            </a:r>
            <a:r>
              <a:rPr lang="es-ES"/>
              <a:t> a los cuales se enfrentan los migrantes, primero se comprenden, posteriormente se localiza y determina el riesgo en cada ruta.</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pSp>
        <p:nvGrpSpPr>
          <p:cNvPr id="397" name="Google Shape;397;p50"/>
          <p:cNvGrpSpPr/>
          <p:nvPr/>
        </p:nvGrpSpPr>
        <p:grpSpPr>
          <a:xfrm>
            <a:off x="0" y="148353"/>
            <a:ext cx="9144000" cy="6695066"/>
            <a:chOff x="0" y="148353"/>
            <a:chExt cx="9144000" cy="6695066"/>
          </a:xfrm>
        </p:grpSpPr>
        <p:pic>
          <p:nvPicPr>
            <p:cNvPr descr="linea.png" id="398" name="Google Shape;398;p5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399" name="Google Shape;399;p5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00" name="Google Shape;400;p50"/>
          <p:cNvSpPr txBox="1"/>
          <p:nvPr>
            <p:ph idx="1" type="body"/>
          </p:nvPr>
        </p:nvSpPr>
        <p:spPr>
          <a:xfrm>
            <a:off x="457200" y="1232838"/>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100"/>
              <a:t>f)</a:t>
            </a:r>
            <a:r>
              <a:rPr lang="es-ES" sz="3100"/>
              <a:t>. Descripción de Apertura de la actividad: </a:t>
            </a:r>
            <a:endParaRPr sz="3100"/>
          </a:p>
          <a:p>
            <a:pPr indent="-139700" lvl="0" marL="342900" marR="0" rtl="0" algn="l">
              <a:spcBef>
                <a:spcPts val="0"/>
              </a:spcBef>
              <a:spcAft>
                <a:spcPts val="0"/>
              </a:spcAft>
              <a:buClr>
                <a:schemeClr val="dk1"/>
              </a:buClr>
              <a:buSzPts val="3200"/>
              <a:buFont typeface="Arial"/>
              <a:buNone/>
            </a:pPr>
            <a:r>
              <a:t/>
            </a:r>
            <a:endParaRPr sz="2400"/>
          </a:p>
          <a:p>
            <a:pPr indent="-139700" lvl="0" marL="342900" marR="0" rtl="0" algn="just">
              <a:spcBef>
                <a:spcPts val="0"/>
              </a:spcBef>
              <a:spcAft>
                <a:spcPts val="0"/>
              </a:spcAft>
              <a:buClr>
                <a:schemeClr val="dk1"/>
              </a:buClr>
              <a:buSzPts val="3200"/>
              <a:buFont typeface="Arial"/>
              <a:buNone/>
            </a:pPr>
            <a:r>
              <a:rPr lang="es-ES" sz="3000"/>
              <a:t>   </a:t>
            </a:r>
            <a:r>
              <a:rPr lang="es-ES" sz="3000"/>
              <a:t>Se proyectan distintos videos en los cuales se muestra la realidad de algunos trayectos migratorios, se pide a los equipos poner especial atención en los recursos naturales (previo a esto ya se dio una clase de recursos naturales) y reflexionar acerca de riesgos y beneficios que tienen las personas al cruzar por determinadas rutas.</a:t>
            </a:r>
            <a:endParaRPr sz="3000"/>
          </a:p>
          <a:p>
            <a:pPr indent="-139700" lvl="0" marL="342900" marR="0" rtl="0" algn="just">
              <a:spcBef>
                <a:spcPts val="0"/>
              </a:spcBef>
              <a:spcAft>
                <a:spcPts val="0"/>
              </a:spcAft>
              <a:buClr>
                <a:schemeClr val="dk1"/>
              </a:buClr>
              <a:buSzPts val="3200"/>
              <a:buFont typeface="Arial"/>
              <a:buNone/>
            </a:pPr>
            <a:r>
              <a:t/>
            </a:r>
            <a:endParaRPr b="0" i="0" sz="38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51"/>
          <p:cNvGrpSpPr/>
          <p:nvPr/>
        </p:nvGrpSpPr>
        <p:grpSpPr>
          <a:xfrm>
            <a:off x="0" y="148353"/>
            <a:ext cx="9144000" cy="6695066"/>
            <a:chOff x="0" y="148353"/>
            <a:chExt cx="9144000" cy="6695066"/>
          </a:xfrm>
        </p:grpSpPr>
        <p:pic>
          <p:nvPicPr>
            <p:cNvPr descr="linea.png" id="406" name="Google Shape;406;p5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07" name="Google Shape;407;p5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08" name="Google Shape;408;p51"/>
          <p:cNvSpPr txBox="1"/>
          <p:nvPr>
            <p:ph idx="1" type="body"/>
          </p:nvPr>
        </p:nvSpPr>
        <p:spPr>
          <a:xfrm>
            <a:off x="457200" y="5752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sz="3400"/>
              <a:t>g) </a:t>
            </a:r>
            <a:r>
              <a:rPr lang="es-ES" sz="3400"/>
              <a:t>Desarrollo de la actividad:</a:t>
            </a:r>
            <a:endParaRPr sz="3400"/>
          </a:p>
          <a:p>
            <a:pPr indent="-139700" lvl="0" marL="342900" marR="0" rtl="0" algn="just">
              <a:spcBef>
                <a:spcPts val="0"/>
              </a:spcBef>
              <a:spcAft>
                <a:spcPts val="0"/>
              </a:spcAft>
              <a:buClr>
                <a:schemeClr val="dk1"/>
              </a:buClr>
              <a:buSzPts val="3200"/>
              <a:buFont typeface="Arial"/>
              <a:buNone/>
            </a:pPr>
            <a:r>
              <a:t/>
            </a:r>
            <a:endParaRPr sz="3400"/>
          </a:p>
          <a:p>
            <a:pPr indent="-139700" lvl="0" marL="342900" marR="0" rtl="0" algn="just">
              <a:spcBef>
                <a:spcPts val="0"/>
              </a:spcBef>
              <a:spcAft>
                <a:spcPts val="0"/>
              </a:spcAft>
              <a:buClr>
                <a:schemeClr val="dk1"/>
              </a:buClr>
              <a:buSzPts val="3200"/>
              <a:buFont typeface="Arial"/>
              <a:buNone/>
            </a:pPr>
            <a:r>
              <a:rPr lang="es-ES" sz="3400"/>
              <a:t>   Al finalizar la proyección de los videos; por medio de Classroom se establece una pregunta de análisis con el fin de conocer las observaciones de las alumnas, se desarrolla una lluvia de ideas de lo analizado y se vincula con la importancia de los recursos naturales en los territorios.</a:t>
            </a:r>
            <a:endParaRPr sz="3400"/>
          </a:p>
          <a:p>
            <a:pPr indent="-139700" lvl="0" marL="342900" marR="0" rtl="0" algn="just">
              <a:spcBef>
                <a:spcPts val="0"/>
              </a:spcBef>
              <a:spcAft>
                <a:spcPts val="0"/>
              </a:spcAft>
              <a:buClr>
                <a:schemeClr val="dk1"/>
              </a:buClr>
              <a:buSzPts val="3200"/>
              <a:buFont typeface="Arial"/>
              <a:buNone/>
            </a:pPr>
            <a:r>
              <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16"/>
          <p:cNvGrpSpPr/>
          <p:nvPr/>
        </p:nvGrpSpPr>
        <p:grpSpPr>
          <a:xfrm>
            <a:off x="0" y="148353"/>
            <a:ext cx="9144000" cy="6695066"/>
            <a:chOff x="0" y="148353"/>
            <a:chExt cx="9144000" cy="6695066"/>
          </a:xfrm>
        </p:grpSpPr>
        <p:pic>
          <p:nvPicPr>
            <p:cNvPr descr="linea.png" id="110" name="Google Shape;110;p16"/>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11" name="Google Shape;111;p1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12" name="Google Shape;112;p16"/>
          <p:cNvSpPr txBox="1"/>
          <p:nvPr>
            <p:ph idx="1" type="body"/>
          </p:nvPr>
        </p:nvSpPr>
        <p:spPr>
          <a:xfrm>
            <a:off x="457200" y="393175"/>
            <a:ext cx="8229600" cy="5733300"/>
          </a:xfrm>
          <a:prstGeom prst="rect">
            <a:avLst/>
          </a:prstGeom>
          <a:noFill/>
          <a:ln>
            <a:noFill/>
          </a:ln>
        </p:spPr>
        <p:txBody>
          <a:bodyPr anchorCtr="0" anchor="t" bIns="45700" lIns="91425" spcFirstLastPara="1" rIns="91425" wrap="square" tIns="45700">
            <a:noAutofit/>
          </a:bodyPr>
          <a:lstStyle/>
          <a:p>
            <a:pPr indent="0" lvl="0" marL="342900" marR="0" rtl="0" algn="l">
              <a:spcBef>
                <a:spcPts val="640"/>
              </a:spcBef>
              <a:spcAft>
                <a:spcPts val="0"/>
              </a:spcAft>
              <a:buNone/>
            </a:pPr>
            <a:r>
              <a:rPr b="0" i="0" lang="es-ES" sz="3000" u="none" cap="none" strike="noStrike">
                <a:solidFill>
                  <a:schemeClr val="dk1"/>
                </a:solidFill>
                <a:latin typeface="Calibri"/>
                <a:ea typeface="Calibri"/>
                <a:cs typeface="Calibri"/>
                <a:sym typeface="Calibri"/>
              </a:rPr>
              <a:t>PROYECTO CONEXIONES</a:t>
            </a:r>
            <a:r>
              <a:rPr lang="es-ES" sz="3000"/>
              <a:t>: MIGRACIÓN</a:t>
            </a:r>
            <a:endParaRPr b="0" i="0" sz="3000" u="none" cap="none" strike="noStrike">
              <a:solidFill>
                <a:schemeClr val="dk1"/>
              </a:solidFill>
              <a:latin typeface="Calibri"/>
              <a:ea typeface="Calibri"/>
              <a:cs typeface="Calibri"/>
              <a:sym typeface="Calibri"/>
            </a:endParaRPr>
          </a:p>
          <a:p>
            <a:pPr indent="0" lvl="0" marL="342900" marR="0" rtl="0" algn="l">
              <a:spcBef>
                <a:spcPts val="640"/>
              </a:spcBef>
              <a:spcAft>
                <a:spcPts val="0"/>
              </a:spcAft>
              <a:buNone/>
            </a:pPr>
            <a:r>
              <a:rPr b="0" i="0" lang="es-ES" sz="3000" u="none" cap="none" strike="noStrike">
                <a:solidFill>
                  <a:schemeClr val="dk1"/>
                </a:solidFill>
                <a:latin typeface="Calibri"/>
                <a:ea typeface="Calibri"/>
                <a:cs typeface="Calibri"/>
                <a:sym typeface="Calibri"/>
              </a:rPr>
              <a:t>ETAPA 1</a:t>
            </a:r>
            <a:endParaRPr sz="3000"/>
          </a:p>
          <a:p>
            <a:pPr indent="0" lvl="0" marL="342900" marR="0" rtl="0" algn="just">
              <a:spcBef>
                <a:spcPts val="640"/>
              </a:spcBef>
              <a:spcAft>
                <a:spcPts val="0"/>
              </a:spcAft>
              <a:buNone/>
            </a:pPr>
            <a:r>
              <a:rPr lang="es-ES" sz="2400" u="sng">
                <a:latin typeface="Arial"/>
                <a:ea typeface="Arial"/>
                <a:cs typeface="Arial"/>
                <a:sym typeface="Arial"/>
              </a:rPr>
              <a:t>I</a:t>
            </a:r>
            <a:r>
              <a:rPr i="0" lang="es-ES" sz="2400" u="sng" cap="none" strike="noStrike">
                <a:solidFill>
                  <a:schemeClr val="dk1"/>
                </a:solidFill>
                <a:latin typeface="Arial"/>
                <a:ea typeface="Arial"/>
                <a:cs typeface="Arial"/>
                <a:sym typeface="Arial"/>
              </a:rPr>
              <a:t>ntroducción:</a:t>
            </a:r>
            <a:endParaRPr i="0" sz="2400" u="sng" cap="none" strike="noStrike">
              <a:solidFill>
                <a:schemeClr val="dk1"/>
              </a:solidFill>
              <a:latin typeface="Arial"/>
              <a:ea typeface="Arial"/>
              <a:cs typeface="Arial"/>
              <a:sym typeface="Arial"/>
            </a:endParaRPr>
          </a:p>
          <a:p>
            <a:pPr indent="0" lvl="0" marL="0" marR="114300" rtl="0" algn="just">
              <a:spcBef>
                <a:spcPts val="0"/>
              </a:spcBef>
              <a:spcAft>
                <a:spcPts val="0"/>
              </a:spcAft>
              <a:buClr>
                <a:srgbClr val="000000"/>
              </a:buClr>
              <a:buSzPts val="1100"/>
              <a:buFont typeface="Arial"/>
              <a:buNone/>
            </a:pPr>
            <a:r>
              <a:rPr lang="es-ES" sz="2400">
                <a:solidFill>
                  <a:srgbClr val="434343"/>
                </a:solidFill>
                <a:latin typeface="Arial"/>
                <a:ea typeface="Arial"/>
                <a:cs typeface="Arial"/>
                <a:sym typeface="Arial"/>
              </a:rPr>
              <a:t>       La migración es un fenómeno que se ha presentado en todo el mundo, la historia revela que la humanidad se ha desplazado de un sitio a otro con la intención de mejorar su calidad de vida, en este proceso de desplazamiento se han  evidenciado distintas consecuencias en los países de expulsión y de recepción.</a:t>
            </a:r>
            <a:endParaRPr sz="2400">
              <a:solidFill>
                <a:srgbClr val="434343"/>
              </a:solidFill>
              <a:latin typeface="Arial"/>
              <a:ea typeface="Arial"/>
              <a:cs typeface="Arial"/>
              <a:sym typeface="Arial"/>
            </a:endParaRPr>
          </a:p>
          <a:p>
            <a:pPr indent="0" lvl="0" marL="0" marR="114300" rtl="0" algn="just">
              <a:spcBef>
                <a:spcPts val="0"/>
              </a:spcBef>
              <a:spcAft>
                <a:spcPts val="0"/>
              </a:spcAft>
              <a:buClr>
                <a:srgbClr val="000000"/>
              </a:buClr>
              <a:buSzPts val="1100"/>
              <a:buFont typeface="Arial"/>
              <a:buNone/>
            </a:pPr>
            <a:r>
              <a:rPr lang="es-ES" sz="2400">
                <a:solidFill>
                  <a:srgbClr val="434343"/>
                </a:solidFill>
                <a:latin typeface="Arial"/>
                <a:ea typeface="Arial"/>
                <a:cs typeface="Arial"/>
                <a:sym typeface="Arial"/>
              </a:rPr>
              <a:t> La naturaleza de este proyecto es de carácter descriptivo en torno a cinco casos migratorios que permitan analizar factores y efectos sociales, territoriales, económicos y políticos involucrados en la estructura social de distintas comunidades.</a:t>
            </a:r>
            <a:endParaRPr i="0" sz="24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grpSp>
        <p:nvGrpSpPr>
          <p:cNvPr id="413" name="Google Shape;413;p52"/>
          <p:cNvGrpSpPr/>
          <p:nvPr/>
        </p:nvGrpSpPr>
        <p:grpSpPr>
          <a:xfrm>
            <a:off x="0" y="148353"/>
            <a:ext cx="9144000" cy="6695066"/>
            <a:chOff x="0" y="148353"/>
            <a:chExt cx="9144000" cy="6695066"/>
          </a:xfrm>
        </p:grpSpPr>
        <p:pic>
          <p:nvPicPr>
            <p:cNvPr descr="linea.png" id="414" name="Google Shape;414;p5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15" name="Google Shape;415;p5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16" name="Google Shape;416;p52"/>
          <p:cNvSpPr txBox="1"/>
          <p:nvPr>
            <p:ph idx="1" type="body"/>
          </p:nvPr>
        </p:nvSpPr>
        <p:spPr>
          <a:xfrm>
            <a:off x="457200" y="314325"/>
            <a:ext cx="8229600" cy="57237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sz="3100"/>
              <a:t>h</a:t>
            </a:r>
            <a:r>
              <a:rPr lang="es-ES" sz="3100"/>
              <a:t>. Descripción del desarrollo de </a:t>
            </a:r>
            <a:endParaRPr sz="3100"/>
          </a:p>
          <a:p>
            <a:pPr indent="-139700" lvl="0" marL="342900" marR="0" rtl="0" algn="just">
              <a:spcBef>
                <a:spcPts val="0"/>
              </a:spcBef>
              <a:spcAft>
                <a:spcPts val="0"/>
              </a:spcAft>
              <a:buClr>
                <a:schemeClr val="dk1"/>
              </a:buClr>
              <a:buSzPts val="3200"/>
              <a:buFont typeface="Arial"/>
              <a:buNone/>
            </a:pPr>
            <a:r>
              <a:rPr lang="es-ES" sz="3100"/>
              <a:t>la actividad:</a:t>
            </a:r>
            <a:endParaRPr sz="3100"/>
          </a:p>
          <a:p>
            <a:pPr indent="0" lvl="0" marL="0" marR="0" rtl="0" algn="just">
              <a:spcBef>
                <a:spcPts val="0"/>
              </a:spcBef>
              <a:spcAft>
                <a:spcPts val="0"/>
              </a:spcAft>
              <a:buClr>
                <a:schemeClr val="dk1"/>
              </a:buClr>
              <a:buSzPts val="3200"/>
              <a:buFont typeface="Arial"/>
              <a:buNone/>
            </a:pPr>
            <a:r>
              <a:t/>
            </a:r>
            <a:endParaRPr sz="3100"/>
          </a:p>
          <a:p>
            <a:pPr indent="0" lvl="0" marL="0" marR="0" rtl="0" algn="just">
              <a:spcBef>
                <a:spcPts val="0"/>
              </a:spcBef>
              <a:spcAft>
                <a:spcPts val="0"/>
              </a:spcAft>
              <a:buClr>
                <a:schemeClr val="dk1"/>
              </a:buClr>
              <a:buSzPts val="3200"/>
              <a:buFont typeface="Arial"/>
              <a:buNone/>
            </a:pPr>
            <a:r>
              <a:rPr lang="es-ES" sz="3100"/>
              <a:t>   La actividad se lleva a cabo en orden, las alumnas están atentas a los distintos videos, toman apuntes y posteriormente responden la pregunta en Classroom para concluir con una lluvia de ideas en donde todas participan de manera satisfactoria, se logra identificar que conocen los recursos, los valoran y evidencian claramente lo importante que es la existencia de los mismos.</a:t>
            </a:r>
            <a:endParaRPr sz="3100"/>
          </a:p>
          <a:p>
            <a:pPr indent="-139700" lvl="0" marL="342900" marR="0" rtl="0" algn="l">
              <a:spcBef>
                <a:spcPts val="0"/>
              </a:spcBef>
              <a:spcAft>
                <a:spcPts val="0"/>
              </a:spcAft>
              <a:buClr>
                <a:schemeClr val="dk1"/>
              </a:buClr>
              <a:buSzPts val="3200"/>
              <a:buFont typeface="Arial"/>
              <a:buNone/>
            </a:pPr>
            <a:r>
              <a:t/>
            </a:r>
            <a:endParaRPr b="0" i="0" sz="35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grpSp>
        <p:nvGrpSpPr>
          <p:cNvPr id="421" name="Google Shape;421;p53"/>
          <p:cNvGrpSpPr/>
          <p:nvPr/>
        </p:nvGrpSpPr>
        <p:grpSpPr>
          <a:xfrm>
            <a:off x="0" y="148353"/>
            <a:ext cx="9144000" cy="6695066"/>
            <a:chOff x="0" y="148353"/>
            <a:chExt cx="9144000" cy="6695066"/>
          </a:xfrm>
        </p:grpSpPr>
        <p:pic>
          <p:nvPicPr>
            <p:cNvPr descr="linea.png" id="422" name="Google Shape;422;p5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23" name="Google Shape;423;p5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24" name="Google Shape;424;p53"/>
          <p:cNvSpPr txBox="1"/>
          <p:nvPr>
            <p:ph type="title"/>
          </p:nvPr>
        </p:nvSpPr>
        <p:spPr>
          <a:xfrm>
            <a:off x="364025" y="237330"/>
            <a:ext cx="8229600" cy="3489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rPr lang="es-ES" sz="3400">
                <a:latin typeface="Arial"/>
                <a:ea typeface="Arial"/>
                <a:cs typeface="Arial"/>
                <a:sym typeface="Arial"/>
              </a:rPr>
              <a:t>i) </a:t>
            </a:r>
            <a:r>
              <a:rPr lang="es-ES" sz="3400"/>
              <a:t>Cierre de la actividad:</a:t>
            </a:r>
            <a:endParaRPr sz="3400"/>
          </a:p>
          <a:p>
            <a:pPr indent="0" lvl="0" marL="0" marR="0" rtl="0" algn="l">
              <a:spcBef>
                <a:spcPts val="0"/>
              </a:spcBef>
              <a:spcAft>
                <a:spcPts val="0"/>
              </a:spcAft>
              <a:buClr>
                <a:schemeClr val="dk1"/>
              </a:buClr>
              <a:buSzPts val="4400"/>
              <a:buFont typeface="Calibri"/>
              <a:buNone/>
            </a:pPr>
            <a:r>
              <a:t/>
            </a:r>
            <a:endParaRPr sz="3400"/>
          </a:p>
          <a:p>
            <a:pPr indent="0" lvl="0" marL="0" marR="0" rtl="0" algn="just">
              <a:spcBef>
                <a:spcPts val="0"/>
              </a:spcBef>
              <a:spcAft>
                <a:spcPts val="0"/>
              </a:spcAft>
              <a:buClr>
                <a:schemeClr val="dk1"/>
              </a:buClr>
              <a:buSzPts val="4400"/>
              <a:buFont typeface="Calibri"/>
              <a:buNone/>
            </a:pPr>
            <a:r>
              <a:rPr lang="es-ES" sz="3400"/>
              <a:t>  Todas las alumnas responden la pregunta de forma correcta, </a:t>
            </a:r>
            <a:r>
              <a:rPr i="1" lang="es-ES" sz="3400"/>
              <a:t>elaboran hipótesis de posibles riesgos y/o beneficios al cruzar por determinadas rutas.</a:t>
            </a:r>
            <a:r>
              <a:rPr lang="es-ES" sz="3400"/>
              <a:t> Establecen la importancia determinante de los recursos y la geografía de los territorios para su caso a trabajar</a:t>
            </a:r>
            <a:endParaRPr sz="3400"/>
          </a:p>
          <a:p>
            <a:pPr indent="0" lvl="0" marL="0" marR="0" rtl="0" algn="l">
              <a:spcBef>
                <a:spcPts val="0"/>
              </a:spcBef>
              <a:spcAft>
                <a:spcPts val="0"/>
              </a:spcAft>
              <a:buClr>
                <a:schemeClr val="dk1"/>
              </a:buClr>
              <a:buSzPts val="4400"/>
              <a:buFont typeface="Calibri"/>
              <a:buNone/>
            </a:pPr>
            <a:r>
              <a:t/>
            </a:r>
            <a:endParaRPr sz="3400"/>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pSp>
        <p:nvGrpSpPr>
          <p:cNvPr id="429" name="Google Shape;429;p54"/>
          <p:cNvGrpSpPr/>
          <p:nvPr/>
        </p:nvGrpSpPr>
        <p:grpSpPr>
          <a:xfrm>
            <a:off x="0" y="148353"/>
            <a:ext cx="9144000" cy="6695066"/>
            <a:chOff x="0" y="148353"/>
            <a:chExt cx="9144000" cy="6695066"/>
          </a:xfrm>
        </p:grpSpPr>
        <p:pic>
          <p:nvPicPr>
            <p:cNvPr descr="linea.png" id="430" name="Google Shape;430;p5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31" name="Google Shape;431;p5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32" name="Google Shape;432;p54"/>
          <p:cNvSpPr txBox="1"/>
          <p:nvPr>
            <p:ph idx="1" type="body"/>
          </p:nvPr>
        </p:nvSpPr>
        <p:spPr>
          <a:xfrm>
            <a:off x="345350" y="47642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a:t>
            </a:r>
            <a:r>
              <a:rPr lang="es-ES"/>
              <a:t>.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just">
              <a:spcBef>
                <a:spcPts val="0"/>
              </a:spcBef>
              <a:spcAft>
                <a:spcPts val="0"/>
              </a:spcAft>
              <a:buClr>
                <a:schemeClr val="dk1"/>
              </a:buClr>
              <a:buSzPts val="3200"/>
              <a:buFont typeface="Arial"/>
              <a:buNone/>
            </a:pPr>
            <a:r>
              <a:rPr lang="es-ES"/>
              <a:t>   Los resultados se incluirán en el análisis integral de cada uno de los casos para incorporarlo al video, las alumnas usarán su creatividad para inventar una historia en donde se haga mención de lo aprendido; </a:t>
            </a:r>
            <a:r>
              <a:rPr i="1" lang="es-ES"/>
              <a:t>de cómo ciertos recursos favorecieron o afectaron a los grupos migratorios, </a:t>
            </a:r>
            <a:r>
              <a:rPr lang="es-ES"/>
              <a:t>además, también se hará mención en el video de los recursos naturales.</a:t>
            </a:r>
            <a:endParaRPr/>
          </a:p>
          <a:p>
            <a:pPr indent="0" lvl="0" marL="203200" marR="0" rtl="0" algn="just">
              <a:spcBef>
                <a:spcPts val="0"/>
              </a:spcBef>
              <a:spcAft>
                <a:spcPts val="0"/>
              </a:spcAft>
              <a:buClr>
                <a:schemeClr val="dk1"/>
              </a:buClr>
              <a:buSzPts val="3200"/>
              <a:buFont typeface="Arial"/>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grpSp>
        <p:nvGrpSpPr>
          <p:cNvPr id="437" name="Google Shape;437;p55"/>
          <p:cNvGrpSpPr/>
          <p:nvPr/>
        </p:nvGrpSpPr>
        <p:grpSpPr>
          <a:xfrm>
            <a:off x="0" y="148353"/>
            <a:ext cx="9144000" cy="6695066"/>
            <a:chOff x="0" y="148353"/>
            <a:chExt cx="9144000" cy="6695066"/>
          </a:xfrm>
        </p:grpSpPr>
        <p:pic>
          <p:nvPicPr>
            <p:cNvPr descr="linea.png" id="438" name="Google Shape;438;p5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39" name="Google Shape;439;p5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40" name="Google Shape;440;p55"/>
          <p:cNvSpPr txBox="1"/>
          <p:nvPr>
            <p:ph idx="1" type="body"/>
          </p:nvPr>
        </p:nvSpPr>
        <p:spPr>
          <a:xfrm>
            <a:off x="308125" y="64977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just">
              <a:spcBef>
                <a:spcPts val="0"/>
              </a:spcBef>
              <a:spcAft>
                <a:spcPts val="0"/>
              </a:spcAft>
              <a:buClr>
                <a:schemeClr val="dk1"/>
              </a:buClr>
              <a:buSzPts val="3200"/>
              <a:buFont typeface="Arial"/>
              <a:buNone/>
            </a:pPr>
            <a:r>
              <a:rPr lang="es-ES" sz="2800"/>
              <a:t>k</a:t>
            </a:r>
            <a:r>
              <a:rPr lang="es-ES" sz="2800"/>
              <a:t>. Análisis. Contrastación de lo </a:t>
            </a:r>
            <a:endParaRPr sz="2800"/>
          </a:p>
          <a:p>
            <a:pPr indent="-139700" lvl="0" marL="342900" marR="0" rtl="0" algn="just">
              <a:spcBef>
                <a:spcPts val="0"/>
              </a:spcBef>
              <a:spcAft>
                <a:spcPts val="0"/>
              </a:spcAft>
              <a:buClr>
                <a:schemeClr val="dk1"/>
              </a:buClr>
              <a:buSzPts val="3200"/>
              <a:buFont typeface="Arial"/>
              <a:buNone/>
            </a:pPr>
            <a:r>
              <a:rPr lang="es-ES" sz="2800"/>
              <a:t>esperado y lo sucedido. </a:t>
            </a:r>
            <a:endParaRPr sz="2800"/>
          </a:p>
          <a:p>
            <a:pPr indent="-139700" lvl="0" marL="342900" marR="0" rtl="0" algn="just">
              <a:spcBef>
                <a:spcPts val="0"/>
              </a:spcBef>
              <a:spcAft>
                <a:spcPts val="0"/>
              </a:spcAft>
              <a:buClr>
                <a:schemeClr val="dk1"/>
              </a:buClr>
              <a:buSzPts val="3200"/>
              <a:buFont typeface="Arial"/>
              <a:buNone/>
            </a:pPr>
            <a:r>
              <a:t/>
            </a:r>
            <a:endParaRPr sz="2800"/>
          </a:p>
          <a:p>
            <a:pPr indent="-139700" lvl="0" marL="342900" marR="0" rtl="0" algn="just">
              <a:spcBef>
                <a:spcPts val="0"/>
              </a:spcBef>
              <a:spcAft>
                <a:spcPts val="0"/>
              </a:spcAft>
              <a:buClr>
                <a:schemeClr val="dk1"/>
              </a:buClr>
              <a:buSzPts val="3200"/>
              <a:buFont typeface="Arial"/>
              <a:buNone/>
            </a:pPr>
            <a:r>
              <a:rPr lang="es-ES" sz="2800"/>
              <a:t>    Lo esperado cumple al 100% con lo sucedido. Las alumnas respondieron de forma correcta el reactivo e hicieron un análisis profundo de lo establecido para trabajar su caso. La lluvia de ideas favoreció la identificación de cualquier recurso como riesgo o como beneficio para los distintos grupos migratorios.</a:t>
            </a:r>
            <a:endParaRPr sz="2800"/>
          </a:p>
          <a:p>
            <a:pPr indent="0" lvl="0" marL="203200" marR="0" rtl="0" algn="just">
              <a:spcBef>
                <a:spcPts val="0"/>
              </a:spcBef>
              <a:spcAft>
                <a:spcPts val="0"/>
              </a:spcAft>
              <a:buClr>
                <a:schemeClr val="dk1"/>
              </a:buClr>
              <a:buSzPts val="3200"/>
              <a:buFont typeface="Arial"/>
              <a:buNone/>
            </a:pPr>
            <a:r>
              <a:t/>
            </a:r>
            <a:endParaRPr sz="2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grpSp>
        <p:nvGrpSpPr>
          <p:cNvPr id="445" name="Google Shape;445;p56"/>
          <p:cNvGrpSpPr/>
          <p:nvPr/>
        </p:nvGrpSpPr>
        <p:grpSpPr>
          <a:xfrm>
            <a:off x="0" y="148353"/>
            <a:ext cx="9144000" cy="6695066"/>
            <a:chOff x="0" y="148353"/>
            <a:chExt cx="9144000" cy="6695066"/>
          </a:xfrm>
        </p:grpSpPr>
        <p:pic>
          <p:nvPicPr>
            <p:cNvPr descr="linea.png" id="446" name="Google Shape;446;p5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47" name="Google Shape;447;p5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48" name="Google Shape;448;p56"/>
          <p:cNvSpPr txBox="1"/>
          <p:nvPr>
            <p:ph idx="1" type="body"/>
          </p:nvPr>
        </p:nvSpPr>
        <p:spPr>
          <a:xfrm>
            <a:off x="214925" y="8305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a:t>. Toma de decisiones: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En algunos casos fue necesario retroalimentar a los equipos de manera </a:t>
            </a:r>
            <a:r>
              <a:rPr lang="es-ES"/>
              <a:t>más</a:t>
            </a:r>
            <a:r>
              <a:rPr lang="es-ES"/>
              <a:t> personal, debido a que generalmente un recurso se considera positivo, </a:t>
            </a:r>
            <a:r>
              <a:rPr i="1" lang="es-ES"/>
              <a:t>algunos equipos se les dificultaba percibir a un recurso también como un “riesgo”,</a:t>
            </a:r>
            <a:r>
              <a:rPr lang="es-ES"/>
              <a:t> en ocasiones fue complicado que los lograran identificar también como algo negativo.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pSp>
        <p:nvGrpSpPr>
          <p:cNvPr id="453" name="Google Shape;453;p57"/>
          <p:cNvGrpSpPr/>
          <p:nvPr/>
        </p:nvGrpSpPr>
        <p:grpSpPr>
          <a:xfrm>
            <a:off x="0" y="148353"/>
            <a:ext cx="9144000" cy="6695066"/>
            <a:chOff x="0" y="148353"/>
            <a:chExt cx="9144000" cy="6695066"/>
          </a:xfrm>
        </p:grpSpPr>
        <p:pic>
          <p:nvPicPr>
            <p:cNvPr descr="linea.png" id="454" name="Google Shape;454;p5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55" name="Google Shape;455;p5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56" name="Google Shape;456;p57"/>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3200"/>
              <a:t>EVIDENCIA</a:t>
            </a:r>
            <a:endParaRPr b="0" i="0" sz="4400" u="none" cap="none" strike="noStrike">
              <a:solidFill>
                <a:schemeClr val="dk1"/>
              </a:solidFill>
              <a:latin typeface="Calibri"/>
              <a:ea typeface="Calibri"/>
              <a:cs typeface="Calibri"/>
              <a:sym typeface="Calibri"/>
            </a:endParaRPr>
          </a:p>
        </p:txBody>
      </p:sp>
      <p:sp>
        <p:nvSpPr>
          <p:cNvPr id="457" name="Google Shape;457;p57"/>
          <p:cNvSpPr txBox="1"/>
          <p:nvPr>
            <p:ph idx="1" type="body"/>
          </p:nvPr>
        </p:nvSpPr>
        <p:spPr>
          <a:xfrm>
            <a:off x="718100" y="150702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pic>
        <p:nvPicPr>
          <p:cNvPr id="458" name="Google Shape;458;p57"/>
          <p:cNvPicPr preferRelativeResize="0"/>
          <p:nvPr/>
        </p:nvPicPr>
        <p:blipFill>
          <a:blip r:embed="rId5">
            <a:alphaModFix/>
          </a:blip>
          <a:stretch>
            <a:fillRect/>
          </a:stretch>
        </p:blipFill>
        <p:spPr>
          <a:xfrm>
            <a:off x="331100" y="1600200"/>
            <a:ext cx="7922701" cy="43397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58"/>
          <p:cNvGrpSpPr/>
          <p:nvPr/>
        </p:nvGrpSpPr>
        <p:grpSpPr>
          <a:xfrm>
            <a:off x="0" y="148353"/>
            <a:ext cx="9144000" cy="6695066"/>
            <a:chOff x="0" y="148353"/>
            <a:chExt cx="9144000" cy="6695066"/>
          </a:xfrm>
        </p:grpSpPr>
        <p:pic>
          <p:nvPicPr>
            <p:cNvPr descr="linea.png" id="464" name="Google Shape;464;p5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65" name="Google Shape;465;p5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66" name="Google Shape;466;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sz="3600">
                <a:highlight>
                  <a:srgbClr val="4A86E8"/>
                </a:highlight>
              </a:rPr>
              <a:t>Actividad 1</a:t>
            </a:r>
            <a:r>
              <a:rPr lang="es-ES">
                <a:highlight>
                  <a:srgbClr val="4A86E8"/>
                </a:highlight>
              </a:rPr>
              <a:t> </a:t>
            </a:r>
            <a:r>
              <a:rPr lang="es-ES" sz="3000">
                <a:highlight>
                  <a:srgbClr val="4A86E8"/>
                </a:highlight>
              </a:rPr>
              <a:t>Lengua  española</a:t>
            </a:r>
            <a:endParaRPr b="0" i="0" sz="3000" u="none" cap="none" strike="noStrike">
              <a:solidFill>
                <a:schemeClr val="dk1"/>
              </a:solidFill>
              <a:highlight>
                <a:srgbClr val="4A86E8"/>
              </a:highlight>
              <a:latin typeface="Calibri"/>
              <a:ea typeface="Calibri"/>
              <a:cs typeface="Calibri"/>
              <a:sym typeface="Calibri"/>
            </a:endParaRPr>
          </a:p>
        </p:txBody>
      </p:sp>
      <p:sp>
        <p:nvSpPr>
          <p:cNvPr id="467" name="Google Shape;467;p5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Características del texto expositivo.</a:t>
            </a:r>
            <a:endParaRPr sz="3000"/>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b. Objetivo: El estudiante identificará los elementos que integran al texto expositivo</a:t>
            </a:r>
            <a:endParaRPr sz="3000"/>
          </a:p>
          <a:p>
            <a:pPr indent="0" lvl="0" marL="2032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c. Grado: 4º</a:t>
            </a:r>
            <a:endParaRPr sz="3000"/>
          </a:p>
          <a:p>
            <a:pPr indent="0" lvl="0" marL="2032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d. Fecha en que se llevará a cabo la actividad:17-21 octubre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59"/>
          <p:cNvGrpSpPr/>
          <p:nvPr/>
        </p:nvGrpSpPr>
        <p:grpSpPr>
          <a:xfrm>
            <a:off x="0" y="148353"/>
            <a:ext cx="9144000" cy="6695066"/>
            <a:chOff x="0" y="148353"/>
            <a:chExt cx="9144000" cy="6695066"/>
          </a:xfrm>
        </p:grpSpPr>
        <p:pic>
          <p:nvPicPr>
            <p:cNvPr descr="linea.png" id="473" name="Google Shape;473;p5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74" name="Google Shape;474;p5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75" name="Google Shape;475;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476" name="Google Shape;476;p5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t>
            </a:r>
            <a:r>
              <a:rPr lang="es-ES"/>
              <a:t>Asignaturas participantes, temas o conceptos de cada una</a:t>
            </a:r>
            <a:r>
              <a:rPr lang="es-ES"/>
              <a:t> : Lengua española</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pSp>
        <p:nvGrpSpPr>
          <p:cNvPr id="481" name="Google Shape;481;p60"/>
          <p:cNvGrpSpPr/>
          <p:nvPr/>
        </p:nvGrpSpPr>
        <p:grpSpPr>
          <a:xfrm>
            <a:off x="0" y="148353"/>
            <a:ext cx="9144000" cy="6695066"/>
            <a:chOff x="0" y="148353"/>
            <a:chExt cx="9144000" cy="6695066"/>
          </a:xfrm>
        </p:grpSpPr>
        <p:pic>
          <p:nvPicPr>
            <p:cNvPr descr="linea.png" id="482" name="Google Shape;482;p6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83" name="Google Shape;483;p6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84" name="Google Shape;484;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485" name="Google Shape;485;p6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f</a:t>
            </a:r>
            <a:r>
              <a:rPr lang="es-ES"/>
              <a:t>. Justificación de la actividad: Se identificarán las características del texto expositivo para que la alumna pueda estructurar el reportaje visual que entregará como producto final.</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pSp>
        <p:nvGrpSpPr>
          <p:cNvPr id="490" name="Google Shape;490;p61"/>
          <p:cNvGrpSpPr/>
          <p:nvPr/>
        </p:nvGrpSpPr>
        <p:grpSpPr>
          <a:xfrm>
            <a:off x="0" y="148353"/>
            <a:ext cx="9144000" cy="6695066"/>
            <a:chOff x="0" y="148353"/>
            <a:chExt cx="9144000" cy="6695066"/>
          </a:xfrm>
        </p:grpSpPr>
        <p:pic>
          <p:nvPicPr>
            <p:cNvPr descr="linea.png" id="491" name="Google Shape;491;p6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492" name="Google Shape;492;p6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493" name="Google Shape;493;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494" name="Google Shape;494;p6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a:t>
            </a:r>
            <a:r>
              <a:rPr lang="es-ES"/>
              <a:t>. Descripción de Apertura de la actividad. </a:t>
            </a:r>
            <a:endParaRPr/>
          </a:p>
          <a:p>
            <a:pPr indent="0" lvl="0" marL="203200" marR="0" rtl="0" algn="l">
              <a:spcBef>
                <a:spcPts val="0"/>
              </a:spcBef>
              <a:spcAft>
                <a:spcPts val="0"/>
              </a:spcAft>
              <a:buClr>
                <a:schemeClr val="dk1"/>
              </a:buClr>
              <a:buSzPts val="3200"/>
              <a:buFont typeface="Arial"/>
              <a:buNone/>
            </a:pPr>
            <a:r>
              <a:rPr lang="es-ES"/>
              <a:t>En una lluvia de ideas, se recuperarán las características del texto expositivo que las alumnas recuerdan. Se empleará Poll everywhere para esta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17"/>
          <p:cNvGrpSpPr/>
          <p:nvPr/>
        </p:nvGrpSpPr>
        <p:grpSpPr>
          <a:xfrm>
            <a:off x="0" y="148353"/>
            <a:ext cx="9144000" cy="6695066"/>
            <a:chOff x="0" y="148353"/>
            <a:chExt cx="9144000" cy="6695066"/>
          </a:xfrm>
        </p:grpSpPr>
        <p:pic>
          <p:nvPicPr>
            <p:cNvPr descr="linea.png" id="118" name="Google Shape;118;p1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19" name="Google Shape;119;p1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0" name="Google Shape;120;p17"/>
          <p:cNvSpPr txBox="1"/>
          <p:nvPr>
            <p:ph idx="1" type="body"/>
          </p:nvPr>
        </p:nvSpPr>
        <p:spPr>
          <a:xfrm>
            <a:off x="384025" y="430575"/>
            <a:ext cx="8229600" cy="5110800"/>
          </a:xfrm>
          <a:prstGeom prst="rect">
            <a:avLst/>
          </a:prstGeom>
          <a:noFill/>
          <a:ln>
            <a:noFill/>
          </a:ln>
        </p:spPr>
        <p:txBody>
          <a:bodyPr anchorCtr="0" anchor="t" bIns="45700" lIns="91425" spcFirstLastPara="1" rIns="91425" wrap="square" tIns="45700">
            <a:noAutofit/>
          </a:bodyPr>
          <a:lstStyle/>
          <a:p>
            <a:pPr indent="0" lvl="0" marL="342900" rtl="0" algn="l">
              <a:spcBef>
                <a:spcPts val="640"/>
              </a:spcBef>
              <a:spcAft>
                <a:spcPts val="0"/>
              </a:spcAft>
              <a:buNone/>
            </a:pPr>
            <a:r>
              <a:rPr lang="es-ES" sz="2400" u="sng">
                <a:latin typeface="Arial"/>
                <a:ea typeface="Arial"/>
                <a:cs typeface="Arial"/>
                <a:sym typeface="Arial"/>
              </a:rPr>
              <a:t>Descripción del proyecto:</a:t>
            </a:r>
            <a:endParaRPr sz="2400" u="sng">
              <a:latin typeface="Arial"/>
              <a:ea typeface="Arial"/>
              <a:cs typeface="Arial"/>
              <a:sym typeface="Arial"/>
            </a:endParaRPr>
          </a:p>
          <a:p>
            <a:pPr indent="0" lvl="0" marL="0" marR="0" rtl="0" algn="l">
              <a:spcBef>
                <a:spcPts val="640"/>
              </a:spcBef>
              <a:spcAft>
                <a:spcPts val="0"/>
              </a:spcAft>
              <a:buNone/>
            </a:pPr>
            <a:r>
              <a:t/>
            </a:r>
            <a:endParaRPr sz="2400">
              <a:latin typeface="Arial"/>
              <a:ea typeface="Arial"/>
              <a:cs typeface="Arial"/>
              <a:sym typeface="Arial"/>
            </a:endParaRPr>
          </a:p>
          <a:p>
            <a:pPr indent="0" lvl="0" marL="0" marR="0" rtl="0" algn="just">
              <a:spcBef>
                <a:spcPts val="640"/>
              </a:spcBef>
              <a:spcAft>
                <a:spcPts val="0"/>
              </a:spcAft>
              <a:buNone/>
            </a:pPr>
            <a:r>
              <a:rPr lang="es-ES" sz="2400">
                <a:latin typeface="Arial"/>
                <a:ea typeface="Arial"/>
                <a:cs typeface="Arial"/>
                <a:sym typeface="Arial"/>
              </a:rPr>
              <a:t>     </a:t>
            </a:r>
            <a:r>
              <a:rPr lang="es-ES" sz="2400">
                <a:latin typeface="Arial"/>
                <a:ea typeface="Arial"/>
                <a:cs typeface="Arial"/>
                <a:sym typeface="Arial"/>
              </a:rPr>
              <a:t>Los cinco casos migratorios se repartirán entre las alumnas formando equipos de trabajo, cada equipo hará una investigación profunda que incluye contexto sociopolítico, factores, rutas, consecuencias y conclusiones. Posterior a esto elaborarán un video tipo reportaje que mostrará, a través de caracterizaciones y guión hechos por las mismas alumnas, una situación particular/local que deje ver las consideraciones investigadas  y cualidades de su caso. La representación se elaborará bajo supervisión y con una rúbrica adaptada a las habilidades de expresión visual, técnicas, literarias e interpretativas propias de un video.</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62"/>
          <p:cNvGrpSpPr/>
          <p:nvPr/>
        </p:nvGrpSpPr>
        <p:grpSpPr>
          <a:xfrm>
            <a:off x="0" y="148353"/>
            <a:ext cx="9144000" cy="6695066"/>
            <a:chOff x="0" y="148353"/>
            <a:chExt cx="9144000" cy="6695066"/>
          </a:xfrm>
        </p:grpSpPr>
        <p:pic>
          <p:nvPicPr>
            <p:cNvPr descr="linea.png" id="500" name="Google Shape;500;p6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01" name="Google Shape;501;p6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02" name="Google Shape;502;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03" name="Google Shape;503;p6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a:t>
            </a:r>
            <a:r>
              <a:rPr lang="es-ES"/>
              <a:t>. Descripción del desarrollo de la actividad.</a:t>
            </a:r>
            <a:endParaRPr/>
          </a:p>
          <a:p>
            <a:pPr indent="-139700" lvl="0" marL="342900" marR="0" rtl="0" algn="l">
              <a:spcBef>
                <a:spcPts val="0"/>
              </a:spcBef>
              <a:spcAft>
                <a:spcPts val="0"/>
              </a:spcAft>
              <a:buClr>
                <a:schemeClr val="dk1"/>
              </a:buClr>
              <a:buSzPts val="3200"/>
              <a:buFont typeface="Arial"/>
              <a:buNone/>
            </a:pPr>
            <a:r>
              <a:rPr lang="es-ES"/>
              <a:t>Las alumnas organizarán las características que mencionaron en un organizador gráfico. Posteriormente, leerán las características del texto expositivo en la página Conocimientos fundamentales/UNAM y elaborarán un organizador gráfico de la información más relevante para comprender las características de estos textos.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pSp>
        <p:nvGrpSpPr>
          <p:cNvPr id="508" name="Google Shape;508;p63"/>
          <p:cNvGrpSpPr/>
          <p:nvPr/>
        </p:nvGrpSpPr>
        <p:grpSpPr>
          <a:xfrm>
            <a:off x="0" y="148353"/>
            <a:ext cx="9144000" cy="6695066"/>
            <a:chOff x="0" y="148353"/>
            <a:chExt cx="9144000" cy="6695066"/>
          </a:xfrm>
        </p:grpSpPr>
        <p:pic>
          <p:nvPicPr>
            <p:cNvPr descr="linea.png" id="509" name="Google Shape;509;p6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10" name="Google Shape;510;p6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11" name="Google Shape;511;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12" name="Google Shape;512;p6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a:t>
            </a:r>
            <a:r>
              <a:rPr lang="es-ES"/>
              <a:t>. Descripción del cierre de la actividad. </a:t>
            </a:r>
            <a:endParaRPr/>
          </a:p>
          <a:p>
            <a:pPr indent="-139700" lvl="0" marL="342900" marR="0" rtl="0" algn="l">
              <a:spcBef>
                <a:spcPts val="0"/>
              </a:spcBef>
              <a:spcAft>
                <a:spcPts val="0"/>
              </a:spcAft>
              <a:buClr>
                <a:schemeClr val="dk1"/>
              </a:buClr>
              <a:buSzPts val="3200"/>
              <a:buFont typeface="Arial"/>
              <a:buNone/>
            </a:pPr>
            <a:r>
              <a:rPr lang="es-ES"/>
              <a:t>Las alumnas compararán ambos organizadores gráficos para complementar la información. </a:t>
            </a:r>
            <a:endParaRPr/>
          </a:p>
          <a:p>
            <a:pPr indent="-139700" lvl="0" marL="342900" marR="0" rtl="0" algn="l">
              <a:spcBef>
                <a:spcPts val="0"/>
              </a:spcBef>
              <a:spcAft>
                <a:spcPts val="0"/>
              </a:spcAft>
              <a:buClr>
                <a:schemeClr val="dk1"/>
              </a:buClr>
              <a:buSzPts val="3200"/>
              <a:buFont typeface="Arial"/>
              <a:buNone/>
            </a:pPr>
            <a:r>
              <a:rPr lang="es-ES"/>
              <a:t>Finalmente, en un apunte de Cornell concentrarán y organizarán las características estructurales y lingüísticas del texto expositivo.</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pSp>
        <p:nvGrpSpPr>
          <p:cNvPr id="517" name="Google Shape;517;p64"/>
          <p:cNvGrpSpPr/>
          <p:nvPr/>
        </p:nvGrpSpPr>
        <p:grpSpPr>
          <a:xfrm>
            <a:off x="0" y="148353"/>
            <a:ext cx="9144000" cy="6695066"/>
            <a:chOff x="0" y="148353"/>
            <a:chExt cx="9144000" cy="6695066"/>
          </a:xfrm>
        </p:grpSpPr>
        <p:pic>
          <p:nvPicPr>
            <p:cNvPr descr="linea.png" id="518" name="Google Shape;518;p6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19" name="Google Shape;519;p6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20" name="Google Shape;52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21" name="Google Shape;521;p6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a:t>
            </a:r>
            <a:r>
              <a:rPr lang="es-ES"/>
              <a:t>.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rPr lang="es-ES"/>
              <a:t>Las características identificadas serán el soporte teórico para la lectura y elaboración de textos expositivos.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65"/>
          <p:cNvGrpSpPr/>
          <p:nvPr/>
        </p:nvGrpSpPr>
        <p:grpSpPr>
          <a:xfrm>
            <a:off x="0" y="148353"/>
            <a:ext cx="9144000" cy="6695066"/>
            <a:chOff x="0" y="148353"/>
            <a:chExt cx="9144000" cy="6695066"/>
          </a:xfrm>
        </p:grpSpPr>
        <p:pic>
          <p:nvPicPr>
            <p:cNvPr descr="linea.png" id="527" name="Google Shape;527;p6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28" name="Google Shape;528;p6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29" name="Google Shape;529;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30" name="Google Shape;530;p6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a:t>
            </a:r>
            <a:r>
              <a:rPr lang="es-ES"/>
              <a:t>. Análisis. Contrastación de lo esperado y lo sucedido. </a:t>
            </a:r>
            <a:endParaRPr/>
          </a:p>
          <a:p>
            <a:pPr indent="-139700" lvl="0" marL="342900" marR="0" rtl="0" algn="l">
              <a:spcBef>
                <a:spcPts val="0"/>
              </a:spcBef>
              <a:spcAft>
                <a:spcPts val="0"/>
              </a:spcAft>
              <a:buClr>
                <a:schemeClr val="dk1"/>
              </a:buClr>
              <a:buSzPts val="3200"/>
              <a:buFont typeface="Arial"/>
              <a:buNone/>
            </a:pPr>
            <a:r>
              <a:rPr lang="es-ES"/>
              <a:t>Fue de gran utilidad la lectura del material, ayudó a complementar y clarificar los elementos que integran al texto expositivo.</a:t>
            </a:r>
            <a:endParaRPr/>
          </a:p>
          <a:p>
            <a:pPr indent="-139700" lvl="0" marL="342900" marR="0" rtl="0" algn="l">
              <a:spcBef>
                <a:spcPts val="0"/>
              </a:spcBef>
              <a:spcAft>
                <a:spcPts val="0"/>
              </a:spcAft>
              <a:buClr>
                <a:schemeClr val="dk1"/>
              </a:buClr>
              <a:buSzPts val="3200"/>
              <a:buFont typeface="Arial"/>
              <a:buNone/>
            </a:pPr>
            <a:r>
              <a:rPr lang="es-ES"/>
              <a:t>Se seguirá trabajando con los apuntes de Cornell.</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grpSp>
        <p:nvGrpSpPr>
          <p:cNvPr id="535" name="Google Shape;535;p66"/>
          <p:cNvGrpSpPr/>
          <p:nvPr/>
        </p:nvGrpSpPr>
        <p:grpSpPr>
          <a:xfrm>
            <a:off x="0" y="148353"/>
            <a:ext cx="9144000" cy="6695066"/>
            <a:chOff x="0" y="148353"/>
            <a:chExt cx="9144000" cy="6695066"/>
          </a:xfrm>
        </p:grpSpPr>
        <p:pic>
          <p:nvPicPr>
            <p:cNvPr descr="linea.png" id="536" name="Google Shape;536;p6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37" name="Google Shape;537;p6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38" name="Google Shape;538;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539" name="Google Shape;539;p6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a:t>
            </a:r>
            <a:r>
              <a:rPr lang="es-ES"/>
              <a:t>. Toma de decisiones. </a:t>
            </a:r>
            <a:endParaRPr/>
          </a:p>
          <a:p>
            <a:pPr indent="-139700" lvl="0" marL="342900" marR="0" rtl="0" algn="l">
              <a:spcBef>
                <a:spcPts val="0"/>
              </a:spcBef>
              <a:spcAft>
                <a:spcPts val="0"/>
              </a:spcAft>
              <a:buClr>
                <a:schemeClr val="dk1"/>
              </a:buClr>
              <a:buSzPts val="3200"/>
              <a:buFont typeface="Arial"/>
              <a:buNone/>
            </a:pPr>
            <a:r>
              <a:rPr lang="es-ES"/>
              <a:t>La actividad fue un buen ejercicio, la información recabada servirá de soporte para su video.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grpSp>
        <p:nvGrpSpPr>
          <p:cNvPr id="544" name="Google Shape;544;p67"/>
          <p:cNvGrpSpPr/>
          <p:nvPr/>
        </p:nvGrpSpPr>
        <p:grpSpPr>
          <a:xfrm>
            <a:off x="0" y="148353"/>
            <a:ext cx="9144000" cy="6695066"/>
            <a:chOff x="0" y="148353"/>
            <a:chExt cx="9144000" cy="6695066"/>
          </a:xfrm>
        </p:grpSpPr>
        <p:pic>
          <p:nvPicPr>
            <p:cNvPr descr="linea.png" id="545" name="Google Shape;545;p6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46" name="Google Shape;546;p6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47" name="Google Shape;547;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t>EVIDENCIA</a:t>
            </a:r>
            <a:endParaRPr b="0" i="0" sz="5300" u="none" cap="none" strike="noStrike">
              <a:solidFill>
                <a:schemeClr val="dk1"/>
              </a:solidFill>
              <a:latin typeface="Calibri"/>
              <a:ea typeface="Calibri"/>
              <a:cs typeface="Calibri"/>
              <a:sym typeface="Calibri"/>
            </a:endParaRPr>
          </a:p>
        </p:txBody>
      </p:sp>
      <p:sp>
        <p:nvSpPr>
          <p:cNvPr id="548" name="Google Shape;548;p6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549" name="Google Shape;549;p67"/>
          <p:cNvPicPr preferRelativeResize="0"/>
          <p:nvPr/>
        </p:nvPicPr>
        <p:blipFill>
          <a:blip r:embed="rId5">
            <a:alphaModFix/>
          </a:blip>
          <a:stretch>
            <a:fillRect/>
          </a:stretch>
        </p:blipFill>
        <p:spPr>
          <a:xfrm>
            <a:off x="377425" y="1070700"/>
            <a:ext cx="8766575" cy="492879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grpSp>
        <p:nvGrpSpPr>
          <p:cNvPr id="554" name="Google Shape;554;p68"/>
          <p:cNvGrpSpPr/>
          <p:nvPr/>
        </p:nvGrpSpPr>
        <p:grpSpPr>
          <a:xfrm>
            <a:off x="0" y="148353"/>
            <a:ext cx="9144000" cy="6695066"/>
            <a:chOff x="0" y="148353"/>
            <a:chExt cx="9144000" cy="6695066"/>
          </a:xfrm>
        </p:grpSpPr>
        <p:pic>
          <p:nvPicPr>
            <p:cNvPr descr="linea.png" id="555" name="Google Shape;555;p6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56" name="Google Shape;556;p6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57" name="Google Shape;557;p68"/>
          <p:cNvSpPr txBox="1"/>
          <p:nvPr>
            <p:ph idx="1" type="body"/>
          </p:nvPr>
        </p:nvSpPr>
        <p:spPr>
          <a:xfrm>
            <a:off x="457200" y="795525"/>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f. Fuentes de apoyo:</a:t>
            </a:r>
            <a:endParaRPr/>
          </a:p>
          <a:p>
            <a:pPr indent="-139700" lvl="0" marL="342900" rtl="0" algn="l">
              <a:spcBef>
                <a:spcPts val="0"/>
              </a:spcBef>
              <a:spcAft>
                <a:spcPts val="0"/>
              </a:spcAft>
              <a:buClr>
                <a:schemeClr val="dk1"/>
              </a:buClr>
              <a:buSzPts val="3200"/>
              <a:buFont typeface="Arial"/>
              <a:buNone/>
            </a:pPr>
            <a:r>
              <a:rPr lang="es-ES" u="sng">
                <a:solidFill>
                  <a:schemeClr val="hlink"/>
                </a:solidFill>
                <a:hlinkClick r:id="rId5"/>
              </a:rPr>
              <a:t>Texto expositivo</a:t>
            </a:r>
            <a:endParaRPr/>
          </a:p>
          <a:p>
            <a:pPr indent="-139700" lvl="0" marL="342900" rtl="0" algn="l">
              <a:spcBef>
                <a:spcPts val="0"/>
              </a:spcBef>
              <a:spcAft>
                <a:spcPts val="0"/>
              </a:spcAft>
              <a:buClr>
                <a:schemeClr val="dk1"/>
              </a:buClr>
              <a:buSzPts val="3200"/>
              <a:buFont typeface="Arial"/>
              <a:buNone/>
            </a:pPr>
            <a:r>
              <a:rPr lang="es-ES" u="sng">
                <a:solidFill>
                  <a:schemeClr val="hlink"/>
                </a:solidFill>
                <a:hlinkClick r:id="rId6"/>
              </a:rPr>
              <a:t>Lluvia de ideas</a:t>
            </a:r>
            <a:endParaRPr/>
          </a:p>
          <a:p>
            <a:pPr indent="-139700" lvl="0" marL="342900" rtl="0" algn="l">
              <a:spcBef>
                <a:spcPts val="0"/>
              </a:spcBef>
              <a:spcAft>
                <a:spcPts val="0"/>
              </a:spcAft>
              <a:buClr>
                <a:schemeClr val="dk1"/>
              </a:buClr>
              <a:buSzPts val="3200"/>
              <a:buFont typeface="Arial"/>
              <a:buNone/>
            </a:pPr>
            <a:r>
              <a:rPr lang="es-ES"/>
              <a:t>Apuntes de Cornell</a:t>
            </a:r>
            <a:endParaRPr/>
          </a:p>
          <a:p>
            <a:pPr indent="-139700" lvl="0" marL="34290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pSp>
        <p:nvGrpSpPr>
          <p:cNvPr id="562" name="Google Shape;562;p69"/>
          <p:cNvGrpSpPr/>
          <p:nvPr/>
        </p:nvGrpSpPr>
        <p:grpSpPr>
          <a:xfrm>
            <a:off x="0" y="148353"/>
            <a:ext cx="9144000" cy="6695066"/>
            <a:chOff x="0" y="148353"/>
            <a:chExt cx="9144000" cy="6695066"/>
          </a:xfrm>
        </p:grpSpPr>
        <p:pic>
          <p:nvPicPr>
            <p:cNvPr descr="linea.png" id="563" name="Google Shape;563;p6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64" name="Google Shape;564;p6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65" name="Google Shape;565;p69"/>
          <p:cNvSpPr txBox="1"/>
          <p:nvPr>
            <p:ph type="title"/>
          </p:nvPr>
        </p:nvSpPr>
        <p:spPr>
          <a:xfrm>
            <a:off x="457200" y="274651"/>
            <a:ext cx="8229600" cy="1325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highlight>
                  <a:srgbClr val="FF00FF"/>
                </a:highlight>
              </a:rPr>
              <a:t>Actividad 1: </a:t>
            </a:r>
            <a:endParaRPr sz="4100">
              <a:highlight>
                <a:srgbClr val="FF00FF"/>
              </a:highlight>
            </a:endParaRPr>
          </a:p>
          <a:p>
            <a:pPr indent="0" lvl="0" marL="0" marR="0" rtl="0" algn="l">
              <a:spcBef>
                <a:spcPts val="0"/>
              </a:spcBef>
              <a:spcAft>
                <a:spcPts val="0"/>
              </a:spcAft>
              <a:buClr>
                <a:schemeClr val="dk1"/>
              </a:buClr>
              <a:buSzPts val="4400"/>
              <a:buFont typeface="Calibri"/>
              <a:buNone/>
            </a:pPr>
            <a:r>
              <a:rPr lang="es-ES" sz="3700">
                <a:highlight>
                  <a:srgbClr val="FF00FF"/>
                </a:highlight>
              </a:rPr>
              <a:t>Educación estética y artística IV Teatro</a:t>
            </a:r>
            <a:endParaRPr b="0" i="0" sz="4900" u="none" cap="none" strike="noStrike">
              <a:solidFill>
                <a:schemeClr val="dk1"/>
              </a:solidFill>
              <a:latin typeface="Calibri"/>
              <a:ea typeface="Calibri"/>
              <a:cs typeface="Calibri"/>
              <a:sym typeface="Calibri"/>
            </a:endParaRPr>
          </a:p>
        </p:txBody>
      </p:sp>
      <p:sp>
        <p:nvSpPr>
          <p:cNvPr id="566" name="Google Shape;566;p6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567" name="Google Shape;567;p69"/>
          <p:cNvSpPr txBox="1"/>
          <p:nvPr/>
        </p:nvSpPr>
        <p:spPr>
          <a:xfrm>
            <a:off x="457200" y="1600350"/>
            <a:ext cx="8321100" cy="4987200"/>
          </a:xfrm>
          <a:prstGeom prst="rect">
            <a:avLst/>
          </a:prstGeom>
          <a:noFill/>
          <a:ln>
            <a:noFill/>
          </a:ln>
        </p:spPr>
        <p:txBody>
          <a:bodyPr anchorCtr="0" anchor="t" bIns="91425" lIns="91425" spcFirstLastPara="1" rIns="91425" wrap="square" tIns="91425">
            <a:spAutoFit/>
          </a:bodyPr>
          <a:lstStyle/>
          <a:p>
            <a:pPr indent="-139700" lvl="0" marL="34290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Nombre de la actividad: Diseño y</a:t>
            </a:r>
            <a:endParaRPr sz="3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caracterización de personaje</a:t>
            </a:r>
            <a:endParaRPr sz="3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1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b. Objetivo: Desarrollar el proceso de diseño y caracterización del personaje a partir del guión.</a:t>
            </a:r>
            <a:endParaRPr sz="3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1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c. Grado: 4º</a:t>
            </a:r>
            <a:endParaRPr sz="32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t/>
            </a:r>
            <a:endParaRPr sz="1800">
              <a:solidFill>
                <a:schemeClr val="dk1"/>
              </a:solidFill>
              <a:latin typeface="Calibri"/>
              <a:ea typeface="Calibri"/>
              <a:cs typeface="Calibri"/>
              <a:sym typeface="Calibri"/>
            </a:endParaRPr>
          </a:p>
          <a:p>
            <a:pPr indent="-139700" lvl="0" marL="342900" rtl="0" algn="l">
              <a:spcBef>
                <a:spcPts val="0"/>
              </a:spcBef>
              <a:spcAft>
                <a:spcPts val="0"/>
              </a:spcAft>
              <a:buClr>
                <a:schemeClr val="dk1"/>
              </a:buClr>
              <a:buSzPts val="3200"/>
              <a:buFont typeface="Arial"/>
              <a:buNone/>
            </a:pPr>
            <a:r>
              <a:rPr lang="es-ES" sz="3200">
                <a:solidFill>
                  <a:schemeClr val="dk1"/>
                </a:solidFill>
                <a:latin typeface="Calibri"/>
                <a:ea typeface="Calibri"/>
                <a:cs typeface="Calibri"/>
                <a:sym typeface="Calibri"/>
              </a:rPr>
              <a:t>d. Fecha en que se llevará a cabo la actividad: 7 y 14 de noviembre de 2022</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grpSp>
        <p:nvGrpSpPr>
          <p:cNvPr id="572" name="Google Shape;572;p70"/>
          <p:cNvGrpSpPr/>
          <p:nvPr/>
        </p:nvGrpSpPr>
        <p:grpSpPr>
          <a:xfrm>
            <a:off x="0" y="148353"/>
            <a:ext cx="9144000" cy="6695066"/>
            <a:chOff x="0" y="148353"/>
            <a:chExt cx="9144000" cy="6695066"/>
          </a:xfrm>
        </p:grpSpPr>
        <p:pic>
          <p:nvPicPr>
            <p:cNvPr descr="linea.png" id="573" name="Google Shape;573;p7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74" name="Google Shape;574;p7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75" name="Google Shape;57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5300" u="none" cap="none" strike="noStrike">
              <a:solidFill>
                <a:schemeClr val="dk1"/>
              </a:solidFill>
              <a:latin typeface="Calibri"/>
              <a:ea typeface="Calibri"/>
              <a:cs typeface="Calibri"/>
              <a:sym typeface="Calibri"/>
            </a:endParaRPr>
          </a:p>
        </p:txBody>
      </p:sp>
      <p:sp>
        <p:nvSpPr>
          <p:cNvPr id="576" name="Google Shape;576;p70"/>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e. Asignaturas participantes, temas o conceptos de cada una: Educación Estética y Artística Teatro IV</a:t>
            </a:r>
            <a:endParaRPr/>
          </a:p>
          <a:p>
            <a:pPr indent="0" lvl="0" marL="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f. Fuentes de apoyo: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grpSp>
        <p:nvGrpSpPr>
          <p:cNvPr id="581" name="Google Shape;581;p71"/>
          <p:cNvGrpSpPr/>
          <p:nvPr/>
        </p:nvGrpSpPr>
        <p:grpSpPr>
          <a:xfrm>
            <a:off x="0" y="148353"/>
            <a:ext cx="9144000" cy="6695066"/>
            <a:chOff x="0" y="148353"/>
            <a:chExt cx="9144000" cy="6695066"/>
          </a:xfrm>
        </p:grpSpPr>
        <p:pic>
          <p:nvPicPr>
            <p:cNvPr descr="linea.png" id="582" name="Google Shape;582;p7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83" name="Google Shape;583;p7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84" name="Google Shape;58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5300" u="none" cap="none" strike="noStrike">
              <a:solidFill>
                <a:schemeClr val="dk1"/>
              </a:solidFill>
              <a:latin typeface="Calibri"/>
              <a:ea typeface="Calibri"/>
              <a:cs typeface="Calibri"/>
              <a:sym typeface="Calibri"/>
            </a:endParaRPr>
          </a:p>
        </p:txBody>
      </p:sp>
      <p:sp>
        <p:nvSpPr>
          <p:cNvPr id="585" name="Google Shape;585;p7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g. Justificación de la actividad: Para la creación e interpretación de un personaje es importante realizar una planeación, tanto del aspecto visual (caracterización/boceto), por lo tanto, se realizarán los bocetos de la caracterización (vestuario, maquillaje, peinado).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18"/>
          <p:cNvGrpSpPr/>
          <p:nvPr/>
        </p:nvGrpSpPr>
        <p:grpSpPr>
          <a:xfrm>
            <a:off x="0" y="148353"/>
            <a:ext cx="9144000" cy="6695066"/>
            <a:chOff x="0" y="148353"/>
            <a:chExt cx="9144000" cy="6695066"/>
          </a:xfrm>
        </p:grpSpPr>
        <p:pic>
          <p:nvPicPr>
            <p:cNvPr descr="linea.png" id="126" name="Google Shape;126;p18"/>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27" name="Google Shape;127;p1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28" name="Google Shape;12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s-ES" sz="4400" u="none" cap="none" strike="noStrike">
                <a:solidFill>
                  <a:schemeClr val="dk1"/>
                </a:solidFill>
                <a:latin typeface="Calibri"/>
                <a:ea typeface="Calibri"/>
                <a:cs typeface="Calibri"/>
                <a:sym typeface="Calibri"/>
              </a:rPr>
              <a:t>OBJETIVO GENERAL</a:t>
            </a:r>
            <a:endParaRPr b="0" i="0" sz="4400" u="none" cap="none" strike="noStrike">
              <a:solidFill>
                <a:schemeClr val="dk1"/>
              </a:solidFill>
              <a:latin typeface="Calibri"/>
              <a:ea typeface="Calibri"/>
              <a:cs typeface="Calibri"/>
              <a:sym typeface="Calibri"/>
            </a:endParaRPr>
          </a:p>
        </p:txBody>
      </p:sp>
      <p:sp>
        <p:nvSpPr>
          <p:cNvPr id="129" name="Google Shape;129;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just">
              <a:lnSpc>
                <a:spcPct val="165600"/>
              </a:lnSpc>
              <a:spcBef>
                <a:spcPts val="0"/>
              </a:spcBef>
              <a:spcAft>
                <a:spcPts val="0"/>
              </a:spcAft>
              <a:buClr>
                <a:schemeClr val="dk1"/>
              </a:buClr>
              <a:buSzPts val="1100"/>
              <a:buFont typeface="Arial"/>
              <a:buNone/>
            </a:pPr>
            <a:r>
              <a:rPr lang="es-ES" sz="2400">
                <a:highlight>
                  <a:srgbClr val="FFFFFF"/>
                </a:highlight>
                <a:latin typeface="Arial"/>
                <a:ea typeface="Arial"/>
                <a:cs typeface="Arial"/>
                <a:sym typeface="Arial"/>
              </a:rPr>
              <a:t>  Desarrollar distintas habilidades a partir de la investigación de un caso migratorio, así como la creación de subsecuente reportaje visual (video), en el que reforzarán las habilidades lingüísticas  y concluirán, de manera personal, sobre  los distintos elementos que se vinculan en cualquier proceso de migración. </a:t>
            </a:r>
            <a:endParaRPr sz="2400">
              <a:highlight>
                <a:srgbClr val="FFFFFF"/>
              </a:highlight>
              <a:latin typeface="Arial"/>
              <a:ea typeface="Arial"/>
              <a:cs typeface="Arial"/>
              <a:sym typeface="Arial"/>
            </a:endParaRPr>
          </a:p>
          <a:p>
            <a:pPr indent="0" lvl="0" marL="0" rtl="0" algn="l">
              <a:lnSpc>
                <a:spcPct val="165600"/>
              </a:lnSpc>
              <a:spcBef>
                <a:spcPts val="0"/>
              </a:spcBef>
              <a:spcAft>
                <a:spcPts val="0"/>
              </a:spcAft>
              <a:buClr>
                <a:schemeClr val="dk1"/>
              </a:buClr>
              <a:buSzPts val="1100"/>
              <a:buFont typeface="Arial"/>
              <a:buNone/>
            </a:pPr>
            <a:r>
              <a:rPr lang="es-E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indent="-139700" lvl="0" marL="3429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grpSp>
        <p:nvGrpSpPr>
          <p:cNvPr id="590" name="Google Shape;590;p72"/>
          <p:cNvGrpSpPr/>
          <p:nvPr/>
        </p:nvGrpSpPr>
        <p:grpSpPr>
          <a:xfrm>
            <a:off x="0" y="148353"/>
            <a:ext cx="9144000" cy="6695066"/>
            <a:chOff x="0" y="148353"/>
            <a:chExt cx="9144000" cy="6695066"/>
          </a:xfrm>
        </p:grpSpPr>
        <p:pic>
          <p:nvPicPr>
            <p:cNvPr descr="linea.png" id="591" name="Google Shape;591;p7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592" name="Google Shape;592;p7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593" name="Google Shape;593;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highlight>
                  <a:srgbClr val="FF00FF"/>
                </a:highlight>
              </a:rPr>
              <a:t>Actividad 1:</a:t>
            </a:r>
            <a:r>
              <a:rPr lang="es-ES" sz="4100"/>
              <a:t> Denisse</a:t>
            </a:r>
            <a:endParaRPr b="0" i="0" sz="5300" u="none" cap="none" strike="noStrike">
              <a:solidFill>
                <a:schemeClr val="dk1"/>
              </a:solidFill>
              <a:latin typeface="Calibri"/>
              <a:ea typeface="Calibri"/>
              <a:cs typeface="Calibri"/>
              <a:sym typeface="Calibri"/>
            </a:endParaRPr>
          </a:p>
        </p:txBody>
      </p:sp>
      <p:sp>
        <p:nvSpPr>
          <p:cNvPr id="594" name="Google Shape;594;p7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h) </a:t>
            </a:r>
            <a:r>
              <a:rPr lang="es-ES"/>
              <a:t>Descripción de Apertura de la actividad. </a:t>
            </a:r>
            <a:endParaRPr/>
          </a:p>
          <a:p>
            <a:pPr indent="-139700" lvl="0" marL="342900" rtl="0" algn="l">
              <a:spcBef>
                <a:spcPts val="0"/>
              </a:spcBef>
              <a:spcAft>
                <a:spcPts val="0"/>
              </a:spcAft>
              <a:buClr>
                <a:schemeClr val="dk1"/>
              </a:buClr>
              <a:buSzPts val="3200"/>
              <a:buFont typeface="Arial"/>
              <a:buNone/>
            </a:pPr>
            <a:r>
              <a:rPr lang="es-ES"/>
              <a:t>En la etapa inicial, se solicita la descripción del personaje a interpretar física y psicológica.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grpSp>
        <p:nvGrpSpPr>
          <p:cNvPr id="599" name="Google Shape;599;p73"/>
          <p:cNvGrpSpPr/>
          <p:nvPr/>
        </p:nvGrpSpPr>
        <p:grpSpPr>
          <a:xfrm>
            <a:off x="0" y="148353"/>
            <a:ext cx="9144000" cy="6695066"/>
            <a:chOff x="0" y="148353"/>
            <a:chExt cx="9144000" cy="6695066"/>
          </a:xfrm>
        </p:grpSpPr>
        <p:pic>
          <p:nvPicPr>
            <p:cNvPr descr="linea.png" id="600" name="Google Shape;600;p7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01" name="Google Shape;601;p7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02" name="Google Shape;602;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highlight>
                  <a:srgbClr val="FF00FF"/>
                </a:highlight>
              </a:rPr>
              <a:t>Actividad 1:</a:t>
            </a:r>
            <a:r>
              <a:rPr lang="es-ES" sz="4100"/>
              <a:t> Denisse</a:t>
            </a:r>
            <a:endParaRPr b="0" i="0" sz="5300" u="none" cap="none" strike="noStrike">
              <a:solidFill>
                <a:schemeClr val="dk1"/>
              </a:solidFill>
              <a:latin typeface="Calibri"/>
              <a:ea typeface="Calibri"/>
              <a:cs typeface="Calibri"/>
              <a:sym typeface="Calibri"/>
            </a:endParaRPr>
          </a:p>
        </p:txBody>
      </p:sp>
      <p:sp>
        <p:nvSpPr>
          <p:cNvPr id="603" name="Google Shape;603;p7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i) </a:t>
            </a:r>
            <a:r>
              <a:rPr lang="es-ES"/>
              <a:t>Descripción del desarrollo de la actividad. </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rPr lang="es-ES"/>
              <a:t>Posteriormente en clase, realizan la propuesta-boceto de la caracterización que utilizarán para el video en papel.</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t/>
            </a:r>
            <a:endParaRPr/>
          </a:p>
          <a:p>
            <a:pPr indent="-139700" lvl="0" marL="342900" rtl="0" algn="l">
              <a:spcBef>
                <a:spcPts val="0"/>
              </a:spcBef>
              <a:spcAft>
                <a:spcPts val="0"/>
              </a:spcAft>
              <a:buClr>
                <a:schemeClr val="dk1"/>
              </a:buClr>
              <a:buSzPts val="3200"/>
              <a:buFont typeface="Arial"/>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74"/>
          <p:cNvGrpSpPr/>
          <p:nvPr/>
        </p:nvGrpSpPr>
        <p:grpSpPr>
          <a:xfrm>
            <a:off x="0" y="148353"/>
            <a:ext cx="9144000" cy="6695066"/>
            <a:chOff x="0" y="148353"/>
            <a:chExt cx="9144000" cy="6695066"/>
          </a:xfrm>
        </p:grpSpPr>
        <p:pic>
          <p:nvPicPr>
            <p:cNvPr descr="linea.png" id="609" name="Google Shape;609;p7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10" name="Google Shape;610;p7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11" name="Google Shape;611;p74"/>
          <p:cNvSpPr txBox="1"/>
          <p:nvPr>
            <p:ph type="title"/>
          </p:nvPr>
        </p:nvSpPr>
        <p:spPr>
          <a:xfrm>
            <a:off x="364025" y="237319"/>
            <a:ext cx="8229600" cy="44775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a:p>
            <a:pPr indent="0" lvl="0" marL="0" marR="0" rtl="0" algn="l">
              <a:spcBef>
                <a:spcPts val="0"/>
              </a:spcBef>
              <a:spcAft>
                <a:spcPts val="0"/>
              </a:spcAft>
              <a:buClr>
                <a:schemeClr val="dk1"/>
              </a:buClr>
              <a:buSzPts val="4400"/>
              <a:buFont typeface="Calibri"/>
              <a:buNone/>
            </a:pPr>
            <a:r>
              <a:rPr lang="es-ES" sz="3400">
                <a:latin typeface="Arial"/>
                <a:ea typeface="Arial"/>
                <a:cs typeface="Arial"/>
                <a:sym typeface="Arial"/>
              </a:rPr>
              <a:t>j) </a:t>
            </a:r>
            <a:r>
              <a:rPr lang="es-ES" sz="3400"/>
              <a:t>Cierre de la actividad:</a:t>
            </a:r>
            <a:endParaRPr sz="3400"/>
          </a:p>
          <a:p>
            <a:pPr indent="0" lvl="0" marL="0" marR="0" rtl="0" algn="l">
              <a:spcBef>
                <a:spcPts val="0"/>
              </a:spcBef>
              <a:spcAft>
                <a:spcPts val="0"/>
              </a:spcAft>
              <a:buClr>
                <a:schemeClr val="dk1"/>
              </a:buClr>
              <a:buSzPts val="4400"/>
              <a:buFont typeface="Calibri"/>
              <a:buNone/>
            </a:pPr>
            <a:r>
              <a:t/>
            </a:r>
            <a:endParaRPr sz="3400"/>
          </a:p>
          <a:p>
            <a:pPr indent="0" lvl="0" marL="0" marR="0" rtl="0" algn="just">
              <a:spcBef>
                <a:spcPts val="0"/>
              </a:spcBef>
              <a:spcAft>
                <a:spcPts val="0"/>
              </a:spcAft>
              <a:buClr>
                <a:schemeClr val="dk1"/>
              </a:buClr>
              <a:buSzPts val="4400"/>
              <a:buFont typeface="Calibri"/>
              <a:buNone/>
            </a:pPr>
            <a:r>
              <a:rPr lang="es-ES" sz="3400"/>
              <a:t>La entrega del boceto se realiza en dos formatos, uno a través de </a:t>
            </a:r>
            <a:r>
              <a:rPr lang="es-ES" sz="3400"/>
              <a:t>classroom</a:t>
            </a:r>
            <a:r>
              <a:rPr lang="es-ES" sz="3400"/>
              <a:t> (para revisión previa y entrega de retroalimentación) y otro</a:t>
            </a:r>
            <a:r>
              <a:rPr lang="es-ES" sz="3400"/>
              <a:t> en papel  (entrega final)</a:t>
            </a:r>
            <a:endParaRPr sz="3400"/>
          </a:p>
          <a:p>
            <a:pPr indent="0" lvl="0" marL="0" marR="0" rtl="0" algn="l">
              <a:spcBef>
                <a:spcPts val="0"/>
              </a:spcBef>
              <a:spcAft>
                <a:spcPts val="0"/>
              </a:spcAft>
              <a:buClr>
                <a:schemeClr val="dk1"/>
              </a:buClr>
              <a:buSzPts val="4400"/>
              <a:buFont typeface="Calibri"/>
              <a:buNone/>
            </a:pPr>
            <a:r>
              <a:t/>
            </a:r>
            <a:endParaRPr sz="3400"/>
          </a:p>
          <a:p>
            <a:pPr indent="0" lvl="0" marL="0" marR="0" rtl="0" algn="l">
              <a:spcBef>
                <a:spcPts val="0"/>
              </a:spcBef>
              <a:spcAft>
                <a:spcPts val="0"/>
              </a:spcAft>
              <a:buClr>
                <a:schemeClr val="dk1"/>
              </a:buClr>
              <a:buSzPts val="4400"/>
              <a:buFont typeface="Calibri"/>
              <a:buNone/>
            </a:pPr>
            <a:r>
              <a:t/>
            </a:r>
            <a:endParaRPr sz="34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id="616" name="Google Shape;616;p75"/>
          <p:cNvGrpSpPr/>
          <p:nvPr/>
        </p:nvGrpSpPr>
        <p:grpSpPr>
          <a:xfrm>
            <a:off x="0" y="148353"/>
            <a:ext cx="9144000" cy="6695066"/>
            <a:chOff x="0" y="148353"/>
            <a:chExt cx="9144000" cy="6695066"/>
          </a:xfrm>
        </p:grpSpPr>
        <p:pic>
          <p:nvPicPr>
            <p:cNvPr descr="linea.png" id="617" name="Google Shape;617;p7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18" name="Google Shape;618;p7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19" name="Google Shape;619;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sz="4100">
                <a:highlight>
                  <a:srgbClr val="FF00FF"/>
                </a:highlight>
              </a:rPr>
              <a:t>Evidencia</a:t>
            </a:r>
            <a:r>
              <a:rPr lang="es-ES" sz="4100"/>
              <a:t> Denisse</a:t>
            </a:r>
            <a:endParaRPr b="0" i="0" sz="5300" u="none" cap="none" strike="noStrike">
              <a:solidFill>
                <a:schemeClr val="dk1"/>
              </a:solidFill>
              <a:latin typeface="Calibri"/>
              <a:ea typeface="Calibri"/>
              <a:cs typeface="Calibri"/>
              <a:sym typeface="Calibri"/>
            </a:endParaRPr>
          </a:p>
        </p:txBody>
      </p:sp>
      <p:sp>
        <p:nvSpPr>
          <p:cNvPr id="620" name="Google Shape;620;p7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rPr lang="es-ES"/>
              <a:t>k) </a:t>
            </a:r>
            <a:r>
              <a:rPr lang="es-ES"/>
              <a:t>Análisis. Contrastación de lo esperado y lo sucedido. </a:t>
            </a:r>
            <a:endParaRPr/>
          </a:p>
          <a:p>
            <a:pPr indent="-139700" lvl="0" marL="342900" rtl="0" algn="l">
              <a:spcBef>
                <a:spcPts val="0"/>
              </a:spcBef>
              <a:spcAft>
                <a:spcPts val="0"/>
              </a:spcAft>
              <a:buClr>
                <a:schemeClr val="dk1"/>
              </a:buClr>
              <a:buSzPts val="3200"/>
              <a:buFont typeface="Arial"/>
              <a:buNone/>
            </a:pPr>
            <a:r>
              <a:rPr lang="es-ES"/>
              <a:t>Fue una buena experiencia, las alumnas no esperaban hacer una planeación de la caracterización, pero mencionaron que realizarla les permitió aprovechar el tiempo y tener claridad de los elementos, los que les generó más seguridad al momento de la grabación.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pSp>
        <p:nvGrpSpPr>
          <p:cNvPr id="625" name="Google Shape;625;p76"/>
          <p:cNvGrpSpPr/>
          <p:nvPr/>
        </p:nvGrpSpPr>
        <p:grpSpPr>
          <a:xfrm>
            <a:off x="0" y="148353"/>
            <a:ext cx="9144000" cy="6695066"/>
            <a:chOff x="0" y="148353"/>
            <a:chExt cx="9144000" cy="6695066"/>
          </a:xfrm>
        </p:grpSpPr>
        <p:pic>
          <p:nvPicPr>
            <p:cNvPr descr="linea.png" id="626" name="Google Shape;626;p7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27" name="Google Shape;627;p7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28" name="Google Shape;62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629" name="Google Shape;629;p7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pSp>
        <p:nvGrpSpPr>
          <p:cNvPr id="634" name="Google Shape;634;p77"/>
          <p:cNvGrpSpPr/>
          <p:nvPr/>
        </p:nvGrpSpPr>
        <p:grpSpPr>
          <a:xfrm>
            <a:off x="0" y="148353"/>
            <a:ext cx="9144000" cy="6695066"/>
            <a:chOff x="0" y="148353"/>
            <a:chExt cx="9144000" cy="6695066"/>
          </a:xfrm>
        </p:grpSpPr>
        <p:pic>
          <p:nvPicPr>
            <p:cNvPr descr="linea.png" id="635" name="Google Shape;635;p7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36" name="Google Shape;636;p7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37" name="Google Shape;637;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638" name="Google Shape;638;p7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639" name="Google Shape;639;p77"/>
          <p:cNvPicPr preferRelativeResize="0"/>
          <p:nvPr/>
        </p:nvPicPr>
        <p:blipFill>
          <a:blip r:embed="rId5">
            <a:alphaModFix/>
          </a:blip>
          <a:stretch>
            <a:fillRect/>
          </a:stretch>
        </p:blipFill>
        <p:spPr>
          <a:xfrm>
            <a:off x="702749" y="1417650"/>
            <a:ext cx="7738500" cy="43019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grpSp>
        <p:nvGrpSpPr>
          <p:cNvPr id="644" name="Google Shape;644;p78"/>
          <p:cNvGrpSpPr/>
          <p:nvPr/>
        </p:nvGrpSpPr>
        <p:grpSpPr>
          <a:xfrm>
            <a:off x="0" y="148353"/>
            <a:ext cx="9144000" cy="6695066"/>
            <a:chOff x="0" y="148353"/>
            <a:chExt cx="9144000" cy="6695066"/>
          </a:xfrm>
        </p:grpSpPr>
        <p:pic>
          <p:nvPicPr>
            <p:cNvPr descr="linea.png" id="645" name="Google Shape;645;p7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46" name="Google Shape;646;p7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47" name="Google Shape;647;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648" name="Google Shape;648;p7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649" name="Google Shape;649;p78"/>
          <p:cNvPicPr preferRelativeResize="0"/>
          <p:nvPr/>
        </p:nvPicPr>
        <p:blipFill>
          <a:blip r:embed="rId5">
            <a:alphaModFix/>
          </a:blip>
          <a:stretch>
            <a:fillRect/>
          </a:stretch>
        </p:blipFill>
        <p:spPr>
          <a:xfrm>
            <a:off x="576736" y="1493775"/>
            <a:ext cx="7990524" cy="443245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grpSp>
        <p:nvGrpSpPr>
          <p:cNvPr id="654" name="Google Shape;654;p79"/>
          <p:cNvGrpSpPr/>
          <p:nvPr/>
        </p:nvGrpSpPr>
        <p:grpSpPr>
          <a:xfrm>
            <a:off x="0" y="148353"/>
            <a:ext cx="9144000" cy="6695066"/>
            <a:chOff x="0" y="148353"/>
            <a:chExt cx="9144000" cy="6695066"/>
          </a:xfrm>
        </p:grpSpPr>
        <p:pic>
          <p:nvPicPr>
            <p:cNvPr descr="linea.png" id="655" name="Google Shape;655;p7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56" name="Google Shape;656;p7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57" name="Google Shape;657;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658" name="Google Shape;658;p7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659" name="Google Shape;659;p79"/>
          <p:cNvPicPr preferRelativeResize="0"/>
          <p:nvPr/>
        </p:nvPicPr>
        <p:blipFill>
          <a:blip r:embed="rId5">
            <a:alphaModFix/>
          </a:blip>
          <a:stretch>
            <a:fillRect/>
          </a:stretch>
        </p:blipFill>
        <p:spPr>
          <a:xfrm>
            <a:off x="492325" y="1417650"/>
            <a:ext cx="8159350" cy="45261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grpSp>
        <p:nvGrpSpPr>
          <p:cNvPr id="664" name="Google Shape;664;p80"/>
          <p:cNvGrpSpPr/>
          <p:nvPr/>
        </p:nvGrpSpPr>
        <p:grpSpPr>
          <a:xfrm>
            <a:off x="0" y="148353"/>
            <a:ext cx="9144000" cy="6695066"/>
            <a:chOff x="0" y="148353"/>
            <a:chExt cx="9144000" cy="6695066"/>
          </a:xfrm>
        </p:grpSpPr>
        <p:pic>
          <p:nvPicPr>
            <p:cNvPr descr="linea.png" id="665" name="Google Shape;665;p8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66" name="Google Shape;666;p8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67" name="Google Shape;667;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668" name="Google Shape;668;p8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669" name="Google Shape;669;p80"/>
          <p:cNvPicPr preferRelativeResize="0"/>
          <p:nvPr/>
        </p:nvPicPr>
        <p:blipFill>
          <a:blip r:embed="rId5">
            <a:alphaModFix/>
          </a:blip>
          <a:stretch>
            <a:fillRect/>
          </a:stretch>
        </p:blipFill>
        <p:spPr>
          <a:xfrm>
            <a:off x="2088050" y="1220400"/>
            <a:ext cx="4755842" cy="49059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grpSp>
        <p:nvGrpSpPr>
          <p:cNvPr id="674" name="Google Shape;674;p81"/>
          <p:cNvGrpSpPr/>
          <p:nvPr/>
        </p:nvGrpSpPr>
        <p:grpSpPr>
          <a:xfrm>
            <a:off x="0" y="148353"/>
            <a:ext cx="9144000" cy="6695066"/>
            <a:chOff x="0" y="148353"/>
            <a:chExt cx="9144000" cy="6695066"/>
          </a:xfrm>
        </p:grpSpPr>
        <p:pic>
          <p:nvPicPr>
            <p:cNvPr descr="linea.png" id="675" name="Google Shape;675;p8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76" name="Google Shape;676;p8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77" name="Google Shape;677;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highlight>
                  <a:srgbClr val="FF9900"/>
                </a:highlight>
              </a:rPr>
              <a:t>Actividad 2 Historia</a:t>
            </a:r>
            <a:endParaRPr b="0" i="0" sz="4400" u="none" cap="none" strike="noStrike">
              <a:solidFill>
                <a:schemeClr val="dk1"/>
              </a:solidFill>
              <a:highlight>
                <a:srgbClr val="FF9900"/>
              </a:highlight>
              <a:latin typeface="Calibri"/>
              <a:ea typeface="Calibri"/>
              <a:cs typeface="Calibri"/>
              <a:sym typeface="Calibri"/>
            </a:endParaRPr>
          </a:p>
        </p:txBody>
      </p:sp>
      <p:sp>
        <p:nvSpPr>
          <p:cNvPr id="678" name="Google Shape;678;p8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infografía</a:t>
            </a:r>
            <a:endParaRPr sz="3000"/>
          </a:p>
          <a:p>
            <a:pPr indent="-139700" lvl="0" marL="342900" marR="0" rtl="0" algn="l">
              <a:spcBef>
                <a:spcPts val="0"/>
              </a:spcBef>
              <a:spcAft>
                <a:spcPts val="0"/>
              </a:spcAft>
              <a:buClr>
                <a:schemeClr val="dk1"/>
              </a:buClr>
              <a:buSzPts val="3200"/>
              <a:buFont typeface="Arial"/>
              <a:buNone/>
            </a:pPr>
            <a:r>
              <a:rPr lang="es-ES" sz="3000"/>
              <a:t>b. Objetivo: desarrollar habilidades de paráfrasis, síntesis y creatividad, para la elaboración de la infografía a partir de la información recabada para la elaboración de las notas cornell.</a:t>
            </a:r>
            <a:endParaRPr sz="3000"/>
          </a:p>
          <a:p>
            <a:pPr indent="-139700" lvl="0" marL="342900" marR="0" rtl="0" algn="l">
              <a:spcBef>
                <a:spcPts val="0"/>
              </a:spcBef>
              <a:spcAft>
                <a:spcPts val="0"/>
              </a:spcAft>
              <a:buClr>
                <a:schemeClr val="dk1"/>
              </a:buClr>
              <a:buSzPts val="3200"/>
              <a:buFont typeface="Arial"/>
              <a:buNone/>
            </a:pPr>
            <a:r>
              <a:rPr lang="es-ES" sz="3000"/>
              <a:t>c. Grado. 4o.</a:t>
            </a:r>
            <a:endParaRPr sz="3000"/>
          </a:p>
          <a:p>
            <a:pPr indent="-139700" lvl="0" marL="342900" marR="0" rtl="0" algn="l">
              <a:spcBef>
                <a:spcPts val="0"/>
              </a:spcBef>
              <a:spcAft>
                <a:spcPts val="0"/>
              </a:spcAft>
              <a:buClr>
                <a:schemeClr val="dk1"/>
              </a:buClr>
              <a:buSzPts val="3200"/>
              <a:buFont typeface="Arial"/>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9"/>
          <p:cNvGrpSpPr/>
          <p:nvPr/>
        </p:nvGrpSpPr>
        <p:grpSpPr>
          <a:xfrm>
            <a:off x="0" y="148353"/>
            <a:ext cx="9144000" cy="6695066"/>
            <a:chOff x="0" y="148353"/>
            <a:chExt cx="9144000" cy="6695066"/>
          </a:xfrm>
        </p:grpSpPr>
        <p:pic>
          <p:nvPicPr>
            <p:cNvPr descr="linea.png" id="135" name="Google Shape;135;p1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136" name="Google Shape;136;p1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37" name="Google Shape;13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0" i="0" lang="es-ES" sz="4400" u="none" cap="none" strike="noStrike">
                <a:solidFill>
                  <a:schemeClr val="dk1"/>
                </a:solidFill>
                <a:latin typeface="Calibri"/>
                <a:ea typeface="Calibri"/>
                <a:cs typeface="Calibri"/>
                <a:sym typeface="Calibri"/>
              </a:rPr>
              <a:t>OBJETIVO GENERAL</a:t>
            </a:r>
            <a:endParaRPr b="0" i="0" sz="4400" u="none" cap="none" strike="noStrike">
              <a:solidFill>
                <a:schemeClr val="dk1"/>
              </a:solidFill>
              <a:latin typeface="Calibri"/>
              <a:ea typeface="Calibri"/>
              <a:cs typeface="Calibri"/>
              <a:sym typeface="Calibri"/>
            </a:endParaRPr>
          </a:p>
        </p:txBody>
      </p:sp>
      <p:sp>
        <p:nvSpPr>
          <p:cNvPr id="138" name="Google Shape;138;p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just">
              <a:lnSpc>
                <a:spcPct val="165600"/>
              </a:lnSpc>
              <a:spcBef>
                <a:spcPts val="0"/>
              </a:spcBef>
              <a:spcAft>
                <a:spcPts val="0"/>
              </a:spcAft>
              <a:buClr>
                <a:schemeClr val="dk1"/>
              </a:buClr>
              <a:buSzPts val="1100"/>
              <a:buFont typeface="Arial"/>
              <a:buNone/>
            </a:pPr>
            <a:r>
              <a:rPr lang="es-ES" sz="2400">
                <a:highlight>
                  <a:srgbClr val="FFFFFF"/>
                </a:highlight>
                <a:latin typeface="Arial"/>
                <a:ea typeface="Arial"/>
                <a:cs typeface="Arial"/>
                <a:sym typeface="Arial"/>
              </a:rPr>
              <a:t>  </a:t>
            </a:r>
            <a:endParaRPr/>
          </a:p>
        </p:txBody>
      </p:sp>
      <p:pic>
        <p:nvPicPr>
          <p:cNvPr id="139" name="Google Shape;139;p19"/>
          <p:cNvPicPr preferRelativeResize="0"/>
          <p:nvPr/>
        </p:nvPicPr>
        <p:blipFill>
          <a:blip r:embed="rId5">
            <a:alphaModFix/>
          </a:blip>
          <a:stretch>
            <a:fillRect/>
          </a:stretch>
        </p:blipFill>
        <p:spPr>
          <a:xfrm>
            <a:off x="0" y="1163425"/>
            <a:ext cx="9016200" cy="5071599"/>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grpSp>
        <p:nvGrpSpPr>
          <p:cNvPr id="683" name="Google Shape;683;p82"/>
          <p:cNvGrpSpPr/>
          <p:nvPr/>
        </p:nvGrpSpPr>
        <p:grpSpPr>
          <a:xfrm>
            <a:off x="0" y="81466"/>
            <a:ext cx="9144000" cy="6695066"/>
            <a:chOff x="0" y="148353"/>
            <a:chExt cx="9144000" cy="6695066"/>
          </a:xfrm>
        </p:grpSpPr>
        <p:pic>
          <p:nvPicPr>
            <p:cNvPr descr="linea.png" id="684" name="Google Shape;684;p8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85" name="Google Shape;685;p8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86" name="Google Shape;686;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687" name="Google Shape;687;p82"/>
          <p:cNvSpPr txBox="1"/>
          <p:nvPr>
            <p:ph idx="1" type="body"/>
          </p:nvPr>
        </p:nvSpPr>
        <p:spPr>
          <a:xfrm>
            <a:off x="457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d. 22 de </a:t>
            </a:r>
            <a:r>
              <a:rPr lang="es-ES"/>
              <a:t>octubre de 2023</a:t>
            </a:r>
            <a:r>
              <a:rPr lang="es-ES"/>
              <a:t>.</a:t>
            </a:r>
            <a:endParaRPr/>
          </a:p>
          <a:p>
            <a:pPr indent="-139700" lvl="0" marL="342900" marR="0" rtl="0" algn="l">
              <a:spcBef>
                <a:spcPts val="0"/>
              </a:spcBef>
              <a:spcAft>
                <a:spcPts val="0"/>
              </a:spcAft>
              <a:buClr>
                <a:schemeClr val="dk1"/>
              </a:buClr>
              <a:buSzPts val="3200"/>
              <a:buFont typeface="Arial"/>
              <a:buNone/>
            </a:pPr>
            <a:r>
              <a:rPr lang="es-ES"/>
              <a:t>e. Asignaturas participantes, temas o conceptos de cada una: 1) Asignatura: Historia Universal III. 2) Conceptos: causas de emigración; proceso de migración; políticas internacionales y leyes migratorias; consecuencias culturales y sociales de la inmigración.  </a:t>
            </a:r>
            <a:endParaRPr/>
          </a:p>
          <a:p>
            <a:pPr indent="0" lvl="0" marL="0" marR="0" rtl="0" algn="l">
              <a:spcBef>
                <a:spcPts val="0"/>
              </a:spcBef>
              <a:spcAft>
                <a:spcPts val="0"/>
              </a:spcAft>
              <a:buClr>
                <a:schemeClr val="dk1"/>
              </a:buClr>
              <a:buSzPts val="3200"/>
              <a:buFont typeface="Arial"/>
              <a:buNone/>
            </a:pPr>
            <a:r>
              <a:t/>
            </a:r>
            <a:endParaRPr/>
          </a:p>
          <a:p>
            <a:pPr indent="0" lvl="0" marL="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grpSp>
        <p:nvGrpSpPr>
          <p:cNvPr id="692" name="Google Shape;692;p83"/>
          <p:cNvGrpSpPr/>
          <p:nvPr/>
        </p:nvGrpSpPr>
        <p:grpSpPr>
          <a:xfrm>
            <a:off x="0" y="148353"/>
            <a:ext cx="9144000" cy="6695066"/>
            <a:chOff x="0" y="148353"/>
            <a:chExt cx="9144000" cy="6695066"/>
          </a:xfrm>
        </p:grpSpPr>
        <p:pic>
          <p:nvPicPr>
            <p:cNvPr descr="linea.png" id="693" name="Google Shape;693;p8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694" name="Google Shape;694;p8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695" name="Google Shape;695;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696" name="Google Shape;696;p8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f. Fuentes de apoyo: CANVA. (Las fuentes de apoyo del contenido son las de la actividad 1).</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grpSp>
        <p:nvGrpSpPr>
          <p:cNvPr id="701" name="Google Shape;701;p84"/>
          <p:cNvGrpSpPr/>
          <p:nvPr/>
        </p:nvGrpSpPr>
        <p:grpSpPr>
          <a:xfrm>
            <a:off x="0" y="148353"/>
            <a:ext cx="9144000" cy="6695066"/>
            <a:chOff x="0" y="148353"/>
            <a:chExt cx="9144000" cy="6695066"/>
          </a:xfrm>
        </p:grpSpPr>
        <p:pic>
          <p:nvPicPr>
            <p:cNvPr descr="linea.png" id="702" name="Google Shape;702;p8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03" name="Google Shape;703;p8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04" name="Google Shape;704;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05" name="Google Shape;705;p8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Justificación de la actividad: En esta segunda actividad las alumnas trabajaron en equipo; comunicaron entre ellas lo investigado de manera individual; sintetizaron la información recabada en la primera actividad y, finalmente, la comunicaron de manera visual. Trabajando, así, las habilidades de: comunicación oral, síntesis, comunicación visual y creatividad.</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grpSp>
        <p:nvGrpSpPr>
          <p:cNvPr id="710" name="Google Shape;710;p85"/>
          <p:cNvGrpSpPr/>
          <p:nvPr/>
        </p:nvGrpSpPr>
        <p:grpSpPr>
          <a:xfrm>
            <a:off x="0" y="148353"/>
            <a:ext cx="9144000" cy="6695066"/>
            <a:chOff x="0" y="148353"/>
            <a:chExt cx="9144000" cy="6695066"/>
          </a:xfrm>
        </p:grpSpPr>
        <p:pic>
          <p:nvPicPr>
            <p:cNvPr descr="linea.png" id="711" name="Google Shape;711;p8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12" name="Google Shape;712;p8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13" name="Google Shape;713;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14" name="Google Shape;714;p8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actividad: se explicó a las alumnas desde un inicio que esta sería la segunda etapa del proyecto para historia. En un segundo momento más cercano a la fecha de entrega, se les enseñaron algunos ejemplos de infografías.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grpSp>
        <p:nvGrpSpPr>
          <p:cNvPr id="719" name="Google Shape;719;p86"/>
          <p:cNvGrpSpPr/>
          <p:nvPr/>
        </p:nvGrpSpPr>
        <p:grpSpPr>
          <a:xfrm>
            <a:off x="0" y="148353"/>
            <a:ext cx="9144000" cy="6695066"/>
            <a:chOff x="0" y="148353"/>
            <a:chExt cx="9144000" cy="6695066"/>
          </a:xfrm>
        </p:grpSpPr>
        <p:pic>
          <p:nvPicPr>
            <p:cNvPr descr="linea.png" id="720" name="Google Shape;720;p8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21" name="Google Shape;721;p8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22" name="Google Shape;722;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23" name="Google Shape;723;p86"/>
          <p:cNvSpPr txBox="1"/>
          <p:nvPr>
            <p:ph idx="1" type="body"/>
          </p:nvPr>
        </p:nvSpPr>
        <p:spPr>
          <a:xfrm>
            <a:off x="585200" y="14176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 las alumnas trabajaron en equipo en el salón de clases. Cada una primero tuvo que explicar su “subtema” a investigar y, después, entre todo el equipo, se elaboró la infografía.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grpSp>
        <p:nvGrpSpPr>
          <p:cNvPr id="728" name="Google Shape;728;p87"/>
          <p:cNvGrpSpPr/>
          <p:nvPr/>
        </p:nvGrpSpPr>
        <p:grpSpPr>
          <a:xfrm>
            <a:off x="0" y="148353"/>
            <a:ext cx="9144000" cy="6695066"/>
            <a:chOff x="0" y="148353"/>
            <a:chExt cx="9144000" cy="6695066"/>
          </a:xfrm>
        </p:grpSpPr>
        <p:pic>
          <p:nvPicPr>
            <p:cNvPr descr="linea.png" id="729" name="Google Shape;729;p8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30" name="Google Shape;730;p8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31" name="Google Shape;731;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32" name="Google Shape;732;p8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 las alumnas me mostraron sus infografías y explicaron de manera oral la elección de </a:t>
            </a:r>
            <a:r>
              <a:rPr lang="es-ES"/>
              <a:t>las</a:t>
            </a:r>
            <a:r>
              <a:rPr lang="es-ES"/>
              <a:t> distintas imágenes y colores utilizados, y su relación con el tema. Después subieron el resultado final a Classroom.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grpSp>
        <p:nvGrpSpPr>
          <p:cNvPr id="737" name="Google Shape;737;p88"/>
          <p:cNvGrpSpPr/>
          <p:nvPr/>
        </p:nvGrpSpPr>
        <p:grpSpPr>
          <a:xfrm>
            <a:off x="0" y="148353"/>
            <a:ext cx="9144000" cy="6695066"/>
            <a:chOff x="0" y="148353"/>
            <a:chExt cx="9144000" cy="6695066"/>
          </a:xfrm>
        </p:grpSpPr>
        <p:pic>
          <p:nvPicPr>
            <p:cNvPr descr="linea.png" id="738" name="Google Shape;738;p8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39" name="Google Shape;739;p8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40" name="Google Shape;740;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41" name="Google Shape;741;p8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 esta infografía y el diálogo llevado a cabo por los equipos para su elaboración, son la base para la elaboración del contenido histórico del video. </a:t>
            </a:r>
            <a:endParaRPr/>
          </a:p>
          <a:p>
            <a:pPr indent="-139700" lvl="0" marL="342900" marR="0" rtl="0" algn="l">
              <a:spcBef>
                <a:spcPts val="0"/>
              </a:spcBef>
              <a:spcAft>
                <a:spcPts val="0"/>
              </a:spcAft>
              <a:buClr>
                <a:schemeClr val="dk1"/>
              </a:buClr>
              <a:buSzPts val="3200"/>
              <a:buFont typeface="Arial"/>
              <a:buNone/>
            </a:pPr>
            <a:r>
              <a:t/>
            </a:r>
            <a:endParaRPr/>
          </a:p>
          <a:p>
            <a:pPr indent="0" lvl="0" marL="203200" marR="0" rtl="0" algn="l">
              <a:spcBef>
                <a:spcPts val="0"/>
              </a:spcBef>
              <a:spcAft>
                <a:spcPts val="0"/>
              </a:spcAft>
              <a:buClr>
                <a:schemeClr val="dk1"/>
              </a:buClr>
              <a:buSzPts val="3200"/>
              <a:buFont typeface="Arial"/>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grpSp>
        <p:nvGrpSpPr>
          <p:cNvPr id="746" name="Google Shape;746;p89"/>
          <p:cNvGrpSpPr/>
          <p:nvPr/>
        </p:nvGrpSpPr>
        <p:grpSpPr>
          <a:xfrm>
            <a:off x="0" y="148353"/>
            <a:ext cx="9144000" cy="6695066"/>
            <a:chOff x="0" y="148353"/>
            <a:chExt cx="9144000" cy="6695066"/>
          </a:xfrm>
        </p:grpSpPr>
        <p:pic>
          <p:nvPicPr>
            <p:cNvPr descr="linea.png" id="747" name="Google Shape;747;p8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48" name="Google Shape;748;p8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49" name="Google Shape;749;p8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50" name="Google Shape;750;p8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l. Análisis. Contrastación de lo esperado y lo sucedido: Las alumnas realizaron un buen trabajo y se apegaron a los lineamientos.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grpSp>
        <p:nvGrpSpPr>
          <p:cNvPr id="755" name="Google Shape;755;p90"/>
          <p:cNvGrpSpPr/>
          <p:nvPr/>
        </p:nvGrpSpPr>
        <p:grpSpPr>
          <a:xfrm>
            <a:off x="0" y="148353"/>
            <a:ext cx="9144000" cy="6695066"/>
            <a:chOff x="0" y="148353"/>
            <a:chExt cx="9144000" cy="6695066"/>
          </a:xfrm>
        </p:grpSpPr>
        <p:pic>
          <p:nvPicPr>
            <p:cNvPr descr="linea.png" id="756" name="Google Shape;756;p9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57" name="Google Shape;757;p9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58" name="Google Shape;758;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759" name="Google Shape;759;p9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m. Toma de decisiones: la actividad fue llevada de manera exitosa y los resultados fueron buenos.  </a:t>
            </a:r>
            <a:endParaRPr/>
          </a:p>
          <a:p>
            <a:pPr indent="0" lvl="0" marL="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grpSp>
        <p:nvGrpSpPr>
          <p:cNvPr id="764" name="Google Shape;764;p91"/>
          <p:cNvGrpSpPr/>
          <p:nvPr/>
        </p:nvGrpSpPr>
        <p:grpSpPr>
          <a:xfrm>
            <a:off x="0" y="148353"/>
            <a:ext cx="9144000" cy="6695066"/>
            <a:chOff x="0" y="148353"/>
            <a:chExt cx="9144000" cy="6695066"/>
          </a:xfrm>
        </p:grpSpPr>
        <p:pic>
          <p:nvPicPr>
            <p:cNvPr descr="linea.png" id="765" name="Google Shape;765;p9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66" name="Google Shape;766;p9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67" name="Google Shape;767;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768" name="Google Shape;768;p9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769" name="Google Shape;769;p91"/>
          <p:cNvSpPr txBox="1"/>
          <p:nvPr>
            <p:ph type="title"/>
          </p:nvPr>
        </p:nvSpPr>
        <p:spPr>
          <a:xfrm>
            <a:off x="457200" y="285748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(Ver siguientes diapositivas)</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20"/>
          <p:cNvGrpSpPr/>
          <p:nvPr/>
        </p:nvGrpSpPr>
        <p:grpSpPr>
          <a:xfrm>
            <a:off x="0" y="148353"/>
            <a:ext cx="9144000" cy="6695066"/>
            <a:chOff x="0" y="148353"/>
            <a:chExt cx="9144000" cy="6695066"/>
          </a:xfrm>
        </p:grpSpPr>
        <p:pic>
          <p:nvPicPr>
            <p:cNvPr descr="linea.png" id="145" name="Google Shape;145;p20"/>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46" name="Google Shape;146;p2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47" name="Google Shape;147;p20"/>
          <p:cNvSpPr txBox="1"/>
          <p:nvPr>
            <p:ph type="title"/>
          </p:nvPr>
        </p:nvSpPr>
        <p:spPr>
          <a:xfrm>
            <a:off x="457200" y="21898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s-ES" sz="3600" u="none" cap="none" strike="noStrike">
                <a:solidFill>
                  <a:schemeClr val="dk1"/>
                </a:solidFill>
                <a:highlight>
                  <a:srgbClr val="FF9900"/>
                </a:highlight>
                <a:latin typeface="Calibri"/>
                <a:ea typeface="Calibri"/>
                <a:cs typeface="Calibri"/>
                <a:sym typeface="Calibri"/>
              </a:rPr>
              <a:t>OBJETIVO en </a:t>
            </a:r>
            <a:r>
              <a:rPr lang="es-ES" sz="3600">
                <a:highlight>
                  <a:srgbClr val="FF9900"/>
                </a:highlight>
              </a:rPr>
              <a:t>Historia:</a:t>
            </a:r>
            <a:endParaRPr b="0" i="0" sz="3600" u="none" cap="none" strike="noStrike">
              <a:solidFill>
                <a:schemeClr val="dk1"/>
              </a:solidFill>
              <a:highlight>
                <a:srgbClr val="FF9900"/>
              </a:highlight>
              <a:latin typeface="Calibri"/>
              <a:ea typeface="Calibri"/>
              <a:cs typeface="Calibri"/>
              <a:sym typeface="Calibri"/>
            </a:endParaRPr>
          </a:p>
        </p:txBody>
      </p:sp>
      <p:sp>
        <p:nvSpPr>
          <p:cNvPr id="148" name="Google Shape;148;p20"/>
          <p:cNvSpPr txBox="1"/>
          <p:nvPr>
            <p:ph idx="1" type="body"/>
          </p:nvPr>
        </p:nvSpPr>
        <p:spPr>
          <a:xfrm>
            <a:off x="457200" y="1435600"/>
            <a:ext cx="8229600" cy="4526100"/>
          </a:xfrm>
          <a:prstGeom prst="rect">
            <a:avLst/>
          </a:prstGeom>
          <a:noFill/>
          <a:ln>
            <a:noFill/>
          </a:ln>
        </p:spPr>
        <p:txBody>
          <a:bodyPr anchorCtr="0" anchor="t" bIns="45700" lIns="91425" spcFirstLastPara="1" rIns="91425" wrap="square" tIns="45700">
            <a:noAutofit/>
          </a:bodyPr>
          <a:lstStyle/>
          <a:p>
            <a:pPr indent="0" lvl="0" marL="0" rtl="0" algn="just">
              <a:spcBef>
                <a:spcPts val="640"/>
              </a:spcBef>
              <a:spcAft>
                <a:spcPts val="0"/>
              </a:spcAft>
              <a:buNone/>
            </a:pPr>
            <a:r>
              <a:rPr lang="es-ES" sz="2400">
                <a:highlight>
                  <a:srgbClr val="FFFFFF"/>
                </a:highlight>
                <a:latin typeface="Arial"/>
                <a:ea typeface="Arial"/>
                <a:cs typeface="Arial"/>
                <a:sym typeface="Arial"/>
              </a:rPr>
              <a:t>   Desarrollarán la habilidad de discriminar información de acuerdo con el grado de veracidad y utilidad, para la posterior elaboración de una monografía de investigación y una </a:t>
            </a:r>
            <a:r>
              <a:rPr lang="es-ES" sz="2400">
                <a:highlight>
                  <a:srgbClr val="FFFFFF"/>
                </a:highlight>
                <a:latin typeface="Arial"/>
                <a:ea typeface="Arial"/>
                <a:cs typeface="Arial"/>
                <a:sym typeface="Arial"/>
              </a:rPr>
              <a:t>infografía</a:t>
            </a:r>
            <a:r>
              <a:rPr lang="es-ES" sz="2400">
                <a:highlight>
                  <a:srgbClr val="FFFFFF"/>
                </a:highlight>
                <a:latin typeface="Arial"/>
                <a:ea typeface="Arial"/>
                <a:cs typeface="Arial"/>
                <a:sym typeface="Arial"/>
              </a:rPr>
              <a:t>, en la que practicarán su capacidad de síntesis y paráfrasis, así como de creatividad (en el caso concreto de la infografía).</a:t>
            </a:r>
            <a:endParaRPr sz="24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grpSp>
        <p:nvGrpSpPr>
          <p:cNvPr id="774" name="Google Shape;774;p92"/>
          <p:cNvGrpSpPr/>
          <p:nvPr/>
        </p:nvGrpSpPr>
        <p:grpSpPr>
          <a:xfrm>
            <a:off x="0" y="148353"/>
            <a:ext cx="9144000" cy="6695066"/>
            <a:chOff x="0" y="148353"/>
            <a:chExt cx="9144000" cy="6695066"/>
          </a:xfrm>
        </p:grpSpPr>
        <p:pic>
          <p:nvPicPr>
            <p:cNvPr descr="linea.png" id="775" name="Google Shape;775;p92"/>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76" name="Google Shape;776;p92"/>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77" name="Google Shape;777;p92"/>
          <p:cNvSpPr txBox="1"/>
          <p:nvPr>
            <p:ph idx="1" type="body"/>
          </p:nvPr>
        </p:nvSpPr>
        <p:spPr>
          <a:xfrm>
            <a:off x="457200" y="1088150"/>
            <a:ext cx="8229600" cy="452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t/>
            </a:r>
            <a:endParaRPr/>
          </a:p>
          <a:p>
            <a:pPr indent="0" lvl="0" marL="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 </a:t>
            </a:r>
            <a:endParaRPr b="0" i="0" sz="3200" u="none" cap="none" strike="noStrike">
              <a:solidFill>
                <a:schemeClr val="dk1"/>
              </a:solidFill>
              <a:latin typeface="Calibri"/>
              <a:ea typeface="Calibri"/>
              <a:cs typeface="Calibri"/>
              <a:sym typeface="Calibri"/>
            </a:endParaRPr>
          </a:p>
        </p:txBody>
      </p:sp>
      <p:pic>
        <p:nvPicPr>
          <p:cNvPr id="778" name="Google Shape;778;p92"/>
          <p:cNvPicPr preferRelativeResize="0"/>
          <p:nvPr/>
        </p:nvPicPr>
        <p:blipFill>
          <a:blip r:embed="rId5">
            <a:alphaModFix/>
          </a:blip>
          <a:stretch>
            <a:fillRect/>
          </a:stretch>
        </p:blipFill>
        <p:spPr>
          <a:xfrm>
            <a:off x="6183575" y="0"/>
            <a:ext cx="2743200" cy="6858000"/>
          </a:xfrm>
          <a:prstGeom prst="rect">
            <a:avLst/>
          </a:prstGeom>
          <a:noFill/>
          <a:ln>
            <a:noFill/>
          </a:ln>
        </p:spPr>
      </p:pic>
      <p:pic>
        <p:nvPicPr>
          <p:cNvPr id="779" name="Google Shape;779;p92"/>
          <p:cNvPicPr preferRelativeResize="0"/>
          <p:nvPr/>
        </p:nvPicPr>
        <p:blipFill>
          <a:blip r:embed="rId6">
            <a:alphaModFix/>
          </a:blip>
          <a:stretch>
            <a:fillRect/>
          </a:stretch>
        </p:blipFill>
        <p:spPr>
          <a:xfrm>
            <a:off x="3104550" y="0"/>
            <a:ext cx="2743200" cy="6858000"/>
          </a:xfrm>
          <a:prstGeom prst="rect">
            <a:avLst/>
          </a:prstGeom>
          <a:noFill/>
          <a:ln>
            <a:noFill/>
          </a:ln>
        </p:spPr>
      </p:pic>
      <p:pic>
        <p:nvPicPr>
          <p:cNvPr id="780" name="Google Shape;780;p92"/>
          <p:cNvPicPr preferRelativeResize="0"/>
          <p:nvPr/>
        </p:nvPicPr>
        <p:blipFill>
          <a:blip r:embed="rId7">
            <a:alphaModFix/>
          </a:blip>
          <a:stretch>
            <a:fillRect/>
          </a:stretch>
        </p:blipFill>
        <p:spPr>
          <a:xfrm>
            <a:off x="134785" y="0"/>
            <a:ext cx="2742530" cy="685799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grpSp>
        <p:nvGrpSpPr>
          <p:cNvPr id="785" name="Google Shape;785;p93"/>
          <p:cNvGrpSpPr/>
          <p:nvPr/>
        </p:nvGrpSpPr>
        <p:grpSpPr>
          <a:xfrm>
            <a:off x="0" y="148353"/>
            <a:ext cx="9144000" cy="6695066"/>
            <a:chOff x="0" y="148353"/>
            <a:chExt cx="9144000" cy="6695066"/>
          </a:xfrm>
        </p:grpSpPr>
        <p:pic>
          <p:nvPicPr>
            <p:cNvPr descr="linea.png" id="786" name="Google Shape;786;p9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87" name="Google Shape;787;p9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pic>
        <p:nvPicPr>
          <p:cNvPr id="788" name="Google Shape;788;p93"/>
          <p:cNvPicPr preferRelativeResize="0"/>
          <p:nvPr/>
        </p:nvPicPr>
        <p:blipFill>
          <a:blip r:embed="rId5">
            <a:alphaModFix/>
          </a:blip>
          <a:stretch>
            <a:fillRect/>
          </a:stretch>
        </p:blipFill>
        <p:spPr>
          <a:xfrm>
            <a:off x="3205758" y="-14575"/>
            <a:ext cx="2732484" cy="6857999"/>
          </a:xfrm>
          <a:prstGeom prst="rect">
            <a:avLst/>
          </a:prstGeom>
          <a:noFill/>
          <a:ln>
            <a:noFill/>
          </a:ln>
        </p:spPr>
      </p:pic>
      <p:pic>
        <p:nvPicPr>
          <p:cNvPr id="789" name="Google Shape;789;p93"/>
          <p:cNvPicPr preferRelativeResize="0"/>
          <p:nvPr/>
        </p:nvPicPr>
        <p:blipFill>
          <a:blip r:embed="rId6">
            <a:alphaModFix/>
          </a:blip>
          <a:stretch>
            <a:fillRect/>
          </a:stretch>
        </p:blipFill>
        <p:spPr>
          <a:xfrm>
            <a:off x="265175" y="-14575"/>
            <a:ext cx="2743200" cy="6858000"/>
          </a:xfrm>
          <a:prstGeom prst="rect">
            <a:avLst/>
          </a:prstGeom>
          <a:noFill/>
          <a:ln>
            <a:noFill/>
          </a:ln>
        </p:spPr>
      </p:pic>
      <p:pic>
        <p:nvPicPr>
          <p:cNvPr id="790" name="Google Shape;790;p93"/>
          <p:cNvPicPr preferRelativeResize="0"/>
          <p:nvPr/>
        </p:nvPicPr>
        <p:blipFill>
          <a:blip r:embed="rId7">
            <a:alphaModFix/>
          </a:blip>
          <a:stretch>
            <a:fillRect/>
          </a:stretch>
        </p:blipFill>
        <p:spPr>
          <a:xfrm>
            <a:off x="6065635" y="-14575"/>
            <a:ext cx="2742530" cy="685799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grpSp>
        <p:nvGrpSpPr>
          <p:cNvPr id="795" name="Google Shape;795;p94"/>
          <p:cNvGrpSpPr/>
          <p:nvPr/>
        </p:nvGrpSpPr>
        <p:grpSpPr>
          <a:xfrm>
            <a:off x="0" y="148353"/>
            <a:ext cx="9144000" cy="6695066"/>
            <a:chOff x="0" y="148353"/>
            <a:chExt cx="9144000" cy="6695066"/>
          </a:xfrm>
        </p:grpSpPr>
        <p:pic>
          <p:nvPicPr>
            <p:cNvPr descr="linea.png" id="796" name="Google Shape;796;p9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797" name="Google Shape;797;p9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798" name="Google Shape;798;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highlight>
                  <a:srgbClr val="00FF00"/>
                </a:highlight>
              </a:rPr>
              <a:t>Actividad 2: Geografía </a:t>
            </a:r>
            <a:endParaRPr b="0" i="0" sz="4400" u="none" cap="none" strike="noStrike">
              <a:solidFill>
                <a:schemeClr val="dk1"/>
              </a:solidFill>
              <a:highlight>
                <a:srgbClr val="00FF00"/>
              </a:highlight>
              <a:latin typeface="Calibri"/>
              <a:ea typeface="Calibri"/>
              <a:cs typeface="Calibri"/>
              <a:sym typeface="Calibri"/>
            </a:endParaRPr>
          </a:p>
        </p:txBody>
      </p:sp>
      <p:sp>
        <p:nvSpPr>
          <p:cNvPr id="799" name="Google Shape;799;p9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Nombre de la actividad: “Ubicación de los territorios y la ruta migratoria”</a:t>
            </a:r>
            <a:endParaRPr/>
          </a:p>
          <a:p>
            <a:pPr indent="-139700" lvl="0" marL="342900" marR="0" rtl="0" algn="l">
              <a:spcBef>
                <a:spcPts val="0"/>
              </a:spcBef>
              <a:spcAft>
                <a:spcPts val="0"/>
              </a:spcAft>
              <a:buClr>
                <a:schemeClr val="dk1"/>
              </a:buClr>
              <a:buSzPts val="3200"/>
              <a:buFont typeface="Arial"/>
              <a:buNone/>
            </a:pPr>
            <a:r>
              <a:rPr lang="es-ES"/>
              <a:t>b. Objetivo: Que los equipos identifiquen plenamente de forma visual (mapa) la ubicación de sus países o regiones en cuestión y la ruta establecida en su caso.</a:t>
            </a:r>
            <a:endParaRPr/>
          </a:p>
          <a:p>
            <a:pPr indent="0" lvl="0" marL="0" marR="0" rtl="0" algn="l">
              <a:spcBef>
                <a:spcPts val="0"/>
              </a:spcBef>
              <a:spcAft>
                <a:spcPts val="0"/>
              </a:spcAft>
              <a:buClr>
                <a:schemeClr val="dk1"/>
              </a:buClr>
              <a:buSzPts val="3200"/>
              <a:buFont typeface="Arial"/>
              <a:buNone/>
            </a:pPr>
            <a:r>
              <a:rPr lang="es-ES"/>
              <a:t>c. Grado: 4º</a:t>
            </a:r>
            <a:endParaRPr/>
          </a:p>
          <a:p>
            <a:pPr indent="0" lvl="0" marL="0" marR="0" rtl="0" algn="l">
              <a:spcBef>
                <a:spcPts val="0"/>
              </a:spcBef>
              <a:spcAft>
                <a:spcPts val="0"/>
              </a:spcAft>
              <a:buClr>
                <a:schemeClr val="dk1"/>
              </a:buClr>
              <a:buSzPts val="3200"/>
              <a:buFont typeface="Arial"/>
              <a:buNone/>
            </a:pPr>
            <a:r>
              <a:rPr lang="es-ES"/>
              <a:t>d. Fecha: 13 de octubre, 2022</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95"/>
          <p:cNvGrpSpPr/>
          <p:nvPr/>
        </p:nvGrpSpPr>
        <p:grpSpPr>
          <a:xfrm>
            <a:off x="0" y="148353"/>
            <a:ext cx="9144000" cy="6695066"/>
            <a:chOff x="0" y="148353"/>
            <a:chExt cx="9144000" cy="6695066"/>
          </a:xfrm>
        </p:grpSpPr>
        <p:pic>
          <p:nvPicPr>
            <p:cNvPr descr="linea.png" id="805" name="Google Shape;805;p9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06" name="Google Shape;806;p9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07" name="Google Shape;807;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808" name="Google Shape;808;p9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grpSp>
        <p:nvGrpSpPr>
          <p:cNvPr id="813" name="Google Shape;813;p96"/>
          <p:cNvGrpSpPr/>
          <p:nvPr/>
        </p:nvGrpSpPr>
        <p:grpSpPr>
          <a:xfrm>
            <a:off x="0" y="148353"/>
            <a:ext cx="9144000" cy="6695066"/>
            <a:chOff x="0" y="148353"/>
            <a:chExt cx="9144000" cy="6695066"/>
          </a:xfrm>
        </p:grpSpPr>
        <p:pic>
          <p:nvPicPr>
            <p:cNvPr descr="linea.png" id="814" name="Google Shape;814;p9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15" name="Google Shape;815;p9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16" name="Google Shape;816;p96"/>
          <p:cNvSpPr txBox="1"/>
          <p:nvPr>
            <p:ph idx="1" type="body"/>
          </p:nvPr>
        </p:nvSpPr>
        <p:spPr>
          <a:xfrm>
            <a:off x="642525" y="841463"/>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Justificación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Comprender el caso de manera integral requiere identificar la ubicación de las regiones y rutas en cuestión de acuerdo con cada caso, una vez establecido esto visualmente </a:t>
            </a:r>
            <a:r>
              <a:rPr i="1" lang="es-ES"/>
              <a:t>a través de un mapa</a:t>
            </a:r>
            <a:r>
              <a:rPr lang="es-ES"/>
              <a:t> la alumna podrá comprender la dificultad del proceso por el cual transitan los migrantes.</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pSp>
        <p:nvGrpSpPr>
          <p:cNvPr id="821" name="Google Shape;821;p97"/>
          <p:cNvGrpSpPr/>
          <p:nvPr/>
        </p:nvGrpSpPr>
        <p:grpSpPr>
          <a:xfrm>
            <a:off x="0" y="148353"/>
            <a:ext cx="9144000" cy="6695066"/>
            <a:chOff x="0" y="148353"/>
            <a:chExt cx="9144000" cy="6695066"/>
          </a:xfrm>
        </p:grpSpPr>
        <p:pic>
          <p:nvPicPr>
            <p:cNvPr descr="linea.png" id="822" name="Google Shape;822;p9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23" name="Google Shape;823;p9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24" name="Google Shape;824;p97"/>
          <p:cNvSpPr txBox="1"/>
          <p:nvPr>
            <p:ph idx="1" type="body"/>
          </p:nvPr>
        </p:nvSpPr>
        <p:spPr>
          <a:xfrm>
            <a:off x="270850" y="634938"/>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t>
            </a:r>
            <a:endParaRPr/>
          </a:p>
          <a:p>
            <a:pPr indent="-139700" lvl="0" marL="342900" marR="0" rtl="0" algn="l">
              <a:spcBef>
                <a:spcPts val="0"/>
              </a:spcBef>
              <a:spcAft>
                <a:spcPts val="0"/>
              </a:spcAft>
              <a:buClr>
                <a:schemeClr val="dk1"/>
              </a:buClr>
              <a:buSzPts val="3200"/>
              <a:buFont typeface="Arial"/>
              <a:buNone/>
            </a:pPr>
            <a:r>
              <a:rPr lang="es-ES"/>
              <a:t>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Cada equipo se </a:t>
            </a:r>
            <a:r>
              <a:rPr lang="es-ES"/>
              <a:t>reúne</a:t>
            </a:r>
            <a:r>
              <a:rPr lang="es-ES"/>
              <a:t> para investigar la localización del caso asignado, se otorgan fuentes para el contexto inicial (trabajado en Historia) y para la </a:t>
            </a:r>
            <a:r>
              <a:rPr i="1" lang="es-ES"/>
              <a:t>ubicación correcta </a:t>
            </a:r>
            <a:r>
              <a:rPr lang="es-ES"/>
              <a:t>de la ruta y los países o espacios que trabajarán. </a:t>
            </a:r>
            <a:endParaRPr/>
          </a:p>
          <a:p>
            <a:pPr indent="-139700" lvl="0" marL="342900" marR="0" rtl="0" algn="just">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grpSp>
        <p:nvGrpSpPr>
          <p:cNvPr id="829" name="Google Shape;829;p98"/>
          <p:cNvGrpSpPr/>
          <p:nvPr/>
        </p:nvGrpSpPr>
        <p:grpSpPr>
          <a:xfrm>
            <a:off x="0" y="148353"/>
            <a:ext cx="9144000" cy="6695066"/>
            <a:chOff x="0" y="148353"/>
            <a:chExt cx="9144000" cy="6695066"/>
          </a:xfrm>
        </p:grpSpPr>
        <p:pic>
          <p:nvPicPr>
            <p:cNvPr descr="linea.png" id="830" name="Google Shape;830;p9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31" name="Google Shape;831;p9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32" name="Google Shape;832;p98"/>
          <p:cNvSpPr txBox="1"/>
          <p:nvPr>
            <p:ph idx="1" type="body"/>
          </p:nvPr>
        </p:nvSpPr>
        <p:spPr>
          <a:xfrm>
            <a:off x="-74550" y="4634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t>
            </a:r>
            <a:endParaRPr/>
          </a:p>
          <a:p>
            <a:pPr indent="-139700" lvl="0" marL="342900" marR="0" rtl="0" algn="l">
              <a:spcBef>
                <a:spcPts val="0"/>
              </a:spcBef>
              <a:spcAft>
                <a:spcPts val="0"/>
              </a:spcAft>
              <a:buClr>
                <a:schemeClr val="dk1"/>
              </a:buClr>
              <a:buSzPts val="3200"/>
              <a:buFont typeface="Arial"/>
              <a:buNone/>
            </a:pPr>
            <a:r>
              <a:rPr lang="es-ES"/>
              <a:t>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Cada equipo elabora una infografía en donde incluyen en primera instancia el </a:t>
            </a:r>
            <a:r>
              <a:rPr i="1" lang="es-ES"/>
              <a:t>mapa</a:t>
            </a:r>
            <a:r>
              <a:rPr lang="es-ES"/>
              <a:t> adecuado para su caso, al mismo tiempo investigarán los recursos de la zona, para con ello establecer </a:t>
            </a:r>
            <a:r>
              <a:rPr i="1" lang="es-ES"/>
              <a:t>las dificultades de la ruta.</a:t>
            </a:r>
            <a:endParaRPr i="1"/>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grpSp>
        <p:nvGrpSpPr>
          <p:cNvPr id="837" name="Google Shape;837;p99"/>
          <p:cNvGrpSpPr/>
          <p:nvPr/>
        </p:nvGrpSpPr>
        <p:grpSpPr>
          <a:xfrm>
            <a:off x="0" y="148353"/>
            <a:ext cx="9144000" cy="6695066"/>
            <a:chOff x="0" y="148353"/>
            <a:chExt cx="9144000" cy="6695066"/>
          </a:xfrm>
        </p:grpSpPr>
        <p:pic>
          <p:nvPicPr>
            <p:cNvPr descr="linea.png" id="838" name="Google Shape;838;p9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39" name="Google Shape;839;p9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40" name="Google Shape;840;p99"/>
          <p:cNvSpPr txBox="1"/>
          <p:nvPr>
            <p:ph idx="1" type="body"/>
          </p:nvPr>
        </p:nvSpPr>
        <p:spPr>
          <a:xfrm>
            <a:off x="121775" y="68705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just">
              <a:spcBef>
                <a:spcPts val="0"/>
              </a:spcBef>
              <a:spcAft>
                <a:spcPts val="0"/>
              </a:spcAft>
              <a:buClr>
                <a:schemeClr val="dk1"/>
              </a:buClr>
              <a:buSzPts val="3200"/>
              <a:buFont typeface="Arial"/>
              <a:buNone/>
            </a:pPr>
            <a:r>
              <a:rPr lang="es-ES"/>
              <a:t>    Las alumnas entregan la infografía con el mapa correcto y las conclusiones que obtuvieron como equipo una vez que investigaron los recursos, las conclusiones hacen alusión a su comprensión de percibir a un recurso como elemento de </a:t>
            </a:r>
            <a:r>
              <a:rPr i="1" lang="es-ES"/>
              <a:t>dificultad o facilitador/beneficio para el migrante.</a:t>
            </a:r>
            <a:endParaRPr i="1"/>
          </a:p>
          <a:p>
            <a:pPr indent="-139700" lvl="0" marL="342900" marR="0" rtl="0" algn="just">
              <a:spcBef>
                <a:spcPts val="0"/>
              </a:spcBef>
              <a:spcAft>
                <a:spcPts val="0"/>
              </a:spcAft>
              <a:buClr>
                <a:schemeClr val="dk1"/>
              </a:buClr>
              <a:buSzPts val="3200"/>
              <a:buFont typeface="Arial"/>
              <a:buNone/>
            </a:pPr>
            <a:r>
              <a:rPr lang="es-ES"/>
              <a:t> </a:t>
            </a:r>
            <a:endParaRPr/>
          </a:p>
          <a:p>
            <a:pPr indent="-139700" lvl="0" marL="342900" marR="0" rtl="0" algn="l">
              <a:spcBef>
                <a:spcPts val="0"/>
              </a:spcBef>
              <a:spcAft>
                <a:spcPts val="0"/>
              </a:spcAft>
              <a:buClr>
                <a:schemeClr val="dk1"/>
              </a:buClr>
              <a:buSzPts val="3200"/>
              <a:buFont typeface="Arial"/>
              <a:buNone/>
            </a:pPr>
            <a:r>
              <a:t/>
            </a:r>
            <a:endParaRPr/>
          </a:p>
          <a:p>
            <a:pPr indent="0" lvl="0" marL="2032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grpSp>
        <p:nvGrpSpPr>
          <p:cNvPr id="845" name="Google Shape;845;p100"/>
          <p:cNvGrpSpPr/>
          <p:nvPr/>
        </p:nvGrpSpPr>
        <p:grpSpPr>
          <a:xfrm>
            <a:off x="0" y="148353"/>
            <a:ext cx="9144000" cy="6695066"/>
            <a:chOff x="0" y="148353"/>
            <a:chExt cx="9144000" cy="6695066"/>
          </a:xfrm>
        </p:grpSpPr>
        <p:pic>
          <p:nvPicPr>
            <p:cNvPr descr="linea.png" id="846" name="Google Shape;846;p10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47" name="Google Shape;847;p10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48" name="Google Shape;848;p100"/>
          <p:cNvSpPr txBox="1"/>
          <p:nvPr>
            <p:ph idx="1" type="body"/>
          </p:nvPr>
        </p:nvSpPr>
        <p:spPr>
          <a:xfrm>
            <a:off x="103100" y="612500"/>
            <a:ext cx="85998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a:t>
            </a:r>
            <a:endParaRPr/>
          </a:p>
          <a:p>
            <a:pPr indent="-139700" lvl="0" marL="342900" marR="0" rtl="0" algn="l">
              <a:spcBef>
                <a:spcPts val="0"/>
              </a:spcBef>
              <a:spcAft>
                <a:spcPts val="0"/>
              </a:spcAft>
              <a:buClr>
                <a:schemeClr val="dk1"/>
              </a:buClr>
              <a:buSzPts val="3200"/>
              <a:buFont typeface="Arial"/>
              <a:buNone/>
            </a:pPr>
            <a:r>
              <a:t/>
            </a:r>
            <a:endParaRPr/>
          </a:p>
          <a:p>
            <a:pPr indent="0" lvl="0" marL="0" rtl="0" algn="just">
              <a:spcBef>
                <a:spcPts val="0"/>
              </a:spcBef>
              <a:spcAft>
                <a:spcPts val="0"/>
              </a:spcAft>
              <a:buClr>
                <a:schemeClr val="dk1"/>
              </a:buClr>
              <a:buSzPts val="3200"/>
              <a:buFont typeface="Arial"/>
              <a:buNone/>
            </a:pPr>
            <a:r>
              <a:rPr lang="es-ES"/>
              <a:t>  </a:t>
            </a:r>
            <a:r>
              <a:rPr lang="es-ES"/>
              <a:t>Los resultados se incluirán en el análisis integral de cada uno de los casos para incorporarlo al video, las alumnas deberán </a:t>
            </a:r>
            <a:r>
              <a:rPr i="1" lang="es-ES"/>
              <a:t>mostrar visualmente el mapa y explicar la ruta migratoria;</a:t>
            </a:r>
            <a:r>
              <a:rPr lang="es-ES"/>
              <a:t> usarán su creatividad para inventar una historia en donde se haga mención de lo aprendido; de cómo ciertos recursos favorecieron o afectaron</a:t>
            </a:r>
            <a:r>
              <a:rPr i="1" lang="es-ES"/>
              <a:t> a los grupos migratorios, </a:t>
            </a:r>
            <a:endParaRPr i="1"/>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grpSp>
        <p:nvGrpSpPr>
          <p:cNvPr id="853" name="Google Shape;853;p101"/>
          <p:cNvGrpSpPr/>
          <p:nvPr/>
        </p:nvGrpSpPr>
        <p:grpSpPr>
          <a:xfrm>
            <a:off x="0" y="148353"/>
            <a:ext cx="9144000" cy="6695066"/>
            <a:chOff x="0" y="148353"/>
            <a:chExt cx="9144000" cy="6695066"/>
          </a:xfrm>
        </p:grpSpPr>
        <p:pic>
          <p:nvPicPr>
            <p:cNvPr descr="linea.png" id="854" name="Google Shape;854;p10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55" name="Google Shape;855;p10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56" name="Google Shape;856;p101"/>
          <p:cNvSpPr txBox="1"/>
          <p:nvPr>
            <p:ph type="title"/>
          </p:nvPr>
        </p:nvSpPr>
        <p:spPr>
          <a:xfrm>
            <a:off x="324800" y="-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lang="es-ES"/>
              <a:t>EVIDENCIA</a:t>
            </a:r>
            <a:endParaRPr b="0" i="0" sz="4400" u="none" cap="none" strike="noStrike">
              <a:solidFill>
                <a:schemeClr val="dk1"/>
              </a:solidFill>
              <a:latin typeface="Calibri"/>
              <a:ea typeface="Calibri"/>
              <a:cs typeface="Calibri"/>
              <a:sym typeface="Calibri"/>
            </a:endParaRPr>
          </a:p>
        </p:txBody>
      </p:sp>
      <p:sp>
        <p:nvSpPr>
          <p:cNvPr id="857" name="Google Shape;857;p10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a:p>
          <a:p>
            <a:pPr indent="0" lvl="0" marL="203200" marR="0" rtl="0" algn="l">
              <a:spcBef>
                <a:spcPts val="0"/>
              </a:spcBef>
              <a:spcAft>
                <a:spcPts val="0"/>
              </a:spcAft>
              <a:buClr>
                <a:schemeClr val="dk1"/>
              </a:buClr>
              <a:buSzPts val="3200"/>
              <a:buFont typeface="Arial"/>
              <a:buNone/>
            </a:pPr>
            <a:r>
              <a:t/>
            </a:r>
            <a:endParaRPr/>
          </a:p>
        </p:txBody>
      </p:sp>
      <p:pic>
        <p:nvPicPr>
          <p:cNvPr id="858" name="Google Shape;858;p101"/>
          <p:cNvPicPr preferRelativeResize="0"/>
          <p:nvPr/>
        </p:nvPicPr>
        <p:blipFill>
          <a:blip r:embed="rId5">
            <a:alphaModFix/>
          </a:blip>
          <a:stretch>
            <a:fillRect/>
          </a:stretch>
        </p:blipFill>
        <p:spPr>
          <a:xfrm>
            <a:off x="324800" y="1646250"/>
            <a:ext cx="4117175" cy="3195424"/>
          </a:xfrm>
          <a:prstGeom prst="rect">
            <a:avLst/>
          </a:prstGeom>
          <a:noFill/>
          <a:ln>
            <a:noFill/>
          </a:ln>
        </p:spPr>
      </p:pic>
      <p:pic>
        <p:nvPicPr>
          <p:cNvPr id="859" name="Google Shape;859;p101"/>
          <p:cNvPicPr preferRelativeResize="0"/>
          <p:nvPr/>
        </p:nvPicPr>
        <p:blipFill>
          <a:blip r:embed="rId6">
            <a:alphaModFix/>
          </a:blip>
          <a:stretch>
            <a:fillRect/>
          </a:stretch>
        </p:blipFill>
        <p:spPr>
          <a:xfrm>
            <a:off x="4798425" y="1679614"/>
            <a:ext cx="4117175" cy="32810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21"/>
          <p:cNvGrpSpPr/>
          <p:nvPr/>
        </p:nvGrpSpPr>
        <p:grpSpPr>
          <a:xfrm>
            <a:off x="0" y="148353"/>
            <a:ext cx="9144000" cy="6695066"/>
            <a:chOff x="0" y="148353"/>
            <a:chExt cx="9144000" cy="6695066"/>
          </a:xfrm>
        </p:grpSpPr>
        <p:pic>
          <p:nvPicPr>
            <p:cNvPr descr="linea.png" id="154" name="Google Shape;154;p21"/>
            <p:cNvPicPr preferRelativeResize="0"/>
            <p:nvPr/>
          </p:nvPicPr>
          <p:blipFill rotWithShape="1">
            <a:blip r:embed="rId3">
              <a:alphaModFix/>
            </a:blip>
            <a:srcRect b="53749" l="0" r="0" t="35031"/>
            <a:stretch/>
          </p:blipFill>
          <p:spPr>
            <a:xfrm>
              <a:off x="0" y="6128054"/>
              <a:ext cx="9144000" cy="715365"/>
            </a:xfrm>
            <a:prstGeom prst="rect">
              <a:avLst/>
            </a:prstGeom>
            <a:noFill/>
            <a:ln>
              <a:noFill/>
            </a:ln>
          </p:spPr>
        </p:pic>
        <p:pic>
          <p:nvPicPr>
            <p:cNvPr id="155" name="Google Shape;155;p2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156" name="Google Shape;156;p21"/>
          <p:cNvSpPr txBox="1"/>
          <p:nvPr>
            <p:ph type="title"/>
          </p:nvPr>
        </p:nvSpPr>
        <p:spPr>
          <a:xfrm>
            <a:off x="457200" y="1483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b="0" i="0" lang="es-ES" sz="3600" u="none" cap="none" strike="noStrike">
                <a:solidFill>
                  <a:schemeClr val="dk1"/>
                </a:solidFill>
                <a:highlight>
                  <a:srgbClr val="00FF00"/>
                </a:highlight>
                <a:latin typeface="Calibri"/>
                <a:ea typeface="Calibri"/>
                <a:cs typeface="Calibri"/>
                <a:sym typeface="Calibri"/>
              </a:rPr>
              <a:t>OBJETIVO</a:t>
            </a:r>
            <a:r>
              <a:rPr b="0" i="0" lang="es-ES" sz="4400" u="none" cap="none" strike="noStrike">
                <a:solidFill>
                  <a:schemeClr val="dk1"/>
                </a:solidFill>
                <a:highlight>
                  <a:srgbClr val="00FF00"/>
                </a:highlight>
                <a:latin typeface="Calibri"/>
                <a:ea typeface="Calibri"/>
                <a:cs typeface="Calibri"/>
                <a:sym typeface="Calibri"/>
              </a:rPr>
              <a:t> </a:t>
            </a:r>
            <a:r>
              <a:rPr lang="es-ES" sz="3600">
                <a:highlight>
                  <a:srgbClr val="00FF00"/>
                </a:highlight>
              </a:rPr>
              <a:t>en Geografía</a:t>
            </a:r>
            <a:endParaRPr b="0" i="0" sz="3600" u="none" cap="none" strike="noStrike">
              <a:solidFill>
                <a:schemeClr val="dk1"/>
              </a:solidFill>
              <a:highlight>
                <a:srgbClr val="00FF00"/>
              </a:highlight>
              <a:latin typeface="Calibri"/>
              <a:ea typeface="Calibri"/>
              <a:cs typeface="Calibri"/>
              <a:sym typeface="Calibri"/>
            </a:endParaRPr>
          </a:p>
        </p:txBody>
      </p:sp>
      <p:sp>
        <p:nvSpPr>
          <p:cNvPr id="157" name="Google Shape;15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dk1"/>
              </a:buClr>
              <a:buSzPts val="3200"/>
              <a:buFont typeface="Arial"/>
              <a:buNone/>
            </a:pPr>
            <a:r>
              <a:rPr lang="es-ES" sz="3000"/>
              <a:t>  </a:t>
            </a:r>
            <a:r>
              <a:rPr lang="es-ES"/>
              <a:t>Identificar las rutas migratorias principales y comprender las causas y consecuencias de la migración en territorios tanto de expulsión como de recepción.</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865" name="Google Shape;865;p10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866" name="Google Shape;866;p102"/>
          <p:cNvPicPr preferRelativeResize="0"/>
          <p:nvPr/>
        </p:nvPicPr>
        <p:blipFill>
          <a:blip r:embed="rId3">
            <a:alphaModFix/>
          </a:blip>
          <a:stretch>
            <a:fillRect/>
          </a:stretch>
        </p:blipFill>
        <p:spPr>
          <a:xfrm>
            <a:off x="738188" y="447675"/>
            <a:ext cx="7667625" cy="596265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grpSp>
        <p:nvGrpSpPr>
          <p:cNvPr id="871" name="Google Shape;871;p103"/>
          <p:cNvGrpSpPr/>
          <p:nvPr/>
        </p:nvGrpSpPr>
        <p:grpSpPr>
          <a:xfrm>
            <a:off x="0" y="148353"/>
            <a:ext cx="9144000" cy="6695066"/>
            <a:chOff x="0" y="148353"/>
            <a:chExt cx="9144000" cy="6695066"/>
          </a:xfrm>
        </p:grpSpPr>
        <p:pic>
          <p:nvPicPr>
            <p:cNvPr descr="linea.png" id="872" name="Google Shape;872;p103"/>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73" name="Google Shape;873;p103"/>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74" name="Google Shape;874;p10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400"/>
              <a:buFont typeface="Calibri"/>
              <a:buNone/>
            </a:pPr>
            <a:r>
              <a:rPr lang="es-ES">
                <a:highlight>
                  <a:srgbClr val="4A86E8"/>
                </a:highlight>
              </a:rPr>
              <a:t>Actividad 2 Lengua española</a:t>
            </a:r>
            <a:endParaRPr b="0" i="0" sz="4400" u="none" cap="none" strike="noStrike">
              <a:solidFill>
                <a:schemeClr val="dk1"/>
              </a:solidFill>
              <a:highlight>
                <a:srgbClr val="4A86E8"/>
              </a:highlight>
              <a:latin typeface="Calibri"/>
              <a:ea typeface="Calibri"/>
              <a:cs typeface="Calibri"/>
              <a:sym typeface="Calibri"/>
            </a:endParaRPr>
          </a:p>
        </p:txBody>
      </p:sp>
      <p:sp>
        <p:nvSpPr>
          <p:cNvPr id="875" name="Google Shape;875;p10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a. Nombre de la actividad: Lectura y análisis de un texto expositivo.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b. Objetivo: Identificar en  un texto expositivo las características del mismo.</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 Grado: 4to</a:t>
            </a:r>
            <a:endParaRPr/>
          </a:p>
          <a:p>
            <a:pPr indent="0" lvl="0" marL="2032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d. Fecha en que se llevará a cabo la actividad:24-26 oct.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104"/>
          <p:cNvGrpSpPr/>
          <p:nvPr/>
        </p:nvGrpSpPr>
        <p:grpSpPr>
          <a:xfrm>
            <a:off x="0" y="148353"/>
            <a:ext cx="9144000" cy="6695066"/>
            <a:chOff x="0" y="148353"/>
            <a:chExt cx="9144000" cy="6695066"/>
          </a:xfrm>
        </p:grpSpPr>
        <p:pic>
          <p:nvPicPr>
            <p:cNvPr descr="linea.png" id="881" name="Google Shape;881;p104"/>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82" name="Google Shape;882;p104"/>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83" name="Google Shape;883;p1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884" name="Google Shape;884;p10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t>
            </a:r>
            <a:endParaRPr/>
          </a:p>
          <a:p>
            <a:pPr indent="-139700" lvl="0" marL="342900" marR="0" rtl="0" algn="l">
              <a:spcBef>
                <a:spcPts val="0"/>
              </a:spcBef>
              <a:spcAft>
                <a:spcPts val="0"/>
              </a:spcAft>
              <a:buClr>
                <a:schemeClr val="dk1"/>
              </a:buClr>
              <a:buSzPts val="3200"/>
              <a:buFont typeface="Arial"/>
              <a:buNone/>
            </a:pPr>
            <a:r>
              <a:rPr lang="es-ES"/>
              <a:t>f. Fuentes de apoyo. Textos publicados en distintos sitios de internet. </a:t>
            </a:r>
            <a:endParaRPr/>
          </a:p>
          <a:p>
            <a:pPr indent="-139700" lvl="0" marL="342900" marR="0" rtl="0" algn="l">
              <a:spcBef>
                <a:spcPts val="0"/>
              </a:spcBef>
              <a:spcAft>
                <a:spcPts val="0"/>
              </a:spcAft>
              <a:buClr>
                <a:schemeClr val="dk1"/>
              </a:buClr>
              <a:buSzPts val="3200"/>
              <a:buFont typeface="Arial"/>
              <a:buNone/>
            </a:pPr>
            <a:r>
              <a:rPr lang="es-ES"/>
              <a:t>Reportaje </a:t>
            </a:r>
            <a:r>
              <a:rPr i="1" lang="es-ES"/>
              <a:t>Frontera sur</a:t>
            </a:r>
            <a:r>
              <a:rPr lang="es-ES"/>
              <a:t>, publicado por el periódico </a:t>
            </a:r>
            <a:r>
              <a:rPr i="1" lang="es-ES"/>
              <a:t>El País.</a:t>
            </a:r>
            <a:endParaRPr i="1"/>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grpSp>
        <p:nvGrpSpPr>
          <p:cNvPr id="889" name="Google Shape;889;p105"/>
          <p:cNvGrpSpPr/>
          <p:nvPr/>
        </p:nvGrpSpPr>
        <p:grpSpPr>
          <a:xfrm>
            <a:off x="0" y="148353"/>
            <a:ext cx="9144000" cy="6695066"/>
            <a:chOff x="0" y="148353"/>
            <a:chExt cx="9144000" cy="6695066"/>
          </a:xfrm>
        </p:grpSpPr>
        <p:pic>
          <p:nvPicPr>
            <p:cNvPr descr="linea.png" id="890" name="Google Shape;890;p105"/>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891" name="Google Shape;891;p105"/>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892" name="Google Shape;892;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893" name="Google Shape;893;p1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g. Justificación de la actividad. </a:t>
            </a:r>
            <a:endParaRPr/>
          </a:p>
          <a:p>
            <a:pPr indent="-139700" lvl="0" marL="342900" marR="0" rtl="0" algn="l">
              <a:spcBef>
                <a:spcPts val="0"/>
              </a:spcBef>
              <a:spcAft>
                <a:spcPts val="0"/>
              </a:spcAft>
              <a:buClr>
                <a:schemeClr val="dk1"/>
              </a:buClr>
              <a:buSzPts val="3200"/>
              <a:buFont typeface="Arial"/>
              <a:buNone/>
            </a:pPr>
            <a:r>
              <a:rPr lang="es-ES"/>
              <a:t>A través de la lectura y visualización de textos expositivos, especialmente reportajes, las alumnas reconocerán las características que se explicaron en las sesiones anteriores.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pSp>
        <p:nvGrpSpPr>
          <p:cNvPr id="898" name="Google Shape;898;p106"/>
          <p:cNvGrpSpPr/>
          <p:nvPr/>
        </p:nvGrpSpPr>
        <p:grpSpPr>
          <a:xfrm>
            <a:off x="0" y="148353"/>
            <a:ext cx="9144000" cy="6695066"/>
            <a:chOff x="0" y="148353"/>
            <a:chExt cx="9144000" cy="6695066"/>
          </a:xfrm>
        </p:grpSpPr>
        <p:pic>
          <p:nvPicPr>
            <p:cNvPr descr="linea.png" id="899" name="Google Shape;899;p106"/>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00" name="Google Shape;900;p106"/>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01" name="Google Shape;901;p10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02" name="Google Shape;902;p10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h. Descripción de Apertura de la actividad. </a:t>
            </a:r>
            <a:endParaRPr/>
          </a:p>
          <a:p>
            <a:pPr indent="-139700" lvl="0" marL="342900" marR="0" rtl="0" algn="l">
              <a:spcBef>
                <a:spcPts val="0"/>
              </a:spcBef>
              <a:spcAft>
                <a:spcPts val="0"/>
              </a:spcAft>
              <a:buClr>
                <a:schemeClr val="dk1"/>
              </a:buClr>
              <a:buSzPts val="3200"/>
              <a:buFont typeface="Arial"/>
              <a:buNone/>
            </a:pPr>
            <a:r>
              <a:rPr lang="es-ES"/>
              <a:t>Las alumnas leerán previo a la clase el texto expositivo que se les asignó e irán identificando y subrayando en qué partes se ejemplifican  las características que lo hacen ser un texto expositivo.</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grpSp>
        <p:nvGrpSpPr>
          <p:cNvPr id="907" name="Google Shape;907;p107"/>
          <p:cNvGrpSpPr/>
          <p:nvPr/>
        </p:nvGrpSpPr>
        <p:grpSpPr>
          <a:xfrm>
            <a:off x="0" y="148353"/>
            <a:ext cx="9144000" cy="6695066"/>
            <a:chOff x="0" y="148353"/>
            <a:chExt cx="9144000" cy="6695066"/>
          </a:xfrm>
        </p:grpSpPr>
        <p:pic>
          <p:nvPicPr>
            <p:cNvPr descr="linea.png" id="908" name="Google Shape;908;p107"/>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09" name="Google Shape;909;p107"/>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10" name="Google Shape;910;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11" name="Google Shape;911;p10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i. Descripción del desarrollo de la actividad. </a:t>
            </a:r>
            <a:endParaRPr/>
          </a:p>
          <a:p>
            <a:pPr indent="-139700" lvl="0" marL="342900" marR="0" rtl="0" algn="l">
              <a:spcBef>
                <a:spcPts val="0"/>
              </a:spcBef>
              <a:spcAft>
                <a:spcPts val="0"/>
              </a:spcAft>
              <a:buClr>
                <a:schemeClr val="dk1"/>
              </a:buClr>
              <a:buSzPts val="3200"/>
              <a:buFont typeface="Arial"/>
              <a:buNone/>
            </a:pPr>
            <a:r>
              <a:rPr lang="es-ES"/>
              <a:t>En clase, por parejas, compararán lo que han subrayado para corroborar si han identificado bien las características. </a:t>
            </a:r>
            <a:endParaRPr/>
          </a:p>
          <a:p>
            <a:pPr indent="-139700" lvl="0" marL="342900" marR="0" rtl="0" algn="l">
              <a:spcBef>
                <a:spcPts val="0"/>
              </a:spcBef>
              <a:spcAft>
                <a:spcPts val="0"/>
              </a:spcAft>
              <a:buClr>
                <a:schemeClr val="dk1"/>
              </a:buClr>
              <a:buSzPts val="3200"/>
              <a:buFont typeface="Arial"/>
              <a:buNone/>
            </a:pPr>
            <a:r>
              <a:rPr lang="es-ES"/>
              <a:t>Posteriormente, organizadas en equipos de cuatro, verán el capítulo que se les haya asignado del reportaje </a:t>
            </a:r>
            <a:r>
              <a:rPr i="1" lang="es-ES"/>
              <a:t>Frontera sur.</a:t>
            </a:r>
            <a:r>
              <a:rPr lang="es-ES"/>
              <a:t> Analizarán qué elementos lo integran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grpSp>
        <p:nvGrpSpPr>
          <p:cNvPr id="916" name="Google Shape;916;p108"/>
          <p:cNvGrpSpPr/>
          <p:nvPr/>
        </p:nvGrpSpPr>
        <p:grpSpPr>
          <a:xfrm>
            <a:off x="0" y="148353"/>
            <a:ext cx="9144000" cy="6695066"/>
            <a:chOff x="0" y="148353"/>
            <a:chExt cx="9144000" cy="6695066"/>
          </a:xfrm>
        </p:grpSpPr>
        <p:pic>
          <p:nvPicPr>
            <p:cNvPr descr="linea.png" id="917" name="Google Shape;917;p108"/>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18" name="Google Shape;918;p108"/>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19" name="Google Shape;919;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20" name="Google Shape;920;p10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j. Descripción del cierre de la actividad. </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Cada equipo expondrán los elementos que identificó en el reportaje.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pSp>
        <p:nvGrpSpPr>
          <p:cNvPr id="925" name="Google Shape;925;p109"/>
          <p:cNvGrpSpPr/>
          <p:nvPr/>
        </p:nvGrpSpPr>
        <p:grpSpPr>
          <a:xfrm>
            <a:off x="0" y="148353"/>
            <a:ext cx="9144000" cy="6695066"/>
            <a:chOff x="0" y="148353"/>
            <a:chExt cx="9144000" cy="6695066"/>
          </a:xfrm>
        </p:grpSpPr>
        <p:pic>
          <p:nvPicPr>
            <p:cNvPr descr="linea.png" id="926" name="Google Shape;926;p109"/>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27" name="Google Shape;927;p109"/>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28" name="Google Shape;928;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29" name="Google Shape;929;p10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k. Descripción de lo que se hará con los resultados de la actividad. </a:t>
            </a:r>
            <a:endParaRPr/>
          </a:p>
          <a:p>
            <a:pPr indent="-139700" lvl="0" marL="342900" marR="0" rtl="0" algn="l">
              <a:spcBef>
                <a:spcPts val="0"/>
              </a:spcBef>
              <a:spcAft>
                <a:spcPts val="0"/>
              </a:spcAft>
              <a:buClr>
                <a:schemeClr val="dk1"/>
              </a:buClr>
              <a:buSzPts val="3200"/>
              <a:buFont typeface="Arial"/>
              <a:buNone/>
            </a:pPr>
            <a:r>
              <a:rPr lang="es-ES"/>
              <a:t>A partir de los elementos analizados, las alumnas anotarán la definición y características del reportaje. Con esta información comenzarán a estructurar el reportaje que elaborarán.</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grpSp>
        <p:nvGrpSpPr>
          <p:cNvPr id="934" name="Google Shape;934;p110"/>
          <p:cNvGrpSpPr/>
          <p:nvPr/>
        </p:nvGrpSpPr>
        <p:grpSpPr>
          <a:xfrm>
            <a:off x="0" y="148353"/>
            <a:ext cx="9144000" cy="6695066"/>
            <a:chOff x="0" y="148353"/>
            <a:chExt cx="9144000" cy="6695066"/>
          </a:xfrm>
        </p:grpSpPr>
        <p:pic>
          <p:nvPicPr>
            <p:cNvPr descr="linea.png" id="935" name="Google Shape;935;p110"/>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36" name="Google Shape;936;p110"/>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37" name="Google Shape;937;p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lang="es-ES" sz="4100">
                <a:highlight>
                  <a:srgbClr val="FF00FF"/>
                </a:highlight>
              </a:rPr>
              <a:t>Actividad 2: </a:t>
            </a:r>
            <a:endParaRPr sz="4100">
              <a:highlight>
                <a:srgbClr val="FF00FF"/>
              </a:highlight>
            </a:endParaRPr>
          </a:p>
          <a:p>
            <a:pPr indent="0" lvl="0" marL="0" rtl="0" algn="l">
              <a:spcBef>
                <a:spcPts val="0"/>
              </a:spcBef>
              <a:spcAft>
                <a:spcPts val="0"/>
              </a:spcAft>
              <a:buClr>
                <a:schemeClr val="dk1"/>
              </a:buClr>
              <a:buSzPts val="4400"/>
              <a:buFont typeface="Calibri"/>
              <a:buNone/>
            </a:pPr>
            <a:r>
              <a:rPr lang="es-ES" sz="3700">
                <a:highlight>
                  <a:srgbClr val="FF00FF"/>
                </a:highlight>
              </a:rPr>
              <a:t>Educación estética y artística IV Teatro</a:t>
            </a:r>
            <a:endParaRPr>
              <a:highlight>
                <a:srgbClr val="FF9900"/>
              </a:highlight>
            </a:endParaRPr>
          </a:p>
        </p:txBody>
      </p:sp>
      <p:sp>
        <p:nvSpPr>
          <p:cNvPr id="938" name="Google Shape;938;p1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sz="3000"/>
              <a:t>a. Nombre de la actividad: Interpretación del </a:t>
            </a:r>
            <a:r>
              <a:rPr lang="es-ES" sz="3000"/>
              <a:t>guión</a:t>
            </a:r>
            <a:r>
              <a:rPr lang="es-ES" sz="3000"/>
              <a:t> dramático</a:t>
            </a:r>
            <a:endParaRPr sz="3000"/>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b. Objetivo: Que las alumnas logren transmitir las emociones de los personajes.</a:t>
            </a:r>
            <a:endParaRPr sz="3000"/>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c. Grado: 4º</a:t>
            </a:r>
            <a:endParaRPr sz="3000"/>
          </a:p>
          <a:p>
            <a:pPr indent="-139700" lvl="0" marL="342900" marR="0" rtl="0" algn="l">
              <a:spcBef>
                <a:spcPts val="0"/>
              </a:spcBef>
              <a:spcAft>
                <a:spcPts val="0"/>
              </a:spcAft>
              <a:buClr>
                <a:schemeClr val="dk1"/>
              </a:buClr>
              <a:buSzPts val="3200"/>
              <a:buFont typeface="Arial"/>
              <a:buNone/>
            </a:pPr>
            <a:r>
              <a:t/>
            </a:r>
            <a:endParaRPr sz="3000"/>
          </a:p>
          <a:p>
            <a:pPr indent="-139700" lvl="0" marL="342900" marR="0" rtl="0" algn="l">
              <a:spcBef>
                <a:spcPts val="0"/>
              </a:spcBef>
              <a:spcAft>
                <a:spcPts val="0"/>
              </a:spcAft>
              <a:buClr>
                <a:schemeClr val="dk1"/>
              </a:buClr>
              <a:buSzPts val="3200"/>
              <a:buFont typeface="Arial"/>
              <a:buNone/>
            </a:pPr>
            <a:r>
              <a:rPr lang="es-ES" sz="3000"/>
              <a:t>d. Fecha en que se llevará a cabo la actividad: 28 de noviembre de 2022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grpSp>
        <p:nvGrpSpPr>
          <p:cNvPr id="943" name="Google Shape;943;p111"/>
          <p:cNvGrpSpPr/>
          <p:nvPr/>
        </p:nvGrpSpPr>
        <p:grpSpPr>
          <a:xfrm>
            <a:off x="0" y="148353"/>
            <a:ext cx="9144000" cy="6695066"/>
            <a:chOff x="0" y="148353"/>
            <a:chExt cx="9144000" cy="6695066"/>
          </a:xfrm>
        </p:grpSpPr>
        <p:pic>
          <p:nvPicPr>
            <p:cNvPr descr="linea.png" id="944" name="Google Shape;944;p111"/>
            <p:cNvPicPr preferRelativeResize="0"/>
            <p:nvPr/>
          </p:nvPicPr>
          <p:blipFill rotWithShape="1">
            <a:blip r:embed="rId3">
              <a:alphaModFix/>
            </a:blip>
            <a:srcRect b="53749" l="0" r="0" t="35030"/>
            <a:stretch/>
          </p:blipFill>
          <p:spPr>
            <a:xfrm>
              <a:off x="0" y="6128054"/>
              <a:ext cx="9144000" cy="715365"/>
            </a:xfrm>
            <a:prstGeom prst="rect">
              <a:avLst/>
            </a:prstGeom>
            <a:noFill/>
            <a:ln>
              <a:noFill/>
            </a:ln>
          </p:spPr>
        </p:pic>
        <p:pic>
          <p:nvPicPr>
            <p:cNvPr id="945" name="Google Shape;945;p111"/>
            <p:cNvPicPr preferRelativeResize="0"/>
            <p:nvPr/>
          </p:nvPicPr>
          <p:blipFill rotWithShape="1">
            <a:blip r:embed="rId4">
              <a:alphaModFix/>
            </a:blip>
            <a:srcRect b="0" l="0" r="0" t="0"/>
            <a:stretch/>
          </p:blipFill>
          <p:spPr>
            <a:xfrm>
              <a:off x="7142238" y="148353"/>
              <a:ext cx="1841500" cy="1130300"/>
            </a:xfrm>
            <a:prstGeom prst="rect">
              <a:avLst/>
            </a:prstGeom>
            <a:noFill/>
            <a:ln>
              <a:noFill/>
            </a:ln>
          </p:spPr>
        </p:pic>
      </p:grpSp>
      <p:sp>
        <p:nvSpPr>
          <p:cNvPr id="946" name="Google Shape;946;p1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947" name="Google Shape;947;p1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rPr lang="es-ES"/>
              <a:t>e. Asignaturas participantes, temas o conceptos de cada una: Educación estética y artística Teatro V</a:t>
            </a:r>
            <a:endParaRPr/>
          </a:p>
          <a:p>
            <a:pPr indent="-139700" lvl="0" marL="342900" marR="0" rtl="0" algn="l">
              <a:spcBef>
                <a:spcPts val="0"/>
              </a:spcBef>
              <a:spcAft>
                <a:spcPts val="0"/>
              </a:spcAft>
              <a:buClr>
                <a:schemeClr val="dk1"/>
              </a:buClr>
              <a:buSzPts val="3200"/>
              <a:buFont typeface="Arial"/>
              <a:buNone/>
            </a:pPr>
            <a:r>
              <a:t/>
            </a:r>
            <a:endParaRPr/>
          </a:p>
          <a:p>
            <a:pPr indent="-139700" lvl="0" marL="342900" marR="0" rtl="0" algn="l">
              <a:spcBef>
                <a:spcPts val="0"/>
              </a:spcBef>
              <a:spcAft>
                <a:spcPts val="0"/>
              </a:spcAft>
              <a:buClr>
                <a:schemeClr val="dk1"/>
              </a:buClr>
              <a:buSzPts val="3200"/>
              <a:buFont typeface="Arial"/>
              <a:buNone/>
            </a:pPr>
            <a:r>
              <a:rPr lang="es-ES"/>
              <a:t>f. Fuentes de apoyo: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