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Lst>
  <p:sldSz cy="6858000" cx="9144000"/>
  <p:notesSz cx="6858000" cy="9144000"/>
  <p:embeddedFontLst>
    <p:embeddedFont>
      <p:font typeface="Advent Pro"/>
      <p:regular r:id="rId119"/>
      <p:bold r:id="rId120"/>
      <p:italic r:id="rId121"/>
      <p:boldItalic r:id="rId1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121" Type="http://schemas.openxmlformats.org/officeDocument/2006/relationships/font" Target="fonts/AdventPro-italic.fntdata"/><Relationship Id="rId25" Type="http://schemas.openxmlformats.org/officeDocument/2006/relationships/slide" Target="slides/slide20.xml"/><Relationship Id="rId120" Type="http://schemas.openxmlformats.org/officeDocument/2006/relationships/font" Target="fonts/AdventPro-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22" Type="http://schemas.openxmlformats.org/officeDocument/2006/relationships/font" Target="fonts/AdventPro-boldItalic.fntdata"/><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font" Target="fonts/AdventPro-regular.fntdata"/><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g1f74632209f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g1f74632209f_0_3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g1f9fe32bb0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g1f9fe32bb00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g1f9fe32bb0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g1f9fe32bb00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1f9fe32bb0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g1f9fe32bb00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g1e69104ed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g1e69104ed6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1e69104ed6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g1e69104ed6b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g1e69104ed6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g1e69104ed6b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g1e69104ed6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g1e69104ed6b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 name="Shape 1080"/>
        <p:cNvGrpSpPr/>
        <p:nvPr/>
      </p:nvGrpSpPr>
      <p:grpSpPr>
        <a:xfrm>
          <a:off x="0" y="0"/>
          <a:ext cx="0" cy="0"/>
          <a:chOff x="0" y="0"/>
          <a:chExt cx="0" cy="0"/>
        </a:xfrm>
      </p:grpSpPr>
      <p:sp>
        <p:nvSpPr>
          <p:cNvPr id="1081" name="Google Shape;1081;g1e69104ed6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g1e69104ed6b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g1e69104ed6b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g1e69104ed6b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g1e69104ed6b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g1e69104ed6b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g1e69104ed6b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g1e69104ed6b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g1e69104ed6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g1e69104ed6b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g1e69104ed6b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g1e69104ed6b_0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4d75d13da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4d75d13da4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4d75d13da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4d75d13da4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4d75d13da4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4d75d13da4_0_1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4d75d13da4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4d75d13da4_0_1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4d75d13da4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4d75d13da4_0_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4d75d13da4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4d75d13da4_0_1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4d75d13da4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4d75d13da4_0_1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4d75d13da4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4d75d13da4_0_2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4d75d13da4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4d75d13da4_0_1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4d75d13da4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4d75d13da4_0_1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104f45f4d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2104f45f4d4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104f45f4d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g2104f45f4d4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9ea284f56c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19ea284f56c_1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1d2ad1312e_0_280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1d2ad1312e_0_28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1d2ad1312e_0_285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1d2ad1312e_0_28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4d75d13da4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g4d75d13da4_0_1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4d75d13da4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g4d75d13da4_0_2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4d75d13da4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4d75d13da4_0_2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5bd7280e1c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g5bd7280e1c_2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4d75d13da4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g4d75d13da4_0_2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4d75d13da4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g4d75d13da4_0_2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4d75d13da4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g4d75d13da4_0_2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4d75d13da4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g4d75d13da4_0_2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18611474f0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g18611474f05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4d75d13da4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g4d75d13da4_0_4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4d75d13da4_0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4d75d13da4_0_4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4d75d13da4_0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g4d75d13da4_0_4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4d75d13da4_0_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g4d75d13da4_0_5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4d75d13da4_0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g4d75d13da4_0_5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4d75d13da4_0_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g4d75d13da4_0_5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4d75d13da4_0_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g4d75d13da4_0_5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4d75d13da4_0_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4d75d13da4_0_5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2104f45f4d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g2104f45f4d4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18611474f05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g18611474f05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18611474f05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g18611474f05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1f74632209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g1f74632209f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4e9210bd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4e9210bdf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1f74632209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g1f74632209f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1f74632209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g1f74632209f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1f74632209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g1f74632209f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1f74632209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g1f74632209f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1f74632209f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g1f74632209f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1f74632209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g1f74632209f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1f74632209f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g1f74632209f_0_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1f74632209f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g1f74632209f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2487358f85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g2487358f85a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1f74632209f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g1f74632209f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1f74632209f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g1f74632209f_0_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1f74632209f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g1f74632209f_0_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1f74632209f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g1f74632209f_0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1f74632209f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g1f74632209f_0_1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1f74632209f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g1f74632209f_0_1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1f74632209f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g1f74632209f_0_1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2104f45f4d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g2104f45f4d4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2104f45f4d4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g2104f45f4d4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1f74632209f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g1f74632209f_0_1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1f74632209f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g1f74632209f_0_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1f74632209f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g1f74632209f_0_1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1f74632209f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g1f74632209f_0_1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1f74632209f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g1f74632209f_0_1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1f74632209f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g1f74632209f_0_1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1f74632209f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g1f74632209f_0_1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1f74632209f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g1f74632209f_0_2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1f74632209f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g1f74632209f_0_2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1f74632209f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g1f74632209f_0_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1f74632209f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g1f74632209f_0_2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1f74632209f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g1f74632209f_0_2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24869172b5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g24869172b5e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1f74632209f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g1f74632209f_0_2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g1f74632209f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g1f74632209f_0_2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1f74632209f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g1f74632209f_0_2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1f74632209f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g1f74632209f_0_2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g1f74632209f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g1f74632209f_0_2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1f74632209f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g1f74632209f_0_2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1f74632209f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g1f74632209f_0_2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g1f74632209f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g1f74632209f_0_3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1f74632209f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g1f74632209f_0_3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g1f74632209f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g1f74632209f_0_3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1f74632209f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g1f74632209f_0_3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1f74632209f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g1f74632209f_0_3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g1f74632209f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g1f74632209f_0_3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1f74632209f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g1f74632209f_0_3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1f74632209f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g1f74632209f_0_3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g1f74632209f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g1f74632209f_0_3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1f74632209f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g1f74632209f_0_3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g1f74632209f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g1f74632209f_0_3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1f74632209f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g1f74632209f_0_3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2"/>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720000" y="694967"/>
            <a:ext cx="7704000" cy="676800"/>
          </a:xfrm>
          <a:prstGeom prst="rect">
            <a:avLst/>
          </a:prstGeom>
        </p:spPr>
        <p:txBody>
          <a:bodyPr anchorCtr="0" anchor="ctr" bIns="45700" lIns="91425" spcFirstLastPara="1" rIns="91425" wrap="square" tIns="45700">
            <a:noAutofit/>
          </a:bodyPr>
          <a:lstStyle>
            <a:lvl1pPr lvl="0" rtl="0">
              <a:spcBef>
                <a:spcPts val="0"/>
              </a:spcBef>
              <a:spcAft>
                <a:spcPts val="0"/>
              </a:spcAft>
              <a:buSzPts val="44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2" name="Google Shape;82;p13"/>
          <p:cNvSpPr txBox="1"/>
          <p:nvPr>
            <p:ph idx="1" type="body"/>
          </p:nvPr>
        </p:nvSpPr>
        <p:spPr>
          <a:xfrm>
            <a:off x="720000" y="1688000"/>
            <a:ext cx="7704000" cy="4404000"/>
          </a:xfrm>
          <a:prstGeom prst="rect">
            <a:avLst/>
          </a:prstGeom>
        </p:spPr>
        <p:txBody>
          <a:bodyPr anchorCtr="0" anchor="t" bIns="45700" lIns="91425" spcFirstLastPara="1" rIns="91425" wrap="square" tIns="45700">
            <a:noAutofit/>
          </a:bodyPr>
          <a:lstStyle>
            <a:lvl1pPr indent="-304800" lvl="0" marL="457200" rtl="0">
              <a:spcBef>
                <a:spcPts val="640"/>
              </a:spcBef>
              <a:spcAft>
                <a:spcPts val="0"/>
              </a:spcAft>
              <a:buClr>
                <a:srgbClr val="434343"/>
              </a:buClr>
              <a:buSzPts val="1200"/>
              <a:buAutoNum type="arabicPeriod"/>
              <a:defRPr sz="1250"/>
            </a:lvl1pPr>
            <a:lvl2pPr indent="-304800" lvl="1" marL="914400" rtl="0">
              <a:spcBef>
                <a:spcPts val="560"/>
              </a:spcBef>
              <a:spcAft>
                <a:spcPts val="0"/>
              </a:spcAft>
              <a:buClr>
                <a:srgbClr val="434343"/>
              </a:buClr>
              <a:buSzPts val="1200"/>
              <a:buFont typeface="Roboto Condensed Light"/>
              <a:buAutoNum type="alphaLcPeriod"/>
              <a:defRPr/>
            </a:lvl2pPr>
            <a:lvl3pPr indent="-304800" lvl="2" marL="1371600" rtl="0">
              <a:spcBef>
                <a:spcPts val="480"/>
              </a:spcBef>
              <a:spcAft>
                <a:spcPts val="0"/>
              </a:spcAft>
              <a:buClr>
                <a:srgbClr val="434343"/>
              </a:buClr>
              <a:buSzPts val="1200"/>
              <a:buFont typeface="Roboto Condensed Light"/>
              <a:buAutoNum type="romanLcPeriod"/>
              <a:defRPr/>
            </a:lvl3pPr>
            <a:lvl4pPr indent="-304800" lvl="3" marL="1828800" rtl="0">
              <a:spcBef>
                <a:spcPts val="400"/>
              </a:spcBef>
              <a:spcAft>
                <a:spcPts val="0"/>
              </a:spcAft>
              <a:buClr>
                <a:srgbClr val="434343"/>
              </a:buClr>
              <a:buSzPts val="1200"/>
              <a:buFont typeface="Roboto Condensed Light"/>
              <a:buAutoNum type="arabicPeriod"/>
              <a:defRPr/>
            </a:lvl4pPr>
            <a:lvl5pPr indent="-304800" lvl="4" marL="2286000" rtl="0">
              <a:spcBef>
                <a:spcPts val="400"/>
              </a:spcBef>
              <a:spcAft>
                <a:spcPts val="0"/>
              </a:spcAft>
              <a:buClr>
                <a:srgbClr val="434343"/>
              </a:buClr>
              <a:buSzPts val="1200"/>
              <a:buFont typeface="Roboto Condensed Light"/>
              <a:buAutoNum type="alphaLcPeriod"/>
              <a:defRPr/>
            </a:lvl5pPr>
            <a:lvl6pPr indent="-304800" lvl="5" marL="2743200" rtl="0">
              <a:spcBef>
                <a:spcPts val="400"/>
              </a:spcBef>
              <a:spcAft>
                <a:spcPts val="0"/>
              </a:spcAft>
              <a:buClr>
                <a:srgbClr val="434343"/>
              </a:buClr>
              <a:buSzPts val="1200"/>
              <a:buFont typeface="Roboto Condensed Light"/>
              <a:buAutoNum type="romanLcPeriod"/>
              <a:defRPr/>
            </a:lvl6pPr>
            <a:lvl7pPr indent="-304800" lvl="6" marL="3200400" rtl="0">
              <a:spcBef>
                <a:spcPts val="400"/>
              </a:spcBef>
              <a:spcAft>
                <a:spcPts val="0"/>
              </a:spcAft>
              <a:buClr>
                <a:srgbClr val="434343"/>
              </a:buClr>
              <a:buSzPts val="1200"/>
              <a:buFont typeface="Roboto Condensed Light"/>
              <a:buAutoNum type="arabicPeriod"/>
              <a:defRPr/>
            </a:lvl7pPr>
            <a:lvl8pPr indent="-304800" lvl="7" marL="3657600" rtl="0">
              <a:spcBef>
                <a:spcPts val="400"/>
              </a:spcBef>
              <a:spcAft>
                <a:spcPts val="0"/>
              </a:spcAft>
              <a:buClr>
                <a:srgbClr val="434343"/>
              </a:buClr>
              <a:buSzPts val="1200"/>
              <a:buFont typeface="Roboto Condensed Light"/>
              <a:buAutoNum type="alphaLcPeriod"/>
              <a:defRPr/>
            </a:lvl8pPr>
            <a:lvl9pPr indent="-304800" lvl="8" marL="4114800" rtl="0">
              <a:spcBef>
                <a:spcPts val="400"/>
              </a:spcBef>
              <a:spcAft>
                <a:spcPts val="0"/>
              </a:spcAft>
              <a:buClr>
                <a:srgbClr val="434343"/>
              </a:buClr>
              <a:buSzPts val="1200"/>
              <a:buFont typeface="Roboto Condensed Light"/>
              <a:buAutoNum type="romanLcPeriod"/>
              <a:defRPr/>
            </a:lvl9pPr>
          </a:lstStyle>
          <a:p/>
        </p:txBody>
      </p:sp>
      <p:grpSp>
        <p:nvGrpSpPr>
          <p:cNvPr id="83" name="Google Shape;83;p13"/>
          <p:cNvGrpSpPr/>
          <p:nvPr/>
        </p:nvGrpSpPr>
        <p:grpSpPr>
          <a:xfrm>
            <a:off x="-404377" y="-360459"/>
            <a:ext cx="1729706" cy="3680448"/>
            <a:chOff x="5998495" y="1218186"/>
            <a:chExt cx="250070" cy="399073"/>
          </a:xfrm>
        </p:grpSpPr>
        <p:sp>
          <p:nvSpPr>
            <p:cNvPr id="84" name="Google Shape;84;p13"/>
            <p:cNvSpPr/>
            <p:nvPr/>
          </p:nvSpPr>
          <p:spPr>
            <a:xfrm>
              <a:off x="6194556" y="1218186"/>
              <a:ext cx="54009" cy="54009"/>
            </a:xfrm>
            <a:custGeom>
              <a:rect b="b" l="l" r="r" t="t"/>
              <a:pathLst>
                <a:path extrusionOk="0" h="987" w="987">
                  <a:moveTo>
                    <a:pt x="493" y="1"/>
                  </a:moveTo>
                  <a:cubicBezTo>
                    <a:pt x="228" y="1"/>
                    <a:pt x="0" y="217"/>
                    <a:pt x="0" y="493"/>
                  </a:cubicBezTo>
                  <a:cubicBezTo>
                    <a:pt x="0" y="770"/>
                    <a:pt x="228" y="987"/>
                    <a:pt x="493" y="987"/>
                  </a:cubicBezTo>
                  <a:cubicBezTo>
                    <a:pt x="770" y="987"/>
                    <a:pt x="986" y="770"/>
                    <a:pt x="986" y="493"/>
                  </a:cubicBezTo>
                  <a:cubicBezTo>
                    <a:pt x="986" y="217"/>
                    <a:pt x="770" y="1"/>
                    <a:pt x="4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a:off x="6193844" y="1289869"/>
              <a:ext cx="27086" cy="27086"/>
            </a:xfrm>
            <a:custGeom>
              <a:rect b="b" l="l" r="r" t="t"/>
              <a:pathLst>
                <a:path extrusionOk="0" h="495" w="495">
                  <a:moveTo>
                    <a:pt x="241" y="1"/>
                  </a:moveTo>
                  <a:cubicBezTo>
                    <a:pt x="109" y="1"/>
                    <a:pt x="1" y="110"/>
                    <a:pt x="1" y="241"/>
                  </a:cubicBezTo>
                  <a:cubicBezTo>
                    <a:pt x="1" y="386"/>
                    <a:pt x="109" y="494"/>
                    <a:pt x="241" y="494"/>
                  </a:cubicBezTo>
                  <a:cubicBezTo>
                    <a:pt x="385" y="494"/>
                    <a:pt x="494" y="386"/>
                    <a:pt x="494" y="241"/>
                  </a:cubicBezTo>
                  <a:cubicBezTo>
                    <a:pt x="494" y="110"/>
                    <a:pt x="385" y="1"/>
                    <a:pt x="2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p:nvPr/>
          </p:nvSpPr>
          <p:spPr>
            <a:xfrm>
              <a:off x="6097811" y="1518817"/>
              <a:ext cx="13899" cy="13899"/>
            </a:xfrm>
            <a:custGeom>
              <a:rect b="b" l="l" r="r" t="t"/>
              <a:pathLst>
                <a:path extrusionOk="0" h="254" w="254">
                  <a:moveTo>
                    <a:pt x="121" y="0"/>
                  </a:moveTo>
                  <a:cubicBezTo>
                    <a:pt x="49" y="0"/>
                    <a:pt x="1" y="48"/>
                    <a:pt x="1" y="121"/>
                  </a:cubicBezTo>
                  <a:cubicBezTo>
                    <a:pt x="1" y="193"/>
                    <a:pt x="49" y="253"/>
                    <a:pt x="121" y="253"/>
                  </a:cubicBezTo>
                  <a:cubicBezTo>
                    <a:pt x="193" y="253"/>
                    <a:pt x="254" y="193"/>
                    <a:pt x="254" y="121"/>
                  </a:cubicBezTo>
                  <a:cubicBezTo>
                    <a:pt x="254" y="48"/>
                    <a:pt x="193" y="0"/>
                    <a:pt x="1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a:off x="6006429" y="1295177"/>
              <a:ext cx="13844" cy="13844"/>
            </a:xfrm>
            <a:custGeom>
              <a:rect b="b" l="l" r="r" t="t"/>
              <a:pathLst>
                <a:path extrusionOk="0" h="253" w="253">
                  <a:moveTo>
                    <a:pt x="120" y="0"/>
                  </a:moveTo>
                  <a:cubicBezTo>
                    <a:pt x="48" y="0"/>
                    <a:pt x="0" y="61"/>
                    <a:pt x="0" y="133"/>
                  </a:cubicBezTo>
                  <a:cubicBezTo>
                    <a:pt x="0" y="205"/>
                    <a:pt x="48" y="253"/>
                    <a:pt x="120" y="253"/>
                  </a:cubicBezTo>
                  <a:cubicBezTo>
                    <a:pt x="192" y="253"/>
                    <a:pt x="252" y="205"/>
                    <a:pt x="252" y="133"/>
                  </a:cubicBezTo>
                  <a:cubicBezTo>
                    <a:pt x="252" y="61"/>
                    <a:pt x="192" y="0"/>
                    <a:pt x="1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p:nvPr/>
          </p:nvSpPr>
          <p:spPr>
            <a:xfrm>
              <a:off x="6175459" y="1264917"/>
              <a:ext cx="13899" cy="13844"/>
            </a:xfrm>
            <a:custGeom>
              <a:rect b="b" l="l" r="r" t="t"/>
              <a:pathLst>
                <a:path extrusionOk="0" h="253" w="254">
                  <a:moveTo>
                    <a:pt x="120" y="0"/>
                  </a:moveTo>
                  <a:cubicBezTo>
                    <a:pt x="61" y="0"/>
                    <a:pt x="0" y="61"/>
                    <a:pt x="0" y="133"/>
                  </a:cubicBezTo>
                  <a:cubicBezTo>
                    <a:pt x="0" y="205"/>
                    <a:pt x="61" y="253"/>
                    <a:pt x="120" y="253"/>
                  </a:cubicBezTo>
                  <a:cubicBezTo>
                    <a:pt x="193" y="253"/>
                    <a:pt x="253" y="205"/>
                    <a:pt x="253" y="133"/>
                  </a:cubicBezTo>
                  <a:cubicBezTo>
                    <a:pt x="253" y="61"/>
                    <a:pt x="193" y="0"/>
                    <a:pt x="1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a:off x="6022188" y="1305683"/>
              <a:ext cx="26375" cy="27032"/>
            </a:xfrm>
            <a:custGeom>
              <a:rect b="b" l="l" r="r" t="t"/>
              <a:pathLst>
                <a:path extrusionOk="0" h="494" w="482">
                  <a:moveTo>
                    <a:pt x="241" y="0"/>
                  </a:moveTo>
                  <a:cubicBezTo>
                    <a:pt x="108" y="0"/>
                    <a:pt x="1" y="109"/>
                    <a:pt x="1" y="241"/>
                  </a:cubicBezTo>
                  <a:cubicBezTo>
                    <a:pt x="1" y="385"/>
                    <a:pt x="108" y="494"/>
                    <a:pt x="241" y="494"/>
                  </a:cubicBezTo>
                  <a:cubicBezTo>
                    <a:pt x="373" y="494"/>
                    <a:pt x="481" y="385"/>
                    <a:pt x="481" y="241"/>
                  </a:cubicBezTo>
                  <a:cubicBezTo>
                    <a:pt x="481" y="109"/>
                    <a:pt x="373" y="0"/>
                    <a:pt x="24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a:off x="6209002" y="1508968"/>
              <a:ext cx="27032" cy="26977"/>
            </a:xfrm>
            <a:custGeom>
              <a:rect b="b" l="l" r="r" t="t"/>
              <a:pathLst>
                <a:path extrusionOk="0" h="493" w="494">
                  <a:moveTo>
                    <a:pt x="241" y="1"/>
                  </a:moveTo>
                  <a:cubicBezTo>
                    <a:pt x="108" y="1"/>
                    <a:pt x="1" y="108"/>
                    <a:pt x="1" y="253"/>
                  </a:cubicBezTo>
                  <a:cubicBezTo>
                    <a:pt x="1" y="385"/>
                    <a:pt x="108" y="493"/>
                    <a:pt x="241" y="493"/>
                  </a:cubicBezTo>
                  <a:cubicBezTo>
                    <a:pt x="373" y="493"/>
                    <a:pt x="493" y="385"/>
                    <a:pt x="493" y="253"/>
                  </a:cubicBezTo>
                  <a:cubicBezTo>
                    <a:pt x="493" y="108"/>
                    <a:pt x="373" y="1"/>
                    <a:pt x="2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a:off x="5998495" y="1342510"/>
              <a:ext cx="221124" cy="274749"/>
            </a:xfrm>
            <a:custGeom>
              <a:rect b="b" l="l" r="r" t="t"/>
              <a:pathLst>
                <a:path extrusionOk="0" h="5021" w="4041">
                  <a:moveTo>
                    <a:pt x="1532" y="0"/>
                  </a:moveTo>
                  <a:cubicBezTo>
                    <a:pt x="1522" y="0"/>
                    <a:pt x="1513" y="0"/>
                    <a:pt x="1503" y="1"/>
                  </a:cubicBezTo>
                  <a:cubicBezTo>
                    <a:pt x="1107" y="13"/>
                    <a:pt x="866" y="193"/>
                    <a:pt x="866" y="193"/>
                  </a:cubicBezTo>
                  <a:cubicBezTo>
                    <a:pt x="995" y="157"/>
                    <a:pt x="1119" y="141"/>
                    <a:pt x="1235" y="141"/>
                  </a:cubicBezTo>
                  <a:cubicBezTo>
                    <a:pt x="1930" y="141"/>
                    <a:pt x="2301" y="718"/>
                    <a:pt x="1239" y="986"/>
                  </a:cubicBezTo>
                  <a:cubicBezTo>
                    <a:pt x="1" y="1299"/>
                    <a:pt x="145" y="2886"/>
                    <a:pt x="1780" y="2922"/>
                  </a:cubicBezTo>
                  <a:cubicBezTo>
                    <a:pt x="3066" y="2946"/>
                    <a:pt x="2309" y="3668"/>
                    <a:pt x="2176" y="4245"/>
                  </a:cubicBezTo>
                  <a:cubicBezTo>
                    <a:pt x="2019" y="4942"/>
                    <a:pt x="2637" y="5021"/>
                    <a:pt x="2926" y="5021"/>
                  </a:cubicBezTo>
                  <a:cubicBezTo>
                    <a:pt x="3010" y="5021"/>
                    <a:pt x="3066" y="5014"/>
                    <a:pt x="3066" y="5014"/>
                  </a:cubicBezTo>
                  <a:cubicBezTo>
                    <a:pt x="2032" y="4761"/>
                    <a:pt x="4040" y="3067"/>
                    <a:pt x="3607" y="2514"/>
                  </a:cubicBezTo>
                  <a:cubicBezTo>
                    <a:pt x="3186" y="1948"/>
                    <a:pt x="2345" y="2381"/>
                    <a:pt x="1864" y="1852"/>
                  </a:cubicBezTo>
                  <a:cubicBezTo>
                    <a:pt x="1588" y="1552"/>
                    <a:pt x="2477" y="1467"/>
                    <a:pt x="2513" y="758"/>
                  </a:cubicBezTo>
                  <a:cubicBezTo>
                    <a:pt x="2536" y="252"/>
                    <a:pt x="1962" y="0"/>
                    <a:pt x="153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 name="Google Shape;92;p13"/>
          <p:cNvGrpSpPr/>
          <p:nvPr/>
        </p:nvGrpSpPr>
        <p:grpSpPr>
          <a:xfrm>
            <a:off x="7224421" y="2741978"/>
            <a:ext cx="2016302" cy="4000643"/>
            <a:chOff x="6625419" y="1342510"/>
            <a:chExt cx="221069" cy="328976"/>
          </a:xfrm>
        </p:grpSpPr>
        <p:sp>
          <p:nvSpPr>
            <p:cNvPr id="93" name="Google Shape;93;p13"/>
            <p:cNvSpPr/>
            <p:nvPr/>
          </p:nvSpPr>
          <p:spPr>
            <a:xfrm>
              <a:off x="6625419" y="1342510"/>
              <a:ext cx="221069" cy="274749"/>
            </a:xfrm>
            <a:custGeom>
              <a:rect b="b" l="l" r="r" t="t"/>
              <a:pathLst>
                <a:path extrusionOk="0" h="5021" w="4040">
                  <a:moveTo>
                    <a:pt x="2508" y="0"/>
                  </a:moveTo>
                  <a:cubicBezTo>
                    <a:pt x="2078" y="0"/>
                    <a:pt x="1504" y="252"/>
                    <a:pt x="1527" y="758"/>
                  </a:cubicBezTo>
                  <a:cubicBezTo>
                    <a:pt x="1563" y="1467"/>
                    <a:pt x="2452" y="1552"/>
                    <a:pt x="2176" y="1852"/>
                  </a:cubicBezTo>
                  <a:cubicBezTo>
                    <a:pt x="1696" y="2381"/>
                    <a:pt x="854" y="1948"/>
                    <a:pt x="433" y="2514"/>
                  </a:cubicBezTo>
                  <a:cubicBezTo>
                    <a:pt x="0" y="3067"/>
                    <a:pt x="2008" y="4761"/>
                    <a:pt x="962" y="5014"/>
                  </a:cubicBezTo>
                  <a:cubicBezTo>
                    <a:pt x="962" y="5014"/>
                    <a:pt x="1018" y="5021"/>
                    <a:pt x="1104" y="5021"/>
                  </a:cubicBezTo>
                  <a:cubicBezTo>
                    <a:pt x="1395" y="5021"/>
                    <a:pt x="2022" y="4942"/>
                    <a:pt x="1864" y="4245"/>
                  </a:cubicBezTo>
                  <a:cubicBezTo>
                    <a:pt x="1731" y="3668"/>
                    <a:pt x="962" y="2946"/>
                    <a:pt x="2260" y="2922"/>
                  </a:cubicBezTo>
                  <a:cubicBezTo>
                    <a:pt x="3895" y="2886"/>
                    <a:pt x="4039" y="1299"/>
                    <a:pt x="2802" y="986"/>
                  </a:cubicBezTo>
                  <a:cubicBezTo>
                    <a:pt x="1739" y="718"/>
                    <a:pt x="2110" y="141"/>
                    <a:pt x="2805" y="141"/>
                  </a:cubicBezTo>
                  <a:cubicBezTo>
                    <a:pt x="2921" y="141"/>
                    <a:pt x="3045" y="157"/>
                    <a:pt x="3174" y="193"/>
                  </a:cubicBezTo>
                  <a:cubicBezTo>
                    <a:pt x="3174" y="193"/>
                    <a:pt x="2933" y="13"/>
                    <a:pt x="2537" y="1"/>
                  </a:cubicBezTo>
                  <a:cubicBezTo>
                    <a:pt x="2528" y="0"/>
                    <a:pt x="2518" y="0"/>
                    <a:pt x="250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p:nvPr/>
          </p:nvSpPr>
          <p:spPr>
            <a:xfrm>
              <a:off x="6745091" y="1518161"/>
              <a:ext cx="54009" cy="54009"/>
            </a:xfrm>
            <a:custGeom>
              <a:rect b="b" l="l" r="r" t="t"/>
              <a:pathLst>
                <a:path extrusionOk="0" h="987" w="987">
                  <a:moveTo>
                    <a:pt x="494" y="1"/>
                  </a:moveTo>
                  <a:cubicBezTo>
                    <a:pt x="217" y="1"/>
                    <a:pt x="1" y="217"/>
                    <a:pt x="1" y="493"/>
                  </a:cubicBezTo>
                  <a:cubicBezTo>
                    <a:pt x="1" y="758"/>
                    <a:pt x="217" y="987"/>
                    <a:pt x="494" y="987"/>
                  </a:cubicBezTo>
                  <a:cubicBezTo>
                    <a:pt x="759" y="987"/>
                    <a:pt x="987" y="758"/>
                    <a:pt x="987" y="493"/>
                  </a:cubicBezTo>
                  <a:cubicBezTo>
                    <a:pt x="987" y="217"/>
                    <a:pt x="759" y="1"/>
                    <a:pt x="4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p:nvPr/>
          </p:nvSpPr>
          <p:spPr>
            <a:xfrm>
              <a:off x="6685283" y="1644509"/>
              <a:ext cx="26977" cy="26977"/>
            </a:xfrm>
            <a:custGeom>
              <a:rect b="b" l="l" r="r" t="t"/>
              <a:pathLst>
                <a:path extrusionOk="0" h="493" w="493">
                  <a:moveTo>
                    <a:pt x="252" y="0"/>
                  </a:moveTo>
                  <a:cubicBezTo>
                    <a:pt x="121" y="0"/>
                    <a:pt x="0" y="108"/>
                    <a:pt x="0" y="240"/>
                  </a:cubicBezTo>
                  <a:cubicBezTo>
                    <a:pt x="0" y="372"/>
                    <a:pt x="121" y="492"/>
                    <a:pt x="252" y="492"/>
                  </a:cubicBezTo>
                  <a:cubicBezTo>
                    <a:pt x="385" y="492"/>
                    <a:pt x="493" y="372"/>
                    <a:pt x="493" y="240"/>
                  </a:cubicBezTo>
                  <a:cubicBezTo>
                    <a:pt x="493" y="108"/>
                    <a:pt x="385" y="0"/>
                    <a:pt x="25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p:nvPr/>
          </p:nvSpPr>
          <p:spPr>
            <a:xfrm>
              <a:off x="6647745" y="1386614"/>
              <a:ext cx="13899" cy="13844"/>
            </a:xfrm>
            <a:custGeom>
              <a:rect b="b" l="l" r="r" t="t"/>
              <a:pathLst>
                <a:path extrusionOk="0" h="253" w="254">
                  <a:moveTo>
                    <a:pt x="133" y="1"/>
                  </a:moveTo>
                  <a:cubicBezTo>
                    <a:pt x="61" y="1"/>
                    <a:pt x="1" y="60"/>
                    <a:pt x="1" y="132"/>
                  </a:cubicBezTo>
                  <a:cubicBezTo>
                    <a:pt x="1" y="204"/>
                    <a:pt x="61" y="253"/>
                    <a:pt x="133" y="253"/>
                  </a:cubicBezTo>
                  <a:cubicBezTo>
                    <a:pt x="206" y="253"/>
                    <a:pt x="254" y="204"/>
                    <a:pt x="254" y="132"/>
                  </a:cubicBezTo>
                  <a:cubicBezTo>
                    <a:pt x="254" y="60"/>
                    <a:pt x="206" y="1"/>
                    <a:pt x="1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6758279" y="1585302"/>
              <a:ext cx="13899" cy="13844"/>
            </a:xfrm>
            <a:custGeom>
              <a:rect b="b" l="l" r="r" t="t"/>
              <a:pathLst>
                <a:path extrusionOk="0" h="253" w="254">
                  <a:moveTo>
                    <a:pt x="121" y="0"/>
                  </a:moveTo>
                  <a:cubicBezTo>
                    <a:pt x="48" y="0"/>
                    <a:pt x="0" y="60"/>
                    <a:pt x="0" y="120"/>
                  </a:cubicBezTo>
                  <a:cubicBezTo>
                    <a:pt x="0" y="192"/>
                    <a:pt x="48" y="252"/>
                    <a:pt x="121" y="252"/>
                  </a:cubicBezTo>
                  <a:cubicBezTo>
                    <a:pt x="193" y="252"/>
                    <a:pt x="253" y="192"/>
                    <a:pt x="253" y="120"/>
                  </a:cubicBezTo>
                  <a:cubicBezTo>
                    <a:pt x="253" y="60"/>
                    <a:pt x="193" y="0"/>
                    <a:pt x="1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6656992" y="1348474"/>
              <a:ext cx="27032" cy="26375"/>
            </a:xfrm>
            <a:custGeom>
              <a:rect b="b" l="l" r="r" t="t"/>
              <a:pathLst>
                <a:path extrusionOk="0" h="482" w="494">
                  <a:moveTo>
                    <a:pt x="253" y="0"/>
                  </a:moveTo>
                  <a:cubicBezTo>
                    <a:pt x="109" y="0"/>
                    <a:pt x="0" y="108"/>
                    <a:pt x="0" y="241"/>
                  </a:cubicBezTo>
                  <a:cubicBezTo>
                    <a:pt x="0" y="372"/>
                    <a:pt x="109" y="481"/>
                    <a:pt x="253" y="481"/>
                  </a:cubicBezTo>
                  <a:cubicBezTo>
                    <a:pt x="385" y="481"/>
                    <a:pt x="493" y="372"/>
                    <a:pt x="493" y="241"/>
                  </a:cubicBezTo>
                  <a:cubicBezTo>
                    <a:pt x="493" y="108"/>
                    <a:pt x="385" y="0"/>
                    <a:pt x="25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dk2"/>
        </a:solidFill>
      </p:bgPr>
    </p:bg>
    <p:spTree>
      <p:nvGrpSpPr>
        <p:cNvPr id="99" name="Shape 99"/>
        <p:cNvGrpSpPr/>
        <p:nvPr/>
      </p:nvGrpSpPr>
      <p:grpSpPr>
        <a:xfrm>
          <a:off x="0" y="0"/>
          <a:ext cx="0" cy="0"/>
          <a:chOff x="0" y="0"/>
          <a:chExt cx="0" cy="0"/>
        </a:xfrm>
      </p:grpSpPr>
      <p:grpSp>
        <p:nvGrpSpPr>
          <p:cNvPr id="100" name="Google Shape;100;p14"/>
          <p:cNvGrpSpPr/>
          <p:nvPr/>
        </p:nvGrpSpPr>
        <p:grpSpPr>
          <a:xfrm>
            <a:off x="543661" y="1393997"/>
            <a:ext cx="3743557" cy="7427749"/>
            <a:chOff x="6625419" y="1342510"/>
            <a:chExt cx="221069" cy="328976"/>
          </a:xfrm>
        </p:grpSpPr>
        <p:sp>
          <p:nvSpPr>
            <p:cNvPr id="101" name="Google Shape;101;p14"/>
            <p:cNvSpPr/>
            <p:nvPr/>
          </p:nvSpPr>
          <p:spPr>
            <a:xfrm>
              <a:off x="6625419" y="1342510"/>
              <a:ext cx="221069" cy="274749"/>
            </a:xfrm>
            <a:custGeom>
              <a:rect b="b" l="l" r="r" t="t"/>
              <a:pathLst>
                <a:path extrusionOk="0" h="5021" w="4040">
                  <a:moveTo>
                    <a:pt x="2508" y="0"/>
                  </a:moveTo>
                  <a:cubicBezTo>
                    <a:pt x="2078" y="0"/>
                    <a:pt x="1504" y="252"/>
                    <a:pt x="1527" y="758"/>
                  </a:cubicBezTo>
                  <a:cubicBezTo>
                    <a:pt x="1563" y="1467"/>
                    <a:pt x="2452" y="1552"/>
                    <a:pt x="2176" y="1852"/>
                  </a:cubicBezTo>
                  <a:cubicBezTo>
                    <a:pt x="1696" y="2381"/>
                    <a:pt x="854" y="1948"/>
                    <a:pt x="433" y="2514"/>
                  </a:cubicBezTo>
                  <a:cubicBezTo>
                    <a:pt x="0" y="3067"/>
                    <a:pt x="2008" y="4761"/>
                    <a:pt x="962" y="5014"/>
                  </a:cubicBezTo>
                  <a:cubicBezTo>
                    <a:pt x="962" y="5014"/>
                    <a:pt x="1018" y="5021"/>
                    <a:pt x="1104" y="5021"/>
                  </a:cubicBezTo>
                  <a:cubicBezTo>
                    <a:pt x="1395" y="5021"/>
                    <a:pt x="2022" y="4942"/>
                    <a:pt x="1864" y="4245"/>
                  </a:cubicBezTo>
                  <a:cubicBezTo>
                    <a:pt x="1731" y="3668"/>
                    <a:pt x="962" y="2946"/>
                    <a:pt x="2260" y="2922"/>
                  </a:cubicBezTo>
                  <a:cubicBezTo>
                    <a:pt x="3895" y="2886"/>
                    <a:pt x="4039" y="1299"/>
                    <a:pt x="2802" y="986"/>
                  </a:cubicBezTo>
                  <a:cubicBezTo>
                    <a:pt x="1739" y="718"/>
                    <a:pt x="2110" y="141"/>
                    <a:pt x="2805" y="141"/>
                  </a:cubicBezTo>
                  <a:cubicBezTo>
                    <a:pt x="2921" y="141"/>
                    <a:pt x="3045" y="157"/>
                    <a:pt x="3174" y="193"/>
                  </a:cubicBezTo>
                  <a:cubicBezTo>
                    <a:pt x="3174" y="193"/>
                    <a:pt x="2933" y="13"/>
                    <a:pt x="2537" y="1"/>
                  </a:cubicBezTo>
                  <a:cubicBezTo>
                    <a:pt x="2528" y="0"/>
                    <a:pt x="2518" y="0"/>
                    <a:pt x="25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p:nvPr/>
          </p:nvSpPr>
          <p:spPr>
            <a:xfrm>
              <a:off x="6745091" y="1518161"/>
              <a:ext cx="54009" cy="54009"/>
            </a:xfrm>
            <a:custGeom>
              <a:rect b="b" l="l" r="r" t="t"/>
              <a:pathLst>
                <a:path extrusionOk="0" h="987" w="987">
                  <a:moveTo>
                    <a:pt x="494" y="1"/>
                  </a:moveTo>
                  <a:cubicBezTo>
                    <a:pt x="217" y="1"/>
                    <a:pt x="1" y="217"/>
                    <a:pt x="1" y="493"/>
                  </a:cubicBezTo>
                  <a:cubicBezTo>
                    <a:pt x="1" y="758"/>
                    <a:pt x="217" y="987"/>
                    <a:pt x="494" y="987"/>
                  </a:cubicBezTo>
                  <a:cubicBezTo>
                    <a:pt x="759" y="987"/>
                    <a:pt x="987" y="758"/>
                    <a:pt x="987" y="493"/>
                  </a:cubicBezTo>
                  <a:cubicBezTo>
                    <a:pt x="987" y="217"/>
                    <a:pt x="759" y="1"/>
                    <a:pt x="4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
            <p:cNvSpPr/>
            <p:nvPr/>
          </p:nvSpPr>
          <p:spPr>
            <a:xfrm>
              <a:off x="6685283" y="1644509"/>
              <a:ext cx="26977" cy="26977"/>
            </a:xfrm>
            <a:custGeom>
              <a:rect b="b" l="l" r="r" t="t"/>
              <a:pathLst>
                <a:path extrusionOk="0" h="493" w="493">
                  <a:moveTo>
                    <a:pt x="252" y="0"/>
                  </a:moveTo>
                  <a:cubicBezTo>
                    <a:pt x="121" y="0"/>
                    <a:pt x="0" y="108"/>
                    <a:pt x="0" y="240"/>
                  </a:cubicBezTo>
                  <a:cubicBezTo>
                    <a:pt x="0" y="372"/>
                    <a:pt x="121" y="492"/>
                    <a:pt x="252" y="492"/>
                  </a:cubicBezTo>
                  <a:cubicBezTo>
                    <a:pt x="385" y="492"/>
                    <a:pt x="493" y="372"/>
                    <a:pt x="493" y="240"/>
                  </a:cubicBezTo>
                  <a:cubicBezTo>
                    <a:pt x="493" y="108"/>
                    <a:pt x="385" y="0"/>
                    <a:pt x="2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p:nvPr/>
          </p:nvSpPr>
          <p:spPr>
            <a:xfrm>
              <a:off x="6647745" y="1386614"/>
              <a:ext cx="13899" cy="13844"/>
            </a:xfrm>
            <a:custGeom>
              <a:rect b="b" l="l" r="r" t="t"/>
              <a:pathLst>
                <a:path extrusionOk="0" h="253" w="254">
                  <a:moveTo>
                    <a:pt x="133" y="1"/>
                  </a:moveTo>
                  <a:cubicBezTo>
                    <a:pt x="61" y="1"/>
                    <a:pt x="1" y="60"/>
                    <a:pt x="1" y="132"/>
                  </a:cubicBezTo>
                  <a:cubicBezTo>
                    <a:pt x="1" y="204"/>
                    <a:pt x="61" y="253"/>
                    <a:pt x="133" y="253"/>
                  </a:cubicBezTo>
                  <a:cubicBezTo>
                    <a:pt x="206" y="253"/>
                    <a:pt x="254" y="204"/>
                    <a:pt x="254" y="132"/>
                  </a:cubicBezTo>
                  <a:cubicBezTo>
                    <a:pt x="254" y="60"/>
                    <a:pt x="206" y="1"/>
                    <a:pt x="13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4"/>
            <p:cNvSpPr/>
            <p:nvPr/>
          </p:nvSpPr>
          <p:spPr>
            <a:xfrm>
              <a:off x="6758279" y="1585302"/>
              <a:ext cx="13899" cy="13844"/>
            </a:xfrm>
            <a:custGeom>
              <a:rect b="b" l="l" r="r" t="t"/>
              <a:pathLst>
                <a:path extrusionOk="0" h="253" w="254">
                  <a:moveTo>
                    <a:pt x="121" y="0"/>
                  </a:moveTo>
                  <a:cubicBezTo>
                    <a:pt x="48" y="0"/>
                    <a:pt x="0" y="60"/>
                    <a:pt x="0" y="120"/>
                  </a:cubicBezTo>
                  <a:cubicBezTo>
                    <a:pt x="0" y="192"/>
                    <a:pt x="48" y="252"/>
                    <a:pt x="121" y="252"/>
                  </a:cubicBezTo>
                  <a:cubicBezTo>
                    <a:pt x="193" y="252"/>
                    <a:pt x="253" y="192"/>
                    <a:pt x="253" y="120"/>
                  </a:cubicBezTo>
                  <a:cubicBezTo>
                    <a:pt x="253" y="60"/>
                    <a:pt x="193" y="0"/>
                    <a:pt x="12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4"/>
            <p:cNvSpPr/>
            <p:nvPr/>
          </p:nvSpPr>
          <p:spPr>
            <a:xfrm>
              <a:off x="6656992" y="1348474"/>
              <a:ext cx="27032" cy="26375"/>
            </a:xfrm>
            <a:custGeom>
              <a:rect b="b" l="l" r="r" t="t"/>
              <a:pathLst>
                <a:path extrusionOk="0" h="482" w="494">
                  <a:moveTo>
                    <a:pt x="253" y="0"/>
                  </a:moveTo>
                  <a:cubicBezTo>
                    <a:pt x="109" y="0"/>
                    <a:pt x="0" y="108"/>
                    <a:pt x="0" y="241"/>
                  </a:cubicBezTo>
                  <a:cubicBezTo>
                    <a:pt x="0" y="372"/>
                    <a:pt x="109" y="481"/>
                    <a:pt x="253" y="481"/>
                  </a:cubicBezTo>
                  <a:cubicBezTo>
                    <a:pt x="385" y="481"/>
                    <a:pt x="493" y="372"/>
                    <a:pt x="493" y="241"/>
                  </a:cubicBezTo>
                  <a:cubicBezTo>
                    <a:pt x="493" y="108"/>
                    <a:pt x="385" y="0"/>
                    <a:pt x="25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 name="Google Shape;107;p14"/>
          <p:cNvGrpSpPr/>
          <p:nvPr/>
        </p:nvGrpSpPr>
        <p:grpSpPr>
          <a:xfrm flipH="1">
            <a:off x="3916765" y="11"/>
            <a:ext cx="6098519" cy="4432977"/>
            <a:chOff x="-10" y="8"/>
            <a:chExt cx="6098519" cy="3324816"/>
          </a:xfrm>
        </p:grpSpPr>
        <p:sp>
          <p:nvSpPr>
            <p:cNvPr id="108" name="Google Shape;108;p14"/>
            <p:cNvSpPr/>
            <p:nvPr/>
          </p:nvSpPr>
          <p:spPr>
            <a:xfrm>
              <a:off x="-10" y="8"/>
              <a:ext cx="6098519" cy="3324816"/>
            </a:xfrm>
            <a:custGeom>
              <a:rect b="b" l="l" r="r" t="t"/>
              <a:pathLst>
                <a:path extrusionOk="0" h="13200" w="24212">
                  <a:moveTo>
                    <a:pt x="0" y="0"/>
                  </a:moveTo>
                  <a:lnTo>
                    <a:pt x="0" y="13200"/>
                  </a:lnTo>
                  <a:cubicBezTo>
                    <a:pt x="1768" y="12971"/>
                    <a:pt x="3018" y="12490"/>
                    <a:pt x="4737" y="11421"/>
                  </a:cubicBezTo>
                  <a:cubicBezTo>
                    <a:pt x="9783" y="8261"/>
                    <a:pt x="6878" y="1942"/>
                    <a:pt x="12753" y="1942"/>
                  </a:cubicBezTo>
                  <a:cubicBezTo>
                    <a:pt x="13092" y="1942"/>
                    <a:pt x="13461" y="1963"/>
                    <a:pt x="13862" y="2007"/>
                  </a:cubicBezTo>
                  <a:cubicBezTo>
                    <a:pt x="14627" y="2092"/>
                    <a:pt x="15386" y="2131"/>
                    <a:pt x="16126" y="2131"/>
                  </a:cubicBezTo>
                  <a:cubicBezTo>
                    <a:pt x="20198" y="2131"/>
                    <a:pt x="23673" y="966"/>
                    <a:pt x="242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
            <p:cNvSpPr/>
            <p:nvPr/>
          </p:nvSpPr>
          <p:spPr>
            <a:xfrm>
              <a:off x="4876097" y="533990"/>
              <a:ext cx="411068" cy="261955"/>
            </a:xfrm>
            <a:custGeom>
              <a:rect b="b" l="l" r="r" t="t"/>
              <a:pathLst>
                <a:path extrusionOk="0" h="1040" w="1632">
                  <a:moveTo>
                    <a:pt x="841" y="0"/>
                  </a:moveTo>
                  <a:cubicBezTo>
                    <a:pt x="632" y="0"/>
                    <a:pt x="231" y="51"/>
                    <a:pt x="116" y="429"/>
                  </a:cubicBezTo>
                  <a:cubicBezTo>
                    <a:pt x="0" y="785"/>
                    <a:pt x="303" y="1039"/>
                    <a:pt x="691" y="1039"/>
                  </a:cubicBezTo>
                  <a:cubicBezTo>
                    <a:pt x="865" y="1039"/>
                    <a:pt x="1056" y="988"/>
                    <a:pt x="1235" y="873"/>
                  </a:cubicBezTo>
                  <a:cubicBezTo>
                    <a:pt x="1631" y="632"/>
                    <a:pt x="1523" y="55"/>
                    <a:pt x="970" y="7"/>
                  </a:cubicBezTo>
                  <a:cubicBezTo>
                    <a:pt x="970" y="7"/>
                    <a:pt x="919" y="0"/>
                    <a:pt x="84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p:nvPr/>
          </p:nvSpPr>
          <p:spPr>
            <a:xfrm>
              <a:off x="5307312" y="462960"/>
              <a:ext cx="209816" cy="137778"/>
            </a:xfrm>
            <a:custGeom>
              <a:rect b="b" l="l" r="r" t="t"/>
              <a:pathLst>
                <a:path extrusionOk="0" h="547" w="833">
                  <a:moveTo>
                    <a:pt x="466" y="1"/>
                  </a:moveTo>
                  <a:cubicBezTo>
                    <a:pt x="417" y="1"/>
                    <a:pt x="95" y="11"/>
                    <a:pt x="39" y="265"/>
                  </a:cubicBezTo>
                  <a:cubicBezTo>
                    <a:pt x="1" y="443"/>
                    <a:pt x="136" y="547"/>
                    <a:pt x="321" y="547"/>
                  </a:cubicBezTo>
                  <a:cubicBezTo>
                    <a:pt x="424" y="547"/>
                    <a:pt x="541" y="515"/>
                    <a:pt x="653" y="446"/>
                  </a:cubicBezTo>
                  <a:cubicBezTo>
                    <a:pt x="833" y="326"/>
                    <a:pt x="761" y="13"/>
                    <a:pt x="472" y="1"/>
                  </a:cubicBezTo>
                  <a:cubicBezTo>
                    <a:pt x="472" y="1"/>
                    <a:pt x="470" y="1"/>
                    <a:pt x="4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 name="Google Shape;111;p14"/>
          <p:cNvSpPr txBox="1"/>
          <p:nvPr>
            <p:ph idx="1" type="body"/>
          </p:nvPr>
        </p:nvSpPr>
        <p:spPr>
          <a:xfrm>
            <a:off x="4380700" y="2004900"/>
            <a:ext cx="3849000" cy="3877500"/>
          </a:xfrm>
          <a:prstGeom prst="rect">
            <a:avLst/>
          </a:prstGeom>
        </p:spPr>
        <p:txBody>
          <a:bodyPr anchorCtr="0" anchor="t" bIns="45700" lIns="91425" spcFirstLastPara="1" rIns="91425" wrap="square" tIns="45700">
            <a:noAutofit/>
          </a:bodyPr>
          <a:lstStyle>
            <a:lvl1pPr indent="-431800" lvl="0" marL="457200" rtl="0">
              <a:spcBef>
                <a:spcPts val="640"/>
              </a:spcBef>
              <a:spcAft>
                <a:spcPts val="0"/>
              </a:spcAft>
              <a:buSzPts val="3200"/>
              <a:buChar char="•"/>
              <a:defRPr sz="1800"/>
            </a:lvl1pPr>
            <a:lvl2pPr indent="-406400" lvl="1" marL="914400" rtl="0">
              <a:spcBef>
                <a:spcPts val="560"/>
              </a:spcBef>
              <a:spcAft>
                <a:spcPts val="0"/>
              </a:spcAft>
              <a:buSzPts val="2800"/>
              <a:buChar char="–"/>
              <a:defRPr/>
            </a:lvl2pPr>
            <a:lvl3pPr indent="-381000" lvl="2" marL="1371600" rtl="0">
              <a:spcBef>
                <a:spcPts val="480"/>
              </a:spcBef>
              <a:spcAft>
                <a:spcPts val="0"/>
              </a:spcAft>
              <a:buSzPts val="24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grpSp>
        <p:nvGrpSpPr>
          <p:cNvPr id="112" name="Google Shape;112;p14"/>
          <p:cNvGrpSpPr/>
          <p:nvPr/>
        </p:nvGrpSpPr>
        <p:grpSpPr>
          <a:xfrm>
            <a:off x="193874" y="2422839"/>
            <a:ext cx="2944342" cy="4530302"/>
            <a:chOff x="-298776" y="1817175"/>
            <a:chExt cx="2944342" cy="3397812"/>
          </a:xfrm>
        </p:grpSpPr>
        <p:sp>
          <p:nvSpPr>
            <p:cNvPr id="113" name="Google Shape;113;p14"/>
            <p:cNvSpPr/>
            <p:nvPr/>
          </p:nvSpPr>
          <p:spPr>
            <a:xfrm>
              <a:off x="-298776" y="2170671"/>
              <a:ext cx="899494" cy="3044286"/>
            </a:xfrm>
            <a:custGeom>
              <a:rect b="b" l="l" r="r" t="t"/>
              <a:pathLst>
                <a:path extrusionOk="0" h="65286" w="19289">
                  <a:moveTo>
                    <a:pt x="8499" y="1"/>
                  </a:moveTo>
                  <a:cubicBezTo>
                    <a:pt x="7744" y="1"/>
                    <a:pt x="7126" y="608"/>
                    <a:pt x="7126" y="1364"/>
                  </a:cubicBezTo>
                  <a:lnTo>
                    <a:pt x="7126" y="2120"/>
                  </a:lnTo>
                  <a:cubicBezTo>
                    <a:pt x="6764" y="2280"/>
                    <a:pt x="6508" y="2621"/>
                    <a:pt x="6508" y="3015"/>
                  </a:cubicBezTo>
                  <a:lnTo>
                    <a:pt x="6508" y="3686"/>
                  </a:lnTo>
                  <a:cubicBezTo>
                    <a:pt x="6508" y="4080"/>
                    <a:pt x="6764" y="4421"/>
                    <a:pt x="7126" y="4580"/>
                  </a:cubicBezTo>
                  <a:lnTo>
                    <a:pt x="7126" y="12823"/>
                  </a:lnTo>
                  <a:cubicBezTo>
                    <a:pt x="7126" y="17094"/>
                    <a:pt x="6295" y="21322"/>
                    <a:pt x="4676" y="25262"/>
                  </a:cubicBezTo>
                  <a:lnTo>
                    <a:pt x="3856" y="27243"/>
                  </a:lnTo>
                  <a:cubicBezTo>
                    <a:pt x="1311" y="33453"/>
                    <a:pt x="1" y="40098"/>
                    <a:pt x="1" y="46808"/>
                  </a:cubicBezTo>
                  <a:lnTo>
                    <a:pt x="1" y="61654"/>
                  </a:lnTo>
                  <a:cubicBezTo>
                    <a:pt x="1" y="63656"/>
                    <a:pt x="1631" y="65285"/>
                    <a:pt x="3633" y="65285"/>
                  </a:cubicBezTo>
                  <a:lnTo>
                    <a:pt x="15656" y="65285"/>
                  </a:lnTo>
                  <a:cubicBezTo>
                    <a:pt x="17669" y="65285"/>
                    <a:pt x="19288" y="63656"/>
                    <a:pt x="19288" y="61654"/>
                  </a:cubicBezTo>
                  <a:lnTo>
                    <a:pt x="19288" y="46808"/>
                  </a:lnTo>
                  <a:cubicBezTo>
                    <a:pt x="19288" y="40098"/>
                    <a:pt x="17978" y="33453"/>
                    <a:pt x="15433" y="27243"/>
                  </a:cubicBezTo>
                  <a:lnTo>
                    <a:pt x="14624" y="25262"/>
                  </a:lnTo>
                  <a:cubicBezTo>
                    <a:pt x="13005" y="21322"/>
                    <a:pt x="12174" y="17094"/>
                    <a:pt x="12174" y="12823"/>
                  </a:cubicBezTo>
                  <a:lnTo>
                    <a:pt x="12174" y="4580"/>
                  </a:lnTo>
                  <a:cubicBezTo>
                    <a:pt x="12525" y="4421"/>
                    <a:pt x="12781" y="4080"/>
                    <a:pt x="12781" y="3686"/>
                  </a:cubicBezTo>
                  <a:lnTo>
                    <a:pt x="12781" y="3015"/>
                  </a:lnTo>
                  <a:cubicBezTo>
                    <a:pt x="12781" y="2621"/>
                    <a:pt x="12525" y="2280"/>
                    <a:pt x="12174" y="2120"/>
                  </a:cubicBezTo>
                  <a:lnTo>
                    <a:pt x="12174" y="1364"/>
                  </a:lnTo>
                  <a:cubicBezTo>
                    <a:pt x="12174" y="608"/>
                    <a:pt x="11556" y="1"/>
                    <a:pt x="10800" y="1"/>
                  </a:cubicBezTo>
                  <a:close/>
                </a:path>
              </a:pathLst>
            </a:custGeom>
            <a:solidFill>
              <a:srgbClr val="E650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4"/>
            <p:cNvSpPr/>
            <p:nvPr/>
          </p:nvSpPr>
          <p:spPr>
            <a:xfrm>
              <a:off x="1700222" y="2118139"/>
              <a:ext cx="901919" cy="3095906"/>
            </a:xfrm>
            <a:custGeom>
              <a:rect b="b" l="l" r="r" t="t"/>
              <a:pathLst>
                <a:path extrusionOk="0" h="66393" w="19341">
                  <a:moveTo>
                    <a:pt x="7157" y="0"/>
                  </a:moveTo>
                  <a:cubicBezTo>
                    <a:pt x="6805" y="0"/>
                    <a:pt x="6528" y="277"/>
                    <a:pt x="6528" y="618"/>
                  </a:cubicBezTo>
                  <a:lnTo>
                    <a:pt x="6528" y="4185"/>
                  </a:lnTo>
                  <a:cubicBezTo>
                    <a:pt x="6528" y="4484"/>
                    <a:pt x="6741" y="4739"/>
                    <a:pt x="7029" y="4803"/>
                  </a:cubicBezTo>
                  <a:lnTo>
                    <a:pt x="7029" y="18105"/>
                  </a:lnTo>
                  <a:cubicBezTo>
                    <a:pt x="7029" y="18105"/>
                    <a:pt x="0" y="20874"/>
                    <a:pt x="0" y="28936"/>
                  </a:cubicBezTo>
                  <a:lnTo>
                    <a:pt x="756" y="63080"/>
                  </a:lnTo>
                  <a:cubicBezTo>
                    <a:pt x="799" y="64923"/>
                    <a:pt x="2301" y="66393"/>
                    <a:pt x="4143" y="66393"/>
                  </a:cubicBezTo>
                  <a:lnTo>
                    <a:pt x="15400" y="66393"/>
                  </a:lnTo>
                  <a:cubicBezTo>
                    <a:pt x="17253" y="66393"/>
                    <a:pt x="18754" y="64912"/>
                    <a:pt x="18787" y="63059"/>
                  </a:cubicBezTo>
                  <a:lnTo>
                    <a:pt x="19341" y="28265"/>
                  </a:lnTo>
                  <a:cubicBezTo>
                    <a:pt x="19341" y="20203"/>
                    <a:pt x="12333" y="18105"/>
                    <a:pt x="12333" y="18105"/>
                  </a:cubicBezTo>
                  <a:lnTo>
                    <a:pt x="12333" y="4803"/>
                  </a:lnTo>
                  <a:cubicBezTo>
                    <a:pt x="12610" y="4739"/>
                    <a:pt x="12823" y="4484"/>
                    <a:pt x="12823" y="4185"/>
                  </a:cubicBezTo>
                  <a:lnTo>
                    <a:pt x="12823" y="618"/>
                  </a:lnTo>
                  <a:cubicBezTo>
                    <a:pt x="12823" y="277"/>
                    <a:pt x="12546" y="0"/>
                    <a:pt x="12205" y="0"/>
                  </a:cubicBezTo>
                  <a:close/>
                </a:path>
              </a:pathLst>
            </a:custGeom>
            <a:solidFill>
              <a:srgbClr val="E650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4"/>
            <p:cNvSpPr/>
            <p:nvPr/>
          </p:nvSpPr>
          <p:spPr>
            <a:xfrm>
              <a:off x="642392" y="1817175"/>
              <a:ext cx="1016169" cy="3397322"/>
            </a:xfrm>
            <a:custGeom>
              <a:rect b="b" l="l" r="r" t="t"/>
              <a:pathLst>
                <a:path extrusionOk="0" h="72857" w="21791">
                  <a:moveTo>
                    <a:pt x="9256" y="0"/>
                  </a:moveTo>
                  <a:cubicBezTo>
                    <a:pt x="8553" y="0"/>
                    <a:pt x="7978" y="575"/>
                    <a:pt x="7978" y="1289"/>
                  </a:cubicBezTo>
                  <a:lnTo>
                    <a:pt x="7978" y="2354"/>
                  </a:lnTo>
                  <a:cubicBezTo>
                    <a:pt x="7743" y="2450"/>
                    <a:pt x="7594" y="2673"/>
                    <a:pt x="7594" y="2929"/>
                  </a:cubicBezTo>
                  <a:lnTo>
                    <a:pt x="7605" y="3269"/>
                  </a:lnTo>
                  <a:cubicBezTo>
                    <a:pt x="7605" y="3515"/>
                    <a:pt x="7754" y="3728"/>
                    <a:pt x="7978" y="3823"/>
                  </a:cubicBezTo>
                  <a:lnTo>
                    <a:pt x="7978" y="4154"/>
                  </a:lnTo>
                  <a:cubicBezTo>
                    <a:pt x="7743" y="4249"/>
                    <a:pt x="7594" y="4484"/>
                    <a:pt x="7594" y="4739"/>
                  </a:cubicBezTo>
                  <a:lnTo>
                    <a:pt x="7605" y="5070"/>
                  </a:lnTo>
                  <a:cubicBezTo>
                    <a:pt x="7605" y="5314"/>
                    <a:pt x="7754" y="5538"/>
                    <a:pt x="7978" y="5624"/>
                  </a:cubicBezTo>
                  <a:lnTo>
                    <a:pt x="7978" y="15624"/>
                  </a:lnTo>
                  <a:cubicBezTo>
                    <a:pt x="7978" y="17562"/>
                    <a:pt x="6966" y="19362"/>
                    <a:pt x="5325" y="20385"/>
                  </a:cubicBezTo>
                  <a:cubicBezTo>
                    <a:pt x="3004" y="21833"/>
                    <a:pt x="0" y="25954"/>
                    <a:pt x="0" y="32632"/>
                  </a:cubicBezTo>
                  <a:lnTo>
                    <a:pt x="661" y="70141"/>
                  </a:lnTo>
                  <a:cubicBezTo>
                    <a:pt x="682" y="71621"/>
                    <a:pt x="1886" y="72814"/>
                    <a:pt x="3366" y="72825"/>
                  </a:cubicBezTo>
                  <a:lnTo>
                    <a:pt x="10896" y="72857"/>
                  </a:lnTo>
                  <a:lnTo>
                    <a:pt x="18404" y="72857"/>
                  </a:lnTo>
                  <a:cubicBezTo>
                    <a:pt x="19895" y="72857"/>
                    <a:pt x="21099" y="71664"/>
                    <a:pt x="21130" y="70184"/>
                  </a:cubicBezTo>
                  <a:lnTo>
                    <a:pt x="21790" y="31695"/>
                  </a:lnTo>
                  <a:cubicBezTo>
                    <a:pt x="21790" y="24996"/>
                    <a:pt x="18787" y="21833"/>
                    <a:pt x="16465" y="20385"/>
                  </a:cubicBezTo>
                  <a:cubicBezTo>
                    <a:pt x="14815" y="19351"/>
                    <a:pt x="13824" y="17562"/>
                    <a:pt x="13824" y="15624"/>
                  </a:cubicBezTo>
                  <a:lnTo>
                    <a:pt x="13824" y="5581"/>
                  </a:lnTo>
                  <a:cubicBezTo>
                    <a:pt x="13973" y="5474"/>
                    <a:pt x="14080" y="5283"/>
                    <a:pt x="14080" y="5080"/>
                  </a:cubicBezTo>
                  <a:lnTo>
                    <a:pt x="14080" y="4782"/>
                  </a:lnTo>
                  <a:cubicBezTo>
                    <a:pt x="14080" y="4580"/>
                    <a:pt x="13973" y="4388"/>
                    <a:pt x="13824" y="4282"/>
                  </a:cubicBezTo>
                  <a:lnTo>
                    <a:pt x="13824" y="3781"/>
                  </a:lnTo>
                  <a:cubicBezTo>
                    <a:pt x="13973" y="3664"/>
                    <a:pt x="14080" y="3482"/>
                    <a:pt x="14080" y="3281"/>
                  </a:cubicBezTo>
                  <a:lnTo>
                    <a:pt x="14080" y="2971"/>
                  </a:lnTo>
                  <a:cubicBezTo>
                    <a:pt x="14080" y="2769"/>
                    <a:pt x="13973" y="2588"/>
                    <a:pt x="13824" y="2471"/>
                  </a:cubicBezTo>
                  <a:lnTo>
                    <a:pt x="13824" y="1289"/>
                  </a:lnTo>
                  <a:cubicBezTo>
                    <a:pt x="13824" y="575"/>
                    <a:pt x="13249" y="0"/>
                    <a:pt x="1253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4"/>
            <p:cNvSpPr/>
            <p:nvPr/>
          </p:nvSpPr>
          <p:spPr>
            <a:xfrm>
              <a:off x="1743647" y="2118139"/>
              <a:ext cx="901919" cy="3095906"/>
            </a:xfrm>
            <a:custGeom>
              <a:rect b="b" l="l" r="r" t="t"/>
              <a:pathLst>
                <a:path extrusionOk="0" h="66393" w="19341">
                  <a:moveTo>
                    <a:pt x="7157" y="0"/>
                  </a:moveTo>
                  <a:cubicBezTo>
                    <a:pt x="6805" y="0"/>
                    <a:pt x="6528" y="277"/>
                    <a:pt x="6528" y="618"/>
                  </a:cubicBezTo>
                  <a:lnTo>
                    <a:pt x="6528" y="4185"/>
                  </a:lnTo>
                  <a:cubicBezTo>
                    <a:pt x="6528" y="4484"/>
                    <a:pt x="6741" y="4739"/>
                    <a:pt x="7029" y="4803"/>
                  </a:cubicBezTo>
                  <a:lnTo>
                    <a:pt x="7029" y="18105"/>
                  </a:lnTo>
                  <a:cubicBezTo>
                    <a:pt x="7029" y="18105"/>
                    <a:pt x="0" y="20874"/>
                    <a:pt x="0" y="28936"/>
                  </a:cubicBezTo>
                  <a:lnTo>
                    <a:pt x="756" y="63080"/>
                  </a:lnTo>
                  <a:cubicBezTo>
                    <a:pt x="799" y="64923"/>
                    <a:pt x="2301" y="66393"/>
                    <a:pt x="4143" y="66393"/>
                  </a:cubicBezTo>
                  <a:lnTo>
                    <a:pt x="15400" y="66393"/>
                  </a:lnTo>
                  <a:cubicBezTo>
                    <a:pt x="17253" y="66393"/>
                    <a:pt x="18754" y="64912"/>
                    <a:pt x="18787" y="63059"/>
                  </a:cubicBezTo>
                  <a:lnTo>
                    <a:pt x="19341" y="28265"/>
                  </a:lnTo>
                  <a:cubicBezTo>
                    <a:pt x="19341" y="20203"/>
                    <a:pt x="12333" y="18105"/>
                    <a:pt x="12333" y="18105"/>
                  </a:cubicBezTo>
                  <a:lnTo>
                    <a:pt x="12333" y="4803"/>
                  </a:lnTo>
                  <a:cubicBezTo>
                    <a:pt x="12610" y="4739"/>
                    <a:pt x="12823" y="4484"/>
                    <a:pt x="12823" y="4185"/>
                  </a:cubicBezTo>
                  <a:lnTo>
                    <a:pt x="12823" y="618"/>
                  </a:lnTo>
                  <a:cubicBezTo>
                    <a:pt x="12823" y="277"/>
                    <a:pt x="12546" y="0"/>
                    <a:pt x="122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4"/>
            <p:cNvSpPr/>
            <p:nvPr/>
          </p:nvSpPr>
          <p:spPr>
            <a:xfrm>
              <a:off x="1748077" y="3648238"/>
              <a:ext cx="893992" cy="1024601"/>
            </a:xfrm>
            <a:custGeom>
              <a:rect b="b" l="l" r="r" t="t"/>
              <a:pathLst>
                <a:path extrusionOk="0" h="21973" w="19171">
                  <a:moveTo>
                    <a:pt x="19171" y="1"/>
                  </a:moveTo>
                  <a:lnTo>
                    <a:pt x="1" y="363"/>
                  </a:lnTo>
                  <a:lnTo>
                    <a:pt x="469" y="21428"/>
                  </a:lnTo>
                  <a:lnTo>
                    <a:pt x="18820" y="21972"/>
                  </a:lnTo>
                  <a:lnTo>
                    <a:pt x="19171" y="1"/>
                  </a:lnTo>
                  <a:close/>
                </a:path>
              </a:pathLst>
            </a:custGeom>
            <a:solidFill>
              <a:srgbClr val="E650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
            <p:cNvSpPr/>
            <p:nvPr/>
          </p:nvSpPr>
          <p:spPr>
            <a:xfrm>
              <a:off x="1833041" y="3551569"/>
              <a:ext cx="753908" cy="1190231"/>
            </a:xfrm>
            <a:custGeom>
              <a:rect b="b" l="l" r="r" t="t"/>
              <a:pathLst>
                <a:path extrusionOk="0" h="25525" w="16167">
                  <a:moveTo>
                    <a:pt x="8132" y="0"/>
                  </a:moveTo>
                  <a:cubicBezTo>
                    <a:pt x="7266" y="0"/>
                    <a:pt x="6399" y="175"/>
                    <a:pt x="5591" y="530"/>
                  </a:cubicBezTo>
                  <a:cubicBezTo>
                    <a:pt x="3706" y="1349"/>
                    <a:pt x="2641" y="2915"/>
                    <a:pt x="1864" y="4747"/>
                  </a:cubicBezTo>
                  <a:cubicBezTo>
                    <a:pt x="458" y="7995"/>
                    <a:pt x="0" y="11616"/>
                    <a:pt x="437" y="15120"/>
                  </a:cubicBezTo>
                  <a:cubicBezTo>
                    <a:pt x="661" y="16867"/>
                    <a:pt x="1108" y="18922"/>
                    <a:pt x="1906" y="20754"/>
                  </a:cubicBezTo>
                  <a:cubicBezTo>
                    <a:pt x="2727" y="22628"/>
                    <a:pt x="4164" y="24503"/>
                    <a:pt x="6166" y="25227"/>
                  </a:cubicBezTo>
                  <a:cubicBezTo>
                    <a:pt x="6738" y="25431"/>
                    <a:pt x="7315" y="25524"/>
                    <a:pt x="7886" y="25524"/>
                  </a:cubicBezTo>
                  <a:cubicBezTo>
                    <a:pt x="10292" y="25524"/>
                    <a:pt x="12580" y="23865"/>
                    <a:pt x="13845" y="21851"/>
                  </a:cubicBezTo>
                  <a:cubicBezTo>
                    <a:pt x="14878" y="20200"/>
                    <a:pt x="15464" y="18219"/>
                    <a:pt x="15741" y="16313"/>
                  </a:cubicBezTo>
                  <a:cubicBezTo>
                    <a:pt x="16167" y="13427"/>
                    <a:pt x="16060" y="10466"/>
                    <a:pt x="15443" y="7623"/>
                  </a:cubicBezTo>
                  <a:cubicBezTo>
                    <a:pt x="14857" y="4949"/>
                    <a:pt x="13642" y="2021"/>
                    <a:pt x="11055" y="700"/>
                  </a:cubicBezTo>
                  <a:cubicBezTo>
                    <a:pt x="10145" y="236"/>
                    <a:pt x="9139" y="0"/>
                    <a:pt x="81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p:nvPr/>
          </p:nvSpPr>
          <p:spPr>
            <a:xfrm>
              <a:off x="1878741" y="3630098"/>
              <a:ext cx="662555" cy="1033274"/>
            </a:xfrm>
            <a:custGeom>
              <a:rect b="b" l="l" r="r" t="t"/>
              <a:pathLst>
                <a:path extrusionOk="0" h="22159" w="14208">
                  <a:moveTo>
                    <a:pt x="7157" y="401"/>
                  </a:moveTo>
                  <a:cubicBezTo>
                    <a:pt x="7977" y="401"/>
                    <a:pt x="8807" y="592"/>
                    <a:pt x="9553" y="976"/>
                  </a:cubicBezTo>
                  <a:cubicBezTo>
                    <a:pt x="11321" y="1881"/>
                    <a:pt x="12546" y="3819"/>
                    <a:pt x="13185" y="6737"/>
                  </a:cubicBezTo>
                  <a:cubicBezTo>
                    <a:pt x="13717" y="9155"/>
                    <a:pt x="13802" y="11626"/>
                    <a:pt x="13440" y="14075"/>
                  </a:cubicBezTo>
                  <a:cubicBezTo>
                    <a:pt x="13185" y="15865"/>
                    <a:pt x="12631" y="17472"/>
                    <a:pt x="11843" y="18719"/>
                  </a:cubicBezTo>
                  <a:cubicBezTo>
                    <a:pt x="10810" y="20380"/>
                    <a:pt x="8928" y="21756"/>
                    <a:pt x="6956" y="21756"/>
                  </a:cubicBezTo>
                  <a:cubicBezTo>
                    <a:pt x="6489" y="21756"/>
                    <a:pt x="6016" y="21678"/>
                    <a:pt x="5548" y="21509"/>
                  </a:cubicBezTo>
                  <a:cubicBezTo>
                    <a:pt x="4121" y="20998"/>
                    <a:pt x="2843" y="19645"/>
                    <a:pt x="2034" y="17803"/>
                  </a:cubicBezTo>
                  <a:cubicBezTo>
                    <a:pt x="1288" y="16130"/>
                    <a:pt x="948" y="14299"/>
                    <a:pt x="798" y="13063"/>
                  </a:cubicBezTo>
                  <a:cubicBezTo>
                    <a:pt x="415" y="10050"/>
                    <a:pt x="831" y="7025"/>
                    <a:pt x="1991" y="4320"/>
                  </a:cubicBezTo>
                  <a:cubicBezTo>
                    <a:pt x="2779" y="2488"/>
                    <a:pt x="3728" y="1412"/>
                    <a:pt x="5069" y="837"/>
                  </a:cubicBezTo>
                  <a:cubicBezTo>
                    <a:pt x="5730" y="550"/>
                    <a:pt x="6443" y="401"/>
                    <a:pt x="7157" y="401"/>
                  </a:cubicBezTo>
                  <a:close/>
                  <a:moveTo>
                    <a:pt x="7153" y="1"/>
                  </a:moveTo>
                  <a:cubicBezTo>
                    <a:pt x="6386" y="1"/>
                    <a:pt x="5619" y="154"/>
                    <a:pt x="4909" y="465"/>
                  </a:cubicBezTo>
                  <a:cubicBezTo>
                    <a:pt x="3056" y="1263"/>
                    <a:pt x="2183" y="2860"/>
                    <a:pt x="1619" y="4160"/>
                  </a:cubicBezTo>
                  <a:cubicBezTo>
                    <a:pt x="426" y="6940"/>
                    <a:pt x="0" y="10028"/>
                    <a:pt x="394" y="13106"/>
                  </a:cubicBezTo>
                  <a:cubicBezTo>
                    <a:pt x="554" y="14374"/>
                    <a:pt x="905" y="16248"/>
                    <a:pt x="1661" y="17973"/>
                  </a:cubicBezTo>
                  <a:cubicBezTo>
                    <a:pt x="2162" y="19112"/>
                    <a:pt x="3312" y="21136"/>
                    <a:pt x="5410" y="21892"/>
                  </a:cubicBezTo>
                  <a:cubicBezTo>
                    <a:pt x="5921" y="22073"/>
                    <a:pt x="6433" y="22158"/>
                    <a:pt x="6944" y="22158"/>
                  </a:cubicBezTo>
                  <a:cubicBezTo>
                    <a:pt x="9074" y="22158"/>
                    <a:pt x="11086" y="20700"/>
                    <a:pt x="12194" y="18932"/>
                  </a:cubicBezTo>
                  <a:cubicBezTo>
                    <a:pt x="13003" y="17643"/>
                    <a:pt x="13568" y="15981"/>
                    <a:pt x="13845" y="14128"/>
                  </a:cubicBezTo>
                  <a:cubicBezTo>
                    <a:pt x="14207" y="11636"/>
                    <a:pt x="14122" y="9112"/>
                    <a:pt x="13578" y="6652"/>
                  </a:cubicBezTo>
                  <a:cubicBezTo>
                    <a:pt x="12918" y="3606"/>
                    <a:pt x="11619" y="1582"/>
                    <a:pt x="9734" y="614"/>
                  </a:cubicBezTo>
                  <a:cubicBezTo>
                    <a:pt x="8933" y="207"/>
                    <a:pt x="8043" y="1"/>
                    <a:pt x="7153" y="1"/>
                  </a:cubicBezTo>
                  <a:close/>
                </a:path>
              </a:pathLst>
            </a:custGeom>
            <a:solidFill>
              <a:srgbClr val="E650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4"/>
            <p:cNvSpPr/>
            <p:nvPr/>
          </p:nvSpPr>
          <p:spPr>
            <a:xfrm>
              <a:off x="2058975" y="3796249"/>
              <a:ext cx="312951" cy="84960"/>
            </a:xfrm>
            <a:custGeom>
              <a:rect b="b" l="l" r="r" t="t"/>
              <a:pathLst>
                <a:path extrusionOk="0" h="1822" w="6711">
                  <a:moveTo>
                    <a:pt x="1172" y="0"/>
                  </a:moveTo>
                  <a:cubicBezTo>
                    <a:pt x="1" y="0"/>
                    <a:pt x="1" y="1822"/>
                    <a:pt x="1172" y="1822"/>
                  </a:cubicBezTo>
                  <a:lnTo>
                    <a:pt x="5550" y="1822"/>
                  </a:lnTo>
                  <a:cubicBezTo>
                    <a:pt x="6710" y="1822"/>
                    <a:pt x="6710" y="0"/>
                    <a:pt x="555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4"/>
            <p:cNvSpPr/>
            <p:nvPr/>
          </p:nvSpPr>
          <p:spPr>
            <a:xfrm>
              <a:off x="2027731" y="4266069"/>
              <a:ext cx="402765" cy="89436"/>
            </a:xfrm>
            <a:custGeom>
              <a:rect b="b" l="l" r="r" t="t"/>
              <a:pathLst>
                <a:path extrusionOk="0" h="1918" w="8637">
                  <a:moveTo>
                    <a:pt x="7486" y="0"/>
                  </a:moveTo>
                  <a:cubicBezTo>
                    <a:pt x="7479" y="0"/>
                    <a:pt x="7472" y="0"/>
                    <a:pt x="7465" y="0"/>
                  </a:cubicBezTo>
                  <a:cubicBezTo>
                    <a:pt x="5368" y="33"/>
                    <a:pt x="3269" y="75"/>
                    <a:pt x="1172" y="107"/>
                  </a:cubicBezTo>
                  <a:cubicBezTo>
                    <a:pt x="7" y="128"/>
                    <a:pt x="0" y="1917"/>
                    <a:pt x="1151" y="1917"/>
                  </a:cubicBezTo>
                  <a:cubicBezTo>
                    <a:pt x="1158" y="1917"/>
                    <a:pt x="1165" y="1917"/>
                    <a:pt x="1172" y="1917"/>
                  </a:cubicBezTo>
                  <a:lnTo>
                    <a:pt x="7465" y="1822"/>
                  </a:lnTo>
                  <a:cubicBezTo>
                    <a:pt x="8620" y="1801"/>
                    <a:pt x="8637" y="0"/>
                    <a:pt x="748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p:nvPr/>
          </p:nvSpPr>
          <p:spPr>
            <a:xfrm>
              <a:off x="2017798" y="4383769"/>
              <a:ext cx="410226" cy="91441"/>
            </a:xfrm>
            <a:custGeom>
              <a:rect b="b" l="l" r="r" t="t"/>
              <a:pathLst>
                <a:path extrusionOk="0" h="1961" w="8797">
                  <a:moveTo>
                    <a:pt x="7656" y="0"/>
                  </a:moveTo>
                  <a:cubicBezTo>
                    <a:pt x="7646" y="0"/>
                    <a:pt x="7636" y="0"/>
                    <a:pt x="7625" y="1"/>
                  </a:cubicBezTo>
                  <a:cubicBezTo>
                    <a:pt x="5474" y="43"/>
                    <a:pt x="3323" y="96"/>
                    <a:pt x="1172" y="139"/>
                  </a:cubicBezTo>
                  <a:cubicBezTo>
                    <a:pt x="7" y="171"/>
                    <a:pt x="0" y="1961"/>
                    <a:pt x="1151" y="1961"/>
                  </a:cubicBezTo>
                  <a:cubicBezTo>
                    <a:pt x="1158" y="1961"/>
                    <a:pt x="1165" y="1960"/>
                    <a:pt x="1172" y="1960"/>
                  </a:cubicBezTo>
                  <a:cubicBezTo>
                    <a:pt x="3323" y="1907"/>
                    <a:pt x="5474" y="1864"/>
                    <a:pt x="7625" y="1811"/>
                  </a:cubicBezTo>
                  <a:cubicBezTo>
                    <a:pt x="8776" y="1790"/>
                    <a:pt x="8797" y="0"/>
                    <a:pt x="765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4"/>
            <p:cNvSpPr/>
            <p:nvPr/>
          </p:nvSpPr>
          <p:spPr>
            <a:xfrm>
              <a:off x="1778388" y="2612768"/>
              <a:ext cx="867178" cy="2601301"/>
            </a:xfrm>
            <a:custGeom>
              <a:rect b="b" l="l" r="r" t="t"/>
              <a:pathLst>
                <a:path extrusionOk="0" h="55786" w="18596">
                  <a:moveTo>
                    <a:pt x="11588" y="1"/>
                  </a:moveTo>
                  <a:cubicBezTo>
                    <a:pt x="10757" y="192"/>
                    <a:pt x="9873" y="256"/>
                    <a:pt x="9032" y="256"/>
                  </a:cubicBezTo>
                  <a:cubicBezTo>
                    <a:pt x="7999" y="256"/>
                    <a:pt x="7030" y="160"/>
                    <a:pt x="6284" y="43"/>
                  </a:cubicBezTo>
                  <a:lnTo>
                    <a:pt x="6284" y="565"/>
                  </a:lnTo>
                  <a:cubicBezTo>
                    <a:pt x="6997" y="768"/>
                    <a:pt x="8105" y="1002"/>
                    <a:pt x="9458" y="1002"/>
                  </a:cubicBezTo>
                  <a:cubicBezTo>
                    <a:pt x="9735" y="1002"/>
                    <a:pt x="10022" y="991"/>
                    <a:pt x="10310" y="969"/>
                  </a:cubicBezTo>
                  <a:lnTo>
                    <a:pt x="10310" y="8233"/>
                  </a:lnTo>
                  <a:cubicBezTo>
                    <a:pt x="10310" y="8233"/>
                    <a:pt x="15688" y="10566"/>
                    <a:pt x="16210" y="16402"/>
                  </a:cubicBezTo>
                  <a:lnTo>
                    <a:pt x="16018" y="22259"/>
                  </a:lnTo>
                  <a:lnTo>
                    <a:pt x="18521" y="22206"/>
                  </a:lnTo>
                  <a:lnTo>
                    <a:pt x="18170" y="44177"/>
                  </a:lnTo>
                  <a:lnTo>
                    <a:pt x="15304" y="44092"/>
                  </a:lnTo>
                  <a:lnTo>
                    <a:pt x="15283" y="44816"/>
                  </a:lnTo>
                  <a:cubicBezTo>
                    <a:pt x="15283" y="44816"/>
                    <a:pt x="15837" y="52676"/>
                    <a:pt x="5880" y="52676"/>
                  </a:cubicBezTo>
                  <a:cubicBezTo>
                    <a:pt x="4218" y="52676"/>
                    <a:pt x="2280" y="52463"/>
                    <a:pt x="1" y="51962"/>
                  </a:cubicBezTo>
                  <a:lnTo>
                    <a:pt x="1" y="51962"/>
                  </a:lnTo>
                  <a:lnTo>
                    <a:pt x="11" y="52473"/>
                  </a:lnTo>
                  <a:cubicBezTo>
                    <a:pt x="54" y="54316"/>
                    <a:pt x="1556" y="55786"/>
                    <a:pt x="3398" y="55786"/>
                  </a:cubicBezTo>
                  <a:lnTo>
                    <a:pt x="14655" y="55786"/>
                  </a:lnTo>
                  <a:cubicBezTo>
                    <a:pt x="16508" y="55786"/>
                    <a:pt x="18009" y="54305"/>
                    <a:pt x="18042" y="52452"/>
                  </a:cubicBezTo>
                  <a:lnTo>
                    <a:pt x="18596" y="17658"/>
                  </a:lnTo>
                  <a:cubicBezTo>
                    <a:pt x="18596" y="9596"/>
                    <a:pt x="11588" y="7498"/>
                    <a:pt x="11588" y="7498"/>
                  </a:cubicBezTo>
                  <a:lnTo>
                    <a:pt x="11588" y="1"/>
                  </a:lnTo>
                  <a:close/>
                </a:path>
              </a:pathLst>
            </a:custGeom>
            <a:solidFill>
              <a:srgbClr val="E650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4"/>
            <p:cNvSpPr/>
            <p:nvPr/>
          </p:nvSpPr>
          <p:spPr>
            <a:xfrm>
              <a:off x="2048063" y="2118139"/>
              <a:ext cx="293552" cy="506775"/>
            </a:xfrm>
            <a:custGeom>
              <a:rect b="b" l="l" r="r" t="t"/>
              <a:pathLst>
                <a:path extrusionOk="0" h="10868" w="6295">
                  <a:moveTo>
                    <a:pt x="629" y="0"/>
                  </a:moveTo>
                  <a:cubicBezTo>
                    <a:pt x="277" y="0"/>
                    <a:pt x="0" y="277"/>
                    <a:pt x="0" y="618"/>
                  </a:cubicBezTo>
                  <a:lnTo>
                    <a:pt x="0" y="4185"/>
                  </a:lnTo>
                  <a:cubicBezTo>
                    <a:pt x="0" y="4484"/>
                    <a:pt x="213" y="4739"/>
                    <a:pt x="501" y="4803"/>
                  </a:cubicBezTo>
                  <a:lnTo>
                    <a:pt x="501" y="10650"/>
                  </a:lnTo>
                  <a:cubicBezTo>
                    <a:pt x="1249" y="10762"/>
                    <a:pt x="2224" y="10867"/>
                    <a:pt x="3260" y="10867"/>
                  </a:cubicBezTo>
                  <a:cubicBezTo>
                    <a:pt x="4098" y="10867"/>
                    <a:pt x="4976" y="10798"/>
                    <a:pt x="5805" y="10608"/>
                  </a:cubicBezTo>
                  <a:lnTo>
                    <a:pt x="5805" y="4803"/>
                  </a:lnTo>
                  <a:cubicBezTo>
                    <a:pt x="6082" y="4739"/>
                    <a:pt x="6295" y="4484"/>
                    <a:pt x="6295" y="4185"/>
                  </a:cubicBezTo>
                  <a:lnTo>
                    <a:pt x="6295" y="618"/>
                  </a:lnTo>
                  <a:cubicBezTo>
                    <a:pt x="6295" y="277"/>
                    <a:pt x="6018" y="0"/>
                    <a:pt x="5677" y="0"/>
                  </a:cubicBezTo>
                  <a:close/>
                </a:path>
              </a:pathLst>
            </a:custGeom>
            <a:solidFill>
              <a:srgbClr val="E650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4"/>
            <p:cNvSpPr/>
            <p:nvPr/>
          </p:nvSpPr>
          <p:spPr>
            <a:xfrm>
              <a:off x="2071425" y="2342114"/>
              <a:ext cx="247339" cy="52645"/>
            </a:xfrm>
            <a:custGeom>
              <a:rect b="b" l="l" r="r" t="t"/>
              <a:pathLst>
                <a:path extrusionOk="0" h="1129" w="5304">
                  <a:moveTo>
                    <a:pt x="0" y="0"/>
                  </a:moveTo>
                  <a:lnTo>
                    <a:pt x="0" y="778"/>
                  </a:lnTo>
                  <a:cubicBezTo>
                    <a:pt x="777" y="1044"/>
                    <a:pt x="1629" y="1129"/>
                    <a:pt x="2417" y="1129"/>
                  </a:cubicBezTo>
                  <a:cubicBezTo>
                    <a:pt x="3994" y="1129"/>
                    <a:pt x="5304" y="778"/>
                    <a:pt x="5304" y="778"/>
                  </a:cubicBezTo>
                  <a:lnTo>
                    <a:pt x="5304" y="0"/>
                  </a:lnTo>
                  <a:cubicBezTo>
                    <a:pt x="4409" y="192"/>
                    <a:pt x="3525" y="256"/>
                    <a:pt x="2737" y="256"/>
                  </a:cubicBezTo>
                  <a:cubicBezTo>
                    <a:pt x="1161" y="256"/>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4"/>
            <p:cNvSpPr/>
            <p:nvPr/>
          </p:nvSpPr>
          <p:spPr>
            <a:xfrm>
              <a:off x="1801238" y="3061231"/>
              <a:ext cx="352682" cy="602460"/>
            </a:xfrm>
            <a:custGeom>
              <a:rect b="b" l="l" r="r" t="t"/>
              <a:pathLst>
                <a:path extrusionOk="0" h="12920" w="7563">
                  <a:moveTo>
                    <a:pt x="5336" y="0"/>
                  </a:moveTo>
                  <a:cubicBezTo>
                    <a:pt x="4569" y="0"/>
                    <a:pt x="3813" y="799"/>
                    <a:pt x="3302" y="1300"/>
                  </a:cubicBezTo>
                  <a:cubicBezTo>
                    <a:pt x="1928" y="2674"/>
                    <a:pt x="1012" y="4495"/>
                    <a:pt x="543" y="6369"/>
                  </a:cubicBezTo>
                  <a:cubicBezTo>
                    <a:pt x="11" y="8510"/>
                    <a:pt x="1" y="10725"/>
                    <a:pt x="171" y="12919"/>
                  </a:cubicBezTo>
                  <a:lnTo>
                    <a:pt x="3930" y="12855"/>
                  </a:lnTo>
                  <a:cubicBezTo>
                    <a:pt x="4015" y="12738"/>
                    <a:pt x="4112" y="12631"/>
                    <a:pt x="4207" y="12525"/>
                  </a:cubicBezTo>
                  <a:lnTo>
                    <a:pt x="4207" y="12301"/>
                  </a:lnTo>
                  <a:cubicBezTo>
                    <a:pt x="4207" y="10448"/>
                    <a:pt x="4665" y="8595"/>
                    <a:pt x="5549" y="6965"/>
                  </a:cubicBezTo>
                  <a:cubicBezTo>
                    <a:pt x="5986" y="6135"/>
                    <a:pt x="6540" y="5368"/>
                    <a:pt x="6933" y="4516"/>
                  </a:cubicBezTo>
                  <a:cubicBezTo>
                    <a:pt x="7328" y="3654"/>
                    <a:pt x="7562" y="2684"/>
                    <a:pt x="7317" y="1768"/>
                  </a:cubicBezTo>
                  <a:cubicBezTo>
                    <a:pt x="7104" y="949"/>
                    <a:pt x="6369" y="128"/>
                    <a:pt x="5485" y="11"/>
                  </a:cubicBezTo>
                  <a:cubicBezTo>
                    <a:pt x="5442" y="0"/>
                    <a:pt x="5390" y="0"/>
                    <a:pt x="5336" y="0"/>
                  </a:cubicBezTo>
                  <a:close/>
                </a:path>
              </a:pathLst>
            </a:custGeom>
            <a:solidFill>
              <a:srgbClr val="E650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4"/>
            <p:cNvSpPr/>
            <p:nvPr/>
          </p:nvSpPr>
          <p:spPr>
            <a:xfrm>
              <a:off x="-266251" y="2170671"/>
              <a:ext cx="899494" cy="3044286"/>
            </a:xfrm>
            <a:custGeom>
              <a:rect b="b" l="l" r="r" t="t"/>
              <a:pathLst>
                <a:path extrusionOk="0" h="65286" w="19289">
                  <a:moveTo>
                    <a:pt x="8499" y="1"/>
                  </a:moveTo>
                  <a:cubicBezTo>
                    <a:pt x="7744" y="1"/>
                    <a:pt x="7126" y="608"/>
                    <a:pt x="7126" y="1364"/>
                  </a:cubicBezTo>
                  <a:lnTo>
                    <a:pt x="7126" y="2120"/>
                  </a:lnTo>
                  <a:cubicBezTo>
                    <a:pt x="6764" y="2280"/>
                    <a:pt x="6508" y="2621"/>
                    <a:pt x="6508" y="3015"/>
                  </a:cubicBezTo>
                  <a:lnTo>
                    <a:pt x="6508" y="3686"/>
                  </a:lnTo>
                  <a:cubicBezTo>
                    <a:pt x="6508" y="4080"/>
                    <a:pt x="6764" y="4421"/>
                    <a:pt x="7126" y="4580"/>
                  </a:cubicBezTo>
                  <a:lnTo>
                    <a:pt x="7126" y="12823"/>
                  </a:lnTo>
                  <a:cubicBezTo>
                    <a:pt x="7126" y="17094"/>
                    <a:pt x="6295" y="21322"/>
                    <a:pt x="4676" y="25262"/>
                  </a:cubicBezTo>
                  <a:lnTo>
                    <a:pt x="3856" y="27243"/>
                  </a:lnTo>
                  <a:cubicBezTo>
                    <a:pt x="1311" y="33453"/>
                    <a:pt x="1" y="40098"/>
                    <a:pt x="1" y="46808"/>
                  </a:cubicBezTo>
                  <a:lnTo>
                    <a:pt x="1" y="61654"/>
                  </a:lnTo>
                  <a:cubicBezTo>
                    <a:pt x="1" y="63656"/>
                    <a:pt x="1631" y="65285"/>
                    <a:pt x="3633" y="65285"/>
                  </a:cubicBezTo>
                  <a:lnTo>
                    <a:pt x="15656" y="65285"/>
                  </a:lnTo>
                  <a:cubicBezTo>
                    <a:pt x="17669" y="65285"/>
                    <a:pt x="19288" y="63656"/>
                    <a:pt x="19288" y="61654"/>
                  </a:cubicBezTo>
                  <a:lnTo>
                    <a:pt x="19288" y="46808"/>
                  </a:lnTo>
                  <a:cubicBezTo>
                    <a:pt x="19288" y="40098"/>
                    <a:pt x="17978" y="33453"/>
                    <a:pt x="15433" y="27243"/>
                  </a:cubicBezTo>
                  <a:lnTo>
                    <a:pt x="14624" y="25262"/>
                  </a:lnTo>
                  <a:cubicBezTo>
                    <a:pt x="13005" y="21322"/>
                    <a:pt x="12174" y="17094"/>
                    <a:pt x="12174" y="12823"/>
                  </a:cubicBezTo>
                  <a:lnTo>
                    <a:pt x="12174" y="4580"/>
                  </a:lnTo>
                  <a:cubicBezTo>
                    <a:pt x="12525" y="4421"/>
                    <a:pt x="12781" y="4080"/>
                    <a:pt x="12781" y="3686"/>
                  </a:cubicBezTo>
                  <a:lnTo>
                    <a:pt x="12781" y="3015"/>
                  </a:lnTo>
                  <a:cubicBezTo>
                    <a:pt x="12781" y="2621"/>
                    <a:pt x="12525" y="2280"/>
                    <a:pt x="12174" y="2120"/>
                  </a:cubicBezTo>
                  <a:lnTo>
                    <a:pt x="12174" y="1364"/>
                  </a:lnTo>
                  <a:cubicBezTo>
                    <a:pt x="12174" y="608"/>
                    <a:pt x="11556" y="1"/>
                    <a:pt x="108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4"/>
            <p:cNvSpPr/>
            <p:nvPr/>
          </p:nvSpPr>
          <p:spPr>
            <a:xfrm>
              <a:off x="-266251" y="4024864"/>
              <a:ext cx="899494" cy="972655"/>
            </a:xfrm>
            <a:custGeom>
              <a:rect b="b" l="l" r="r" t="t"/>
              <a:pathLst>
                <a:path extrusionOk="0" h="20859" w="19289">
                  <a:moveTo>
                    <a:pt x="8834" y="1"/>
                  </a:moveTo>
                  <a:cubicBezTo>
                    <a:pt x="6040" y="1"/>
                    <a:pt x="3246" y="87"/>
                    <a:pt x="459" y="261"/>
                  </a:cubicBezTo>
                  <a:cubicBezTo>
                    <a:pt x="161" y="2509"/>
                    <a:pt x="1" y="4777"/>
                    <a:pt x="1" y="7046"/>
                  </a:cubicBezTo>
                  <a:lnTo>
                    <a:pt x="1" y="20859"/>
                  </a:lnTo>
                  <a:cubicBezTo>
                    <a:pt x="6433" y="20688"/>
                    <a:pt x="12866" y="20518"/>
                    <a:pt x="19288" y="20358"/>
                  </a:cubicBezTo>
                  <a:lnTo>
                    <a:pt x="19288" y="7046"/>
                  </a:lnTo>
                  <a:cubicBezTo>
                    <a:pt x="19288" y="4809"/>
                    <a:pt x="19139" y="2583"/>
                    <a:pt x="18851" y="368"/>
                  </a:cubicBezTo>
                  <a:cubicBezTo>
                    <a:pt x="15521" y="124"/>
                    <a:pt x="12177" y="1"/>
                    <a:pt x="8834" y="1"/>
                  </a:cubicBezTo>
                  <a:close/>
                </a:path>
              </a:pathLst>
            </a:custGeom>
            <a:solidFill>
              <a:srgbClr val="E650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4"/>
            <p:cNvSpPr/>
            <p:nvPr/>
          </p:nvSpPr>
          <p:spPr>
            <a:xfrm>
              <a:off x="-207121" y="4109035"/>
              <a:ext cx="786690" cy="793643"/>
            </a:xfrm>
            <a:custGeom>
              <a:rect b="b" l="l" r="r" t="t"/>
              <a:pathLst>
                <a:path extrusionOk="0" h="17020" w="16870">
                  <a:moveTo>
                    <a:pt x="14314" y="288"/>
                  </a:moveTo>
                  <a:cubicBezTo>
                    <a:pt x="14783" y="288"/>
                    <a:pt x="15219" y="470"/>
                    <a:pt x="15549" y="799"/>
                  </a:cubicBezTo>
                  <a:cubicBezTo>
                    <a:pt x="15890" y="1130"/>
                    <a:pt x="16071" y="1588"/>
                    <a:pt x="16061" y="2067"/>
                  </a:cubicBezTo>
                  <a:cubicBezTo>
                    <a:pt x="15997" y="6274"/>
                    <a:pt x="16156" y="10534"/>
                    <a:pt x="16529" y="14719"/>
                  </a:cubicBezTo>
                  <a:cubicBezTo>
                    <a:pt x="16582" y="15220"/>
                    <a:pt x="16423" y="15688"/>
                    <a:pt x="16092" y="16061"/>
                  </a:cubicBezTo>
                  <a:cubicBezTo>
                    <a:pt x="15751" y="16423"/>
                    <a:pt x="15294" y="16625"/>
                    <a:pt x="14804" y="16636"/>
                  </a:cubicBezTo>
                  <a:lnTo>
                    <a:pt x="2055" y="16732"/>
                  </a:lnTo>
                  <a:lnTo>
                    <a:pt x="2034" y="16732"/>
                  </a:lnTo>
                  <a:cubicBezTo>
                    <a:pt x="1577" y="16732"/>
                    <a:pt x="1129" y="16551"/>
                    <a:pt x="799" y="16221"/>
                  </a:cubicBezTo>
                  <a:cubicBezTo>
                    <a:pt x="469" y="15891"/>
                    <a:pt x="288" y="15444"/>
                    <a:pt x="288" y="14975"/>
                  </a:cubicBezTo>
                  <a:cubicBezTo>
                    <a:pt x="288" y="13090"/>
                    <a:pt x="309" y="11173"/>
                    <a:pt x="341" y="9267"/>
                  </a:cubicBezTo>
                  <a:cubicBezTo>
                    <a:pt x="384" y="7275"/>
                    <a:pt x="426" y="4921"/>
                    <a:pt x="522" y="2525"/>
                  </a:cubicBezTo>
                  <a:cubicBezTo>
                    <a:pt x="576" y="1151"/>
                    <a:pt x="1193" y="629"/>
                    <a:pt x="2801" y="565"/>
                  </a:cubicBezTo>
                  <a:cubicBezTo>
                    <a:pt x="5794" y="437"/>
                    <a:pt x="8840" y="385"/>
                    <a:pt x="11790" y="331"/>
                  </a:cubicBezTo>
                  <a:cubicBezTo>
                    <a:pt x="12620" y="321"/>
                    <a:pt x="13451" y="299"/>
                    <a:pt x="14282" y="288"/>
                  </a:cubicBezTo>
                  <a:close/>
                  <a:moveTo>
                    <a:pt x="14315" y="1"/>
                  </a:moveTo>
                  <a:cubicBezTo>
                    <a:pt x="14301" y="1"/>
                    <a:pt x="14286" y="1"/>
                    <a:pt x="14271" y="1"/>
                  </a:cubicBezTo>
                  <a:cubicBezTo>
                    <a:pt x="13441" y="11"/>
                    <a:pt x="12610" y="33"/>
                    <a:pt x="11790" y="44"/>
                  </a:cubicBezTo>
                  <a:cubicBezTo>
                    <a:pt x="8840" y="97"/>
                    <a:pt x="5783" y="150"/>
                    <a:pt x="2791" y="278"/>
                  </a:cubicBezTo>
                  <a:cubicBezTo>
                    <a:pt x="1513" y="321"/>
                    <a:pt x="309" y="629"/>
                    <a:pt x="235" y="2515"/>
                  </a:cubicBezTo>
                  <a:cubicBezTo>
                    <a:pt x="138" y="4910"/>
                    <a:pt x="96" y="7275"/>
                    <a:pt x="53" y="9267"/>
                  </a:cubicBezTo>
                  <a:cubicBezTo>
                    <a:pt x="22" y="11162"/>
                    <a:pt x="0" y="13090"/>
                    <a:pt x="0" y="14975"/>
                  </a:cubicBezTo>
                  <a:cubicBezTo>
                    <a:pt x="0" y="15529"/>
                    <a:pt x="213" y="16040"/>
                    <a:pt x="597" y="16423"/>
                  </a:cubicBezTo>
                  <a:cubicBezTo>
                    <a:pt x="980" y="16807"/>
                    <a:pt x="1491" y="17020"/>
                    <a:pt x="2034" y="17020"/>
                  </a:cubicBezTo>
                  <a:lnTo>
                    <a:pt x="2055" y="17020"/>
                  </a:lnTo>
                  <a:lnTo>
                    <a:pt x="14804" y="16924"/>
                  </a:lnTo>
                  <a:cubicBezTo>
                    <a:pt x="15379" y="16913"/>
                    <a:pt x="15922" y="16668"/>
                    <a:pt x="16305" y="16253"/>
                  </a:cubicBezTo>
                  <a:cubicBezTo>
                    <a:pt x="16678" y="15827"/>
                    <a:pt x="16870" y="15262"/>
                    <a:pt x="16816" y="14698"/>
                  </a:cubicBezTo>
                  <a:cubicBezTo>
                    <a:pt x="16444" y="10512"/>
                    <a:pt x="16284" y="6263"/>
                    <a:pt x="16348" y="2067"/>
                  </a:cubicBezTo>
                  <a:cubicBezTo>
                    <a:pt x="16359" y="1513"/>
                    <a:pt x="16146" y="981"/>
                    <a:pt x="15751" y="586"/>
                  </a:cubicBezTo>
                  <a:cubicBezTo>
                    <a:pt x="15368" y="203"/>
                    <a:pt x="14862" y="1"/>
                    <a:pt x="1431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p:nvPr/>
          </p:nvSpPr>
          <p:spPr>
            <a:xfrm>
              <a:off x="-102851" y="2769616"/>
              <a:ext cx="736094" cy="2445370"/>
            </a:xfrm>
            <a:custGeom>
              <a:rect b="b" l="l" r="r" t="t"/>
              <a:pathLst>
                <a:path extrusionOk="0" h="52442" w="15785">
                  <a:moveTo>
                    <a:pt x="129" y="52441"/>
                  </a:moveTo>
                  <a:lnTo>
                    <a:pt x="129" y="52441"/>
                  </a:lnTo>
                  <a:lnTo>
                    <a:pt x="129" y="52441"/>
                  </a:lnTo>
                  <a:close/>
                  <a:moveTo>
                    <a:pt x="118" y="52441"/>
                  </a:moveTo>
                  <a:lnTo>
                    <a:pt x="118" y="52441"/>
                  </a:lnTo>
                  <a:lnTo>
                    <a:pt x="118" y="52441"/>
                  </a:lnTo>
                  <a:close/>
                  <a:moveTo>
                    <a:pt x="107" y="52441"/>
                  </a:moveTo>
                  <a:lnTo>
                    <a:pt x="107" y="52441"/>
                  </a:lnTo>
                  <a:lnTo>
                    <a:pt x="107" y="52441"/>
                  </a:lnTo>
                  <a:close/>
                  <a:moveTo>
                    <a:pt x="107" y="52441"/>
                  </a:moveTo>
                  <a:lnTo>
                    <a:pt x="107" y="52441"/>
                  </a:lnTo>
                  <a:lnTo>
                    <a:pt x="107" y="52441"/>
                  </a:lnTo>
                  <a:close/>
                  <a:moveTo>
                    <a:pt x="96" y="52441"/>
                  </a:moveTo>
                  <a:lnTo>
                    <a:pt x="96" y="52441"/>
                  </a:lnTo>
                  <a:lnTo>
                    <a:pt x="96" y="52441"/>
                  </a:lnTo>
                  <a:close/>
                  <a:moveTo>
                    <a:pt x="86" y="52441"/>
                  </a:moveTo>
                  <a:lnTo>
                    <a:pt x="86" y="52441"/>
                  </a:lnTo>
                  <a:lnTo>
                    <a:pt x="86" y="52441"/>
                  </a:lnTo>
                  <a:close/>
                  <a:moveTo>
                    <a:pt x="86" y="52441"/>
                  </a:moveTo>
                  <a:lnTo>
                    <a:pt x="86" y="52441"/>
                  </a:lnTo>
                  <a:lnTo>
                    <a:pt x="86" y="52441"/>
                  </a:lnTo>
                  <a:close/>
                  <a:moveTo>
                    <a:pt x="75" y="52441"/>
                  </a:moveTo>
                  <a:lnTo>
                    <a:pt x="75" y="52441"/>
                  </a:lnTo>
                  <a:lnTo>
                    <a:pt x="75" y="52441"/>
                  </a:lnTo>
                  <a:close/>
                  <a:moveTo>
                    <a:pt x="65" y="52441"/>
                  </a:moveTo>
                  <a:lnTo>
                    <a:pt x="65" y="52441"/>
                  </a:lnTo>
                  <a:lnTo>
                    <a:pt x="65" y="52441"/>
                  </a:lnTo>
                  <a:close/>
                  <a:moveTo>
                    <a:pt x="54" y="52441"/>
                  </a:moveTo>
                  <a:lnTo>
                    <a:pt x="65" y="52441"/>
                  </a:lnTo>
                  <a:lnTo>
                    <a:pt x="54" y="52441"/>
                  </a:lnTo>
                  <a:close/>
                  <a:moveTo>
                    <a:pt x="54" y="52441"/>
                  </a:moveTo>
                  <a:lnTo>
                    <a:pt x="54" y="52441"/>
                  </a:lnTo>
                  <a:lnTo>
                    <a:pt x="54" y="52441"/>
                  </a:lnTo>
                  <a:close/>
                  <a:moveTo>
                    <a:pt x="32" y="52441"/>
                  </a:moveTo>
                  <a:lnTo>
                    <a:pt x="32" y="52441"/>
                  </a:lnTo>
                  <a:lnTo>
                    <a:pt x="32" y="52441"/>
                  </a:lnTo>
                  <a:close/>
                  <a:moveTo>
                    <a:pt x="22" y="52441"/>
                  </a:moveTo>
                  <a:lnTo>
                    <a:pt x="22" y="52441"/>
                  </a:lnTo>
                  <a:lnTo>
                    <a:pt x="22" y="52441"/>
                  </a:lnTo>
                  <a:close/>
                  <a:moveTo>
                    <a:pt x="1" y="52441"/>
                  </a:moveTo>
                  <a:lnTo>
                    <a:pt x="1" y="52441"/>
                  </a:lnTo>
                  <a:lnTo>
                    <a:pt x="1" y="52441"/>
                  </a:lnTo>
                  <a:close/>
                  <a:moveTo>
                    <a:pt x="15784" y="33964"/>
                  </a:moveTo>
                  <a:lnTo>
                    <a:pt x="15784" y="33964"/>
                  </a:lnTo>
                  <a:lnTo>
                    <a:pt x="15784" y="33964"/>
                  </a:lnTo>
                  <a:lnTo>
                    <a:pt x="15784" y="47276"/>
                  </a:lnTo>
                  <a:lnTo>
                    <a:pt x="15784" y="47276"/>
                  </a:lnTo>
                  <a:lnTo>
                    <a:pt x="15784" y="48810"/>
                  </a:lnTo>
                  <a:cubicBezTo>
                    <a:pt x="15784" y="50610"/>
                    <a:pt x="14474" y="52112"/>
                    <a:pt x="12749" y="52399"/>
                  </a:cubicBezTo>
                  <a:cubicBezTo>
                    <a:pt x="14474" y="52112"/>
                    <a:pt x="15784" y="50610"/>
                    <a:pt x="15784" y="48810"/>
                  </a:cubicBezTo>
                  <a:lnTo>
                    <a:pt x="15784" y="33964"/>
                  </a:lnTo>
                  <a:lnTo>
                    <a:pt x="15784" y="33964"/>
                  </a:lnTo>
                  <a:close/>
                  <a:moveTo>
                    <a:pt x="3622" y="1"/>
                  </a:moveTo>
                  <a:cubicBezTo>
                    <a:pt x="3622" y="320"/>
                    <a:pt x="3611" y="640"/>
                    <a:pt x="3601" y="970"/>
                  </a:cubicBezTo>
                  <a:lnTo>
                    <a:pt x="3601" y="970"/>
                  </a:lnTo>
                  <a:cubicBezTo>
                    <a:pt x="3611" y="640"/>
                    <a:pt x="3622" y="320"/>
                    <a:pt x="3622" y="1"/>
                  </a:cubicBezTo>
                  <a:close/>
                </a:path>
              </a:pathLst>
            </a:custGeom>
            <a:solidFill>
              <a:srgbClr val="D2C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4"/>
            <p:cNvSpPr/>
            <p:nvPr/>
          </p:nvSpPr>
          <p:spPr>
            <a:xfrm>
              <a:off x="-236919" y="2758704"/>
              <a:ext cx="870162" cy="2456282"/>
            </a:xfrm>
            <a:custGeom>
              <a:rect b="b" l="l" r="r" t="t"/>
              <a:pathLst>
                <a:path extrusionOk="0" h="52676" w="18660">
                  <a:moveTo>
                    <a:pt x="6497" y="0"/>
                  </a:moveTo>
                  <a:lnTo>
                    <a:pt x="6497" y="213"/>
                  </a:lnTo>
                  <a:lnTo>
                    <a:pt x="6497" y="235"/>
                  </a:lnTo>
                  <a:cubicBezTo>
                    <a:pt x="6497" y="554"/>
                    <a:pt x="6486" y="874"/>
                    <a:pt x="6476" y="1204"/>
                  </a:cubicBezTo>
                  <a:cubicBezTo>
                    <a:pt x="6966" y="1363"/>
                    <a:pt x="7572" y="1524"/>
                    <a:pt x="8329" y="1598"/>
                  </a:cubicBezTo>
                  <a:cubicBezTo>
                    <a:pt x="9330" y="1704"/>
                    <a:pt x="10097" y="2567"/>
                    <a:pt x="10097" y="3590"/>
                  </a:cubicBezTo>
                  <a:cubicBezTo>
                    <a:pt x="10107" y="5453"/>
                    <a:pt x="10288" y="8265"/>
                    <a:pt x="11108" y="10235"/>
                  </a:cubicBezTo>
                  <a:cubicBezTo>
                    <a:pt x="12279" y="13026"/>
                    <a:pt x="14229" y="19149"/>
                    <a:pt x="14963" y="27318"/>
                  </a:cubicBezTo>
                  <a:cubicBezTo>
                    <a:pt x="16050" y="27371"/>
                    <a:pt x="17136" y="27446"/>
                    <a:pt x="18222" y="27520"/>
                  </a:cubicBezTo>
                  <a:cubicBezTo>
                    <a:pt x="18510" y="29712"/>
                    <a:pt x="18659" y="31924"/>
                    <a:pt x="18659" y="34137"/>
                  </a:cubicBezTo>
                  <a:lnTo>
                    <a:pt x="18659" y="34137"/>
                  </a:lnTo>
                  <a:cubicBezTo>
                    <a:pt x="18658" y="27451"/>
                    <a:pt x="17348" y="20830"/>
                    <a:pt x="14804" y="14633"/>
                  </a:cubicBezTo>
                  <a:lnTo>
                    <a:pt x="13995" y="12652"/>
                  </a:lnTo>
                  <a:cubicBezTo>
                    <a:pt x="12386" y="8733"/>
                    <a:pt x="11555" y="4548"/>
                    <a:pt x="11545" y="320"/>
                  </a:cubicBezTo>
                  <a:lnTo>
                    <a:pt x="11545" y="213"/>
                  </a:lnTo>
                  <a:lnTo>
                    <a:pt x="11545" y="0"/>
                  </a:lnTo>
                  <a:cubicBezTo>
                    <a:pt x="10746" y="331"/>
                    <a:pt x="9926" y="511"/>
                    <a:pt x="9063" y="511"/>
                  </a:cubicBezTo>
                  <a:cubicBezTo>
                    <a:pt x="8244" y="511"/>
                    <a:pt x="7380" y="341"/>
                    <a:pt x="6497" y="0"/>
                  </a:cubicBezTo>
                  <a:close/>
                  <a:moveTo>
                    <a:pt x="18659" y="47510"/>
                  </a:moveTo>
                  <a:cubicBezTo>
                    <a:pt x="16987" y="47553"/>
                    <a:pt x="15304" y="47596"/>
                    <a:pt x="13621" y="47638"/>
                  </a:cubicBezTo>
                  <a:cubicBezTo>
                    <a:pt x="12056" y="49960"/>
                    <a:pt x="9297" y="51451"/>
                    <a:pt x="4526" y="51451"/>
                  </a:cubicBezTo>
                  <a:cubicBezTo>
                    <a:pt x="3174" y="51451"/>
                    <a:pt x="1683" y="51333"/>
                    <a:pt x="0" y="51078"/>
                  </a:cubicBezTo>
                  <a:lnTo>
                    <a:pt x="0" y="51078"/>
                  </a:lnTo>
                  <a:cubicBezTo>
                    <a:pt x="628" y="52015"/>
                    <a:pt x="1683" y="52633"/>
                    <a:pt x="2876" y="52675"/>
                  </a:cubicBezTo>
                  <a:lnTo>
                    <a:pt x="15027" y="52675"/>
                  </a:lnTo>
                  <a:cubicBezTo>
                    <a:pt x="15230" y="52675"/>
                    <a:pt x="15432" y="52665"/>
                    <a:pt x="15624" y="52633"/>
                  </a:cubicBezTo>
                  <a:cubicBezTo>
                    <a:pt x="17349" y="52346"/>
                    <a:pt x="18659" y="50844"/>
                    <a:pt x="18659" y="49044"/>
                  </a:cubicBezTo>
                  <a:lnTo>
                    <a:pt x="18659" y="47510"/>
                  </a:lnTo>
                  <a:close/>
                </a:path>
              </a:pathLst>
            </a:custGeom>
            <a:solidFill>
              <a:srgbClr val="E650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4"/>
            <p:cNvSpPr/>
            <p:nvPr/>
          </p:nvSpPr>
          <p:spPr>
            <a:xfrm>
              <a:off x="440974" y="4109081"/>
              <a:ext cx="138592" cy="789119"/>
            </a:xfrm>
            <a:custGeom>
              <a:rect b="b" l="l" r="r" t="t"/>
              <a:pathLst>
                <a:path extrusionOk="0" h="16923" w="2972">
                  <a:moveTo>
                    <a:pt x="544" y="0"/>
                  </a:moveTo>
                  <a:cubicBezTo>
                    <a:pt x="554" y="96"/>
                    <a:pt x="565" y="192"/>
                    <a:pt x="565" y="287"/>
                  </a:cubicBezTo>
                  <a:cubicBezTo>
                    <a:pt x="980" y="320"/>
                    <a:pt x="1353" y="500"/>
                    <a:pt x="1651" y="798"/>
                  </a:cubicBezTo>
                  <a:cubicBezTo>
                    <a:pt x="1992" y="1129"/>
                    <a:pt x="2173" y="1587"/>
                    <a:pt x="2163" y="2066"/>
                  </a:cubicBezTo>
                  <a:cubicBezTo>
                    <a:pt x="2099" y="6273"/>
                    <a:pt x="2258" y="10533"/>
                    <a:pt x="2631" y="14718"/>
                  </a:cubicBezTo>
                  <a:cubicBezTo>
                    <a:pt x="2684" y="15219"/>
                    <a:pt x="2525" y="15687"/>
                    <a:pt x="2194" y="16060"/>
                  </a:cubicBezTo>
                  <a:cubicBezTo>
                    <a:pt x="1853" y="16422"/>
                    <a:pt x="1396" y="16624"/>
                    <a:pt x="906" y="16635"/>
                  </a:cubicBezTo>
                  <a:lnTo>
                    <a:pt x="107" y="16635"/>
                  </a:lnTo>
                  <a:cubicBezTo>
                    <a:pt x="75" y="16731"/>
                    <a:pt x="43" y="16827"/>
                    <a:pt x="0" y="16923"/>
                  </a:cubicBezTo>
                  <a:lnTo>
                    <a:pt x="906" y="16923"/>
                  </a:lnTo>
                  <a:cubicBezTo>
                    <a:pt x="1481" y="16912"/>
                    <a:pt x="2024" y="16667"/>
                    <a:pt x="2407" y="16252"/>
                  </a:cubicBezTo>
                  <a:cubicBezTo>
                    <a:pt x="2780" y="15826"/>
                    <a:pt x="2972" y="15261"/>
                    <a:pt x="2918" y="14697"/>
                  </a:cubicBezTo>
                  <a:cubicBezTo>
                    <a:pt x="2546" y="10511"/>
                    <a:pt x="2386" y="6262"/>
                    <a:pt x="2450" y="2066"/>
                  </a:cubicBezTo>
                  <a:cubicBezTo>
                    <a:pt x="2461" y="1512"/>
                    <a:pt x="2248" y="980"/>
                    <a:pt x="1853" y="585"/>
                  </a:cubicBezTo>
                  <a:cubicBezTo>
                    <a:pt x="1502" y="234"/>
                    <a:pt x="1044" y="32"/>
                    <a:pt x="5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4"/>
            <p:cNvSpPr/>
            <p:nvPr/>
          </p:nvSpPr>
          <p:spPr>
            <a:xfrm>
              <a:off x="37232" y="2170671"/>
              <a:ext cx="292526" cy="611692"/>
            </a:xfrm>
            <a:custGeom>
              <a:rect b="b" l="l" r="r" t="t"/>
              <a:pathLst>
                <a:path extrusionOk="0" h="13118" w="6273">
                  <a:moveTo>
                    <a:pt x="1991" y="1"/>
                  </a:moveTo>
                  <a:cubicBezTo>
                    <a:pt x="1236" y="1"/>
                    <a:pt x="618" y="608"/>
                    <a:pt x="618" y="1364"/>
                  </a:cubicBezTo>
                  <a:lnTo>
                    <a:pt x="618" y="2120"/>
                  </a:lnTo>
                  <a:cubicBezTo>
                    <a:pt x="256" y="2280"/>
                    <a:pt x="0" y="2621"/>
                    <a:pt x="0" y="3015"/>
                  </a:cubicBezTo>
                  <a:lnTo>
                    <a:pt x="0" y="3686"/>
                  </a:lnTo>
                  <a:cubicBezTo>
                    <a:pt x="0" y="4080"/>
                    <a:pt x="256" y="4421"/>
                    <a:pt x="618" y="4580"/>
                  </a:cubicBezTo>
                  <a:lnTo>
                    <a:pt x="618" y="12610"/>
                  </a:lnTo>
                  <a:cubicBezTo>
                    <a:pt x="1506" y="12955"/>
                    <a:pt x="2360" y="13118"/>
                    <a:pt x="3184" y="13118"/>
                  </a:cubicBezTo>
                  <a:cubicBezTo>
                    <a:pt x="4042" y="13118"/>
                    <a:pt x="4868" y="12942"/>
                    <a:pt x="5666" y="12610"/>
                  </a:cubicBezTo>
                  <a:lnTo>
                    <a:pt x="5666" y="4580"/>
                  </a:lnTo>
                  <a:cubicBezTo>
                    <a:pt x="6017" y="4421"/>
                    <a:pt x="6273" y="4080"/>
                    <a:pt x="6273" y="3686"/>
                  </a:cubicBezTo>
                  <a:lnTo>
                    <a:pt x="6273" y="3015"/>
                  </a:lnTo>
                  <a:cubicBezTo>
                    <a:pt x="6273" y="2621"/>
                    <a:pt x="6017" y="2280"/>
                    <a:pt x="5666" y="2120"/>
                  </a:cubicBezTo>
                  <a:lnTo>
                    <a:pt x="5666" y="1364"/>
                  </a:lnTo>
                  <a:cubicBezTo>
                    <a:pt x="5666" y="608"/>
                    <a:pt x="5048" y="1"/>
                    <a:pt x="4292" y="1"/>
                  </a:cubicBezTo>
                  <a:close/>
                </a:path>
              </a:pathLst>
            </a:custGeom>
            <a:solidFill>
              <a:srgbClr val="E650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4"/>
            <p:cNvSpPr/>
            <p:nvPr/>
          </p:nvSpPr>
          <p:spPr>
            <a:xfrm>
              <a:off x="82932" y="2170671"/>
              <a:ext cx="205136" cy="30589"/>
            </a:xfrm>
            <a:custGeom>
              <a:rect b="b" l="l" r="r" t="t"/>
              <a:pathLst>
                <a:path extrusionOk="0" h="656" w="4399">
                  <a:moveTo>
                    <a:pt x="1011" y="1"/>
                  </a:moveTo>
                  <a:cubicBezTo>
                    <a:pt x="607" y="1"/>
                    <a:pt x="256" y="171"/>
                    <a:pt x="0" y="438"/>
                  </a:cubicBezTo>
                  <a:cubicBezTo>
                    <a:pt x="851" y="581"/>
                    <a:pt x="1716" y="655"/>
                    <a:pt x="2581" y="655"/>
                  </a:cubicBezTo>
                  <a:cubicBezTo>
                    <a:pt x="3189" y="655"/>
                    <a:pt x="3796" y="619"/>
                    <a:pt x="4398" y="544"/>
                  </a:cubicBezTo>
                  <a:cubicBezTo>
                    <a:pt x="4154" y="214"/>
                    <a:pt x="3759" y="1"/>
                    <a:pt x="33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4"/>
            <p:cNvSpPr/>
            <p:nvPr/>
          </p:nvSpPr>
          <p:spPr>
            <a:xfrm>
              <a:off x="59569" y="2381262"/>
              <a:ext cx="243375" cy="29330"/>
            </a:xfrm>
            <a:custGeom>
              <a:rect b="b" l="l" r="r" t="t"/>
              <a:pathLst>
                <a:path extrusionOk="0" h="629" w="5219">
                  <a:moveTo>
                    <a:pt x="5219" y="54"/>
                  </a:moveTo>
                  <a:cubicBezTo>
                    <a:pt x="5215" y="54"/>
                    <a:pt x="5212" y="55"/>
                    <a:pt x="5209" y="56"/>
                  </a:cubicBezTo>
                  <a:lnTo>
                    <a:pt x="5209" y="56"/>
                  </a:lnTo>
                  <a:cubicBezTo>
                    <a:pt x="5212" y="55"/>
                    <a:pt x="5215" y="55"/>
                    <a:pt x="5219" y="54"/>
                  </a:cubicBezTo>
                  <a:close/>
                  <a:moveTo>
                    <a:pt x="0" y="0"/>
                  </a:moveTo>
                  <a:cubicBezTo>
                    <a:pt x="43" y="22"/>
                    <a:pt x="85" y="43"/>
                    <a:pt x="139" y="64"/>
                  </a:cubicBezTo>
                  <a:lnTo>
                    <a:pt x="139" y="331"/>
                  </a:lnTo>
                  <a:cubicBezTo>
                    <a:pt x="788" y="480"/>
                    <a:pt x="1448" y="575"/>
                    <a:pt x="2120" y="618"/>
                  </a:cubicBezTo>
                  <a:cubicBezTo>
                    <a:pt x="2312" y="629"/>
                    <a:pt x="2513" y="629"/>
                    <a:pt x="2716" y="629"/>
                  </a:cubicBezTo>
                  <a:cubicBezTo>
                    <a:pt x="3547" y="629"/>
                    <a:pt x="4378" y="544"/>
                    <a:pt x="5187" y="362"/>
                  </a:cubicBezTo>
                  <a:lnTo>
                    <a:pt x="5187" y="64"/>
                  </a:lnTo>
                  <a:cubicBezTo>
                    <a:pt x="5194" y="64"/>
                    <a:pt x="5202" y="59"/>
                    <a:pt x="5209" y="56"/>
                  </a:cubicBezTo>
                  <a:lnTo>
                    <a:pt x="5209" y="56"/>
                  </a:lnTo>
                  <a:cubicBezTo>
                    <a:pt x="4393" y="246"/>
                    <a:pt x="3554" y="341"/>
                    <a:pt x="2716" y="341"/>
                  </a:cubicBezTo>
                  <a:cubicBezTo>
                    <a:pt x="1800" y="341"/>
                    <a:pt x="884" y="224"/>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4"/>
            <p:cNvSpPr/>
            <p:nvPr/>
          </p:nvSpPr>
          <p:spPr>
            <a:xfrm>
              <a:off x="-184784" y="3395374"/>
              <a:ext cx="318407" cy="638225"/>
            </a:xfrm>
            <a:custGeom>
              <a:rect b="b" l="l" r="r" t="t"/>
              <a:pathLst>
                <a:path extrusionOk="0" h="13687" w="6828">
                  <a:moveTo>
                    <a:pt x="4942" y="1"/>
                  </a:moveTo>
                  <a:cubicBezTo>
                    <a:pt x="3632" y="1"/>
                    <a:pt x="3153" y="2163"/>
                    <a:pt x="2759" y="3132"/>
                  </a:cubicBezTo>
                  <a:cubicBezTo>
                    <a:pt x="1363" y="6497"/>
                    <a:pt x="437" y="10065"/>
                    <a:pt x="0" y="13686"/>
                  </a:cubicBezTo>
                  <a:cubicBezTo>
                    <a:pt x="1065" y="13633"/>
                    <a:pt x="2130" y="13580"/>
                    <a:pt x="3195" y="13559"/>
                  </a:cubicBezTo>
                  <a:cubicBezTo>
                    <a:pt x="3526" y="10065"/>
                    <a:pt x="4314" y="6625"/>
                    <a:pt x="5549" y="3345"/>
                  </a:cubicBezTo>
                  <a:cubicBezTo>
                    <a:pt x="5911" y="2365"/>
                    <a:pt x="6827" y="299"/>
                    <a:pt x="5155" y="22"/>
                  </a:cubicBezTo>
                  <a:cubicBezTo>
                    <a:pt x="5081" y="12"/>
                    <a:pt x="5017" y="1"/>
                    <a:pt x="4942" y="1"/>
                  </a:cubicBezTo>
                  <a:close/>
                </a:path>
              </a:pathLst>
            </a:custGeom>
            <a:solidFill>
              <a:srgbClr val="E650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
            <p:cNvSpPr/>
            <p:nvPr/>
          </p:nvSpPr>
          <p:spPr>
            <a:xfrm>
              <a:off x="685817" y="1817175"/>
              <a:ext cx="1016169" cy="3397322"/>
            </a:xfrm>
            <a:custGeom>
              <a:rect b="b" l="l" r="r" t="t"/>
              <a:pathLst>
                <a:path extrusionOk="0" h="72857" w="21791">
                  <a:moveTo>
                    <a:pt x="9256" y="0"/>
                  </a:moveTo>
                  <a:cubicBezTo>
                    <a:pt x="8553" y="0"/>
                    <a:pt x="7978" y="575"/>
                    <a:pt x="7978" y="1289"/>
                  </a:cubicBezTo>
                  <a:lnTo>
                    <a:pt x="7978" y="2354"/>
                  </a:lnTo>
                  <a:cubicBezTo>
                    <a:pt x="7743" y="2450"/>
                    <a:pt x="7594" y="2673"/>
                    <a:pt x="7594" y="2929"/>
                  </a:cubicBezTo>
                  <a:lnTo>
                    <a:pt x="7605" y="3269"/>
                  </a:lnTo>
                  <a:cubicBezTo>
                    <a:pt x="7605" y="3515"/>
                    <a:pt x="7754" y="3728"/>
                    <a:pt x="7978" y="3823"/>
                  </a:cubicBezTo>
                  <a:lnTo>
                    <a:pt x="7978" y="4154"/>
                  </a:lnTo>
                  <a:cubicBezTo>
                    <a:pt x="7743" y="4249"/>
                    <a:pt x="7594" y="4484"/>
                    <a:pt x="7594" y="4739"/>
                  </a:cubicBezTo>
                  <a:lnTo>
                    <a:pt x="7605" y="5070"/>
                  </a:lnTo>
                  <a:cubicBezTo>
                    <a:pt x="7605" y="5314"/>
                    <a:pt x="7754" y="5538"/>
                    <a:pt x="7978" y="5624"/>
                  </a:cubicBezTo>
                  <a:lnTo>
                    <a:pt x="7978" y="15624"/>
                  </a:lnTo>
                  <a:cubicBezTo>
                    <a:pt x="7978" y="17562"/>
                    <a:pt x="6966" y="19362"/>
                    <a:pt x="5325" y="20385"/>
                  </a:cubicBezTo>
                  <a:cubicBezTo>
                    <a:pt x="3004" y="21833"/>
                    <a:pt x="0" y="25954"/>
                    <a:pt x="0" y="32632"/>
                  </a:cubicBezTo>
                  <a:lnTo>
                    <a:pt x="661" y="70141"/>
                  </a:lnTo>
                  <a:cubicBezTo>
                    <a:pt x="682" y="71621"/>
                    <a:pt x="1886" y="72814"/>
                    <a:pt x="3366" y="72825"/>
                  </a:cubicBezTo>
                  <a:lnTo>
                    <a:pt x="10896" y="72857"/>
                  </a:lnTo>
                  <a:lnTo>
                    <a:pt x="18404" y="72857"/>
                  </a:lnTo>
                  <a:cubicBezTo>
                    <a:pt x="19895" y="72857"/>
                    <a:pt x="21099" y="71664"/>
                    <a:pt x="21130" y="70184"/>
                  </a:cubicBezTo>
                  <a:lnTo>
                    <a:pt x="21790" y="31695"/>
                  </a:lnTo>
                  <a:cubicBezTo>
                    <a:pt x="21790" y="24996"/>
                    <a:pt x="18787" y="21833"/>
                    <a:pt x="16465" y="20385"/>
                  </a:cubicBezTo>
                  <a:cubicBezTo>
                    <a:pt x="14815" y="19351"/>
                    <a:pt x="13824" y="17562"/>
                    <a:pt x="13824" y="15624"/>
                  </a:cubicBezTo>
                  <a:lnTo>
                    <a:pt x="13824" y="5581"/>
                  </a:lnTo>
                  <a:cubicBezTo>
                    <a:pt x="13973" y="5474"/>
                    <a:pt x="14080" y="5283"/>
                    <a:pt x="14080" y="5080"/>
                  </a:cubicBezTo>
                  <a:lnTo>
                    <a:pt x="14080" y="4782"/>
                  </a:lnTo>
                  <a:cubicBezTo>
                    <a:pt x="14080" y="4580"/>
                    <a:pt x="13973" y="4388"/>
                    <a:pt x="13824" y="4282"/>
                  </a:cubicBezTo>
                  <a:lnTo>
                    <a:pt x="13824" y="3781"/>
                  </a:lnTo>
                  <a:cubicBezTo>
                    <a:pt x="13973" y="3664"/>
                    <a:pt x="14080" y="3482"/>
                    <a:pt x="14080" y="3281"/>
                  </a:cubicBezTo>
                  <a:lnTo>
                    <a:pt x="14080" y="2971"/>
                  </a:lnTo>
                  <a:cubicBezTo>
                    <a:pt x="14080" y="2769"/>
                    <a:pt x="13973" y="2588"/>
                    <a:pt x="13824" y="2471"/>
                  </a:cubicBezTo>
                  <a:lnTo>
                    <a:pt x="13824" y="1289"/>
                  </a:lnTo>
                  <a:cubicBezTo>
                    <a:pt x="13824" y="575"/>
                    <a:pt x="13249" y="0"/>
                    <a:pt x="1253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4"/>
            <p:cNvSpPr/>
            <p:nvPr/>
          </p:nvSpPr>
          <p:spPr>
            <a:xfrm>
              <a:off x="689315" y="3488802"/>
              <a:ext cx="1007682" cy="1215924"/>
            </a:xfrm>
            <a:custGeom>
              <a:rect b="b" l="l" r="r" t="t"/>
              <a:pathLst>
                <a:path extrusionOk="0" h="26076" w="21609">
                  <a:moveTo>
                    <a:pt x="9223" y="1"/>
                  </a:moveTo>
                  <a:cubicBezTo>
                    <a:pt x="4995" y="1"/>
                    <a:pt x="1773" y="614"/>
                    <a:pt x="0" y="1055"/>
                  </a:cubicBezTo>
                  <a:lnTo>
                    <a:pt x="426" y="25316"/>
                  </a:lnTo>
                  <a:cubicBezTo>
                    <a:pt x="3105" y="25878"/>
                    <a:pt x="6203" y="26075"/>
                    <a:pt x="9230" y="26075"/>
                  </a:cubicBezTo>
                  <a:cubicBezTo>
                    <a:pt x="14062" y="26075"/>
                    <a:pt x="18716" y="25573"/>
                    <a:pt x="21204" y="25252"/>
                  </a:cubicBezTo>
                  <a:lnTo>
                    <a:pt x="21609" y="1727"/>
                  </a:lnTo>
                  <a:cubicBezTo>
                    <a:pt x="16955" y="425"/>
                    <a:pt x="12741" y="1"/>
                    <a:pt x="92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4"/>
            <p:cNvSpPr/>
            <p:nvPr/>
          </p:nvSpPr>
          <p:spPr>
            <a:xfrm>
              <a:off x="791626" y="3626880"/>
              <a:ext cx="804597" cy="972422"/>
            </a:xfrm>
            <a:custGeom>
              <a:rect b="b" l="l" r="r" t="t"/>
              <a:pathLst>
                <a:path extrusionOk="0" h="20854" w="17254">
                  <a:moveTo>
                    <a:pt x="8070" y="548"/>
                  </a:moveTo>
                  <a:cubicBezTo>
                    <a:pt x="12277" y="548"/>
                    <a:pt x="15783" y="1026"/>
                    <a:pt x="16700" y="1162"/>
                  </a:cubicBezTo>
                  <a:lnTo>
                    <a:pt x="16348" y="19991"/>
                  </a:lnTo>
                  <a:cubicBezTo>
                    <a:pt x="13896" y="20231"/>
                    <a:pt x="11377" y="20312"/>
                    <a:pt x="9098" y="20312"/>
                  </a:cubicBezTo>
                  <a:cubicBezTo>
                    <a:pt x="5118" y="20312"/>
                    <a:pt x="1867" y="20066"/>
                    <a:pt x="980" y="19991"/>
                  </a:cubicBezTo>
                  <a:lnTo>
                    <a:pt x="564" y="1162"/>
                  </a:lnTo>
                  <a:cubicBezTo>
                    <a:pt x="3062" y="702"/>
                    <a:pt x="5679" y="548"/>
                    <a:pt x="8070" y="548"/>
                  </a:cubicBezTo>
                  <a:close/>
                  <a:moveTo>
                    <a:pt x="8031" y="1"/>
                  </a:moveTo>
                  <a:cubicBezTo>
                    <a:pt x="5547" y="1"/>
                    <a:pt x="2822" y="166"/>
                    <a:pt x="235" y="661"/>
                  </a:cubicBezTo>
                  <a:cubicBezTo>
                    <a:pt x="96" y="683"/>
                    <a:pt x="0" y="799"/>
                    <a:pt x="11" y="938"/>
                  </a:cubicBezTo>
                  <a:lnTo>
                    <a:pt x="437" y="20246"/>
                  </a:lnTo>
                  <a:cubicBezTo>
                    <a:pt x="437" y="20385"/>
                    <a:pt x="543" y="20502"/>
                    <a:pt x="682" y="20513"/>
                  </a:cubicBezTo>
                  <a:cubicBezTo>
                    <a:pt x="735" y="20523"/>
                    <a:pt x="4431" y="20854"/>
                    <a:pt x="9127" y="20854"/>
                  </a:cubicBezTo>
                  <a:cubicBezTo>
                    <a:pt x="11491" y="20854"/>
                    <a:pt x="14111" y="20769"/>
                    <a:pt x="16646" y="20513"/>
                  </a:cubicBezTo>
                  <a:cubicBezTo>
                    <a:pt x="16785" y="20502"/>
                    <a:pt x="16891" y="20385"/>
                    <a:pt x="16891" y="20246"/>
                  </a:cubicBezTo>
                  <a:lnTo>
                    <a:pt x="17253" y="938"/>
                  </a:lnTo>
                  <a:cubicBezTo>
                    <a:pt x="17253" y="799"/>
                    <a:pt x="17157" y="683"/>
                    <a:pt x="17019" y="661"/>
                  </a:cubicBezTo>
                  <a:cubicBezTo>
                    <a:pt x="16962" y="654"/>
                    <a:pt x="12973" y="1"/>
                    <a:pt x="8031" y="1"/>
                  </a:cubicBezTo>
                  <a:close/>
                </a:path>
              </a:pathLst>
            </a:custGeom>
            <a:solidFill>
              <a:srgbClr val="000000">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4"/>
            <p:cNvSpPr/>
            <p:nvPr/>
          </p:nvSpPr>
          <p:spPr>
            <a:xfrm>
              <a:off x="988880" y="3749010"/>
              <a:ext cx="417034" cy="101747"/>
            </a:xfrm>
            <a:custGeom>
              <a:rect b="b" l="l" r="r" t="t"/>
              <a:pathLst>
                <a:path extrusionOk="0" h="2182" w="8943">
                  <a:moveTo>
                    <a:pt x="3401" y="1"/>
                  </a:moveTo>
                  <a:cubicBezTo>
                    <a:pt x="2616" y="1"/>
                    <a:pt x="1829" y="50"/>
                    <a:pt x="1042" y="151"/>
                  </a:cubicBezTo>
                  <a:cubicBezTo>
                    <a:pt x="51" y="284"/>
                    <a:pt x="1" y="1799"/>
                    <a:pt x="921" y="1799"/>
                  </a:cubicBezTo>
                  <a:cubicBezTo>
                    <a:pt x="959" y="1799"/>
                    <a:pt x="1000" y="1797"/>
                    <a:pt x="1042" y="1791"/>
                  </a:cubicBezTo>
                  <a:cubicBezTo>
                    <a:pt x="1819" y="1693"/>
                    <a:pt x="2593" y="1643"/>
                    <a:pt x="3364" y="1643"/>
                  </a:cubicBezTo>
                  <a:cubicBezTo>
                    <a:pt x="4770" y="1643"/>
                    <a:pt x="6166" y="1809"/>
                    <a:pt x="7549" y="2153"/>
                  </a:cubicBezTo>
                  <a:cubicBezTo>
                    <a:pt x="7625" y="2172"/>
                    <a:pt x="7698" y="2181"/>
                    <a:pt x="7767" y="2181"/>
                  </a:cubicBezTo>
                  <a:cubicBezTo>
                    <a:pt x="8630" y="2181"/>
                    <a:pt x="8942" y="803"/>
                    <a:pt x="7985" y="566"/>
                  </a:cubicBezTo>
                  <a:cubicBezTo>
                    <a:pt x="6475" y="192"/>
                    <a:pt x="4942" y="1"/>
                    <a:pt x="3401" y="1"/>
                  </a:cubicBezTo>
                  <a:close/>
                </a:path>
              </a:pathLst>
            </a:custGeom>
            <a:solidFill>
              <a:srgbClr val="000000">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4"/>
            <p:cNvSpPr/>
            <p:nvPr/>
          </p:nvSpPr>
          <p:spPr>
            <a:xfrm>
              <a:off x="944766" y="4281458"/>
              <a:ext cx="519346" cy="80996"/>
            </a:xfrm>
            <a:custGeom>
              <a:rect b="b" l="l" r="r" t="t"/>
              <a:pathLst>
                <a:path extrusionOk="0" h="1737" w="11137">
                  <a:moveTo>
                    <a:pt x="1051" y="1"/>
                  </a:moveTo>
                  <a:cubicBezTo>
                    <a:pt x="7" y="1"/>
                    <a:pt x="0" y="1630"/>
                    <a:pt x="1062" y="1651"/>
                  </a:cubicBezTo>
                  <a:cubicBezTo>
                    <a:pt x="4065" y="1684"/>
                    <a:pt x="7068" y="1715"/>
                    <a:pt x="10082" y="1736"/>
                  </a:cubicBezTo>
                  <a:cubicBezTo>
                    <a:pt x="10088" y="1736"/>
                    <a:pt x="10095" y="1737"/>
                    <a:pt x="10102" y="1737"/>
                  </a:cubicBezTo>
                  <a:cubicBezTo>
                    <a:pt x="11136" y="1737"/>
                    <a:pt x="11130" y="107"/>
                    <a:pt x="10082" y="96"/>
                  </a:cubicBezTo>
                  <a:cubicBezTo>
                    <a:pt x="7068" y="65"/>
                    <a:pt x="4065" y="32"/>
                    <a:pt x="1062" y="1"/>
                  </a:cubicBezTo>
                  <a:cubicBezTo>
                    <a:pt x="1058" y="1"/>
                    <a:pt x="1054" y="1"/>
                    <a:pt x="1051" y="1"/>
                  </a:cubicBezTo>
                  <a:close/>
                </a:path>
              </a:pathLst>
            </a:custGeom>
            <a:solidFill>
              <a:srgbClr val="000000">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4"/>
            <p:cNvSpPr/>
            <p:nvPr/>
          </p:nvSpPr>
          <p:spPr>
            <a:xfrm>
              <a:off x="881113" y="4412448"/>
              <a:ext cx="652529" cy="100161"/>
            </a:xfrm>
            <a:custGeom>
              <a:rect b="b" l="l" r="r" t="t"/>
              <a:pathLst>
                <a:path extrusionOk="0" h="2148" w="13993">
                  <a:moveTo>
                    <a:pt x="12720" y="1"/>
                  </a:moveTo>
                  <a:cubicBezTo>
                    <a:pt x="12670" y="1"/>
                    <a:pt x="12618" y="5"/>
                    <a:pt x="12565" y="14"/>
                  </a:cubicBezTo>
                  <a:cubicBezTo>
                    <a:pt x="10432" y="347"/>
                    <a:pt x="8281" y="508"/>
                    <a:pt x="6129" y="508"/>
                  </a:cubicBezTo>
                  <a:cubicBezTo>
                    <a:pt x="4435" y="508"/>
                    <a:pt x="2741" y="409"/>
                    <a:pt x="1052" y="216"/>
                  </a:cubicBezTo>
                  <a:cubicBezTo>
                    <a:pt x="1013" y="212"/>
                    <a:pt x="975" y="209"/>
                    <a:pt x="939" y="209"/>
                  </a:cubicBezTo>
                  <a:cubicBezTo>
                    <a:pt x="1" y="209"/>
                    <a:pt x="47" y="1743"/>
                    <a:pt x="1052" y="1857"/>
                  </a:cubicBezTo>
                  <a:cubicBezTo>
                    <a:pt x="2714" y="2052"/>
                    <a:pt x="4378" y="2147"/>
                    <a:pt x="6042" y="2147"/>
                  </a:cubicBezTo>
                  <a:cubicBezTo>
                    <a:pt x="8368" y="2147"/>
                    <a:pt x="10692" y="1961"/>
                    <a:pt x="13002" y="1601"/>
                  </a:cubicBezTo>
                  <a:cubicBezTo>
                    <a:pt x="13992" y="1439"/>
                    <a:pt x="13650" y="1"/>
                    <a:pt x="12720" y="1"/>
                  </a:cubicBezTo>
                  <a:close/>
                </a:path>
              </a:pathLst>
            </a:custGeom>
            <a:solidFill>
              <a:srgbClr val="000000">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4"/>
            <p:cNvSpPr/>
            <p:nvPr/>
          </p:nvSpPr>
          <p:spPr>
            <a:xfrm>
              <a:off x="1330462" y="2545944"/>
              <a:ext cx="123203" cy="221819"/>
            </a:xfrm>
            <a:custGeom>
              <a:rect b="b" l="l" r="r" t="t"/>
              <a:pathLst>
                <a:path extrusionOk="0" h="4757" w="2642">
                  <a:moveTo>
                    <a:pt x="0" y="1"/>
                  </a:moveTo>
                  <a:cubicBezTo>
                    <a:pt x="2" y="1937"/>
                    <a:pt x="992" y="3724"/>
                    <a:pt x="2641" y="4757"/>
                  </a:cubicBezTo>
                  <a:cubicBezTo>
                    <a:pt x="1003" y="3724"/>
                    <a:pt x="2" y="1937"/>
                    <a:pt x="0" y="1"/>
                  </a:cubicBezTo>
                  <a:close/>
                </a:path>
              </a:pathLst>
            </a:custGeom>
            <a:solidFill>
              <a:srgbClr val="EFD4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4"/>
            <p:cNvSpPr/>
            <p:nvPr/>
          </p:nvSpPr>
          <p:spPr>
            <a:xfrm>
              <a:off x="716128" y="2401197"/>
              <a:ext cx="985858" cy="2813328"/>
            </a:xfrm>
            <a:custGeom>
              <a:rect b="b" l="l" r="r" t="t"/>
              <a:pathLst>
                <a:path extrusionOk="0" h="60333" w="21141">
                  <a:moveTo>
                    <a:pt x="13174" y="1"/>
                  </a:moveTo>
                  <a:cubicBezTo>
                    <a:pt x="12056" y="394"/>
                    <a:pt x="10980" y="522"/>
                    <a:pt x="10033" y="522"/>
                  </a:cubicBezTo>
                  <a:cubicBezTo>
                    <a:pt x="8925" y="522"/>
                    <a:pt x="7977" y="342"/>
                    <a:pt x="7328" y="160"/>
                  </a:cubicBezTo>
                  <a:lnTo>
                    <a:pt x="7328" y="1119"/>
                  </a:lnTo>
                  <a:cubicBezTo>
                    <a:pt x="7796" y="1289"/>
                    <a:pt x="8435" y="1481"/>
                    <a:pt x="9138" y="1609"/>
                  </a:cubicBezTo>
                  <a:cubicBezTo>
                    <a:pt x="10565" y="1854"/>
                    <a:pt x="11630" y="3047"/>
                    <a:pt x="11704" y="4505"/>
                  </a:cubicBezTo>
                  <a:cubicBezTo>
                    <a:pt x="11790" y="6242"/>
                    <a:pt x="12248" y="8265"/>
                    <a:pt x="13782" y="9032"/>
                  </a:cubicBezTo>
                  <a:cubicBezTo>
                    <a:pt x="16710" y="10491"/>
                    <a:pt x="19234" y="15443"/>
                    <a:pt x="18872" y="22132"/>
                  </a:cubicBezTo>
                  <a:cubicBezTo>
                    <a:pt x="18830" y="22781"/>
                    <a:pt x="18797" y="23569"/>
                    <a:pt x="18766" y="24475"/>
                  </a:cubicBezTo>
                  <a:cubicBezTo>
                    <a:pt x="19511" y="24645"/>
                    <a:pt x="20267" y="24837"/>
                    <a:pt x="21034" y="25050"/>
                  </a:cubicBezTo>
                  <a:lnTo>
                    <a:pt x="21140" y="19171"/>
                  </a:lnTo>
                  <a:lnTo>
                    <a:pt x="21140" y="19138"/>
                  </a:lnTo>
                  <a:lnTo>
                    <a:pt x="21140" y="19086"/>
                  </a:lnTo>
                  <a:lnTo>
                    <a:pt x="21140" y="19053"/>
                  </a:lnTo>
                  <a:lnTo>
                    <a:pt x="21140" y="19043"/>
                  </a:lnTo>
                  <a:lnTo>
                    <a:pt x="21140" y="19032"/>
                  </a:lnTo>
                  <a:lnTo>
                    <a:pt x="21140" y="19022"/>
                  </a:lnTo>
                  <a:lnTo>
                    <a:pt x="21140" y="19011"/>
                  </a:lnTo>
                  <a:lnTo>
                    <a:pt x="21140" y="18989"/>
                  </a:lnTo>
                  <a:lnTo>
                    <a:pt x="21140" y="18968"/>
                  </a:lnTo>
                  <a:lnTo>
                    <a:pt x="21140" y="18947"/>
                  </a:lnTo>
                  <a:lnTo>
                    <a:pt x="21140" y="18873"/>
                  </a:lnTo>
                  <a:lnTo>
                    <a:pt x="21140" y="18851"/>
                  </a:lnTo>
                  <a:lnTo>
                    <a:pt x="21140" y="18830"/>
                  </a:lnTo>
                  <a:lnTo>
                    <a:pt x="21140" y="18819"/>
                  </a:lnTo>
                  <a:lnTo>
                    <a:pt x="21140" y="18809"/>
                  </a:lnTo>
                  <a:lnTo>
                    <a:pt x="21140" y="18776"/>
                  </a:lnTo>
                  <a:lnTo>
                    <a:pt x="21140" y="18755"/>
                  </a:lnTo>
                  <a:lnTo>
                    <a:pt x="21140" y="18734"/>
                  </a:lnTo>
                  <a:lnTo>
                    <a:pt x="21130" y="18724"/>
                  </a:lnTo>
                  <a:lnTo>
                    <a:pt x="21130" y="18712"/>
                  </a:lnTo>
                  <a:lnTo>
                    <a:pt x="21130" y="18702"/>
                  </a:lnTo>
                  <a:lnTo>
                    <a:pt x="21130" y="18681"/>
                  </a:lnTo>
                  <a:lnTo>
                    <a:pt x="21130" y="18660"/>
                  </a:lnTo>
                  <a:lnTo>
                    <a:pt x="21130" y="18627"/>
                  </a:lnTo>
                  <a:lnTo>
                    <a:pt x="21130" y="18606"/>
                  </a:lnTo>
                  <a:lnTo>
                    <a:pt x="21130" y="18553"/>
                  </a:lnTo>
                  <a:lnTo>
                    <a:pt x="21130" y="18542"/>
                  </a:lnTo>
                  <a:lnTo>
                    <a:pt x="21130" y="18532"/>
                  </a:lnTo>
                  <a:lnTo>
                    <a:pt x="21130" y="18511"/>
                  </a:lnTo>
                  <a:lnTo>
                    <a:pt x="21130" y="18489"/>
                  </a:lnTo>
                  <a:lnTo>
                    <a:pt x="21130" y="18468"/>
                  </a:lnTo>
                  <a:lnTo>
                    <a:pt x="21130" y="18457"/>
                  </a:lnTo>
                  <a:lnTo>
                    <a:pt x="21130" y="18436"/>
                  </a:lnTo>
                  <a:lnTo>
                    <a:pt x="21130" y="18425"/>
                  </a:lnTo>
                  <a:lnTo>
                    <a:pt x="21130" y="18414"/>
                  </a:lnTo>
                  <a:lnTo>
                    <a:pt x="21130" y="18393"/>
                  </a:lnTo>
                  <a:lnTo>
                    <a:pt x="21130" y="18383"/>
                  </a:lnTo>
                  <a:lnTo>
                    <a:pt x="21130" y="18372"/>
                  </a:lnTo>
                  <a:lnTo>
                    <a:pt x="21130" y="18361"/>
                  </a:lnTo>
                  <a:lnTo>
                    <a:pt x="21119" y="18361"/>
                  </a:lnTo>
                  <a:lnTo>
                    <a:pt x="21119" y="18340"/>
                  </a:lnTo>
                  <a:lnTo>
                    <a:pt x="21119" y="18319"/>
                  </a:lnTo>
                  <a:lnTo>
                    <a:pt x="21119" y="18308"/>
                  </a:lnTo>
                  <a:lnTo>
                    <a:pt x="21119" y="18265"/>
                  </a:lnTo>
                  <a:lnTo>
                    <a:pt x="21119" y="18244"/>
                  </a:lnTo>
                  <a:lnTo>
                    <a:pt x="21119" y="18234"/>
                  </a:lnTo>
                  <a:lnTo>
                    <a:pt x="21119" y="18223"/>
                  </a:lnTo>
                  <a:lnTo>
                    <a:pt x="21119" y="18212"/>
                  </a:lnTo>
                  <a:lnTo>
                    <a:pt x="21119" y="18191"/>
                  </a:lnTo>
                  <a:lnTo>
                    <a:pt x="21119" y="18170"/>
                  </a:lnTo>
                  <a:lnTo>
                    <a:pt x="21119" y="18159"/>
                  </a:lnTo>
                  <a:lnTo>
                    <a:pt x="21119" y="18148"/>
                  </a:lnTo>
                  <a:lnTo>
                    <a:pt x="21119" y="18137"/>
                  </a:lnTo>
                  <a:lnTo>
                    <a:pt x="21119" y="18116"/>
                  </a:lnTo>
                  <a:cubicBezTo>
                    <a:pt x="21109" y="18106"/>
                    <a:pt x="21109" y="18106"/>
                    <a:pt x="21109" y="18095"/>
                  </a:cubicBezTo>
                  <a:lnTo>
                    <a:pt x="21109" y="18085"/>
                  </a:lnTo>
                  <a:lnTo>
                    <a:pt x="21109" y="18073"/>
                  </a:lnTo>
                  <a:lnTo>
                    <a:pt x="21109" y="18063"/>
                  </a:lnTo>
                  <a:lnTo>
                    <a:pt x="21109" y="18042"/>
                  </a:lnTo>
                  <a:lnTo>
                    <a:pt x="21109" y="18021"/>
                  </a:lnTo>
                  <a:lnTo>
                    <a:pt x="21109" y="18010"/>
                  </a:lnTo>
                  <a:lnTo>
                    <a:pt x="21109" y="17988"/>
                  </a:lnTo>
                  <a:lnTo>
                    <a:pt x="21109" y="17967"/>
                  </a:lnTo>
                  <a:lnTo>
                    <a:pt x="21109" y="17957"/>
                  </a:lnTo>
                  <a:lnTo>
                    <a:pt x="21109" y="17946"/>
                  </a:lnTo>
                  <a:lnTo>
                    <a:pt x="21109" y="17935"/>
                  </a:lnTo>
                  <a:cubicBezTo>
                    <a:pt x="21109" y="17924"/>
                    <a:pt x="21109" y="17924"/>
                    <a:pt x="21098" y="17914"/>
                  </a:cubicBezTo>
                  <a:lnTo>
                    <a:pt x="21098" y="17882"/>
                  </a:lnTo>
                  <a:lnTo>
                    <a:pt x="21098" y="17860"/>
                  </a:lnTo>
                  <a:lnTo>
                    <a:pt x="21098" y="17839"/>
                  </a:lnTo>
                  <a:lnTo>
                    <a:pt x="21098" y="17829"/>
                  </a:lnTo>
                  <a:lnTo>
                    <a:pt x="21098" y="17818"/>
                  </a:lnTo>
                  <a:lnTo>
                    <a:pt x="21098" y="17808"/>
                  </a:lnTo>
                  <a:lnTo>
                    <a:pt x="21098" y="17786"/>
                  </a:lnTo>
                  <a:lnTo>
                    <a:pt x="21098" y="17765"/>
                  </a:lnTo>
                  <a:cubicBezTo>
                    <a:pt x="20736" y="12461"/>
                    <a:pt x="18371" y="9650"/>
                    <a:pt x="16305" y="8190"/>
                  </a:cubicBezTo>
                  <a:cubicBezTo>
                    <a:pt x="16305" y="8180"/>
                    <a:pt x="16295" y="8180"/>
                    <a:pt x="16284" y="8180"/>
                  </a:cubicBezTo>
                  <a:lnTo>
                    <a:pt x="16284" y="8169"/>
                  </a:lnTo>
                  <a:lnTo>
                    <a:pt x="16274" y="8169"/>
                  </a:lnTo>
                  <a:lnTo>
                    <a:pt x="16274" y="8159"/>
                  </a:lnTo>
                  <a:lnTo>
                    <a:pt x="16263" y="8159"/>
                  </a:lnTo>
                  <a:cubicBezTo>
                    <a:pt x="16263" y="8159"/>
                    <a:pt x="16263" y="8148"/>
                    <a:pt x="16252" y="8148"/>
                  </a:cubicBezTo>
                  <a:cubicBezTo>
                    <a:pt x="16103" y="8052"/>
                    <a:pt x="15964" y="7956"/>
                    <a:pt x="15815" y="7861"/>
                  </a:cubicBezTo>
                  <a:cubicBezTo>
                    <a:pt x="14165" y="6827"/>
                    <a:pt x="13174" y="5038"/>
                    <a:pt x="13174" y="3100"/>
                  </a:cubicBezTo>
                  <a:lnTo>
                    <a:pt x="13174" y="1"/>
                  </a:lnTo>
                  <a:close/>
                  <a:moveTo>
                    <a:pt x="20629" y="48575"/>
                  </a:moveTo>
                  <a:lnTo>
                    <a:pt x="20629" y="48575"/>
                  </a:lnTo>
                  <a:cubicBezTo>
                    <a:pt x="20001" y="48650"/>
                    <a:pt x="19223" y="48746"/>
                    <a:pt x="18340" y="48842"/>
                  </a:cubicBezTo>
                  <a:cubicBezTo>
                    <a:pt x="18319" y="50269"/>
                    <a:pt x="18319" y="51131"/>
                    <a:pt x="18319" y="51131"/>
                  </a:cubicBezTo>
                  <a:cubicBezTo>
                    <a:pt x="18319" y="51131"/>
                    <a:pt x="18712" y="57426"/>
                    <a:pt x="6507" y="57426"/>
                  </a:cubicBezTo>
                  <a:cubicBezTo>
                    <a:pt x="4644" y="57426"/>
                    <a:pt x="2493" y="57277"/>
                    <a:pt x="1" y="56936"/>
                  </a:cubicBezTo>
                  <a:lnTo>
                    <a:pt x="1" y="56936"/>
                  </a:lnTo>
                  <a:lnTo>
                    <a:pt x="11" y="57532"/>
                  </a:lnTo>
                  <a:lnTo>
                    <a:pt x="11" y="57617"/>
                  </a:lnTo>
                  <a:lnTo>
                    <a:pt x="11" y="57734"/>
                  </a:lnTo>
                  <a:lnTo>
                    <a:pt x="11" y="57745"/>
                  </a:lnTo>
                  <a:lnTo>
                    <a:pt x="11" y="57755"/>
                  </a:lnTo>
                  <a:lnTo>
                    <a:pt x="11" y="57767"/>
                  </a:lnTo>
                  <a:cubicBezTo>
                    <a:pt x="43" y="58171"/>
                    <a:pt x="160" y="58544"/>
                    <a:pt x="341" y="58884"/>
                  </a:cubicBezTo>
                  <a:cubicBezTo>
                    <a:pt x="341" y="58895"/>
                    <a:pt x="352" y="58895"/>
                    <a:pt x="352" y="58895"/>
                  </a:cubicBezTo>
                  <a:cubicBezTo>
                    <a:pt x="810" y="59726"/>
                    <a:pt x="1693" y="60290"/>
                    <a:pt x="2716" y="60301"/>
                  </a:cubicBezTo>
                  <a:lnTo>
                    <a:pt x="10246" y="60333"/>
                  </a:lnTo>
                  <a:lnTo>
                    <a:pt x="17754" y="60333"/>
                  </a:lnTo>
                  <a:cubicBezTo>
                    <a:pt x="17807" y="60333"/>
                    <a:pt x="17860" y="60333"/>
                    <a:pt x="17903" y="60323"/>
                  </a:cubicBezTo>
                  <a:cubicBezTo>
                    <a:pt x="19320" y="60248"/>
                    <a:pt x="20449" y="59087"/>
                    <a:pt x="20480" y="57660"/>
                  </a:cubicBezTo>
                  <a:lnTo>
                    <a:pt x="20629" y="48575"/>
                  </a:lnTo>
                  <a:close/>
                </a:path>
              </a:pathLst>
            </a:custGeom>
            <a:solidFill>
              <a:srgbClr val="000000">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4"/>
            <p:cNvSpPr/>
            <p:nvPr/>
          </p:nvSpPr>
          <p:spPr>
            <a:xfrm>
              <a:off x="1039943" y="1817175"/>
              <a:ext cx="302458" cy="608615"/>
            </a:xfrm>
            <a:custGeom>
              <a:rect b="b" l="l" r="r" t="t"/>
              <a:pathLst>
                <a:path extrusionOk="0" h="13052" w="6486">
                  <a:moveTo>
                    <a:pt x="1662" y="0"/>
                  </a:moveTo>
                  <a:cubicBezTo>
                    <a:pt x="959" y="0"/>
                    <a:pt x="384" y="575"/>
                    <a:pt x="384" y="1289"/>
                  </a:cubicBezTo>
                  <a:lnTo>
                    <a:pt x="384" y="2354"/>
                  </a:lnTo>
                  <a:cubicBezTo>
                    <a:pt x="149" y="2450"/>
                    <a:pt x="0" y="2673"/>
                    <a:pt x="0" y="2929"/>
                  </a:cubicBezTo>
                  <a:lnTo>
                    <a:pt x="11" y="3269"/>
                  </a:lnTo>
                  <a:cubicBezTo>
                    <a:pt x="11" y="3515"/>
                    <a:pt x="160" y="3728"/>
                    <a:pt x="384" y="3823"/>
                  </a:cubicBezTo>
                  <a:lnTo>
                    <a:pt x="384" y="4154"/>
                  </a:lnTo>
                  <a:cubicBezTo>
                    <a:pt x="149" y="4249"/>
                    <a:pt x="0" y="4484"/>
                    <a:pt x="0" y="4739"/>
                  </a:cubicBezTo>
                  <a:lnTo>
                    <a:pt x="11" y="5070"/>
                  </a:lnTo>
                  <a:cubicBezTo>
                    <a:pt x="11" y="5314"/>
                    <a:pt x="160" y="5538"/>
                    <a:pt x="384" y="5624"/>
                  </a:cubicBezTo>
                  <a:lnTo>
                    <a:pt x="384" y="12684"/>
                  </a:lnTo>
                  <a:cubicBezTo>
                    <a:pt x="1035" y="12863"/>
                    <a:pt x="1979" y="13051"/>
                    <a:pt x="3095" y="13051"/>
                  </a:cubicBezTo>
                  <a:cubicBezTo>
                    <a:pt x="4041" y="13051"/>
                    <a:pt x="5111" y="12916"/>
                    <a:pt x="6230" y="12525"/>
                  </a:cubicBezTo>
                  <a:lnTo>
                    <a:pt x="6230" y="5581"/>
                  </a:lnTo>
                  <a:cubicBezTo>
                    <a:pt x="6379" y="5474"/>
                    <a:pt x="6486" y="5283"/>
                    <a:pt x="6486" y="5080"/>
                  </a:cubicBezTo>
                  <a:lnTo>
                    <a:pt x="6486" y="4782"/>
                  </a:lnTo>
                  <a:cubicBezTo>
                    <a:pt x="6486" y="4580"/>
                    <a:pt x="6379" y="4388"/>
                    <a:pt x="6230" y="4282"/>
                  </a:cubicBezTo>
                  <a:lnTo>
                    <a:pt x="6230" y="3781"/>
                  </a:lnTo>
                  <a:cubicBezTo>
                    <a:pt x="6379" y="3664"/>
                    <a:pt x="6486" y="3482"/>
                    <a:pt x="6486" y="3281"/>
                  </a:cubicBezTo>
                  <a:lnTo>
                    <a:pt x="6486" y="2971"/>
                  </a:lnTo>
                  <a:cubicBezTo>
                    <a:pt x="6486" y="2769"/>
                    <a:pt x="6379" y="2588"/>
                    <a:pt x="6230" y="2471"/>
                  </a:cubicBezTo>
                  <a:lnTo>
                    <a:pt x="6230" y="1289"/>
                  </a:lnTo>
                  <a:cubicBezTo>
                    <a:pt x="6230" y="575"/>
                    <a:pt x="5655" y="0"/>
                    <a:pt x="4942" y="0"/>
                  </a:cubicBezTo>
                  <a:close/>
                </a:path>
              </a:pathLst>
            </a:custGeom>
            <a:solidFill>
              <a:srgbClr val="000000">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4"/>
            <p:cNvSpPr/>
            <p:nvPr/>
          </p:nvSpPr>
          <p:spPr>
            <a:xfrm>
              <a:off x="1057803" y="1993445"/>
              <a:ext cx="272707" cy="34833"/>
            </a:xfrm>
            <a:custGeom>
              <a:rect b="b" l="l" r="r" t="t"/>
              <a:pathLst>
                <a:path extrusionOk="0" h="747" w="5848">
                  <a:moveTo>
                    <a:pt x="5847" y="1"/>
                  </a:moveTo>
                  <a:cubicBezTo>
                    <a:pt x="4825" y="150"/>
                    <a:pt x="3781" y="203"/>
                    <a:pt x="2865" y="203"/>
                  </a:cubicBezTo>
                  <a:cubicBezTo>
                    <a:pt x="1236" y="203"/>
                    <a:pt x="1" y="43"/>
                    <a:pt x="1" y="43"/>
                  </a:cubicBezTo>
                  <a:lnTo>
                    <a:pt x="1" y="374"/>
                  </a:lnTo>
                  <a:cubicBezTo>
                    <a:pt x="704" y="661"/>
                    <a:pt x="1705" y="746"/>
                    <a:pt x="2673" y="746"/>
                  </a:cubicBezTo>
                  <a:cubicBezTo>
                    <a:pt x="4292" y="746"/>
                    <a:pt x="5847" y="502"/>
                    <a:pt x="5847" y="502"/>
                  </a:cubicBezTo>
                  <a:lnTo>
                    <a:pt x="584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4"/>
            <p:cNvSpPr/>
            <p:nvPr/>
          </p:nvSpPr>
          <p:spPr>
            <a:xfrm>
              <a:off x="1057803" y="2079388"/>
              <a:ext cx="272707" cy="32828"/>
            </a:xfrm>
            <a:custGeom>
              <a:rect b="b" l="l" r="r" t="t"/>
              <a:pathLst>
                <a:path extrusionOk="0" h="704" w="5848">
                  <a:moveTo>
                    <a:pt x="1" y="1"/>
                  </a:moveTo>
                  <a:lnTo>
                    <a:pt x="1" y="384"/>
                  </a:lnTo>
                  <a:cubicBezTo>
                    <a:pt x="1097" y="618"/>
                    <a:pt x="2109" y="703"/>
                    <a:pt x="2972" y="703"/>
                  </a:cubicBezTo>
                  <a:cubicBezTo>
                    <a:pt x="4708" y="703"/>
                    <a:pt x="5847" y="384"/>
                    <a:pt x="5847" y="384"/>
                  </a:cubicBezTo>
                  <a:lnTo>
                    <a:pt x="5847" y="1"/>
                  </a:lnTo>
                  <a:cubicBezTo>
                    <a:pt x="4772" y="214"/>
                    <a:pt x="3771" y="277"/>
                    <a:pt x="2898" y="277"/>
                  </a:cubicBezTo>
                  <a:cubicBezTo>
                    <a:pt x="1172" y="277"/>
                    <a:pt x="1" y="1"/>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4"/>
            <p:cNvSpPr/>
            <p:nvPr/>
          </p:nvSpPr>
          <p:spPr>
            <a:xfrm>
              <a:off x="767797" y="2829795"/>
              <a:ext cx="382433" cy="690311"/>
            </a:xfrm>
            <a:custGeom>
              <a:rect b="b" l="l" r="r" t="t"/>
              <a:pathLst>
                <a:path extrusionOk="0" h="14804" w="8201">
                  <a:moveTo>
                    <a:pt x="6113" y="0"/>
                  </a:moveTo>
                  <a:cubicBezTo>
                    <a:pt x="5570" y="0"/>
                    <a:pt x="5016" y="224"/>
                    <a:pt x="4590" y="650"/>
                  </a:cubicBezTo>
                  <a:cubicBezTo>
                    <a:pt x="3482" y="1768"/>
                    <a:pt x="2588" y="3089"/>
                    <a:pt x="1906" y="4506"/>
                  </a:cubicBezTo>
                  <a:cubicBezTo>
                    <a:pt x="1512" y="5325"/>
                    <a:pt x="1193" y="6177"/>
                    <a:pt x="937" y="7051"/>
                  </a:cubicBezTo>
                  <a:cubicBezTo>
                    <a:pt x="202" y="9554"/>
                    <a:pt x="0" y="12195"/>
                    <a:pt x="85" y="14804"/>
                  </a:cubicBezTo>
                  <a:cubicBezTo>
                    <a:pt x="1512" y="14538"/>
                    <a:pt x="3354" y="14282"/>
                    <a:pt x="5538" y="14186"/>
                  </a:cubicBezTo>
                  <a:cubicBezTo>
                    <a:pt x="5463" y="12685"/>
                    <a:pt x="5335" y="11183"/>
                    <a:pt x="5506" y="9692"/>
                  </a:cubicBezTo>
                  <a:cubicBezTo>
                    <a:pt x="5655" y="8499"/>
                    <a:pt x="5996" y="7339"/>
                    <a:pt x="6518" y="6263"/>
                  </a:cubicBezTo>
                  <a:cubicBezTo>
                    <a:pt x="6933" y="5411"/>
                    <a:pt x="7465" y="4622"/>
                    <a:pt x="7785" y="3739"/>
                  </a:cubicBezTo>
                  <a:cubicBezTo>
                    <a:pt x="8104" y="2844"/>
                    <a:pt x="8201" y="1822"/>
                    <a:pt x="7742" y="991"/>
                  </a:cubicBezTo>
                  <a:cubicBezTo>
                    <a:pt x="7370" y="320"/>
                    <a:pt x="6752" y="0"/>
                    <a:pt x="6113" y="0"/>
                  </a:cubicBezTo>
                  <a:close/>
                </a:path>
              </a:pathLst>
            </a:custGeom>
            <a:solidFill>
              <a:srgbClr val="000000">
                <a:alpha val="13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4"/>
            <p:cNvSpPr/>
            <p:nvPr/>
          </p:nvSpPr>
          <p:spPr>
            <a:xfrm>
              <a:off x="2492048" y="3648238"/>
              <a:ext cx="150017" cy="1024601"/>
            </a:xfrm>
            <a:custGeom>
              <a:rect b="b" l="l" r="r" t="t"/>
              <a:pathLst>
                <a:path extrusionOk="0" h="21973" w="3217">
                  <a:moveTo>
                    <a:pt x="3217" y="1"/>
                  </a:moveTo>
                  <a:lnTo>
                    <a:pt x="714" y="54"/>
                  </a:lnTo>
                  <a:lnTo>
                    <a:pt x="618" y="3185"/>
                  </a:lnTo>
                  <a:cubicBezTo>
                    <a:pt x="916" y="3962"/>
                    <a:pt x="1140" y="4762"/>
                    <a:pt x="1311" y="5550"/>
                  </a:cubicBezTo>
                  <a:cubicBezTo>
                    <a:pt x="1928" y="8393"/>
                    <a:pt x="2035" y="11354"/>
                    <a:pt x="1609" y="14240"/>
                  </a:cubicBezTo>
                  <a:cubicBezTo>
                    <a:pt x="1375" y="15902"/>
                    <a:pt x="895" y="17616"/>
                    <a:pt x="97" y="19118"/>
                  </a:cubicBezTo>
                  <a:lnTo>
                    <a:pt x="0" y="21887"/>
                  </a:lnTo>
                  <a:lnTo>
                    <a:pt x="2866" y="21972"/>
                  </a:lnTo>
                  <a:lnTo>
                    <a:pt x="3217" y="1"/>
                  </a:lnTo>
                  <a:close/>
                </a:path>
              </a:pathLst>
            </a:custGeom>
            <a:solidFill>
              <a:srgbClr val="E650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 name="Google Shape;150;p14"/>
          <p:cNvSpPr txBox="1"/>
          <p:nvPr>
            <p:ph type="title"/>
          </p:nvPr>
        </p:nvSpPr>
        <p:spPr>
          <a:xfrm>
            <a:off x="700850" y="720000"/>
            <a:ext cx="2907300" cy="1331100"/>
          </a:xfrm>
          <a:prstGeom prst="rect">
            <a:avLst/>
          </a:prstGeom>
        </p:spPr>
        <p:txBody>
          <a:bodyPr anchorCtr="0" anchor="ctr" bIns="45700" lIns="91425" spcFirstLastPara="1" rIns="91425" wrap="square" tIns="45700">
            <a:noAutofit/>
          </a:bodyPr>
          <a:lstStyle>
            <a:lvl1pPr lvl="0" rtl="0" algn="l">
              <a:spcBef>
                <a:spcPts val="0"/>
              </a:spcBef>
              <a:spcAft>
                <a:spcPts val="0"/>
              </a:spcAft>
              <a:buClr>
                <a:schemeClr val="lt1"/>
              </a:buClr>
              <a:buSzPts val="4400"/>
              <a:buNone/>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0" name="Google Shape;40;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Google Shape;41;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2" name="Google Shape;4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27.png"/><Relationship Id="rId6" Type="http://schemas.openxmlformats.org/officeDocument/2006/relationships/image" Target="../media/image28.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2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9.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25.png"/><Relationship Id="rId6" Type="http://schemas.openxmlformats.org/officeDocument/2006/relationships/image" Target="../media/image24.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2.png"/><Relationship Id="rId4" Type="http://schemas.openxmlformats.org/officeDocument/2006/relationships/image" Target="../media/image1.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image" Target="../media/image2.png"/><Relationship Id="rId4" Type="http://schemas.openxmlformats.org/officeDocument/2006/relationships/image" Target="../media/image1.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image" Target="../media/image2.png"/><Relationship Id="rId4" Type="http://schemas.openxmlformats.org/officeDocument/2006/relationships/image" Target="../media/image1.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 Id="rId3" Type="http://schemas.openxmlformats.org/officeDocument/2006/relationships/image" Target="../media/image2.png"/><Relationship Id="rId4" Type="http://schemas.openxmlformats.org/officeDocument/2006/relationships/image" Target="../media/image1.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 Id="rId3" Type="http://schemas.openxmlformats.org/officeDocument/2006/relationships/image" Target="../media/image2.png"/><Relationship Id="rId4" Type="http://schemas.openxmlformats.org/officeDocument/2006/relationships/image" Target="../media/image1.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 Id="rId3"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 Id="rId3" Type="http://schemas.openxmlformats.org/officeDocument/2006/relationships/image" Target="../media/image2.png"/><Relationship Id="rId4" Type="http://schemas.openxmlformats.org/officeDocument/2006/relationships/image" Target="../media/image1.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 Id="rId3" Type="http://schemas.openxmlformats.org/officeDocument/2006/relationships/image" Target="../media/image2.png"/><Relationship Id="rId4" Type="http://schemas.openxmlformats.org/officeDocument/2006/relationships/image" Target="../media/image1.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 Id="rId3" Type="http://schemas.openxmlformats.org/officeDocument/2006/relationships/image" Target="../media/image2.png"/><Relationship Id="rId4" Type="http://schemas.openxmlformats.org/officeDocument/2006/relationships/image" Target="../media/image1.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hyperlink" Target="https://drive.google.com/file/d/13UjEBJMGtUekqiPLsKFXp-RXVwV891p3/view?usp=share_lin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hyperlink" Target="https://www.who.int/es/news-room/fact-sheets/detail/opioid-overdose" TargetMode="External"/><Relationship Id="rId6" Type="http://schemas.openxmlformats.org/officeDocument/2006/relationships/hyperlink" Target="https://www.mayoclinic.org/es-es/diseases-conditions/prescription-drug-abuse/expert-answers/what-are-opioids/faq-20381270" TargetMode="External"/><Relationship Id="rId7" Type="http://schemas.openxmlformats.org/officeDocument/2006/relationships/hyperlink" Target="https://nida.nih.gov/es/areas-de-investigacion/los-opioides" TargetMode="External"/><Relationship Id="rId8" Type="http://schemas.openxmlformats.org/officeDocument/2006/relationships/hyperlink" Target="https://medlineplus.gov/spanish/opioidmisuseandaddiction.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pn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pn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20.png"/><Relationship Id="rId6" Type="http://schemas.openxmlformats.org/officeDocument/2006/relationships/image" Target="../media/image7.png"/><Relationship Id="rId7" Type="http://schemas.openxmlformats.org/officeDocument/2006/relationships/image" Target="../media/image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pn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png"/><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png"/><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png"/><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pn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png"/><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png"/><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2.png"/><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hyperlink" Target="https://nida.nih.gov/es/publicaciones/drugfacts/el-fentanilo"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hyperlink" Target="https://salud.nih.gov/recursos-de-salud/nih-noticias-de-salud/la-biologia-de-la-adiccion"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2.png"/><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2.png"/><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2.png"/><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2.png"/><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2.png"/><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2.png"/><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2.png"/><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2.png"/><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21.png"/><Relationship Id="rId6" Type="http://schemas.openxmlformats.org/officeDocument/2006/relationships/image" Target="../media/image1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2.png"/><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2.png"/><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2.png"/><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2.png"/><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2.png"/><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2.png"/><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2.png"/><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2.png"/><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3.png"/><Relationship Id="rId6"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2.png"/><Relationship Id="rId6" Type="http://schemas.openxmlformats.org/officeDocument/2006/relationships/image" Target="../media/image11.png"/><Relationship Id="rId7" Type="http://schemas.openxmlformats.org/officeDocument/2006/relationships/image" Target="../media/image1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2.png"/><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2.png"/><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2.png"/><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2.png"/><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2.png"/><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2.png"/><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2.png"/><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2.png"/><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22.png"/><Relationship Id="rId6" Type="http://schemas.openxmlformats.org/officeDocument/2006/relationships/image" Target="../media/image23.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2.png"/><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2.png"/><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2.png"/><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2.png"/><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2.png"/><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2.png"/><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2.png"/><Relationship Id="rId4" Type="http://schemas.openxmlformats.org/officeDocument/2006/relationships/image" Target="../media/image1.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2.png"/><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grpSp>
        <p:nvGrpSpPr>
          <p:cNvPr id="155" name="Google Shape;155;p15"/>
          <p:cNvGrpSpPr/>
          <p:nvPr/>
        </p:nvGrpSpPr>
        <p:grpSpPr>
          <a:xfrm>
            <a:off x="0" y="148353"/>
            <a:ext cx="9144000" cy="6695066"/>
            <a:chOff x="0" y="148353"/>
            <a:chExt cx="9144000" cy="6695066"/>
          </a:xfrm>
        </p:grpSpPr>
        <p:pic>
          <p:nvPicPr>
            <p:cNvPr descr="linea.png" id="156" name="Google Shape;156;p15"/>
            <p:cNvPicPr preferRelativeResize="0"/>
            <p:nvPr/>
          </p:nvPicPr>
          <p:blipFill rotWithShape="1">
            <a:blip r:embed="rId3">
              <a:alphaModFix/>
            </a:blip>
            <a:srcRect b="53749" l="0" r="0" t="35031"/>
            <a:stretch/>
          </p:blipFill>
          <p:spPr>
            <a:xfrm>
              <a:off x="0" y="6128054"/>
              <a:ext cx="9144000" cy="715365"/>
            </a:xfrm>
            <a:prstGeom prst="rect">
              <a:avLst/>
            </a:prstGeom>
            <a:noFill/>
            <a:ln>
              <a:noFill/>
            </a:ln>
          </p:spPr>
        </p:pic>
        <p:pic>
          <p:nvPicPr>
            <p:cNvPr id="157" name="Google Shape;157;p15"/>
            <p:cNvPicPr preferRelativeResize="0"/>
            <p:nvPr/>
          </p:nvPicPr>
          <p:blipFill rotWithShape="1">
            <a:blip r:embed="rId4">
              <a:alphaModFix/>
            </a:blip>
            <a:srcRect b="0" l="0" r="0" t="0"/>
            <a:stretch/>
          </p:blipFill>
          <p:spPr>
            <a:xfrm>
              <a:off x="5754520" y="148353"/>
              <a:ext cx="3229218" cy="1982072"/>
            </a:xfrm>
            <a:prstGeom prst="rect">
              <a:avLst/>
            </a:prstGeom>
            <a:noFill/>
            <a:ln>
              <a:noFill/>
            </a:ln>
          </p:spPr>
        </p:pic>
      </p:grpSp>
      <p:sp>
        <p:nvSpPr>
          <p:cNvPr id="158" name="Google Shape;158;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s-ES" sz="4400" u="none" cap="none" strike="noStrike">
                <a:solidFill>
                  <a:schemeClr val="dk1"/>
                </a:solidFill>
                <a:latin typeface="Calibri"/>
                <a:ea typeface="Calibri"/>
                <a:cs typeface="Calibri"/>
                <a:sym typeface="Calibri"/>
              </a:rPr>
              <a:t>COLEGIO SAGRADO CORAZÓN</a:t>
            </a:r>
            <a:endParaRPr b="0" i="0" sz="44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4400"/>
              <a:buFont typeface="Calibri"/>
              <a:buNone/>
            </a:pPr>
            <a:r>
              <a:rPr lang="es-ES"/>
              <a:t>PROYECTO: CONEXIONES</a:t>
            </a:r>
            <a:endParaRPr/>
          </a:p>
        </p:txBody>
      </p:sp>
      <p:sp>
        <p:nvSpPr>
          <p:cNvPr id="159" name="Google Shape;159;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l">
              <a:spcBef>
                <a:spcPts val="640"/>
              </a:spcBef>
              <a:spcAft>
                <a:spcPts val="0"/>
              </a:spcAft>
              <a:buClr>
                <a:srgbClr val="888888"/>
              </a:buClr>
              <a:buSzPts val="3200"/>
              <a:buFont typeface="Arial"/>
              <a:buNone/>
            </a:pPr>
            <a:r>
              <a:rPr lang="es-ES" sz="2400">
                <a:solidFill>
                  <a:schemeClr val="dk1"/>
                </a:solidFill>
                <a:latin typeface="Arial"/>
                <a:ea typeface="Arial"/>
                <a:cs typeface="Arial"/>
                <a:sym typeface="Arial"/>
              </a:rPr>
              <a:t>Implicaciones del uso del fentanilo (opioides) sobre los adolescentes, desde un punto de vista médico, químico, biológico y psicológico</a:t>
            </a:r>
            <a:endParaRPr sz="2400">
              <a:solidFill>
                <a:schemeClr val="dk1"/>
              </a:solidFill>
              <a:latin typeface="Arial"/>
              <a:ea typeface="Arial"/>
              <a:cs typeface="Arial"/>
              <a:sym typeface="Arial"/>
            </a:endParaRPr>
          </a:p>
          <a:p>
            <a:pPr indent="0" lvl="0" marL="0" rtl="0" algn="l">
              <a:spcBef>
                <a:spcPts val="640"/>
              </a:spcBef>
              <a:spcAft>
                <a:spcPts val="0"/>
              </a:spcAft>
              <a:buClr>
                <a:srgbClr val="888888"/>
              </a:buClr>
              <a:buSzPts val="3200"/>
              <a:buFont typeface="Arial"/>
              <a:buNone/>
            </a:pPr>
            <a:r>
              <a:t/>
            </a:r>
            <a:endParaRPr sz="2400">
              <a:solidFill>
                <a:schemeClr val="dk1"/>
              </a:solidFill>
              <a:latin typeface="Arial"/>
              <a:ea typeface="Arial"/>
              <a:cs typeface="Arial"/>
              <a:sym typeface="Arial"/>
            </a:endParaRPr>
          </a:p>
          <a:p>
            <a:pPr indent="0" lvl="0" marL="0" rtl="0" algn="ctr">
              <a:spcBef>
                <a:spcPts val="640"/>
              </a:spcBef>
              <a:spcAft>
                <a:spcPts val="0"/>
              </a:spcAft>
              <a:buClr>
                <a:srgbClr val="888888"/>
              </a:buClr>
              <a:buSzPts val="3200"/>
              <a:buFont typeface="Arial"/>
              <a:buNone/>
            </a:pPr>
            <a:r>
              <a:rPr lang="es-ES" sz="2400">
                <a:solidFill>
                  <a:schemeClr val="dk1"/>
                </a:solidFill>
                <a:latin typeface="Arial"/>
                <a:ea typeface="Arial"/>
                <a:cs typeface="Arial"/>
                <a:sym typeface="Arial"/>
              </a:rPr>
              <a:t>     6º grado (Área 2)</a:t>
            </a:r>
            <a:endParaRPr sz="2400">
              <a:solidFill>
                <a:schemeClr val="dk1"/>
              </a:solidFill>
              <a:latin typeface="Arial"/>
              <a:ea typeface="Arial"/>
              <a:cs typeface="Arial"/>
              <a:sym typeface="Arial"/>
            </a:endParaRPr>
          </a:p>
          <a:p>
            <a:pPr indent="0" lvl="0" marL="0" marR="0" rtl="0" algn="ctr">
              <a:spcBef>
                <a:spcPts val="640"/>
              </a:spcBef>
              <a:spcAft>
                <a:spcPts val="0"/>
              </a:spcAft>
              <a:buClr>
                <a:srgbClr val="888888"/>
              </a:buClr>
              <a:buSzPts val="3200"/>
              <a:buFont typeface="Arial"/>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grpSp>
        <p:nvGrpSpPr>
          <p:cNvPr id="231" name="Google Shape;231;p24"/>
          <p:cNvGrpSpPr/>
          <p:nvPr/>
        </p:nvGrpSpPr>
        <p:grpSpPr>
          <a:xfrm>
            <a:off x="0" y="148353"/>
            <a:ext cx="9144000" cy="6695066"/>
            <a:chOff x="0" y="148353"/>
            <a:chExt cx="9144000" cy="6695066"/>
          </a:xfrm>
        </p:grpSpPr>
        <p:pic>
          <p:nvPicPr>
            <p:cNvPr descr="linea.png" id="232" name="Google Shape;232;p24"/>
            <p:cNvPicPr preferRelativeResize="0"/>
            <p:nvPr/>
          </p:nvPicPr>
          <p:blipFill rotWithShape="1">
            <a:blip r:embed="rId3">
              <a:alphaModFix/>
            </a:blip>
            <a:srcRect b="53749" l="0" r="0" t="35031"/>
            <a:stretch/>
          </p:blipFill>
          <p:spPr>
            <a:xfrm>
              <a:off x="0" y="6128054"/>
              <a:ext cx="9144000" cy="715365"/>
            </a:xfrm>
            <a:prstGeom prst="rect">
              <a:avLst/>
            </a:prstGeom>
            <a:noFill/>
            <a:ln>
              <a:noFill/>
            </a:ln>
          </p:spPr>
        </p:pic>
        <p:pic>
          <p:nvPicPr>
            <p:cNvPr id="233" name="Google Shape;233;p24"/>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234" name="Google Shape;234;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a:t>Actividades</a:t>
            </a:r>
            <a:endParaRPr b="0" i="0" sz="4400" u="none" cap="none" strike="noStrike">
              <a:solidFill>
                <a:schemeClr val="dk1"/>
              </a:solidFill>
              <a:latin typeface="Calibri"/>
              <a:ea typeface="Calibri"/>
              <a:cs typeface="Calibri"/>
              <a:sym typeface="Calibri"/>
            </a:endParaRPr>
          </a:p>
        </p:txBody>
      </p:sp>
      <p:sp>
        <p:nvSpPr>
          <p:cNvPr id="235" name="Google Shape;235;p24"/>
          <p:cNvSpPr txBox="1"/>
          <p:nvPr>
            <p:ph idx="1" type="body"/>
          </p:nvPr>
        </p:nvSpPr>
        <p:spPr>
          <a:xfrm>
            <a:off x="549400" y="1417650"/>
            <a:ext cx="8229600" cy="4526100"/>
          </a:xfrm>
          <a:prstGeom prst="rect">
            <a:avLst/>
          </a:prstGeom>
          <a:noFill/>
          <a:ln>
            <a:noFill/>
          </a:ln>
        </p:spPr>
        <p:txBody>
          <a:bodyPr anchorCtr="0" anchor="t" bIns="45700" lIns="91425" spcFirstLastPara="1" rIns="91425" wrap="square" tIns="45700">
            <a:noAutofit/>
          </a:bodyPr>
          <a:lstStyle/>
          <a:p>
            <a:pPr indent="-381000" lvl="0" marL="457200" marR="0" rtl="0" algn="l">
              <a:spcBef>
                <a:spcPts val="0"/>
              </a:spcBef>
              <a:spcAft>
                <a:spcPts val="0"/>
              </a:spcAft>
              <a:buSzPts val="2400"/>
              <a:buFont typeface="Arial"/>
              <a:buAutoNum type="alphaLcParenR"/>
            </a:pPr>
            <a:r>
              <a:rPr lang="es-ES" sz="2400">
                <a:latin typeface="Arial"/>
                <a:ea typeface="Arial"/>
                <a:cs typeface="Arial"/>
                <a:sym typeface="Arial"/>
              </a:rPr>
              <a:t>Justificación y apertura de la actividad: </a:t>
            </a:r>
            <a:endParaRPr sz="2400">
              <a:latin typeface="Arial"/>
              <a:ea typeface="Arial"/>
              <a:cs typeface="Arial"/>
              <a:sym typeface="Arial"/>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just">
              <a:spcBef>
                <a:spcPts val="0"/>
              </a:spcBef>
              <a:spcAft>
                <a:spcPts val="0"/>
              </a:spcAft>
              <a:buClr>
                <a:schemeClr val="dk1"/>
              </a:buClr>
              <a:buSzPts val="3200"/>
              <a:buFont typeface="Arial"/>
              <a:buNone/>
            </a:pPr>
            <a:r>
              <a:rPr lang="es-ES" sz="2400">
                <a:solidFill>
                  <a:srgbClr val="000000"/>
                </a:solidFill>
                <a:latin typeface="Arial"/>
                <a:ea typeface="Arial"/>
                <a:cs typeface="Arial"/>
                <a:sym typeface="Arial"/>
              </a:rPr>
              <a:t>Se dará una introducción del tema del uso de fentanilo y  opioides y su relación con diferentes temas vistos en las materias de Química, TSMF, Biología y Psicología.</a:t>
            </a:r>
            <a:endParaRPr sz="2400">
              <a:solidFill>
                <a:srgbClr val="000000"/>
              </a:solidFill>
              <a:latin typeface="Arial"/>
              <a:ea typeface="Arial"/>
              <a:cs typeface="Arial"/>
              <a:sym typeface="Arial"/>
            </a:endParaRPr>
          </a:p>
          <a:p>
            <a:pPr indent="-139700" lvl="0" marL="342900" marR="0" rtl="0" algn="just">
              <a:spcBef>
                <a:spcPts val="0"/>
              </a:spcBef>
              <a:spcAft>
                <a:spcPts val="0"/>
              </a:spcAft>
              <a:buClr>
                <a:schemeClr val="dk1"/>
              </a:buClr>
              <a:buSzPts val="3200"/>
              <a:buFont typeface="Arial"/>
              <a:buNone/>
            </a:pPr>
            <a:r>
              <a:rPr lang="es-ES" sz="2400">
                <a:solidFill>
                  <a:srgbClr val="000000"/>
                </a:solidFill>
                <a:latin typeface="Arial"/>
                <a:ea typeface="Arial"/>
                <a:cs typeface="Arial"/>
                <a:sym typeface="Arial"/>
              </a:rPr>
              <a:t>Se concientizará a las alumnas acerca de las implicaciones que tienen el uso del fentanilo en particular y de los </a:t>
            </a:r>
            <a:r>
              <a:rPr lang="es-ES" sz="2400">
                <a:solidFill>
                  <a:srgbClr val="000000"/>
                </a:solidFill>
                <a:latin typeface="Arial"/>
                <a:ea typeface="Arial"/>
                <a:cs typeface="Arial"/>
                <a:sym typeface="Arial"/>
              </a:rPr>
              <a:t>opioides</a:t>
            </a:r>
            <a:r>
              <a:rPr lang="es-ES" sz="2400">
                <a:solidFill>
                  <a:srgbClr val="000000"/>
                </a:solidFill>
                <a:latin typeface="Arial"/>
                <a:ea typeface="Arial"/>
                <a:cs typeface="Arial"/>
                <a:sym typeface="Arial"/>
              </a:rPr>
              <a:t> en general en adolescentes, causas y consecuencias que puede tener en su vida</a:t>
            </a:r>
            <a:endParaRPr sz="2400">
              <a:solidFill>
                <a:srgbClr val="000000"/>
              </a:solidFill>
              <a:latin typeface="Arial"/>
              <a:ea typeface="Arial"/>
              <a:cs typeface="Arial"/>
              <a:sym typeface="Arial"/>
            </a:endParaRPr>
          </a:p>
          <a:p>
            <a:pPr indent="-139700" lvl="0" marL="342900" marR="0" rtl="0" algn="just">
              <a:spcBef>
                <a:spcPts val="0"/>
              </a:spcBef>
              <a:spcAft>
                <a:spcPts val="0"/>
              </a:spcAft>
              <a:buClr>
                <a:schemeClr val="dk1"/>
              </a:buClr>
              <a:buSzPts val="3200"/>
              <a:buFont typeface="Arial"/>
              <a:buNone/>
            </a:pPr>
            <a:r>
              <a:rPr lang="es-ES" sz="2400">
                <a:solidFill>
                  <a:srgbClr val="000000"/>
                </a:solidFill>
                <a:latin typeface="Arial"/>
                <a:ea typeface="Arial"/>
                <a:cs typeface="Arial"/>
                <a:sym typeface="Arial"/>
              </a:rPr>
              <a:t>Se explicarán los puntos a considerar en la elaboración del producto final.</a:t>
            </a:r>
            <a:endParaRPr sz="2400">
              <a:solidFill>
                <a:srgbClr val="000000"/>
              </a:solidFill>
              <a:latin typeface="Arial"/>
              <a:ea typeface="Arial"/>
              <a:cs typeface="Arial"/>
              <a:sym typeface="Arial"/>
            </a:endParaRPr>
          </a:p>
          <a:p>
            <a:pPr indent="-139700" lvl="0" marL="342900" marR="0" rtl="0" algn="l">
              <a:spcBef>
                <a:spcPts val="0"/>
              </a:spcBef>
              <a:spcAft>
                <a:spcPts val="0"/>
              </a:spcAft>
              <a:buClr>
                <a:schemeClr val="dk1"/>
              </a:buClr>
              <a:buSzPts val="3200"/>
              <a:buFont typeface="Arial"/>
              <a:buNone/>
            </a:pPr>
            <a:r>
              <a:t/>
            </a:r>
            <a:endParaRPr sz="2400">
              <a:solidFill>
                <a:srgbClr val="000000"/>
              </a:solidFill>
              <a:latin typeface="Arial"/>
              <a:ea typeface="Arial"/>
              <a:cs typeface="Arial"/>
              <a:sym typeface="Arial"/>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rgbClr val="000000"/>
              </a:solidFill>
              <a:latin typeface="Calibri"/>
              <a:ea typeface="Calibri"/>
              <a:cs typeface="Calibri"/>
              <a:sym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grpSp>
        <p:nvGrpSpPr>
          <p:cNvPr id="1010" name="Google Shape;1010;p114"/>
          <p:cNvGrpSpPr/>
          <p:nvPr/>
        </p:nvGrpSpPr>
        <p:grpSpPr>
          <a:xfrm>
            <a:off x="0" y="148353"/>
            <a:ext cx="9144000" cy="6695066"/>
            <a:chOff x="0" y="148353"/>
            <a:chExt cx="9144000" cy="6695066"/>
          </a:xfrm>
        </p:grpSpPr>
        <p:pic>
          <p:nvPicPr>
            <p:cNvPr descr="linea.png" id="1011" name="Google Shape;1011;p114"/>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012" name="Google Shape;1012;p114"/>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013" name="Google Shape;1013;p1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lang="es-ES" sz="4100"/>
              <a:t>EVIDENCIA</a:t>
            </a:r>
            <a:endParaRPr b="0" i="0" sz="5300" u="none" cap="none" strike="noStrike">
              <a:solidFill>
                <a:schemeClr val="dk1"/>
              </a:solidFill>
              <a:latin typeface="Calibri"/>
              <a:ea typeface="Calibri"/>
              <a:cs typeface="Calibri"/>
              <a:sym typeface="Calibri"/>
            </a:endParaRPr>
          </a:p>
        </p:txBody>
      </p:sp>
      <p:sp>
        <p:nvSpPr>
          <p:cNvPr id="1014" name="Google Shape;1014;p11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1015" name="Google Shape;1015;p114"/>
          <p:cNvPicPr preferRelativeResize="0"/>
          <p:nvPr/>
        </p:nvPicPr>
        <p:blipFill>
          <a:blip r:embed="rId5">
            <a:alphaModFix/>
          </a:blip>
          <a:stretch>
            <a:fillRect/>
          </a:stretch>
        </p:blipFill>
        <p:spPr>
          <a:xfrm>
            <a:off x="2992825" y="458412"/>
            <a:ext cx="2429976" cy="6074940"/>
          </a:xfrm>
          <a:prstGeom prst="rect">
            <a:avLst/>
          </a:prstGeom>
          <a:noFill/>
          <a:ln>
            <a:noFill/>
          </a:ln>
        </p:spPr>
      </p:pic>
      <p:pic>
        <p:nvPicPr>
          <p:cNvPr id="1016" name="Google Shape;1016;p114"/>
          <p:cNvPicPr preferRelativeResize="0"/>
          <p:nvPr/>
        </p:nvPicPr>
        <p:blipFill>
          <a:blip r:embed="rId6">
            <a:alphaModFix/>
          </a:blip>
          <a:stretch>
            <a:fillRect/>
          </a:stretch>
        </p:blipFill>
        <p:spPr>
          <a:xfrm>
            <a:off x="5586800" y="868400"/>
            <a:ext cx="2265976" cy="5664950"/>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grpSp>
        <p:nvGrpSpPr>
          <p:cNvPr id="1021" name="Google Shape;1021;p115"/>
          <p:cNvGrpSpPr/>
          <p:nvPr/>
        </p:nvGrpSpPr>
        <p:grpSpPr>
          <a:xfrm>
            <a:off x="0" y="148353"/>
            <a:ext cx="9144000" cy="6695066"/>
            <a:chOff x="0" y="148353"/>
            <a:chExt cx="9144000" cy="6695066"/>
          </a:xfrm>
        </p:grpSpPr>
        <p:pic>
          <p:nvPicPr>
            <p:cNvPr descr="linea.png" id="1022" name="Google Shape;1022;p115"/>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023" name="Google Shape;1023;p115"/>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024" name="Google Shape;1024;p1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lang="es-ES" sz="4100"/>
              <a:t>EVIDENCIA</a:t>
            </a:r>
            <a:endParaRPr b="0" i="0" sz="5300" u="none" cap="none" strike="noStrike">
              <a:solidFill>
                <a:schemeClr val="dk1"/>
              </a:solidFill>
              <a:latin typeface="Calibri"/>
              <a:ea typeface="Calibri"/>
              <a:cs typeface="Calibri"/>
              <a:sym typeface="Calibri"/>
            </a:endParaRPr>
          </a:p>
        </p:txBody>
      </p:sp>
      <p:sp>
        <p:nvSpPr>
          <p:cNvPr id="1025" name="Google Shape;1025;p11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1026" name="Google Shape;1026;p115"/>
          <p:cNvPicPr preferRelativeResize="0"/>
          <p:nvPr/>
        </p:nvPicPr>
        <p:blipFill>
          <a:blip r:embed="rId5">
            <a:alphaModFix/>
          </a:blip>
          <a:stretch>
            <a:fillRect/>
          </a:stretch>
        </p:blipFill>
        <p:spPr>
          <a:xfrm>
            <a:off x="3419020" y="260225"/>
            <a:ext cx="2346430" cy="5866075"/>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 name="Shape 1030"/>
        <p:cNvGrpSpPr/>
        <p:nvPr/>
      </p:nvGrpSpPr>
      <p:grpSpPr>
        <a:xfrm>
          <a:off x="0" y="0"/>
          <a:ext cx="0" cy="0"/>
          <a:chOff x="0" y="0"/>
          <a:chExt cx="0" cy="0"/>
        </a:xfrm>
      </p:grpSpPr>
      <p:grpSp>
        <p:nvGrpSpPr>
          <p:cNvPr id="1031" name="Google Shape;1031;p116"/>
          <p:cNvGrpSpPr/>
          <p:nvPr/>
        </p:nvGrpSpPr>
        <p:grpSpPr>
          <a:xfrm>
            <a:off x="0" y="148353"/>
            <a:ext cx="9144000" cy="6695066"/>
            <a:chOff x="0" y="148353"/>
            <a:chExt cx="9144000" cy="6695066"/>
          </a:xfrm>
        </p:grpSpPr>
        <p:pic>
          <p:nvPicPr>
            <p:cNvPr descr="linea.png" id="1032" name="Google Shape;1032;p116"/>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033" name="Google Shape;1033;p116"/>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034" name="Google Shape;1034;p1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lang="es-ES" sz="4100"/>
              <a:t>EVIDENCIA</a:t>
            </a:r>
            <a:endParaRPr b="0" i="0" sz="5300" u="none" cap="none" strike="noStrike">
              <a:solidFill>
                <a:schemeClr val="dk1"/>
              </a:solidFill>
              <a:latin typeface="Calibri"/>
              <a:ea typeface="Calibri"/>
              <a:cs typeface="Calibri"/>
              <a:sym typeface="Calibri"/>
            </a:endParaRPr>
          </a:p>
        </p:txBody>
      </p:sp>
      <p:pic>
        <p:nvPicPr>
          <p:cNvPr id="1035" name="Google Shape;1035;p116"/>
          <p:cNvPicPr preferRelativeResize="0"/>
          <p:nvPr/>
        </p:nvPicPr>
        <p:blipFill>
          <a:blip r:embed="rId5">
            <a:alphaModFix/>
          </a:blip>
          <a:stretch>
            <a:fillRect/>
          </a:stretch>
        </p:blipFill>
        <p:spPr>
          <a:xfrm>
            <a:off x="4163463" y="191575"/>
            <a:ext cx="2276475" cy="5962650"/>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grpSp>
        <p:nvGrpSpPr>
          <p:cNvPr id="1040" name="Google Shape;1040;p117"/>
          <p:cNvGrpSpPr/>
          <p:nvPr/>
        </p:nvGrpSpPr>
        <p:grpSpPr>
          <a:xfrm>
            <a:off x="0" y="148353"/>
            <a:ext cx="9144000" cy="6695066"/>
            <a:chOff x="0" y="148353"/>
            <a:chExt cx="9144000" cy="6695066"/>
          </a:xfrm>
        </p:grpSpPr>
        <p:pic>
          <p:nvPicPr>
            <p:cNvPr descr="linea.png" id="1041" name="Google Shape;1041;p117"/>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042" name="Google Shape;1042;p117"/>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043" name="Google Shape;1043;p11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1044" name="Google Shape;1044;p117"/>
          <p:cNvPicPr preferRelativeResize="0"/>
          <p:nvPr/>
        </p:nvPicPr>
        <p:blipFill>
          <a:blip r:embed="rId5">
            <a:alphaModFix/>
          </a:blip>
          <a:stretch>
            <a:fillRect/>
          </a:stretch>
        </p:blipFill>
        <p:spPr>
          <a:xfrm>
            <a:off x="457200" y="738425"/>
            <a:ext cx="4278275" cy="5704376"/>
          </a:xfrm>
          <a:prstGeom prst="rect">
            <a:avLst/>
          </a:prstGeom>
          <a:noFill/>
          <a:ln>
            <a:noFill/>
          </a:ln>
        </p:spPr>
      </p:pic>
      <p:pic>
        <p:nvPicPr>
          <p:cNvPr id="1045" name="Google Shape;1045;p117"/>
          <p:cNvPicPr preferRelativeResize="0"/>
          <p:nvPr/>
        </p:nvPicPr>
        <p:blipFill>
          <a:blip r:embed="rId6">
            <a:alphaModFix/>
          </a:blip>
          <a:stretch>
            <a:fillRect/>
          </a:stretch>
        </p:blipFill>
        <p:spPr>
          <a:xfrm>
            <a:off x="5098050" y="1337650"/>
            <a:ext cx="3793574" cy="5058099"/>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grpSp>
        <p:nvGrpSpPr>
          <p:cNvPr id="1050" name="Google Shape;1050;p118"/>
          <p:cNvGrpSpPr/>
          <p:nvPr/>
        </p:nvGrpSpPr>
        <p:grpSpPr>
          <a:xfrm>
            <a:off x="0" y="148353"/>
            <a:ext cx="9144000" cy="6695066"/>
            <a:chOff x="0" y="148353"/>
            <a:chExt cx="9144000" cy="6695066"/>
          </a:xfrm>
        </p:grpSpPr>
        <p:pic>
          <p:nvPicPr>
            <p:cNvPr descr="linea.png" id="1051" name="Google Shape;1051;p118"/>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052" name="Google Shape;1052;p118"/>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053" name="Google Shape;1053;p11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54" name="Google Shape;1054;p118"/>
          <p:cNvSpPr txBox="1"/>
          <p:nvPr/>
        </p:nvSpPr>
        <p:spPr>
          <a:xfrm>
            <a:off x="356625" y="1688600"/>
            <a:ext cx="8631600" cy="4894800"/>
          </a:xfrm>
          <a:prstGeom prst="rect">
            <a:avLst/>
          </a:prstGeom>
          <a:noFill/>
          <a:ln>
            <a:noFill/>
          </a:ln>
        </p:spPr>
        <p:txBody>
          <a:bodyPr anchorCtr="0" anchor="t" bIns="91425" lIns="91425" spcFirstLastPara="1" rIns="91425" wrap="square" tIns="91425">
            <a:spAutoFit/>
          </a:bodyPr>
          <a:lstStyle/>
          <a:p>
            <a:pPr indent="-139700" lvl="0" marL="342900" rtl="0" algn="l">
              <a:spcBef>
                <a:spcPts val="0"/>
              </a:spcBef>
              <a:spcAft>
                <a:spcPts val="0"/>
              </a:spcAft>
              <a:buClr>
                <a:schemeClr val="dk1"/>
              </a:buClr>
              <a:buSzPts val="3200"/>
              <a:buFont typeface="Arial"/>
              <a:buNone/>
            </a:pPr>
            <a:r>
              <a:rPr lang="es-ES" sz="2700">
                <a:solidFill>
                  <a:schemeClr val="dk1"/>
                </a:solidFill>
                <a:latin typeface="Calibri"/>
                <a:ea typeface="Calibri"/>
                <a:cs typeface="Calibri"/>
                <a:sym typeface="Calibri"/>
              </a:rPr>
              <a:t>Nombre de la actividad: Documental</a:t>
            </a:r>
            <a:endParaRPr sz="2700">
              <a:solidFill>
                <a:schemeClr val="dk1"/>
              </a:solidFill>
              <a:latin typeface="Calibri"/>
              <a:ea typeface="Calibri"/>
              <a:cs typeface="Calibri"/>
              <a:sym typeface="Calibri"/>
            </a:endParaRPr>
          </a:p>
          <a:p>
            <a:pPr indent="-139700" lvl="0" marL="342900" rtl="0" algn="l">
              <a:spcBef>
                <a:spcPts val="0"/>
              </a:spcBef>
              <a:spcAft>
                <a:spcPts val="0"/>
              </a:spcAft>
              <a:buClr>
                <a:schemeClr val="dk1"/>
              </a:buClr>
              <a:buSzPts val="3200"/>
              <a:buFont typeface="Arial"/>
              <a:buNone/>
            </a:pPr>
            <a:r>
              <a:t/>
            </a:r>
            <a:endParaRPr sz="2700">
              <a:solidFill>
                <a:schemeClr val="dk1"/>
              </a:solidFill>
              <a:latin typeface="Calibri"/>
              <a:ea typeface="Calibri"/>
              <a:cs typeface="Calibri"/>
              <a:sym typeface="Calibri"/>
            </a:endParaRPr>
          </a:p>
          <a:p>
            <a:pPr indent="-139700" lvl="0" marL="342900" rtl="0" algn="l">
              <a:spcBef>
                <a:spcPts val="0"/>
              </a:spcBef>
              <a:spcAft>
                <a:spcPts val="0"/>
              </a:spcAft>
              <a:buClr>
                <a:schemeClr val="dk1"/>
              </a:buClr>
              <a:buSzPts val="3200"/>
              <a:buFont typeface="Arial"/>
              <a:buNone/>
            </a:pPr>
            <a:r>
              <a:rPr lang="es-ES" sz="2700">
                <a:solidFill>
                  <a:schemeClr val="dk1"/>
                </a:solidFill>
                <a:latin typeface="Calibri"/>
                <a:ea typeface="Calibri"/>
                <a:cs typeface="Calibri"/>
                <a:sym typeface="Calibri"/>
              </a:rPr>
              <a:t>b. Objetivo: Elaborar, a partir de la información recabada, un documental que permita informar a los adolescentes sobre las causas del consumo y los efectos que tiene el fentanilo en su organismo y salud mental</a:t>
            </a:r>
            <a:endParaRPr sz="2700">
              <a:solidFill>
                <a:schemeClr val="dk1"/>
              </a:solidFill>
              <a:latin typeface="Calibri"/>
              <a:ea typeface="Calibri"/>
              <a:cs typeface="Calibri"/>
              <a:sym typeface="Calibri"/>
            </a:endParaRPr>
          </a:p>
          <a:p>
            <a:pPr indent="-139700" lvl="0" marL="342900" rtl="0" algn="l">
              <a:spcBef>
                <a:spcPts val="0"/>
              </a:spcBef>
              <a:spcAft>
                <a:spcPts val="0"/>
              </a:spcAft>
              <a:buClr>
                <a:schemeClr val="dk1"/>
              </a:buClr>
              <a:buSzPts val="3200"/>
              <a:buFont typeface="Arial"/>
              <a:buNone/>
            </a:pPr>
            <a:r>
              <a:t/>
            </a:r>
            <a:endParaRPr sz="2700">
              <a:solidFill>
                <a:schemeClr val="dk1"/>
              </a:solidFill>
              <a:latin typeface="Calibri"/>
              <a:ea typeface="Calibri"/>
              <a:cs typeface="Calibri"/>
              <a:sym typeface="Calibri"/>
            </a:endParaRPr>
          </a:p>
          <a:p>
            <a:pPr indent="-139700" lvl="0" marL="342900" rtl="0" algn="l">
              <a:spcBef>
                <a:spcPts val="0"/>
              </a:spcBef>
              <a:spcAft>
                <a:spcPts val="0"/>
              </a:spcAft>
              <a:buClr>
                <a:schemeClr val="dk1"/>
              </a:buClr>
              <a:buSzPts val="3200"/>
              <a:buFont typeface="Arial"/>
              <a:buNone/>
            </a:pPr>
            <a:r>
              <a:rPr lang="es-ES" sz="2700">
                <a:solidFill>
                  <a:schemeClr val="dk1"/>
                </a:solidFill>
                <a:latin typeface="Calibri"/>
                <a:ea typeface="Calibri"/>
                <a:cs typeface="Calibri"/>
                <a:sym typeface="Calibri"/>
              </a:rPr>
              <a:t>c. Grado: 6º (Área 2)</a:t>
            </a:r>
            <a:endParaRPr sz="2700">
              <a:solidFill>
                <a:schemeClr val="dk1"/>
              </a:solidFill>
              <a:latin typeface="Calibri"/>
              <a:ea typeface="Calibri"/>
              <a:cs typeface="Calibri"/>
              <a:sym typeface="Calibri"/>
            </a:endParaRPr>
          </a:p>
          <a:p>
            <a:pPr indent="-139700" lvl="0" marL="342900" rtl="0" algn="l">
              <a:spcBef>
                <a:spcPts val="0"/>
              </a:spcBef>
              <a:spcAft>
                <a:spcPts val="0"/>
              </a:spcAft>
              <a:buClr>
                <a:schemeClr val="dk1"/>
              </a:buClr>
              <a:buSzPts val="3200"/>
              <a:buFont typeface="Arial"/>
              <a:buNone/>
            </a:pPr>
            <a:r>
              <a:t/>
            </a:r>
            <a:endParaRPr sz="2700">
              <a:solidFill>
                <a:schemeClr val="dk1"/>
              </a:solidFill>
              <a:latin typeface="Calibri"/>
              <a:ea typeface="Calibri"/>
              <a:cs typeface="Calibri"/>
              <a:sym typeface="Calibri"/>
            </a:endParaRPr>
          </a:p>
          <a:p>
            <a:pPr indent="-139700" lvl="0" marL="342900" rtl="0" algn="l">
              <a:spcBef>
                <a:spcPts val="0"/>
              </a:spcBef>
              <a:spcAft>
                <a:spcPts val="0"/>
              </a:spcAft>
              <a:buClr>
                <a:schemeClr val="dk1"/>
              </a:buClr>
              <a:buSzPts val="3200"/>
              <a:buFont typeface="Arial"/>
              <a:buNone/>
            </a:pPr>
            <a:r>
              <a:rPr lang="es-ES" sz="2700">
                <a:solidFill>
                  <a:schemeClr val="dk1"/>
                </a:solidFill>
                <a:latin typeface="Calibri"/>
                <a:ea typeface="Calibri"/>
                <a:cs typeface="Calibri"/>
                <a:sym typeface="Calibri"/>
              </a:rPr>
              <a:t>d. Fecha en que se llevará a cabo la actividad: 12 Mayo 2023</a:t>
            </a:r>
            <a:endParaRPr sz="2700">
              <a:solidFill>
                <a:schemeClr val="dk1"/>
              </a:solidFill>
              <a:latin typeface="Calibri"/>
              <a:ea typeface="Calibri"/>
              <a:cs typeface="Calibri"/>
              <a:sym typeface="Calibri"/>
            </a:endParaRPr>
          </a:p>
          <a:p>
            <a:pPr indent="0" lvl="0" marL="0" rtl="0" algn="l">
              <a:spcBef>
                <a:spcPts val="0"/>
              </a:spcBef>
              <a:spcAft>
                <a:spcPts val="0"/>
              </a:spcAft>
              <a:buNone/>
            </a:pPr>
            <a:r>
              <a:t/>
            </a:r>
            <a:endParaRPr sz="900">
              <a:latin typeface="Calibri"/>
              <a:ea typeface="Calibri"/>
              <a:cs typeface="Calibri"/>
              <a:sym typeface="Calibri"/>
            </a:endParaRPr>
          </a:p>
        </p:txBody>
      </p:sp>
      <p:sp>
        <p:nvSpPr>
          <p:cNvPr id="1055" name="Google Shape;1055;p118"/>
          <p:cNvSpPr txBox="1"/>
          <p:nvPr/>
        </p:nvSpPr>
        <p:spPr>
          <a:xfrm>
            <a:off x="277250" y="627425"/>
            <a:ext cx="7876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3600">
                <a:latin typeface="Calibri"/>
                <a:ea typeface="Calibri"/>
                <a:cs typeface="Calibri"/>
                <a:sym typeface="Calibri"/>
              </a:rPr>
              <a:t>Actividad 2 </a:t>
            </a:r>
            <a:r>
              <a:rPr lang="es-ES" sz="3600">
                <a:latin typeface="Calibri"/>
                <a:ea typeface="Calibri"/>
                <a:cs typeface="Calibri"/>
                <a:sym typeface="Calibri"/>
              </a:rPr>
              <a:t>interdisciplinaria</a:t>
            </a:r>
            <a:r>
              <a:rPr lang="es-ES" sz="3600">
                <a:latin typeface="Calibri"/>
                <a:ea typeface="Calibri"/>
                <a:cs typeface="Calibri"/>
                <a:sym typeface="Calibri"/>
              </a:rPr>
              <a:t> (cierre)</a:t>
            </a:r>
            <a:endParaRPr sz="3600">
              <a:latin typeface="Calibri"/>
              <a:ea typeface="Calibri"/>
              <a:cs typeface="Calibri"/>
              <a:sym typeface="Calibri"/>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grpSp>
        <p:nvGrpSpPr>
          <p:cNvPr id="1060" name="Google Shape;1060;p119"/>
          <p:cNvGrpSpPr/>
          <p:nvPr/>
        </p:nvGrpSpPr>
        <p:grpSpPr>
          <a:xfrm>
            <a:off x="0" y="148353"/>
            <a:ext cx="9144000" cy="6695066"/>
            <a:chOff x="0" y="148353"/>
            <a:chExt cx="9144000" cy="6695066"/>
          </a:xfrm>
        </p:grpSpPr>
        <p:pic>
          <p:nvPicPr>
            <p:cNvPr descr="linea.png" id="1061" name="Google Shape;1061;p119"/>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062" name="Google Shape;1062;p119"/>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063" name="Google Shape;1063;p11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e. Asignaturas participantes, temas o conceptos de cada una: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Biología, Química, Psicología y TSMF</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grpSp>
        <p:nvGrpSpPr>
          <p:cNvPr id="1068" name="Google Shape;1068;p120"/>
          <p:cNvGrpSpPr/>
          <p:nvPr/>
        </p:nvGrpSpPr>
        <p:grpSpPr>
          <a:xfrm>
            <a:off x="0" y="148353"/>
            <a:ext cx="9144000" cy="6695066"/>
            <a:chOff x="0" y="148353"/>
            <a:chExt cx="9144000" cy="6695066"/>
          </a:xfrm>
        </p:grpSpPr>
        <p:pic>
          <p:nvPicPr>
            <p:cNvPr descr="linea.png" id="1069" name="Google Shape;1069;p120"/>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070" name="Google Shape;1070;p120"/>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071" name="Google Shape;1071;p120"/>
          <p:cNvSpPr txBox="1"/>
          <p:nvPr>
            <p:ph idx="1" type="body"/>
          </p:nvPr>
        </p:nvSpPr>
        <p:spPr>
          <a:xfrm>
            <a:off x="457200" y="1219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f. Justificación de la actividad: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Integrar la información investigada y generada por las alumnas en un documental que permita generar conciencia sobre el riesgo del uso de opioides en los adolescentes. La idea de presentar un documental realizado por las alumnas es que utilice lenguaje que conecte con sus pares.</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grpSp>
        <p:nvGrpSpPr>
          <p:cNvPr id="1076" name="Google Shape;1076;p121"/>
          <p:cNvGrpSpPr/>
          <p:nvPr/>
        </p:nvGrpSpPr>
        <p:grpSpPr>
          <a:xfrm>
            <a:off x="0" y="148353"/>
            <a:ext cx="9144000" cy="6695066"/>
            <a:chOff x="0" y="148353"/>
            <a:chExt cx="9144000" cy="6695066"/>
          </a:xfrm>
        </p:grpSpPr>
        <p:pic>
          <p:nvPicPr>
            <p:cNvPr descr="linea.png" id="1077" name="Google Shape;1077;p121"/>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078" name="Google Shape;1078;p121"/>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079" name="Google Shape;1079;p12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g. Descripción de Apertura de la actividad.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Se realizó una sesión conjunta con los maestros de las diferentes materias donde se retomaron los puntos trabajados para dar lugar a la presentación del documental.</a:t>
            </a:r>
            <a:endParaRPr/>
          </a:p>
          <a:p>
            <a:pPr indent="-139700" lvl="0" marL="342900" marR="0" rtl="0" algn="l">
              <a:spcBef>
                <a:spcPts val="0"/>
              </a:spcBef>
              <a:spcAft>
                <a:spcPts val="0"/>
              </a:spcAft>
              <a:buClr>
                <a:schemeClr val="dk1"/>
              </a:buClr>
              <a:buSzPts val="3200"/>
              <a:buFont typeface="Arial"/>
              <a:buNone/>
            </a:pPr>
            <a:r>
              <a:t/>
            </a:r>
            <a:endParaRPr/>
          </a:p>
          <a:p>
            <a:pPr indent="0" lvl="0" marL="0" marR="0" rtl="0" algn="l">
              <a:spcBef>
                <a:spcPts val="0"/>
              </a:spcBef>
              <a:spcAft>
                <a:spcPts val="0"/>
              </a:spcAft>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3" name="Shape 1083"/>
        <p:cNvGrpSpPr/>
        <p:nvPr/>
      </p:nvGrpSpPr>
      <p:grpSpPr>
        <a:xfrm>
          <a:off x="0" y="0"/>
          <a:ext cx="0" cy="0"/>
          <a:chOff x="0" y="0"/>
          <a:chExt cx="0" cy="0"/>
        </a:xfrm>
      </p:grpSpPr>
      <p:grpSp>
        <p:nvGrpSpPr>
          <p:cNvPr id="1084" name="Google Shape;1084;p122"/>
          <p:cNvGrpSpPr/>
          <p:nvPr/>
        </p:nvGrpSpPr>
        <p:grpSpPr>
          <a:xfrm>
            <a:off x="0" y="148353"/>
            <a:ext cx="9144000" cy="6695066"/>
            <a:chOff x="0" y="148353"/>
            <a:chExt cx="9144000" cy="6695066"/>
          </a:xfrm>
        </p:grpSpPr>
        <p:pic>
          <p:nvPicPr>
            <p:cNvPr descr="linea.png" id="1085" name="Google Shape;1085;p122"/>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086" name="Google Shape;1086;p122"/>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087" name="Google Shape;1087;p12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h. Descripción del desarrollo de la actividad.</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Se presentó el documental elaborado por las alumnas.</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1" name="Shape 1091"/>
        <p:cNvGrpSpPr/>
        <p:nvPr/>
      </p:nvGrpSpPr>
      <p:grpSpPr>
        <a:xfrm>
          <a:off x="0" y="0"/>
          <a:ext cx="0" cy="0"/>
          <a:chOff x="0" y="0"/>
          <a:chExt cx="0" cy="0"/>
        </a:xfrm>
      </p:grpSpPr>
      <p:grpSp>
        <p:nvGrpSpPr>
          <p:cNvPr id="1092" name="Google Shape;1092;p123"/>
          <p:cNvGrpSpPr/>
          <p:nvPr/>
        </p:nvGrpSpPr>
        <p:grpSpPr>
          <a:xfrm>
            <a:off x="0" y="148353"/>
            <a:ext cx="9144000" cy="6695066"/>
            <a:chOff x="0" y="148353"/>
            <a:chExt cx="9144000" cy="6695066"/>
          </a:xfrm>
        </p:grpSpPr>
        <p:pic>
          <p:nvPicPr>
            <p:cNvPr descr="linea.png" id="1093" name="Google Shape;1093;p123"/>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094" name="Google Shape;1094;p123"/>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095" name="Google Shape;1095;p12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i. Descripción del cierre de la actividad. </a:t>
            </a:r>
            <a:endParaRPr/>
          </a:p>
          <a:p>
            <a:pPr indent="-139700" lvl="0" marL="342900" marR="0" rtl="0" algn="l">
              <a:spcBef>
                <a:spcPts val="0"/>
              </a:spcBef>
              <a:spcAft>
                <a:spcPts val="0"/>
              </a:spcAft>
              <a:buClr>
                <a:schemeClr val="dk1"/>
              </a:buClr>
              <a:buSzPts val="3200"/>
              <a:buFont typeface="Arial"/>
              <a:buNone/>
            </a:pPr>
            <a:r>
              <a:t/>
            </a:r>
            <a:endParaRPr/>
          </a:p>
          <a:p>
            <a:pPr indent="0" lvl="0" marL="0" marR="0" rtl="0" algn="l">
              <a:spcBef>
                <a:spcPts val="0"/>
              </a:spcBef>
              <a:spcAft>
                <a:spcPts val="0"/>
              </a:spcAft>
              <a:buClr>
                <a:schemeClr val="dk1"/>
              </a:buClr>
              <a:buSzPts val="3200"/>
              <a:buFont typeface="Arial"/>
              <a:buNone/>
            </a:pPr>
            <a:r>
              <a:rPr lang="es-ES"/>
              <a:t>Se realizaron una serie de preguntas como retroalimentación para cerrar la actividad. A partir de estas preguntas se realizó una mesa de diálogo para ver los aprendizajes adquiridos a lo largo de la actividad.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grpSp>
        <p:nvGrpSpPr>
          <p:cNvPr id="240" name="Google Shape;240;p25"/>
          <p:cNvGrpSpPr/>
          <p:nvPr/>
        </p:nvGrpSpPr>
        <p:grpSpPr>
          <a:xfrm>
            <a:off x="0" y="148353"/>
            <a:ext cx="9144000" cy="6695066"/>
            <a:chOff x="0" y="148353"/>
            <a:chExt cx="9144000" cy="6695066"/>
          </a:xfrm>
        </p:grpSpPr>
        <p:pic>
          <p:nvPicPr>
            <p:cNvPr descr="linea.png" id="241" name="Google Shape;241;p25"/>
            <p:cNvPicPr preferRelativeResize="0"/>
            <p:nvPr/>
          </p:nvPicPr>
          <p:blipFill rotWithShape="1">
            <a:blip r:embed="rId3">
              <a:alphaModFix/>
            </a:blip>
            <a:srcRect b="53749" l="0" r="0" t="35031"/>
            <a:stretch/>
          </p:blipFill>
          <p:spPr>
            <a:xfrm>
              <a:off x="0" y="6128054"/>
              <a:ext cx="9144000" cy="715365"/>
            </a:xfrm>
            <a:prstGeom prst="rect">
              <a:avLst/>
            </a:prstGeom>
            <a:noFill/>
            <a:ln>
              <a:noFill/>
            </a:ln>
          </p:spPr>
        </p:pic>
        <p:pic>
          <p:nvPicPr>
            <p:cNvPr id="242" name="Google Shape;242;p25"/>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243" name="Google Shape;243;p25"/>
          <p:cNvSpPr txBox="1"/>
          <p:nvPr>
            <p:ph idx="1" type="body"/>
          </p:nvPr>
        </p:nvSpPr>
        <p:spPr>
          <a:xfrm>
            <a:off x="457200" y="1164325"/>
            <a:ext cx="8229600" cy="452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lang="es-ES" sz="2400">
                <a:latin typeface="Arial"/>
                <a:ea typeface="Arial"/>
                <a:cs typeface="Arial"/>
                <a:sym typeface="Arial"/>
              </a:rPr>
              <a:t>b) Descripción de Apertura de la actividad:</a:t>
            </a:r>
            <a:endParaRPr sz="2400">
              <a:latin typeface="Arial"/>
              <a:ea typeface="Arial"/>
              <a:cs typeface="Arial"/>
              <a:sym typeface="Arial"/>
            </a:endParaRPr>
          </a:p>
          <a:p>
            <a:pPr indent="0" lvl="0" marL="0" marR="0" rtl="0" algn="l">
              <a:spcBef>
                <a:spcPts val="0"/>
              </a:spcBef>
              <a:spcAft>
                <a:spcPts val="0"/>
              </a:spcAft>
              <a:buClr>
                <a:schemeClr val="dk1"/>
              </a:buClr>
              <a:buSzPts val="3200"/>
              <a:buFont typeface="Arial"/>
              <a:buNone/>
            </a:pPr>
            <a:r>
              <a:t/>
            </a:r>
            <a:endParaRPr sz="2400">
              <a:latin typeface="Arial"/>
              <a:ea typeface="Arial"/>
              <a:cs typeface="Arial"/>
              <a:sym typeface="Arial"/>
            </a:endParaRPr>
          </a:p>
          <a:p>
            <a:pPr indent="0" lvl="0" marL="0" marR="0" rtl="0" algn="l">
              <a:spcBef>
                <a:spcPts val="0"/>
              </a:spcBef>
              <a:spcAft>
                <a:spcPts val="0"/>
              </a:spcAft>
              <a:buClr>
                <a:schemeClr val="dk1"/>
              </a:buClr>
              <a:buSzPts val="3200"/>
              <a:buFont typeface="Arial"/>
              <a:buNone/>
            </a:pPr>
            <a:r>
              <a:rPr lang="es-ES" sz="2400">
                <a:latin typeface="Arial"/>
                <a:ea typeface="Arial"/>
                <a:cs typeface="Arial"/>
                <a:sym typeface="Arial"/>
              </a:rPr>
              <a:t>A partir de la presentación de un video sobre el fentanilo, se llevó a cabo una lluvia de ideas con las alumnas para conocer la información con la que cuentan.    </a:t>
            </a:r>
            <a:endParaRPr b="0" i="0" sz="3200" u="none" cap="none" strike="noStrike">
              <a:solidFill>
                <a:srgbClr val="B45F06"/>
              </a:solidFill>
              <a:latin typeface="Calibri"/>
              <a:ea typeface="Calibri"/>
              <a:cs typeface="Calibri"/>
              <a:sym typeface="Calibri"/>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grpSp>
        <p:nvGrpSpPr>
          <p:cNvPr id="1100" name="Google Shape;1100;p124"/>
          <p:cNvGrpSpPr/>
          <p:nvPr/>
        </p:nvGrpSpPr>
        <p:grpSpPr>
          <a:xfrm>
            <a:off x="0" y="148353"/>
            <a:ext cx="9144000" cy="6695066"/>
            <a:chOff x="0" y="148353"/>
            <a:chExt cx="9144000" cy="6695066"/>
          </a:xfrm>
        </p:grpSpPr>
        <p:pic>
          <p:nvPicPr>
            <p:cNvPr descr="linea.png" id="1101" name="Google Shape;1101;p124"/>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102" name="Google Shape;1102;p124"/>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103" name="Google Shape;1103;p12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j. Descripción de lo que se hará con los resultados de la actividad.</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Se busca que este documental sirva para hacer conciencia a las alumnas de otros grados para la prevención del consumo de fentanilo. Para ello, se buscarán espacios para presentarlo el siguiente ciclo escolar.</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grpSp>
        <p:nvGrpSpPr>
          <p:cNvPr id="1108" name="Google Shape;1108;p125"/>
          <p:cNvGrpSpPr/>
          <p:nvPr/>
        </p:nvGrpSpPr>
        <p:grpSpPr>
          <a:xfrm>
            <a:off x="0" y="148353"/>
            <a:ext cx="9144000" cy="6695066"/>
            <a:chOff x="0" y="148353"/>
            <a:chExt cx="9144000" cy="6695066"/>
          </a:xfrm>
        </p:grpSpPr>
        <p:pic>
          <p:nvPicPr>
            <p:cNvPr descr="linea.png" id="1109" name="Google Shape;1109;p125"/>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110" name="Google Shape;1110;p125"/>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111" name="Google Shape;1111;p12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k. Análisis. Contrastación de lo esperado y lo sucedido.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El documental logró el objetivo establecido, incluso fueron más allá involucrando otras materias como Derecho. </a:t>
            </a:r>
            <a:endParaRPr/>
          </a:p>
          <a:p>
            <a:pPr indent="-139700" lvl="0" marL="342900" marR="0" rtl="0" algn="l">
              <a:spcBef>
                <a:spcPts val="0"/>
              </a:spcBef>
              <a:spcAft>
                <a:spcPts val="0"/>
              </a:spcAft>
              <a:buClr>
                <a:schemeClr val="dk1"/>
              </a:buClr>
              <a:buSzPts val="3200"/>
              <a:buFont typeface="Arial"/>
              <a:buNone/>
            </a:pPr>
            <a:r>
              <a:rPr lang="es-ES"/>
              <a:t>Se logró la unión de todo el grupo en un solo trabajo interdisciplinario.</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5" name="Shape 1115"/>
        <p:cNvGrpSpPr/>
        <p:nvPr/>
      </p:nvGrpSpPr>
      <p:grpSpPr>
        <a:xfrm>
          <a:off x="0" y="0"/>
          <a:ext cx="0" cy="0"/>
          <a:chOff x="0" y="0"/>
          <a:chExt cx="0" cy="0"/>
        </a:xfrm>
      </p:grpSpPr>
      <p:grpSp>
        <p:nvGrpSpPr>
          <p:cNvPr id="1116" name="Google Shape;1116;p126"/>
          <p:cNvGrpSpPr/>
          <p:nvPr/>
        </p:nvGrpSpPr>
        <p:grpSpPr>
          <a:xfrm>
            <a:off x="0" y="148353"/>
            <a:ext cx="9144000" cy="6695066"/>
            <a:chOff x="0" y="148353"/>
            <a:chExt cx="9144000" cy="6695066"/>
          </a:xfrm>
        </p:grpSpPr>
        <p:pic>
          <p:nvPicPr>
            <p:cNvPr descr="linea.png" id="1117" name="Google Shape;1117;p126"/>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118" name="Google Shape;1118;p126"/>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119" name="Google Shape;1119;p12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l. Toma de decisiones.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Se seguirá con este proyecto el siguiente ciclo escolar, ampliando el tiempo que se necesita para realizarlo e incluyendo a Derecho como materia.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grpSp>
        <p:nvGrpSpPr>
          <p:cNvPr id="1124" name="Google Shape;1124;p127"/>
          <p:cNvGrpSpPr/>
          <p:nvPr/>
        </p:nvGrpSpPr>
        <p:grpSpPr>
          <a:xfrm>
            <a:off x="0" y="148353"/>
            <a:ext cx="9144000" cy="6695066"/>
            <a:chOff x="0" y="148353"/>
            <a:chExt cx="9144000" cy="6695066"/>
          </a:xfrm>
        </p:grpSpPr>
        <p:pic>
          <p:nvPicPr>
            <p:cNvPr descr="linea.png" id="1125" name="Google Shape;1125;p127"/>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126" name="Google Shape;1126;p127"/>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127" name="Google Shape;1127;p1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sz="4100"/>
              <a:t>EVIDENCIA</a:t>
            </a:r>
            <a:endParaRPr b="0" i="0" sz="5300" u="none" cap="none" strike="noStrike">
              <a:solidFill>
                <a:schemeClr val="dk1"/>
              </a:solidFill>
              <a:latin typeface="Calibri"/>
              <a:ea typeface="Calibri"/>
              <a:cs typeface="Calibri"/>
              <a:sym typeface="Calibri"/>
            </a:endParaRPr>
          </a:p>
        </p:txBody>
      </p:sp>
      <p:sp>
        <p:nvSpPr>
          <p:cNvPr id="1128" name="Google Shape;1128;p12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a:p>
            <a:pPr indent="-139700" lvl="0" marL="3086100" marR="0" rtl="0" algn="l">
              <a:spcBef>
                <a:spcPts val="0"/>
              </a:spcBef>
              <a:spcAft>
                <a:spcPts val="0"/>
              </a:spcAft>
              <a:buClr>
                <a:schemeClr val="dk1"/>
              </a:buClr>
              <a:buSzPts val="3200"/>
              <a:buFont typeface="Arial"/>
              <a:buNone/>
            </a:pPr>
            <a:r>
              <a:rPr lang="es-ES" sz="5800" u="sng">
                <a:solidFill>
                  <a:schemeClr val="hlink"/>
                </a:solidFill>
                <a:hlinkClick r:id="rId5"/>
              </a:rPr>
              <a:t>Video</a:t>
            </a:r>
            <a:r>
              <a:rPr lang="es-ES" sz="5800"/>
              <a:t> </a:t>
            </a:r>
            <a:endParaRPr sz="5800"/>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grpSp>
        <p:nvGrpSpPr>
          <p:cNvPr id="248" name="Google Shape;248;p26"/>
          <p:cNvGrpSpPr/>
          <p:nvPr/>
        </p:nvGrpSpPr>
        <p:grpSpPr>
          <a:xfrm>
            <a:off x="0" y="148353"/>
            <a:ext cx="9144000" cy="6695066"/>
            <a:chOff x="0" y="148353"/>
            <a:chExt cx="9144000" cy="6695066"/>
          </a:xfrm>
        </p:grpSpPr>
        <p:pic>
          <p:nvPicPr>
            <p:cNvPr descr="linea.png" id="249" name="Google Shape;249;p26"/>
            <p:cNvPicPr preferRelativeResize="0"/>
            <p:nvPr/>
          </p:nvPicPr>
          <p:blipFill rotWithShape="1">
            <a:blip r:embed="rId3">
              <a:alphaModFix/>
            </a:blip>
            <a:srcRect b="53749" l="0" r="0" t="35031"/>
            <a:stretch/>
          </p:blipFill>
          <p:spPr>
            <a:xfrm>
              <a:off x="0" y="6128054"/>
              <a:ext cx="9144000" cy="715365"/>
            </a:xfrm>
            <a:prstGeom prst="rect">
              <a:avLst/>
            </a:prstGeom>
            <a:noFill/>
            <a:ln>
              <a:noFill/>
            </a:ln>
          </p:spPr>
        </p:pic>
        <p:pic>
          <p:nvPicPr>
            <p:cNvPr id="250" name="Google Shape;250;p26"/>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251" name="Google Shape;251;p26"/>
          <p:cNvSpPr txBox="1"/>
          <p:nvPr>
            <p:ph idx="1" type="body"/>
          </p:nvPr>
        </p:nvSpPr>
        <p:spPr>
          <a:xfrm>
            <a:off x="457200" y="1344175"/>
            <a:ext cx="8229600" cy="3909900"/>
          </a:xfrm>
          <a:prstGeom prst="rect">
            <a:avLst/>
          </a:prstGeom>
          <a:noFill/>
          <a:ln>
            <a:noFill/>
          </a:ln>
        </p:spPr>
        <p:txBody>
          <a:bodyPr anchorCtr="0" anchor="t" bIns="45700" lIns="91425" spcFirstLastPara="1" rIns="91425" wrap="square" tIns="45700">
            <a:noAutofit/>
          </a:bodyPr>
          <a:lstStyle/>
          <a:p>
            <a:pPr indent="-139700" lvl="0" marL="342900" marR="0" rtl="0" algn="just">
              <a:spcBef>
                <a:spcPts val="0"/>
              </a:spcBef>
              <a:spcAft>
                <a:spcPts val="0"/>
              </a:spcAft>
              <a:buClr>
                <a:schemeClr val="dk1"/>
              </a:buClr>
              <a:buSzPts val="3200"/>
              <a:buFont typeface="Arial"/>
              <a:buNone/>
            </a:pPr>
            <a:r>
              <a:rPr lang="es-ES" sz="2400">
                <a:latin typeface="Arial"/>
                <a:ea typeface="Arial"/>
                <a:cs typeface="Arial"/>
                <a:sym typeface="Arial"/>
              </a:rPr>
              <a:t>c)</a:t>
            </a:r>
            <a:r>
              <a:rPr lang="es-ES" sz="2400">
                <a:latin typeface="Arial"/>
                <a:ea typeface="Arial"/>
                <a:cs typeface="Arial"/>
                <a:sym typeface="Arial"/>
              </a:rPr>
              <a:t> Desarrollo de la actividad</a:t>
            </a:r>
            <a:endParaRPr sz="2400">
              <a:latin typeface="Arial"/>
              <a:ea typeface="Arial"/>
              <a:cs typeface="Arial"/>
              <a:sym typeface="Arial"/>
            </a:endParaRPr>
          </a:p>
          <a:p>
            <a:pPr indent="-139700" lvl="0" marL="342900" marR="0" rtl="0" algn="just">
              <a:spcBef>
                <a:spcPts val="0"/>
              </a:spcBef>
              <a:spcAft>
                <a:spcPts val="0"/>
              </a:spcAft>
              <a:buClr>
                <a:schemeClr val="dk1"/>
              </a:buClr>
              <a:buSzPts val="3200"/>
              <a:buFont typeface="Arial"/>
              <a:buNone/>
            </a:pPr>
            <a:r>
              <a:t/>
            </a:r>
            <a:endParaRPr sz="2400">
              <a:latin typeface="Arial"/>
              <a:ea typeface="Arial"/>
              <a:cs typeface="Arial"/>
              <a:sym typeface="Arial"/>
            </a:endParaRPr>
          </a:p>
          <a:p>
            <a:pPr indent="-139700" lvl="0" marL="342900" marR="0" rtl="0" algn="just">
              <a:spcBef>
                <a:spcPts val="0"/>
              </a:spcBef>
              <a:spcAft>
                <a:spcPts val="0"/>
              </a:spcAft>
              <a:buClr>
                <a:schemeClr val="dk1"/>
              </a:buClr>
              <a:buSzPts val="3200"/>
              <a:buFont typeface="Arial"/>
              <a:buNone/>
            </a:pPr>
            <a:r>
              <a:rPr lang="es-ES" sz="2400">
                <a:latin typeface="Arial"/>
                <a:ea typeface="Arial"/>
                <a:cs typeface="Arial"/>
                <a:sym typeface="Arial"/>
              </a:rPr>
              <a:t> Una vez visto el video y realizada la lluvia de ideas, </a:t>
            </a:r>
            <a:r>
              <a:rPr lang="es-ES" sz="2400">
                <a:latin typeface="Arial"/>
                <a:ea typeface="Arial"/>
                <a:cs typeface="Arial"/>
                <a:sym typeface="Arial"/>
              </a:rPr>
              <a:t>cada  uno de los maestros comentó las implicaciones que tienen de acuerdo a cada una de las materias involucradas en el proyecto. </a:t>
            </a:r>
            <a:endParaRPr sz="2400">
              <a:latin typeface="Arial"/>
              <a:ea typeface="Arial"/>
              <a:cs typeface="Arial"/>
              <a:sym typeface="Arial"/>
            </a:endParaRPr>
          </a:p>
          <a:p>
            <a:pPr indent="0" lvl="0" marL="0" marR="0" rtl="0" algn="just">
              <a:spcBef>
                <a:spcPts val="0"/>
              </a:spcBef>
              <a:spcAft>
                <a:spcPts val="0"/>
              </a:spcAft>
              <a:buClr>
                <a:schemeClr val="dk1"/>
              </a:buClr>
              <a:buSzPts val="3200"/>
              <a:buFont typeface="Arial"/>
              <a:buNone/>
            </a:pPr>
            <a:r>
              <a:t/>
            </a:r>
            <a:endParaRPr sz="2400">
              <a:latin typeface="Arial"/>
              <a:ea typeface="Arial"/>
              <a:cs typeface="Arial"/>
              <a:sym typeface="Arial"/>
            </a:endParaRPr>
          </a:p>
          <a:p>
            <a:pPr indent="0" lvl="0" marL="0" marR="0" rtl="0" algn="just">
              <a:spcBef>
                <a:spcPts val="0"/>
              </a:spcBef>
              <a:spcAft>
                <a:spcPts val="0"/>
              </a:spcAft>
              <a:buClr>
                <a:schemeClr val="dk1"/>
              </a:buClr>
              <a:buSzPts val="3200"/>
              <a:buFont typeface="Arial"/>
              <a:buNone/>
            </a:pPr>
            <a:r>
              <a:rPr lang="es-ES" sz="2400">
                <a:latin typeface="Arial"/>
                <a:ea typeface="Arial"/>
                <a:cs typeface="Arial"/>
                <a:sym typeface="Arial"/>
              </a:rPr>
              <a:t>A partir de la participación de las alumnas, se presentó el objetivo general y específico a realizar con esta actividad.</a:t>
            </a:r>
            <a:endParaRPr sz="2400">
              <a:latin typeface="Arial"/>
              <a:ea typeface="Arial"/>
              <a:cs typeface="Arial"/>
              <a:sym typeface="Arial"/>
            </a:endParaRPr>
          </a:p>
          <a:p>
            <a:pPr indent="-139700" lvl="0" marL="342900" marR="0" rtl="0" algn="just">
              <a:spcBef>
                <a:spcPts val="0"/>
              </a:spcBef>
              <a:spcAft>
                <a:spcPts val="0"/>
              </a:spcAft>
              <a:buClr>
                <a:schemeClr val="dk1"/>
              </a:buClr>
              <a:buSzPts val="3200"/>
              <a:buFont typeface="Arial"/>
              <a:buNone/>
            </a:pPr>
            <a:r>
              <a:t/>
            </a:r>
            <a:endParaRPr sz="2400" u="sng">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grpSp>
        <p:nvGrpSpPr>
          <p:cNvPr id="256" name="Google Shape;256;p27"/>
          <p:cNvGrpSpPr/>
          <p:nvPr/>
        </p:nvGrpSpPr>
        <p:grpSpPr>
          <a:xfrm>
            <a:off x="0" y="148353"/>
            <a:ext cx="9144000" cy="6695066"/>
            <a:chOff x="0" y="148353"/>
            <a:chExt cx="9144000" cy="6695066"/>
          </a:xfrm>
        </p:grpSpPr>
        <p:pic>
          <p:nvPicPr>
            <p:cNvPr descr="linea.png" id="257" name="Google Shape;257;p27"/>
            <p:cNvPicPr preferRelativeResize="0"/>
            <p:nvPr/>
          </p:nvPicPr>
          <p:blipFill rotWithShape="1">
            <a:blip r:embed="rId3">
              <a:alphaModFix/>
            </a:blip>
            <a:srcRect b="53749" l="0" r="0" t="35031"/>
            <a:stretch/>
          </p:blipFill>
          <p:spPr>
            <a:xfrm>
              <a:off x="0" y="6128054"/>
              <a:ext cx="9144000" cy="715365"/>
            </a:xfrm>
            <a:prstGeom prst="rect">
              <a:avLst/>
            </a:prstGeom>
            <a:noFill/>
            <a:ln>
              <a:noFill/>
            </a:ln>
          </p:spPr>
        </p:pic>
        <p:pic>
          <p:nvPicPr>
            <p:cNvPr id="258" name="Google Shape;258;p27"/>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259" name="Google Shape;259;p27"/>
          <p:cNvSpPr txBox="1"/>
          <p:nvPr>
            <p:ph idx="1" type="body"/>
          </p:nvPr>
        </p:nvSpPr>
        <p:spPr>
          <a:xfrm>
            <a:off x="365775" y="1274075"/>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sz="2400">
                <a:latin typeface="Arial"/>
                <a:ea typeface="Arial"/>
                <a:cs typeface="Arial"/>
                <a:sym typeface="Arial"/>
              </a:rPr>
              <a:t>d) </a:t>
            </a:r>
            <a:r>
              <a:rPr lang="es-ES" sz="2400">
                <a:latin typeface="Arial"/>
                <a:ea typeface="Arial"/>
                <a:cs typeface="Arial"/>
                <a:sym typeface="Arial"/>
              </a:rPr>
              <a:t>Descripción del cierre de la actividad:</a:t>
            </a:r>
            <a:endParaRPr sz="2400">
              <a:latin typeface="Arial"/>
              <a:ea typeface="Arial"/>
              <a:cs typeface="Arial"/>
              <a:sym typeface="Arial"/>
            </a:endParaRPr>
          </a:p>
          <a:p>
            <a:pPr indent="-139700" lvl="0" marL="342900" marR="0" rtl="0" algn="l">
              <a:spcBef>
                <a:spcPts val="0"/>
              </a:spcBef>
              <a:spcAft>
                <a:spcPts val="0"/>
              </a:spcAft>
              <a:buClr>
                <a:schemeClr val="dk1"/>
              </a:buClr>
              <a:buSzPts val="3200"/>
              <a:buFont typeface="Arial"/>
              <a:buNone/>
            </a:pPr>
            <a:r>
              <a:t/>
            </a:r>
            <a:endParaRPr sz="2400">
              <a:latin typeface="Arial"/>
              <a:ea typeface="Arial"/>
              <a:cs typeface="Arial"/>
              <a:sym typeface="Arial"/>
            </a:endParaRPr>
          </a:p>
          <a:p>
            <a:pPr indent="-139700" lvl="0" marL="342900" marR="0" rtl="0" algn="l">
              <a:spcBef>
                <a:spcPts val="0"/>
              </a:spcBef>
              <a:spcAft>
                <a:spcPts val="0"/>
              </a:spcAft>
              <a:buClr>
                <a:schemeClr val="dk1"/>
              </a:buClr>
              <a:buSzPts val="3200"/>
              <a:buFont typeface="Arial"/>
              <a:buNone/>
            </a:pPr>
            <a:r>
              <a:t/>
            </a:r>
            <a:endParaRPr sz="2400">
              <a:latin typeface="Arial"/>
              <a:ea typeface="Arial"/>
              <a:cs typeface="Arial"/>
              <a:sym typeface="Arial"/>
            </a:endParaRPr>
          </a:p>
          <a:p>
            <a:pPr indent="-139700" lvl="0" marL="342900" marR="0" rtl="0" algn="l">
              <a:spcBef>
                <a:spcPts val="0"/>
              </a:spcBef>
              <a:spcAft>
                <a:spcPts val="0"/>
              </a:spcAft>
              <a:buClr>
                <a:schemeClr val="dk1"/>
              </a:buClr>
              <a:buSzPts val="3200"/>
              <a:buFont typeface="Arial"/>
              <a:buNone/>
            </a:pPr>
            <a:r>
              <a:rPr lang="es-ES" sz="2400">
                <a:latin typeface="Arial"/>
                <a:ea typeface="Arial"/>
                <a:cs typeface="Arial"/>
                <a:sym typeface="Arial"/>
              </a:rPr>
              <a:t>Una vez que se plantearon los objetivos, se presentó el producto final que se espera, acordando con ellas la forma de trabajo y el producto final que se entregará.</a:t>
            </a:r>
            <a:endParaRPr sz="2400">
              <a:latin typeface="Arial"/>
              <a:ea typeface="Arial"/>
              <a:cs typeface="Arial"/>
              <a:sym typeface="Arial"/>
            </a:endParaRPr>
          </a:p>
          <a:p>
            <a:pPr indent="-139700" lvl="0" marL="342900" marR="0" rtl="0" algn="l">
              <a:spcBef>
                <a:spcPts val="0"/>
              </a:spcBef>
              <a:spcAft>
                <a:spcPts val="0"/>
              </a:spcAft>
              <a:buClr>
                <a:schemeClr val="dk1"/>
              </a:buClr>
              <a:buSzPts val="3200"/>
              <a:buFont typeface="Arial"/>
              <a:buNone/>
            </a:pPr>
            <a:r>
              <a:t/>
            </a:r>
            <a:endParaRPr i="0" sz="24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grpSp>
        <p:nvGrpSpPr>
          <p:cNvPr id="264" name="Google Shape;264;p28"/>
          <p:cNvGrpSpPr/>
          <p:nvPr/>
        </p:nvGrpSpPr>
        <p:grpSpPr>
          <a:xfrm>
            <a:off x="0" y="148353"/>
            <a:ext cx="9144000" cy="6695066"/>
            <a:chOff x="0" y="148353"/>
            <a:chExt cx="9144000" cy="6695066"/>
          </a:xfrm>
        </p:grpSpPr>
        <p:pic>
          <p:nvPicPr>
            <p:cNvPr descr="linea.png" id="265" name="Google Shape;265;p28"/>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266" name="Google Shape;266;p28"/>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267" name="Google Shape;267;p28"/>
          <p:cNvSpPr txBox="1"/>
          <p:nvPr>
            <p:ph idx="1" type="body"/>
          </p:nvPr>
        </p:nvSpPr>
        <p:spPr>
          <a:xfrm>
            <a:off x="585225" y="1156652"/>
            <a:ext cx="8229600" cy="50946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l</a:t>
            </a:r>
            <a:r>
              <a:rPr lang="es-ES" sz="2400">
                <a:latin typeface="Arial"/>
                <a:ea typeface="Arial"/>
                <a:cs typeface="Arial"/>
                <a:sym typeface="Arial"/>
              </a:rPr>
              <a:t>. Análisis. Contrastación de lo esperado y lo sucedido.</a:t>
            </a:r>
            <a:r>
              <a:rPr lang="es-ES" sz="2400">
                <a:highlight>
                  <a:srgbClr val="FFFF00"/>
                </a:highlight>
                <a:latin typeface="Arial"/>
                <a:ea typeface="Arial"/>
                <a:cs typeface="Arial"/>
                <a:sym typeface="Arial"/>
              </a:rPr>
              <a:t> </a:t>
            </a:r>
            <a:endParaRPr sz="2400">
              <a:highlight>
                <a:srgbClr val="FFFF00"/>
              </a:highlight>
              <a:latin typeface="Arial"/>
              <a:ea typeface="Arial"/>
              <a:cs typeface="Arial"/>
              <a:sym typeface="Arial"/>
            </a:endParaRPr>
          </a:p>
          <a:p>
            <a:pPr indent="0" lvl="0" marL="0" marR="0" rtl="0" algn="l">
              <a:spcBef>
                <a:spcPts val="0"/>
              </a:spcBef>
              <a:spcAft>
                <a:spcPts val="0"/>
              </a:spcAft>
              <a:buClr>
                <a:schemeClr val="dk1"/>
              </a:buClr>
              <a:buSzPts val="3200"/>
              <a:buFont typeface="Arial"/>
              <a:buNone/>
            </a:pPr>
            <a:r>
              <a:t/>
            </a:r>
            <a:endParaRPr sz="2200">
              <a:latin typeface="Arial"/>
              <a:ea typeface="Arial"/>
              <a:cs typeface="Arial"/>
              <a:sym typeface="Arial"/>
            </a:endParaRPr>
          </a:p>
          <a:p>
            <a:pPr indent="0" lvl="0" marL="0" marR="0" rtl="0" algn="l">
              <a:spcBef>
                <a:spcPts val="0"/>
              </a:spcBef>
              <a:spcAft>
                <a:spcPts val="0"/>
              </a:spcAft>
              <a:buClr>
                <a:schemeClr val="dk1"/>
              </a:buClr>
              <a:buSzPts val="3200"/>
              <a:buFont typeface="Arial"/>
              <a:buNone/>
            </a:pPr>
            <a:r>
              <a:rPr lang="es-ES" sz="2200">
                <a:latin typeface="Arial"/>
                <a:ea typeface="Arial"/>
                <a:cs typeface="Arial"/>
                <a:sym typeface="Arial"/>
              </a:rPr>
              <a:t>1. Logros alcanzados:  </a:t>
            </a:r>
            <a:endParaRPr sz="2200">
              <a:latin typeface="Arial"/>
              <a:ea typeface="Arial"/>
              <a:cs typeface="Arial"/>
              <a:sym typeface="Arial"/>
            </a:endParaRPr>
          </a:p>
          <a:p>
            <a:pPr indent="0" lvl="0" marL="0" marR="0" rtl="0" algn="l">
              <a:spcBef>
                <a:spcPts val="0"/>
              </a:spcBef>
              <a:spcAft>
                <a:spcPts val="0"/>
              </a:spcAft>
              <a:buClr>
                <a:schemeClr val="dk1"/>
              </a:buClr>
              <a:buSzPts val="3200"/>
              <a:buFont typeface="Arial"/>
              <a:buNone/>
            </a:pPr>
            <a:r>
              <a:t/>
            </a:r>
            <a:endParaRPr sz="2200">
              <a:latin typeface="Arial"/>
              <a:ea typeface="Arial"/>
              <a:cs typeface="Arial"/>
              <a:sym typeface="Arial"/>
            </a:endParaRPr>
          </a:p>
          <a:p>
            <a:pPr indent="0" lvl="0" marL="0" marR="0" rtl="0" algn="l">
              <a:spcBef>
                <a:spcPts val="0"/>
              </a:spcBef>
              <a:spcAft>
                <a:spcPts val="0"/>
              </a:spcAft>
              <a:buClr>
                <a:schemeClr val="dk1"/>
              </a:buClr>
              <a:buSzPts val="3200"/>
              <a:buFont typeface="Arial"/>
              <a:buNone/>
            </a:pPr>
            <a:r>
              <a:rPr lang="es-ES" sz="2200">
                <a:latin typeface="Arial"/>
                <a:ea typeface="Arial"/>
                <a:cs typeface="Arial"/>
                <a:sym typeface="Arial"/>
              </a:rPr>
              <a:t>Se sensibilizó a las alumnas respecto al tema y comprendieron la importancia de esta crisis actual.</a:t>
            </a:r>
            <a:endParaRPr sz="2200">
              <a:latin typeface="Arial"/>
              <a:ea typeface="Arial"/>
              <a:cs typeface="Arial"/>
              <a:sym typeface="Arial"/>
            </a:endParaRPr>
          </a:p>
          <a:p>
            <a:pPr indent="0" lvl="0" marL="0" marR="0" rtl="0" algn="l">
              <a:spcBef>
                <a:spcPts val="0"/>
              </a:spcBef>
              <a:spcAft>
                <a:spcPts val="0"/>
              </a:spcAft>
              <a:buClr>
                <a:schemeClr val="dk1"/>
              </a:buClr>
              <a:buSzPts val="3200"/>
              <a:buFont typeface="Arial"/>
              <a:buNone/>
            </a:pPr>
            <a:r>
              <a:rPr lang="es-ES" sz="2200">
                <a:latin typeface="Arial"/>
                <a:ea typeface="Arial"/>
                <a:cs typeface="Arial"/>
                <a:sym typeface="Arial"/>
              </a:rPr>
              <a:t>Se logró integrar a las cuatro materias de manera natural a partir del tema y del interés de las alumnas.</a:t>
            </a:r>
            <a:endParaRPr sz="2200">
              <a:latin typeface="Arial"/>
              <a:ea typeface="Arial"/>
              <a:cs typeface="Arial"/>
              <a:sym typeface="Arial"/>
            </a:endParaRPr>
          </a:p>
          <a:p>
            <a:pPr indent="0" lvl="0" marL="0" marR="0" rtl="0" algn="l">
              <a:spcBef>
                <a:spcPts val="0"/>
              </a:spcBef>
              <a:spcAft>
                <a:spcPts val="0"/>
              </a:spcAft>
              <a:buClr>
                <a:schemeClr val="dk1"/>
              </a:buClr>
              <a:buSzPts val="3200"/>
              <a:buFont typeface="Arial"/>
              <a:buNone/>
            </a:pPr>
            <a:r>
              <a:rPr lang="es-ES" sz="2200">
                <a:latin typeface="Arial"/>
                <a:ea typeface="Arial"/>
                <a:cs typeface="Arial"/>
                <a:sym typeface="Arial"/>
              </a:rPr>
              <a:t>Comprendieron la importancia de la interdisciplinariedad para explicar fenómenos complejos actuales.</a:t>
            </a:r>
            <a:endParaRPr sz="2200">
              <a:latin typeface="Arial"/>
              <a:ea typeface="Arial"/>
              <a:cs typeface="Arial"/>
              <a:sym typeface="Arial"/>
            </a:endParaRPr>
          </a:p>
          <a:p>
            <a:pPr indent="0" lvl="0" marL="0" marR="0" rtl="0" algn="l">
              <a:spcBef>
                <a:spcPts val="0"/>
              </a:spcBef>
              <a:spcAft>
                <a:spcPts val="0"/>
              </a:spcAft>
              <a:buClr>
                <a:schemeClr val="dk1"/>
              </a:buClr>
              <a:buSzPts val="3200"/>
              <a:buFont typeface="Arial"/>
              <a:buNone/>
            </a:pPr>
            <a:r>
              <a:t/>
            </a:r>
            <a:endParaRPr sz="2200">
              <a:latin typeface="Arial"/>
              <a:ea typeface="Arial"/>
              <a:cs typeface="Arial"/>
              <a:sym typeface="Arial"/>
            </a:endParaRPr>
          </a:p>
          <a:p>
            <a:pPr indent="0" lvl="0" marL="0" marR="0" rtl="0" algn="l">
              <a:spcBef>
                <a:spcPts val="0"/>
              </a:spcBef>
              <a:spcAft>
                <a:spcPts val="0"/>
              </a:spcAft>
              <a:buClr>
                <a:schemeClr val="dk1"/>
              </a:buClr>
              <a:buSzPts val="3200"/>
              <a:buFont typeface="Arial"/>
              <a:buNone/>
            </a:pPr>
            <a:r>
              <a:rPr lang="es-ES" sz="2200">
                <a:latin typeface="Arial"/>
                <a:ea typeface="Arial"/>
                <a:cs typeface="Arial"/>
                <a:sym typeface="Arial"/>
              </a:rPr>
              <a:t>2. Aspectos a mejorar: </a:t>
            </a:r>
            <a:endParaRPr sz="2200">
              <a:latin typeface="Arial"/>
              <a:ea typeface="Arial"/>
              <a:cs typeface="Arial"/>
              <a:sym typeface="Arial"/>
            </a:endParaRPr>
          </a:p>
          <a:p>
            <a:pPr indent="0" lvl="0" marL="0" marR="0" rtl="0" algn="l">
              <a:spcBef>
                <a:spcPts val="0"/>
              </a:spcBef>
              <a:spcAft>
                <a:spcPts val="0"/>
              </a:spcAft>
              <a:buClr>
                <a:schemeClr val="dk1"/>
              </a:buClr>
              <a:buSzPts val="3200"/>
              <a:buFont typeface="Arial"/>
              <a:buNone/>
            </a:pPr>
            <a:r>
              <a:rPr lang="es-ES" sz="2200">
                <a:latin typeface="Arial"/>
                <a:ea typeface="Arial"/>
                <a:cs typeface="Arial"/>
                <a:sym typeface="Arial"/>
              </a:rPr>
              <a:t>Contar con material audiovisual introductorio que, sin quitar la parte formal, pueda hablarle a adolescentes.</a:t>
            </a:r>
            <a:endParaRPr sz="22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grpSp>
        <p:nvGrpSpPr>
          <p:cNvPr id="272" name="Google Shape;272;p29"/>
          <p:cNvGrpSpPr/>
          <p:nvPr/>
        </p:nvGrpSpPr>
        <p:grpSpPr>
          <a:xfrm>
            <a:off x="0" y="148353"/>
            <a:ext cx="9144000" cy="6695066"/>
            <a:chOff x="0" y="148353"/>
            <a:chExt cx="9144000" cy="6695066"/>
          </a:xfrm>
        </p:grpSpPr>
        <p:pic>
          <p:nvPicPr>
            <p:cNvPr descr="linea.png" id="273" name="Google Shape;273;p29"/>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274" name="Google Shape;274;p29"/>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275" name="Google Shape;275;p2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Toma de decisiones.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Se negoció con las alumnas tanto el número de participantes como el producto final, lo que permitió  que se apropiaran del proyecto.</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a:p>
            <a:pPr indent="0" lvl="0" marL="0" marR="0" rtl="0" algn="l">
              <a:spcBef>
                <a:spcPts val="0"/>
              </a:spcBef>
              <a:spcAft>
                <a:spcPts val="0"/>
              </a:spcAft>
              <a:buClr>
                <a:schemeClr val="dk1"/>
              </a:buClr>
              <a:buSzPts val="3200"/>
              <a:buFont typeface="Arial"/>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grpSp>
        <p:nvGrpSpPr>
          <p:cNvPr id="280" name="Google Shape;280;p30"/>
          <p:cNvGrpSpPr/>
          <p:nvPr/>
        </p:nvGrpSpPr>
        <p:grpSpPr>
          <a:xfrm>
            <a:off x="0" y="148353"/>
            <a:ext cx="9144000" cy="6695066"/>
            <a:chOff x="0" y="148353"/>
            <a:chExt cx="9144000" cy="6695066"/>
          </a:xfrm>
        </p:grpSpPr>
        <p:pic>
          <p:nvPicPr>
            <p:cNvPr descr="linea.png" id="281" name="Google Shape;281;p30"/>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282" name="Google Shape;282;p30"/>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283" name="Google Shape;283;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lang="es-ES"/>
              <a:t>Actividad 1 Química</a:t>
            </a:r>
            <a:endParaRPr b="0" i="0" sz="4400" u="none" cap="none" strike="noStrike">
              <a:solidFill>
                <a:schemeClr val="dk1"/>
              </a:solidFill>
              <a:latin typeface="Calibri"/>
              <a:ea typeface="Calibri"/>
              <a:cs typeface="Calibri"/>
              <a:sym typeface="Calibri"/>
            </a:endParaRPr>
          </a:p>
        </p:txBody>
      </p:sp>
      <p:sp>
        <p:nvSpPr>
          <p:cNvPr id="284" name="Google Shape;284;p3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sz="3000"/>
              <a:t>a. Nombre de la actividad: Estructura Química de los principales opioides  </a:t>
            </a:r>
            <a:endParaRPr sz="3000"/>
          </a:p>
          <a:p>
            <a:pPr indent="-139700" lvl="0" marL="342900" marR="0" rtl="0" algn="l">
              <a:spcBef>
                <a:spcPts val="0"/>
              </a:spcBef>
              <a:spcAft>
                <a:spcPts val="0"/>
              </a:spcAft>
              <a:buClr>
                <a:schemeClr val="dk1"/>
              </a:buClr>
              <a:buSzPts val="3200"/>
              <a:buFont typeface="Arial"/>
              <a:buNone/>
            </a:pPr>
            <a:r>
              <a:rPr lang="es-ES" sz="3000"/>
              <a:t>b. Objetivo: Identificar las similitudes y diferencias moleculares entre distintos opioides de uso común</a:t>
            </a:r>
            <a:endParaRPr sz="3000"/>
          </a:p>
          <a:p>
            <a:pPr indent="-139700" lvl="0" marL="342900" marR="0" rtl="0" algn="l">
              <a:spcBef>
                <a:spcPts val="0"/>
              </a:spcBef>
              <a:spcAft>
                <a:spcPts val="0"/>
              </a:spcAft>
              <a:buClr>
                <a:schemeClr val="dk1"/>
              </a:buClr>
              <a:buSzPts val="3200"/>
              <a:buFont typeface="Arial"/>
              <a:buNone/>
            </a:pPr>
            <a:r>
              <a:rPr lang="es-ES" sz="3000"/>
              <a:t>c. Grado: 6020</a:t>
            </a:r>
            <a:endParaRPr sz="3000"/>
          </a:p>
          <a:p>
            <a:pPr indent="-139700" lvl="0" marL="342900" marR="0" rtl="0" algn="l">
              <a:spcBef>
                <a:spcPts val="0"/>
              </a:spcBef>
              <a:spcAft>
                <a:spcPts val="0"/>
              </a:spcAft>
              <a:buClr>
                <a:schemeClr val="dk1"/>
              </a:buClr>
              <a:buSzPts val="3200"/>
              <a:buFont typeface="Arial"/>
              <a:buNone/>
            </a:pPr>
            <a:r>
              <a:t/>
            </a:r>
            <a:endParaRPr b="0" i="0" sz="3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grpSp>
        <p:nvGrpSpPr>
          <p:cNvPr id="289" name="Google Shape;289;p31"/>
          <p:cNvGrpSpPr/>
          <p:nvPr/>
        </p:nvGrpSpPr>
        <p:grpSpPr>
          <a:xfrm>
            <a:off x="0" y="81466"/>
            <a:ext cx="9144000" cy="6695066"/>
            <a:chOff x="0" y="148353"/>
            <a:chExt cx="9144000" cy="6695066"/>
          </a:xfrm>
        </p:grpSpPr>
        <p:pic>
          <p:nvPicPr>
            <p:cNvPr descr="linea.png" id="290" name="Google Shape;290;p31"/>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291" name="Google Shape;291;p31"/>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292" name="Google Shape;292;p31"/>
          <p:cNvSpPr txBox="1"/>
          <p:nvPr>
            <p:ph idx="1" type="body"/>
          </p:nvPr>
        </p:nvSpPr>
        <p:spPr>
          <a:xfrm>
            <a:off x="457200" y="141765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d. Fe</a:t>
            </a:r>
            <a:r>
              <a:rPr lang="es-ES">
                <a:highlight>
                  <a:schemeClr val="lt1"/>
                </a:highlight>
              </a:rPr>
              <a:t>cha en que se llevará a cabo la actividad.</a:t>
            </a:r>
            <a:endParaRPr>
              <a:highlight>
                <a:schemeClr val="lt1"/>
              </a:highlight>
            </a:endParaRPr>
          </a:p>
          <a:p>
            <a:pPr indent="-139700" lvl="0" marL="342900" marR="0" rtl="0" algn="l">
              <a:spcBef>
                <a:spcPts val="0"/>
              </a:spcBef>
              <a:spcAft>
                <a:spcPts val="0"/>
              </a:spcAft>
              <a:buClr>
                <a:schemeClr val="dk1"/>
              </a:buClr>
              <a:buSzPts val="3200"/>
              <a:buFont typeface="Arial"/>
              <a:buNone/>
            </a:pPr>
            <a:r>
              <a:rPr lang="es-ES">
                <a:highlight>
                  <a:schemeClr val="lt1"/>
                </a:highlight>
              </a:rPr>
              <a:t>Asignado: 21 de marzo 2023</a:t>
            </a:r>
            <a:endParaRPr>
              <a:highlight>
                <a:schemeClr val="lt1"/>
              </a:highlight>
            </a:endParaRPr>
          </a:p>
          <a:p>
            <a:pPr indent="-139700" lvl="0" marL="342900" marR="0" rtl="0" algn="l">
              <a:spcBef>
                <a:spcPts val="0"/>
              </a:spcBef>
              <a:spcAft>
                <a:spcPts val="0"/>
              </a:spcAft>
              <a:buClr>
                <a:schemeClr val="dk1"/>
              </a:buClr>
              <a:buSzPts val="3200"/>
              <a:buFont typeface="Arial"/>
              <a:buNone/>
            </a:pPr>
            <a:r>
              <a:rPr lang="es-ES">
                <a:highlight>
                  <a:schemeClr val="lt1"/>
                </a:highlight>
              </a:rPr>
              <a:t>Entrega: 31 de marzo 2023</a:t>
            </a:r>
            <a:endParaRPr>
              <a:highlight>
                <a:schemeClr val="lt1"/>
              </a:highlight>
            </a:endParaRPr>
          </a:p>
          <a:p>
            <a:pPr indent="-139700" lvl="0" marL="342900" marR="0" rtl="0" algn="l">
              <a:spcBef>
                <a:spcPts val="0"/>
              </a:spcBef>
              <a:spcAft>
                <a:spcPts val="0"/>
              </a:spcAft>
              <a:buClr>
                <a:schemeClr val="dk1"/>
              </a:buClr>
              <a:buSzPts val="3200"/>
              <a:buFont typeface="Arial"/>
              <a:buNone/>
            </a:pPr>
            <a:r>
              <a:rPr lang="es-ES">
                <a:highlight>
                  <a:schemeClr val="lt1"/>
                </a:highlight>
              </a:rPr>
              <a:t>Discusión: 17 de abril 2023</a:t>
            </a:r>
            <a:endParaRPr>
              <a:highlight>
                <a:schemeClr val="lt1"/>
              </a:highlight>
            </a:endParaRPr>
          </a:p>
          <a:p>
            <a:pPr indent="-139700" lvl="0" marL="342900" marR="0" rtl="0" algn="l">
              <a:spcBef>
                <a:spcPts val="0"/>
              </a:spcBef>
              <a:spcAft>
                <a:spcPts val="0"/>
              </a:spcAft>
              <a:buClr>
                <a:schemeClr val="dk1"/>
              </a:buClr>
              <a:buSzPts val="3200"/>
              <a:buFont typeface="Arial"/>
              <a:buNone/>
            </a:pPr>
            <a:r>
              <a:rPr lang="es-ES"/>
              <a:t>e. Asignaturas participantes, temas o conceptos de cada una: </a:t>
            </a:r>
            <a:endParaRPr/>
          </a:p>
          <a:p>
            <a:pPr indent="-139700" lvl="0" marL="342900" marR="0" rtl="0" algn="l">
              <a:spcBef>
                <a:spcPts val="0"/>
              </a:spcBef>
              <a:spcAft>
                <a:spcPts val="0"/>
              </a:spcAft>
              <a:buClr>
                <a:schemeClr val="dk1"/>
              </a:buClr>
              <a:buSzPts val="3200"/>
              <a:buFont typeface="Arial"/>
              <a:buNone/>
            </a:pPr>
            <a:r>
              <a:rPr lang="es-ES"/>
              <a:t> Química IV</a:t>
            </a:r>
            <a:endParaRPr/>
          </a:p>
          <a:p>
            <a:pPr indent="-139700" lvl="0" marL="342900" marR="0" rtl="0" algn="l">
              <a:spcBef>
                <a:spcPts val="0"/>
              </a:spcBef>
              <a:spcAft>
                <a:spcPts val="0"/>
              </a:spcAft>
              <a:buClr>
                <a:schemeClr val="dk1"/>
              </a:buClr>
              <a:buSzPts val="3200"/>
              <a:buFont typeface="Arial"/>
              <a:buNone/>
            </a:pPr>
            <a:r>
              <a:rPr lang="es-ES"/>
              <a:t>Grupos funcionales</a:t>
            </a:r>
            <a:endParaRPr/>
          </a:p>
          <a:p>
            <a:pPr indent="0" lvl="0" marL="0" marR="0" rtl="0" algn="l">
              <a:spcBef>
                <a:spcPts val="0"/>
              </a:spcBef>
              <a:spcAft>
                <a:spcPts val="0"/>
              </a:spcAft>
              <a:buClr>
                <a:schemeClr val="dk1"/>
              </a:buClr>
              <a:buSzPts val="3200"/>
              <a:buFont typeface="Arial"/>
              <a:buNone/>
            </a:pPr>
            <a:r>
              <a:t/>
            </a:r>
            <a:endParaRPr/>
          </a:p>
          <a:p>
            <a:pPr indent="0" lvl="0" marL="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grpSp>
        <p:nvGrpSpPr>
          <p:cNvPr id="297" name="Google Shape;297;p32"/>
          <p:cNvGrpSpPr/>
          <p:nvPr/>
        </p:nvGrpSpPr>
        <p:grpSpPr>
          <a:xfrm>
            <a:off x="0" y="148353"/>
            <a:ext cx="9144000" cy="6695066"/>
            <a:chOff x="0" y="148353"/>
            <a:chExt cx="9144000" cy="6695066"/>
          </a:xfrm>
        </p:grpSpPr>
        <p:pic>
          <p:nvPicPr>
            <p:cNvPr descr="linea.png" id="298" name="Google Shape;298;p32"/>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299" name="Google Shape;299;p32"/>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300" name="Google Shape;300;p32"/>
          <p:cNvSpPr txBox="1"/>
          <p:nvPr>
            <p:ph idx="1" type="body"/>
          </p:nvPr>
        </p:nvSpPr>
        <p:spPr>
          <a:xfrm>
            <a:off x="457200" y="795525"/>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a:p>
          <a:p>
            <a:pPr indent="-139700" lvl="0" marL="342900" rtl="0" algn="l">
              <a:spcBef>
                <a:spcPts val="0"/>
              </a:spcBef>
              <a:spcAft>
                <a:spcPts val="0"/>
              </a:spcAft>
              <a:buClr>
                <a:schemeClr val="dk1"/>
              </a:buClr>
              <a:buSzPts val="3200"/>
              <a:buFont typeface="Arial"/>
              <a:buNone/>
            </a:pPr>
            <a:r>
              <a:rPr lang="es-ES"/>
              <a:t>f. Fuentes de apoyo:</a:t>
            </a:r>
            <a:endParaRPr/>
          </a:p>
          <a:p>
            <a:pPr indent="-139700" lvl="0" marL="342900" rtl="0" algn="l">
              <a:spcBef>
                <a:spcPts val="0"/>
              </a:spcBef>
              <a:spcAft>
                <a:spcPts val="0"/>
              </a:spcAft>
              <a:buClr>
                <a:schemeClr val="dk1"/>
              </a:buClr>
              <a:buSzPts val="32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s-ES" sz="1100" u="sng">
                <a:solidFill>
                  <a:srgbClr val="1155CC"/>
                </a:solidFill>
                <a:latin typeface="Arial"/>
                <a:ea typeface="Arial"/>
                <a:cs typeface="Arial"/>
                <a:sym typeface="Arial"/>
                <a:hlinkClick r:id="rId5">
                  <a:extLst>
                    <a:ext uri="{A12FA001-AC4F-418D-AE19-62706E023703}">
                      <ahyp:hlinkClr val="tx"/>
                    </a:ext>
                  </a:extLst>
                </a:hlinkClick>
              </a:rPr>
              <a:t>https://www.who.int/es/news-room/fact-sheets/detail/opioid-overdose</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s-ES" sz="1100" u="sng">
                <a:solidFill>
                  <a:srgbClr val="1155CC"/>
                </a:solidFill>
                <a:latin typeface="Arial"/>
                <a:ea typeface="Arial"/>
                <a:cs typeface="Arial"/>
                <a:sym typeface="Arial"/>
                <a:hlinkClick r:id="rId6">
                  <a:extLst>
                    <a:ext uri="{A12FA001-AC4F-418D-AE19-62706E023703}">
                      <ahyp:hlinkClr val="tx"/>
                    </a:ext>
                  </a:extLst>
                </a:hlinkClick>
              </a:rPr>
              <a:t>https://www.mayoclinic.org/es-es/diseases-conditions/prescription-drug-abuse/expert-answers/what-are-opioids/faq-20381270</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s-ES" sz="1100" u="sng">
                <a:solidFill>
                  <a:srgbClr val="1155CC"/>
                </a:solidFill>
                <a:latin typeface="Arial"/>
                <a:ea typeface="Arial"/>
                <a:cs typeface="Arial"/>
                <a:sym typeface="Arial"/>
                <a:hlinkClick r:id="rId7">
                  <a:extLst>
                    <a:ext uri="{A12FA001-AC4F-418D-AE19-62706E023703}">
                      <ahyp:hlinkClr val="tx"/>
                    </a:ext>
                  </a:extLst>
                </a:hlinkClick>
              </a:rPr>
              <a:t>https://nida.nih.gov/es/areas-de-investigacion/los-opioides</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s-ES" sz="1100" u="sng">
                <a:solidFill>
                  <a:srgbClr val="1155CC"/>
                </a:solidFill>
                <a:latin typeface="Arial"/>
                <a:ea typeface="Arial"/>
                <a:cs typeface="Arial"/>
                <a:sym typeface="Arial"/>
                <a:hlinkClick r:id="rId8">
                  <a:extLst>
                    <a:ext uri="{A12FA001-AC4F-418D-AE19-62706E023703}">
                      <ahyp:hlinkClr val="tx"/>
                    </a:ext>
                  </a:extLst>
                </a:hlinkClick>
              </a:rPr>
              <a:t>https://medlineplus.gov/spanish/opioidmisuseandaddiction.html</a:t>
            </a:r>
            <a:endParaRPr sz="1100">
              <a:latin typeface="Arial"/>
              <a:ea typeface="Arial"/>
              <a:cs typeface="Arial"/>
              <a:sym typeface="Arial"/>
            </a:endParaRPr>
          </a:p>
          <a:p>
            <a:pPr indent="-139700" lvl="0" marL="34290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grpSp>
        <p:nvGrpSpPr>
          <p:cNvPr id="305" name="Google Shape;305;p33"/>
          <p:cNvGrpSpPr/>
          <p:nvPr/>
        </p:nvGrpSpPr>
        <p:grpSpPr>
          <a:xfrm>
            <a:off x="0" y="148353"/>
            <a:ext cx="9144000" cy="6695066"/>
            <a:chOff x="0" y="148353"/>
            <a:chExt cx="9144000" cy="6695066"/>
          </a:xfrm>
        </p:grpSpPr>
        <p:pic>
          <p:nvPicPr>
            <p:cNvPr descr="linea.png" id="306" name="Google Shape;306;p33"/>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307" name="Google Shape;307;p33"/>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308" name="Google Shape;308;p33"/>
          <p:cNvSpPr txBox="1"/>
          <p:nvPr>
            <p:ph idx="1" type="body"/>
          </p:nvPr>
        </p:nvSpPr>
        <p:spPr>
          <a:xfrm>
            <a:off x="457200" y="1219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sz="3000"/>
              <a:t>g. Justificación de la actividad</a:t>
            </a:r>
            <a:endParaRPr sz="3000"/>
          </a:p>
          <a:p>
            <a:pPr indent="-139700" lvl="0" marL="342900" marR="0" rtl="0" algn="l">
              <a:spcBef>
                <a:spcPts val="0"/>
              </a:spcBef>
              <a:spcAft>
                <a:spcPts val="0"/>
              </a:spcAft>
              <a:buClr>
                <a:schemeClr val="dk1"/>
              </a:buClr>
              <a:buSzPts val="3200"/>
              <a:buFont typeface="Arial"/>
              <a:buNone/>
            </a:pPr>
            <a:r>
              <a:t/>
            </a:r>
            <a:endParaRPr sz="3000"/>
          </a:p>
          <a:p>
            <a:pPr indent="-139700" lvl="0" marL="342900" marR="0" rtl="0" algn="l">
              <a:spcBef>
                <a:spcPts val="0"/>
              </a:spcBef>
              <a:spcAft>
                <a:spcPts val="0"/>
              </a:spcAft>
              <a:buClr>
                <a:schemeClr val="dk1"/>
              </a:buClr>
              <a:buSzPts val="3200"/>
              <a:buFont typeface="Arial"/>
              <a:buNone/>
            </a:pPr>
            <a:r>
              <a:rPr lang="es-ES" sz="3000"/>
              <a:t> </a:t>
            </a:r>
            <a:r>
              <a:rPr lang="es-ES"/>
              <a:t>Durante el curso de Química IV, las alumnas han aprendido a identificar los diferentes grupos funcionales orgánicos existentes. Con dicha habilidad, identificaron los grupos funcionales de diferentes opioides y compararon las estructuras.</a:t>
            </a:r>
            <a:endParaRPr/>
          </a:p>
          <a:p>
            <a:pPr indent="-139700" lvl="0" marL="342900" marR="0" rtl="0" algn="l">
              <a:spcBef>
                <a:spcPts val="0"/>
              </a:spcBef>
              <a:spcAft>
                <a:spcPts val="0"/>
              </a:spcAft>
              <a:buClr>
                <a:schemeClr val="dk1"/>
              </a:buClr>
              <a:buSzPts val="3200"/>
              <a:buFont typeface="Arial"/>
              <a:buNone/>
            </a:pPr>
            <a:r>
              <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grpSp>
        <p:nvGrpSpPr>
          <p:cNvPr id="164" name="Google Shape;164;p16"/>
          <p:cNvGrpSpPr/>
          <p:nvPr/>
        </p:nvGrpSpPr>
        <p:grpSpPr>
          <a:xfrm>
            <a:off x="0" y="148353"/>
            <a:ext cx="9144000" cy="6695066"/>
            <a:chOff x="0" y="148353"/>
            <a:chExt cx="9144000" cy="6695066"/>
          </a:xfrm>
        </p:grpSpPr>
        <p:pic>
          <p:nvPicPr>
            <p:cNvPr descr="linea.png" id="165" name="Google Shape;165;p16"/>
            <p:cNvPicPr preferRelativeResize="0"/>
            <p:nvPr/>
          </p:nvPicPr>
          <p:blipFill rotWithShape="1">
            <a:blip r:embed="rId3">
              <a:alphaModFix/>
            </a:blip>
            <a:srcRect b="53749" l="0" r="0" t="35031"/>
            <a:stretch/>
          </p:blipFill>
          <p:spPr>
            <a:xfrm>
              <a:off x="0" y="6128054"/>
              <a:ext cx="9144000" cy="715365"/>
            </a:xfrm>
            <a:prstGeom prst="rect">
              <a:avLst/>
            </a:prstGeom>
            <a:noFill/>
            <a:ln>
              <a:noFill/>
            </a:ln>
          </p:spPr>
        </p:pic>
        <p:pic>
          <p:nvPicPr>
            <p:cNvPr id="166" name="Google Shape;166;p16"/>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67" name="Google Shape;167;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292100" lvl="0" marL="342900" rtl="0" algn="l">
              <a:lnSpc>
                <a:spcPct val="115000"/>
              </a:lnSpc>
              <a:spcBef>
                <a:spcPts val="600"/>
              </a:spcBef>
              <a:spcAft>
                <a:spcPts val="0"/>
              </a:spcAft>
              <a:buClr>
                <a:schemeClr val="dk1"/>
              </a:buClr>
              <a:buSzPts val="2400"/>
              <a:buFont typeface="Arial"/>
              <a:buChar char="•"/>
            </a:pPr>
            <a:r>
              <a:rPr lang="es-ES" sz="2400"/>
              <a:t>Vanessa Rebeca Maya Ampudia:Química IV</a:t>
            </a:r>
            <a:endParaRPr sz="2400"/>
          </a:p>
          <a:p>
            <a:pPr indent="-292100" lvl="0" marL="342900" rtl="0" algn="l">
              <a:lnSpc>
                <a:spcPct val="115000"/>
              </a:lnSpc>
              <a:spcBef>
                <a:spcPts val="0"/>
              </a:spcBef>
              <a:spcAft>
                <a:spcPts val="0"/>
              </a:spcAft>
              <a:buClr>
                <a:schemeClr val="dk1"/>
              </a:buClr>
              <a:buSzPts val="2400"/>
              <a:buFont typeface="Arial"/>
              <a:buChar char="•"/>
            </a:pPr>
            <a:r>
              <a:rPr lang="es-ES" sz="2400"/>
              <a:t>Ana Cristina Paradela Mercado: Psicología</a:t>
            </a:r>
            <a:endParaRPr sz="2400"/>
          </a:p>
          <a:p>
            <a:pPr indent="-292100" lvl="0" marL="342900" rtl="0" algn="l">
              <a:lnSpc>
                <a:spcPct val="115000"/>
              </a:lnSpc>
              <a:spcBef>
                <a:spcPts val="0"/>
              </a:spcBef>
              <a:spcAft>
                <a:spcPts val="0"/>
              </a:spcAft>
              <a:buClr>
                <a:schemeClr val="dk1"/>
              </a:buClr>
              <a:buSzPts val="2400"/>
              <a:buFont typeface="Arial"/>
              <a:buChar char="•"/>
            </a:pPr>
            <a:r>
              <a:rPr lang="es-ES" sz="2400"/>
              <a:t>Carlos Esaú Morales Torres: Temas Selectos de Morfofisiología</a:t>
            </a:r>
            <a:endParaRPr sz="2400"/>
          </a:p>
          <a:p>
            <a:pPr indent="-292100" lvl="0" marL="342900" rtl="0" algn="l">
              <a:lnSpc>
                <a:spcPct val="115000"/>
              </a:lnSpc>
              <a:spcBef>
                <a:spcPts val="0"/>
              </a:spcBef>
              <a:spcAft>
                <a:spcPts val="0"/>
              </a:spcAft>
              <a:buClr>
                <a:schemeClr val="dk1"/>
              </a:buClr>
              <a:buSzPts val="2400"/>
              <a:buFont typeface="Arial"/>
              <a:buChar char="•"/>
            </a:pPr>
            <a:r>
              <a:rPr lang="es-ES" sz="2400"/>
              <a:t>Patricia Illoldi Rangel: Biología V</a:t>
            </a:r>
            <a:endParaRPr sz="2400"/>
          </a:p>
          <a:p>
            <a:pPr indent="0" lvl="0" marL="342900" marR="0" rtl="0" algn="l">
              <a:spcBef>
                <a:spcPts val="64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grpSp>
        <p:nvGrpSpPr>
          <p:cNvPr id="313" name="Google Shape;313;p34"/>
          <p:cNvGrpSpPr/>
          <p:nvPr/>
        </p:nvGrpSpPr>
        <p:grpSpPr>
          <a:xfrm>
            <a:off x="0" y="148353"/>
            <a:ext cx="9144000" cy="6695066"/>
            <a:chOff x="0" y="148353"/>
            <a:chExt cx="9144000" cy="6695066"/>
          </a:xfrm>
        </p:grpSpPr>
        <p:pic>
          <p:nvPicPr>
            <p:cNvPr descr="linea.png" id="314" name="Google Shape;314;p34"/>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315" name="Google Shape;315;p34"/>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316" name="Google Shape;316;p34"/>
          <p:cNvSpPr txBox="1"/>
          <p:nvPr>
            <p:ph idx="1" type="body"/>
          </p:nvPr>
        </p:nvSpPr>
        <p:spPr>
          <a:xfrm>
            <a:off x="457200" y="13716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h. Descripción de Apertura de la actividad.</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Se leyeron distintos documentos en los que se mencionan varios tipos de opioides. Se discutió en clase sobre los mismos y se concluyó que cada uno puede tener diferentes efectos de acuerdo a su estructura química.</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grpSp>
        <p:nvGrpSpPr>
          <p:cNvPr id="321" name="Google Shape;321;p35"/>
          <p:cNvGrpSpPr/>
          <p:nvPr/>
        </p:nvGrpSpPr>
        <p:grpSpPr>
          <a:xfrm>
            <a:off x="0" y="148353"/>
            <a:ext cx="9144000" cy="6695066"/>
            <a:chOff x="0" y="148353"/>
            <a:chExt cx="9144000" cy="6695066"/>
          </a:xfrm>
        </p:grpSpPr>
        <p:pic>
          <p:nvPicPr>
            <p:cNvPr descr="linea.png" id="322" name="Google Shape;322;p35"/>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323" name="Google Shape;323;p35"/>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324" name="Google Shape;324;p3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i. Descripción del desarrollo de la actividad.</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A partir de la información discutida de los artículos, se elaboró una presentación con ocho diferentes opioides de uso común.</a:t>
            </a:r>
            <a:endParaRPr/>
          </a:p>
          <a:p>
            <a:pPr indent="-139700" lvl="0" marL="342900" marR="0" rtl="0" algn="l">
              <a:spcBef>
                <a:spcPts val="0"/>
              </a:spcBef>
              <a:spcAft>
                <a:spcPts val="0"/>
              </a:spcAft>
              <a:buClr>
                <a:schemeClr val="dk1"/>
              </a:buClr>
              <a:buSzPts val="3200"/>
              <a:buFont typeface="Arial"/>
              <a:buNone/>
            </a:pPr>
            <a:r>
              <a:rPr lang="es-ES"/>
              <a:t>Se identificaron los grupos funcionales de cada uno y sus usos principales.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grpSp>
        <p:nvGrpSpPr>
          <p:cNvPr id="329" name="Google Shape;329;p36"/>
          <p:cNvGrpSpPr/>
          <p:nvPr/>
        </p:nvGrpSpPr>
        <p:grpSpPr>
          <a:xfrm>
            <a:off x="0" y="148353"/>
            <a:ext cx="9144000" cy="6695066"/>
            <a:chOff x="0" y="148353"/>
            <a:chExt cx="9144000" cy="6695066"/>
          </a:xfrm>
        </p:grpSpPr>
        <p:pic>
          <p:nvPicPr>
            <p:cNvPr descr="linea.png" id="330" name="Google Shape;330;p36"/>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331" name="Google Shape;331;p36"/>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332" name="Google Shape;332;p3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j. Descripción del cierre de la actividad.</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Las alumnas presentaron su trabajo en clase y se discutió la información que recopilaron para su presentación.</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grpSp>
        <p:nvGrpSpPr>
          <p:cNvPr id="337" name="Google Shape;337;p37"/>
          <p:cNvGrpSpPr/>
          <p:nvPr/>
        </p:nvGrpSpPr>
        <p:grpSpPr>
          <a:xfrm>
            <a:off x="0" y="148353"/>
            <a:ext cx="9144000" cy="6695066"/>
            <a:chOff x="0" y="148353"/>
            <a:chExt cx="9144000" cy="6695066"/>
          </a:xfrm>
        </p:grpSpPr>
        <p:pic>
          <p:nvPicPr>
            <p:cNvPr descr="linea.png" id="338" name="Google Shape;338;p37"/>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339" name="Google Shape;339;p37"/>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340" name="Google Shape;340;p37"/>
          <p:cNvSpPr txBox="1"/>
          <p:nvPr>
            <p:ph idx="1" type="body"/>
          </p:nvPr>
        </p:nvSpPr>
        <p:spPr>
          <a:xfrm>
            <a:off x="457200" y="1088150"/>
            <a:ext cx="8229600" cy="452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t/>
            </a:r>
            <a:endParaRPr/>
          </a:p>
          <a:p>
            <a:pPr indent="0" lvl="0" marL="0" rtl="0" algn="l">
              <a:spcBef>
                <a:spcPts val="0"/>
              </a:spcBef>
              <a:spcAft>
                <a:spcPts val="0"/>
              </a:spcAft>
              <a:buClr>
                <a:schemeClr val="dk1"/>
              </a:buClr>
              <a:buSzPts val="3200"/>
              <a:buFont typeface="Arial"/>
              <a:buNone/>
            </a:pPr>
            <a:r>
              <a:rPr lang="es-ES"/>
              <a:t>k. Descripción de lo que se hará con los resultados de la actividad.</a:t>
            </a:r>
            <a:endParaRPr/>
          </a:p>
          <a:p>
            <a:pPr indent="0" lvl="0" marL="0" rtl="0" algn="l">
              <a:spcBef>
                <a:spcPts val="0"/>
              </a:spcBef>
              <a:spcAft>
                <a:spcPts val="0"/>
              </a:spcAft>
              <a:buClr>
                <a:schemeClr val="dk1"/>
              </a:buClr>
              <a:buSzPts val="3200"/>
              <a:buFont typeface="Arial"/>
              <a:buNone/>
            </a:pPr>
            <a:r>
              <a:t/>
            </a:r>
            <a:endParaRPr/>
          </a:p>
          <a:p>
            <a:pPr indent="0" lvl="0" marL="0" rtl="0" algn="l">
              <a:spcBef>
                <a:spcPts val="0"/>
              </a:spcBef>
              <a:spcAft>
                <a:spcPts val="0"/>
              </a:spcAft>
              <a:buClr>
                <a:schemeClr val="dk1"/>
              </a:buClr>
              <a:buSzPts val="3200"/>
              <a:buFont typeface="Arial"/>
              <a:buNone/>
            </a:pPr>
            <a:r>
              <a:rPr lang="es-ES"/>
              <a:t>Concluyeron sobre el impacto de la estructura química de los compuestos y sus efectos. Utilizarán dicho conocimiento en su entrega final.</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grpSp>
        <p:nvGrpSpPr>
          <p:cNvPr id="345" name="Google Shape;345;p38"/>
          <p:cNvGrpSpPr/>
          <p:nvPr/>
        </p:nvGrpSpPr>
        <p:grpSpPr>
          <a:xfrm>
            <a:off x="0" y="148353"/>
            <a:ext cx="9144000" cy="6695066"/>
            <a:chOff x="0" y="148353"/>
            <a:chExt cx="9144000" cy="6695066"/>
          </a:xfrm>
        </p:grpSpPr>
        <p:pic>
          <p:nvPicPr>
            <p:cNvPr descr="linea.png" id="346" name="Google Shape;346;p38"/>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347" name="Google Shape;347;p38"/>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348" name="Google Shape;348;p38"/>
          <p:cNvSpPr txBox="1"/>
          <p:nvPr>
            <p:ph idx="1" type="body"/>
          </p:nvPr>
        </p:nvSpPr>
        <p:spPr>
          <a:xfrm>
            <a:off x="457200" y="13716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sz="2400"/>
              <a:t>l. Análisis. Contrastación de lo esperado y lo sucedido.</a:t>
            </a:r>
            <a:endParaRPr sz="2400"/>
          </a:p>
          <a:p>
            <a:pPr indent="-139700" lvl="0" marL="342900" marR="0" rtl="0" algn="l">
              <a:spcBef>
                <a:spcPts val="0"/>
              </a:spcBef>
              <a:spcAft>
                <a:spcPts val="0"/>
              </a:spcAft>
              <a:buClr>
                <a:schemeClr val="dk1"/>
              </a:buClr>
              <a:buSzPts val="3200"/>
              <a:buFont typeface="Arial"/>
              <a:buNone/>
            </a:pPr>
            <a:r>
              <a:t/>
            </a:r>
            <a:endParaRPr sz="2400"/>
          </a:p>
          <a:p>
            <a:pPr indent="-139700" lvl="0" marL="342900" marR="0" rtl="0" algn="l">
              <a:spcBef>
                <a:spcPts val="0"/>
              </a:spcBef>
              <a:spcAft>
                <a:spcPts val="0"/>
              </a:spcAft>
              <a:buClr>
                <a:schemeClr val="dk1"/>
              </a:buClr>
              <a:buSzPts val="3200"/>
              <a:buFont typeface="Arial"/>
              <a:buNone/>
            </a:pPr>
            <a:r>
              <a:rPr lang="es-ES" sz="2400"/>
              <a:t>Dada la habilidad de reconocimiento de diversos grupos funcionales, se esperaba que pudieran identificar los grupos funcionales de los diferentes opioides asignados.</a:t>
            </a:r>
            <a:endParaRPr sz="2400"/>
          </a:p>
          <a:p>
            <a:pPr indent="-139700" lvl="0" marL="342900" marR="0" rtl="0" algn="l">
              <a:spcBef>
                <a:spcPts val="0"/>
              </a:spcBef>
              <a:spcAft>
                <a:spcPts val="0"/>
              </a:spcAft>
              <a:buClr>
                <a:schemeClr val="dk1"/>
              </a:buClr>
              <a:buSzPts val="3200"/>
              <a:buFont typeface="Arial"/>
              <a:buNone/>
            </a:pPr>
            <a:r>
              <a:t/>
            </a:r>
            <a:endParaRPr sz="2400"/>
          </a:p>
          <a:p>
            <a:pPr indent="-139700" lvl="0" marL="342900" marR="0" rtl="0" algn="l">
              <a:spcBef>
                <a:spcPts val="0"/>
              </a:spcBef>
              <a:spcAft>
                <a:spcPts val="0"/>
              </a:spcAft>
              <a:buClr>
                <a:schemeClr val="dk1"/>
              </a:buClr>
              <a:buSzPts val="3200"/>
              <a:buFont typeface="Arial"/>
              <a:buNone/>
            </a:pPr>
            <a:r>
              <a:rPr lang="es-ES" sz="2400"/>
              <a:t>Las alumnas lograron el objetivo propuesto.</a:t>
            </a:r>
            <a:endParaRPr sz="2400"/>
          </a:p>
          <a:p>
            <a:pPr indent="0" lvl="0" marL="203200" marR="0" rtl="0" algn="l">
              <a:spcBef>
                <a:spcPts val="0"/>
              </a:spcBef>
              <a:spcAft>
                <a:spcPts val="0"/>
              </a:spcAft>
              <a:buClr>
                <a:schemeClr val="dk1"/>
              </a:buClr>
              <a:buSzPts val="3200"/>
              <a:buFont typeface="Arial"/>
              <a:buNone/>
            </a:pPr>
            <a:r>
              <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grpSp>
        <p:nvGrpSpPr>
          <p:cNvPr id="353" name="Google Shape;353;p39"/>
          <p:cNvGrpSpPr/>
          <p:nvPr/>
        </p:nvGrpSpPr>
        <p:grpSpPr>
          <a:xfrm>
            <a:off x="0" y="148353"/>
            <a:ext cx="9144000" cy="6695066"/>
            <a:chOff x="0" y="148353"/>
            <a:chExt cx="9144000" cy="6695066"/>
          </a:xfrm>
        </p:grpSpPr>
        <p:pic>
          <p:nvPicPr>
            <p:cNvPr descr="linea.png" id="354" name="Google Shape;354;p39"/>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355" name="Google Shape;355;p39"/>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356" name="Google Shape;356;p39"/>
          <p:cNvSpPr txBox="1"/>
          <p:nvPr>
            <p:ph idx="1" type="body"/>
          </p:nvPr>
        </p:nvSpPr>
        <p:spPr>
          <a:xfrm>
            <a:off x="457200" y="11430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m. Toma de decisiones.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De la revisión del trabajo presentado, se realizaron correcciones a algunas diapositivas para tener un producto final completo.</a:t>
            </a:r>
            <a:endParaRPr/>
          </a:p>
          <a:p>
            <a:pPr indent="-139700" lvl="0" marL="342900" marR="0" rtl="0" algn="l">
              <a:spcBef>
                <a:spcPts val="0"/>
              </a:spcBef>
              <a:spcAft>
                <a:spcPts val="0"/>
              </a:spcAft>
              <a:buClr>
                <a:schemeClr val="dk1"/>
              </a:buClr>
              <a:buSzPts val="3200"/>
              <a:buFont typeface="Arial"/>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grpSp>
        <p:nvGrpSpPr>
          <p:cNvPr id="361" name="Google Shape;361;p40"/>
          <p:cNvGrpSpPr/>
          <p:nvPr/>
        </p:nvGrpSpPr>
        <p:grpSpPr>
          <a:xfrm>
            <a:off x="0" y="148353"/>
            <a:ext cx="9144000" cy="6695066"/>
            <a:chOff x="0" y="148353"/>
            <a:chExt cx="9144000" cy="6695066"/>
          </a:xfrm>
        </p:grpSpPr>
        <p:pic>
          <p:nvPicPr>
            <p:cNvPr descr="linea.png" id="362" name="Google Shape;362;p40"/>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363" name="Google Shape;363;p40"/>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364" name="Google Shape;364;p40"/>
          <p:cNvSpPr txBox="1"/>
          <p:nvPr>
            <p:ph type="title"/>
          </p:nvPr>
        </p:nvSpPr>
        <p:spPr>
          <a:xfrm>
            <a:off x="2674800" y="2471800"/>
            <a:ext cx="3794400" cy="1143000"/>
          </a:xfrm>
          <a:prstGeom prst="rect">
            <a:avLst/>
          </a:prstGeom>
          <a:noFill/>
          <a:ln>
            <a:noFill/>
          </a:ln>
        </p:spPr>
        <p:txBody>
          <a:bodyPr anchorCtr="0" anchor="ctr" bIns="45700" lIns="91425" spcFirstLastPara="1" rIns="91425" wrap="square" tIns="45700">
            <a:noAutofit/>
          </a:bodyPr>
          <a:lstStyle/>
          <a:p>
            <a:pPr indent="0" lvl="0" marL="457200" marR="0" rtl="0" algn="ctr">
              <a:spcBef>
                <a:spcPts val="0"/>
              </a:spcBef>
              <a:spcAft>
                <a:spcPts val="0"/>
              </a:spcAft>
              <a:buNone/>
            </a:pPr>
            <a:r>
              <a:rPr lang="es-ES"/>
              <a:t>EVIDENCIAS </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68" name="Shape 368"/>
        <p:cNvGrpSpPr/>
        <p:nvPr/>
      </p:nvGrpSpPr>
      <p:grpSpPr>
        <a:xfrm>
          <a:off x="0" y="0"/>
          <a:ext cx="0" cy="0"/>
          <a:chOff x="0" y="0"/>
          <a:chExt cx="0" cy="0"/>
        </a:xfrm>
      </p:grpSpPr>
      <p:sp>
        <p:nvSpPr>
          <p:cNvPr id="369" name="Google Shape;369;p41"/>
          <p:cNvSpPr txBox="1"/>
          <p:nvPr>
            <p:ph idx="1" type="body"/>
          </p:nvPr>
        </p:nvSpPr>
        <p:spPr>
          <a:xfrm>
            <a:off x="796200" y="1688000"/>
            <a:ext cx="7704000" cy="4404000"/>
          </a:xfrm>
          <a:prstGeom prst="rect">
            <a:avLst/>
          </a:prstGeom>
        </p:spPr>
        <p:txBody>
          <a:bodyPr anchorCtr="0" anchor="t" bIns="45700" lIns="91425" spcFirstLastPara="1" rIns="91425" wrap="square" tIns="45700">
            <a:noAutofit/>
          </a:bodyPr>
          <a:lstStyle/>
          <a:p>
            <a:pPr indent="-381000" lvl="0" marL="457200" rtl="0" algn="l">
              <a:spcBef>
                <a:spcPts val="640"/>
              </a:spcBef>
              <a:spcAft>
                <a:spcPts val="0"/>
              </a:spcAft>
              <a:buClr>
                <a:srgbClr val="0A5024"/>
              </a:buClr>
              <a:buSzPts val="2400"/>
              <a:buFont typeface="Arial"/>
              <a:buChar char="-"/>
            </a:pPr>
            <a:r>
              <a:rPr lang="es-ES" sz="2400">
                <a:solidFill>
                  <a:srgbClr val="0A5024"/>
                </a:solidFill>
                <a:latin typeface="Arial"/>
                <a:ea typeface="Arial"/>
                <a:cs typeface="Arial"/>
                <a:sym typeface="Arial"/>
              </a:rPr>
              <a:t>Estructura química: </a:t>
            </a:r>
            <a:r>
              <a:rPr lang="es-ES" sz="2400">
                <a:solidFill>
                  <a:srgbClr val="0A5024"/>
                </a:solidFill>
                <a:latin typeface="Arial"/>
                <a:ea typeface="Arial"/>
                <a:cs typeface="Arial"/>
                <a:sym typeface="Arial"/>
              </a:rPr>
              <a:t>C</a:t>
            </a:r>
            <a:r>
              <a:rPr baseline="-25000" lang="es-ES" sz="2400">
                <a:solidFill>
                  <a:srgbClr val="0A5024"/>
                </a:solidFill>
                <a:latin typeface="Arial"/>
                <a:ea typeface="Arial"/>
                <a:cs typeface="Arial"/>
                <a:sym typeface="Arial"/>
              </a:rPr>
              <a:t>22</a:t>
            </a:r>
            <a:r>
              <a:rPr lang="es-ES" sz="2400">
                <a:solidFill>
                  <a:srgbClr val="0A5024"/>
                </a:solidFill>
                <a:latin typeface="Arial"/>
                <a:ea typeface="Arial"/>
                <a:cs typeface="Arial"/>
                <a:sym typeface="Arial"/>
              </a:rPr>
              <a:t>H</a:t>
            </a:r>
            <a:r>
              <a:rPr baseline="-25000" lang="es-ES" sz="2400">
                <a:solidFill>
                  <a:srgbClr val="0A5024"/>
                </a:solidFill>
                <a:latin typeface="Arial"/>
                <a:ea typeface="Arial"/>
                <a:cs typeface="Arial"/>
                <a:sym typeface="Arial"/>
              </a:rPr>
              <a:t>28</a:t>
            </a:r>
            <a:r>
              <a:rPr lang="es-ES" sz="2400">
                <a:solidFill>
                  <a:srgbClr val="0A5024"/>
                </a:solidFill>
                <a:latin typeface="Arial"/>
                <a:ea typeface="Arial"/>
                <a:cs typeface="Arial"/>
                <a:sym typeface="Arial"/>
              </a:rPr>
              <a:t>N</a:t>
            </a:r>
            <a:r>
              <a:rPr baseline="-25000" lang="es-ES" sz="2400">
                <a:solidFill>
                  <a:srgbClr val="0A5024"/>
                </a:solidFill>
                <a:latin typeface="Arial"/>
                <a:ea typeface="Arial"/>
                <a:cs typeface="Arial"/>
                <a:sym typeface="Arial"/>
              </a:rPr>
              <a:t>2</a:t>
            </a:r>
            <a:r>
              <a:rPr lang="es-ES" sz="2400">
                <a:solidFill>
                  <a:srgbClr val="0A5024"/>
                </a:solidFill>
                <a:latin typeface="Arial"/>
                <a:ea typeface="Arial"/>
                <a:cs typeface="Arial"/>
                <a:sym typeface="Arial"/>
              </a:rPr>
              <a:t>O</a:t>
            </a:r>
            <a:endParaRPr sz="2400">
              <a:solidFill>
                <a:srgbClr val="0A5024"/>
              </a:solidFill>
              <a:latin typeface="Arial"/>
              <a:ea typeface="Arial"/>
              <a:cs typeface="Arial"/>
              <a:sym typeface="Arial"/>
            </a:endParaRPr>
          </a:p>
          <a:p>
            <a:pPr indent="-381000" lvl="0" marL="457200" rtl="0" algn="l">
              <a:spcBef>
                <a:spcPts val="640"/>
              </a:spcBef>
              <a:spcAft>
                <a:spcPts val="0"/>
              </a:spcAft>
              <a:buClr>
                <a:srgbClr val="0A5024"/>
              </a:buClr>
              <a:buSzPts val="2400"/>
              <a:buFont typeface="Arial"/>
              <a:buChar char="-"/>
            </a:pPr>
            <a:r>
              <a:rPr lang="es-ES" sz="2400">
                <a:solidFill>
                  <a:srgbClr val="0A5024"/>
                </a:solidFill>
                <a:latin typeface="Arial"/>
                <a:ea typeface="Arial"/>
                <a:cs typeface="Arial"/>
                <a:sym typeface="Arial"/>
              </a:rPr>
              <a:t>Grupos funcionales: aromático, amina, cetona, </a:t>
            </a:r>
            <a:endParaRPr sz="2400">
              <a:solidFill>
                <a:srgbClr val="0A5024"/>
              </a:solidFill>
              <a:latin typeface="Arial"/>
              <a:ea typeface="Arial"/>
              <a:cs typeface="Arial"/>
              <a:sym typeface="Arial"/>
            </a:endParaRPr>
          </a:p>
          <a:p>
            <a:pPr indent="-381000" lvl="0" marL="457200" rtl="0" algn="l">
              <a:spcBef>
                <a:spcPts val="640"/>
              </a:spcBef>
              <a:spcAft>
                <a:spcPts val="0"/>
              </a:spcAft>
              <a:buClr>
                <a:srgbClr val="0A5024"/>
              </a:buClr>
              <a:buSzPts val="2400"/>
              <a:buFont typeface="Arial"/>
              <a:buChar char="-"/>
            </a:pPr>
            <a:r>
              <a:rPr lang="es-ES" sz="2400">
                <a:solidFill>
                  <a:srgbClr val="0A5024"/>
                </a:solidFill>
                <a:latin typeface="Arial"/>
                <a:ea typeface="Arial"/>
                <a:cs typeface="Arial"/>
                <a:sym typeface="Arial"/>
              </a:rPr>
              <a:t>Uso principal: para tratar dolor intenso después de una operación y en las etapas avanzadas del cáncer.</a:t>
            </a:r>
            <a:endParaRPr sz="2400">
              <a:solidFill>
                <a:srgbClr val="0A5024"/>
              </a:solidFill>
              <a:latin typeface="Arial"/>
              <a:ea typeface="Arial"/>
              <a:cs typeface="Arial"/>
              <a:sym typeface="Arial"/>
            </a:endParaRPr>
          </a:p>
        </p:txBody>
      </p:sp>
      <p:sp>
        <p:nvSpPr>
          <p:cNvPr id="370" name="Google Shape;370;p41"/>
          <p:cNvSpPr/>
          <p:nvPr/>
        </p:nvSpPr>
        <p:spPr>
          <a:xfrm>
            <a:off x="700850" y="593367"/>
            <a:ext cx="7723200" cy="8703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1" name="Google Shape;371;p41"/>
          <p:cNvSpPr txBox="1"/>
          <p:nvPr>
            <p:ph type="title"/>
          </p:nvPr>
        </p:nvSpPr>
        <p:spPr>
          <a:xfrm>
            <a:off x="720000" y="694967"/>
            <a:ext cx="7704000" cy="676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s-ES"/>
              <a:t>Fentanilo </a:t>
            </a:r>
            <a:endParaRPr/>
          </a:p>
        </p:txBody>
      </p:sp>
      <p:pic>
        <p:nvPicPr>
          <p:cNvPr id="372" name="Google Shape;372;p41"/>
          <p:cNvPicPr preferRelativeResize="0"/>
          <p:nvPr/>
        </p:nvPicPr>
        <p:blipFill>
          <a:blip r:embed="rId3">
            <a:alphaModFix/>
          </a:blip>
          <a:stretch>
            <a:fillRect/>
          </a:stretch>
        </p:blipFill>
        <p:spPr>
          <a:xfrm>
            <a:off x="2530713" y="4029068"/>
            <a:ext cx="4063476" cy="1967400"/>
          </a:xfrm>
          <a:prstGeom prst="rect">
            <a:avLst/>
          </a:prstGeom>
          <a:noFill/>
          <a:ln>
            <a:noFill/>
          </a:ln>
        </p:spPr>
      </p:pic>
      <p:sp>
        <p:nvSpPr>
          <p:cNvPr id="373" name="Google Shape;373;p41"/>
          <p:cNvSpPr/>
          <p:nvPr/>
        </p:nvSpPr>
        <p:spPr>
          <a:xfrm>
            <a:off x="2185725" y="4130733"/>
            <a:ext cx="1546200" cy="1233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1"/>
          <p:cNvSpPr/>
          <p:nvPr/>
        </p:nvSpPr>
        <p:spPr>
          <a:xfrm>
            <a:off x="5176100" y="3845933"/>
            <a:ext cx="1190100" cy="1058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1"/>
          <p:cNvSpPr/>
          <p:nvPr/>
        </p:nvSpPr>
        <p:spPr>
          <a:xfrm>
            <a:off x="4046900" y="4645867"/>
            <a:ext cx="1190100" cy="1058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1"/>
          <p:cNvSpPr/>
          <p:nvPr/>
        </p:nvSpPr>
        <p:spPr>
          <a:xfrm>
            <a:off x="5404100" y="4811667"/>
            <a:ext cx="1190100" cy="1058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1"/>
          <p:cNvSpPr txBox="1"/>
          <p:nvPr/>
        </p:nvSpPr>
        <p:spPr>
          <a:xfrm>
            <a:off x="5995875" y="5028100"/>
            <a:ext cx="101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latin typeface="Advent Pro"/>
                <a:ea typeface="Advent Pro"/>
                <a:cs typeface="Advent Pro"/>
                <a:sym typeface="Advent Pro"/>
              </a:rPr>
              <a:t>Amina </a:t>
            </a:r>
            <a:endParaRPr>
              <a:latin typeface="Advent Pro"/>
              <a:ea typeface="Advent Pro"/>
              <a:cs typeface="Advent Pro"/>
              <a:sym typeface="Advent Pro"/>
            </a:endParaRPr>
          </a:p>
        </p:txBody>
      </p:sp>
      <p:sp>
        <p:nvSpPr>
          <p:cNvPr id="378" name="Google Shape;378;p41"/>
          <p:cNvSpPr txBox="1"/>
          <p:nvPr/>
        </p:nvSpPr>
        <p:spPr>
          <a:xfrm>
            <a:off x="2369425" y="5487867"/>
            <a:ext cx="113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latin typeface="Advent Pro"/>
                <a:ea typeface="Advent Pro"/>
                <a:cs typeface="Advent Pro"/>
                <a:sym typeface="Advent Pro"/>
              </a:rPr>
              <a:t>Aromatico </a:t>
            </a:r>
            <a:endParaRPr>
              <a:latin typeface="Advent Pro"/>
              <a:ea typeface="Advent Pro"/>
              <a:cs typeface="Advent Pro"/>
              <a:sym typeface="Advent Pro"/>
            </a:endParaRPr>
          </a:p>
        </p:txBody>
      </p:sp>
      <p:sp>
        <p:nvSpPr>
          <p:cNvPr id="379" name="Google Shape;379;p41"/>
          <p:cNvSpPr txBox="1"/>
          <p:nvPr/>
        </p:nvSpPr>
        <p:spPr>
          <a:xfrm>
            <a:off x="6540975" y="3856367"/>
            <a:ext cx="68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Advent Pro"/>
              <a:ea typeface="Advent Pro"/>
              <a:cs typeface="Advent Pro"/>
              <a:sym typeface="Advent Pro"/>
            </a:endParaRPr>
          </a:p>
        </p:txBody>
      </p:sp>
      <p:sp>
        <p:nvSpPr>
          <p:cNvPr id="380" name="Google Shape;380;p41"/>
          <p:cNvSpPr txBox="1"/>
          <p:nvPr/>
        </p:nvSpPr>
        <p:spPr>
          <a:xfrm>
            <a:off x="6551200" y="3854933"/>
            <a:ext cx="101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latin typeface="Advent Pro"/>
                <a:ea typeface="Advent Pro"/>
                <a:cs typeface="Advent Pro"/>
                <a:sym typeface="Advent Pro"/>
              </a:rPr>
              <a:t>cetona</a:t>
            </a:r>
            <a:endParaRPr>
              <a:latin typeface="Advent Pro"/>
              <a:ea typeface="Advent Pro"/>
              <a:cs typeface="Advent Pro"/>
              <a:sym typeface="Advent Pro"/>
            </a:endParaRPr>
          </a:p>
        </p:txBody>
      </p:sp>
      <p:sp>
        <p:nvSpPr>
          <p:cNvPr id="381" name="Google Shape;381;p41"/>
          <p:cNvSpPr txBox="1"/>
          <p:nvPr/>
        </p:nvSpPr>
        <p:spPr>
          <a:xfrm>
            <a:off x="4151850" y="5855467"/>
            <a:ext cx="501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latin typeface="Advent Pro"/>
                <a:ea typeface="Advent Pro"/>
                <a:cs typeface="Advent Pro"/>
                <a:sym typeface="Advent Pro"/>
              </a:rPr>
              <a:t>Amina</a:t>
            </a:r>
            <a:endParaRPr>
              <a:latin typeface="Advent Pro"/>
              <a:ea typeface="Advent Pro"/>
              <a:cs typeface="Advent Pro"/>
              <a:sym typeface="Advent Pr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2"/>
          <p:cNvSpPr/>
          <p:nvPr/>
        </p:nvSpPr>
        <p:spPr>
          <a:xfrm rot="-5400000">
            <a:off x="685075" y="-1122617"/>
            <a:ext cx="1874400" cy="49125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387" name="Google Shape;387;p42"/>
          <p:cNvSpPr txBox="1"/>
          <p:nvPr>
            <p:ph idx="1" type="body"/>
          </p:nvPr>
        </p:nvSpPr>
        <p:spPr>
          <a:xfrm>
            <a:off x="4397375" y="515833"/>
            <a:ext cx="4519800" cy="38775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s-ES" sz="2500">
                <a:solidFill>
                  <a:schemeClr val="lt1"/>
                </a:solidFill>
              </a:rPr>
              <a:t>Estructura química:: </a:t>
            </a:r>
            <a:r>
              <a:rPr b="1" lang="es-ES" sz="3000">
                <a:solidFill>
                  <a:schemeClr val="lt1"/>
                </a:solidFill>
              </a:rPr>
              <a:t>C₁₇H₁₉NO₃</a:t>
            </a:r>
            <a:endParaRPr b="1" sz="3000">
              <a:solidFill>
                <a:schemeClr val="lt1"/>
              </a:solidFill>
            </a:endParaRPr>
          </a:p>
          <a:p>
            <a:pPr indent="0" lvl="0" marL="0" rtl="0" algn="l">
              <a:spcBef>
                <a:spcPts val="640"/>
              </a:spcBef>
              <a:spcAft>
                <a:spcPts val="0"/>
              </a:spcAft>
              <a:buNone/>
            </a:pPr>
            <a:r>
              <a:rPr lang="es-ES" sz="2500">
                <a:solidFill>
                  <a:schemeClr val="lt1"/>
                </a:solidFill>
              </a:rPr>
              <a:t>Grupos funcionales Alcohol, éter, amina, aromático, alqueno </a:t>
            </a:r>
            <a:endParaRPr sz="2500">
              <a:solidFill>
                <a:schemeClr val="lt1"/>
              </a:solidFill>
            </a:endParaRPr>
          </a:p>
          <a:p>
            <a:pPr indent="0" lvl="0" marL="0" rtl="0" algn="l">
              <a:spcBef>
                <a:spcPts val="640"/>
              </a:spcBef>
              <a:spcAft>
                <a:spcPts val="0"/>
              </a:spcAft>
              <a:buNone/>
            </a:pPr>
            <a:r>
              <a:rPr lang="es-ES" sz="2500">
                <a:solidFill>
                  <a:schemeClr val="lt1"/>
                </a:solidFill>
              </a:rPr>
              <a:t>Uso principal. Aliviar el dolor fuerte (todo el tiempo) que no se puede controlar..</a:t>
            </a:r>
            <a:endParaRPr sz="2500">
              <a:solidFill>
                <a:schemeClr val="lt1"/>
              </a:solidFill>
            </a:endParaRPr>
          </a:p>
        </p:txBody>
      </p:sp>
      <p:sp>
        <p:nvSpPr>
          <p:cNvPr id="388" name="Google Shape;388;p42"/>
          <p:cNvSpPr txBox="1"/>
          <p:nvPr>
            <p:ph type="title"/>
          </p:nvPr>
        </p:nvSpPr>
        <p:spPr>
          <a:xfrm>
            <a:off x="700850" y="720000"/>
            <a:ext cx="2907300" cy="1331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s-ES"/>
              <a:t>Morfina </a:t>
            </a:r>
            <a:endParaRPr/>
          </a:p>
        </p:txBody>
      </p:sp>
      <p:pic>
        <p:nvPicPr>
          <p:cNvPr id="389" name="Google Shape;389;p42"/>
          <p:cNvPicPr preferRelativeResize="0"/>
          <p:nvPr/>
        </p:nvPicPr>
        <p:blipFill>
          <a:blip r:embed="rId3">
            <a:alphaModFix/>
          </a:blip>
          <a:stretch>
            <a:fillRect/>
          </a:stretch>
        </p:blipFill>
        <p:spPr>
          <a:xfrm>
            <a:off x="6022675" y="3909000"/>
            <a:ext cx="2324100" cy="1971675"/>
          </a:xfrm>
          <a:prstGeom prst="rect">
            <a:avLst/>
          </a:prstGeom>
          <a:noFill/>
          <a:ln>
            <a:noFill/>
          </a:ln>
        </p:spPr>
      </p:pic>
      <p:sp>
        <p:nvSpPr>
          <p:cNvPr id="390" name="Google Shape;390;p42"/>
          <p:cNvSpPr/>
          <p:nvPr/>
        </p:nvSpPr>
        <p:spPr>
          <a:xfrm>
            <a:off x="5809425" y="3756367"/>
            <a:ext cx="1190100" cy="1058100"/>
          </a:xfrm>
          <a:prstGeom prst="rect">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2"/>
          <p:cNvSpPr/>
          <p:nvPr/>
        </p:nvSpPr>
        <p:spPr>
          <a:xfrm>
            <a:off x="5864750" y="5915633"/>
            <a:ext cx="784500" cy="732300"/>
          </a:xfrm>
          <a:prstGeom prst="rect">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2"/>
          <p:cNvSpPr/>
          <p:nvPr/>
        </p:nvSpPr>
        <p:spPr>
          <a:xfrm>
            <a:off x="7562275" y="5479100"/>
            <a:ext cx="784500" cy="732300"/>
          </a:xfrm>
          <a:prstGeom prst="rect">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42"/>
          <p:cNvSpPr txBox="1"/>
          <p:nvPr/>
        </p:nvSpPr>
        <p:spPr>
          <a:xfrm>
            <a:off x="5588300" y="4080500"/>
            <a:ext cx="1337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900">
                <a:latin typeface="Advent Pro"/>
                <a:ea typeface="Advent Pro"/>
                <a:cs typeface="Advent Pro"/>
                <a:sym typeface="Advent Pro"/>
              </a:rPr>
              <a:t>alcohol</a:t>
            </a:r>
            <a:endParaRPr sz="1900">
              <a:latin typeface="Advent Pro"/>
              <a:ea typeface="Advent Pro"/>
              <a:cs typeface="Advent Pro"/>
              <a:sym typeface="Advent Pro"/>
            </a:endParaRPr>
          </a:p>
        </p:txBody>
      </p:sp>
      <p:sp>
        <p:nvSpPr>
          <p:cNvPr id="394" name="Google Shape;394;p42"/>
          <p:cNvSpPr txBox="1"/>
          <p:nvPr/>
        </p:nvSpPr>
        <p:spPr>
          <a:xfrm>
            <a:off x="7098025" y="4149100"/>
            <a:ext cx="1248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800">
                <a:latin typeface="Advent Pro"/>
                <a:ea typeface="Advent Pro"/>
                <a:cs typeface="Advent Pro"/>
                <a:sym typeface="Advent Pro"/>
              </a:rPr>
              <a:t>aromáticos</a:t>
            </a:r>
            <a:endParaRPr sz="1800">
              <a:latin typeface="Advent Pro"/>
              <a:ea typeface="Advent Pro"/>
              <a:cs typeface="Advent Pro"/>
              <a:sym typeface="Advent Pro"/>
            </a:endParaRPr>
          </a:p>
        </p:txBody>
      </p:sp>
      <p:sp>
        <p:nvSpPr>
          <p:cNvPr id="395" name="Google Shape;395;p42"/>
          <p:cNvSpPr txBox="1"/>
          <p:nvPr/>
        </p:nvSpPr>
        <p:spPr>
          <a:xfrm>
            <a:off x="8083075" y="4944600"/>
            <a:ext cx="1190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800">
                <a:latin typeface="Advent Pro"/>
                <a:ea typeface="Advent Pro"/>
                <a:cs typeface="Advent Pro"/>
                <a:sym typeface="Advent Pro"/>
              </a:rPr>
              <a:t>amina</a:t>
            </a:r>
            <a:endParaRPr sz="1800">
              <a:latin typeface="Advent Pro"/>
              <a:ea typeface="Advent Pro"/>
              <a:cs typeface="Advent Pro"/>
              <a:sym typeface="Advent Pro"/>
            </a:endParaRPr>
          </a:p>
        </p:txBody>
      </p:sp>
      <p:sp>
        <p:nvSpPr>
          <p:cNvPr id="396" name="Google Shape;396;p42"/>
          <p:cNvSpPr txBox="1"/>
          <p:nvPr/>
        </p:nvSpPr>
        <p:spPr>
          <a:xfrm>
            <a:off x="5188450" y="6246533"/>
            <a:ext cx="71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latin typeface="Advent Pro"/>
                <a:ea typeface="Advent Pro"/>
                <a:cs typeface="Advent Pro"/>
                <a:sym typeface="Advent Pro"/>
              </a:rPr>
              <a:t>alcohol</a:t>
            </a:r>
            <a:endParaRPr>
              <a:latin typeface="Advent Pro"/>
              <a:ea typeface="Advent Pro"/>
              <a:cs typeface="Advent Pro"/>
              <a:sym typeface="Advent Pro"/>
            </a:endParaRPr>
          </a:p>
        </p:txBody>
      </p:sp>
      <p:sp>
        <p:nvSpPr>
          <p:cNvPr id="397" name="Google Shape;397;p42"/>
          <p:cNvSpPr/>
          <p:nvPr/>
        </p:nvSpPr>
        <p:spPr>
          <a:xfrm>
            <a:off x="6167850" y="5041800"/>
            <a:ext cx="457800" cy="4212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2"/>
          <p:cNvSpPr txBox="1"/>
          <p:nvPr/>
        </p:nvSpPr>
        <p:spPr>
          <a:xfrm>
            <a:off x="5636150" y="4956633"/>
            <a:ext cx="78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latin typeface="Advent Pro"/>
                <a:ea typeface="Advent Pro"/>
                <a:cs typeface="Advent Pro"/>
                <a:sym typeface="Advent Pro"/>
              </a:rPr>
              <a:t>Éter</a:t>
            </a:r>
            <a:endParaRPr>
              <a:latin typeface="Advent Pro"/>
              <a:ea typeface="Advent Pro"/>
              <a:cs typeface="Advent Pro"/>
              <a:sym typeface="Advent Pro"/>
            </a:endParaRPr>
          </a:p>
        </p:txBody>
      </p:sp>
      <p:sp>
        <p:nvSpPr>
          <p:cNvPr id="399" name="Google Shape;399;p42"/>
          <p:cNvSpPr txBox="1"/>
          <p:nvPr/>
        </p:nvSpPr>
        <p:spPr>
          <a:xfrm>
            <a:off x="7098025" y="6324400"/>
            <a:ext cx="276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latin typeface="Advent Pro"/>
                <a:ea typeface="Advent Pro"/>
                <a:cs typeface="Advent Pro"/>
                <a:sym typeface="Advent Pro"/>
              </a:rPr>
              <a:t>Alqueno</a:t>
            </a:r>
            <a:endParaRPr>
              <a:latin typeface="Advent Pro"/>
              <a:ea typeface="Advent Pro"/>
              <a:cs typeface="Advent Pro"/>
              <a:sym typeface="Advent Pro"/>
            </a:endParaRPr>
          </a:p>
        </p:txBody>
      </p:sp>
      <p:sp>
        <p:nvSpPr>
          <p:cNvPr id="400" name="Google Shape;400;p42"/>
          <p:cNvSpPr/>
          <p:nvPr/>
        </p:nvSpPr>
        <p:spPr>
          <a:xfrm>
            <a:off x="6778075" y="5984933"/>
            <a:ext cx="512100" cy="4212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grpSp>
        <p:nvGrpSpPr>
          <p:cNvPr id="405" name="Google Shape;405;p43"/>
          <p:cNvGrpSpPr/>
          <p:nvPr/>
        </p:nvGrpSpPr>
        <p:grpSpPr>
          <a:xfrm>
            <a:off x="0" y="148353"/>
            <a:ext cx="9144000" cy="6695066"/>
            <a:chOff x="0" y="148353"/>
            <a:chExt cx="9144000" cy="6695066"/>
          </a:xfrm>
        </p:grpSpPr>
        <p:pic>
          <p:nvPicPr>
            <p:cNvPr descr="linea.png" id="406" name="Google Shape;406;p43"/>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407" name="Google Shape;407;p43"/>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408" name="Google Shape;408;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lang="es-ES"/>
              <a:t>Actividad 1 Psicología</a:t>
            </a:r>
            <a:endParaRPr b="0" i="0" sz="4400" u="none" cap="none" strike="noStrike">
              <a:solidFill>
                <a:schemeClr val="dk1"/>
              </a:solidFill>
              <a:latin typeface="Calibri"/>
              <a:ea typeface="Calibri"/>
              <a:cs typeface="Calibri"/>
              <a:sym typeface="Calibri"/>
            </a:endParaRPr>
          </a:p>
        </p:txBody>
      </p:sp>
      <p:sp>
        <p:nvSpPr>
          <p:cNvPr id="409" name="Google Shape;409;p4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sz="3600"/>
              <a:t>a. Nombre de la actividad. Análisis de la película “Beautiful Boy”.</a:t>
            </a:r>
            <a:endParaRPr sz="3600"/>
          </a:p>
          <a:p>
            <a:pPr indent="-139700" lvl="0" marL="342900" marR="0" rtl="0" algn="l">
              <a:spcBef>
                <a:spcPts val="0"/>
              </a:spcBef>
              <a:spcAft>
                <a:spcPts val="0"/>
              </a:spcAft>
              <a:buClr>
                <a:schemeClr val="dk1"/>
              </a:buClr>
              <a:buSzPts val="3200"/>
              <a:buFont typeface="Arial"/>
              <a:buNone/>
            </a:pPr>
            <a:r>
              <a:rPr lang="es-ES" sz="3600"/>
              <a:t>b. Objetivo: Identificar los conceptos del abuso de sustancias </a:t>
            </a:r>
            <a:r>
              <a:rPr lang="es-ES" sz="3600"/>
              <a:t>y principales características de personalidad de los consumidores.</a:t>
            </a:r>
            <a:endParaRPr sz="3600"/>
          </a:p>
          <a:p>
            <a:pPr indent="-139700" lvl="0" marL="342900" marR="0" rtl="0" algn="l">
              <a:spcBef>
                <a:spcPts val="0"/>
              </a:spcBef>
              <a:spcAft>
                <a:spcPts val="0"/>
              </a:spcAft>
              <a:buClr>
                <a:schemeClr val="dk1"/>
              </a:buClr>
              <a:buSzPts val="3200"/>
              <a:buFont typeface="Arial"/>
              <a:buNone/>
            </a:pPr>
            <a:r>
              <a:rPr lang="es-ES" sz="3600"/>
              <a:t>c. Grado. 6to grado.</a:t>
            </a:r>
            <a:endParaRPr sz="3600"/>
          </a:p>
          <a:p>
            <a:pPr indent="-139700" lvl="0" marL="342900" marR="0" rtl="0" algn="l">
              <a:spcBef>
                <a:spcPts val="0"/>
              </a:spcBef>
              <a:spcAft>
                <a:spcPts val="0"/>
              </a:spcAft>
              <a:buClr>
                <a:schemeClr val="dk1"/>
              </a:buClr>
              <a:buSzPts val="3200"/>
              <a:buFont typeface="Arial"/>
              <a:buNone/>
            </a:pPr>
            <a:r>
              <a:rPr lang="es-ES" sz="3600"/>
              <a:t>d. Fecha: 6 y 13 de marzo</a:t>
            </a:r>
            <a:endParaRPr sz="3600"/>
          </a:p>
          <a:p>
            <a:pPr indent="-139700" lvl="0" marL="342900" marR="0" rtl="0" algn="l">
              <a:spcBef>
                <a:spcPts val="0"/>
              </a:spcBef>
              <a:spcAft>
                <a:spcPts val="0"/>
              </a:spcAft>
              <a:buClr>
                <a:schemeClr val="dk1"/>
              </a:buClr>
              <a:buSzPts val="3200"/>
              <a:buFont typeface="Arial"/>
              <a:buNone/>
            </a:pPr>
            <a:r>
              <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grpSp>
        <p:nvGrpSpPr>
          <p:cNvPr id="172" name="Google Shape;172;p17"/>
          <p:cNvGrpSpPr/>
          <p:nvPr/>
        </p:nvGrpSpPr>
        <p:grpSpPr>
          <a:xfrm>
            <a:off x="0" y="148353"/>
            <a:ext cx="9144000" cy="6695066"/>
            <a:chOff x="0" y="148353"/>
            <a:chExt cx="9144000" cy="6695066"/>
          </a:xfrm>
        </p:grpSpPr>
        <p:pic>
          <p:nvPicPr>
            <p:cNvPr descr="linea.png" id="173" name="Google Shape;173;p17"/>
            <p:cNvPicPr preferRelativeResize="0"/>
            <p:nvPr/>
          </p:nvPicPr>
          <p:blipFill rotWithShape="1">
            <a:blip r:embed="rId3">
              <a:alphaModFix/>
            </a:blip>
            <a:srcRect b="53749" l="0" r="0" t="35031"/>
            <a:stretch/>
          </p:blipFill>
          <p:spPr>
            <a:xfrm>
              <a:off x="0" y="6128054"/>
              <a:ext cx="9144000" cy="715365"/>
            </a:xfrm>
            <a:prstGeom prst="rect">
              <a:avLst/>
            </a:prstGeom>
            <a:noFill/>
            <a:ln>
              <a:noFill/>
            </a:ln>
          </p:spPr>
        </p:pic>
        <p:pic>
          <p:nvPicPr>
            <p:cNvPr id="174" name="Google Shape;174;p17"/>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75" name="Google Shape;175;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3200"/>
              <a:buChar char="•"/>
            </a:pPr>
            <a:r>
              <a:rPr lang="es-ES"/>
              <a:t>Ciclo escolar: 2022-2023</a:t>
            </a:r>
            <a:endParaRPr/>
          </a:p>
          <a:p>
            <a:pPr indent="-342900" lvl="0" marL="342900" rtl="0" algn="l">
              <a:spcBef>
                <a:spcPts val="640"/>
              </a:spcBef>
              <a:spcAft>
                <a:spcPts val="0"/>
              </a:spcAft>
              <a:buSzPts val="3200"/>
              <a:buChar char="•"/>
            </a:pPr>
            <a:r>
              <a:rPr lang="es-ES"/>
              <a:t>Fecha de inicio: febrero 2023</a:t>
            </a:r>
            <a:endParaRPr/>
          </a:p>
          <a:p>
            <a:pPr indent="-342900" lvl="0" marL="342900" rtl="0" algn="l">
              <a:spcBef>
                <a:spcPts val="640"/>
              </a:spcBef>
              <a:spcAft>
                <a:spcPts val="0"/>
              </a:spcAft>
              <a:buSzPts val="3200"/>
              <a:buChar char="•"/>
            </a:pPr>
            <a:r>
              <a:rPr lang="es-ES"/>
              <a:t>Fecha de término: mayo 2023</a:t>
            </a:r>
            <a:endParaRPr/>
          </a:p>
          <a:p>
            <a:pPr indent="0" lvl="0" marL="342900" marR="0" rtl="0" algn="l">
              <a:spcBef>
                <a:spcPts val="64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grpSp>
        <p:nvGrpSpPr>
          <p:cNvPr id="414" name="Google Shape;414;p44"/>
          <p:cNvGrpSpPr/>
          <p:nvPr/>
        </p:nvGrpSpPr>
        <p:grpSpPr>
          <a:xfrm>
            <a:off x="0" y="148353"/>
            <a:ext cx="9144000" cy="6695066"/>
            <a:chOff x="0" y="148353"/>
            <a:chExt cx="9144000" cy="6695066"/>
          </a:xfrm>
        </p:grpSpPr>
        <p:pic>
          <p:nvPicPr>
            <p:cNvPr descr="linea.png" id="415" name="Google Shape;415;p44"/>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416" name="Google Shape;416;p44"/>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417" name="Google Shape;417;p4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e) </a:t>
            </a:r>
            <a:r>
              <a:rPr lang="es-ES"/>
              <a:t>Justificación de la actividad.</a:t>
            </a:r>
            <a:endParaRPr/>
          </a:p>
          <a:p>
            <a:pPr indent="-139700" lvl="0" marL="342900" rtl="0" algn="l">
              <a:spcBef>
                <a:spcPts val="0"/>
              </a:spcBef>
              <a:spcAft>
                <a:spcPts val="0"/>
              </a:spcAft>
              <a:buClr>
                <a:schemeClr val="dk1"/>
              </a:buClr>
              <a:buSzPts val="3200"/>
              <a:buFont typeface="Arial"/>
              <a:buNone/>
            </a:pPr>
            <a:r>
              <a:rPr lang="es-ES"/>
              <a:t>Las alumnas analizarán las características personales, familiares y sociales de un adolescente consumidor de sustancias psicoactivas para identificar las conductas de riesgo. </a:t>
            </a:r>
            <a:endParaRPr/>
          </a:p>
          <a:p>
            <a:pPr indent="-139700" lvl="0" marL="342900" marR="0" rtl="0" algn="l">
              <a:spcBef>
                <a:spcPts val="0"/>
              </a:spcBef>
              <a:spcAft>
                <a:spcPts val="0"/>
              </a:spcAft>
              <a:buClr>
                <a:schemeClr val="dk1"/>
              </a:buClr>
              <a:buSzPts val="3200"/>
              <a:buFont typeface="Arial"/>
              <a:buNone/>
            </a:pPr>
            <a:r>
              <a:rPr lang="es-ES"/>
              <a:t>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grpSp>
        <p:nvGrpSpPr>
          <p:cNvPr id="422" name="Google Shape;422;p45"/>
          <p:cNvGrpSpPr/>
          <p:nvPr/>
        </p:nvGrpSpPr>
        <p:grpSpPr>
          <a:xfrm>
            <a:off x="0" y="148353"/>
            <a:ext cx="9144000" cy="6695066"/>
            <a:chOff x="0" y="148353"/>
            <a:chExt cx="9144000" cy="6695066"/>
          </a:xfrm>
        </p:grpSpPr>
        <p:pic>
          <p:nvPicPr>
            <p:cNvPr descr="linea.png" id="423" name="Google Shape;423;p45"/>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424" name="Google Shape;424;p45"/>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425" name="Google Shape;425;p4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f)</a:t>
            </a:r>
            <a:r>
              <a:rPr lang="es-ES"/>
              <a:t>. Descripción de Apertura de la actividad.</a:t>
            </a:r>
            <a:endParaRPr/>
          </a:p>
          <a:p>
            <a:pPr indent="-139700" lvl="0" marL="342900" marR="0" rtl="0" algn="l">
              <a:spcBef>
                <a:spcPts val="0"/>
              </a:spcBef>
              <a:spcAft>
                <a:spcPts val="0"/>
              </a:spcAft>
              <a:buClr>
                <a:schemeClr val="dk1"/>
              </a:buClr>
              <a:buSzPts val="3200"/>
              <a:buFont typeface="Arial"/>
              <a:buNone/>
            </a:pPr>
            <a:r>
              <a:rPr lang="es-ES"/>
              <a:t>Preguntas detonadoras.</a:t>
            </a:r>
            <a:endParaRPr/>
          </a:p>
          <a:p>
            <a:pPr indent="-139700" lvl="0" marL="342900" marR="0" rtl="0" algn="l">
              <a:spcBef>
                <a:spcPts val="0"/>
              </a:spcBef>
              <a:spcAft>
                <a:spcPts val="0"/>
              </a:spcAft>
              <a:buClr>
                <a:schemeClr val="dk1"/>
              </a:buClr>
              <a:buSzPts val="3200"/>
              <a:buFont typeface="Arial"/>
              <a:buNone/>
            </a:pPr>
            <a:r>
              <a:rPr lang="es-ES"/>
              <a:t>Conocer ideas previas sobre uso de sustancias y conductas de riesgo.</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sz="3000"/>
          </a:p>
          <a:p>
            <a:pPr indent="-139700" lvl="0" marL="342900" marR="0" rtl="0" algn="l">
              <a:spcBef>
                <a:spcPts val="0"/>
              </a:spcBef>
              <a:spcAft>
                <a:spcPts val="0"/>
              </a:spcAft>
              <a:buClr>
                <a:schemeClr val="dk1"/>
              </a:buClr>
              <a:buSzPts val="3200"/>
              <a:buFont typeface="Arial"/>
              <a:buNone/>
            </a:pPr>
            <a:r>
              <a:t/>
            </a:r>
            <a:endParaRPr sz="2400"/>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grpSp>
        <p:nvGrpSpPr>
          <p:cNvPr id="430" name="Google Shape;430;p46"/>
          <p:cNvGrpSpPr/>
          <p:nvPr/>
        </p:nvGrpSpPr>
        <p:grpSpPr>
          <a:xfrm>
            <a:off x="0" y="148353"/>
            <a:ext cx="9144000" cy="6695066"/>
            <a:chOff x="0" y="148353"/>
            <a:chExt cx="9144000" cy="6695066"/>
          </a:xfrm>
        </p:grpSpPr>
        <p:pic>
          <p:nvPicPr>
            <p:cNvPr descr="linea.png" id="431" name="Google Shape;431;p46"/>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432" name="Google Shape;432;p46"/>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433" name="Google Shape;433;p4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g) </a:t>
            </a:r>
            <a:r>
              <a:rPr lang="es-ES"/>
              <a:t>Desarrollo de la actividad</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Ver la película, analizando por segmentos aquellas conductas que se consideraban relevantes.</a:t>
            </a:r>
            <a:endParaRPr/>
          </a:p>
          <a:p>
            <a:pPr indent="-139700" lvl="0" marL="342900" rtl="0" algn="l">
              <a:spcBef>
                <a:spcPts val="0"/>
              </a:spcBef>
              <a:spcAft>
                <a:spcPts val="0"/>
              </a:spcAft>
              <a:buClr>
                <a:schemeClr val="dk1"/>
              </a:buClr>
              <a:buSzPts val="3200"/>
              <a:buFont typeface="Arial"/>
              <a:buNone/>
            </a:pPr>
            <a:r>
              <a:t/>
            </a:r>
            <a:endParaRPr sz="24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grpSp>
        <p:nvGrpSpPr>
          <p:cNvPr id="438" name="Google Shape;438;p47"/>
          <p:cNvGrpSpPr/>
          <p:nvPr/>
        </p:nvGrpSpPr>
        <p:grpSpPr>
          <a:xfrm>
            <a:off x="0" y="148353"/>
            <a:ext cx="9144000" cy="6695066"/>
            <a:chOff x="0" y="148353"/>
            <a:chExt cx="9144000" cy="6695066"/>
          </a:xfrm>
        </p:grpSpPr>
        <p:pic>
          <p:nvPicPr>
            <p:cNvPr descr="linea.png" id="439" name="Google Shape;439;p47"/>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440" name="Google Shape;440;p47"/>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441" name="Google Shape;441;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lang="es-ES" sz="3400">
                <a:latin typeface="Arial"/>
                <a:ea typeface="Arial"/>
                <a:cs typeface="Arial"/>
                <a:sym typeface="Arial"/>
              </a:rPr>
              <a:t>i) Cierre de la actividad</a:t>
            </a:r>
            <a:endParaRPr i="0" sz="3400" u="none" cap="none" strike="noStrike">
              <a:solidFill>
                <a:schemeClr val="dk1"/>
              </a:solidFill>
              <a:latin typeface="Arial"/>
              <a:ea typeface="Arial"/>
              <a:cs typeface="Arial"/>
              <a:sym typeface="Arial"/>
            </a:endParaRPr>
          </a:p>
        </p:txBody>
      </p:sp>
      <p:sp>
        <p:nvSpPr>
          <p:cNvPr id="442" name="Google Shape;442;p47"/>
          <p:cNvSpPr txBox="1"/>
          <p:nvPr>
            <p:ph idx="1" type="body"/>
          </p:nvPr>
        </p:nvSpPr>
        <p:spPr>
          <a:xfrm>
            <a:off x="457200" y="1527050"/>
            <a:ext cx="8229600" cy="4526100"/>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rPr lang="es-ES"/>
              <a:t>En grupo se discutieron las conductas del adolescente, de la familia y el entorno social que pudieron detonar el consumo de sustancias para identificar las conductas de riesgo.</a:t>
            </a:r>
            <a:endParaRPr/>
          </a:p>
          <a:p>
            <a:pPr indent="-139700" lvl="0" marL="342900" rtl="0" algn="l">
              <a:spcBef>
                <a:spcPts val="0"/>
              </a:spcBef>
              <a:spcAft>
                <a:spcPts val="0"/>
              </a:spcAft>
              <a:buClr>
                <a:schemeClr val="dk1"/>
              </a:buClr>
              <a:buSzPts val="3200"/>
              <a:buFont typeface="Arial"/>
              <a:buNone/>
            </a:pPr>
            <a:r>
              <a:rPr lang="es-ES"/>
              <a:t>Se registraron un documento compartido.</a:t>
            </a:r>
            <a:endParaRPr sz="2400"/>
          </a:p>
          <a:p>
            <a:pPr indent="-139700" lvl="0" marL="342900" marR="0" rtl="0" algn="l">
              <a:spcBef>
                <a:spcPts val="0"/>
              </a:spcBef>
              <a:spcAft>
                <a:spcPts val="0"/>
              </a:spcAft>
              <a:buClr>
                <a:schemeClr val="dk1"/>
              </a:buClr>
              <a:buSzPts val="3200"/>
              <a:buFont typeface="Arial"/>
              <a:buNone/>
            </a:pPr>
            <a:r>
              <a:t/>
            </a:r>
            <a:endParaRPr sz="2400"/>
          </a:p>
          <a:p>
            <a:pPr indent="-139700" lvl="0" marL="342900" marR="0" rtl="0" algn="l">
              <a:spcBef>
                <a:spcPts val="0"/>
              </a:spcBef>
              <a:spcAft>
                <a:spcPts val="0"/>
              </a:spcAft>
              <a:buClr>
                <a:schemeClr val="dk1"/>
              </a:buClr>
              <a:buSzPts val="3200"/>
              <a:buFont typeface="Arial"/>
              <a:buNone/>
            </a:pPr>
            <a:r>
              <a:t/>
            </a:r>
            <a:endParaRPr sz="24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grpSp>
        <p:nvGrpSpPr>
          <p:cNvPr id="447" name="Google Shape;447;p48"/>
          <p:cNvGrpSpPr/>
          <p:nvPr/>
        </p:nvGrpSpPr>
        <p:grpSpPr>
          <a:xfrm>
            <a:off x="0" y="148353"/>
            <a:ext cx="9144000" cy="6695066"/>
            <a:chOff x="0" y="148353"/>
            <a:chExt cx="9144000" cy="6695066"/>
          </a:xfrm>
        </p:grpSpPr>
        <p:pic>
          <p:nvPicPr>
            <p:cNvPr descr="linea.png" id="448" name="Google Shape;448;p48"/>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449" name="Google Shape;449;p48"/>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450" name="Google Shape;450;p4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k. Descripción de lo que se hará con los resultados de la actividad.</a:t>
            </a:r>
            <a:endParaRPr/>
          </a:p>
          <a:p>
            <a:pPr indent="-139700" lvl="0" marL="342900" marR="0" rtl="0" algn="l">
              <a:spcBef>
                <a:spcPts val="0"/>
              </a:spcBef>
              <a:spcAft>
                <a:spcPts val="0"/>
              </a:spcAft>
              <a:buClr>
                <a:schemeClr val="dk1"/>
              </a:buClr>
              <a:buSzPts val="3200"/>
              <a:buFont typeface="Arial"/>
              <a:buNone/>
            </a:pPr>
            <a:r>
              <a:rPr lang="es-ES"/>
              <a:t>Tras identificar las conductas de riesgo se investigarán factores de protección y prevención de dichas conductas.</a:t>
            </a:r>
            <a:endParaRPr/>
          </a:p>
          <a:p>
            <a:pPr indent="0" lvl="0" marL="203200" marR="0" rtl="0" algn="l">
              <a:spcBef>
                <a:spcPts val="0"/>
              </a:spcBef>
              <a:spcAft>
                <a:spcPts val="0"/>
              </a:spcAft>
              <a:buClr>
                <a:schemeClr val="dk1"/>
              </a:buClr>
              <a:buSzPts val="3200"/>
              <a:buFont typeface="Arial"/>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grpSp>
        <p:nvGrpSpPr>
          <p:cNvPr id="455" name="Google Shape;455;p49"/>
          <p:cNvGrpSpPr/>
          <p:nvPr/>
        </p:nvGrpSpPr>
        <p:grpSpPr>
          <a:xfrm>
            <a:off x="0" y="148353"/>
            <a:ext cx="9144000" cy="6695066"/>
            <a:chOff x="0" y="148353"/>
            <a:chExt cx="9144000" cy="6695066"/>
          </a:xfrm>
        </p:grpSpPr>
        <p:pic>
          <p:nvPicPr>
            <p:cNvPr descr="linea.png" id="456" name="Google Shape;456;p49"/>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457" name="Google Shape;457;p49"/>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458" name="Google Shape;458;p4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sz="2900"/>
              <a:t>l. Análisis. Contrastación de lo esperado y lo sucedido. </a:t>
            </a:r>
            <a:endParaRPr sz="2900"/>
          </a:p>
          <a:p>
            <a:pPr indent="0" lvl="0" marL="203200" rtl="0" algn="l">
              <a:spcBef>
                <a:spcPts val="0"/>
              </a:spcBef>
              <a:spcAft>
                <a:spcPts val="0"/>
              </a:spcAft>
              <a:buClr>
                <a:schemeClr val="dk1"/>
              </a:buClr>
              <a:buSzPts val="3200"/>
              <a:buFont typeface="Arial"/>
              <a:buNone/>
            </a:pPr>
            <a:r>
              <a:t/>
            </a:r>
            <a:endParaRPr/>
          </a:p>
          <a:p>
            <a:pPr indent="-139700" lvl="0" marL="342900" rtl="0" algn="l">
              <a:spcBef>
                <a:spcPts val="0"/>
              </a:spcBef>
              <a:spcAft>
                <a:spcPts val="0"/>
              </a:spcAft>
              <a:buClr>
                <a:schemeClr val="dk1"/>
              </a:buClr>
              <a:buSzPts val="3200"/>
              <a:buFont typeface="Arial"/>
              <a:buNone/>
            </a:pPr>
            <a:r>
              <a:rPr lang="es-ES" sz="2900"/>
              <a:t>1. Logros alcanzados. participación de todas las alumnas, diferenciar los distintos tipos de conductas de riesgo, comprender la importancia de la salud mental como factor preventivo en el consumo de sustancias. </a:t>
            </a:r>
            <a:endParaRPr sz="2900"/>
          </a:p>
          <a:p>
            <a:pPr indent="-139700" lvl="0" marL="342900" rtl="0" algn="l">
              <a:spcBef>
                <a:spcPts val="0"/>
              </a:spcBef>
              <a:spcAft>
                <a:spcPts val="0"/>
              </a:spcAft>
              <a:buClr>
                <a:schemeClr val="dk1"/>
              </a:buClr>
              <a:buSzPts val="3200"/>
              <a:buFont typeface="Arial"/>
              <a:buNone/>
            </a:pPr>
            <a:r>
              <a:rPr lang="es-ES" sz="2900"/>
              <a:t>2. Aspectos a mejorar. incluir material de apoyo para tener antecedentes teóricos.</a:t>
            </a:r>
            <a:endParaRPr sz="2900"/>
          </a:p>
          <a:p>
            <a:pPr indent="0" lvl="0" marL="203200" marR="0" rtl="0" algn="l">
              <a:spcBef>
                <a:spcPts val="0"/>
              </a:spcBef>
              <a:spcAft>
                <a:spcPts val="0"/>
              </a:spcAft>
              <a:buClr>
                <a:schemeClr val="dk1"/>
              </a:buClr>
              <a:buSzPts val="3200"/>
              <a:buFont typeface="Arial"/>
              <a:buNone/>
            </a:pPr>
            <a:r>
              <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grpSp>
        <p:nvGrpSpPr>
          <p:cNvPr id="463" name="Google Shape;463;p50"/>
          <p:cNvGrpSpPr/>
          <p:nvPr/>
        </p:nvGrpSpPr>
        <p:grpSpPr>
          <a:xfrm>
            <a:off x="0" y="148353"/>
            <a:ext cx="9144000" cy="6695066"/>
            <a:chOff x="0" y="148353"/>
            <a:chExt cx="9144000" cy="6695066"/>
          </a:xfrm>
        </p:grpSpPr>
        <p:pic>
          <p:nvPicPr>
            <p:cNvPr descr="linea.png" id="464" name="Google Shape;464;p50"/>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465" name="Google Shape;465;p50"/>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466" name="Google Shape;466;p5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m. Toma de decisiones.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La actividad y la película fueron de mucha utilidad para comprender el tema desde el punto de vista psicológico.</a:t>
            </a:r>
            <a:endParaRPr/>
          </a:p>
          <a:p>
            <a:pPr indent="-139700" lvl="0" marL="342900" marR="0" rtl="0" algn="l">
              <a:spcBef>
                <a:spcPts val="0"/>
              </a:spcBef>
              <a:spcAft>
                <a:spcPts val="0"/>
              </a:spcAft>
              <a:buClr>
                <a:schemeClr val="dk1"/>
              </a:buClr>
              <a:buSzPts val="3200"/>
              <a:buFont typeface="Arial"/>
              <a:buNone/>
            </a:pPr>
            <a:r>
              <a:rPr lang="es-ES"/>
              <a:t>Incluir material de apoyo previo para contar con antecedentes que enriquezcan la discusión.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grpSp>
        <p:nvGrpSpPr>
          <p:cNvPr id="471" name="Google Shape;471;p51"/>
          <p:cNvGrpSpPr/>
          <p:nvPr/>
        </p:nvGrpSpPr>
        <p:grpSpPr>
          <a:xfrm>
            <a:off x="0" y="148353"/>
            <a:ext cx="9144000" cy="6695066"/>
            <a:chOff x="0" y="148353"/>
            <a:chExt cx="9144000" cy="6695066"/>
          </a:xfrm>
        </p:grpSpPr>
        <p:pic>
          <p:nvPicPr>
            <p:cNvPr descr="linea.png" id="472" name="Google Shape;472;p51"/>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473" name="Google Shape;473;p51"/>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474" name="Google Shape;474;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sz="3200"/>
              <a:t>EVIDENCIA</a:t>
            </a:r>
            <a:endParaRPr b="0" i="0" sz="4400" u="none" cap="none" strike="noStrike">
              <a:solidFill>
                <a:schemeClr val="dk1"/>
              </a:solidFill>
              <a:latin typeface="Calibri"/>
              <a:ea typeface="Calibri"/>
              <a:cs typeface="Calibri"/>
              <a:sym typeface="Calibri"/>
            </a:endParaRPr>
          </a:p>
        </p:txBody>
      </p:sp>
      <p:sp>
        <p:nvSpPr>
          <p:cNvPr id="475" name="Google Shape;475;p5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p:txBody>
      </p:sp>
      <p:pic>
        <p:nvPicPr>
          <p:cNvPr id="476" name="Google Shape;476;p51"/>
          <p:cNvPicPr preferRelativeResize="0"/>
          <p:nvPr/>
        </p:nvPicPr>
        <p:blipFill>
          <a:blip r:embed="rId5">
            <a:alphaModFix/>
          </a:blip>
          <a:stretch>
            <a:fillRect/>
          </a:stretch>
        </p:blipFill>
        <p:spPr>
          <a:xfrm>
            <a:off x="358275" y="1179651"/>
            <a:ext cx="4116025" cy="5051475"/>
          </a:xfrm>
          <a:prstGeom prst="rect">
            <a:avLst/>
          </a:prstGeom>
          <a:noFill/>
          <a:ln>
            <a:noFill/>
          </a:ln>
        </p:spPr>
      </p:pic>
      <p:pic>
        <p:nvPicPr>
          <p:cNvPr id="477" name="Google Shape;477;p51"/>
          <p:cNvPicPr preferRelativeResize="0"/>
          <p:nvPr/>
        </p:nvPicPr>
        <p:blipFill>
          <a:blip r:embed="rId6">
            <a:alphaModFix/>
          </a:blip>
          <a:stretch>
            <a:fillRect/>
          </a:stretch>
        </p:blipFill>
        <p:spPr>
          <a:xfrm>
            <a:off x="4853813" y="1639163"/>
            <a:ext cx="3648075" cy="44481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grpSp>
        <p:nvGrpSpPr>
          <p:cNvPr id="482" name="Google Shape;482;p52"/>
          <p:cNvGrpSpPr/>
          <p:nvPr/>
        </p:nvGrpSpPr>
        <p:grpSpPr>
          <a:xfrm>
            <a:off x="0" y="148353"/>
            <a:ext cx="9144000" cy="6695066"/>
            <a:chOff x="0" y="148353"/>
            <a:chExt cx="9144000" cy="6695066"/>
          </a:xfrm>
        </p:grpSpPr>
        <p:pic>
          <p:nvPicPr>
            <p:cNvPr descr="linea.png" id="483" name="Google Shape;483;p52"/>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484" name="Google Shape;484;p52"/>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485" name="Google Shape;485;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lang="es-ES"/>
              <a:t>Actividad 1 TSMF</a:t>
            </a:r>
            <a:endParaRPr b="0" i="0" sz="4400" u="none" cap="none" strike="noStrike">
              <a:solidFill>
                <a:schemeClr val="dk1"/>
              </a:solidFill>
              <a:latin typeface="Calibri"/>
              <a:ea typeface="Calibri"/>
              <a:cs typeface="Calibri"/>
              <a:sym typeface="Calibri"/>
            </a:endParaRPr>
          </a:p>
        </p:txBody>
      </p:sp>
      <p:sp>
        <p:nvSpPr>
          <p:cNvPr id="486" name="Google Shape;486;p52"/>
          <p:cNvSpPr txBox="1"/>
          <p:nvPr>
            <p:ph idx="1" type="body"/>
          </p:nvPr>
        </p:nvSpPr>
        <p:spPr>
          <a:xfrm>
            <a:off x="457200" y="1309125"/>
            <a:ext cx="8229600" cy="4817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a. Nombre de la actividad: “Estructuras funcionales del sistema nervioso”</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b. Objetivo: Identificar las estructuras cerebrales e integrar su </a:t>
            </a:r>
            <a:r>
              <a:rPr lang="es-ES"/>
              <a:t>función</a:t>
            </a:r>
            <a:r>
              <a:rPr lang="es-ES"/>
              <a:t> general.</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c. Grado: 6o.</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d. Fecha en que se llevará a cabo la actividad: 20/02/2023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grpSp>
        <p:nvGrpSpPr>
          <p:cNvPr id="491" name="Google Shape;491;p53"/>
          <p:cNvGrpSpPr/>
          <p:nvPr/>
        </p:nvGrpSpPr>
        <p:grpSpPr>
          <a:xfrm>
            <a:off x="0" y="148353"/>
            <a:ext cx="9144000" cy="6695066"/>
            <a:chOff x="0" y="148353"/>
            <a:chExt cx="9144000" cy="6695066"/>
          </a:xfrm>
        </p:grpSpPr>
        <p:pic>
          <p:nvPicPr>
            <p:cNvPr descr="linea.png" id="492" name="Google Shape;492;p53"/>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493" name="Google Shape;493;p53"/>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494" name="Google Shape;494;p5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e. </a:t>
            </a:r>
            <a:r>
              <a:rPr lang="es-ES"/>
              <a:t>Asignaturas participantes, temas o conceptos de cada una:</a:t>
            </a:r>
            <a:r>
              <a:rPr lang="es-ES"/>
              <a:t>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TSMF: Potencial de membrana, potencial de acción, sinapsis, </a:t>
            </a:r>
            <a:r>
              <a:rPr lang="es-ES"/>
              <a:t>anatomía</a:t>
            </a:r>
            <a:r>
              <a:rPr lang="es-ES"/>
              <a:t> encefálica.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grpSp>
        <p:nvGrpSpPr>
          <p:cNvPr id="180" name="Google Shape;180;p18"/>
          <p:cNvGrpSpPr/>
          <p:nvPr/>
        </p:nvGrpSpPr>
        <p:grpSpPr>
          <a:xfrm>
            <a:off x="0" y="148353"/>
            <a:ext cx="9144000" cy="6695066"/>
            <a:chOff x="0" y="148353"/>
            <a:chExt cx="9144000" cy="6695066"/>
          </a:xfrm>
        </p:grpSpPr>
        <p:pic>
          <p:nvPicPr>
            <p:cNvPr descr="linea.png" id="181" name="Google Shape;181;p18"/>
            <p:cNvPicPr preferRelativeResize="0"/>
            <p:nvPr/>
          </p:nvPicPr>
          <p:blipFill rotWithShape="1">
            <a:blip r:embed="rId3">
              <a:alphaModFix/>
            </a:blip>
            <a:srcRect b="53749" l="0" r="0" t="35031"/>
            <a:stretch/>
          </p:blipFill>
          <p:spPr>
            <a:xfrm>
              <a:off x="0" y="6128054"/>
              <a:ext cx="9144000" cy="715365"/>
            </a:xfrm>
            <a:prstGeom prst="rect">
              <a:avLst/>
            </a:prstGeom>
            <a:noFill/>
            <a:ln>
              <a:noFill/>
            </a:ln>
          </p:spPr>
        </p:pic>
        <p:pic>
          <p:nvPicPr>
            <p:cNvPr id="182" name="Google Shape;182;p18"/>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83" name="Google Shape;183;p18"/>
          <p:cNvSpPr txBox="1"/>
          <p:nvPr>
            <p:ph idx="1" type="body"/>
          </p:nvPr>
        </p:nvSpPr>
        <p:spPr>
          <a:xfrm>
            <a:off x="457200" y="393175"/>
            <a:ext cx="8229600" cy="5733300"/>
          </a:xfrm>
          <a:prstGeom prst="rect">
            <a:avLst/>
          </a:prstGeom>
          <a:noFill/>
          <a:ln>
            <a:noFill/>
          </a:ln>
        </p:spPr>
        <p:txBody>
          <a:bodyPr anchorCtr="0" anchor="t" bIns="45700" lIns="91425" spcFirstLastPara="1" rIns="91425" wrap="square" tIns="45700">
            <a:noAutofit/>
          </a:bodyPr>
          <a:lstStyle/>
          <a:p>
            <a:pPr indent="0" lvl="0" marL="0" marR="0" rtl="0" algn="l">
              <a:spcBef>
                <a:spcPts val="640"/>
              </a:spcBef>
              <a:spcAft>
                <a:spcPts val="0"/>
              </a:spcAft>
              <a:buNone/>
            </a:pPr>
            <a:r>
              <a:t/>
            </a:r>
            <a:endParaRPr sz="3000"/>
          </a:p>
          <a:p>
            <a:pPr indent="0" lvl="0" marL="342900" marR="0" rtl="0" algn="just">
              <a:spcBef>
                <a:spcPts val="640"/>
              </a:spcBef>
              <a:spcAft>
                <a:spcPts val="0"/>
              </a:spcAft>
              <a:buNone/>
            </a:pPr>
            <a:r>
              <a:rPr lang="es-ES" sz="2400" u="sng">
                <a:latin typeface="Arial"/>
                <a:ea typeface="Arial"/>
                <a:cs typeface="Arial"/>
                <a:sym typeface="Arial"/>
              </a:rPr>
              <a:t>I</a:t>
            </a:r>
            <a:r>
              <a:rPr i="0" lang="es-ES" sz="2400" u="sng" cap="none" strike="noStrike">
                <a:solidFill>
                  <a:schemeClr val="dk1"/>
                </a:solidFill>
                <a:latin typeface="Arial"/>
                <a:ea typeface="Arial"/>
                <a:cs typeface="Arial"/>
                <a:sym typeface="Arial"/>
              </a:rPr>
              <a:t>ntroducción:</a:t>
            </a:r>
            <a:endParaRPr i="0" sz="2400" u="sng" cap="none" strike="noStrike">
              <a:solidFill>
                <a:schemeClr val="dk1"/>
              </a:solidFill>
              <a:latin typeface="Arial"/>
              <a:ea typeface="Arial"/>
              <a:cs typeface="Arial"/>
              <a:sym typeface="Arial"/>
            </a:endParaRPr>
          </a:p>
          <a:p>
            <a:pPr indent="0" lvl="0" marL="342900" marR="0" rtl="0" algn="just">
              <a:spcBef>
                <a:spcPts val="640"/>
              </a:spcBef>
              <a:spcAft>
                <a:spcPts val="0"/>
              </a:spcAft>
              <a:buNone/>
            </a:pPr>
            <a:r>
              <a:t/>
            </a:r>
            <a:endParaRPr sz="2400" u="sng">
              <a:latin typeface="Arial"/>
              <a:ea typeface="Arial"/>
              <a:cs typeface="Arial"/>
              <a:sym typeface="Arial"/>
            </a:endParaRPr>
          </a:p>
          <a:p>
            <a:pPr indent="0" lvl="0" marL="342900" marR="0" rtl="0" algn="just">
              <a:spcBef>
                <a:spcPts val="640"/>
              </a:spcBef>
              <a:spcAft>
                <a:spcPts val="0"/>
              </a:spcAft>
              <a:buNone/>
            </a:pPr>
            <a:r>
              <a:rPr lang="es-ES" sz="2400">
                <a:latin typeface="Arial"/>
                <a:ea typeface="Arial"/>
                <a:cs typeface="Arial"/>
                <a:sym typeface="Arial"/>
              </a:rPr>
              <a:t>El fentanilo puede ser hasta 50 veces más fuerte que la heroína y 100 veces más fuerte que la morfina.</a:t>
            </a:r>
            <a:endParaRPr sz="2400">
              <a:latin typeface="Arial"/>
              <a:ea typeface="Arial"/>
              <a:cs typeface="Arial"/>
              <a:sym typeface="Arial"/>
            </a:endParaRPr>
          </a:p>
          <a:p>
            <a:pPr indent="0" lvl="0" marL="342900" marR="0" rtl="0" algn="just">
              <a:spcBef>
                <a:spcPts val="640"/>
              </a:spcBef>
              <a:spcAft>
                <a:spcPts val="0"/>
              </a:spcAft>
              <a:buNone/>
            </a:pPr>
            <a:r>
              <a:rPr lang="es-ES" sz="2400">
                <a:latin typeface="Arial"/>
                <a:ea typeface="Arial"/>
                <a:cs typeface="Arial"/>
                <a:sym typeface="Arial"/>
              </a:rPr>
              <a:t>La crisis de opioides o epidemia de opioides2​ se refiere al gran aumento de drogadictos y muertes asociadas con el uso indebido de analgésicos opioides (como el fentanilo)</a:t>
            </a:r>
            <a:endParaRPr sz="2400">
              <a:latin typeface="Arial"/>
              <a:ea typeface="Arial"/>
              <a:cs typeface="Arial"/>
              <a:sym typeface="Arial"/>
            </a:endParaRPr>
          </a:p>
          <a:p>
            <a:pPr indent="0" lvl="0" marL="342900" marR="0" rtl="0" algn="just">
              <a:spcBef>
                <a:spcPts val="640"/>
              </a:spcBef>
              <a:spcAft>
                <a:spcPts val="0"/>
              </a:spcAft>
              <a:buNone/>
            </a:pPr>
            <a:r>
              <a:rPr lang="es-ES" sz="2400">
                <a:latin typeface="Arial"/>
                <a:ea typeface="Arial"/>
                <a:cs typeface="Arial"/>
                <a:sym typeface="Arial"/>
              </a:rPr>
              <a:t>Los opioides tienen un impacto masivo en la química del cerebro y pueden conducir rápidamente a la dependencia. La sobredosis causa muchas muertes, ya que los opioides pueden afectar y paralizar el centro respiratorio. </a:t>
            </a:r>
            <a:endParaRPr sz="2400">
              <a:latin typeface="Arial"/>
              <a:ea typeface="Arial"/>
              <a:cs typeface="Arial"/>
              <a:sym typeface="Arial"/>
            </a:endParaRPr>
          </a:p>
          <a:p>
            <a:pPr indent="0" lvl="0" marL="0" marR="114300" rtl="0" algn="just">
              <a:spcBef>
                <a:spcPts val="0"/>
              </a:spcBef>
              <a:spcAft>
                <a:spcPts val="0"/>
              </a:spcAft>
              <a:buClr>
                <a:srgbClr val="000000"/>
              </a:buClr>
              <a:buSzPts val="1100"/>
              <a:buFont typeface="Arial"/>
              <a:buNone/>
            </a:pPr>
            <a:r>
              <a:t/>
            </a:r>
            <a:endParaRPr i="0" sz="2400" u="none" cap="none" strike="noStrik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grpSp>
        <p:nvGrpSpPr>
          <p:cNvPr id="499" name="Google Shape;499;p54"/>
          <p:cNvGrpSpPr/>
          <p:nvPr/>
        </p:nvGrpSpPr>
        <p:grpSpPr>
          <a:xfrm>
            <a:off x="0" y="148353"/>
            <a:ext cx="9144000" cy="6695066"/>
            <a:chOff x="0" y="148353"/>
            <a:chExt cx="9144000" cy="6695066"/>
          </a:xfrm>
        </p:grpSpPr>
        <p:pic>
          <p:nvPicPr>
            <p:cNvPr descr="linea.png" id="500" name="Google Shape;500;p54"/>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501" name="Google Shape;501;p54"/>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502" name="Google Shape;502;p5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f</a:t>
            </a:r>
            <a:r>
              <a:rPr lang="es-ES"/>
              <a:t>. Justificación de la actividad:</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Para poder tener una comprensión del impacto del uso de drogas (fentanilo), inicialmente debemos conocer la </a:t>
            </a:r>
            <a:r>
              <a:rPr lang="es-ES"/>
              <a:t>anatomía</a:t>
            </a:r>
            <a:r>
              <a:rPr lang="es-ES"/>
              <a:t> y la funcionalidad del </a:t>
            </a:r>
            <a:r>
              <a:rPr lang="es-ES"/>
              <a:t>sistema</a:t>
            </a:r>
            <a:r>
              <a:rPr lang="es-ES"/>
              <a:t> nervioso.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grpSp>
        <p:nvGrpSpPr>
          <p:cNvPr id="507" name="Google Shape;507;p55"/>
          <p:cNvGrpSpPr/>
          <p:nvPr/>
        </p:nvGrpSpPr>
        <p:grpSpPr>
          <a:xfrm>
            <a:off x="0" y="148353"/>
            <a:ext cx="9144000" cy="6695066"/>
            <a:chOff x="0" y="148353"/>
            <a:chExt cx="9144000" cy="6695066"/>
          </a:xfrm>
        </p:grpSpPr>
        <p:pic>
          <p:nvPicPr>
            <p:cNvPr descr="linea.png" id="508" name="Google Shape;508;p55"/>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509" name="Google Shape;509;p55"/>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510" name="Google Shape;510;p5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g</a:t>
            </a:r>
            <a:r>
              <a:rPr lang="es-ES"/>
              <a:t>. Descripción de Apertura de la actividad.</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Se integran conceptos </a:t>
            </a:r>
            <a:r>
              <a:rPr lang="es-ES"/>
              <a:t>básicos</a:t>
            </a:r>
            <a:r>
              <a:rPr lang="es-ES"/>
              <a:t> de </a:t>
            </a:r>
            <a:r>
              <a:rPr lang="es-ES"/>
              <a:t>fisiología</a:t>
            </a:r>
            <a:r>
              <a:rPr lang="es-ES"/>
              <a:t> neuronal, celular y una </a:t>
            </a:r>
            <a:r>
              <a:rPr lang="es-ES"/>
              <a:t>visión</a:t>
            </a:r>
            <a:r>
              <a:rPr lang="es-ES"/>
              <a:t> general de la </a:t>
            </a:r>
            <a:r>
              <a:rPr lang="es-ES"/>
              <a:t>anatomía</a:t>
            </a:r>
            <a:r>
              <a:rPr lang="es-ES"/>
              <a:t> funcional mediante </a:t>
            </a:r>
            <a:r>
              <a:rPr lang="es-ES"/>
              <a:t>cátedra</a:t>
            </a:r>
            <a:r>
              <a:rPr lang="es-ES"/>
              <a:t> por el docente.</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a:p>
            <a:pPr indent="0" lvl="0" marL="0" marR="0" rtl="0" algn="l">
              <a:spcBef>
                <a:spcPts val="0"/>
              </a:spcBef>
              <a:spcAft>
                <a:spcPts val="0"/>
              </a:spcAft>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grpSp>
        <p:nvGrpSpPr>
          <p:cNvPr id="515" name="Google Shape;515;p56"/>
          <p:cNvGrpSpPr/>
          <p:nvPr/>
        </p:nvGrpSpPr>
        <p:grpSpPr>
          <a:xfrm>
            <a:off x="0" y="148353"/>
            <a:ext cx="9144000" cy="6695066"/>
            <a:chOff x="0" y="148353"/>
            <a:chExt cx="9144000" cy="6695066"/>
          </a:xfrm>
        </p:grpSpPr>
        <p:pic>
          <p:nvPicPr>
            <p:cNvPr descr="linea.png" id="516" name="Google Shape;516;p56"/>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517" name="Google Shape;517;p56"/>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518" name="Google Shape;518;p5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h</a:t>
            </a:r>
            <a:r>
              <a:rPr lang="es-ES"/>
              <a:t>. Descripción del desarrollo de la actividad.</a:t>
            </a:r>
            <a:endParaRPr/>
          </a:p>
          <a:p>
            <a:pPr indent="-139700" lvl="0" marL="342900" marR="0" rtl="0" algn="l">
              <a:spcBef>
                <a:spcPts val="0"/>
              </a:spcBef>
              <a:spcAft>
                <a:spcPts val="0"/>
              </a:spcAft>
              <a:buClr>
                <a:schemeClr val="dk1"/>
              </a:buClr>
              <a:buSzPts val="3200"/>
              <a:buFont typeface="Arial"/>
              <a:buNone/>
            </a:pPr>
            <a:r>
              <a:t/>
            </a:r>
            <a:endParaRPr/>
          </a:p>
          <a:p>
            <a:pPr indent="-139700" lvl="0" marL="342900" rtl="0" algn="l">
              <a:spcBef>
                <a:spcPts val="0"/>
              </a:spcBef>
              <a:spcAft>
                <a:spcPts val="0"/>
              </a:spcAft>
              <a:buClr>
                <a:schemeClr val="dk1"/>
              </a:buClr>
              <a:buSzPts val="3200"/>
              <a:buFont typeface="Arial"/>
              <a:buNone/>
            </a:pPr>
            <a:r>
              <a:rPr lang="es-ES"/>
              <a:t>Investigar características anatómicas más relevantes de las diferentes partes funcionales del sistema nervioso.</a:t>
            </a:r>
            <a:endParaRPr/>
          </a:p>
          <a:p>
            <a:pPr indent="-139700" lvl="0" marL="342900" rtl="0" algn="l">
              <a:spcBef>
                <a:spcPts val="0"/>
              </a:spcBef>
              <a:spcAft>
                <a:spcPts val="0"/>
              </a:spcAft>
              <a:buClr>
                <a:schemeClr val="dk1"/>
              </a:buClr>
              <a:buSzPts val="3200"/>
              <a:buFont typeface="Arial"/>
              <a:buNone/>
            </a:pPr>
            <a:r>
              <a:rPr lang="es-ES"/>
              <a:t>A cada porción anatómica,  asociar las funciones más relevantes.</a:t>
            </a:r>
            <a:endParaRPr/>
          </a:p>
          <a:p>
            <a:pPr indent="0" lvl="0" marL="2032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grpSp>
        <p:nvGrpSpPr>
          <p:cNvPr id="523" name="Google Shape;523;p57"/>
          <p:cNvGrpSpPr/>
          <p:nvPr/>
        </p:nvGrpSpPr>
        <p:grpSpPr>
          <a:xfrm>
            <a:off x="0" y="148353"/>
            <a:ext cx="9144000" cy="6695066"/>
            <a:chOff x="0" y="148353"/>
            <a:chExt cx="9144000" cy="6695066"/>
          </a:xfrm>
        </p:grpSpPr>
        <p:pic>
          <p:nvPicPr>
            <p:cNvPr descr="linea.png" id="524" name="Google Shape;524;p57"/>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525" name="Google Shape;525;p57"/>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526" name="Google Shape;526;p5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i</a:t>
            </a:r>
            <a:r>
              <a:rPr lang="es-ES"/>
              <a:t>. Descripción del cierre de la actividad.</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Se aclaran dudas y se integran mediante discusión las funciones compartidas de las diferentes porciones del sistema </a:t>
            </a:r>
            <a:r>
              <a:rPr lang="es-ES"/>
              <a:t>nervioso</a:t>
            </a:r>
            <a:r>
              <a:rPr lang="es-ES"/>
              <a:t>. </a:t>
            </a:r>
            <a:endParaRPr/>
          </a:p>
          <a:p>
            <a:pPr indent="-139700" lvl="0" marL="342900" marR="0" rtl="0" algn="l">
              <a:spcBef>
                <a:spcPts val="0"/>
              </a:spcBef>
              <a:spcAft>
                <a:spcPts val="0"/>
              </a:spcAft>
              <a:buClr>
                <a:schemeClr val="dk1"/>
              </a:buClr>
              <a:buSzPts val="3200"/>
              <a:buFont typeface="Arial"/>
              <a:buNone/>
            </a:pPr>
            <a:r>
              <a:t/>
            </a:r>
            <a:endParaRPr/>
          </a:p>
          <a:p>
            <a:pPr indent="0" lvl="0" marL="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grpSp>
        <p:nvGrpSpPr>
          <p:cNvPr id="531" name="Google Shape;531;p58"/>
          <p:cNvGrpSpPr/>
          <p:nvPr/>
        </p:nvGrpSpPr>
        <p:grpSpPr>
          <a:xfrm>
            <a:off x="0" y="148353"/>
            <a:ext cx="9144000" cy="6695066"/>
            <a:chOff x="0" y="148353"/>
            <a:chExt cx="9144000" cy="6695066"/>
          </a:xfrm>
        </p:grpSpPr>
        <p:pic>
          <p:nvPicPr>
            <p:cNvPr descr="linea.png" id="532" name="Google Shape;532;p58"/>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533" name="Google Shape;533;p58"/>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534" name="Google Shape;534;p5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j</a:t>
            </a:r>
            <a:r>
              <a:rPr lang="es-ES"/>
              <a:t>. Descripción de lo que se hará con los resultados de la actividad.</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Estos elementos se </a:t>
            </a:r>
            <a:r>
              <a:rPr lang="es-ES"/>
              <a:t>integrarán</a:t>
            </a:r>
            <a:r>
              <a:rPr lang="es-ES"/>
              <a:t>, para comprender las funciones mentales superiores, las funciones de la corteza cerebral, del sistema de recompensa y su </a:t>
            </a:r>
            <a:r>
              <a:rPr lang="es-ES"/>
              <a:t>participación</a:t>
            </a:r>
            <a:r>
              <a:rPr lang="es-ES"/>
              <a:t> en la génesis de adicciones.</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grpSp>
        <p:nvGrpSpPr>
          <p:cNvPr id="539" name="Google Shape;539;p59"/>
          <p:cNvGrpSpPr/>
          <p:nvPr/>
        </p:nvGrpSpPr>
        <p:grpSpPr>
          <a:xfrm>
            <a:off x="0" y="148353"/>
            <a:ext cx="9144000" cy="6695066"/>
            <a:chOff x="0" y="148353"/>
            <a:chExt cx="9144000" cy="6695066"/>
          </a:xfrm>
        </p:grpSpPr>
        <p:pic>
          <p:nvPicPr>
            <p:cNvPr descr="linea.png" id="540" name="Google Shape;540;p59"/>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541" name="Google Shape;541;p59"/>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542" name="Google Shape;542;p5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k</a:t>
            </a:r>
            <a:r>
              <a:rPr lang="es-ES"/>
              <a:t>. Análisis. Contrastación de lo esperado y lo sucedido. </a:t>
            </a:r>
            <a:endParaRPr/>
          </a:p>
          <a:p>
            <a:pPr indent="-139700" lvl="0" marL="342900" marR="0" rtl="0" algn="l">
              <a:spcBef>
                <a:spcPts val="0"/>
              </a:spcBef>
              <a:spcAft>
                <a:spcPts val="0"/>
              </a:spcAft>
              <a:buClr>
                <a:schemeClr val="dk1"/>
              </a:buClr>
              <a:buSzPts val="3200"/>
              <a:buFont typeface="Arial"/>
              <a:buNone/>
            </a:pPr>
            <a:r>
              <a:rPr lang="es-ES"/>
              <a:t>Se esperaba un conocimiento </a:t>
            </a:r>
            <a:r>
              <a:rPr lang="es-ES"/>
              <a:t>básico</a:t>
            </a:r>
            <a:r>
              <a:rPr lang="es-ES"/>
              <a:t> de la </a:t>
            </a:r>
            <a:r>
              <a:rPr lang="es-ES"/>
              <a:t>anatomía</a:t>
            </a:r>
            <a:r>
              <a:rPr lang="es-ES"/>
              <a:t> funcional del sistema </a:t>
            </a:r>
            <a:r>
              <a:rPr lang="es-ES"/>
              <a:t>nervioso</a:t>
            </a:r>
            <a:r>
              <a:rPr lang="es-ES"/>
              <a:t>.</a:t>
            </a:r>
            <a:endParaRPr/>
          </a:p>
          <a:p>
            <a:pPr indent="-139700" lvl="0" marL="342900" marR="0" rtl="0" algn="l">
              <a:spcBef>
                <a:spcPts val="0"/>
              </a:spcBef>
              <a:spcAft>
                <a:spcPts val="0"/>
              </a:spcAft>
              <a:buClr>
                <a:schemeClr val="dk1"/>
              </a:buClr>
              <a:buSzPts val="3200"/>
              <a:buFont typeface="Arial"/>
              <a:buNone/>
            </a:pPr>
            <a:r>
              <a:rPr lang="es-ES"/>
              <a:t>Al </a:t>
            </a:r>
            <a:r>
              <a:rPr lang="es-ES"/>
              <a:t>término</a:t>
            </a:r>
            <a:r>
              <a:rPr lang="es-ES"/>
              <a:t> de la actividad se </a:t>
            </a:r>
            <a:r>
              <a:rPr lang="es-ES"/>
              <a:t>encontró</a:t>
            </a:r>
            <a:r>
              <a:rPr lang="es-ES"/>
              <a:t>, no </a:t>
            </a:r>
            <a:r>
              <a:rPr lang="es-ES"/>
              <a:t>sólo</a:t>
            </a:r>
            <a:r>
              <a:rPr lang="es-ES"/>
              <a:t> una </a:t>
            </a:r>
            <a:r>
              <a:rPr lang="es-ES"/>
              <a:t>comprensión</a:t>
            </a:r>
            <a:r>
              <a:rPr lang="es-ES"/>
              <a:t> de la </a:t>
            </a:r>
            <a:r>
              <a:rPr lang="es-ES"/>
              <a:t>anatomía</a:t>
            </a:r>
            <a:r>
              <a:rPr lang="es-ES"/>
              <a:t> funcional del sistema nervioso, si no una integración </a:t>
            </a:r>
            <a:r>
              <a:rPr lang="es-ES"/>
              <a:t>dinámica</a:t>
            </a:r>
            <a:r>
              <a:rPr lang="es-ES"/>
              <a:t> de la </a:t>
            </a:r>
            <a:r>
              <a:rPr lang="es-ES"/>
              <a:t>anatomía</a:t>
            </a:r>
            <a:r>
              <a:rPr lang="es-ES"/>
              <a:t>, </a:t>
            </a:r>
            <a:r>
              <a:rPr lang="es-ES"/>
              <a:t>fisiología</a:t>
            </a:r>
            <a:r>
              <a:rPr lang="es-ES"/>
              <a:t> e </a:t>
            </a:r>
            <a:r>
              <a:rPr lang="es-ES"/>
              <a:t>histología</a:t>
            </a:r>
            <a:r>
              <a:rPr lang="es-ES"/>
              <a:t> nerviosa.</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grpSp>
        <p:nvGrpSpPr>
          <p:cNvPr id="547" name="Google Shape;547;p60"/>
          <p:cNvGrpSpPr/>
          <p:nvPr/>
        </p:nvGrpSpPr>
        <p:grpSpPr>
          <a:xfrm>
            <a:off x="0" y="148353"/>
            <a:ext cx="9144000" cy="6695066"/>
            <a:chOff x="0" y="148353"/>
            <a:chExt cx="9144000" cy="6695066"/>
          </a:xfrm>
        </p:grpSpPr>
        <p:pic>
          <p:nvPicPr>
            <p:cNvPr descr="linea.png" id="548" name="Google Shape;548;p60"/>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549" name="Google Shape;549;p60"/>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550" name="Google Shape;550;p6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l.</a:t>
            </a:r>
            <a:r>
              <a:rPr lang="es-ES"/>
              <a:t> Toma de decisiones. </a:t>
            </a:r>
            <a:endParaRPr/>
          </a:p>
          <a:p>
            <a:pPr indent="-139700" lvl="0" marL="342900" marR="0" rtl="0" algn="l">
              <a:spcBef>
                <a:spcPts val="0"/>
              </a:spcBef>
              <a:spcAft>
                <a:spcPts val="0"/>
              </a:spcAft>
              <a:buClr>
                <a:schemeClr val="dk1"/>
              </a:buClr>
              <a:buSzPts val="3200"/>
              <a:buFont typeface="Arial"/>
              <a:buNone/>
            </a:pPr>
            <a:r>
              <a:rPr lang="es-ES"/>
              <a:t>La </a:t>
            </a:r>
            <a:r>
              <a:rPr lang="es-ES"/>
              <a:t>investigación</a:t>
            </a:r>
            <a:r>
              <a:rPr lang="es-ES"/>
              <a:t> es muy buena </a:t>
            </a:r>
            <a:r>
              <a:rPr lang="es-ES"/>
              <a:t>guía</a:t>
            </a:r>
            <a:r>
              <a:rPr lang="es-ES"/>
              <a:t> para el enfoque de un tema de </a:t>
            </a:r>
            <a:r>
              <a:rPr lang="es-ES"/>
              <a:t>importancia</a:t>
            </a:r>
            <a:r>
              <a:rPr lang="es-ES"/>
              <a:t> como la </a:t>
            </a:r>
            <a:r>
              <a:rPr lang="es-ES"/>
              <a:t>anatomía</a:t>
            </a:r>
            <a:r>
              <a:rPr lang="es-ES"/>
              <a:t> implicada en adicciones.</a:t>
            </a:r>
            <a:endParaRPr/>
          </a:p>
          <a:p>
            <a:pPr indent="-139700" lvl="0" marL="342900" marR="0" rtl="0" algn="l">
              <a:spcBef>
                <a:spcPts val="0"/>
              </a:spcBef>
              <a:spcAft>
                <a:spcPts val="0"/>
              </a:spcAft>
              <a:buClr>
                <a:schemeClr val="dk1"/>
              </a:buClr>
              <a:buSzPts val="3200"/>
              <a:buFont typeface="Arial"/>
              <a:buNone/>
            </a:pPr>
            <a:r>
              <a:rPr lang="es-ES"/>
              <a:t>Lo que </a:t>
            </a:r>
            <a:r>
              <a:rPr lang="es-ES"/>
              <a:t>agregaría</a:t>
            </a:r>
            <a:r>
              <a:rPr lang="es-ES"/>
              <a:t> </a:t>
            </a:r>
            <a:r>
              <a:rPr lang="es-ES"/>
              <a:t>sería</a:t>
            </a:r>
            <a:r>
              <a:rPr lang="es-ES"/>
              <a:t> una investigación que incluya </a:t>
            </a:r>
            <a:r>
              <a:rPr lang="es-ES"/>
              <a:t>también</a:t>
            </a:r>
            <a:r>
              <a:rPr lang="es-ES"/>
              <a:t> algunos aspectos </a:t>
            </a:r>
            <a:r>
              <a:rPr lang="es-ES"/>
              <a:t>histológicos</a:t>
            </a:r>
            <a:r>
              <a:rPr lang="es-ES"/>
              <a:t>, y farmacológicos básicos.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grpSp>
        <p:nvGrpSpPr>
          <p:cNvPr id="555" name="Google Shape;555;p61"/>
          <p:cNvGrpSpPr/>
          <p:nvPr/>
        </p:nvGrpSpPr>
        <p:grpSpPr>
          <a:xfrm>
            <a:off x="0" y="148353"/>
            <a:ext cx="9144000" cy="6695066"/>
            <a:chOff x="0" y="148353"/>
            <a:chExt cx="9144000" cy="6695066"/>
          </a:xfrm>
        </p:grpSpPr>
        <p:pic>
          <p:nvPicPr>
            <p:cNvPr descr="linea.png" id="556" name="Google Shape;556;p61"/>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557" name="Google Shape;557;p61"/>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558" name="Google Shape;558;p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sz="4100"/>
              <a:t>EVIDENCIA</a:t>
            </a:r>
            <a:endParaRPr b="0" i="0" sz="5300" u="none" cap="none" strike="noStrike">
              <a:solidFill>
                <a:schemeClr val="dk1"/>
              </a:solidFill>
              <a:latin typeface="Calibri"/>
              <a:ea typeface="Calibri"/>
              <a:cs typeface="Calibri"/>
              <a:sym typeface="Calibri"/>
            </a:endParaRPr>
          </a:p>
        </p:txBody>
      </p:sp>
      <p:sp>
        <p:nvSpPr>
          <p:cNvPr id="559" name="Google Shape;559;p6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560" name="Google Shape;560;p61"/>
          <p:cNvPicPr preferRelativeResize="0"/>
          <p:nvPr/>
        </p:nvPicPr>
        <p:blipFill>
          <a:blip r:embed="rId5">
            <a:alphaModFix/>
          </a:blip>
          <a:stretch>
            <a:fillRect/>
          </a:stretch>
        </p:blipFill>
        <p:spPr>
          <a:xfrm>
            <a:off x="408925" y="3197475"/>
            <a:ext cx="4163076" cy="2786475"/>
          </a:xfrm>
          <a:prstGeom prst="rect">
            <a:avLst/>
          </a:prstGeom>
          <a:noFill/>
          <a:ln>
            <a:noFill/>
          </a:ln>
        </p:spPr>
      </p:pic>
      <p:pic>
        <p:nvPicPr>
          <p:cNvPr id="561" name="Google Shape;561;p61"/>
          <p:cNvPicPr preferRelativeResize="0"/>
          <p:nvPr/>
        </p:nvPicPr>
        <p:blipFill>
          <a:blip r:embed="rId6">
            <a:alphaModFix/>
          </a:blip>
          <a:stretch>
            <a:fillRect/>
          </a:stretch>
        </p:blipFill>
        <p:spPr>
          <a:xfrm>
            <a:off x="408925" y="1263098"/>
            <a:ext cx="4163075" cy="1598150"/>
          </a:xfrm>
          <a:prstGeom prst="rect">
            <a:avLst/>
          </a:prstGeom>
          <a:noFill/>
          <a:ln>
            <a:noFill/>
          </a:ln>
        </p:spPr>
      </p:pic>
      <p:pic>
        <p:nvPicPr>
          <p:cNvPr id="562" name="Google Shape;562;p61"/>
          <p:cNvPicPr preferRelativeResize="0"/>
          <p:nvPr/>
        </p:nvPicPr>
        <p:blipFill>
          <a:blip r:embed="rId7">
            <a:alphaModFix/>
          </a:blip>
          <a:stretch>
            <a:fillRect/>
          </a:stretch>
        </p:blipFill>
        <p:spPr>
          <a:xfrm>
            <a:off x="4651150" y="1989520"/>
            <a:ext cx="4398142" cy="15859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grpSp>
        <p:nvGrpSpPr>
          <p:cNvPr id="567" name="Google Shape;567;p62"/>
          <p:cNvGrpSpPr/>
          <p:nvPr/>
        </p:nvGrpSpPr>
        <p:grpSpPr>
          <a:xfrm>
            <a:off x="0" y="148353"/>
            <a:ext cx="9144000" cy="6695066"/>
            <a:chOff x="0" y="148353"/>
            <a:chExt cx="9144000" cy="6695066"/>
          </a:xfrm>
        </p:grpSpPr>
        <p:pic>
          <p:nvPicPr>
            <p:cNvPr descr="linea.png" id="568" name="Google Shape;568;p62"/>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569" name="Google Shape;569;p62"/>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570" name="Google Shape;570;p62"/>
          <p:cNvSpPr txBox="1"/>
          <p:nvPr>
            <p:ph type="title"/>
          </p:nvPr>
        </p:nvSpPr>
        <p:spPr>
          <a:xfrm>
            <a:off x="457200" y="274655"/>
            <a:ext cx="8229600" cy="1645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sz="4100"/>
              <a:t>Actividad 1: Biología V</a:t>
            </a:r>
            <a:endParaRPr b="0" i="0" sz="5300" u="none" cap="none" strike="noStrike">
              <a:solidFill>
                <a:schemeClr val="dk1"/>
              </a:solidFill>
              <a:latin typeface="Calibri"/>
              <a:ea typeface="Calibri"/>
              <a:cs typeface="Calibri"/>
              <a:sym typeface="Calibri"/>
            </a:endParaRPr>
          </a:p>
        </p:txBody>
      </p:sp>
      <p:sp>
        <p:nvSpPr>
          <p:cNvPr id="571" name="Google Shape;571;p6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572" name="Google Shape;572;p62"/>
          <p:cNvSpPr txBox="1"/>
          <p:nvPr/>
        </p:nvSpPr>
        <p:spPr>
          <a:xfrm>
            <a:off x="432825" y="1536200"/>
            <a:ext cx="8321100" cy="3971100"/>
          </a:xfrm>
          <a:prstGeom prst="rect">
            <a:avLst/>
          </a:prstGeom>
          <a:noFill/>
          <a:ln>
            <a:noFill/>
          </a:ln>
        </p:spPr>
        <p:txBody>
          <a:bodyPr anchorCtr="0" anchor="t" bIns="91425" lIns="91425" spcFirstLastPara="1" rIns="91425" wrap="square" tIns="91425">
            <a:spAutoFit/>
          </a:bodyPr>
          <a:lstStyle/>
          <a:p>
            <a:pPr indent="-139700" lvl="0" marL="342900" rtl="0" algn="l">
              <a:spcBef>
                <a:spcPts val="0"/>
              </a:spcBef>
              <a:spcAft>
                <a:spcPts val="0"/>
              </a:spcAft>
              <a:buClr>
                <a:schemeClr val="dk1"/>
              </a:buClr>
              <a:buSzPts val="3200"/>
              <a:buFont typeface="Arial"/>
              <a:buNone/>
            </a:pPr>
            <a:r>
              <a:rPr lang="es-ES" sz="2400">
                <a:solidFill>
                  <a:schemeClr val="dk1"/>
                </a:solidFill>
                <a:latin typeface="Calibri"/>
                <a:ea typeface="Calibri"/>
                <a:cs typeface="Calibri"/>
                <a:sym typeface="Calibri"/>
              </a:rPr>
              <a:t>a. Nombre de la actividad: Búsqueda de literatura</a:t>
            </a:r>
            <a:endParaRPr sz="2400">
              <a:solidFill>
                <a:schemeClr val="dk1"/>
              </a:solidFill>
              <a:latin typeface="Calibri"/>
              <a:ea typeface="Calibri"/>
              <a:cs typeface="Calibri"/>
              <a:sym typeface="Calibri"/>
            </a:endParaRPr>
          </a:p>
          <a:p>
            <a:pPr indent="-139700" lvl="0" marL="342900" rtl="0" algn="l">
              <a:spcBef>
                <a:spcPts val="0"/>
              </a:spcBef>
              <a:spcAft>
                <a:spcPts val="0"/>
              </a:spcAft>
              <a:buClr>
                <a:schemeClr val="dk1"/>
              </a:buClr>
              <a:buSzPts val="3200"/>
              <a:buFont typeface="Arial"/>
              <a:buNone/>
            </a:pPr>
            <a:r>
              <a:t/>
            </a:r>
            <a:endParaRPr sz="2400">
              <a:solidFill>
                <a:schemeClr val="dk1"/>
              </a:solidFill>
              <a:latin typeface="Calibri"/>
              <a:ea typeface="Calibri"/>
              <a:cs typeface="Calibri"/>
              <a:sym typeface="Calibri"/>
            </a:endParaRPr>
          </a:p>
          <a:p>
            <a:pPr indent="-139700" lvl="0" marL="342900" rtl="0" algn="l">
              <a:spcBef>
                <a:spcPts val="0"/>
              </a:spcBef>
              <a:spcAft>
                <a:spcPts val="0"/>
              </a:spcAft>
              <a:buClr>
                <a:schemeClr val="dk1"/>
              </a:buClr>
              <a:buSzPts val="3200"/>
              <a:buFont typeface="Arial"/>
              <a:buNone/>
            </a:pPr>
            <a:r>
              <a:rPr lang="es-ES" sz="2400">
                <a:solidFill>
                  <a:schemeClr val="dk1"/>
                </a:solidFill>
                <a:latin typeface="Calibri"/>
                <a:ea typeface="Calibri"/>
                <a:cs typeface="Calibri"/>
                <a:sym typeface="Calibri"/>
              </a:rPr>
              <a:t>b. Objetivo: </a:t>
            </a:r>
            <a:endParaRPr sz="2400">
              <a:solidFill>
                <a:schemeClr val="dk1"/>
              </a:solidFill>
              <a:latin typeface="Calibri"/>
              <a:ea typeface="Calibri"/>
              <a:cs typeface="Calibri"/>
              <a:sym typeface="Calibri"/>
            </a:endParaRPr>
          </a:p>
          <a:p>
            <a:pPr indent="-139700" lvl="0" marL="800100" rtl="0" algn="l">
              <a:spcBef>
                <a:spcPts val="0"/>
              </a:spcBef>
              <a:spcAft>
                <a:spcPts val="0"/>
              </a:spcAft>
              <a:buClr>
                <a:schemeClr val="dk1"/>
              </a:buClr>
              <a:buSzPts val="3200"/>
              <a:buFont typeface="Arial"/>
              <a:buNone/>
            </a:pPr>
            <a:r>
              <a:rPr lang="es-ES" sz="2400">
                <a:solidFill>
                  <a:schemeClr val="dk1"/>
                </a:solidFill>
                <a:latin typeface="Calibri"/>
                <a:ea typeface="Calibri"/>
                <a:cs typeface="Calibri"/>
                <a:sym typeface="Calibri"/>
              </a:rPr>
              <a:t>Investigar en fuentes formales el impacto del fentanilo y los opioides en la biología de las células.</a:t>
            </a:r>
            <a:endParaRPr sz="2400">
              <a:solidFill>
                <a:schemeClr val="dk1"/>
              </a:solidFill>
              <a:latin typeface="Calibri"/>
              <a:ea typeface="Calibri"/>
              <a:cs typeface="Calibri"/>
              <a:sym typeface="Calibri"/>
            </a:endParaRPr>
          </a:p>
          <a:p>
            <a:pPr indent="-139700" lvl="0" marL="800100" rtl="0" algn="l">
              <a:spcBef>
                <a:spcPts val="0"/>
              </a:spcBef>
              <a:spcAft>
                <a:spcPts val="0"/>
              </a:spcAft>
              <a:buClr>
                <a:schemeClr val="dk1"/>
              </a:buClr>
              <a:buSzPts val="3200"/>
              <a:buFont typeface="Arial"/>
              <a:buNone/>
            </a:pPr>
            <a:r>
              <a:rPr lang="es-ES" sz="2400">
                <a:solidFill>
                  <a:schemeClr val="dk1"/>
                </a:solidFill>
                <a:latin typeface="Calibri"/>
                <a:ea typeface="Calibri"/>
                <a:cs typeface="Calibri"/>
                <a:sym typeface="Calibri"/>
              </a:rPr>
              <a:t>Seleccionar tres artículos para la segunda actividad</a:t>
            </a:r>
            <a:endParaRPr sz="2400">
              <a:solidFill>
                <a:schemeClr val="dk1"/>
              </a:solidFill>
              <a:latin typeface="Calibri"/>
              <a:ea typeface="Calibri"/>
              <a:cs typeface="Calibri"/>
              <a:sym typeface="Calibri"/>
            </a:endParaRPr>
          </a:p>
          <a:p>
            <a:pPr indent="-139700" lvl="0" marL="342900" rtl="0" algn="l">
              <a:spcBef>
                <a:spcPts val="0"/>
              </a:spcBef>
              <a:spcAft>
                <a:spcPts val="0"/>
              </a:spcAft>
              <a:buClr>
                <a:schemeClr val="dk1"/>
              </a:buClr>
              <a:buSzPts val="3200"/>
              <a:buFont typeface="Arial"/>
              <a:buNone/>
            </a:pPr>
            <a:r>
              <a:t/>
            </a:r>
            <a:endParaRPr sz="2400">
              <a:solidFill>
                <a:schemeClr val="dk1"/>
              </a:solidFill>
              <a:latin typeface="Calibri"/>
              <a:ea typeface="Calibri"/>
              <a:cs typeface="Calibri"/>
              <a:sym typeface="Calibri"/>
            </a:endParaRPr>
          </a:p>
          <a:p>
            <a:pPr indent="-139700" lvl="0" marL="342900" rtl="0" algn="l">
              <a:spcBef>
                <a:spcPts val="0"/>
              </a:spcBef>
              <a:spcAft>
                <a:spcPts val="0"/>
              </a:spcAft>
              <a:buClr>
                <a:schemeClr val="dk1"/>
              </a:buClr>
              <a:buSzPts val="3200"/>
              <a:buFont typeface="Arial"/>
              <a:buNone/>
            </a:pPr>
            <a:r>
              <a:rPr lang="es-ES" sz="2400">
                <a:solidFill>
                  <a:schemeClr val="dk1"/>
                </a:solidFill>
                <a:latin typeface="Calibri"/>
                <a:ea typeface="Calibri"/>
                <a:cs typeface="Calibri"/>
                <a:sym typeface="Calibri"/>
              </a:rPr>
              <a:t>c. Grado: 6º (Área 2)</a:t>
            </a:r>
            <a:endParaRPr sz="2400">
              <a:solidFill>
                <a:schemeClr val="dk1"/>
              </a:solidFill>
              <a:latin typeface="Calibri"/>
              <a:ea typeface="Calibri"/>
              <a:cs typeface="Calibri"/>
              <a:sym typeface="Calibri"/>
            </a:endParaRPr>
          </a:p>
          <a:p>
            <a:pPr indent="-139700" lvl="0" marL="342900" rtl="0" algn="l">
              <a:spcBef>
                <a:spcPts val="0"/>
              </a:spcBef>
              <a:spcAft>
                <a:spcPts val="0"/>
              </a:spcAft>
              <a:buClr>
                <a:schemeClr val="dk1"/>
              </a:buClr>
              <a:buSzPts val="3200"/>
              <a:buFont typeface="Arial"/>
              <a:buNone/>
            </a:pPr>
            <a:r>
              <a:t/>
            </a:r>
            <a:endParaRPr sz="2400">
              <a:solidFill>
                <a:schemeClr val="dk1"/>
              </a:solidFill>
              <a:latin typeface="Calibri"/>
              <a:ea typeface="Calibri"/>
              <a:cs typeface="Calibri"/>
              <a:sym typeface="Calibri"/>
            </a:endParaRPr>
          </a:p>
          <a:p>
            <a:pPr indent="-139700" lvl="0" marL="342900" rtl="0" algn="l">
              <a:spcBef>
                <a:spcPts val="0"/>
              </a:spcBef>
              <a:spcAft>
                <a:spcPts val="0"/>
              </a:spcAft>
              <a:buClr>
                <a:schemeClr val="dk1"/>
              </a:buClr>
              <a:buSzPts val="3200"/>
              <a:buFont typeface="Arial"/>
              <a:buNone/>
            </a:pPr>
            <a:r>
              <a:rPr lang="es-ES" sz="2400">
                <a:solidFill>
                  <a:schemeClr val="dk1"/>
                </a:solidFill>
                <a:latin typeface="Calibri"/>
                <a:ea typeface="Calibri"/>
                <a:cs typeface="Calibri"/>
                <a:sym typeface="Calibri"/>
              </a:rPr>
              <a:t>d. Fecha en que se llevará a cabo la actividad: 21/02/2023</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600">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grpSp>
        <p:nvGrpSpPr>
          <p:cNvPr id="577" name="Google Shape;577;p63"/>
          <p:cNvGrpSpPr/>
          <p:nvPr/>
        </p:nvGrpSpPr>
        <p:grpSpPr>
          <a:xfrm>
            <a:off x="0" y="148353"/>
            <a:ext cx="9144000" cy="6695066"/>
            <a:chOff x="0" y="148353"/>
            <a:chExt cx="9144000" cy="6695066"/>
          </a:xfrm>
        </p:grpSpPr>
        <p:pic>
          <p:nvPicPr>
            <p:cNvPr descr="linea.png" id="578" name="Google Shape;578;p63"/>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579" name="Google Shape;579;p63"/>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580" name="Google Shape;580;p6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e. Asignaturas participantes, temas o conceptos de cada una: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			Biología, metabolismo de las células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grpSp>
        <p:nvGrpSpPr>
          <p:cNvPr id="188" name="Google Shape;188;p19"/>
          <p:cNvGrpSpPr/>
          <p:nvPr/>
        </p:nvGrpSpPr>
        <p:grpSpPr>
          <a:xfrm>
            <a:off x="0" y="148353"/>
            <a:ext cx="9144000" cy="6695066"/>
            <a:chOff x="0" y="148353"/>
            <a:chExt cx="9144000" cy="6695066"/>
          </a:xfrm>
        </p:grpSpPr>
        <p:pic>
          <p:nvPicPr>
            <p:cNvPr descr="linea.png" id="189" name="Google Shape;189;p19"/>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90" name="Google Shape;190;p19"/>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91" name="Google Shape;191;p19"/>
          <p:cNvSpPr txBox="1"/>
          <p:nvPr>
            <p:ph idx="1" type="body"/>
          </p:nvPr>
        </p:nvSpPr>
        <p:spPr>
          <a:xfrm>
            <a:off x="384025" y="430575"/>
            <a:ext cx="8229600" cy="5761500"/>
          </a:xfrm>
          <a:prstGeom prst="rect">
            <a:avLst/>
          </a:prstGeom>
          <a:noFill/>
          <a:ln>
            <a:noFill/>
          </a:ln>
        </p:spPr>
        <p:txBody>
          <a:bodyPr anchorCtr="0" anchor="t" bIns="45700" lIns="91425" spcFirstLastPara="1" rIns="91425" wrap="square" tIns="45700">
            <a:noAutofit/>
          </a:bodyPr>
          <a:lstStyle/>
          <a:p>
            <a:pPr indent="0" lvl="0" marL="342900" rtl="0" algn="l">
              <a:spcBef>
                <a:spcPts val="640"/>
              </a:spcBef>
              <a:spcAft>
                <a:spcPts val="0"/>
              </a:spcAft>
              <a:buNone/>
            </a:pPr>
            <a:r>
              <a:rPr lang="es-ES" sz="2400" u="sng">
                <a:latin typeface="Arial"/>
                <a:ea typeface="Arial"/>
                <a:cs typeface="Arial"/>
                <a:sym typeface="Arial"/>
              </a:rPr>
              <a:t>Descripción del proyecto:</a:t>
            </a:r>
            <a:endParaRPr sz="2400" u="sng">
              <a:latin typeface="Arial"/>
              <a:ea typeface="Arial"/>
              <a:cs typeface="Arial"/>
              <a:sym typeface="Arial"/>
            </a:endParaRPr>
          </a:p>
          <a:p>
            <a:pPr indent="0" lvl="0" marL="0" marR="0" rtl="0" algn="l">
              <a:spcBef>
                <a:spcPts val="640"/>
              </a:spcBef>
              <a:spcAft>
                <a:spcPts val="0"/>
              </a:spcAft>
              <a:buNone/>
            </a:pPr>
            <a:r>
              <a:t/>
            </a:r>
            <a:endParaRPr sz="2400">
              <a:latin typeface="Arial"/>
              <a:ea typeface="Arial"/>
              <a:cs typeface="Arial"/>
              <a:sym typeface="Arial"/>
            </a:endParaRPr>
          </a:p>
          <a:p>
            <a:pPr indent="0" lvl="0" marL="0" marR="0" rtl="0" algn="l">
              <a:spcBef>
                <a:spcPts val="640"/>
              </a:spcBef>
              <a:spcAft>
                <a:spcPts val="0"/>
              </a:spcAft>
              <a:buNone/>
            </a:pPr>
            <a:r>
              <a:rPr lang="es-ES" sz="2400">
                <a:latin typeface="Arial"/>
                <a:ea typeface="Arial"/>
                <a:cs typeface="Arial"/>
                <a:sym typeface="Arial"/>
              </a:rPr>
              <a:t>A partir de la crisis de opioides que existe principalmente en Estados Unidos, pero que tiene repercusiones en México, las alumnas de área 2 realizarán diferentes actividades en las materias de Biología, Química, TSMF y Psicología para elaborar un documental que presente la problemática existente, los efectos que tienen estos opioides, en particular el fentanilo, en los adolescentes y propongan medidas que les permitan tomar decisiones adecuadas en relación a su uso.</a:t>
            </a:r>
            <a:endParaRPr sz="2400">
              <a:latin typeface="Arial"/>
              <a:ea typeface="Arial"/>
              <a:cs typeface="Arial"/>
              <a:sym typeface="Arial"/>
            </a:endParaRPr>
          </a:p>
          <a:p>
            <a:pPr indent="0" lvl="0" marL="0" marR="0" rtl="0" algn="just">
              <a:spcBef>
                <a:spcPts val="640"/>
              </a:spcBef>
              <a:spcAft>
                <a:spcPts val="0"/>
              </a:spcAft>
              <a:buNone/>
            </a:pPr>
            <a:r>
              <a:rPr lang="es-ES" sz="2400">
                <a:latin typeface="Arial"/>
                <a:ea typeface="Arial"/>
                <a:cs typeface="Arial"/>
                <a:sym typeface="Arial"/>
              </a:rPr>
              <a:t>     </a:t>
            </a:r>
            <a:endParaRPr sz="24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grpSp>
        <p:nvGrpSpPr>
          <p:cNvPr id="585" name="Google Shape;585;p64"/>
          <p:cNvGrpSpPr/>
          <p:nvPr/>
        </p:nvGrpSpPr>
        <p:grpSpPr>
          <a:xfrm>
            <a:off x="0" y="148353"/>
            <a:ext cx="9144000" cy="6695066"/>
            <a:chOff x="0" y="148353"/>
            <a:chExt cx="9144000" cy="6695066"/>
          </a:xfrm>
        </p:grpSpPr>
        <p:pic>
          <p:nvPicPr>
            <p:cNvPr descr="linea.png" id="586" name="Google Shape;586;p64"/>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587" name="Google Shape;587;p64"/>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588" name="Google Shape;588;p6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f. Justificación de la actividad: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Como parte de la formación científica, las alumnas deberán buscar información científica en fuentes formales de un tema específico, en este caso el fentanilo y los opioides, diferenciando entre artículos científicos y de divulgación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grpSp>
        <p:nvGrpSpPr>
          <p:cNvPr id="593" name="Google Shape;593;p65"/>
          <p:cNvGrpSpPr/>
          <p:nvPr/>
        </p:nvGrpSpPr>
        <p:grpSpPr>
          <a:xfrm>
            <a:off x="0" y="148353"/>
            <a:ext cx="9144000" cy="6695066"/>
            <a:chOff x="0" y="148353"/>
            <a:chExt cx="9144000" cy="6695066"/>
          </a:xfrm>
        </p:grpSpPr>
        <p:pic>
          <p:nvPicPr>
            <p:cNvPr descr="linea.png" id="594" name="Google Shape;594;p65"/>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595" name="Google Shape;595;p65"/>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596" name="Google Shape;596;p65"/>
          <p:cNvSpPr txBox="1"/>
          <p:nvPr>
            <p:ph idx="1" type="body"/>
          </p:nvPr>
        </p:nvSpPr>
        <p:spPr>
          <a:xfrm>
            <a:off x="457200" y="15240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g. Descripción de Apertura de la actividad.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Se introducirá el tema de manera que las alumnas, a partir de esto, busquen información relevante.</a:t>
            </a:r>
            <a:endParaRPr/>
          </a:p>
          <a:p>
            <a:pPr indent="-139700" lvl="0" marL="342900" marR="0" rtl="0" algn="l">
              <a:spcBef>
                <a:spcPts val="0"/>
              </a:spcBef>
              <a:spcAft>
                <a:spcPts val="0"/>
              </a:spcAft>
              <a:buClr>
                <a:schemeClr val="dk1"/>
              </a:buClr>
              <a:buSzPts val="3200"/>
              <a:buFont typeface="Arial"/>
              <a:buNone/>
            </a:pPr>
            <a:r>
              <a:rPr lang="es-ES"/>
              <a:t>Cada alumna comentará lo que sabe para poder acotar la búsqueda a los términos y temas relevantes para el trabajo.</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a:p>
            <a:pPr indent="0" lvl="0" marL="0" marR="0" rtl="0" algn="l">
              <a:spcBef>
                <a:spcPts val="0"/>
              </a:spcBef>
              <a:spcAft>
                <a:spcPts val="0"/>
              </a:spcAft>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grpSp>
        <p:nvGrpSpPr>
          <p:cNvPr id="601" name="Google Shape;601;p66"/>
          <p:cNvGrpSpPr/>
          <p:nvPr/>
        </p:nvGrpSpPr>
        <p:grpSpPr>
          <a:xfrm>
            <a:off x="0" y="148353"/>
            <a:ext cx="9144000" cy="6695066"/>
            <a:chOff x="0" y="148353"/>
            <a:chExt cx="9144000" cy="6695066"/>
          </a:xfrm>
        </p:grpSpPr>
        <p:pic>
          <p:nvPicPr>
            <p:cNvPr descr="linea.png" id="602" name="Google Shape;602;p66"/>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603" name="Google Shape;603;p66"/>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604" name="Google Shape;604;p6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h. Descripción del desarrollo de la actividad.</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Durante una hora de clases las alumnas buscarán en Google Académico y sitios oficiales información que les permita identificar los efectos biológicos del fentanilo.</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grpSp>
        <p:nvGrpSpPr>
          <p:cNvPr id="609" name="Google Shape;609;p67"/>
          <p:cNvGrpSpPr/>
          <p:nvPr/>
        </p:nvGrpSpPr>
        <p:grpSpPr>
          <a:xfrm>
            <a:off x="0" y="148353"/>
            <a:ext cx="9144000" cy="6695066"/>
            <a:chOff x="0" y="148353"/>
            <a:chExt cx="9144000" cy="6695066"/>
          </a:xfrm>
        </p:grpSpPr>
        <p:pic>
          <p:nvPicPr>
            <p:cNvPr descr="linea.png" id="610" name="Google Shape;610;p67"/>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611" name="Google Shape;611;p67"/>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612" name="Google Shape;612;p6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i. Descripción del cierre de la actividad.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Al concluir cada alumna mostrará los artículos y sitios encontrados, de tal manera que en consenso con todas se seleccionen los tres artículos más relevantes para poder obtener información para el trabajo.</a:t>
            </a:r>
            <a:endParaRPr/>
          </a:p>
          <a:p>
            <a:pPr indent="0" lvl="0" marL="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grpSp>
        <p:nvGrpSpPr>
          <p:cNvPr id="617" name="Google Shape;617;p68"/>
          <p:cNvGrpSpPr/>
          <p:nvPr/>
        </p:nvGrpSpPr>
        <p:grpSpPr>
          <a:xfrm>
            <a:off x="0" y="148353"/>
            <a:ext cx="9144000" cy="6695066"/>
            <a:chOff x="0" y="148353"/>
            <a:chExt cx="9144000" cy="6695066"/>
          </a:xfrm>
        </p:grpSpPr>
        <p:pic>
          <p:nvPicPr>
            <p:cNvPr descr="linea.png" id="618" name="Google Shape;618;p68"/>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619" name="Google Shape;619;p68"/>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620" name="Google Shape;620;p6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j. Descripción de lo que se hará con los resultados de la actividad.</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A partir de los artículos seleccionados se trabajará la segunda actividad del proyecto en la materia de Biología.</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grpSp>
        <p:nvGrpSpPr>
          <p:cNvPr id="625" name="Google Shape;625;p69"/>
          <p:cNvGrpSpPr/>
          <p:nvPr/>
        </p:nvGrpSpPr>
        <p:grpSpPr>
          <a:xfrm>
            <a:off x="0" y="148353"/>
            <a:ext cx="9144000" cy="6695066"/>
            <a:chOff x="0" y="148353"/>
            <a:chExt cx="9144000" cy="6695066"/>
          </a:xfrm>
        </p:grpSpPr>
        <p:pic>
          <p:nvPicPr>
            <p:cNvPr descr="linea.png" id="626" name="Google Shape;626;p69"/>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627" name="Google Shape;627;p69"/>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628" name="Google Shape;628;p69"/>
          <p:cNvSpPr txBox="1"/>
          <p:nvPr>
            <p:ph idx="1" type="body"/>
          </p:nvPr>
        </p:nvSpPr>
        <p:spPr>
          <a:xfrm>
            <a:off x="457200" y="12954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sz="3100"/>
              <a:t>k. Análisis. Contrastación de lo esperado y lo sucedido. </a:t>
            </a:r>
            <a:endParaRPr sz="3100"/>
          </a:p>
          <a:p>
            <a:pPr indent="-139700" lvl="0" marL="342900" marR="0" rtl="0" algn="l">
              <a:spcBef>
                <a:spcPts val="0"/>
              </a:spcBef>
              <a:spcAft>
                <a:spcPts val="0"/>
              </a:spcAft>
              <a:buClr>
                <a:schemeClr val="dk1"/>
              </a:buClr>
              <a:buSzPts val="3200"/>
              <a:buFont typeface="Arial"/>
              <a:buNone/>
            </a:pPr>
            <a:r>
              <a:t/>
            </a:r>
            <a:endParaRPr sz="3100"/>
          </a:p>
          <a:p>
            <a:pPr indent="-139700" lvl="0" marL="342900" marR="0" rtl="0" algn="l">
              <a:spcBef>
                <a:spcPts val="0"/>
              </a:spcBef>
              <a:spcAft>
                <a:spcPts val="0"/>
              </a:spcAft>
              <a:buClr>
                <a:schemeClr val="dk1"/>
              </a:buClr>
              <a:buSzPts val="3200"/>
              <a:buFont typeface="Arial"/>
              <a:buNone/>
            </a:pPr>
            <a:r>
              <a:rPr lang="es-ES" sz="2800"/>
              <a:t>Dado que las alumnas ya han hecho investigaciones, la búsqueda dio buenos resultados. Se tuvo que filtrar todavía algunos de los artículos encontrados ya que o no eran confiables o eran demasiado elevados para el nivel que tienen las alumnas de preparatoria. Sin embargo, los resultados (artículos encontrados) estuvieron acorde a lo esperado.</a:t>
            </a:r>
            <a:endParaRPr sz="2800"/>
          </a:p>
          <a:p>
            <a:pPr indent="-139700" lvl="0" marL="342900" marR="0" rtl="0" algn="l">
              <a:spcBef>
                <a:spcPts val="0"/>
              </a:spcBef>
              <a:spcAft>
                <a:spcPts val="0"/>
              </a:spcAft>
              <a:buClr>
                <a:schemeClr val="dk1"/>
              </a:buClr>
              <a:buSzPts val="3200"/>
              <a:buFont typeface="Arial"/>
              <a:buNone/>
            </a:pPr>
            <a:r>
              <a:t/>
            </a:r>
            <a:endParaRPr b="0" i="0" sz="3100" u="none" cap="none" strike="noStrike">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grpSp>
        <p:nvGrpSpPr>
          <p:cNvPr id="633" name="Google Shape;633;p70"/>
          <p:cNvGrpSpPr/>
          <p:nvPr/>
        </p:nvGrpSpPr>
        <p:grpSpPr>
          <a:xfrm>
            <a:off x="0" y="148353"/>
            <a:ext cx="9144000" cy="6695066"/>
            <a:chOff x="0" y="148353"/>
            <a:chExt cx="9144000" cy="6695066"/>
          </a:xfrm>
        </p:grpSpPr>
        <p:pic>
          <p:nvPicPr>
            <p:cNvPr descr="linea.png" id="634" name="Google Shape;634;p70"/>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635" name="Google Shape;635;p70"/>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636" name="Google Shape;636;p7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l. Toma de decisiones.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Se seleccionaron tres artículos que permitirán a las alumnas profundizar en el tema.</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grpSp>
        <p:nvGrpSpPr>
          <p:cNvPr id="641" name="Google Shape;641;p71"/>
          <p:cNvGrpSpPr/>
          <p:nvPr/>
        </p:nvGrpSpPr>
        <p:grpSpPr>
          <a:xfrm>
            <a:off x="0" y="148353"/>
            <a:ext cx="9144000" cy="6695066"/>
            <a:chOff x="0" y="148353"/>
            <a:chExt cx="9144000" cy="6695066"/>
          </a:xfrm>
        </p:grpSpPr>
        <p:pic>
          <p:nvPicPr>
            <p:cNvPr descr="linea.png" id="642" name="Google Shape;642;p71"/>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643" name="Google Shape;643;p71"/>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644" name="Google Shape;644;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sz="4100"/>
              <a:t>EVIDENCIA</a:t>
            </a:r>
            <a:endParaRPr b="0" i="0" sz="5300" u="none" cap="none" strike="noStrike">
              <a:solidFill>
                <a:schemeClr val="dk1"/>
              </a:solidFill>
              <a:latin typeface="Calibri"/>
              <a:ea typeface="Calibri"/>
              <a:cs typeface="Calibri"/>
              <a:sym typeface="Calibri"/>
            </a:endParaRPr>
          </a:p>
        </p:txBody>
      </p:sp>
      <p:pic>
        <p:nvPicPr>
          <p:cNvPr id="645" name="Google Shape;645;p71"/>
          <p:cNvPicPr preferRelativeResize="0"/>
          <p:nvPr/>
        </p:nvPicPr>
        <p:blipFill>
          <a:blip r:embed="rId5">
            <a:alphaModFix/>
          </a:blip>
          <a:stretch>
            <a:fillRect/>
          </a:stretch>
        </p:blipFill>
        <p:spPr>
          <a:xfrm>
            <a:off x="657225" y="1395423"/>
            <a:ext cx="7800201" cy="4635001"/>
          </a:xfrm>
          <a:prstGeom prst="rect">
            <a:avLst/>
          </a:prstGeom>
          <a:noFill/>
          <a:ln>
            <a:noFill/>
          </a:ln>
        </p:spPr>
      </p:pic>
      <p:sp>
        <p:nvSpPr>
          <p:cNvPr id="646" name="Google Shape;646;p71"/>
          <p:cNvSpPr txBox="1"/>
          <p:nvPr/>
        </p:nvSpPr>
        <p:spPr>
          <a:xfrm>
            <a:off x="374425" y="5878025"/>
            <a:ext cx="760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u="sng">
                <a:solidFill>
                  <a:schemeClr val="hlink"/>
                </a:solidFill>
                <a:hlinkClick r:id="rId6"/>
              </a:rPr>
              <a:t>https://nida.nih.gov/es/publicaciones/drugfacts/el-fentanilo</a:t>
            </a:r>
            <a:r>
              <a:rPr lang="es-ES"/>
              <a:t>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grpSp>
        <p:nvGrpSpPr>
          <p:cNvPr id="651" name="Google Shape;651;p72"/>
          <p:cNvGrpSpPr/>
          <p:nvPr/>
        </p:nvGrpSpPr>
        <p:grpSpPr>
          <a:xfrm>
            <a:off x="0" y="148353"/>
            <a:ext cx="9144000" cy="6695066"/>
            <a:chOff x="0" y="148353"/>
            <a:chExt cx="9144000" cy="6695066"/>
          </a:xfrm>
        </p:grpSpPr>
        <p:pic>
          <p:nvPicPr>
            <p:cNvPr descr="linea.png" id="652" name="Google Shape;652;p72"/>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653" name="Google Shape;653;p72"/>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654" name="Google Shape;654;p7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sz="4100"/>
              <a:t>EVIDENCIA</a:t>
            </a:r>
            <a:endParaRPr b="0" i="0" sz="5300" u="none" cap="none" strike="noStrike">
              <a:solidFill>
                <a:schemeClr val="dk1"/>
              </a:solidFill>
              <a:latin typeface="Calibri"/>
              <a:ea typeface="Calibri"/>
              <a:cs typeface="Calibri"/>
              <a:sym typeface="Calibri"/>
            </a:endParaRPr>
          </a:p>
        </p:txBody>
      </p:sp>
      <p:pic>
        <p:nvPicPr>
          <p:cNvPr id="655" name="Google Shape;655;p72"/>
          <p:cNvPicPr preferRelativeResize="0"/>
          <p:nvPr/>
        </p:nvPicPr>
        <p:blipFill>
          <a:blip r:embed="rId5">
            <a:alphaModFix/>
          </a:blip>
          <a:stretch>
            <a:fillRect/>
          </a:stretch>
        </p:blipFill>
        <p:spPr>
          <a:xfrm>
            <a:off x="228600" y="1376826"/>
            <a:ext cx="8555425" cy="4410525"/>
          </a:xfrm>
          <a:prstGeom prst="rect">
            <a:avLst/>
          </a:prstGeom>
          <a:noFill/>
          <a:ln>
            <a:noFill/>
          </a:ln>
        </p:spPr>
      </p:pic>
      <p:sp>
        <p:nvSpPr>
          <p:cNvPr id="656" name="Google Shape;656;p72"/>
          <p:cNvSpPr txBox="1"/>
          <p:nvPr/>
        </p:nvSpPr>
        <p:spPr>
          <a:xfrm>
            <a:off x="609600" y="5931775"/>
            <a:ext cx="791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u="sng">
                <a:solidFill>
                  <a:schemeClr val="hlink"/>
                </a:solidFill>
                <a:hlinkClick r:id="rId6"/>
              </a:rPr>
              <a:t>https://salud.nih.gov/recursos-de-salud/nih-noticias-de-salud/la-biologia-de-la-adiccion</a:t>
            </a:r>
            <a:r>
              <a:rPr lang="es-ES"/>
              <a:t>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grpSp>
        <p:nvGrpSpPr>
          <p:cNvPr id="661" name="Google Shape;661;p73"/>
          <p:cNvGrpSpPr/>
          <p:nvPr/>
        </p:nvGrpSpPr>
        <p:grpSpPr>
          <a:xfrm>
            <a:off x="0" y="148353"/>
            <a:ext cx="9144000" cy="6695066"/>
            <a:chOff x="0" y="148353"/>
            <a:chExt cx="9144000" cy="6695066"/>
          </a:xfrm>
        </p:grpSpPr>
        <p:pic>
          <p:nvPicPr>
            <p:cNvPr descr="linea.png" id="662" name="Google Shape;662;p73"/>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663" name="Google Shape;663;p73"/>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664" name="Google Shape;664;p7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lang="es-ES"/>
              <a:t>Actividad 2 Química</a:t>
            </a:r>
            <a:endParaRPr b="0" i="0" sz="4400" u="none" cap="none" strike="noStrike">
              <a:solidFill>
                <a:schemeClr val="dk1"/>
              </a:solidFill>
              <a:latin typeface="Calibri"/>
              <a:ea typeface="Calibri"/>
              <a:cs typeface="Calibri"/>
              <a:sym typeface="Calibri"/>
            </a:endParaRPr>
          </a:p>
        </p:txBody>
      </p:sp>
      <p:sp>
        <p:nvSpPr>
          <p:cNvPr id="665" name="Google Shape;665;p7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sz="3000"/>
              <a:t>a. Nombre de la actividad: Receptores de Fentanilo</a:t>
            </a:r>
            <a:endParaRPr sz="3000"/>
          </a:p>
          <a:p>
            <a:pPr indent="-139700" lvl="0" marL="342900" marR="0" rtl="0" algn="l">
              <a:spcBef>
                <a:spcPts val="0"/>
              </a:spcBef>
              <a:spcAft>
                <a:spcPts val="0"/>
              </a:spcAft>
              <a:buClr>
                <a:schemeClr val="dk1"/>
              </a:buClr>
              <a:buSzPts val="3200"/>
              <a:buFont typeface="Arial"/>
              <a:buNone/>
            </a:pPr>
            <a:r>
              <a:rPr lang="es-ES" sz="3000"/>
              <a:t>b. </a:t>
            </a:r>
            <a:r>
              <a:rPr lang="es-ES" sz="2800"/>
              <a:t>Objetivo: Identificar los elementos de la estructura de los receptores a opioides (GPCR) y cómo funciona la cadena de transducción de señales.</a:t>
            </a:r>
            <a:endParaRPr sz="2800"/>
          </a:p>
          <a:p>
            <a:pPr indent="-139700" lvl="0" marL="342900" marR="0" rtl="0" algn="l">
              <a:spcBef>
                <a:spcPts val="0"/>
              </a:spcBef>
              <a:spcAft>
                <a:spcPts val="0"/>
              </a:spcAft>
              <a:buClr>
                <a:schemeClr val="dk1"/>
              </a:buClr>
              <a:buSzPts val="3200"/>
              <a:buFont typeface="Arial"/>
              <a:buNone/>
            </a:pPr>
            <a:r>
              <a:rPr lang="es-ES" sz="3000"/>
              <a:t>c. Grado: </a:t>
            </a:r>
            <a:r>
              <a:rPr lang="es-ES" sz="2400"/>
              <a:t>6º (Área 2)</a:t>
            </a:r>
            <a:endParaRPr sz="3000"/>
          </a:p>
          <a:p>
            <a:pPr indent="-139700" lvl="0" marL="342900" rtl="0" algn="l">
              <a:spcBef>
                <a:spcPts val="0"/>
              </a:spcBef>
              <a:spcAft>
                <a:spcPts val="0"/>
              </a:spcAft>
              <a:buClr>
                <a:schemeClr val="dk1"/>
              </a:buClr>
              <a:buSzPts val="3200"/>
              <a:buFont typeface="Arial"/>
              <a:buNone/>
            </a:pPr>
            <a:r>
              <a:rPr lang="es-ES"/>
              <a:t>d. </a:t>
            </a:r>
            <a:r>
              <a:rPr lang="es-ES" sz="2800"/>
              <a:t>18 abril 2023: Revisión de video sobre transducción de señales y receptores GPCR</a:t>
            </a:r>
            <a:endParaRPr sz="2800"/>
          </a:p>
          <a:p>
            <a:pPr indent="-139700" lvl="0" marL="342900" rtl="0" algn="l">
              <a:spcBef>
                <a:spcPts val="0"/>
              </a:spcBef>
              <a:spcAft>
                <a:spcPts val="0"/>
              </a:spcAft>
              <a:buClr>
                <a:schemeClr val="dk1"/>
              </a:buClr>
              <a:buSzPts val="3200"/>
              <a:buFont typeface="Arial"/>
              <a:buNone/>
            </a:pPr>
            <a:r>
              <a:rPr lang="es-ES" sz="2800"/>
              <a:t>24 abril 2023: Elaboración de modelo de receptor GPCR</a:t>
            </a:r>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grpSp>
        <p:nvGrpSpPr>
          <p:cNvPr id="196" name="Google Shape;196;p20"/>
          <p:cNvGrpSpPr/>
          <p:nvPr/>
        </p:nvGrpSpPr>
        <p:grpSpPr>
          <a:xfrm>
            <a:off x="0" y="148353"/>
            <a:ext cx="9144000" cy="6695066"/>
            <a:chOff x="0" y="148353"/>
            <a:chExt cx="9144000" cy="6695066"/>
          </a:xfrm>
        </p:grpSpPr>
        <p:pic>
          <p:nvPicPr>
            <p:cNvPr descr="linea.png" id="197" name="Google Shape;197;p20"/>
            <p:cNvPicPr preferRelativeResize="0"/>
            <p:nvPr/>
          </p:nvPicPr>
          <p:blipFill rotWithShape="1">
            <a:blip r:embed="rId3">
              <a:alphaModFix/>
            </a:blip>
            <a:srcRect b="53749" l="0" r="0" t="35031"/>
            <a:stretch/>
          </p:blipFill>
          <p:spPr>
            <a:xfrm>
              <a:off x="0" y="6128054"/>
              <a:ext cx="9144000" cy="715365"/>
            </a:xfrm>
            <a:prstGeom prst="rect">
              <a:avLst/>
            </a:prstGeom>
            <a:noFill/>
            <a:ln>
              <a:noFill/>
            </a:ln>
          </p:spPr>
        </p:pic>
        <p:pic>
          <p:nvPicPr>
            <p:cNvPr id="198" name="Google Shape;198;p20"/>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99" name="Google Shape;199;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s-ES" sz="4400" u="none" cap="none" strike="noStrike">
                <a:solidFill>
                  <a:schemeClr val="dk1"/>
                </a:solidFill>
                <a:latin typeface="Calibri"/>
                <a:ea typeface="Calibri"/>
                <a:cs typeface="Calibri"/>
                <a:sym typeface="Calibri"/>
              </a:rPr>
              <a:t>OBJETIVO GENERAL</a:t>
            </a:r>
            <a:endParaRPr b="0" i="0" sz="4400" u="none" cap="none" strike="noStrike">
              <a:solidFill>
                <a:schemeClr val="dk1"/>
              </a:solidFill>
              <a:latin typeface="Calibri"/>
              <a:ea typeface="Calibri"/>
              <a:cs typeface="Calibri"/>
              <a:sym typeface="Calibri"/>
            </a:endParaRPr>
          </a:p>
        </p:txBody>
      </p:sp>
      <p:sp>
        <p:nvSpPr>
          <p:cNvPr id="200" name="Google Shape;200;p2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2400">
              <a:latin typeface="Arial"/>
              <a:ea typeface="Arial"/>
              <a:cs typeface="Arial"/>
              <a:sym typeface="Arial"/>
            </a:endParaRPr>
          </a:p>
          <a:p>
            <a:pPr indent="0" lvl="0" marL="0" rtl="0" algn="just">
              <a:lnSpc>
                <a:spcPct val="165600"/>
              </a:lnSpc>
              <a:spcBef>
                <a:spcPts val="0"/>
              </a:spcBef>
              <a:spcAft>
                <a:spcPts val="0"/>
              </a:spcAft>
              <a:buClr>
                <a:schemeClr val="dk1"/>
              </a:buClr>
              <a:buSzPts val="1100"/>
              <a:buFont typeface="Arial"/>
              <a:buNone/>
            </a:pPr>
            <a:r>
              <a:rPr lang="es-ES" sz="3100">
                <a:highlight>
                  <a:srgbClr val="FFFFFF"/>
                </a:highlight>
                <a:latin typeface="Arial"/>
                <a:ea typeface="Arial"/>
                <a:cs typeface="Arial"/>
                <a:sym typeface="Arial"/>
              </a:rPr>
              <a:t>  Analizar las causas y efectos del uso del fentanilo en adolescentes</a:t>
            </a:r>
            <a:endParaRPr sz="3100">
              <a:highlight>
                <a:srgbClr val="FFFFFF"/>
              </a:highlight>
              <a:latin typeface="Arial"/>
              <a:ea typeface="Arial"/>
              <a:cs typeface="Arial"/>
              <a:sym typeface="Arial"/>
            </a:endParaRPr>
          </a:p>
          <a:p>
            <a:pPr indent="0" lvl="0" marL="0" rtl="0" algn="just">
              <a:lnSpc>
                <a:spcPct val="165600"/>
              </a:lnSpc>
              <a:spcBef>
                <a:spcPts val="0"/>
              </a:spcBef>
              <a:spcAft>
                <a:spcPts val="0"/>
              </a:spcAft>
              <a:buClr>
                <a:schemeClr val="dk1"/>
              </a:buClr>
              <a:buSzPts val="1100"/>
              <a:buFont typeface="Arial"/>
              <a:buNone/>
            </a:pPr>
            <a:r>
              <a:t/>
            </a:r>
            <a:endParaRPr sz="3100">
              <a:highlight>
                <a:srgbClr val="FFFFFF"/>
              </a:highlight>
              <a:latin typeface="Arial"/>
              <a:ea typeface="Arial"/>
              <a:cs typeface="Arial"/>
              <a:sym typeface="Arial"/>
            </a:endParaRPr>
          </a:p>
          <a:p>
            <a:pPr indent="0" lvl="0" marL="0" rtl="0" algn="just">
              <a:lnSpc>
                <a:spcPct val="165600"/>
              </a:lnSpc>
              <a:spcBef>
                <a:spcPts val="0"/>
              </a:spcBef>
              <a:spcAft>
                <a:spcPts val="0"/>
              </a:spcAft>
              <a:buClr>
                <a:schemeClr val="dk1"/>
              </a:buClr>
              <a:buSzPts val="1100"/>
              <a:buFont typeface="Arial"/>
              <a:buNone/>
            </a:pPr>
            <a:r>
              <a:t/>
            </a:r>
            <a:endParaRPr sz="3100">
              <a:highlight>
                <a:srgbClr val="FFFFFF"/>
              </a:highlight>
              <a:latin typeface="Arial"/>
              <a:ea typeface="Arial"/>
              <a:cs typeface="Arial"/>
              <a:sym typeface="Arial"/>
            </a:endParaRPr>
          </a:p>
          <a:p>
            <a:pPr indent="0" lvl="0" marL="0" rtl="0" algn="l">
              <a:lnSpc>
                <a:spcPct val="165600"/>
              </a:lnSpc>
              <a:spcBef>
                <a:spcPts val="0"/>
              </a:spcBef>
              <a:spcAft>
                <a:spcPts val="0"/>
              </a:spcAft>
              <a:buClr>
                <a:schemeClr val="dk1"/>
              </a:buClr>
              <a:buSzPts val="1100"/>
              <a:buFont typeface="Arial"/>
              <a:buNone/>
            </a:pPr>
            <a:r>
              <a:rPr lang="es-ES" sz="1800">
                <a:solidFill>
                  <a:srgbClr val="222222"/>
                </a:solidFill>
                <a:highlight>
                  <a:srgbClr val="FFFFFF"/>
                </a:highlight>
                <a:latin typeface="Arial"/>
                <a:ea typeface="Arial"/>
                <a:cs typeface="Arial"/>
                <a:sym typeface="Arial"/>
              </a:rPr>
              <a:t> </a:t>
            </a:r>
            <a:endParaRPr sz="1800">
              <a:solidFill>
                <a:srgbClr val="222222"/>
              </a:solidFill>
              <a:highlight>
                <a:srgbClr val="FFFFFF"/>
              </a:highlight>
              <a:latin typeface="Arial"/>
              <a:ea typeface="Arial"/>
              <a:cs typeface="Arial"/>
              <a:sym typeface="Arial"/>
            </a:endParaRPr>
          </a:p>
          <a:p>
            <a:pPr indent="-139700" lvl="0" marL="342900" marR="0" rtl="0" algn="l">
              <a:spcBef>
                <a:spcPts val="0"/>
              </a:spcBef>
              <a:spcAft>
                <a:spcPts val="0"/>
              </a:spcAft>
              <a:buClr>
                <a:schemeClr val="dk1"/>
              </a:buClr>
              <a:buSzPts val="3200"/>
              <a:buFont typeface="Arial"/>
              <a:buNone/>
            </a:pPr>
            <a:r>
              <a:t/>
            </a:r>
            <a:endParaRPr sz="39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grpSp>
        <p:nvGrpSpPr>
          <p:cNvPr id="670" name="Google Shape;670;p74"/>
          <p:cNvGrpSpPr/>
          <p:nvPr/>
        </p:nvGrpSpPr>
        <p:grpSpPr>
          <a:xfrm>
            <a:off x="0" y="81466"/>
            <a:ext cx="9144000" cy="6695066"/>
            <a:chOff x="0" y="148353"/>
            <a:chExt cx="9144000" cy="6695066"/>
          </a:xfrm>
        </p:grpSpPr>
        <p:pic>
          <p:nvPicPr>
            <p:cNvPr descr="linea.png" id="671" name="Google Shape;671;p74"/>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672" name="Google Shape;672;p74"/>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673" name="Google Shape;673;p74"/>
          <p:cNvSpPr txBox="1"/>
          <p:nvPr>
            <p:ph idx="1" type="body"/>
          </p:nvPr>
        </p:nvSpPr>
        <p:spPr>
          <a:xfrm>
            <a:off x="457200" y="141765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a:highlight>
                <a:srgbClr val="FFF2CC"/>
              </a:highlight>
            </a:endParaRPr>
          </a:p>
          <a:p>
            <a:pPr indent="-139700" lvl="0" marL="342900" marR="0" rtl="0" algn="l">
              <a:spcBef>
                <a:spcPts val="0"/>
              </a:spcBef>
              <a:spcAft>
                <a:spcPts val="0"/>
              </a:spcAft>
              <a:buClr>
                <a:schemeClr val="dk1"/>
              </a:buClr>
              <a:buSzPts val="3200"/>
              <a:buFont typeface="Arial"/>
              <a:buNone/>
            </a:pPr>
            <a:r>
              <a:rPr lang="es-ES"/>
              <a:t>e. Asignaturas participantes, temas o conceptos de cada una: QUÍMICA IV</a:t>
            </a:r>
            <a:endParaRPr/>
          </a:p>
          <a:p>
            <a:pPr indent="0" lvl="0" marL="0" marR="0" rtl="0" algn="l">
              <a:spcBef>
                <a:spcPts val="0"/>
              </a:spcBef>
              <a:spcAft>
                <a:spcPts val="0"/>
              </a:spcAft>
              <a:buClr>
                <a:schemeClr val="dk1"/>
              </a:buClr>
              <a:buSzPts val="3200"/>
              <a:buFont typeface="Arial"/>
              <a:buNone/>
            </a:pPr>
            <a:r>
              <a:t/>
            </a:r>
            <a:endParaRPr/>
          </a:p>
          <a:p>
            <a:pPr indent="0" lvl="0" marL="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grpSp>
        <p:nvGrpSpPr>
          <p:cNvPr id="678" name="Google Shape;678;p75"/>
          <p:cNvGrpSpPr/>
          <p:nvPr/>
        </p:nvGrpSpPr>
        <p:grpSpPr>
          <a:xfrm>
            <a:off x="0" y="148353"/>
            <a:ext cx="9144000" cy="6695066"/>
            <a:chOff x="0" y="148353"/>
            <a:chExt cx="9144000" cy="6695066"/>
          </a:xfrm>
        </p:grpSpPr>
        <p:pic>
          <p:nvPicPr>
            <p:cNvPr descr="linea.png" id="679" name="Google Shape;679;p75"/>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680" name="Google Shape;680;p75"/>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681" name="Google Shape;681;p7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sz="3000"/>
              <a:t>f</a:t>
            </a:r>
            <a:r>
              <a:rPr lang="es-ES" sz="3000"/>
              <a:t>. Justificación de la actividad:</a:t>
            </a:r>
            <a:endParaRPr sz="3000"/>
          </a:p>
          <a:p>
            <a:pPr indent="-139700" lvl="0" marL="342900" marR="0" rtl="0" algn="l">
              <a:spcBef>
                <a:spcPts val="0"/>
              </a:spcBef>
              <a:spcAft>
                <a:spcPts val="0"/>
              </a:spcAft>
              <a:buClr>
                <a:schemeClr val="dk1"/>
              </a:buClr>
              <a:buSzPts val="3200"/>
              <a:buFont typeface="Arial"/>
              <a:buNone/>
            </a:pPr>
            <a:r>
              <a:rPr lang="es-ES" sz="3000"/>
              <a:t>Del estudio de la estructura de proteínas, las alumnas utilizarán sus conocimientos para elaborar un modelo tridimensional de una proteína (el receptor a opioides GPCR).</a:t>
            </a:r>
            <a:endParaRPr b="0" i="0" sz="3000" u="none" cap="none" strike="noStrike">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grpSp>
        <p:nvGrpSpPr>
          <p:cNvPr id="686" name="Google Shape;686;p76"/>
          <p:cNvGrpSpPr/>
          <p:nvPr/>
        </p:nvGrpSpPr>
        <p:grpSpPr>
          <a:xfrm>
            <a:off x="0" y="148353"/>
            <a:ext cx="9144000" cy="6695066"/>
            <a:chOff x="0" y="148353"/>
            <a:chExt cx="9144000" cy="6695066"/>
          </a:xfrm>
        </p:grpSpPr>
        <p:pic>
          <p:nvPicPr>
            <p:cNvPr descr="linea.png" id="687" name="Google Shape;687;p76"/>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688" name="Google Shape;688;p76"/>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689" name="Google Shape;689;p7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g</a:t>
            </a:r>
            <a:r>
              <a:rPr lang="es-ES"/>
              <a:t>. Descripción de Apertura de la actividad.</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Se revisó un video que presenta la estructura y cascada de transducción de señales de un receptor GPCR. </a:t>
            </a:r>
            <a:endParaRPr/>
          </a:p>
          <a:p>
            <a:pPr indent="-139700" lvl="0" marL="342900" marR="0" rtl="0" algn="l">
              <a:spcBef>
                <a:spcPts val="0"/>
              </a:spcBef>
              <a:spcAft>
                <a:spcPts val="0"/>
              </a:spcAft>
              <a:buClr>
                <a:schemeClr val="dk1"/>
              </a:buClr>
              <a:buSzPts val="3200"/>
              <a:buFont typeface="Arial"/>
              <a:buNone/>
            </a:pPr>
            <a:r>
              <a:rPr lang="es-ES"/>
              <a:t>Se discutió en grupo la estructura y función de las diferentes proteínas presentadas en el material.</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grpSp>
        <p:nvGrpSpPr>
          <p:cNvPr id="694" name="Google Shape;694;p77"/>
          <p:cNvGrpSpPr/>
          <p:nvPr/>
        </p:nvGrpSpPr>
        <p:grpSpPr>
          <a:xfrm>
            <a:off x="0" y="148353"/>
            <a:ext cx="9144000" cy="6695066"/>
            <a:chOff x="0" y="148353"/>
            <a:chExt cx="9144000" cy="6695066"/>
          </a:xfrm>
        </p:grpSpPr>
        <p:pic>
          <p:nvPicPr>
            <p:cNvPr descr="linea.png" id="695" name="Google Shape;695;p77"/>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696" name="Google Shape;696;p77"/>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697" name="Google Shape;697;p7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h</a:t>
            </a:r>
            <a:r>
              <a:rPr lang="es-ES"/>
              <a:t>. Descripción del desarrollo de la actividad.</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Las alumnas  seleccionaron la estructura de un receptor GPCR y construyeron un modelo 3D de dicha proteína.</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grpSp>
        <p:nvGrpSpPr>
          <p:cNvPr id="702" name="Google Shape;702;p78"/>
          <p:cNvGrpSpPr/>
          <p:nvPr/>
        </p:nvGrpSpPr>
        <p:grpSpPr>
          <a:xfrm>
            <a:off x="0" y="148353"/>
            <a:ext cx="9144000" cy="6695066"/>
            <a:chOff x="0" y="148353"/>
            <a:chExt cx="9144000" cy="6695066"/>
          </a:xfrm>
        </p:grpSpPr>
        <p:pic>
          <p:nvPicPr>
            <p:cNvPr descr="linea.png" id="703" name="Google Shape;703;p78"/>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704" name="Google Shape;704;p78"/>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705" name="Google Shape;705;p7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i</a:t>
            </a:r>
            <a:r>
              <a:rPr lang="es-ES"/>
              <a:t>. Descripción del cierre de la actividad.</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Las alumnas presentaron y explicaron su modelo, reflexionando sobre la importancia de la estructura  terciaria de las proteínas.</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grpSp>
        <p:nvGrpSpPr>
          <p:cNvPr id="710" name="Google Shape;710;p79"/>
          <p:cNvGrpSpPr/>
          <p:nvPr/>
        </p:nvGrpSpPr>
        <p:grpSpPr>
          <a:xfrm>
            <a:off x="0" y="148353"/>
            <a:ext cx="9144000" cy="6695066"/>
            <a:chOff x="0" y="148353"/>
            <a:chExt cx="9144000" cy="6695066"/>
          </a:xfrm>
        </p:grpSpPr>
        <p:pic>
          <p:nvPicPr>
            <p:cNvPr descr="linea.png" id="711" name="Google Shape;711;p79"/>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712" name="Google Shape;712;p79"/>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713" name="Google Shape;713;p79"/>
          <p:cNvSpPr txBox="1"/>
          <p:nvPr>
            <p:ph idx="1" type="body"/>
          </p:nvPr>
        </p:nvSpPr>
        <p:spPr>
          <a:xfrm>
            <a:off x="457200" y="1088150"/>
            <a:ext cx="8229600" cy="452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t/>
            </a:r>
            <a:endParaRPr/>
          </a:p>
          <a:p>
            <a:pPr indent="0" lvl="0" marL="0" rtl="0" algn="l">
              <a:spcBef>
                <a:spcPts val="0"/>
              </a:spcBef>
              <a:spcAft>
                <a:spcPts val="0"/>
              </a:spcAft>
              <a:buClr>
                <a:schemeClr val="dk1"/>
              </a:buClr>
              <a:buSzPts val="3200"/>
              <a:buFont typeface="Arial"/>
              <a:buNone/>
            </a:pPr>
            <a:r>
              <a:rPr lang="es-ES"/>
              <a:t>j. Descripción de lo que se hará con los resultados de la actividad.</a:t>
            </a:r>
            <a:endParaRPr/>
          </a:p>
          <a:p>
            <a:pPr indent="0" lvl="0" marL="0" rtl="0" algn="l">
              <a:spcBef>
                <a:spcPts val="0"/>
              </a:spcBef>
              <a:spcAft>
                <a:spcPts val="0"/>
              </a:spcAft>
              <a:buClr>
                <a:schemeClr val="dk1"/>
              </a:buClr>
              <a:buSzPts val="3200"/>
              <a:buFont typeface="Arial"/>
              <a:buNone/>
            </a:pPr>
            <a:r>
              <a:rPr lang="es-ES"/>
              <a:t>Las alumnas podrán utilizar el aprendizaje adquirido de esta actividad para incluir en el trabajo final de este proyecto.</a:t>
            </a:r>
            <a:endParaRPr/>
          </a:p>
          <a:p>
            <a:pPr indent="0" lvl="0" marL="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grpSp>
        <p:nvGrpSpPr>
          <p:cNvPr id="718" name="Google Shape;718;p80"/>
          <p:cNvGrpSpPr/>
          <p:nvPr/>
        </p:nvGrpSpPr>
        <p:grpSpPr>
          <a:xfrm>
            <a:off x="0" y="148353"/>
            <a:ext cx="9144000" cy="6695066"/>
            <a:chOff x="0" y="148353"/>
            <a:chExt cx="9144000" cy="6695066"/>
          </a:xfrm>
        </p:grpSpPr>
        <p:pic>
          <p:nvPicPr>
            <p:cNvPr descr="linea.png" id="719" name="Google Shape;719;p80"/>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720" name="Google Shape;720;p80"/>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721" name="Google Shape;721;p8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sz="2400"/>
              <a:t>k</a:t>
            </a:r>
            <a:r>
              <a:rPr lang="es-ES" sz="2400"/>
              <a:t>. Análisis. Contrastación de lo esperado y lo sucedido.</a:t>
            </a:r>
            <a:endParaRPr sz="2400"/>
          </a:p>
          <a:p>
            <a:pPr indent="-139700" lvl="0" marL="342900" marR="0" rtl="0" algn="l">
              <a:spcBef>
                <a:spcPts val="0"/>
              </a:spcBef>
              <a:spcAft>
                <a:spcPts val="0"/>
              </a:spcAft>
              <a:buClr>
                <a:schemeClr val="dk1"/>
              </a:buClr>
              <a:buSzPts val="3200"/>
              <a:buFont typeface="Arial"/>
              <a:buNone/>
            </a:pPr>
            <a:r>
              <a:t/>
            </a:r>
            <a:endParaRPr sz="2400"/>
          </a:p>
          <a:p>
            <a:pPr indent="-139700" lvl="0" marL="342900" marR="0" rtl="0" algn="l">
              <a:spcBef>
                <a:spcPts val="0"/>
              </a:spcBef>
              <a:spcAft>
                <a:spcPts val="0"/>
              </a:spcAft>
              <a:buClr>
                <a:schemeClr val="dk1"/>
              </a:buClr>
              <a:buSzPts val="3200"/>
              <a:buFont typeface="Arial"/>
              <a:buNone/>
            </a:pPr>
            <a:r>
              <a:rPr lang="es-ES" sz="2400"/>
              <a:t>Como era esperado, las alumnas mostraron una buena comprensión del significado de los diferentes niveles de estructura de una proteína y la importancia de la misma en la función.</a:t>
            </a:r>
            <a:endParaRPr sz="2400"/>
          </a:p>
          <a:p>
            <a:pPr indent="-139700" lvl="0" marL="342900" marR="0" rtl="0" algn="l">
              <a:spcBef>
                <a:spcPts val="0"/>
              </a:spcBef>
              <a:spcAft>
                <a:spcPts val="0"/>
              </a:spcAft>
              <a:buClr>
                <a:schemeClr val="dk1"/>
              </a:buClr>
              <a:buSzPts val="3200"/>
              <a:buFont typeface="Arial"/>
              <a:buNone/>
            </a:pPr>
            <a:r>
              <a:t/>
            </a:r>
            <a:endParaRPr sz="2400"/>
          </a:p>
          <a:p>
            <a:pPr indent="-139700" lvl="0" marL="342900" marR="0" rtl="0" algn="l">
              <a:spcBef>
                <a:spcPts val="0"/>
              </a:spcBef>
              <a:spcAft>
                <a:spcPts val="0"/>
              </a:spcAft>
              <a:buClr>
                <a:schemeClr val="dk1"/>
              </a:buClr>
              <a:buSzPts val="3200"/>
              <a:buFont typeface="Arial"/>
              <a:buNone/>
            </a:pPr>
            <a:r>
              <a:t/>
            </a:r>
            <a:endParaRPr sz="2400"/>
          </a:p>
          <a:p>
            <a:pPr indent="0" lvl="0" marL="203200" marR="0" rtl="0" algn="l">
              <a:spcBef>
                <a:spcPts val="0"/>
              </a:spcBef>
              <a:spcAft>
                <a:spcPts val="0"/>
              </a:spcAft>
              <a:buClr>
                <a:schemeClr val="dk1"/>
              </a:buClr>
              <a:buSzPts val="3200"/>
              <a:buFont typeface="Arial"/>
              <a:buNone/>
            </a:pPr>
            <a:r>
              <a:t/>
            </a:r>
            <a:endParaRPr sz="24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grpSp>
        <p:nvGrpSpPr>
          <p:cNvPr id="726" name="Google Shape;726;p81"/>
          <p:cNvGrpSpPr/>
          <p:nvPr/>
        </p:nvGrpSpPr>
        <p:grpSpPr>
          <a:xfrm>
            <a:off x="0" y="148353"/>
            <a:ext cx="9144000" cy="6695066"/>
            <a:chOff x="0" y="148353"/>
            <a:chExt cx="9144000" cy="6695066"/>
          </a:xfrm>
        </p:grpSpPr>
        <p:pic>
          <p:nvPicPr>
            <p:cNvPr descr="linea.png" id="727" name="Google Shape;727;p81"/>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728" name="Google Shape;728;p81"/>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729" name="Google Shape;729;p8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l</a:t>
            </a:r>
            <a:r>
              <a:rPr lang="es-ES"/>
              <a:t>. Toma de decisiones.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Se concluyó que la comprensión de la estructura y funcionamiento de los receptores GPCR a opioides fue adecuada y este conocimiento se utilizará en su producto final del proyecto.</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grpSp>
        <p:nvGrpSpPr>
          <p:cNvPr id="734" name="Google Shape;734;p82"/>
          <p:cNvGrpSpPr/>
          <p:nvPr/>
        </p:nvGrpSpPr>
        <p:grpSpPr>
          <a:xfrm>
            <a:off x="0" y="148353"/>
            <a:ext cx="9144000" cy="6695066"/>
            <a:chOff x="0" y="148353"/>
            <a:chExt cx="9144000" cy="6695066"/>
          </a:xfrm>
        </p:grpSpPr>
        <p:pic>
          <p:nvPicPr>
            <p:cNvPr descr="linea.png" id="735" name="Google Shape;735;p82"/>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736" name="Google Shape;736;p82"/>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737" name="Google Shape;737;p82"/>
          <p:cNvSpPr txBox="1"/>
          <p:nvPr>
            <p:ph type="title"/>
          </p:nvPr>
        </p:nvSpPr>
        <p:spPr>
          <a:xfrm>
            <a:off x="2585400" y="76400"/>
            <a:ext cx="37944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s-ES"/>
              <a:t>EVIDENCIAS </a:t>
            </a:r>
            <a:endParaRPr b="0" i="0" sz="4400" u="none" cap="none" strike="noStrike">
              <a:solidFill>
                <a:schemeClr val="dk1"/>
              </a:solidFill>
              <a:latin typeface="Calibri"/>
              <a:ea typeface="Calibri"/>
              <a:cs typeface="Calibri"/>
              <a:sym typeface="Calibri"/>
            </a:endParaRPr>
          </a:p>
        </p:txBody>
      </p:sp>
      <p:sp>
        <p:nvSpPr>
          <p:cNvPr id="738" name="Google Shape;738;p82"/>
          <p:cNvSpPr txBox="1"/>
          <p:nvPr/>
        </p:nvSpPr>
        <p:spPr>
          <a:xfrm>
            <a:off x="311700" y="1511825"/>
            <a:ext cx="8520600" cy="256500"/>
          </a:xfrm>
          <a:prstGeom prst="rect">
            <a:avLst/>
          </a:prstGeom>
          <a:solidFill>
            <a:srgbClr val="D9EAD3"/>
          </a:solidFill>
          <a:ln>
            <a:noFill/>
          </a:ln>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s-ES" sz="2800">
                <a:solidFill>
                  <a:srgbClr val="000000"/>
                </a:solidFill>
              </a:rPr>
              <a:t>resumen:</a:t>
            </a:r>
            <a:endParaRPr sz="2800">
              <a:solidFill>
                <a:srgbClr val="000000"/>
              </a:solidFill>
            </a:endParaRPr>
          </a:p>
        </p:txBody>
      </p:sp>
      <p:sp>
        <p:nvSpPr>
          <p:cNvPr id="739" name="Google Shape;739;p82"/>
          <p:cNvSpPr txBox="1"/>
          <p:nvPr/>
        </p:nvSpPr>
        <p:spPr>
          <a:xfrm>
            <a:off x="311700" y="1828821"/>
            <a:ext cx="8520600" cy="1530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s-ES" sz="1800">
                <a:solidFill>
                  <a:srgbClr val="595959"/>
                </a:solidFill>
              </a:rPr>
              <a:t>Los GPCR o receptores acoplados a proteína G son proteínas que se localizan en la superficie celular que reconocen sustancias extracelulares y transmiten señales a través de la membrana celular.</a:t>
            </a:r>
            <a:endParaRPr sz="1800">
              <a:solidFill>
                <a:srgbClr val="595959"/>
              </a:solidFill>
            </a:endParaRPr>
          </a:p>
        </p:txBody>
      </p:sp>
      <p:pic>
        <p:nvPicPr>
          <p:cNvPr id="740" name="Google Shape;740;p82"/>
          <p:cNvPicPr preferRelativeResize="0"/>
          <p:nvPr/>
        </p:nvPicPr>
        <p:blipFill>
          <a:blip r:embed="rId5">
            <a:alphaModFix/>
          </a:blip>
          <a:stretch>
            <a:fillRect/>
          </a:stretch>
        </p:blipFill>
        <p:spPr>
          <a:xfrm>
            <a:off x="540311" y="3025636"/>
            <a:ext cx="8100525" cy="253472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grpSp>
        <p:nvGrpSpPr>
          <p:cNvPr id="745" name="Google Shape;745;p83"/>
          <p:cNvGrpSpPr/>
          <p:nvPr/>
        </p:nvGrpSpPr>
        <p:grpSpPr>
          <a:xfrm>
            <a:off x="0" y="148353"/>
            <a:ext cx="9144000" cy="6695066"/>
            <a:chOff x="0" y="148353"/>
            <a:chExt cx="9144000" cy="6695066"/>
          </a:xfrm>
        </p:grpSpPr>
        <p:pic>
          <p:nvPicPr>
            <p:cNvPr descr="linea.png" id="746" name="Google Shape;746;p83"/>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747" name="Google Shape;747;p83"/>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748" name="Google Shape;748;p83"/>
          <p:cNvSpPr txBox="1"/>
          <p:nvPr>
            <p:ph idx="1" type="body"/>
          </p:nvPr>
        </p:nvSpPr>
        <p:spPr>
          <a:xfrm>
            <a:off x="457200" y="1088150"/>
            <a:ext cx="8229600" cy="452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t/>
            </a:r>
            <a:endParaRPr/>
          </a:p>
          <a:p>
            <a:pPr indent="0" lvl="0" marL="0" rtl="0" algn="l">
              <a:spcBef>
                <a:spcPts val="0"/>
              </a:spcBef>
              <a:spcAft>
                <a:spcPts val="0"/>
              </a:spcAft>
              <a:buClr>
                <a:schemeClr val="dk1"/>
              </a:buClr>
              <a:buSzPts val="3200"/>
              <a:buFont typeface="Arial"/>
              <a:buNone/>
            </a:pPr>
            <a:r>
              <a:t/>
            </a:r>
            <a:endParaRPr/>
          </a:p>
          <a:p>
            <a:pPr indent="0" lvl="0" marL="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 </a:t>
            </a:r>
            <a:endParaRPr b="0" i="0" sz="3200" u="none" cap="none" strike="noStrike">
              <a:solidFill>
                <a:schemeClr val="dk1"/>
              </a:solidFill>
              <a:latin typeface="Calibri"/>
              <a:ea typeface="Calibri"/>
              <a:cs typeface="Calibri"/>
              <a:sym typeface="Calibri"/>
            </a:endParaRPr>
          </a:p>
        </p:txBody>
      </p:sp>
      <p:pic>
        <p:nvPicPr>
          <p:cNvPr id="749" name="Google Shape;749;p83"/>
          <p:cNvPicPr preferRelativeResize="0"/>
          <p:nvPr/>
        </p:nvPicPr>
        <p:blipFill>
          <a:blip r:embed="rId5">
            <a:alphaModFix/>
          </a:blip>
          <a:stretch>
            <a:fillRect/>
          </a:stretch>
        </p:blipFill>
        <p:spPr>
          <a:xfrm>
            <a:off x="1209200" y="1644412"/>
            <a:ext cx="6258250" cy="34135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grpSp>
        <p:nvGrpSpPr>
          <p:cNvPr id="205" name="Google Shape;205;p21"/>
          <p:cNvGrpSpPr/>
          <p:nvPr/>
        </p:nvGrpSpPr>
        <p:grpSpPr>
          <a:xfrm>
            <a:off x="0" y="148353"/>
            <a:ext cx="9144000" cy="6695066"/>
            <a:chOff x="0" y="148353"/>
            <a:chExt cx="9144000" cy="6695066"/>
          </a:xfrm>
        </p:grpSpPr>
        <p:pic>
          <p:nvPicPr>
            <p:cNvPr descr="linea.png" id="206" name="Google Shape;206;p21"/>
            <p:cNvPicPr preferRelativeResize="0"/>
            <p:nvPr/>
          </p:nvPicPr>
          <p:blipFill rotWithShape="1">
            <a:blip r:embed="rId3">
              <a:alphaModFix/>
            </a:blip>
            <a:srcRect b="53749" l="0" r="0" t="35031"/>
            <a:stretch/>
          </p:blipFill>
          <p:spPr>
            <a:xfrm>
              <a:off x="0" y="6128054"/>
              <a:ext cx="9144000" cy="715365"/>
            </a:xfrm>
            <a:prstGeom prst="rect">
              <a:avLst/>
            </a:prstGeom>
            <a:noFill/>
            <a:ln>
              <a:noFill/>
            </a:ln>
          </p:spPr>
        </p:pic>
        <p:pic>
          <p:nvPicPr>
            <p:cNvPr id="207" name="Google Shape;207;p21"/>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208" name="Google Shape;208;p21"/>
          <p:cNvSpPr txBox="1"/>
          <p:nvPr>
            <p:ph type="title"/>
          </p:nvPr>
        </p:nvSpPr>
        <p:spPr>
          <a:xfrm>
            <a:off x="457200" y="21898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b="0" i="0" lang="es-ES" sz="3600" u="none" cap="none" strike="noStrike">
                <a:solidFill>
                  <a:schemeClr val="dk1"/>
                </a:solidFill>
                <a:latin typeface="Calibri"/>
                <a:ea typeface="Calibri"/>
                <a:cs typeface="Calibri"/>
                <a:sym typeface="Calibri"/>
              </a:rPr>
              <a:t>OBJETIVOS ESPECÍFICOS</a:t>
            </a:r>
            <a:endParaRPr b="0" i="0" sz="3600" u="none" cap="none" strike="noStrike">
              <a:solidFill>
                <a:schemeClr val="dk1"/>
              </a:solidFill>
              <a:latin typeface="Calibri"/>
              <a:ea typeface="Calibri"/>
              <a:cs typeface="Calibri"/>
              <a:sym typeface="Calibri"/>
            </a:endParaRPr>
          </a:p>
        </p:txBody>
      </p:sp>
      <p:sp>
        <p:nvSpPr>
          <p:cNvPr id="209" name="Google Shape;209;p21"/>
          <p:cNvSpPr txBox="1"/>
          <p:nvPr/>
        </p:nvSpPr>
        <p:spPr>
          <a:xfrm>
            <a:off x="551225" y="1765575"/>
            <a:ext cx="7782000" cy="46485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chemeClr val="dk1"/>
              </a:buClr>
              <a:buSzPts val="2400"/>
              <a:buFont typeface="NimbusRomNo9T"/>
              <a:buChar char="●"/>
            </a:pPr>
            <a:r>
              <a:rPr lang="es-ES" sz="2400">
                <a:solidFill>
                  <a:schemeClr val="dk1"/>
                </a:solidFill>
                <a:latin typeface="NimbusRomNo9T"/>
                <a:ea typeface="NimbusRomNo9T"/>
                <a:cs typeface="NimbusRomNo9T"/>
                <a:sym typeface="NimbusRomNo9T"/>
              </a:rPr>
              <a:t>Comprender el entorno social, familiar y emocional del adolescente con conductas de riesgo de consumo de fentanilo</a:t>
            </a:r>
            <a:endParaRPr sz="2400">
              <a:solidFill>
                <a:schemeClr val="dk1"/>
              </a:solidFill>
              <a:latin typeface="NimbusRomNo9T"/>
              <a:ea typeface="NimbusRomNo9T"/>
              <a:cs typeface="NimbusRomNo9T"/>
              <a:sym typeface="NimbusRomNo9T"/>
            </a:endParaRPr>
          </a:p>
          <a:p>
            <a:pPr indent="-381000" lvl="0" marL="457200" rtl="0" algn="l">
              <a:spcBef>
                <a:spcPts val="0"/>
              </a:spcBef>
              <a:spcAft>
                <a:spcPts val="0"/>
              </a:spcAft>
              <a:buClr>
                <a:schemeClr val="dk1"/>
              </a:buClr>
              <a:buSzPts val="2400"/>
              <a:buFont typeface="NimbusRomNo9T"/>
              <a:buChar char="●"/>
            </a:pPr>
            <a:r>
              <a:rPr lang="es-ES" sz="2400">
                <a:solidFill>
                  <a:schemeClr val="dk1"/>
                </a:solidFill>
                <a:latin typeface="NimbusRomNo9T"/>
                <a:ea typeface="NimbusRomNo9T"/>
                <a:cs typeface="NimbusRomNo9T"/>
                <a:sym typeface="NimbusRomNo9T"/>
              </a:rPr>
              <a:t>Analizar las consecuencias que puede tener este tipo de opioides en los aspectos biológicos de los adolescentes</a:t>
            </a:r>
            <a:endParaRPr sz="2400">
              <a:solidFill>
                <a:schemeClr val="dk1"/>
              </a:solidFill>
              <a:latin typeface="NimbusRomNo9T"/>
              <a:ea typeface="NimbusRomNo9T"/>
              <a:cs typeface="NimbusRomNo9T"/>
              <a:sym typeface="NimbusRomNo9T"/>
            </a:endParaRPr>
          </a:p>
          <a:p>
            <a:pPr indent="-381000" lvl="0" marL="457200" rtl="0" algn="l">
              <a:spcBef>
                <a:spcPts val="0"/>
              </a:spcBef>
              <a:spcAft>
                <a:spcPts val="0"/>
              </a:spcAft>
              <a:buClr>
                <a:schemeClr val="dk1"/>
              </a:buClr>
              <a:buSzPts val="2400"/>
              <a:buFont typeface="NimbusRomNo9T"/>
              <a:buChar char="●"/>
            </a:pPr>
            <a:r>
              <a:rPr lang="es-ES" sz="2400">
                <a:solidFill>
                  <a:schemeClr val="dk1"/>
                </a:solidFill>
                <a:latin typeface="NimbusRomNo9T"/>
                <a:ea typeface="NimbusRomNo9T"/>
                <a:cs typeface="NimbusRomNo9T"/>
                <a:sym typeface="NimbusRomNo9T"/>
              </a:rPr>
              <a:t>Identificar las características de la molécula del fentanilo y sus interacciones con los receptores de opioides.</a:t>
            </a:r>
            <a:endParaRPr sz="2400">
              <a:solidFill>
                <a:schemeClr val="dk1"/>
              </a:solidFill>
              <a:latin typeface="NimbusRomNo9T"/>
              <a:ea typeface="NimbusRomNo9T"/>
              <a:cs typeface="NimbusRomNo9T"/>
              <a:sym typeface="NimbusRomNo9T"/>
            </a:endParaRPr>
          </a:p>
          <a:p>
            <a:pPr indent="-381000" lvl="0" marL="457200" rtl="0" algn="l">
              <a:spcBef>
                <a:spcPts val="0"/>
              </a:spcBef>
              <a:spcAft>
                <a:spcPts val="0"/>
              </a:spcAft>
              <a:buClr>
                <a:schemeClr val="dk1"/>
              </a:buClr>
              <a:buSzPts val="2400"/>
              <a:buFont typeface="NimbusRomNo9T"/>
              <a:buChar char="●"/>
            </a:pPr>
            <a:r>
              <a:rPr lang="es-ES" sz="2400">
                <a:solidFill>
                  <a:schemeClr val="dk1"/>
                </a:solidFill>
                <a:latin typeface="NimbusRomNo9T"/>
                <a:ea typeface="NimbusRomNo9T"/>
                <a:cs typeface="NimbusRomNo9T"/>
                <a:sym typeface="NimbusRomNo9T"/>
              </a:rPr>
              <a:t>Identificar las causas y consecuencias morfofisiológicas del consumo de opioides.</a:t>
            </a:r>
            <a:endParaRPr sz="2400">
              <a:solidFill>
                <a:schemeClr val="dk1"/>
              </a:solidFill>
              <a:latin typeface="NimbusRomNo9T"/>
              <a:ea typeface="NimbusRomNo9T"/>
              <a:cs typeface="NimbusRomNo9T"/>
              <a:sym typeface="NimbusRomNo9T"/>
            </a:endParaRPr>
          </a:p>
          <a:p>
            <a:pPr indent="0" lvl="0" marL="0" rtl="0" algn="l">
              <a:spcBef>
                <a:spcPts val="0"/>
              </a:spcBef>
              <a:spcAft>
                <a:spcPts val="0"/>
              </a:spcAft>
              <a:buNone/>
            </a:pPr>
            <a:r>
              <a:t/>
            </a:r>
            <a:endParaRPr sz="2600">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grpSp>
        <p:nvGrpSpPr>
          <p:cNvPr id="754" name="Google Shape;754;p84"/>
          <p:cNvGrpSpPr/>
          <p:nvPr/>
        </p:nvGrpSpPr>
        <p:grpSpPr>
          <a:xfrm>
            <a:off x="0" y="148353"/>
            <a:ext cx="9144000" cy="6695066"/>
            <a:chOff x="0" y="148353"/>
            <a:chExt cx="9144000" cy="6695066"/>
          </a:xfrm>
        </p:grpSpPr>
        <p:pic>
          <p:nvPicPr>
            <p:cNvPr descr="linea.png" id="755" name="Google Shape;755;p84"/>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756" name="Google Shape;756;p84"/>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pic>
        <p:nvPicPr>
          <p:cNvPr id="757" name="Google Shape;757;p84"/>
          <p:cNvPicPr preferRelativeResize="0"/>
          <p:nvPr/>
        </p:nvPicPr>
        <p:blipFill>
          <a:blip r:embed="rId5">
            <a:alphaModFix/>
          </a:blip>
          <a:stretch>
            <a:fillRect/>
          </a:stretch>
        </p:blipFill>
        <p:spPr>
          <a:xfrm>
            <a:off x="460875" y="278718"/>
            <a:ext cx="4998801" cy="2726607"/>
          </a:xfrm>
          <a:prstGeom prst="rect">
            <a:avLst/>
          </a:prstGeom>
          <a:noFill/>
          <a:ln>
            <a:noFill/>
          </a:ln>
        </p:spPr>
      </p:pic>
      <p:pic>
        <p:nvPicPr>
          <p:cNvPr id="758" name="Google Shape;758;p84"/>
          <p:cNvPicPr preferRelativeResize="0"/>
          <p:nvPr/>
        </p:nvPicPr>
        <p:blipFill>
          <a:blip r:embed="rId6">
            <a:alphaModFix/>
          </a:blip>
          <a:stretch>
            <a:fillRect/>
          </a:stretch>
        </p:blipFill>
        <p:spPr>
          <a:xfrm>
            <a:off x="3973750" y="3238300"/>
            <a:ext cx="4998801" cy="272662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grpSp>
        <p:nvGrpSpPr>
          <p:cNvPr id="763" name="Google Shape;763;p85"/>
          <p:cNvGrpSpPr/>
          <p:nvPr/>
        </p:nvGrpSpPr>
        <p:grpSpPr>
          <a:xfrm>
            <a:off x="0" y="148353"/>
            <a:ext cx="9144000" cy="6695066"/>
            <a:chOff x="0" y="148353"/>
            <a:chExt cx="9144000" cy="6695066"/>
          </a:xfrm>
        </p:grpSpPr>
        <p:pic>
          <p:nvPicPr>
            <p:cNvPr descr="linea.png" id="764" name="Google Shape;764;p85"/>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765" name="Google Shape;765;p85"/>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766" name="Google Shape;766;p8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lang="es-ES"/>
              <a:t>Actividad 2 Psicología</a:t>
            </a:r>
            <a:endParaRPr b="0" i="0" sz="4400" u="none" cap="none" strike="noStrike">
              <a:solidFill>
                <a:schemeClr val="dk1"/>
              </a:solidFill>
              <a:latin typeface="Calibri"/>
              <a:ea typeface="Calibri"/>
              <a:cs typeface="Calibri"/>
              <a:sym typeface="Calibri"/>
            </a:endParaRPr>
          </a:p>
        </p:txBody>
      </p:sp>
      <p:sp>
        <p:nvSpPr>
          <p:cNvPr id="767" name="Google Shape;767;p8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sz="3600"/>
              <a:t>a. Nombre de la actividad: Revisión bibliográfica.</a:t>
            </a:r>
            <a:endParaRPr sz="3600"/>
          </a:p>
          <a:p>
            <a:pPr indent="-139700" lvl="0" marL="342900" marR="0" rtl="0" algn="l">
              <a:spcBef>
                <a:spcPts val="0"/>
              </a:spcBef>
              <a:spcAft>
                <a:spcPts val="0"/>
              </a:spcAft>
              <a:buClr>
                <a:schemeClr val="dk1"/>
              </a:buClr>
              <a:buSzPts val="3200"/>
              <a:buFont typeface="Arial"/>
              <a:buNone/>
            </a:pPr>
            <a:r>
              <a:rPr lang="es-ES" sz="3600"/>
              <a:t>b. Objetivo: Analizar los principales factores de riesgo y protección en la adolescencia.</a:t>
            </a:r>
            <a:endParaRPr sz="3600"/>
          </a:p>
          <a:p>
            <a:pPr indent="-139700" lvl="0" marL="342900" marR="0" rtl="0" algn="l">
              <a:spcBef>
                <a:spcPts val="0"/>
              </a:spcBef>
              <a:spcAft>
                <a:spcPts val="0"/>
              </a:spcAft>
              <a:buClr>
                <a:schemeClr val="dk1"/>
              </a:buClr>
              <a:buSzPts val="3200"/>
              <a:buFont typeface="Arial"/>
              <a:buNone/>
            </a:pPr>
            <a:r>
              <a:rPr lang="es-ES" sz="3600"/>
              <a:t>c. Grado: 6to grado</a:t>
            </a:r>
            <a:endParaRPr sz="3600"/>
          </a:p>
          <a:p>
            <a:pPr indent="-139700" lvl="0" marL="342900" marR="0" rtl="0" algn="l">
              <a:spcBef>
                <a:spcPts val="0"/>
              </a:spcBef>
              <a:spcAft>
                <a:spcPts val="0"/>
              </a:spcAft>
              <a:buClr>
                <a:schemeClr val="dk1"/>
              </a:buClr>
              <a:buSzPts val="3200"/>
              <a:buFont typeface="Arial"/>
              <a:buNone/>
            </a:pPr>
            <a:r>
              <a:rPr lang="es-ES" sz="3600"/>
              <a:t>d. Fecha: 27 marzo</a:t>
            </a:r>
            <a:endParaRPr sz="3600"/>
          </a:p>
          <a:p>
            <a:pPr indent="-139700" lvl="0" marL="342900" marR="0" rtl="0" algn="l">
              <a:spcBef>
                <a:spcPts val="0"/>
              </a:spcBef>
              <a:spcAft>
                <a:spcPts val="0"/>
              </a:spcAft>
              <a:buClr>
                <a:schemeClr val="dk1"/>
              </a:buClr>
              <a:buSzPts val="3200"/>
              <a:buFont typeface="Arial"/>
              <a:buNone/>
            </a:pPr>
            <a:r>
              <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grpSp>
        <p:nvGrpSpPr>
          <p:cNvPr id="772" name="Google Shape;772;p86"/>
          <p:cNvGrpSpPr/>
          <p:nvPr/>
        </p:nvGrpSpPr>
        <p:grpSpPr>
          <a:xfrm>
            <a:off x="0" y="148353"/>
            <a:ext cx="9144000" cy="6695066"/>
            <a:chOff x="0" y="148353"/>
            <a:chExt cx="9144000" cy="6695066"/>
          </a:xfrm>
        </p:grpSpPr>
        <p:pic>
          <p:nvPicPr>
            <p:cNvPr descr="linea.png" id="773" name="Google Shape;773;p86"/>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774" name="Google Shape;774;p86"/>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775" name="Google Shape;775;p8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e) Justificación de la actividad.</a:t>
            </a:r>
            <a:endParaRPr/>
          </a:p>
          <a:p>
            <a:pPr indent="-139700" lvl="0" marL="342900" marR="0" rtl="0" algn="l">
              <a:spcBef>
                <a:spcPts val="0"/>
              </a:spcBef>
              <a:spcAft>
                <a:spcPts val="0"/>
              </a:spcAft>
              <a:buClr>
                <a:schemeClr val="dk1"/>
              </a:buClr>
              <a:buSzPts val="3200"/>
              <a:buFont typeface="Arial"/>
              <a:buNone/>
            </a:pPr>
            <a:r>
              <a:rPr lang="es-ES"/>
              <a:t>Las alumnas conocerán los factores y conductas de riesgo. </a:t>
            </a:r>
            <a:endParaRPr/>
          </a:p>
          <a:p>
            <a:pPr indent="-139700" lvl="0" marL="342900" marR="0" rtl="0" algn="l">
              <a:spcBef>
                <a:spcPts val="0"/>
              </a:spcBef>
              <a:spcAft>
                <a:spcPts val="0"/>
              </a:spcAft>
              <a:buClr>
                <a:schemeClr val="dk1"/>
              </a:buClr>
              <a:buSzPts val="3200"/>
              <a:buFont typeface="Arial"/>
              <a:buNone/>
            </a:pPr>
            <a:r>
              <a:rPr lang="es-ES"/>
              <a:t>Identificarán factores de protección  y fortalezas socioemocionales del adolescente.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grpSp>
        <p:nvGrpSpPr>
          <p:cNvPr id="780" name="Google Shape;780;p87"/>
          <p:cNvGrpSpPr/>
          <p:nvPr/>
        </p:nvGrpSpPr>
        <p:grpSpPr>
          <a:xfrm>
            <a:off x="0" y="148353"/>
            <a:ext cx="9144000" cy="6695066"/>
            <a:chOff x="0" y="148353"/>
            <a:chExt cx="9144000" cy="6695066"/>
          </a:xfrm>
        </p:grpSpPr>
        <p:pic>
          <p:nvPicPr>
            <p:cNvPr descr="linea.png" id="781" name="Google Shape;781;p87"/>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782" name="Google Shape;782;p87"/>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783" name="Google Shape;783;p8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sz="3100"/>
              <a:t>f). Descripción de Apertura de la actividad. </a:t>
            </a:r>
            <a:endParaRPr sz="3100"/>
          </a:p>
          <a:p>
            <a:pPr indent="-139700" lvl="0" marL="342900" marR="0" rtl="0" algn="l">
              <a:spcBef>
                <a:spcPts val="0"/>
              </a:spcBef>
              <a:spcAft>
                <a:spcPts val="0"/>
              </a:spcAft>
              <a:buClr>
                <a:schemeClr val="dk1"/>
              </a:buClr>
              <a:buSzPts val="3200"/>
              <a:buFont typeface="Arial"/>
              <a:buNone/>
            </a:pPr>
            <a:r>
              <a:rPr lang="es-ES" sz="3100"/>
              <a:t>Discusión y aclaración de conceptos.</a:t>
            </a:r>
            <a:endParaRPr sz="3100"/>
          </a:p>
          <a:p>
            <a:pPr indent="-139700" lvl="0" marL="342900" marR="0" rtl="0" algn="l">
              <a:spcBef>
                <a:spcPts val="0"/>
              </a:spcBef>
              <a:spcAft>
                <a:spcPts val="0"/>
              </a:spcAft>
              <a:buClr>
                <a:schemeClr val="dk1"/>
              </a:buClr>
              <a:buSzPts val="3200"/>
              <a:buFont typeface="Arial"/>
              <a:buNone/>
            </a:pPr>
            <a:r>
              <a:rPr lang="es-ES" sz="3100"/>
              <a:t>Con el análisis de la película se retoman los factores y conductas de riesgo y se proponen algunas características que se consideran pueden prevenir el consumo e incidir en la salud mental de los adolescentes.</a:t>
            </a:r>
            <a:endParaRPr sz="3100"/>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grpSp>
        <p:nvGrpSpPr>
          <p:cNvPr id="788" name="Google Shape;788;p88"/>
          <p:cNvGrpSpPr/>
          <p:nvPr/>
        </p:nvGrpSpPr>
        <p:grpSpPr>
          <a:xfrm>
            <a:off x="0" y="148353"/>
            <a:ext cx="9144000" cy="6695066"/>
            <a:chOff x="0" y="148353"/>
            <a:chExt cx="9144000" cy="6695066"/>
          </a:xfrm>
        </p:grpSpPr>
        <p:pic>
          <p:nvPicPr>
            <p:cNvPr descr="linea.png" id="789" name="Google Shape;789;p88"/>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790" name="Google Shape;790;p88"/>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791" name="Google Shape;791;p8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g) Desarrollo de la actividad</a:t>
            </a:r>
            <a:endParaRPr/>
          </a:p>
          <a:p>
            <a:pPr indent="-139700" lvl="0" marL="342900" marR="0" rtl="0" algn="l">
              <a:spcBef>
                <a:spcPts val="0"/>
              </a:spcBef>
              <a:spcAft>
                <a:spcPts val="0"/>
              </a:spcAft>
              <a:buClr>
                <a:schemeClr val="dk1"/>
              </a:buClr>
              <a:buSzPts val="3200"/>
              <a:buFont typeface="Arial"/>
              <a:buNone/>
            </a:pPr>
            <a:r>
              <a:rPr lang="es-ES"/>
              <a:t>Revisión de textos y artículos para comprender los factores y conductas de riesgo, así como factores de protección y fortalezas esperables en el adolescente que permita prevenir el consumo de sustancias.</a:t>
            </a:r>
            <a:endParaRPr/>
          </a:p>
          <a:p>
            <a:pPr indent="-139700" lvl="0" marL="342900" marR="0" rtl="0" algn="l">
              <a:spcBef>
                <a:spcPts val="0"/>
              </a:spcBef>
              <a:spcAft>
                <a:spcPts val="0"/>
              </a:spcAft>
              <a:buClr>
                <a:schemeClr val="dk1"/>
              </a:buClr>
              <a:buSzPts val="3200"/>
              <a:buFont typeface="Arial"/>
              <a:buNone/>
            </a:pPr>
            <a:r>
              <a:rPr lang="es-ES"/>
              <a:t>R</a:t>
            </a:r>
            <a:r>
              <a:rPr lang="es-ES"/>
              <a:t>ecopilación de la información en un documento compartido</a:t>
            </a:r>
            <a:endParaRPr/>
          </a:p>
          <a:p>
            <a:pPr indent="-139700" lvl="0" marL="342900" marR="0" rtl="0" algn="l">
              <a:spcBef>
                <a:spcPts val="0"/>
              </a:spcBef>
              <a:spcAft>
                <a:spcPts val="0"/>
              </a:spcAft>
              <a:buClr>
                <a:schemeClr val="dk1"/>
              </a:buClr>
              <a:buSzPts val="3200"/>
              <a:buFont typeface="Arial"/>
              <a:buNone/>
            </a:pPr>
            <a:r>
              <a:t/>
            </a:r>
            <a:endParaRPr sz="240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grpSp>
        <p:nvGrpSpPr>
          <p:cNvPr id="796" name="Google Shape;796;p89"/>
          <p:cNvGrpSpPr/>
          <p:nvPr/>
        </p:nvGrpSpPr>
        <p:grpSpPr>
          <a:xfrm>
            <a:off x="0" y="148353"/>
            <a:ext cx="9144000" cy="6695066"/>
            <a:chOff x="0" y="148353"/>
            <a:chExt cx="9144000" cy="6695066"/>
          </a:xfrm>
        </p:grpSpPr>
        <p:pic>
          <p:nvPicPr>
            <p:cNvPr descr="linea.png" id="797" name="Google Shape;797;p89"/>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798" name="Google Shape;798;p89"/>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799" name="Google Shape;799;p89"/>
          <p:cNvSpPr txBox="1"/>
          <p:nvPr>
            <p:ph type="title"/>
          </p:nvPr>
        </p:nvSpPr>
        <p:spPr>
          <a:xfrm>
            <a:off x="457200" y="1527049"/>
            <a:ext cx="8229600" cy="4408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lang="es-ES" sz="2400"/>
              <a:t>i) Cierre de la actividad</a:t>
            </a:r>
            <a:endParaRPr sz="2400"/>
          </a:p>
        </p:txBody>
      </p:sp>
      <p:sp>
        <p:nvSpPr>
          <p:cNvPr id="800" name="Google Shape;800;p89"/>
          <p:cNvSpPr txBox="1"/>
          <p:nvPr>
            <p:ph idx="1" type="body"/>
          </p:nvPr>
        </p:nvSpPr>
        <p:spPr>
          <a:xfrm>
            <a:off x="457200" y="152705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sz="2400"/>
          </a:p>
          <a:p>
            <a:pPr indent="-139700" lvl="0" marL="342900" marR="0" rtl="0" algn="l">
              <a:spcBef>
                <a:spcPts val="0"/>
              </a:spcBef>
              <a:spcAft>
                <a:spcPts val="0"/>
              </a:spcAft>
              <a:buClr>
                <a:schemeClr val="dk1"/>
              </a:buClr>
              <a:buSzPts val="3200"/>
              <a:buFont typeface="Arial"/>
              <a:buNone/>
            </a:pPr>
            <a:r>
              <a:t/>
            </a:r>
            <a:endParaRPr sz="2400"/>
          </a:p>
          <a:p>
            <a:pPr indent="-139700" lvl="0" marL="342900" marR="0" rtl="0" algn="l">
              <a:spcBef>
                <a:spcPts val="0"/>
              </a:spcBef>
              <a:spcAft>
                <a:spcPts val="0"/>
              </a:spcAft>
              <a:buClr>
                <a:schemeClr val="dk1"/>
              </a:buClr>
              <a:buSzPts val="3200"/>
              <a:buFont typeface="Arial"/>
              <a:buNone/>
            </a:pPr>
            <a:r>
              <a:rPr lang="es-ES" sz="2400"/>
              <a:t>Las alumnas destacaron aquellos puntos relevantes del documento compartido en una actividad por equipos. Dicha información se utilizó en la actividad grupal.</a:t>
            </a:r>
            <a:endParaRPr sz="2400"/>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grpSp>
        <p:nvGrpSpPr>
          <p:cNvPr id="805" name="Google Shape;805;p90"/>
          <p:cNvGrpSpPr/>
          <p:nvPr/>
        </p:nvGrpSpPr>
        <p:grpSpPr>
          <a:xfrm>
            <a:off x="0" y="148353"/>
            <a:ext cx="9144000" cy="6695066"/>
            <a:chOff x="0" y="148353"/>
            <a:chExt cx="9144000" cy="6695066"/>
          </a:xfrm>
        </p:grpSpPr>
        <p:pic>
          <p:nvPicPr>
            <p:cNvPr descr="linea.png" id="806" name="Google Shape;806;p90"/>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807" name="Google Shape;807;p90"/>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808" name="Google Shape;808;p9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j</a:t>
            </a:r>
            <a:r>
              <a:rPr lang="es-ES"/>
              <a:t>. Descripción de lo que se hará con los resultados de la actividad.</a:t>
            </a:r>
            <a:endParaRPr/>
          </a:p>
          <a:p>
            <a:pPr indent="-139700" lvl="0" marL="342900" marR="0" rtl="0" algn="l">
              <a:spcBef>
                <a:spcPts val="0"/>
              </a:spcBef>
              <a:spcAft>
                <a:spcPts val="0"/>
              </a:spcAft>
              <a:buClr>
                <a:schemeClr val="dk1"/>
              </a:buClr>
              <a:buSzPts val="3200"/>
              <a:buFont typeface="Arial"/>
              <a:buNone/>
            </a:pPr>
            <a:r>
              <a:rPr lang="es-ES"/>
              <a:t>Utilizarán la información recopilada para realizar el guión de las entrevistas a expertos, para el documental.</a:t>
            </a:r>
            <a:endParaRPr/>
          </a:p>
          <a:p>
            <a:pPr indent="0" lvl="0" marL="203200" marR="0" rtl="0" algn="l">
              <a:spcBef>
                <a:spcPts val="0"/>
              </a:spcBef>
              <a:spcAft>
                <a:spcPts val="0"/>
              </a:spcAft>
              <a:buClr>
                <a:schemeClr val="dk1"/>
              </a:buClr>
              <a:buSzPts val="3200"/>
              <a:buFont typeface="Arial"/>
              <a:buNone/>
            </a:pPr>
            <a:r>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grpSp>
        <p:nvGrpSpPr>
          <p:cNvPr id="813" name="Google Shape;813;p91"/>
          <p:cNvGrpSpPr/>
          <p:nvPr/>
        </p:nvGrpSpPr>
        <p:grpSpPr>
          <a:xfrm>
            <a:off x="0" y="148353"/>
            <a:ext cx="9144000" cy="6695066"/>
            <a:chOff x="0" y="148353"/>
            <a:chExt cx="9144000" cy="6695066"/>
          </a:xfrm>
        </p:grpSpPr>
        <p:pic>
          <p:nvPicPr>
            <p:cNvPr descr="linea.png" id="814" name="Google Shape;814;p91"/>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815" name="Google Shape;815;p91"/>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816" name="Google Shape;816;p9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sz="2900"/>
              <a:t>k</a:t>
            </a:r>
            <a:r>
              <a:rPr lang="es-ES" sz="2900"/>
              <a:t>. Análisis. Contrastación de lo esperado y lo sucedido. </a:t>
            </a:r>
            <a:endParaRPr sz="2900"/>
          </a:p>
          <a:p>
            <a:pPr indent="-139700" lvl="0" marL="342900" rtl="0" algn="l">
              <a:spcBef>
                <a:spcPts val="0"/>
              </a:spcBef>
              <a:spcAft>
                <a:spcPts val="0"/>
              </a:spcAft>
              <a:buClr>
                <a:schemeClr val="dk1"/>
              </a:buClr>
              <a:buSzPts val="3200"/>
              <a:buFont typeface="Arial"/>
              <a:buNone/>
            </a:pPr>
            <a:r>
              <a:rPr lang="es-ES" sz="2900"/>
              <a:t>1. Logros alcanzados. participación de todas las alumnas, comprensión de la importancia de los factores preventivos antes y durante la adolescencia.</a:t>
            </a:r>
            <a:endParaRPr sz="2900"/>
          </a:p>
          <a:p>
            <a:pPr indent="-139700" lvl="0" marL="342900" rtl="0" algn="l">
              <a:spcBef>
                <a:spcPts val="0"/>
              </a:spcBef>
              <a:spcAft>
                <a:spcPts val="0"/>
              </a:spcAft>
              <a:buClr>
                <a:schemeClr val="dk1"/>
              </a:buClr>
              <a:buSzPts val="3200"/>
              <a:buFont typeface="Arial"/>
              <a:buNone/>
            </a:pPr>
            <a:r>
              <a:rPr lang="es-ES" sz="2900"/>
              <a:t>2. Aspectos a mejorar. vincular de manera explícita la película con los conceptos teóricos revisados en esta actividad. </a:t>
            </a:r>
            <a:endParaRPr sz="2400"/>
          </a:p>
          <a:p>
            <a:pPr indent="0" lvl="0" marL="203200" marR="0" rtl="0" algn="l">
              <a:spcBef>
                <a:spcPts val="0"/>
              </a:spcBef>
              <a:spcAft>
                <a:spcPts val="0"/>
              </a:spcAft>
              <a:buClr>
                <a:schemeClr val="dk1"/>
              </a:buClr>
              <a:buSzPts val="3200"/>
              <a:buFont typeface="Arial"/>
              <a:buNone/>
            </a:pPr>
            <a:r>
              <a:t/>
            </a:r>
            <a:endParaRPr sz="2400"/>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grpSp>
        <p:nvGrpSpPr>
          <p:cNvPr id="821" name="Google Shape;821;p92"/>
          <p:cNvGrpSpPr/>
          <p:nvPr/>
        </p:nvGrpSpPr>
        <p:grpSpPr>
          <a:xfrm>
            <a:off x="0" y="148353"/>
            <a:ext cx="9144000" cy="6695066"/>
            <a:chOff x="0" y="148353"/>
            <a:chExt cx="9144000" cy="6695066"/>
          </a:xfrm>
        </p:grpSpPr>
        <p:pic>
          <p:nvPicPr>
            <p:cNvPr descr="linea.png" id="822" name="Google Shape;822;p92"/>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823" name="Google Shape;823;p92"/>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824" name="Google Shape;824;p9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l</a:t>
            </a:r>
            <a:r>
              <a:rPr lang="es-ES"/>
              <a:t>. Toma de decisiones. </a:t>
            </a:r>
            <a:endParaRPr/>
          </a:p>
          <a:p>
            <a:pPr indent="-139700" lvl="0" marL="342900" marR="0" rtl="0" algn="l">
              <a:spcBef>
                <a:spcPts val="0"/>
              </a:spcBef>
              <a:spcAft>
                <a:spcPts val="0"/>
              </a:spcAft>
              <a:buClr>
                <a:schemeClr val="dk1"/>
              </a:buClr>
              <a:buSzPts val="3200"/>
              <a:buFont typeface="Arial"/>
              <a:buNone/>
            </a:pPr>
            <a:r>
              <a:t/>
            </a:r>
            <a:endParaRPr/>
          </a:p>
          <a:p>
            <a:pPr indent="-139700" lvl="0" marL="342900" rtl="0" algn="l">
              <a:spcBef>
                <a:spcPts val="0"/>
              </a:spcBef>
              <a:spcAft>
                <a:spcPts val="0"/>
              </a:spcAft>
              <a:buClr>
                <a:schemeClr val="dk1"/>
              </a:buClr>
              <a:buSzPts val="3200"/>
              <a:buFont typeface="Arial"/>
              <a:buNone/>
            </a:pPr>
            <a:r>
              <a:rPr lang="es-ES"/>
              <a:t>La revisión bibliográfica ayudó a aterrizar los conceptos que permitieron desarrollar el guión de las entrevistas.</a:t>
            </a:r>
            <a:endParaRPr/>
          </a:p>
          <a:p>
            <a:pPr indent="-139700" lvl="0" marL="342900" rtl="0" algn="l">
              <a:spcBef>
                <a:spcPts val="0"/>
              </a:spcBef>
              <a:spcAft>
                <a:spcPts val="0"/>
              </a:spcAft>
              <a:buClr>
                <a:schemeClr val="dk1"/>
              </a:buClr>
              <a:buSzPts val="3200"/>
              <a:buFont typeface="Arial"/>
              <a:buNone/>
            </a:pPr>
            <a:r>
              <a:rPr lang="es-ES"/>
              <a:t>Vincular explícitamente la película revisada.</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grpSp>
        <p:nvGrpSpPr>
          <p:cNvPr id="829" name="Google Shape;829;p93"/>
          <p:cNvGrpSpPr/>
          <p:nvPr/>
        </p:nvGrpSpPr>
        <p:grpSpPr>
          <a:xfrm>
            <a:off x="0" y="148353"/>
            <a:ext cx="9144000" cy="6695066"/>
            <a:chOff x="0" y="148353"/>
            <a:chExt cx="9144000" cy="6695066"/>
          </a:xfrm>
        </p:grpSpPr>
        <p:pic>
          <p:nvPicPr>
            <p:cNvPr descr="linea.png" id="830" name="Google Shape;830;p93"/>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831" name="Google Shape;831;p93"/>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832" name="Google Shape;832;p9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sz="3200"/>
              <a:t>EVIDENCIA</a:t>
            </a:r>
            <a:endParaRPr b="0" i="0" sz="4400" u="none" cap="none" strike="noStrike">
              <a:solidFill>
                <a:schemeClr val="dk1"/>
              </a:solidFill>
              <a:latin typeface="Calibri"/>
              <a:ea typeface="Calibri"/>
              <a:cs typeface="Calibri"/>
              <a:sym typeface="Calibri"/>
            </a:endParaRPr>
          </a:p>
        </p:txBody>
      </p:sp>
      <p:sp>
        <p:nvSpPr>
          <p:cNvPr id="833" name="Google Shape;833;p9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p:txBody>
      </p:sp>
      <p:pic>
        <p:nvPicPr>
          <p:cNvPr id="834" name="Google Shape;834;p93"/>
          <p:cNvPicPr preferRelativeResize="0"/>
          <p:nvPr/>
        </p:nvPicPr>
        <p:blipFill>
          <a:blip r:embed="rId5">
            <a:alphaModFix/>
          </a:blip>
          <a:stretch>
            <a:fillRect/>
          </a:stretch>
        </p:blipFill>
        <p:spPr>
          <a:xfrm>
            <a:off x="1111925" y="1771650"/>
            <a:ext cx="3005275" cy="4430864"/>
          </a:xfrm>
          <a:prstGeom prst="rect">
            <a:avLst/>
          </a:prstGeom>
          <a:noFill/>
          <a:ln>
            <a:noFill/>
          </a:ln>
        </p:spPr>
      </p:pic>
      <p:pic>
        <p:nvPicPr>
          <p:cNvPr id="835" name="Google Shape;835;p93"/>
          <p:cNvPicPr preferRelativeResize="0"/>
          <p:nvPr/>
        </p:nvPicPr>
        <p:blipFill>
          <a:blip r:embed="rId6">
            <a:alphaModFix/>
          </a:blip>
          <a:stretch>
            <a:fillRect/>
          </a:stretch>
        </p:blipFill>
        <p:spPr>
          <a:xfrm>
            <a:off x="4914900" y="1695450"/>
            <a:ext cx="3005287" cy="4430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grpSp>
        <p:nvGrpSpPr>
          <p:cNvPr id="214" name="Google Shape;214;p22"/>
          <p:cNvGrpSpPr/>
          <p:nvPr/>
        </p:nvGrpSpPr>
        <p:grpSpPr>
          <a:xfrm>
            <a:off x="0" y="148353"/>
            <a:ext cx="9144000" cy="6695066"/>
            <a:chOff x="0" y="148353"/>
            <a:chExt cx="9144000" cy="6695066"/>
          </a:xfrm>
        </p:grpSpPr>
        <p:pic>
          <p:nvPicPr>
            <p:cNvPr descr="linea.png" id="215" name="Google Shape;215;p22"/>
            <p:cNvPicPr preferRelativeResize="0"/>
            <p:nvPr/>
          </p:nvPicPr>
          <p:blipFill rotWithShape="1">
            <a:blip r:embed="rId3">
              <a:alphaModFix/>
            </a:blip>
            <a:srcRect b="53749" l="0" r="0" t="35031"/>
            <a:stretch/>
          </p:blipFill>
          <p:spPr>
            <a:xfrm>
              <a:off x="0" y="6128054"/>
              <a:ext cx="9144000" cy="715365"/>
            </a:xfrm>
            <a:prstGeom prst="rect">
              <a:avLst/>
            </a:prstGeom>
            <a:noFill/>
            <a:ln>
              <a:noFill/>
            </a:ln>
          </p:spPr>
        </p:pic>
        <p:pic>
          <p:nvPicPr>
            <p:cNvPr id="216" name="Google Shape;216;p22"/>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217" name="Google Shape;217;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lang="es-ES" sz="3600"/>
              <a:t>Actividad 1  Interdisciplinaria</a:t>
            </a:r>
            <a:endParaRPr b="0" i="0" sz="3600" u="none" cap="none" strike="noStrike">
              <a:solidFill>
                <a:schemeClr val="dk1"/>
              </a:solidFill>
              <a:latin typeface="Calibri"/>
              <a:ea typeface="Calibri"/>
              <a:cs typeface="Calibri"/>
              <a:sym typeface="Calibri"/>
            </a:endParaRPr>
          </a:p>
        </p:txBody>
      </p:sp>
      <p:sp>
        <p:nvSpPr>
          <p:cNvPr id="218" name="Google Shape;218;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a. Presentación del proyecto a las alumnas</a:t>
            </a:r>
            <a:endParaRPr>
              <a:solidFill>
                <a:srgbClr val="FF0000"/>
              </a:solidFill>
            </a:endParaRPr>
          </a:p>
          <a:p>
            <a:pPr indent="-139700" lvl="0" marL="342900" marR="0" rtl="0" algn="l">
              <a:spcBef>
                <a:spcPts val="0"/>
              </a:spcBef>
              <a:spcAft>
                <a:spcPts val="0"/>
              </a:spcAft>
              <a:buClr>
                <a:schemeClr val="dk1"/>
              </a:buClr>
              <a:buSzPts val="3200"/>
              <a:buFont typeface="Arial"/>
              <a:buNone/>
            </a:pPr>
            <a:r>
              <a:rPr lang="es-ES"/>
              <a:t> -Objetivo: introducir el proyecto a las alumnas y organización de equipos y trabajo</a:t>
            </a:r>
            <a:endParaRPr/>
          </a:p>
          <a:p>
            <a:pPr indent="-139700" lvl="0" marL="342900" marR="0" rtl="0" algn="l">
              <a:spcBef>
                <a:spcPts val="0"/>
              </a:spcBef>
              <a:spcAft>
                <a:spcPts val="0"/>
              </a:spcAft>
              <a:buClr>
                <a:schemeClr val="dk1"/>
              </a:buClr>
              <a:buSzPts val="3200"/>
              <a:buFont typeface="Arial"/>
              <a:buNone/>
            </a:pPr>
            <a:r>
              <a:rPr lang="es-ES"/>
              <a:t> -Grado: 6020</a:t>
            </a:r>
            <a:endParaRPr/>
          </a:p>
          <a:p>
            <a:pPr indent="-139700" lvl="0" marL="342900" marR="0" rtl="0" algn="l">
              <a:spcBef>
                <a:spcPts val="0"/>
              </a:spcBef>
              <a:spcAft>
                <a:spcPts val="0"/>
              </a:spcAft>
              <a:buClr>
                <a:schemeClr val="dk1"/>
              </a:buClr>
              <a:buSzPts val="3200"/>
              <a:buFont typeface="Arial"/>
              <a:buNone/>
            </a:pPr>
            <a:r>
              <a:rPr lang="es-ES"/>
              <a:t>- Fecha en que se llevará a cabo la actividad: 13 febrero 2023</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grpSp>
        <p:nvGrpSpPr>
          <p:cNvPr id="840" name="Google Shape;840;p94"/>
          <p:cNvGrpSpPr/>
          <p:nvPr/>
        </p:nvGrpSpPr>
        <p:grpSpPr>
          <a:xfrm>
            <a:off x="0" y="148353"/>
            <a:ext cx="9144000" cy="6695066"/>
            <a:chOff x="0" y="148353"/>
            <a:chExt cx="9144000" cy="6695066"/>
          </a:xfrm>
        </p:grpSpPr>
        <p:pic>
          <p:nvPicPr>
            <p:cNvPr descr="linea.png" id="841" name="Google Shape;841;p94"/>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842" name="Google Shape;842;p94"/>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843" name="Google Shape;843;p9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sz="3200"/>
              <a:t>EVIDENCIA</a:t>
            </a:r>
            <a:endParaRPr b="0" i="0" sz="4400" u="none" cap="none" strike="noStrike">
              <a:solidFill>
                <a:schemeClr val="dk1"/>
              </a:solidFill>
              <a:latin typeface="Calibri"/>
              <a:ea typeface="Calibri"/>
              <a:cs typeface="Calibri"/>
              <a:sym typeface="Calibri"/>
            </a:endParaRPr>
          </a:p>
        </p:txBody>
      </p:sp>
      <p:sp>
        <p:nvSpPr>
          <p:cNvPr id="844" name="Google Shape;844;p9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p:txBody>
      </p:sp>
      <p:pic>
        <p:nvPicPr>
          <p:cNvPr id="845" name="Google Shape;845;p94"/>
          <p:cNvPicPr preferRelativeResize="0"/>
          <p:nvPr/>
        </p:nvPicPr>
        <p:blipFill>
          <a:blip r:embed="rId5">
            <a:alphaModFix/>
          </a:blip>
          <a:stretch>
            <a:fillRect/>
          </a:stretch>
        </p:blipFill>
        <p:spPr>
          <a:xfrm>
            <a:off x="84475" y="1672500"/>
            <a:ext cx="2971800" cy="4381500"/>
          </a:xfrm>
          <a:prstGeom prst="rect">
            <a:avLst/>
          </a:prstGeom>
          <a:noFill/>
          <a:ln>
            <a:noFill/>
          </a:ln>
        </p:spPr>
      </p:pic>
      <p:pic>
        <p:nvPicPr>
          <p:cNvPr id="846" name="Google Shape;846;p94"/>
          <p:cNvPicPr preferRelativeResize="0"/>
          <p:nvPr/>
        </p:nvPicPr>
        <p:blipFill>
          <a:blip r:embed="rId6">
            <a:alphaModFix/>
          </a:blip>
          <a:stretch>
            <a:fillRect/>
          </a:stretch>
        </p:blipFill>
        <p:spPr>
          <a:xfrm>
            <a:off x="3132475" y="1676400"/>
            <a:ext cx="2971800" cy="4381500"/>
          </a:xfrm>
          <a:prstGeom prst="rect">
            <a:avLst/>
          </a:prstGeom>
          <a:noFill/>
          <a:ln>
            <a:noFill/>
          </a:ln>
        </p:spPr>
      </p:pic>
      <p:pic>
        <p:nvPicPr>
          <p:cNvPr id="847" name="Google Shape;847;p94"/>
          <p:cNvPicPr preferRelativeResize="0"/>
          <p:nvPr/>
        </p:nvPicPr>
        <p:blipFill>
          <a:blip r:embed="rId7">
            <a:alphaModFix/>
          </a:blip>
          <a:stretch>
            <a:fillRect/>
          </a:stretch>
        </p:blipFill>
        <p:spPr>
          <a:xfrm>
            <a:off x="6104275" y="1676400"/>
            <a:ext cx="2971800" cy="43815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grpSp>
        <p:nvGrpSpPr>
          <p:cNvPr id="852" name="Google Shape;852;p95"/>
          <p:cNvGrpSpPr/>
          <p:nvPr/>
        </p:nvGrpSpPr>
        <p:grpSpPr>
          <a:xfrm>
            <a:off x="0" y="148353"/>
            <a:ext cx="9144000" cy="6695066"/>
            <a:chOff x="0" y="148353"/>
            <a:chExt cx="9144000" cy="6695066"/>
          </a:xfrm>
        </p:grpSpPr>
        <p:pic>
          <p:nvPicPr>
            <p:cNvPr descr="linea.png" id="853" name="Google Shape;853;p95"/>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854" name="Google Shape;854;p95"/>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855" name="Google Shape;855;p9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lang="es-ES"/>
              <a:t>Actividad 2 TSMF</a:t>
            </a:r>
            <a:endParaRPr b="0" i="0" sz="4400" u="none" cap="none" strike="noStrike">
              <a:solidFill>
                <a:schemeClr val="dk1"/>
              </a:solidFill>
              <a:latin typeface="Calibri"/>
              <a:ea typeface="Calibri"/>
              <a:cs typeface="Calibri"/>
              <a:sym typeface="Calibri"/>
            </a:endParaRPr>
          </a:p>
        </p:txBody>
      </p:sp>
      <p:sp>
        <p:nvSpPr>
          <p:cNvPr id="856" name="Google Shape;856;p95"/>
          <p:cNvSpPr txBox="1"/>
          <p:nvPr>
            <p:ph idx="1" type="body"/>
          </p:nvPr>
        </p:nvSpPr>
        <p:spPr>
          <a:xfrm>
            <a:off x="457200" y="1322700"/>
            <a:ext cx="8229600" cy="48036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a. Nombre de la actividad: “Funciones de la Corteza y sistema de recompensa”</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b. Objetivo: Aplicar la </a:t>
            </a:r>
            <a:r>
              <a:rPr lang="es-ES"/>
              <a:t>anatomía</a:t>
            </a:r>
            <a:r>
              <a:rPr lang="es-ES"/>
              <a:t> y fisiología para comprender la </a:t>
            </a:r>
            <a:r>
              <a:rPr lang="es-ES"/>
              <a:t>adicción</a:t>
            </a:r>
            <a:r>
              <a:rPr lang="es-ES"/>
              <a:t> a </a:t>
            </a:r>
            <a:r>
              <a:rPr lang="es-ES"/>
              <a:t>opioides</a:t>
            </a:r>
            <a:r>
              <a:rPr lang="es-ES"/>
              <a:t>.</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c. Grado: 6o</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d. Fecha en que se llevará a cabo la actividad: Abril 2023.</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grpSp>
        <p:nvGrpSpPr>
          <p:cNvPr id="861" name="Google Shape;861;p96"/>
          <p:cNvGrpSpPr/>
          <p:nvPr/>
        </p:nvGrpSpPr>
        <p:grpSpPr>
          <a:xfrm>
            <a:off x="0" y="148353"/>
            <a:ext cx="9144000" cy="6695066"/>
            <a:chOff x="0" y="148353"/>
            <a:chExt cx="9144000" cy="6695066"/>
          </a:xfrm>
        </p:grpSpPr>
        <p:pic>
          <p:nvPicPr>
            <p:cNvPr descr="linea.png" id="862" name="Google Shape;862;p96"/>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863" name="Google Shape;863;p96"/>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864" name="Google Shape;864;p9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e. Asignaturas participantes, temas o conceptos de cada una: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TSMF: Corteza, </a:t>
            </a:r>
            <a:r>
              <a:rPr lang="es-ES"/>
              <a:t>fisiología</a:t>
            </a:r>
            <a:r>
              <a:rPr lang="es-ES"/>
              <a:t>, sistema de recompensa.</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grpSp>
        <p:nvGrpSpPr>
          <p:cNvPr id="869" name="Google Shape;869;p97"/>
          <p:cNvGrpSpPr/>
          <p:nvPr/>
        </p:nvGrpSpPr>
        <p:grpSpPr>
          <a:xfrm>
            <a:off x="0" y="148353"/>
            <a:ext cx="9144000" cy="6695066"/>
            <a:chOff x="0" y="148353"/>
            <a:chExt cx="9144000" cy="6695066"/>
          </a:xfrm>
        </p:grpSpPr>
        <p:pic>
          <p:nvPicPr>
            <p:cNvPr descr="linea.png" id="870" name="Google Shape;870;p97"/>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871" name="Google Shape;871;p97"/>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872" name="Google Shape;872;p9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f. Justificación de la actividad:</a:t>
            </a:r>
            <a:endParaRPr/>
          </a:p>
          <a:p>
            <a:pPr indent="-139700" lvl="0" marL="342900" marR="0" rtl="0" algn="l">
              <a:spcBef>
                <a:spcPts val="0"/>
              </a:spcBef>
              <a:spcAft>
                <a:spcPts val="0"/>
              </a:spcAft>
              <a:buClr>
                <a:schemeClr val="dk1"/>
              </a:buClr>
              <a:buSzPts val="3200"/>
              <a:buFont typeface="Arial"/>
              <a:buNone/>
            </a:pPr>
            <a:r>
              <a:rPr lang="es-ES"/>
              <a:t>Una vez conocida la </a:t>
            </a:r>
            <a:r>
              <a:rPr lang="es-ES"/>
              <a:t>anatomía</a:t>
            </a:r>
            <a:r>
              <a:rPr lang="es-ES"/>
              <a:t> funcional general del sistema </a:t>
            </a:r>
            <a:r>
              <a:rPr lang="es-ES"/>
              <a:t>nervioso</a:t>
            </a:r>
            <a:r>
              <a:rPr lang="es-ES"/>
              <a:t>, se requiere conocer e integrar las funciones del sistema de </a:t>
            </a:r>
            <a:r>
              <a:rPr lang="es-ES"/>
              <a:t>recompensa</a:t>
            </a:r>
            <a:r>
              <a:rPr lang="es-ES"/>
              <a:t>, </a:t>
            </a:r>
            <a:r>
              <a:rPr lang="es-ES"/>
              <a:t>corteza</a:t>
            </a:r>
            <a:r>
              <a:rPr lang="es-ES"/>
              <a:t>, sistema </a:t>
            </a:r>
            <a:r>
              <a:rPr lang="es-ES"/>
              <a:t>límbico</a:t>
            </a:r>
            <a:r>
              <a:rPr lang="es-ES"/>
              <a:t>, para poder comprender las </a:t>
            </a:r>
            <a:r>
              <a:rPr lang="es-ES"/>
              <a:t>alteraciones fisiológicas</a:t>
            </a:r>
            <a:r>
              <a:rPr lang="es-ES"/>
              <a:t> que llevan a y se generan por una adicción.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grpSp>
        <p:nvGrpSpPr>
          <p:cNvPr id="877" name="Google Shape;877;p98"/>
          <p:cNvGrpSpPr/>
          <p:nvPr/>
        </p:nvGrpSpPr>
        <p:grpSpPr>
          <a:xfrm>
            <a:off x="0" y="148353"/>
            <a:ext cx="9144000" cy="6695066"/>
            <a:chOff x="0" y="148353"/>
            <a:chExt cx="9144000" cy="6695066"/>
          </a:xfrm>
        </p:grpSpPr>
        <p:pic>
          <p:nvPicPr>
            <p:cNvPr descr="linea.png" id="878" name="Google Shape;878;p98"/>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879" name="Google Shape;879;p98"/>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880" name="Google Shape;880;p9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g. Descripción de Apertura de la actividad. </a:t>
            </a:r>
            <a:endParaRPr/>
          </a:p>
          <a:p>
            <a:pPr indent="-139700" lvl="0" marL="342900" marR="0" rtl="0" algn="l">
              <a:spcBef>
                <a:spcPts val="0"/>
              </a:spcBef>
              <a:spcAft>
                <a:spcPts val="0"/>
              </a:spcAft>
              <a:buClr>
                <a:schemeClr val="dk1"/>
              </a:buClr>
              <a:buSzPts val="3200"/>
              <a:buFont typeface="Arial"/>
              <a:buNone/>
            </a:pPr>
            <a:r>
              <a:rPr lang="es-ES"/>
              <a:t>Mediante </a:t>
            </a:r>
            <a:r>
              <a:rPr lang="es-ES"/>
              <a:t>cátedra</a:t>
            </a:r>
            <a:r>
              <a:rPr lang="es-ES"/>
              <a:t>, se da una </a:t>
            </a:r>
            <a:r>
              <a:rPr lang="es-ES"/>
              <a:t>visión</a:t>
            </a:r>
            <a:r>
              <a:rPr lang="es-ES"/>
              <a:t> general de la </a:t>
            </a:r>
            <a:r>
              <a:rPr lang="es-ES"/>
              <a:t>función</a:t>
            </a:r>
            <a:r>
              <a:rPr lang="es-ES"/>
              <a:t> del sistema </a:t>
            </a:r>
            <a:r>
              <a:rPr lang="es-ES"/>
              <a:t>límbico</a:t>
            </a:r>
            <a:r>
              <a:rPr lang="es-ES"/>
              <a:t>, y se introduce conceptos, como corteza y sistemas complejos como el supresor del dolor y el de la </a:t>
            </a:r>
            <a:r>
              <a:rPr lang="es-ES"/>
              <a:t>recompensa</a:t>
            </a:r>
            <a:r>
              <a:rPr lang="es-ES"/>
              <a:t>. </a:t>
            </a:r>
            <a:endParaRPr/>
          </a:p>
          <a:p>
            <a:pPr indent="-139700" lvl="0" marL="342900" marR="0" rtl="0" algn="l">
              <a:spcBef>
                <a:spcPts val="0"/>
              </a:spcBef>
              <a:spcAft>
                <a:spcPts val="0"/>
              </a:spcAft>
              <a:buClr>
                <a:schemeClr val="dk1"/>
              </a:buClr>
              <a:buSzPts val="3200"/>
              <a:buFont typeface="Arial"/>
              <a:buNone/>
            </a:pPr>
            <a:r>
              <a:t/>
            </a:r>
            <a:endParaRPr/>
          </a:p>
          <a:p>
            <a:pPr indent="0" lvl="0" marL="0" marR="0" rtl="0" algn="l">
              <a:spcBef>
                <a:spcPts val="0"/>
              </a:spcBef>
              <a:spcAft>
                <a:spcPts val="0"/>
              </a:spcAft>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grpSp>
        <p:nvGrpSpPr>
          <p:cNvPr id="885" name="Google Shape;885;p99"/>
          <p:cNvGrpSpPr/>
          <p:nvPr/>
        </p:nvGrpSpPr>
        <p:grpSpPr>
          <a:xfrm>
            <a:off x="0" y="148353"/>
            <a:ext cx="9144000" cy="6695066"/>
            <a:chOff x="0" y="148353"/>
            <a:chExt cx="9144000" cy="6695066"/>
          </a:xfrm>
        </p:grpSpPr>
        <p:pic>
          <p:nvPicPr>
            <p:cNvPr descr="linea.png" id="886" name="Google Shape;886;p99"/>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887" name="Google Shape;887;p99"/>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888" name="Google Shape;888;p9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h. Descripción del desarrollo de la actividad.</a:t>
            </a:r>
            <a:endParaRPr/>
          </a:p>
          <a:p>
            <a:pPr indent="-139700" lvl="0" marL="342900" rtl="0" algn="l">
              <a:spcBef>
                <a:spcPts val="0"/>
              </a:spcBef>
              <a:spcAft>
                <a:spcPts val="0"/>
              </a:spcAft>
              <a:buClr>
                <a:schemeClr val="dk1"/>
              </a:buClr>
              <a:buSzPts val="3200"/>
              <a:buFont typeface="Arial"/>
              <a:buNone/>
            </a:pPr>
            <a:r>
              <a:rPr lang="es-ES"/>
              <a:t>Se realiza investigación a detalle </a:t>
            </a:r>
            <a:r>
              <a:rPr lang="es-ES"/>
              <a:t>del sistema límbico, corteza y sistema de la recompensa, haciendo énfasis en su papel en el desarrollo de adicciones.</a:t>
            </a:r>
            <a:endParaRPr/>
          </a:p>
          <a:p>
            <a:pPr indent="0" lvl="0" marL="0" rtl="0" algn="l">
              <a:spcBef>
                <a:spcPts val="0"/>
              </a:spcBef>
              <a:spcAft>
                <a:spcPts val="0"/>
              </a:spcAft>
              <a:buClr>
                <a:schemeClr val="dk1"/>
              </a:buClr>
              <a:buSzPts val="3200"/>
              <a:buFont typeface="Arial"/>
              <a:buNone/>
            </a:pPr>
            <a:r>
              <a:rPr lang="es-ES"/>
              <a:t>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grpSp>
        <p:nvGrpSpPr>
          <p:cNvPr id="893" name="Google Shape;893;p100"/>
          <p:cNvGrpSpPr/>
          <p:nvPr/>
        </p:nvGrpSpPr>
        <p:grpSpPr>
          <a:xfrm>
            <a:off x="0" y="148353"/>
            <a:ext cx="9144000" cy="6695066"/>
            <a:chOff x="0" y="148353"/>
            <a:chExt cx="9144000" cy="6695066"/>
          </a:xfrm>
        </p:grpSpPr>
        <p:pic>
          <p:nvPicPr>
            <p:cNvPr descr="linea.png" id="894" name="Google Shape;894;p100"/>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895" name="Google Shape;895;p100"/>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896" name="Google Shape;896;p10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i. Descripción del cierre de la actividad.</a:t>
            </a:r>
            <a:endParaRPr/>
          </a:p>
          <a:p>
            <a:pPr indent="-139700" lvl="0" marL="342900" marR="0" rtl="0" algn="l">
              <a:spcBef>
                <a:spcPts val="0"/>
              </a:spcBef>
              <a:spcAft>
                <a:spcPts val="0"/>
              </a:spcAft>
              <a:buClr>
                <a:schemeClr val="dk1"/>
              </a:buClr>
              <a:buSzPts val="3200"/>
              <a:buFont typeface="Arial"/>
              <a:buNone/>
            </a:pPr>
            <a:r>
              <a:rPr lang="es-ES"/>
              <a:t>Discusión</a:t>
            </a:r>
            <a:r>
              <a:rPr lang="es-ES"/>
              <a:t> del papel de cada parte </a:t>
            </a:r>
            <a:r>
              <a:rPr lang="es-ES"/>
              <a:t>del</a:t>
            </a:r>
            <a:r>
              <a:rPr lang="es-ES"/>
              <a:t> cerebro en el </a:t>
            </a:r>
            <a:r>
              <a:rPr lang="es-ES"/>
              <a:t>desarrollo</a:t>
            </a:r>
            <a:r>
              <a:rPr lang="es-ES"/>
              <a:t> de adicciones, </a:t>
            </a:r>
            <a:r>
              <a:rPr lang="es-ES"/>
              <a:t>así</a:t>
            </a:r>
            <a:r>
              <a:rPr lang="es-ES"/>
              <a:t> como las alteraciones que tiene el sistema de recompensa.</a:t>
            </a:r>
            <a:endParaRPr/>
          </a:p>
          <a:p>
            <a:pPr indent="0" lvl="0" marL="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grpSp>
        <p:nvGrpSpPr>
          <p:cNvPr id="901" name="Google Shape;901;p101"/>
          <p:cNvGrpSpPr/>
          <p:nvPr/>
        </p:nvGrpSpPr>
        <p:grpSpPr>
          <a:xfrm>
            <a:off x="0" y="148353"/>
            <a:ext cx="9144000" cy="6695066"/>
            <a:chOff x="0" y="148353"/>
            <a:chExt cx="9144000" cy="6695066"/>
          </a:xfrm>
        </p:grpSpPr>
        <p:pic>
          <p:nvPicPr>
            <p:cNvPr descr="linea.png" id="902" name="Google Shape;902;p101"/>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903" name="Google Shape;903;p101"/>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904" name="Google Shape;904;p10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j. Descripción de lo que se hará con los resultados de la actividad.</a:t>
            </a:r>
            <a:endParaRPr/>
          </a:p>
          <a:p>
            <a:pPr indent="-139700" lvl="0" marL="342900" marR="0" rtl="0" algn="l">
              <a:spcBef>
                <a:spcPts val="0"/>
              </a:spcBef>
              <a:spcAft>
                <a:spcPts val="0"/>
              </a:spcAft>
              <a:buClr>
                <a:schemeClr val="dk1"/>
              </a:buClr>
              <a:buSzPts val="3200"/>
              <a:buFont typeface="Arial"/>
              <a:buNone/>
            </a:pPr>
            <a:r>
              <a:rPr lang="es-ES"/>
              <a:t>Se tiene una </a:t>
            </a:r>
            <a:r>
              <a:rPr lang="es-ES"/>
              <a:t>visión</a:t>
            </a:r>
            <a:r>
              <a:rPr lang="es-ES"/>
              <a:t> integral de los riesgos </a:t>
            </a:r>
            <a:r>
              <a:rPr lang="es-ES"/>
              <a:t>anatómicos</a:t>
            </a:r>
            <a:r>
              <a:rPr lang="es-ES"/>
              <a:t> y </a:t>
            </a:r>
            <a:r>
              <a:rPr lang="es-ES"/>
              <a:t>fisiológicos</a:t>
            </a:r>
            <a:r>
              <a:rPr lang="es-ES"/>
              <a:t> que pueden </a:t>
            </a:r>
            <a:r>
              <a:rPr lang="es-ES"/>
              <a:t>llevar a una</a:t>
            </a:r>
            <a:r>
              <a:rPr lang="es-ES"/>
              <a:t> adicción, así como  las alteraciones funcionales y </a:t>
            </a:r>
            <a:r>
              <a:rPr lang="es-ES"/>
              <a:t>anatómicas</a:t>
            </a:r>
            <a:r>
              <a:rPr lang="es-ES"/>
              <a:t> secundarias a las adicciones.</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grpSp>
        <p:nvGrpSpPr>
          <p:cNvPr id="909" name="Google Shape;909;p102"/>
          <p:cNvGrpSpPr/>
          <p:nvPr/>
        </p:nvGrpSpPr>
        <p:grpSpPr>
          <a:xfrm>
            <a:off x="0" y="148353"/>
            <a:ext cx="9144000" cy="6695066"/>
            <a:chOff x="0" y="148353"/>
            <a:chExt cx="9144000" cy="6695066"/>
          </a:xfrm>
        </p:grpSpPr>
        <p:pic>
          <p:nvPicPr>
            <p:cNvPr descr="linea.png" id="910" name="Google Shape;910;p102"/>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911" name="Google Shape;911;p102"/>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912" name="Google Shape;912;p10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k. Análisis. Contrastación de lo esperado y lo sucedido. </a:t>
            </a:r>
            <a:endParaRPr/>
          </a:p>
          <a:p>
            <a:pPr indent="-139700" lvl="0" marL="342900" marR="0" rtl="0" algn="l">
              <a:spcBef>
                <a:spcPts val="0"/>
              </a:spcBef>
              <a:spcAft>
                <a:spcPts val="0"/>
              </a:spcAft>
              <a:buClr>
                <a:schemeClr val="dk1"/>
              </a:buClr>
              <a:buSzPts val="3200"/>
              <a:buFont typeface="Arial"/>
              <a:buNone/>
            </a:pPr>
            <a:r>
              <a:rPr lang="es-ES"/>
              <a:t>Se manejo muy a </a:t>
            </a:r>
            <a:r>
              <a:rPr lang="es-ES"/>
              <a:t>detalle</a:t>
            </a:r>
            <a:r>
              <a:rPr lang="es-ES"/>
              <a:t> las </a:t>
            </a:r>
            <a:r>
              <a:rPr lang="es-ES"/>
              <a:t>características</a:t>
            </a:r>
            <a:r>
              <a:rPr lang="es-ES"/>
              <a:t> funcionales </a:t>
            </a:r>
            <a:r>
              <a:rPr lang="es-ES"/>
              <a:t>detrás</a:t>
            </a:r>
            <a:r>
              <a:rPr lang="es-ES"/>
              <a:t> de una adicción;</a:t>
            </a:r>
            <a:br>
              <a:rPr lang="es-ES"/>
            </a:br>
            <a:r>
              <a:rPr lang="es-ES"/>
              <a:t>Sin embargo en las investigaciones se fue </a:t>
            </a:r>
            <a:r>
              <a:rPr lang="es-ES"/>
              <a:t>más</a:t>
            </a:r>
            <a:r>
              <a:rPr lang="es-ES"/>
              <a:t> </a:t>
            </a:r>
            <a:r>
              <a:rPr lang="es-ES"/>
              <a:t>allá</a:t>
            </a:r>
            <a:r>
              <a:rPr lang="es-ES"/>
              <a:t> del sistema de </a:t>
            </a:r>
            <a:r>
              <a:rPr lang="es-ES"/>
              <a:t>recompensa</a:t>
            </a:r>
            <a:r>
              <a:rPr lang="es-ES"/>
              <a:t> y pudieron bien deducir </a:t>
            </a:r>
            <a:r>
              <a:rPr lang="es-ES"/>
              <a:t>otras</a:t>
            </a:r>
            <a:r>
              <a:rPr lang="es-ES"/>
              <a:t> partes </a:t>
            </a:r>
            <a:r>
              <a:rPr lang="es-ES"/>
              <a:t>encefálicas</a:t>
            </a:r>
            <a:r>
              <a:rPr lang="es-ES"/>
              <a:t> que tienen un rol en el desarrollo de adicciones.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grpSp>
        <p:nvGrpSpPr>
          <p:cNvPr id="917" name="Google Shape;917;p103"/>
          <p:cNvGrpSpPr/>
          <p:nvPr/>
        </p:nvGrpSpPr>
        <p:grpSpPr>
          <a:xfrm>
            <a:off x="0" y="148353"/>
            <a:ext cx="9144000" cy="6695066"/>
            <a:chOff x="0" y="148353"/>
            <a:chExt cx="9144000" cy="6695066"/>
          </a:xfrm>
        </p:grpSpPr>
        <p:pic>
          <p:nvPicPr>
            <p:cNvPr descr="linea.png" id="918" name="Google Shape;918;p103"/>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919" name="Google Shape;919;p103"/>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920" name="Google Shape;920;p10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l. Toma de decisiones.</a:t>
            </a:r>
            <a:endParaRPr/>
          </a:p>
          <a:p>
            <a:pPr indent="-139700" lvl="0" marL="342900" marR="0" rtl="0" algn="l">
              <a:spcBef>
                <a:spcPts val="0"/>
              </a:spcBef>
              <a:spcAft>
                <a:spcPts val="0"/>
              </a:spcAft>
              <a:buClr>
                <a:schemeClr val="dk1"/>
              </a:buClr>
              <a:buSzPts val="3200"/>
              <a:buFont typeface="Arial"/>
              <a:buNone/>
            </a:pPr>
            <a:r>
              <a:rPr lang="es-ES"/>
              <a:t>Pese a que las investigaciones fueron bien ejecutadas y </a:t>
            </a:r>
            <a:r>
              <a:rPr lang="es-ES"/>
              <a:t>fructíferas</a:t>
            </a:r>
            <a:r>
              <a:rPr lang="es-ES"/>
              <a:t>,  v</a:t>
            </a:r>
            <a:r>
              <a:rPr lang="es-ES"/>
              <a:t>aldría</a:t>
            </a:r>
            <a:r>
              <a:rPr lang="es-ES"/>
              <a:t> la pena explorar otras adicciones y tener una </a:t>
            </a:r>
            <a:r>
              <a:rPr lang="es-ES"/>
              <a:t>visión</a:t>
            </a:r>
            <a:r>
              <a:rPr lang="es-ES"/>
              <a:t> </a:t>
            </a:r>
            <a:r>
              <a:rPr lang="es-ES"/>
              <a:t>más</a:t>
            </a:r>
            <a:r>
              <a:rPr lang="es-ES"/>
              <a:t> </a:t>
            </a:r>
            <a:r>
              <a:rPr lang="es-ES"/>
              <a:t>anatómica</a:t>
            </a:r>
            <a:r>
              <a:rPr lang="es-ES"/>
              <a:t> apoyada con </a:t>
            </a:r>
            <a:r>
              <a:rPr lang="es-ES"/>
              <a:t>disección</a:t>
            </a:r>
            <a:r>
              <a:rPr lang="es-ES"/>
              <a:t>.</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grpSp>
        <p:nvGrpSpPr>
          <p:cNvPr id="223" name="Google Shape;223;p23"/>
          <p:cNvGrpSpPr/>
          <p:nvPr/>
        </p:nvGrpSpPr>
        <p:grpSpPr>
          <a:xfrm>
            <a:off x="0" y="148353"/>
            <a:ext cx="9144000" cy="6695066"/>
            <a:chOff x="0" y="148353"/>
            <a:chExt cx="9144000" cy="6695066"/>
          </a:xfrm>
        </p:grpSpPr>
        <p:pic>
          <p:nvPicPr>
            <p:cNvPr descr="linea.png" id="224" name="Google Shape;224;p23"/>
            <p:cNvPicPr preferRelativeResize="0"/>
            <p:nvPr/>
          </p:nvPicPr>
          <p:blipFill rotWithShape="1">
            <a:blip r:embed="rId3">
              <a:alphaModFix/>
            </a:blip>
            <a:srcRect b="53749" l="0" r="0" t="35031"/>
            <a:stretch/>
          </p:blipFill>
          <p:spPr>
            <a:xfrm>
              <a:off x="0" y="6128054"/>
              <a:ext cx="9144000" cy="715365"/>
            </a:xfrm>
            <a:prstGeom prst="rect">
              <a:avLst/>
            </a:prstGeom>
            <a:noFill/>
            <a:ln>
              <a:noFill/>
            </a:ln>
          </p:spPr>
        </p:pic>
        <p:pic>
          <p:nvPicPr>
            <p:cNvPr id="225" name="Google Shape;225;p23"/>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226" name="Google Shape;226;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a:t>
            </a:r>
            <a:r>
              <a:rPr lang="es-ES"/>
              <a:t>Materias: Química, TSMF, Biología, Psicología</a:t>
            </a:r>
            <a:endParaRPr/>
          </a:p>
          <a:p>
            <a:pPr indent="-139700" lvl="0" marL="342900" marR="0" rtl="0" algn="l">
              <a:spcBef>
                <a:spcPts val="0"/>
              </a:spcBef>
              <a:spcAft>
                <a:spcPts val="0"/>
              </a:spcAft>
              <a:buClr>
                <a:schemeClr val="dk1"/>
              </a:buClr>
              <a:buSzPts val="3200"/>
              <a:buFont typeface="Arial"/>
              <a:buNone/>
            </a:pPr>
            <a:r>
              <a:rPr lang="es-ES"/>
              <a:t>-Fuentes de apoyo: Salón de clases, computadora, video.</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grpSp>
        <p:nvGrpSpPr>
          <p:cNvPr id="925" name="Google Shape;925;p104"/>
          <p:cNvGrpSpPr/>
          <p:nvPr/>
        </p:nvGrpSpPr>
        <p:grpSpPr>
          <a:xfrm>
            <a:off x="0" y="148353"/>
            <a:ext cx="9144000" cy="6695066"/>
            <a:chOff x="0" y="148353"/>
            <a:chExt cx="9144000" cy="6695066"/>
          </a:xfrm>
        </p:grpSpPr>
        <p:pic>
          <p:nvPicPr>
            <p:cNvPr descr="linea.png" id="926" name="Google Shape;926;p104"/>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927" name="Google Shape;927;p104"/>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928" name="Google Shape;928;p10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sz="4100"/>
              <a:t>EVIDENCIA</a:t>
            </a:r>
            <a:endParaRPr b="0" i="0" sz="5300" u="none" cap="none" strike="noStrike">
              <a:solidFill>
                <a:schemeClr val="dk1"/>
              </a:solidFill>
              <a:latin typeface="Calibri"/>
              <a:ea typeface="Calibri"/>
              <a:cs typeface="Calibri"/>
              <a:sym typeface="Calibri"/>
            </a:endParaRPr>
          </a:p>
        </p:txBody>
      </p:sp>
      <p:sp>
        <p:nvSpPr>
          <p:cNvPr id="929" name="Google Shape;929;p10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930" name="Google Shape;930;p104"/>
          <p:cNvPicPr preferRelativeResize="0"/>
          <p:nvPr/>
        </p:nvPicPr>
        <p:blipFill>
          <a:blip r:embed="rId5">
            <a:alphaModFix/>
          </a:blip>
          <a:stretch>
            <a:fillRect/>
          </a:stretch>
        </p:blipFill>
        <p:spPr>
          <a:xfrm>
            <a:off x="-1" y="2171099"/>
            <a:ext cx="4572001" cy="2004176"/>
          </a:xfrm>
          <a:prstGeom prst="rect">
            <a:avLst/>
          </a:prstGeom>
          <a:noFill/>
          <a:ln>
            <a:noFill/>
          </a:ln>
        </p:spPr>
      </p:pic>
      <p:pic>
        <p:nvPicPr>
          <p:cNvPr id="931" name="Google Shape;931;p104"/>
          <p:cNvPicPr preferRelativeResize="0"/>
          <p:nvPr/>
        </p:nvPicPr>
        <p:blipFill>
          <a:blip r:embed="rId6">
            <a:alphaModFix/>
          </a:blip>
          <a:stretch>
            <a:fillRect/>
          </a:stretch>
        </p:blipFill>
        <p:spPr>
          <a:xfrm>
            <a:off x="4701450" y="2171100"/>
            <a:ext cx="4175024" cy="3863776"/>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grpSp>
        <p:nvGrpSpPr>
          <p:cNvPr id="936" name="Google Shape;936;p105"/>
          <p:cNvGrpSpPr/>
          <p:nvPr/>
        </p:nvGrpSpPr>
        <p:grpSpPr>
          <a:xfrm>
            <a:off x="0" y="148353"/>
            <a:ext cx="9144000" cy="6695066"/>
            <a:chOff x="0" y="148353"/>
            <a:chExt cx="9144000" cy="6695066"/>
          </a:xfrm>
        </p:grpSpPr>
        <p:pic>
          <p:nvPicPr>
            <p:cNvPr descr="linea.png" id="937" name="Google Shape;937;p105"/>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938" name="Google Shape;938;p105"/>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939" name="Google Shape;939;p105"/>
          <p:cNvSpPr txBox="1"/>
          <p:nvPr>
            <p:ph type="title"/>
          </p:nvPr>
        </p:nvSpPr>
        <p:spPr>
          <a:xfrm>
            <a:off x="457200" y="274655"/>
            <a:ext cx="8229600" cy="1645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sz="4100"/>
              <a:t>Actividad 2: Biología V</a:t>
            </a:r>
            <a:endParaRPr b="0" i="0" sz="5300" u="none" cap="none" strike="noStrike">
              <a:solidFill>
                <a:schemeClr val="dk1"/>
              </a:solidFill>
              <a:latin typeface="Calibri"/>
              <a:ea typeface="Calibri"/>
              <a:cs typeface="Calibri"/>
              <a:sym typeface="Calibri"/>
            </a:endParaRPr>
          </a:p>
        </p:txBody>
      </p:sp>
      <p:sp>
        <p:nvSpPr>
          <p:cNvPr id="940" name="Google Shape;940;p10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941" name="Google Shape;941;p105"/>
          <p:cNvSpPr txBox="1"/>
          <p:nvPr/>
        </p:nvSpPr>
        <p:spPr>
          <a:xfrm>
            <a:off x="356625" y="1460000"/>
            <a:ext cx="8321100" cy="4679400"/>
          </a:xfrm>
          <a:prstGeom prst="rect">
            <a:avLst/>
          </a:prstGeom>
          <a:noFill/>
          <a:ln>
            <a:noFill/>
          </a:ln>
        </p:spPr>
        <p:txBody>
          <a:bodyPr anchorCtr="0" anchor="t" bIns="91425" lIns="91425" spcFirstLastPara="1" rIns="91425" wrap="square" tIns="91425">
            <a:spAutoFit/>
          </a:bodyPr>
          <a:lstStyle/>
          <a:p>
            <a:pPr indent="-139700" lvl="0" marL="342900" rtl="0" algn="l">
              <a:spcBef>
                <a:spcPts val="0"/>
              </a:spcBef>
              <a:spcAft>
                <a:spcPts val="0"/>
              </a:spcAft>
              <a:buClr>
                <a:schemeClr val="dk1"/>
              </a:buClr>
              <a:buSzPts val="3200"/>
              <a:buFont typeface="Arial"/>
              <a:buNone/>
            </a:pPr>
            <a:r>
              <a:rPr lang="es-ES" sz="3100">
                <a:solidFill>
                  <a:schemeClr val="dk1"/>
                </a:solidFill>
                <a:latin typeface="Calibri"/>
                <a:ea typeface="Calibri"/>
                <a:cs typeface="Calibri"/>
                <a:sym typeface="Calibri"/>
              </a:rPr>
              <a:t>a. </a:t>
            </a:r>
            <a:r>
              <a:rPr lang="es-ES" sz="3100">
                <a:solidFill>
                  <a:schemeClr val="dk1"/>
                </a:solidFill>
                <a:latin typeface="Calibri"/>
                <a:ea typeface="Calibri"/>
                <a:cs typeface="Calibri"/>
                <a:sym typeface="Calibri"/>
              </a:rPr>
              <a:t>Nombre de la actividad: Infografía</a:t>
            </a:r>
            <a:endParaRPr sz="3100">
              <a:solidFill>
                <a:schemeClr val="dk1"/>
              </a:solidFill>
              <a:latin typeface="Calibri"/>
              <a:ea typeface="Calibri"/>
              <a:cs typeface="Calibri"/>
              <a:sym typeface="Calibri"/>
            </a:endParaRPr>
          </a:p>
          <a:p>
            <a:pPr indent="-139700" lvl="0" marL="342900" rtl="0" algn="l">
              <a:spcBef>
                <a:spcPts val="0"/>
              </a:spcBef>
              <a:spcAft>
                <a:spcPts val="0"/>
              </a:spcAft>
              <a:buClr>
                <a:schemeClr val="dk1"/>
              </a:buClr>
              <a:buSzPts val="3200"/>
              <a:buFont typeface="Arial"/>
              <a:buNone/>
            </a:pPr>
            <a:r>
              <a:t/>
            </a:r>
            <a:endParaRPr sz="3100">
              <a:solidFill>
                <a:schemeClr val="dk1"/>
              </a:solidFill>
              <a:latin typeface="Calibri"/>
              <a:ea typeface="Calibri"/>
              <a:cs typeface="Calibri"/>
              <a:sym typeface="Calibri"/>
            </a:endParaRPr>
          </a:p>
          <a:p>
            <a:pPr indent="-139700" lvl="0" marL="342900" rtl="0" algn="l">
              <a:spcBef>
                <a:spcPts val="0"/>
              </a:spcBef>
              <a:spcAft>
                <a:spcPts val="0"/>
              </a:spcAft>
              <a:buClr>
                <a:schemeClr val="dk1"/>
              </a:buClr>
              <a:buSzPts val="3200"/>
              <a:buFont typeface="Arial"/>
              <a:buNone/>
            </a:pPr>
            <a:r>
              <a:rPr lang="es-ES" sz="3100">
                <a:solidFill>
                  <a:schemeClr val="dk1"/>
                </a:solidFill>
                <a:latin typeface="Calibri"/>
                <a:ea typeface="Calibri"/>
                <a:cs typeface="Calibri"/>
                <a:sym typeface="Calibri"/>
              </a:rPr>
              <a:t>b. Objetivo: Sintetizar información de tal manera que les permita representarla en una infografía</a:t>
            </a:r>
            <a:endParaRPr sz="3100">
              <a:solidFill>
                <a:schemeClr val="dk1"/>
              </a:solidFill>
              <a:latin typeface="Calibri"/>
              <a:ea typeface="Calibri"/>
              <a:cs typeface="Calibri"/>
              <a:sym typeface="Calibri"/>
            </a:endParaRPr>
          </a:p>
          <a:p>
            <a:pPr indent="-139700" lvl="0" marL="342900" rtl="0" algn="l">
              <a:spcBef>
                <a:spcPts val="0"/>
              </a:spcBef>
              <a:spcAft>
                <a:spcPts val="0"/>
              </a:spcAft>
              <a:buClr>
                <a:schemeClr val="dk1"/>
              </a:buClr>
              <a:buSzPts val="3200"/>
              <a:buFont typeface="Arial"/>
              <a:buNone/>
            </a:pPr>
            <a:r>
              <a:t/>
            </a:r>
            <a:endParaRPr sz="3100">
              <a:solidFill>
                <a:schemeClr val="dk1"/>
              </a:solidFill>
              <a:latin typeface="Calibri"/>
              <a:ea typeface="Calibri"/>
              <a:cs typeface="Calibri"/>
              <a:sym typeface="Calibri"/>
            </a:endParaRPr>
          </a:p>
          <a:p>
            <a:pPr indent="-139700" lvl="0" marL="342900" rtl="0" algn="l">
              <a:spcBef>
                <a:spcPts val="0"/>
              </a:spcBef>
              <a:spcAft>
                <a:spcPts val="0"/>
              </a:spcAft>
              <a:buClr>
                <a:schemeClr val="dk1"/>
              </a:buClr>
              <a:buSzPts val="3200"/>
              <a:buFont typeface="Arial"/>
              <a:buNone/>
            </a:pPr>
            <a:r>
              <a:rPr lang="es-ES" sz="3100">
                <a:solidFill>
                  <a:schemeClr val="dk1"/>
                </a:solidFill>
                <a:latin typeface="Calibri"/>
                <a:ea typeface="Calibri"/>
                <a:cs typeface="Calibri"/>
                <a:sym typeface="Calibri"/>
              </a:rPr>
              <a:t>c. Grado: 6º (Área 2)</a:t>
            </a:r>
            <a:endParaRPr sz="3100">
              <a:solidFill>
                <a:schemeClr val="dk1"/>
              </a:solidFill>
              <a:latin typeface="Calibri"/>
              <a:ea typeface="Calibri"/>
              <a:cs typeface="Calibri"/>
              <a:sym typeface="Calibri"/>
            </a:endParaRPr>
          </a:p>
          <a:p>
            <a:pPr indent="-139700" lvl="0" marL="342900" rtl="0" algn="l">
              <a:spcBef>
                <a:spcPts val="0"/>
              </a:spcBef>
              <a:spcAft>
                <a:spcPts val="0"/>
              </a:spcAft>
              <a:buClr>
                <a:schemeClr val="dk1"/>
              </a:buClr>
              <a:buSzPts val="3200"/>
              <a:buFont typeface="Arial"/>
              <a:buNone/>
            </a:pPr>
            <a:r>
              <a:t/>
            </a:r>
            <a:endParaRPr sz="3100">
              <a:solidFill>
                <a:schemeClr val="dk1"/>
              </a:solidFill>
              <a:latin typeface="Calibri"/>
              <a:ea typeface="Calibri"/>
              <a:cs typeface="Calibri"/>
              <a:sym typeface="Calibri"/>
            </a:endParaRPr>
          </a:p>
          <a:p>
            <a:pPr indent="-139700" lvl="0" marL="342900" rtl="0" algn="l">
              <a:spcBef>
                <a:spcPts val="0"/>
              </a:spcBef>
              <a:spcAft>
                <a:spcPts val="0"/>
              </a:spcAft>
              <a:buClr>
                <a:schemeClr val="dk1"/>
              </a:buClr>
              <a:buSzPts val="3200"/>
              <a:buFont typeface="Arial"/>
              <a:buNone/>
            </a:pPr>
            <a:r>
              <a:rPr lang="es-ES" sz="3100">
                <a:solidFill>
                  <a:schemeClr val="dk1"/>
                </a:solidFill>
                <a:latin typeface="Calibri"/>
                <a:ea typeface="Calibri"/>
                <a:cs typeface="Calibri"/>
                <a:sym typeface="Calibri"/>
              </a:rPr>
              <a:t>d. Fecha en que se llevará a cabo la actividad: 17/04/2021 </a:t>
            </a:r>
            <a:endParaRPr sz="3100">
              <a:solidFill>
                <a:schemeClr val="dk1"/>
              </a:solidFill>
              <a:latin typeface="Calibri"/>
              <a:ea typeface="Calibri"/>
              <a:cs typeface="Calibri"/>
              <a:sym typeface="Calibri"/>
            </a:endParaRPr>
          </a:p>
          <a:p>
            <a:pPr indent="0" lvl="0" marL="0" rtl="0" algn="l">
              <a:spcBef>
                <a:spcPts val="0"/>
              </a:spcBef>
              <a:spcAft>
                <a:spcPts val="0"/>
              </a:spcAft>
              <a:buNone/>
            </a:pPr>
            <a:r>
              <a:t/>
            </a:r>
            <a:endParaRPr sz="1300">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grpSp>
        <p:nvGrpSpPr>
          <p:cNvPr id="946" name="Google Shape;946;p106"/>
          <p:cNvGrpSpPr/>
          <p:nvPr/>
        </p:nvGrpSpPr>
        <p:grpSpPr>
          <a:xfrm>
            <a:off x="0" y="148353"/>
            <a:ext cx="9144000" cy="6695066"/>
            <a:chOff x="0" y="148353"/>
            <a:chExt cx="9144000" cy="6695066"/>
          </a:xfrm>
        </p:grpSpPr>
        <p:pic>
          <p:nvPicPr>
            <p:cNvPr descr="linea.png" id="947" name="Google Shape;947;p106"/>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948" name="Google Shape;948;p106"/>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949" name="Google Shape;949;p10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e. Asignaturas participantes, temas o conceptos de cada una: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Biología</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grpSp>
        <p:nvGrpSpPr>
          <p:cNvPr id="954" name="Google Shape;954;p107"/>
          <p:cNvGrpSpPr/>
          <p:nvPr/>
        </p:nvGrpSpPr>
        <p:grpSpPr>
          <a:xfrm>
            <a:off x="0" y="148353"/>
            <a:ext cx="9144000" cy="6695066"/>
            <a:chOff x="0" y="148353"/>
            <a:chExt cx="9144000" cy="6695066"/>
          </a:xfrm>
        </p:grpSpPr>
        <p:pic>
          <p:nvPicPr>
            <p:cNvPr descr="linea.png" id="955" name="Google Shape;955;p107"/>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956" name="Google Shape;956;p107"/>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957" name="Google Shape;957;p10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f. Justificación de la actividad: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Una de las habilidades que deben desarrollar alumnas del área científica es la capacidad de síntesis y comunicación de información. Al elaborar una infografía a partir de diferentes fuentes necesitan aplicar estas habilidades.</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grpSp>
        <p:nvGrpSpPr>
          <p:cNvPr id="962" name="Google Shape;962;p108"/>
          <p:cNvGrpSpPr/>
          <p:nvPr/>
        </p:nvGrpSpPr>
        <p:grpSpPr>
          <a:xfrm>
            <a:off x="0" y="148353"/>
            <a:ext cx="9144000" cy="6695066"/>
            <a:chOff x="0" y="148353"/>
            <a:chExt cx="9144000" cy="6695066"/>
          </a:xfrm>
        </p:grpSpPr>
        <p:pic>
          <p:nvPicPr>
            <p:cNvPr descr="linea.png" id="963" name="Google Shape;963;p108"/>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964" name="Google Shape;964;p108"/>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965" name="Google Shape;965;p10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g. Descripción de Apertura de la actividad.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Se retomaron los artículos seleccionados, pidiendo que los leyeran de antemano, para poder hacer una lluvia de ideas con los aspectos más importantes.</a:t>
            </a:r>
            <a:endParaRPr/>
          </a:p>
          <a:p>
            <a:pPr indent="-139700" lvl="0" marL="342900" marR="0" rtl="0" algn="l">
              <a:spcBef>
                <a:spcPts val="0"/>
              </a:spcBef>
              <a:spcAft>
                <a:spcPts val="0"/>
              </a:spcAft>
              <a:buClr>
                <a:schemeClr val="dk1"/>
              </a:buClr>
              <a:buSzPts val="3200"/>
              <a:buFont typeface="Arial"/>
              <a:buNone/>
            </a:pPr>
            <a:r>
              <a:t/>
            </a:r>
            <a:endParaRPr/>
          </a:p>
          <a:p>
            <a:pPr indent="0" lvl="0" marL="0" marR="0" rtl="0" algn="l">
              <a:spcBef>
                <a:spcPts val="0"/>
              </a:spcBef>
              <a:spcAft>
                <a:spcPts val="0"/>
              </a:spcAft>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grpSp>
        <p:nvGrpSpPr>
          <p:cNvPr id="970" name="Google Shape;970;p109"/>
          <p:cNvGrpSpPr/>
          <p:nvPr/>
        </p:nvGrpSpPr>
        <p:grpSpPr>
          <a:xfrm>
            <a:off x="0" y="148353"/>
            <a:ext cx="9144000" cy="6695066"/>
            <a:chOff x="0" y="148353"/>
            <a:chExt cx="9144000" cy="6695066"/>
          </a:xfrm>
        </p:grpSpPr>
        <p:pic>
          <p:nvPicPr>
            <p:cNvPr descr="linea.png" id="971" name="Google Shape;971;p109"/>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972" name="Google Shape;972;p109"/>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973" name="Google Shape;973;p10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h. Descripción del desarrollo de la actividad.</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Cada alumna desarrolló una infografía a partir de su propia síntesis de la información leída. Dicha infografía se entregó al profesor.</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grpSp>
        <p:nvGrpSpPr>
          <p:cNvPr id="978" name="Google Shape;978;p110"/>
          <p:cNvGrpSpPr/>
          <p:nvPr/>
        </p:nvGrpSpPr>
        <p:grpSpPr>
          <a:xfrm>
            <a:off x="0" y="148353"/>
            <a:ext cx="9144000" cy="6695066"/>
            <a:chOff x="0" y="148353"/>
            <a:chExt cx="9144000" cy="6695066"/>
          </a:xfrm>
        </p:grpSpPr>
        <p:pic>
          <p:nvPicPr>
            <p:cNvPr descr="linea.png" id="979" name="Google Shape;979;p110"/>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980" name="Google Shape;980;p110"/>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981" name="Google Shape;981;p11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i. Descripción del cierre de la actividad.</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Se presentaron las infografías al resto del salón, analizando los aspectos que tenían en común cada una y las diferencias, con lo cual se sacaron conclusiones sobre el impacto en los aspectos biológicos del fentanilo y los opioides. </a:t>
            </a:r>
            <a:endParaRPr/>
          </a:p>
          <a:p>
            <a:pPr indent="-139700" lvl="0" marL="342900" marR="0" rtl="0" algn="l">
              <a:spcBef>
                <a:spcPts val="0"/>
              </a:spcBef>
              <a:spcAft>
                <a:spcPts val="0"/>
              </a:spcAft>
              <a:buClr>
                <a:schemeClr val="dk1"/>
              </a:buClr>
              <a:buSzPts val="3200"/>
              <a:buFont typeface="Arial"/>
              <a:buNone/>
            </a:pPr>
            <a:r>
              <a:t/>
            </a:r>
            <a:endParaRPr/>
          </a:p>
          <a:p>
            <a:pPr indent="0" lvl="0" marL="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grpSp>
        <p:nvGrpSpPr>
          <p:cNvPr id="986" name="Google Shape;986;p111"/>
          <p:cNvGrpSpPr/>
          <p:nvPr/>
        </p:nvGrpSpPr>
        <p:grpSpPr>
          <a:xfrm>
            <a:off x="0" y="148353"/>
            <a:ext cx="9144000" cy="6695066"/>
            <a:chOff x="0" y="148353"/>
            <a:chExt cx="9144000" cy="6695066"/>
          </a:xfrm>
        </p:grpSpPr>
        <p:pic>
          <p:nvPicPr>
            <p:cNvPr descr="linea.png" id="987" name="Google Shape;987;p111"/>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988" name="Google Shape;988;p111"/>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989" name="Google Shape;989;p11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j. Descripción de lo que se hará con los resultados de la actividad.</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La información recabada en las infografías servirán de base para la elaboración de la entrega final conjunta, el documental.</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grpSp>
        <p:nvGrpSpPr>
          <p:cNvPr id="994" name="Google Shape;994;p112"/>
          <p:cNvGrpSpPr/>
          <p:nvPr/>
        </p:nvGrpSpPr>
        <p:grpSpPr>
          <a:xfrm>
            <a:off x="0" y="148353"/>
            <a:ext cx="9144000" cy="6695066"/>
            <a:chOff x="0" y="148353"/>
            <a:chExt cx="9144000" cy="6695066"/>
          </a:xfrm>
        </p:grpSpPr>
        <p:pic>
          <p:nvPicPr>
            <p:cNvPr descr="linea.png" id="995" name="Google Shape;995;p112"/>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996" name="Google Shape;996;p112"/>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997" name="Google Shape;997;p11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k. Análisis. Contrastación de lo esperado y lo sucedido.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Las infografías se elaboraron de manera adecuada, mostrando la capacidad de síntesis con la que ya cuentan las alumnas. El resultado fue el esperado.</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grpSp>
        <p:nvGrpSpPr>
          <p:cNvPr id="1002" name="Google Shape;1002;p113"/>
          <p:cNvGrpSpPr/>
          <p:nvPr/>
        </p:nvGrpSpPr>
        <p:grpSpPr>
          <a:xfrm>
            <a:off x="0" y="148353"/>
            <a:ext cx="9144000" cy="6695066"/>
            <a:chOff x="0" y="148353"/>
            <a:chExt cx="9144000" cy="6695066"/>
          </a:xfrm>
        </p:grpSpPr>
        <p:pic>
          <p:nvPicPr>
            <p:cNvPr descr="linea.png" id="1003" name="Google Shape;1003;p113"/>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004" name="Google Shape;1004;p113"/>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005" name="Google Shape;1005;p11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l. Toma de decisiones.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Se utilizarán las infografías como fuente de información para la elaboración del documental.</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