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858000" cy="9144000"/>
  <p:embeddedFontLst>
    <p:embeddedFont>
      <p:font typeface="Roboto"/>
      <p:regular r:id="rId44"/>
      <p:bold r:id="rId45"/>
      <p:italic r:id="rId46"/>
      <p:boldItalic r:id="rId47"/>
    </p:embeddedFont>
    <p:embeddedFont>
      <p:font typeface="Helvetica Neue"/>
      <p:regular r:id="rId48"/>
      <p:bold r:id="rId49"/>
      <p:italic r:id="rId50"/>
      <p:boldItalic r:id="rId51"/>
    </p:embeddedFont>
    <p:embeddedFont>
      <p:font typeface="Century Gothic"/>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6" roundtripDataSignature="AMtx7mjCHxkzXqaqe7I9YcMR0CZTXED+S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5D9BEA-DB59-46EC-8E96-1D9A2591EBAF}">
  <a:tblStyle styleId="{485D9BEA-DB59-46EC-8E96-1D9A2591EBA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E9B586E-2D32-4AD9-A704-4CFE3168ACD2}"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EB27947-567F-462D-A8E3-F1CA43716004}" styleName="Table_2">
    <a:wholeTbl>
      <a:tcTxStyle b="off" i="off">
        <a:font>
          <a:latin typeface="Tw Cen MT"/>
          <a:ea typeface="Tw Cen MT"/>
          <a:cs typeface="Tw Cen MT"/>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Roboto-regular.fntdata"/><Relationship Id="rId43" Type="http://schemas.openxmlformats.org/officeDocument/2006/relationships/slide" Target="slides/slide38.xml"/><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regular.fntdata"/><Relationship Id="rId47" Type="http://schemas.openxmlformats.org/officeDocument/2006/relationships/font" Target="fonts/Roboto-boldItalic.fntdata"/><Relationship Id="rId49"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Italic.fntdata"/><Relationship Id="rId50" Type="http://schemas.openxmlformats.org/officeDocument/2006/relationships/font" Target="fonts/HelveticaNeue-italic.fntdata"/><Relationship Id="rId53" Type="http://schemas.openxmlformats.org/officeDocument/2006/relationships/font" Target="fonts/CenturyGothic-bold.fntdata"/><Relationship Id="rId52" Type="http://schemas.openxmlformats.org/officeDocument/2006/relationships/font" Target="fonts/CenturyGothic-regular.fntdata"/><Relationship Id="rId11" Type="http://schemas.openxmlformats.org/officeDocument/2006/relationships/slide" Target="slides/slide6.xml"/><Relationship Id="rId55" Type="http://schemas.openxmlformats.org/officeDocument/2006/relationships/font" Target="fonts/CenturyGothic-boldItalic.fntdata"/><Relationship Id="rId10" Type="http://schemas.openxmlformats.org/officeDocument/2006/relationships/slide" Target="slides/slide5.xml"/><Relationship Id="rId54"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d76590b48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g2bd76590b48_0_9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bd76590b48_0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g2bd76590b48_0_1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d76590b48_0_18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9" name="Google Shape;209;g2bd76590b48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cc2b6cd19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bcc2b6cd1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6a8b420218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26a8b420218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bd76590b48_0_1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bd76590b48_0_1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6a8b420218_4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6a8b420218_4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602316409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60231640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bd76590b48_0_2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2" name="Google Shape;302;g2bd76590b48_0_2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bcc2b6cd19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bcc2b6cd1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cc2b6cd19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bcc2b6cd1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cc2b6cd19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bcc2b6cd1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bcc2b6cd19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bcc2b6cd1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cc2b6cd19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cc2b6cd1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cc2b6cd19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cc2b6cd19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6a8b420218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6a8b420218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bd76590b48_0_2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63" name="Google Shape;363;g2bd76590b48_0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bd76590b48_0_3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79" name="Google Shape;379;g2bd76590b48_0_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bd76590b48_0_3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1" name="Google Shape;391;g2bd76590b48_0_3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bd76590b48_0_4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0" name="Google Shape;400;g2bd76590b48_0_4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02316409e_0_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8" name="Google Shape;118;g2602316409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6a8b42021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g26a8b420218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bd76590b48_0_4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2" name="Google Shape;422;g2bd76590b48_0_4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bd76590b48_0_5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31" name="Google Shape;431;g2bd76590b48_0_5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bd76590b48_0_6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41" name="Google Shape;441;g2bd76590b48_0_6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bd76590b48_0_6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51" name="Google Shape;451;g2bd76590b48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bdbfe295f9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61" name="Google Shape;461;g2bdbfe295f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bd76590b48_0_7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g2bd76590b48_0_7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bd76590b48_0_7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3" name="Google Shape;483;g2bd76590b48_0_7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bd76590b48_0_8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3" name="Google Shape;493;g2bd76590b48_0_8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02316409e_0_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8" name="Google Shape;128;g2602316409e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602316409e_0_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9" name="Google Shape;139;g2602316409e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602316409e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g2602316409e_0_15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02316409e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g2602316409e_0_1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bd76590b48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68" name="Google Shape;168;g2bd76590b4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bd76590b48_0_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0" name="Google Shape;180;g2bd76590b48_0_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descr="Tag=AccentColor&#10;Flavor=Light&#10;Target=FillAndLine" id="12" name="Google Shape;12;p5"/>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3" name="Google Shape;13;p5"/>
          <p:cNvSpPr txBox="1"/>
          <p:nvPr>
            <p:ph type="ctrTitle"/>
          </p:nvPr>
        </p:nvSpPr>
        <p:spPr>
          <a:xfrm>
            <a:off x="841248" y="448056"/>
            <a:ext cx="10515600" cy="40690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9600"/>
              <a:buFont typeface="Arial"/>
              <a:buNone/>
              <a:defRPr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5"/>
          <p:cNvSpPr txBox="1"/>
          <p:nvPr>
            <p:ph idx="1" type="subTitle"/>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subtítulo" type="tx">
  <p:cSld name="TITLE_AND_BODY">
    <p:spTree>
      <p:nvGrpSpPr>
        <p:cNvPr id="88" name="Shape 88"/>
        <p:cNvGrpSpPr/>
        <p:nvPr/>
      </p:nvGrpSpPr>
      <p:grpSpPr>
        <a:xfrm>
          <a:off x="0" y="0"/>
          <a:ext cx="0" cy="0"/>
          <a:chOff x="0" y="0"/>
          <a:chExt cx="0" cy="0"/>
        </a:xfrm>
      </p:grpSpPr>
      <p:sp>
        <p:nvSpPr>
          <p:cNvPr id="89" name="Google Shape;89;g2602316409e_0_52"/>
          <p:cNvSpPr txBox="1"/>
          <p:nvPr>
            <p:ph type="title"/>
          </p:nvPr>
        </p:nvSpPr>
        <p:spPr>
          <a:xfrm>
            <a:off x="1190625" y="1151930"/>
            <a:ext cx="9810900" cy="2321700"/>
          </a:xfrm>
          <a:prstGeom prst="rect">
            <a:avLst/>
          </a:prstGeom>
          <a:noFill/>
          <a:ln>
            <a:noFill/>
          </a:ln>
        </p:spPr>
        <p:txBody>
          <a:bodyPr anchorCtr="0" anchor="b" bIns="0" lIns="0" spcFirstLastPara="1" rIns="0" wrap="square" tIns="0">
            <a:norm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0" name="Google Shape;90;g2602316409e_0_52"/>
          <p:cNvSpPr txBox="1"/>
          <p:nvPr>
            <p:ph idx="1" type="body"/>
          </p:nvPr>
        </p:nvSpPr>
        <p:spPr>
          <a:xfrm>
            <a:off x="1190625" y="3536156"/>
            <a:ext cx="9810900" cy="794700"/>
          </a:xfrm>
          <a:prstGeom prst="rect">
            <a:avLst/>
          </a:prstGeom>
          <a:noFill/>
          <a:ln>
            <a:noFill/>
          </a:ln>
        </p:spPr>
        <p:txBody>
          <a:bodyPr anchorCtr="0" anchor="t" bIns="0" lIns="0" spcFirstLastPara="1" rIns="0" wrap="square" tIns="0">
            <a:normAutofit/>
          </a:bodyPr>
          <a:lstStyle>
            <a:lvl1pPr indent="-228600" lvl="0" marL="457200" rtl="0" algn="ctr">
              <a:lnSpc>
                <a:spcPct val="100000"/>
              </a:lnSpc>
              <a:spcBef>
                <a:spcPts val="0"/>
              </a:spcBef>
              <a:spcAft>
                <a:spcPts val="0"/>
              </a:spcAft>
              <a:buSzPts val="2800"/>
              <a:buFont typeface="Helvetica Neue"/>
              <a:buNone/>
              <a:defRPr sz="2800"/>
            </a:lvl1pPr>
            <a:lvl2pPr indent="-228600" lvl="1" marL="914400" rtl="0" algn="ctr">
              <a:lnSpc>
                <a:spcPct val="100000"/>
              </a:lnSpc>
              <a:spcBef>
                <a:spcPts val="0"/>
              </a:spcBef>
              <a:spcAft>
                <a:spcPts val="0"/>
              </a:spcAft>
              <a:buSzPts val="2800"/>
              <a:buFont typeface="Helvetica Neue"/>
              <a:buNone/>
              <a:defRPr sz="2800"/>
            </a:lvl2pPr>
            <a:lvl3pPr indent="-228600" lvl="2" marL="1371600" rtl="0" algn="ctr">
              <a:lnSpc>
                <a:spcPct val="100000"/>
              </a:lnSpc>
              <a:spcBef>
                <a:spcPts val="0"/>
              </a:spcBef>
              <a:spcAft>
                <a:spcPts val="0"/>
              </a:spcAft>
              <a:buSzPts val="2800"/>
              <a:buFont typeface="Helvetica Neue"/>
              <a:buNone/>
              <a:defRPr sz="2800"/>
            </a:lvl3pPr>
            <a:lvl4pPr indent="-228600" lvl="3" marL="1828800" rtl="0" algn="ctr">
              <a:lnSpc>
                <a:spcPct val="100000"/>
              </a:lnSpc>
              <a:spcBef>
                <a:spcPts val="0"/>
              </a:spcBef>
              <a:spcAft>
                <a:spcPts val="0"/>
              </a:spcAft>
              <a:buSzPts val="2800"/>
              <a:buFont typeface="Helvetica Neue"/>
              <a:buNone/>
              <a:defRPr sz="2800"/>
            </a:lvl4pPr>
            <a:lvl5pPr indent="-228600" lvl="4" marL="2286000" rtl="0" algn="ctr">
              <a:lnSpc>
                <a:spcPct val="100000"/>
              </a:lnSpc>
              <a:spcBef>
                <a:spcPts val="0"/>
              </a:spcBef>
              <a:spcAft>
                <a:spcPts val="0"/>
              </a:spcAft>
              <a:buSzPts val="2800"/>
              <a:buFont typeface="Helvetica Neue"/>
              <a:buNone/>
              <a:defRPr sz="2800"/>
            </a:lvl5pPr>
            <a:lvl6pPr indent="-304800" lvl="5" marL="2743200" rtl="0" algn="l">
              <a:lnSpc>
                <a:spcPct val="100000"/>
              </a:lnSpc>
              <a:spcBef>
                <a:spcPts val="3600"/>
              </a:spcBef>
              <a:spcAft>
                <a:spcPts val="0"/>
              </a:spcAft>
              <a:buSzPts val="1200"/>
              <a:buChar char="•"/>
              <a:defRPr/>
            </a:lvl6pPr>
            <a:lvl7pPr indent="-304800" lvl="6" marL="3200400" rtl="0" algn="l">
              <a:lnSpc>
                <a:spcPct val="100000"/>
              </a:lnSpc>
              <a:spcBef>
                <a:spcPts val="3600"/>
              </a:spcBef>
              <a:spcAft>
                <a:spcPts val="0"/>
              </a:spcAft>
              <a:buSzPts val="1200"/>
              <a:buChar char="•"/>
              <a:defRPr/>
            </a:lvl7pPr>
            <a:lvl8pPr indent="-304800" lvl="7" marL="3657600" rtl="0" algn="l">
              <a:lnSpc>
                <a:spcPct val="100000"/>
              </a:lnSpc>
              <a:spcBef>
                <a:spcPts val="3600"/>
              </a:spcBef>
              <a:spcAft>
                <a:spcPts val="0"/>
              </a:spcAft>
              <a:buSzPts val="1200"/>
              <a:buChar char="•"/>
              <a:defRPr/>
            </a:lvl8pPr>
            <a:lvl9pPr indent="-304800" lvl="8" marL="4114800" rtl="0" algn="l">
              <a:lnSpc>
                <a:spcPct val="100000"/>
              </a:lnSpc>
              <a:spcBef>
                <a:spcPts val="3600"/>
              </a:spcBef>
              <a:spcAft>
                <a:spcPts val="0"/>
              </a:spcAft>
              <a:buSzPts val="1200"/>
              <a:buChar char="•"/>
              <a:defRPr/>
            </a:lvl9pPr>
          </a:lstStyle>
          <a:p/>
        </p:txBody>
      </p:sp>
      <p:sp>
        <p:nvSpPr>
          <p:cNvPr id="91" name="Google Shape;91;g2602316409e_0_52"/>
          <p:cNvSpPr txBox="1"/>
          <p:nvPr>
            <p:ph idx="12" type="sldNum"/>
          </p:nvPr>
        </p:nvSpPr>
        <p:spPr>
          <a:xfrm>
            <a:off x="11409045" y="6333134"/>
            <a:ext cx="731400" cy="525000"/>
          </a:xfrm>
          <a:prstGeom prst="rect">
            <a:avLst/>
          </a:prstGeom>
          <a:noFill/>
          <a:ln>
            <a:noFill/>
          </a:ln>
        </p:spPr>
        <p:txBody>
          <a:bodyPr anchorCtr="0" anchor="t" bIns="111750" lIns="111750" spcFirstLastPara="1" rIns="111750" wrap="square" tIns="11175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p:cSld name="En blanco">
    <p:spTree>
      <p:nvGrpSpPr>
        <p:cNvPr id="92" name="Shape 92"/>
        <p:cNvGrpSpPr/>
        <p:nvPr/>
      </p:nvGrpSpPr>
      <p:grpSpPr>
        <a:xfrm>
          <a:off x="0" y="0"/>
          <a:ext cx="0" cy="0"/>
          <a:chOff x="0" y="0"/>
          <a:chExt cx="0" cy="0"/>
        </a:xfrm>
      </p:grpSpPr>
      <p:sp>
        <p:nvSpPr>
          <p:cNvPr id="93" name="Google Shape;93;g2bd76590b48_0_422"/>
          <p:cNvSpPr txBox="1"/>
          <p:nvPr>
            <p:ph idx="12" type="sldNum"/>
          </p:nvPr>
        </p:nvSpPr>
        <p:spPr>
          <a:xfrm>
            <a:off x="11409045" y="6333134"/>
            <a:ext cx="731400" cy="525000"/>
          </a:xfrm>
          <a:prstGeom prst="rect">
            <a:avLst/>
          </a:prstGeom>
          <a:noFill/>
          <a:ln>
            <a:noFill/>
          </a:ln>
        </p:spPr>
        <p:txBody>
          <a:bodyPr anchorCtr="0" anchor="t" bIns="111750" lIns="111750" spcFirstLastPara="1" rIns="111750" wrap="square" tIns="111750">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7"/>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lvl1pPr indent="-406400" lvl="0" marL="457200" algn="l">
              <a:lnSpc>
                <a:spcPct val="110000"/>
              </a:lnSpc>
              <a:spcBef>
                <a:spcPts val="1000"/>
              </a:spcBef>
              <a:spcAft>
                <a:spcPts val="0"/>
              </a:spcAft>
              <a:buClr>
                <a:schemeClr val="dk1"/>
              </a:buClr>
              <a:buSzPts val="2800"/>
              <a:buChar char="•"/>
              <a:defRPr sz="2800"/>
            </a:lvl1pPr>
            <a:lvl2pPr indent="-381000" lvl="1" marL="914400" algn="l">
              <a:lnSpc>
                <a:spcPct val="110000"/>
              </a:lnSpc>
              <a:spcBef>
                <a:spcPts val="500"/>
              </a:spcBef>
              <a:spcAft>
                <a:spcPts val="0"/>
              </a:spcAft>
              <a:buClr>
                <a:schemeClr val="dk1"/>
              </a:buClr>
              <a:buSzPts val="2400"/>
              <a:buChar char="•"/>
              <a:defRPr sz="2400"/>
            </a:lvl2pPr>
            <a:lvl3pPr indent="-355600" lvl="2" marL="1371600" algn="l">
              <a:lnSpc>
                <a:spcPct val="110000"/>
              </a:lnSpc>
              <a:spcBef>
                <a:spcPts val="500"/>
              </a:spcBef>
              <a:spcAft>
                <a:spcPts val="0"/>
              </a:spcAft>
              <a:buClr>
                <a:schemeClr val="dk1"/>
              </a:buClr>
              <a:buSzPts val="2000"/>
              <a:buChar char="•"/>
              <a:defRPr sz="2000"/>
            </a:lvl3pPr>
            <a:lvl4pPr indent="-342900" lvl="3" marL="1828800" algn="l">
              <a:lnSpc>
                <a:spcPct val="110000"/>
              </a:lnSpc>
              <a:spcBef>
                <a:spcPts val="500"/>
              </a:spcBef>
              <a:spcAft>
                <a:spcPts val="0"/>
              </a:spcAft>
              <a:buClr>
                <a:schemeClr val="dk1"/>
              </a:buClr>
              <a:buSzPts val="1800"/>
              <a:buChar char="•"/>
              <a:defRPr sz="1800"/>
            </a:lvl4pPr>
            <a:lvl5pPr indent="-342900" lvl="4" marL="2286000" algn="l">
              <a:lnSpc>
                <a:spcPct val="110000"/>
              </a:lnSpc>
              <a:spcBef>
                <a:spcPts val="500"/>
              </a:spcBef>
              <a:spcAft>
                <a:spcPts val="0"/>
              </a:spcAft>
              <a:buClr>
                <a:schemeClr val="dk1"/>
              </a:buClr>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28" name="Google Shape;28;p7"/>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8"/>
          <p:cNvSpPr txBox="1"/>
          <p:nvPr>
            <p:ph type="title"/>
          </p:nvPr>
        </p:nvSpPr>
        <p:spPr>
          <a:xfrm>
            <a:off x="841248" y="448056"/>
            <a:ext cx="10515600" cy="406908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8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8"/>
          <p:cNvSpPr txBox="1"/>
          <p:nvPr>
            <p:ph idx="1" type="body"/>
          </p:nvPr>
        </p:nvSpPr>
        <p:spPr>
          <a:xfrm>
            <a:off x="841248" y="4983480"/>
            <a:ext cx="10515600" cy="112471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rgbClr val="888888"/>
              </a:buClr>
              <a:buSzPts val="2800"/>
              <a:buNone/>
              <a:defRPr sz="2800">
                <a:solidFill>
                  <a:srgbClr val="888888"/>
                </a:solidFill>
              </a:defRPr>
            </a:lvl1pPr>
            <a:lvl2pPr indent="-228600" lvl="1" marL="914400" algn="l">
              <a:lnSpc>
                <a:spcPct val="110000"/>
              </a:lnSpc>
              <a:spcBef>
                <a:spcPts val="500"/>
              </a:spcBef>
              <a:spcAft>
                <a:spcPts val="0"/>
              </a:spcAft>
              <a:buClr>
                <a:srgbClr val="888888"/>
              </a:buClr>
              <a:buSzPts val="2000"/>
              <a:buNone/>
              <a:defRPr sz="2000">
                <a:solidFill>
                  <a:srgbClr val="888888"/>
                </a:solidFill>
              </a:defRPr>
            </a:lvl2pPr>
            <a:lvl3pPr indent="-228600" lvl="2" marL="1371600" algn="l">
              <a:lnSpc>
                <a:spcPct val="110000"/>
              </a:lnSpc>
              <a:spcBef>
                <a:spcPts val="500"/>
              </a:spcBef>
              <a:spcAft>
                <a:spcPts val="0"/>
              </a:spcAft>
              <a:buClr>
                <a:srgbClr val="888888"/>
              </a:buClr>
              <a:buSzPts val="1800"/>
              <a:buNone/>
              <a:defRPr sz="1800">
                <a:solidFill>
                  <a:srgbClr val="888888"/>
                </a:solidFill>
              </a:defRPr>
            </a:lvl3pPr>
            <a:lvl4pPr indent="-228600" lvl="3" marL="1828800" algn="l">
              <a:lnSpc>
                <a:spcPct val="110000"/>
              </a:lnSpc>
              <a:spcBef>
                <a:spcPts val="500"/>
              </a:spcBef>
              <a:spcAft>
                <a:spcPts val="0"/>
              </a:spcAft>
              <a:buClr>
                <a:srgbClr val="888888"/>
              </a:buClr>
              <a:buSzPts val="1600"/>
              <a:buNone/>
              <a:defRPr sz="1600">
                <a:solidFill>
                  <a:srgbClr val="888888"/>
                </a:solidFill>
              </a:defRPr>
            </a:lvl4pPr>
            <a:lvl5pPr indent="-228600" lvl="4" marL="2286000" algn="l">
              <a:lnSpc>
                <a:spcPct val="11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35" name="Google Shape;35;p8"/>
          <p:cNvSpPr/>
          <p:nvPr/>
        </p:nvSpPr>
        <p:spPr>
          <a:xfrm>
            <a:off x="838200" y="4736883"/>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9"/>
          <p:cNvSpPr txBox="1"/>
          <p:nvPr>
            <p:ph idx="1" type="body"/>
          </p:nvPr>
        </p:nvSpPr>
        <p:spPr>
          <a:xfrm>
            <a:off x="838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9"/>
          <p:cNvSpPr txBox="1"/>
          <p:nvPr>
            <p:ph idx="2" type="body"/>
          </p:nvPr>
        </p:nvSpPr>
        <p:spPr>
          <a:xfrm>
            <a:off x="6172200" y="1929384"/>
            <a:ext cx="5181600" cy="425196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43" name="Google Shape;43;p9"/>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0"/>
          <p:cNvSpPr txBox="1"/>
          <p:nvPr>
            <p:ph idx="1" type="body"/>
          </p:nvPr>
        </p:nvSpPr>
        <p:spPr>
          <a:xfrm>
            <a:off x="839788" y="1938528"/>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0"/>
          <p:cNvSpPr txBox="1"/>
          <p:nvPr>
            <p:ph idx="2" type="body"/>
          </p:nvPr>
        </p:nvSpPr>
        <p:spPr>
          <a:xfrm>
            <a:off x="839788" y="2926080"/>
            <a:ext cx="5157787"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0"/>
          <p:cNvSpPr txBox="1"/>
          <p:nvPr>
            <p:ph idx="3" type="body"/>
          </p:nvPr>
        </p:nvSpPr>
        <p:spPr>
          <a:xfrm>
            <a:off x="6172200" y="1938528"/>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600"/>
              <a:buNone/>
              <a:defRPr b="1" sz="3600"/>
            </a:lvl1pPr>
            <a:lvl2pPr indent="-228600" lvl="1" marL="914400" algn="l">
              <a:lnSpc>
                <a:spcPct val="110000"/>
              </a:lnSpc>
              <a:spcBef>
                <a:spcPts val="500"/>
              </a:spcBef>
              <a:spcAft>
                <a:spcPts val="0"/>
              </a:spcAft>
              <a:buClr>
                <a:schemeClr val="dk1"/>
              </a:buClr>
              <a:buSzPts val="2000"/>
              <a:buNone/>
              <a:defRPr b="1" sz="2000"/>
            </a:lvl2pPr>
            <a:lvl3pPr indent="-228600" lvl="2" marL="1371600" algn="l">
              <a:lnSpc>
                <a:spcPct val="110000"/>
              </a:lnSpc>
              <a:spcBef>
                <a:spcPts val="500"/>
              </a:spcBef>
              <a:spcAft>
                <a:spcPts val="0"/>
              </a:spcAft>
              <a:buClr>
                <a:schemeClr val="dk1"/>
              </a:buClr>
              <a:buSzPts val="1800"/>
              <a:buNone/>
              <a:defRPr b="1" sz="1800"/>
            </a:lvl3pPr>
            <a:lvl4pPr indent="-228600" lvl="3" marL="1828800" algn="l">
              <a:lnSpc>
                <a:spcPct val="110000"/>
              </a:lnSpc>
              <a:spcBef>
                <a:spcPts val="500"/>
              </a:spcBef>
              <a:spcAft>
                <a:spcPts val="0"/>
              </a:spcAft>
              <a:buClr>
                <a:schemeClr val="dk1"/>
              </a:buClr>
              <a:buSzPts val="1600"/>
              <a:buNone/>
              <a:defRPr b="1" sz="1600"/>
            </a:lvl4pPr>
            <a:lvl5pPr indent="-228600" lvl="4" marL="2286000" algn="l">
              <a:lnSpc>
                <a:spcPct val="11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0"/>
          <p:cNvSpPr txBox="1"/>
          <p:nvPr>
            <p:ph idx="4" type="body"/>
          </p:nvPr>
        </p:nvSpPr>
        <p:spPr>
          <a:xfrm>
            <a:off x="6172200" y="2926080"/>
            <a:ext cx="5183188" cy="326440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1000"/>
              </a:spcBef>
              <a:spcAft>
                <a:spcPts val="0"/>
              </a:spcAft>
              <a:buClr>
                <a:schemeClr val="dk1"/>
              </a:buClr>
              <a:buSzPts val="1800"/>
              <a:buChar char="•"/>
              <a:defRPr/>
            </a:lvl1pPr>
            <a:lvl2pPr indent="-342900" lvl="1" marL="914400" algn="l">
              <a:lnSpc>
                <a:spcPct val="110000"/>
              </a:lnSpc>
              <a:spcBef>
                <a:spcPts val="500"/>
              </a:spcBef>
              <a:spcAft>
                <a:spcPts val="0"/>
              </a:spcAft>
              <a:buClr>
                <a:schemeClr val="dk1"/>
              </a:buClr>
              <a:buSzPts val="1800"/>
              <a:buChar char="•"/>
              <a:defRPr/>
            </a:lvl2pPr>
            <a:lvl3pPr indent="-342900" lvl="2" marL="1371600" algn="l">
              <a:lnSpc>
                <a:spcPct val="110000"/>
              </a:lnSpc>
              <a:spcBef>
                <a:spcPts val="500"/>
              </a:spcBef>
              <a:spcAft>
                <a:spcPts val="0"/>
              </a:spcAft>
              <a:buClr>
                <a:schemeClr val="dk1"/>
              </a:buClr>
              <a:buSzPts val="1800"/>
              <a:buChar char="•"/>
              <a:defRPr/>
            </a:lvl3pPr>
            <a:lvl4pPr indent="-342900" lvl="3" marL="1828800" algn="l">
              <a:lnSpc>
                <a:spcPct val="110000"/>
              </a:lnSpc>
              <a:spcBef>
                <a:spcPts val="500"/>
              </a:spcBef>
              <a:spcAft>
                <a:spcPts val="0"/>
              </a:spcAft>
              <a:buClr>
                <a:schemeClr val="dk1"/>
              </a:buClr>
              <a:buSzPts val="1800"/>
              <a:buChar char="•"/>
              <a:defRPr/>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53" name="Google Shape;53;p10"/>
          <p:cNvSpPr/>
          <p:nvPr/>
        </p:nvSpPr>
        <p:spPr>
          <a:xfrm>
            <a:off x="838199" y="1709928"/>
            <a:ext cx="10515600" cy="27432"/>
          </a:xfrm>
          <a:custGeom>
            <a:rect b="b" l="l" r="r" t="t"/>
            <a:pathLst>
              <a:path extrusionOk="0" fill="none" h="27432" w="1051560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extrusionOk="0" h="27432" w="1051560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11"/>
          <p:cNvSpPr txBox="1"/>
          <p:nvPr>
            <p:ph type="title"/>
          </p:nvPr>
        </p:nvSpPr>
        <p:spPr>
          <a:xfrm>
            <a:off x="2203704" y="1728216"/>
            <a:ext cx="7781544" cy="3392424"/>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7800"/>
              <a:buFont typeface="Arial"/>
              <a:buNone/>
              <a:defRPr sz="7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59" name="Google Shape;59;p11"/>
          <p:cNvSpPr/>
          <p:nvPr/>
        </p:nvSpPr>
        <p:spPr>
          <a:xfrm>
            <a:off x="3974206" y="5126892"/>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cap="rnd"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2"/>
          <p:cNvSpPr txBox="1"/>
          <p:nvPr>
            <p:ph type="title"/>
          </p:nvPr>
        </p:nvSpPr>
        <p:spPr>
          <a:xfrm>
            <a:off x="839788" y="457200"/>
            <a:ext cx="3932237"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2"/>
          <p:cNvSpPr txBox="1"/>
          <p:nvPr>
            <p:ph idx="1" type="body"/>
          </p:nvPr>
        </p:nvSpPr>
        <p:spPr>
          <a:xfrm>
            <a:off x="5303520" y="548640"/>
            <a:ext cx="6053328" cy="5431536"/>
          </a:xfrm>
          <a:prstGeom prst="rect">
            <a:avLst/>
          </a:prstGeom>
          <a:noFill/>
          <a:ln>
            <a:noFill/>
          </a:ln>
        </p:spPr>
        <p:txBody>
          <a:bodyPr anchorCtr="0" anchor="ctr" bIns="45700" lIns="91425" spcFirstLastPara="1" rIns="91425" wrap="square" tIns="45700">
            <a:normAutofit/>
          </a:bodyPr>
          <a:lstStyle>
            <a:lvl1pPr indent="-431800" lvl="0" marL="457200" algn="l">
              <a:lnSpc>
                <a:spcPct val="110000"/>
              </a:lnSpc>
              <a:spcBef>
                <a:spcPts val="1000"/>
              </a:spcBef>
              <a:spcAft>
                <a:spcPts val="0"/>
              </a:spcAft>
              <a:buClr>
                <a:schemeClr val="dk1"/>
              </a:buClr>
              <a:buSzPts val="3200"/>
              <a:buChar char="•"/>
              <a:defRPr sz="3200"/>
            </a:lvl1pPr>
            <a:lvl2pPr indent="-406400" lvl="1" marL="914400" algn="l">
              <a:lnSpc>
                <a:spcPct val="110000"/>
              </a:lnSpc>
              <a:spcBef>
                <a:spcPts val="500"/>
              </a:spcBef>
              <a:spcAft>
                <a:spcPts val="0"/>
              </a:spcAft>
              <a:buClr>
                <a:schemeClr val="dk1"/>
              </a:buClr>
              <a:buSzPts val="2800"/>
              <a:buChar char="•"/>
              <a:defRPr sz="2800"/>
            </a:lvl2pPr>
            <a:lvl3pPr indent="-381000" lvl="2" marL="1371600" algn="l">
              <a:lnSpc>
                <a:spcPct val="110000"/>
              </a:lnSpc>
              <a:spcBef>
                <a:spcPts val="500"/>
              </a:spcBef>
              <a:spcAft>
                <a:spcPts val="0"/>
              </a:spcAft>
              <a:buClr>
                <a:schemeClr val="dk1"/>
              </a:buClr>
              <a:buSzPts val="2400"/>
              <a:buChar char="•"/>
              <a:defRPr sz="2400"/>
            </a:lvl3pPr>
            <a:lvl4pPr indent="-355600" lvl="3" marL="1828800" algn="l">
              <a:lnSpc>
                <a:spcPct val="110000"/>
              </a:lnSpc>
              <a:spcBef>
                <a:spcPts val="500"/>
              </a:spcBef>
              <a:spcAft>
                <a:spcPts val="0"/>
              </a:spcAft>
              <a:buClr>
                <a:schemeClr val="dk1"/>
              </a:buClr>
              <a:buSzPts val="2000"/>
              <a:buChar char="•"/>
              <a:defRPr sz="2000"/>
            </a:lvl4pPr>
            <a:lvl5pPr indent="-355600" lvl="4" marL="2286000" algn="l">
              <a:lnSpc>
                <a:spcPct val="11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2"/>
          <p:cNvSpPr txBox="1"/>
          <p:nvPr>
            <p:ph idx="2" type="body"/>
          </p:nvPr>
        </p:nvSpPr>
        <p:spPr>
          <a:xfrm>
            <a:off x="839788" y="3977640"/>
            <a:ext cx="3932237"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67" name="Google Shape;67;p12"/>
          <p:cNvSpPr/>
          <p:nvPr/>
        </p:nvSpPr>
        <p:spPr>
          <a:xfrm rot="5400000">
            <a:off x="2797492"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3"/>
          <p:cNvSpPr txBox="1"/>
          <p:nvPr>
            <p:ph type="title"/>
          </p:nvPr>
        </p:nvSpPr>
        <p:spPr>
          <a:xfrm>
            <a:off x="839788" y="457200"/>
            <a:ext cx="3931920" cy="3429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p:nvPr>
            <p:ph idx="2" type="pic"/>
          </p:nvPr>
        </p:nvSpPr>
        <p:spPr>
          <a:xfrm>
            <a:off x="5303520" y="548640"/>
            <a:ext cx="6053328" cy="5431536"/>
          </a:xfrm>
          <a:prstGeom prst="rect">
            <a:avLst/>
          </a:prstGeom>
          <a:noFill/>
          <a:ln>
            <a:noFill/>
          </a:ln>
        </p:spPr>
      </p:sp>
      <p:sp>
        <p:nvSpPr>
          <p:cNvPr id="71" name="Google Shape;71;p13"/>
          <p:cNvSpPr txBox="1"/>
          <p:nvPr>
            <p:ph idx="1" type="body"/>
          </p:nvPr>
        </p:nvSpPr>
        <p:spPr>
          <a:xfrm>
            <a:off x="839788" y="3977640"/>
            <a:ext cx="3931920" cy="2002536"/>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3200"/>
              <a:buNone/>
              <a:defRPr sz="3200"/>
            </a:lvl1pPr>
            <a:lvl2pPr indent="-228600" lvl="1" marL="914400" algn="l">
              <a:lnSpc>
                <a:spcPct val="110000"/>
              </a:lnSpc>
              <a:spcBef>
                <a:spcPts val="500"/>
              </a:spcBef>
              <a:spcAft>
                <a:spcPts val="0"/>
              </a:spcAft>
              <a:buClr>
                <a:schemeClr val="dk1"/>
              </a:buClr>
              <a:buSzPts val="1400"/>
              <a:buNone/>
              <a:defRPr sz="1400"/>
            </a:lvl2pPr>
            <a:lvl3pPr indent="-228600" lvl="2" marL="1371600" algn="l">
              <a:lnSpc>
                <a:spcPct val="110000"/>
              </a:lnSpc>
              <a:spcBef>
                <a:spcPts val="500"/>
              </a:spcBef>
              <a:spcAft>
                <a:spcPts val="0"/>
              </a:spcAft>
              <a:buClr>
                <a:schemeClr val="dk1"/>
              </a:buClr>
              <a:buSzPts val="1200"/>
              <a:buNone/>
              <a:defRPr sz="1200"/>
            </a:lvl3pPr>
            <a:lvl4pPr indent="-228600" lvl="3" marL="1828800" algn="l">
              <a:lnSpc>
                <a:spcPct val="110000"/>
              </a:lnSpc>
              <a:spcBef>
                <a:spcPts val="500"/>
              </a:spcBef>
              <a:spcAft>
                <a:spcPts val="0"/>
              </a:spcAft>
              <a:buClr>
                <a:schemeClr val="dk1"/>
              </a:buClr>
              <a:buSzPts val="1000"/>
              <a:buNone/>
              <a:defRPr sz="1000"/>
            </a:lvl4pPr>
            <a:lvl5pPr indent="-228600" lvl="4" marL="2286000" algn="l">
              <a:lnSpc>
                <a:spcPct val="11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
        <p:nvSpPr>
          <p:cNvPr descr="Tag=AccentColor&#10;Flavor=Light&#10;Target=FillAndLine" id="75" name="Google Shape;75;p13"/>
          <p:cNvSpPr/>
          <p:nvPr/>
        </p:nvSpPr>
        <p:spPr>
          <a:xfrm rot="5400000">
            <a:off x="2798064" y="3254143"/>
            <a:ext cx="4480560" cy="27432"/>
          </a:xfrm>
          <a:custGeom>
            <a:rect b="b" l="l" r="r" t="t"/>
            <a:pathLst>
              <a:path extrusionOk="0" fill="none" h="27432"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extrusionOk="0" h="27432"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cap="rnd" cmpd="sng" w="444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10000"/>
              </a:lnSpc>
              <a:spcBef>
                <a:spcPts val="100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1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1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1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888888"/>
                </a:solidFill>
                <a:latin typeface="Arial"/>
                <a:ea typeface="Arial"/>
                <a:cs typeface="Arial"/>
                <a:sym typeface="Arial"/>
              </a:defRPr>
            </a:lvl1pPr>
            <a:lvl2pPr indent="0" lvl="1" marL="0" marR="0" rtl="0" algn="r">
              <a:spcBef>
                <a:spcPts val="0"/>
              </a:spcBef>
              <a:buNone/>
              <a:defRPr b="0" i="0" sz="1600" u="none" cap="none" strike="noStrike">
                <a:solidFill>
                  <a:srgbClr val="888888"/>
                </a:solidFill>
                <a:latin typeface="Arial"/>
                <a:ea typeface="Arial"/>
                <a:cs typeface="Arial"/>
                <a:sym typeface="Arial"/>
              </a:defRPr>
            </a:lvl2pPr>
            <a:lvl3pPr indent="0" lvl="2" marL="0" marR="0" rtl="0" algn="r">
              <a:spcBef>
                <a:spcPts val="0"/>
              </a:spcBef>
              <a:buNone/>
              <a:defRPr b="0" i="0" sz="1600" u="none" cap="none" strike="noStrike">
                <a:solidFill>
                  <a:srgbClr val="888888"/>
                </a:solidFill>
                <a:latin typeface="Arial"/>
                <a:ea typeface="Arial"/>
                <a:cs typeface="Arial"/>
                <a:sym typeface="Arial"/>
              </a:defRPr>
            </a:lvl3pPr>
            <a:lvl4pPr indent="0" lvl="3" marL="0" marR="0" rtl="0" algn="r">
              <a:spcBef>
                <a:spcPts val="0"/>
              </a:spcBef>
              <a:buNone/>
              <a:defRPr b="0" i="0" sz="1600" u="none" cap="none" strike="noStrike">
                <a:solidFill>
                  <a:srgbClr val="888888"/>
                </a:solidFill>
                <a:latin typeface="Arial"/>
                <a:ea typeface="Arial"/>
                <a:cs typeface="Arial"/>
                <a:sym typeface="Arial"/>
              </a:defRPr>
            </a:lvl4pPr>
            <a:lvl5pPr indent="0" lvl="4" marL="0" marR="0" rtl="0" algn="r">
              <a:spcBef>
                <a:spcPts val="0"/>
              </a:spcBef>
              <a:buNone/>
              <a:defRPr b="0" i="0" sz="1600" u="none" cap="none" strike="noStrike">
                <a:solidFill>
                  <a:srgbClr val="888888"/>
                </a:solidFill>
                <a:latin typeface="Arial"/>
                <a:ea typeface="Arial"/>
                <a:cs typeface="Arial"/>
                <a:sym typeface="Arial"/>
              </a:defRPr>
            </a:lvl5pPr>
            <a:lvl6pPr indent="0" lvl="5" marL="0" marR="0" rtl="0" algn="r">
              <a:spcBef>
                <a:spcPts val="0"/>
              </a:spcBef>
              <a:buNone/>
              <a:defRPr b="0" i="0" sz="1600" u="none" cap="none" strike="noStrike">
                <a:solidFill>
                  <a:srgbClr val="888888"/>
                </a:solidFill>
                <a:latin typeface="Arial"/>
                <a:ea typeface="Arial"/>
                <a:cs typeface="Arial"/>
                <a:sym typeface="Arial"/>
              </a:defRPr>
            </a:lvl6pPr>
            <a:lvl7pPr indent="0" lvl="6" marL="0" marR="0" rtl="0" algn="r">
              <a:spcBef>
                <a:spcPts val="0"/>
              </a:spcBef>
              <a:buNone/>
              <a:defRPr b="0" i="0" sz="1600" u="none" cap="none" strike="noStrike">
                <a:solidFill>
                  <a:srgbClr val="888888"/>
                </a:solidFill>
                <a:latin typeface="Arial"/>
                <a:ea typeface="Arial"/>
                <a:cs typeface="Arial"/>
                <a:sym typeface="Arial"/>
              </a:defRPr>
            </a:lvl7pPr>
            <a:lvl8pPr indent="0" lvl="7" marL="0" marR="0" rtl="0" algn="r">
              <a:spcBef>
                <a:spcPts val="0"/>
              </a:spcBef>
              <a:buNone/>
              <a:defRPr b="0" i="0" sz="1600" u="none" cap="none" strike="noStrike">
                <a:solidFill>
                  <a:srgbClr val="888888"/>
                </a:solidFill>
                <a:latin typeface="Arial"/>
                <a:ea typeface="Arial"/>
                <a:cs typeface="Arial"/>
                <a:sym typeface="Arial"/>
              </a:defRPr>
            </a:lvl8pPr>
            <a:lvl9pPr indent="0" lvl="8" marL="0" marR="0" rtl="0" algn="r">
              <a:spcBef>
                <a:spcPts val="0"/>
              </a:spcBef>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un.org/sustainabledevelopment/es/" TargetMode="External"/><Relationship Id="rId4" Type="http://schemas.openxmlformats.org/officeDocument/2006/relationships/hyperlink" Target="https://ru.iiec.unam.mx/3779/#:~:text=En%20este%20sentido%20la%20agricultura%20urbana%20proporciona%20alimentos,resiliencia%20de%20las%20ciudades%20frente%20al%20cambio%20clim%C3%A1tico." TargetMode="External"/><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un.org/sustainabledevelopment/es/" TargetMode="External"/><Relationship Id="rId4" Type="http://schemas.openxmlformats.org/officeDocument/2006/relationships/hyperlink" Target="https://ru.iiec.unam.mx/3779/#:~:text=En%20este%20sentido%20la%20agricultura%20urbana%20proporciona%20alimentos,resiliencia%20de%20las%20ciudades%20frente%20al%20cambio%20clim%C3%A1tico." TargetMode="External"/><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un.org/sustainabledevelopment/es/" TargetMode="External"/><Relationship Id="rId4" Type="http://schemas.openxmlformats.org/officeDocument/2006/relationships/hyperlink" Target="https://ru.iiec.unam.mx/3779/#:~:text=En%20este%20sentido%20la%20agricultura%20urbana%20proporciona%20alimentos,resiliencia%20de%20las%20ciudades%20frente%20al%20cambio%20clim%C3%A1tico." TargetMode="External"/><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1.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1"/>
          <p:cNvSpPr txBox="1"/>
          <p:nvPr>
            <p:ph type="ctrTitle"/>
          </p:nvPr>
        </p:nvSpPr>
        <p:spPr>
          <a:xfrm>
            <a:off x="889878" y="842460"/>
            <a:ext cx="6692827" cy="302666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0" i="0" lang="es-MX" sz="2400" u="none" cap="none" strike="noStrike">
                <a:latin typeface="Arial"/>
                <a:ea typeface="Arial"/>
                <a:cs typeface="Arial"/>
                <a:sym typeface="Arial"/>
              </a:rPr>
              <a:t>   </a:t>
            </a:r>
            <a:br>
              <a:rPr b="0" i="0" lang="es-MX" sz="2400" u="none" cap="none" strike="noStrike">
                <a:latin typeface="Arial"/>
                <a:ea typeface="Arial"/>
                <a:cs typeface="Arial"/>
                <a:sym typeface="Arial"/>
              </a:rPr>
            </a:br>
            <a:r>
              <a:rPr b="1" i="0" lang="es-MX" sz="2400" u="none" cap="none" strike="noStrike">
                <a:latin typeface="Century Gothic"/>
                <a:ea typeface="Century Gothic"/>
                <a:cs typeface="Century Gothic"/>
                <a:sym typeface="Century Gothic"/>
              </a:rPr>
              <a:t>C</a:t>
            </a:r>
            <a:r>
              <a:rPr b="1" lang="es-MX" sz="2400">
                <a:latin typeface="Century Gothic"/>
                <a:ea typeface="Century Gothic"/>
                <a:cs typeface="Century Gothic"/>
                <a:sym typeface="Century Gothic"/>
              </a:rPr>
              <a:t>ENTRO ESCOLAR PASEO</a:t>
            </a:r>
            <a:r>
              <a:rPr b="1" i="0" lang="es-MX" sz="2400" u="none" cap="none" strike="noStrike">
                <a:latin typeface="Century Gothic"/>
                <a:ea typeface="Century Gothic"/>
                <a:cs typeface="Century Gothic"/>
                <a:sym typeface="Century Gothic"/>
              </a:rPr>
              <a:t> ESMERALDA </a:t>
            </a:r>
            <a:br>
              <a:rPr b="1" i="0" lang="es-MX" sz="2400" u="none" cap="none" strike="noStrike">
                <a:latin typeface="Century Gothic"/>
                <a:ea typeface="Century Gothic"/>
                <a:cs typeface="Century Gothic"/>
                <a:sym typeface="Century Gothic"/>
              </a:rPr>
            </a:br>
            <a:r>
              <a:rPr b="1" i="0" lang="es-MX" sz="2400" u="none" cap="none" strike="noStrike">
                <a:latin typeface="Century Gothic"/>
                <a:ea typeface="Century Gothic"/>
                <a:cs typeface="Century Gothic"/>
                <a:sym typeface="Century Gothic"/>
              </a:rPr>
              <a:t>CLAVE 7800</a:t>
            </a:r>
            <a:endParaRPr b="0" i="0" sz="2400" u="none" cap="none" strike="noStrike"/>
          </a:p>
          <a:p>
            <a:pPr indent="0" lvl="0" marL="0" rtl="0" algn="l">
              <a:lnSpc>
                <a:spcPct val="90000"/>
              </a:lnSpc>
              <a:spcBef>
                <a:spcPts val="0"/>
              </a:spcBef>
              <a:spcAft>
                <a:spcPts val="0"/>
              </a:spcAft>
              <a:buClr>
                <a:schemeClr val="dk1"/>
              </a:buClr>
              <a:buSzPts val="2400"/>
              <a:buFont typeface="Century Gothic"/>
              <a:buNone/>
            </a:pPr>
            <a:br>
              <a:rPr b="0" i="0" lang="es-MX" sz="2400" u="none" cap="none" strike="noStrike">
                <a:latin typeface="Arial"/>
                <a:ea typeface="Arial"/>
                <a:cs typeface="Arial"/>
                <a:sym typeface="Arial"/>
              </a:rPr>
            </a:br>
            <a:endParaRPr b="0" i="0" sz="2400" u="none" cap="none" strike="noStrike">
              <a:latin typeface="Arial"/>
              <a:ea typeface="Arial"/>
              <a:cs typeface="Arial"/>
              <a:sym typeface="Arial"/>
            </a:endParaRPr>
          </a:p>
        </p:txBody>
      </p:sp>
      <p:sp>
        <p:nvSpPr>
          <p:cNvPr id="100" name="Google Shape;100;p1"/>
          <p:cNvSpPr txBox="1"/>
          <p:nvPr>
            <p:ph idx="1" type="subTitle"/>
          </p:nvPr>
        </p:nvSpPr>
        <p:spPr>
          <a:xfrm>
            <a:off x="1642074" y="4804600"/>
            <a:ext cx="8376000" cy="1569600"/>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C00000"/>
              </a:buClr>
              <a:buSzPts val="4000"/>
              <a:buNone/>
            </a:pPr>
            <a:r>
              <a:rPr b="1" lang="es-MX" sz="4000">
                <a:solidFill>
                  <a:srgbClr val="741B47"/>
                </a:solidFill>
              </a:rPr>
              <a:t>PROYECTO HUERTO URBANO Y DESARROLLO SOSTENIBLE</a:t>
            </a:r>
            <a:endParaRPr b="1" sz="4000">
              <a:solidFill>
                <a:srgbClr val="741B47"/>
              </a:solidFill>
            </a:endParaRPr>
          </a:p>
        </p:txBody>
      </p:sp>
      <p:sp>
        <p:nvSpPr>
          <p:cNvPr id="101" name="Google Shape;101;p1"/>
          <p:cNvSpPr/>
          <p:nvPr/>
        </p:nvSpPr>
        <p:spPr>
          <a:xfrm>
            <a:off x="714562" y="4409267"/>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B2175"/>
          </a:solidFill>
          <a:ln cap="rnd" cmpd="sng" w="38100">
            <a:solidFill>
              <a:srgbClr val="8B21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b="0" l="5776" r="7276" t="0"/>
          <a:stretch/>
        </p:blipFill>
        <p:spPr>
          <a:xfrm>
            <a:off x="8193099" y="-139777"/>
            <a:ext cx="3381376" cy="3888989"/>
          </a:xfrm>
          <a:prstGeom prst="rect">
            <a:avLst/>
          </a:prstGeom>
          <a:noFill/>
          <a:ln>
            <a:noFill/>
          </a:ln>
        </p:spPr>
      </p:pic>
      <p:sp>
        <p:nvSpPr>
          <p:cNvPr id="103" name="Google Shape;103;p1"/>
          <p:cNvSpPr txBox="1"/>
          <p:nvPr/>
        </p:nvSpPr>
        <p:spPr>
          <a:xfrm>
            <a:off x="3047189" y="3244334"/>
            <a:ext cx="60943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id="104" name="Google Shape;104;p1"/>
          <p:cNvPicPr preferRelativeResize="0"/>
          <p:nvPr/>
        </p:nvPicPr>
        <p:blipFill rotWithShape="1">
          <a:blip r:embed="rId4">
            <a:alphaModFix/>
          </a:blip>
          <a:srcRect b="0" l="0" r="0" t="0"/>
          <a:stretch/>
        </p:blipFill>
        <p:spPr>
          <a:xfrm>
            <a:off x="4811713" y="8023725"/>
            <a:ext cx="3381375" cy="1019175"/>
          </a:xfrm>
          <a:prstGeom prst="rect">
            <a:avLst/>
          </a:prstGeom>
          <a:noFill/>
          <a:ln>
            <a:noFill/>
          </a:ln>
        </p:spPr>
      </p:pic>
      <p:pic>
        <p:nvPicPr>
          <p:cNvPr id="105" name="Google Shape;105;p1"/>
          <p:cNvPicPr preferRelativeResize="0"/>
          <p:nvPr/>
        </p:nvPicPr>
        <p:blipFill rotWithShape="1">
          <a:blip r:embed="rId4">
            <a:alphaModFix/>
          </a:blip>
          <a:srcRect b="0" l="0" r="0" t="0"/>
          <a:stretch/>
        </p:blipFill>
        <p:spPr>
          <a:xfrm>
            <a:off x="889863" y="659938"/>
            <a:ext cx="3381375" cy="101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bd76590b48_0_94"/>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93" name="Google Shape;193;g2bd76590b48_0_94"/>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graphicFrame>
        <p:nvGraphicFramePr>
          <p:cNvPr id="194" name="Google Shape;194;g2bd76590b48_0_94"/>
          <p:cNvGraphicFramePr/>
          <p:nvPr/>
        </p:nvGraphicFramePr>
        <p:xfrm>
          <a:off x="1148391" y="2110359"/>
          <a:ext cx="3000000" cy="3000000"/>
        </p:xfrm>
        <a:graphic>
          <a:graphicData uri="http://schemas.openxmlformats.org/drawingml/2006/table">
            <a:tbl>
              <a:tblPr>
                <a:noFill/>
                <a:tableStyleId>{8E9B586E-2D32-4AD9-A704-4CFE3168ACD2}</a:tableStyleId>
              </a:tblPr>
              <a:tblGrid>
                <a:gridCol w="1702800"/>
                <a:gridCol w="9168025"/>
              </a:tblGrid>
              <a:tr h="1701100">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6.</a:t>
                      </a:r>
                      <a:r>
                        <a:rPr lang="es-MX" sz="1100" u="none" cap="none" strike="noStrike">
                          <a:latin typeface="Century Gothic"/>
                          <a:ea typeface="Century Gothic"/>
                          <a:cs typeface="Century Gothic"/>
                          <a:sym typeface="Century Gothic"/>
                        </a:rPr>
                        <a:t> ¿Qué papel</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juega la</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planeación en</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el trabajo</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interdisciplinario</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y qué</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características</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debe tener?</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La planeación juega un papel indispensable en el proyecto, siendo los cimientos del proyecto, así mismo, permite identificar las oportunidades o contratiempos que pueden surgir en la aplicación, ayudando a la toma de decisiones oportunas y al desarrollo de estrategias efectivas.</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bl>
          </a:graphicData>
        </a:graphic>
      </p:graphicFrame>
      <p:pic>
        <p:nvPicPr>
          <p:cNvPr id="195" name="Google Shape;195;g2bd76590b48_0_94"/>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196" name="Google Shape;196;g2bd76590b48_0_94"/>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bd76590b48_0_139"/>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202" name="Google Shape;202;g2bd76590b48_0_139"/>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203" name="Google Shape;203;g2bd76590b48_0_139"/>
          <p:cNvSpPr txBox="1"/>
          <p:nvPr/>
        </p:nvSpPr>
        <p:spPr>
          <a:xfrm>
            <a:off x="4446305" y="1237271"/>
            <a:ext cx="3566400" cy="389700"/>
          </a:xfrm>
          <a:prstGeom prst="rect">
            <a:avLst/>
          </a:prstGeom>
          <a:noFill/>
          <a:ln>
            <a:noFill/>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500"/>
              <a:buFont typeface="Arial"/>
              <a:buNone/>
            </a:pPr>
            <a:r>
              <a:rPr b="1" i="0" lang="es-MX" sz="1500" u="none" cap="none" strike="noStrike">
                <a:solidFill>
                  <a:schemeClr val="dk1"/>
                </a:solidFill>
                <a:latin typeface="Century Gothic"/>
                <a:ea typeface="Century Gothic"/>
                <a:cs typeface="Century Gothic"/>
                <a:sym typeface="Century Gothic"/>
              </a:rPr>
              <a:t>El Aprendizaje Cooperativo</a:t>
            </a:r>
            <a:endParaRPr b="0" i="0" sz="1900" u="none" cap="none" strike="noStrike">
              <a:solidFill>
                <a:srgbClr val="000000"/>
              </a:solidFill>
              <a:latin typeface="Arial"/>
              <a:ea typeface="Arial"/>
              <a:cs typeface="Arial"/>
              <a:sym typeface="Arial"/>
            </a:endParaRPr>
          </a:p>
        </p:txBody>
      </p:sp>
      <p:graphicFrame>
        <p:nvGraphicFramePr>
          <p:cNvPr id="204" name="Google Shape;204;g2bd76590b48_0_139"/>
          <p:cNvGraphicFramePr/>
          <p:nvPr/>
        </p:nvGraphicFramePr>
        <p:xfrm>
          <a:off x="1054125" y="1749762"/>
          <a:ext cx="3000000" cy="3000000"/>
        </p:xfrm>
        <a:graphic>
          <a:graphicData uri="http://schemas.openxmlformats.org/drawingml/2006/table">
            <a:tbl>
              <a:tblPr>
                <a:noFill/>
                <a:tableStyleId>{8E9B586E-2D32-4AD9-A704-4CFE3168ACD2}</a:tableStyleId>
              </a:tblPr>
              <a:tblGrid>
                <a:gridCol w="1679400"/>
                <a:gridCol w="9042025"/>
              </a:tblGrid>
              <a:tr h="522375">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1.</a:t>
                      </a:r>
                      <a:r>
                        <a:rPr lang="es-MX" sz="1100" u="none" cap="none" strike="noStrike">
                          <a:latin typeface="Century Gothic"/>
                          <a:ea typeface="Century Gothic"/>
                          <a:cs typeface="Century Gothic"/>
                          <a:sym typeface="Century Gothic"/>
                        </a:rPr>
                        <a:t> ¿Qué es?</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Es un trabajo en equipo formado por pocos integrantes, donde se trabaja con la finalidad de realizar proyectos en común que favorezcan el aprendizaje de cada miembro que lo conforma.</a:t>
                      </a:r>
                      <a:endParaRPr sz="1100" u="none" cap="none" strike="noStrike">
                        <a:solidFill>
                          <a:srgbClr val="002060"/>
                        </a:solidFill>
                        <a:latin typeface="Century Gothic"/>
                        <a:ea typeface="Century Gothic"/>
                        <a:cs typeface="Century Gothic"/>
                        <a:sym typeface="Century Gothic"/>
                      </a:endParaRPr>
                    </a:p>
                    <a:p>
                      <a:pPr indent="0" lvl="0" marL="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Esta forma de trabajo tiene como finalidad, que los alumnos tengan metas en común y alcancen sus objetivos.</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r h="843850">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2.</a:t>
                      </a:r>
                      <a:r>
                        <a:rPr lang="es-MX" sz="1100" u="none" cap="none" strike="noStrike">
                          <a:latin typeface="Century Gothic"/>
                          <a:ea typeface="Century Gothic"/>
                          <a:cs typeface="Century Gothic"/>
                          <a:sym typeface="Century Gothic"/>
                        </a:rPr>
                        <a:t> ¿Cuáles son</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sus</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características?</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152400" lvl="0" marL="31750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Interacción entre iguales.</a:t>
                      </a:r>
                      <a:endParaRPr sz="1100" u="none" cap="none" strike="noStrike">
                        <a:solidFill>
                          <a:srgbClr val="002060"/>
                        </a:solidFill>
                        <a:latin typeface="Century Gothic"/>
                        <a:ea typeface="Century Gothic"/>
                        <a:cs typeface="Century Gothic"/>
                        <a:sym typeface="Century Gothic"/>
                      </a:endParaRPr>
                    </a:p>
                    <a:p>
                      <a:pPr indent="-152400" lvl="0" marL="31750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Comunicación efectiva.</a:t>
                      </a:r>
                      <a:endParaRPr sz="1100" u="none" cap="none" strike="noStrike">
                        <a:solidFill>
                          <a:srgbClr val="002060"/>
                        </a:solidFill>
                        <a:latin typeface="Century Gothic"/>
                        <a:ea typeface="Century Gothic"/>
                        <a:cs typeface="Century Gothic"/>
                        <a:sym typeface="Century Gothic"/>
                      </a:endParaRPr>
                    </a:p>
                    <a:p>
                      <a:pPr indent="-152400" lvl="0" marL="31750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Metas en común</a:t>
                      </a:r>
                      <a:endParaRPr sz="1100" u="none" cap="none" strike="noStrike">
                        <a:solidFill>
                          <a:srgbClr val="002060"/>
                        </a:solidFill>
                        <a:latin typeface="Century Gothic"/>
                        <a:ea typeface="Century Gothic"/>
                        <a:cs typeface="Century Gothic"/>
                        <a:sym typeface="Century Gothic"/>
                      </a:endParaRPr>
                    </a:p>
                    <a:p>
                      <a:pPr indent="-152400" lvl="0" marL="31750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Interdependencia</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r h="843850">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3.</a:t>
                      </a:r>
                      <a:r>
                        <a:rPr lang="es-MX" sz="1100" u="none" cap="none" strike="noStrike">
                          <a:latin typeface="Century Gothic"/>
                          <a:ea typeface="Century Gothic"/>
                          <a:cs typeface="Century Gothic"/>
                          <a:sym typeface="Century Gothic"/>
                        </a:rPr>
                        <a:t> ¿ Cuáles son sus</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objetivos?</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152400" lvl="0" marL="31750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Tener metas y objetivos en común entre los integrantes.</a:t>
                      </a:r>
                      <a:endParaRPr sz="1100" u="none" cap="none" strike="noStrike">
                        <a:solidFill>
                          <a:srgbClr val="002060"/>
                        </a:solidFill>
                        <a:latin typeface="Century Gothic"/>
                        <a:ea typeface="Century Gothic"/>
                        <a:cs typeface="Century Gothic"/>
                        <a:sym typeface="Century Gothic"/>
                      </a:endParaRPr>
                    </a:p>
                    <a:p>
                      <a:pPr indent="-152400" lvl="0" marL="31750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Cooperación efectiva entre los integrantes.</a:t>
                      </a:r>
                      <a:endParaRPr sz="1100" u="none" cap="none" strike="noStrike">
                        <a:solidFill>
                          <a:srgbClr val="002060"/>
                        </a:solidFill>
                        <a:latin typeface="Century Gothic"/>
                        <a:ea typeface="Century Gothic"/>
                        <a:cs typeface="Century Gothic"/>
                        <a:sym typeface="Century Gothic"/>
                      </a:endParaRPr>
                    </a:p>
                    <a:p>
                      <a:pPr indent="-152400" lvl="0" marL="31750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Interacción social.</a:t>
                      </a:r>
                      <a:endParaRPr sz="1100" u="none" cap="none" strike="noStrike">
                        <a:solidFill>
                          <a:srgbClr val="002060"/>
                        </a:solidFill>
                        <a:latin typeface="Century Gothic"/>
                        <a:ea typeface="Century Gothic"/>
                        <a:cs typeface="Century Gothic"/>
                        <a:sym typeface="Century Gothic"/>
                      </a:endParaRPr>
                    </a:p>
                    <a:p>
                      <a:pPr indent="-152400" lvl="0" marL="317500" marR="0" rtl="0" algn="just">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Definición de roles.</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bl>
          </a:graphicData>
        </a:graphic>
      </p:graphicFrame>
      <p:sp>
        <p:nvSpPr>
          <p:cNvPr id="205" name="Google Shape;205;g2bd76590b48_0_139"/>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206" name="Google Shape;206;g2bd76590b48_0_139"/>
          <p:cNvPicPr preferRelativeResize="0"/>
          <p:nvPr/>
        </p:nvPicPr>
        <p:blipFill rotWithShape="1">
          <a:blip r:embed="rId4">
            <a:alphaModFix/>
          </a:blip>
          <a:srcRect b="0" l="0" r="0" t="0"/>
          <a:stretch/>
        </p:blipFill>
        <p:spPr>
          <a:xfrm>
            <a:off x="1193438" y="453687"/>
            <a:ext cx="2377529" cy="7166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bd76590b48_0_184"/>
          <p:cNvSpPr/>
          <p:nvPr/>
        </p:nvSpPr>
        <p:spPr>
          <a:xfrm>
            <a:off x="959883" y="494139"/>
            <a:ext cx="9584400" cy="15654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27215F"/>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4100" u="none" cap="none" strike="noStrike">
              <a:solidFill>
                <a:srgbClr val="002060"/>
              </a:solidFill>
              <a:latin typeface="Century Gothic"/>
              <a:ea typeface="Century Gothic"/>
              <a:cs typeface="Century Gothic"/>
              <a:sym typeface="Century Gothic"/>
            </a:endParaRPr>
          </a:p>
        </p:txBody>
      </p:sp>
      <p:sp>
        <p:nvSpPr>
          <p:cNvPr id="212" name="Google Shape;212;g2bd76590b48_0_184"/>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213" name="Google Shape;213;g2bd76590b48_0_184"/>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graphicFrame>
        <p:nvGraphicFramePr>
          <p:cNvPr id="214" name="Google Shape;214;g2bd76590b48_0_184"/>
          <p:cNvGraphicFramePr/>
          <p:nvPr/>
        </p:nvGraphicFramePr>
        <p:xfrm>
          <a:off x="1250695" y="1910039"/>
          <a:ext cx="3000000" cy="3000000"/>
        </p:xfrm>
        <a:graphic>
          <a:graphicData uri="http://schemas.openxmlformats.org/drawingml/2006/table">
            <a:tbl>
              <a:tblPr>
                <a:noFill/>
                <a:tableStyleId>{8E9B586E-2D32-4AD9-A704-4CFE3168ACD2}</a:tableStyleId>
              </a:tblPr>
              <a:tblGrid>
                <a:gridCol w="1686775"/>
                <a:gridCol w="9081750"/>
              </a:tblGrid>
              <a:tr h="1808250">
                <a:tc>
                  <a:txBody>
                    <a:bodyPr/>
                    <a:lstStyle/>
                    <a:p>
                      <a:pPr indent="0" lvl="0" marL="0" marR="0" rtl="0" algn="l">
                        <a:lnSpc>
                          <a:spcPct val="115000"/>
                        </a:lnSpc>
                        <a:spcBef>
                          <a:spcPts val="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4. ¿Cuáles son las</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acciones de </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planeación y   acompañamiento</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más importantes</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del  profesor, en</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éste tipo de</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trabajo?</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a:t>
                      </a:r>
                      <a:endParaRPr sz="8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s-MX" sz="1100" u="none" cap="none" strike="noStrike"/>
                        <a:t>·</a:t>
                      </a:r>
                      <a:r>
                        <a:rPr lang="es-MX" sz="1100" u="none" cap="none" strike="noStrike">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Supervisar a los alumnos en la realización del proyecto</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Ser orientador</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Resolver dudas.</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11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Ofrecer sitios donde se obtenga información veraz.</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r h="1486800">
                <a:tc>
                  <a:txBody>
                    <a:bodyPr/>
                    <a:lstStyle/>
                    <a:p>
                      <a:pPr indent="0" lvl="0" marL="0" marR="0" rtl="0" algn="l">
                        <a:lnSpc>
                          <a:spcPct val="115000"/>
                        </a:lnSpc>
                        <a:spcBef>
                          <a:spcPts val="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5. ¿De qué</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manera</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se  vinculan  el</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trabajo</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interdisciplinario,</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y el aprendizaje</a:t>
                      </a:r>
                      <a:endParaRPr sz="8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800"/>
                        <a:buFont typeface="Arial"/>
                        <a:buNone/>
                      </a:pPr>
                      <a:r>
                        <a:rPr lang="es-MX" sz="800" u="none" cap="none" strike="noStrike">
                          <a:latin typeface="Century Gothic"/>
                          <a:ea typeface="Century Gothic"/>
                          <a:cs typeface="Century Gothic"/>
                          <a:sym typeface="Century Gothic"/>
                        </a:rPr>
                        <a:t>	cooperativo?</a:t>
                      </a:r>
                      <a:endParaRPr sz="8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Se vinculan al favorecer el desarrollo de competencias transversales y la capacidad de análisis de trabajo, así como la formación de las metas y objetivos logrando una definición de roles entre los integrantes llegando a una interdependencia de todos los miembros del equipo.    </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bl>
          </a:graphicData>
        </a:graphic>
      </p:graphicFrame>
      <p:sp>
        <p:nvSpPr>
          <p:cNvPr id="215" name="Google Shape;215;g2bd76590b48_0_184"/>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216" name="Google Shape;216;g2bd76590b48_0_184"/>
          <p:cNvPicPr preferRelativeResize="0"/>
          <p:nvPr/>
        </p:nvPicPr>
        <p:blipFill rotWithShape="1">
          <a:blip r:embed="rId4">
            <a:alphaModFix/>
          </a:blip>
          <a:srcRect b="0" l="0" r="0" t="0"/>
          <a:stretch/>
        </p:blipFill>
        <p:spPr>
          <a:xfrm>
            <a:off x="1250688" y="745837"/>
            <a:ext cx="2377529" cy="7166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bcc2b6cd19_0_3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MX" sz="3400"/>
              <a:t>Fotografías primera sesión</a:t>
            </a:r>
            <a:endParaRPr b="1" sz="3400"/>
          </a:p>
        </p:txBody>
      </p:sp>
      <p:pic>
        <p:nvPicPr>
          <p:cNvPr id="222" name="Google Shape;222;g2bcc2b6cd19_0_38"/>
          <p:cNvPicPr preferRelativeResize="0"/>
          <p:nvPr/>
        </p:nvPicPr>
        <p:blipFill>
          <a:blip r:embed="rId3">
            <a:alphaModFix/>
          </a:blip>
          <a:stretch>
            <a:fillRect/>
          </a:stretch>
        </p:blipFill>
        <p:spPr>
          <a:xfrm>
            <a:off x="838200" y="2073350"/>
            <a:ext cx="5181599" cy="3888624"/>
          </a:xfrm>
          <a:prstGeom prst="rect">
            <a:avLst/>
          </a:prstGeom>
          <a:noFill/>
          <a:ln>
            <a:noFill/>
          </a:ln>
        </p:spPr>
      </p:pic>
      <p:pic>
        <p:nvPicPr>
          <p:cNvPr id="223" name="Google Shape;223;g2bcc2b6cd19_0_38"/>
          <p:cNvPicPr preferRelativeResize="0"/>
          <p:nvPr/>
        </p:nvPicPr>
        <p:blipFill>
          <a:blip r:embed="rId4">
            <a:alphaModFix/>
          </a:blip>
          <a:stretch>
            <a:fillRect/>
          </a:stretch>
        </p:blipFill>
        <p:spPr>
          <a:xfrm>
            <a:off x="7007650" y="1929375"/>
            <a:ext cx="3510699" cy="4678026"/>
          </a:xfrm>
          <a:prstGeom prst="rect">
            <a:avLst/>
          </a:prstGeom>
          <a:noFill/>
          <a:ln>
            <a:noFill/>
          </a:ln>
        </p:spPr>
      </p:pic>
      <p:pic>
        <p:nvPicPr>
          <p:cNvPr id="224" name="Google Shape;224;g2bcc2b6cd19_0_38"/>
          <p:cNvPicPr preferRelativeResize="0"/>
          <p:nvPr/>
        </p:nvPicPr>
        <p:blipFill rotWithShape="1">
          <a:blip r:embed="rId5">
            <a:alphaModFix/>
          </a:blip>
          <a:srcRect b="0" l="0" r="0" t="0"/>
          <a:stretch/>
        </p:blipFill>
        <p:spPr>
          <a:xfrm>
            <a:off x="10239598" y="92876"/>
            <a:ext cx="1565382" cy="15653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26a8b420218_4_0"/>
          <p:cNvSpPr txBox="1"/>
          <p:nvPr/>
        </p:nvSpPr>
        <p:spPr>
          <a:xfrm>
            <a:off x="3731225" y="2342563"/>
            <a:ext cx="3301800" cy="1877700"/>
          </a:xfrm>
          <a:prstGeom prst="rect">
            <a:avLst/>
          </a:prstGeom>
          <a:solidFill>
            <a:srgbClr val="B7B7B7"/>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s-MX" sz="1400" u="none" cap="none" strike="noStrike">
                <a:solidFill>
                  <a:srgbClr val="000000"/>
                </a:solidFill>
                <a:highlight>
                  <a:srgbClr val="B7B7B7"/>
                </a:highlight>
                <a:latin typeface="Century Gothic"/>
                <a:ea typeface="Century Gothic"/>
                <a:cs typeface="Century Gothic"/>
                <a:sym typeface="Century Gothic"/>
              </a:rPr>
              <a:t>OBJETIVO GENERAL</a:t>
            </a:r>
            <a:r>
              <a:rPr b="1" i="0" lang="es-MX" sz="1300" u="none" cap="none" strike="noStrike">
                <a:solidFill>
                  <a:srgbClr val="000000"/>
                </a:solidFill>
                <a:highlight>
                  <a:srgbClr val="B7B7B7"/>
                </a:highlight>
                <a:latin typeface="Century Gothic"/>
                <a:ea typeface="Century Gothic"/>
                <a:cs typeface="Century Gothic"/>
                <a:sym typeface="Century Gothic"/>
              </a:rPr>
              <a:t>: </a:t>
            </a:r>
            <a:r>
              <a:rPr lang="es-MX" sz="1200">
                <a:highlight>
                  <a:srgbClr val="B7B7B7"/>
                </a:highlight>
                <a:latin typeface="Century Gothic"/>
                <a:ea typeface="Century Gothic"/>
                <a:cs typeface="Century Gothic"/>
                <a:sym typeface="Century Gothic"/>
              </a:rPr>
              <a:t>Construir un huerto urbano con plantas endémicas del Estado de México que produzcan materiales para cocinar y para ser usadas como remedios recomendados por la herbolaria mexicana, para que las alumnas de segundo y cuarto semestre de preparatoria reflexionen acerca de las bondades y ventajas de contar con él.</a:t>
            </a:r>
            <a:endParaRPr b="0" i="0" sz="1000" u="none" cap="none" strike="noStrike">
              <a:solidFill>
                <a:srgbClr val="000000"/>
              </a:solidFill>
              <a:highlight>
                <a:srgbClr val="B7B7B7"/>
              </a:highlight>
              <a:latin typeface="Century Gothic"/>
              <a:ea typeface="Century Gothic"/>
              <a:cs typeface="Century Gothic"/>
              <a:sym typeface="Century Gothic"/>
            </a:endParaRPr>
          </a:p>
        </p:txBody>
      </p:sp>
      <p:sp>
        <p:nvSpPr>
          <p:cNvPr id="230" name="Google Shape;230;g26a8b420218_4_0"/>
          <p:cNvSpPr/>
          <p:nvPr/>
        </p:nvSpPr>
        <p:spPr>
          <a:xfrm rot="1356">
            <a:off x="7207850" y="3715812"/>
            <a:ext cx="2282100" cy="1052400"/>
          </a:xfrm>
          <a:prstGeom prst="leftArrow">
            <a:avLst>
              <a:gd fmla="val 50000" name="adj1"/>
              <a:gd fmla="val 50000" name="adj2"/>
            </a:avLst>
          </a:prstGeom>
          <a:solidFill>
            <a:srgbClr val="B6D7A8"/>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MX" sz="1800">
                <a:latin typeface="Century Gothic"/>
                <a:ea typeface="Century Gothic"/>
                <a:cs typeface="Century Gothic"/>
                <a:sym typeface="Century Gothic"/>
              </a:rPr>
              <a:t>Administración</a:t>
            </a:r>
            <a:endParaRPr b="0" i="0" sz="1800" u="none" cap="none" strike="noStrike">
              <a:solidFill>
                <a:srgbClr val="000000"/>
              </a:solidFill>
              <a:latin typeface="Arial"/>
              <a:ea typeface="Arial"/>
              <a:cs typeface="Arial"/>
              <a:sym typeface="Arial"/>
            </a:endParaRPr>
          </a:p>
        </p:txBody>
      </p:sp>
      <p:sp>
        <p:nvSpPr>
          <p:cNvPr id="231" name="Google Shape;231;g26a8b420218_4_0"/>
          <p:cNvSpPr txBox="1"/>
          <p:nvPr/>
        </p:nvSpPr>
        <p:spPr>
          <a:xfrm>
            <a:off x="7758975" y="153888"/>
            <a:ext cx="3557400" cy="1477500"/>
          </a:xfrm>
          <a:prstGeom prst="rect">
            <a:avLst/>
          </a:prstGeom>
          <a:solidFill>
            <a:srgbClr val="DD7E6B"/>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Century Gothic"/>
              <a:buChar char="●"/>
            </a:pPr>
            <a:r>
              <a:rPr lang="es-MX" sz="1200">
                <a:latin typeface="Century Gothic"/>
                <a:ea typeface="Century Gothic"/>
                <a:cs typeface="Century Gothic"/>
                <a:sym typeface="Century Gothic"/>
              </a:rPr>
              <a:t>Compuestos inorgánicos: clasificación, nomenclatura</a:t>
            </a:r>
            <a:endParaRPr sz="1200">
              <a:latin typeface="Century Gothic"/>
              <a:ea typeface="Century Gothic"/>
              <a:cs typeface="Century Gothic"/>
              <a:sym typeface="Century Gothic"/>
            </a:endParaRPr>
          </a:p>
          <a:p>
            <a:pPr indent="-304800" lvl="0" marL="457200" rtl="0" algn="l">
              <a:spcBef>
                <a:spcPts val="0"/>
              </a:spcBef>
              <a:spcAft>
                <a:spcPts val="0"/>
              </a:spcAft>
              <a:buClr>
                <a:srgbClr val="002060"/>
              </a:buClr>
              <a:buSzPts val="1200"/>
              <a:buFont typeface="Century Gothic"/>
              <a:buChar char="●"/>
            </a:pPr>
            <a:r>
              <a:rPr lang="es-MX" sz="1200">
                <a:latin typeface="Century Gothic"/>
                <a:ea typeface="Century Gothic"/>
                <a:cs typeface="Century Gothic"/>
                <a:sym typeface="Century Gothic"/>
              </a:rPr>
              <a:t>Reacciones químicas</a:t>
            </a:r>
            <a:endParaRPr sz="1200">
              <a:latin typeface="Century Gothic"/>
              <a:ea typeface="Century Gothic"/>
              <a:cs typeface="Century Gothic"/>
              <a:sym typeface="Century Gothic"/>
            </a:endParaRPr>
          </a:p>
          <a:p>
            <a:pPr indent="-304800" lvl="0" marL="457200" rtl="0" algn="l">
              <a:spcBef>
                <a:spcPts val="0"/>
              </a:spcBef>
              <a:spcAft>
                <a:spcPts val="0"/>
              </a:spcAft>
              <a:buClr>
                <a:srgbClr val="002060"/>
              </a:buClr>
              <a:buSzPts val="1200"/>
              <a:buFont typeface="Century Gothic"/>
              <a:buChar char="●"/>
            </a:pPr>
            <a:r>
              <a:rPr lang="es-MX" sz="1200">
                <a:latin typeface="Century Gothic"/>
                <a:ea typeface="Century Gothic"/>
                <a:cs typeface="Century Gothic"/>
                <a:sym typeface="Century Gothic"/>
              </a:rPr>
              <a:t>Suelo como mezcla de compuestos</a:t>
            </a:r>
            <a:endParaRPr sz="1200">
              <a:latin typeface="Century Gothic"/>
              <a:ea typeface="Century Gothic"/>
              <a:cs typeface="Century Gothic"/>
              <a:sym typeface="Century Gothic"/>
            </a:endParaRPr>
          </a:p>
          <a:p>
            <a:pPr indent="-304800" lvl="0" marL="457200" rtl="0" algn="l">
              <a:spcBef>
                <a:spcPts val="0"/>
              </a:spcBef>
              <a:spcAft>
                <a:spcPts val="0"/>
              </a:spcAft>
              <a:buClr>
                <a:srgbClr val="002060"/>
              </a:buClr>
              <a:buSzPts val="1200"/>
              <a:buFont typeface="Century Gothic"/>
              <a:buChar char="●"/>
            </a:pPr>
            <a:r>
              <a:rPr lang="es-MX" sz="1200">
                <a:latin typeface="Century Gothic"/>
                <a:ea typeface="Century Gothic"/>
                <a:cs typeface="Century Gothic"/>
                <a:sym typeface="Century Gothic"/>
              </a:rPr>
              <a:t>Diferencias entre compuestos orgánicos e inorgánicos</a:t>
            </a:r>
            <a:endParaRPr sz="1200">
              <a:latin typeface="Century Gothic"/>
              <a:ea typeface="Century Gothic"/>
              <a:cs typeface="Century Gothic"/>
              <a:sym typeface="Century Gothic"/>
            </a:endParaRPr>
          </a:p>
          <a:p>
            <a:pPr indent="-304800" lvl="0" marL="457200" rtl="0" algn="l">
              <a:spcBef>
                <a:spcPts val="0"/>
              </a:spcBef>
              <a:spcAft>
                <a:spcPts val="0"/>
              </a:spcAft>
              <a:buClr>
                <a:srgbClr val="002060"/>
              </a:buClr>
              <a:buSzPts val="1200"/>
              <a:buFont typeface="Century Gothic"/>
              <a:buChar char="●"/>
            </a:pPr>
            <a:r>
              <a:rPr lang="es-MX" sz="1200">
                <a:latin typeface="Century Gothic"/>
                <a:ea typeface="Century Gothic"/>
                <a:cs typeface="Century Gothic"/>
                <a:sym typeface="Century Gothic"/>
              </a:rPr>
              <a:t>Uso de pesticidas y fertilizantes, BPA</a:t>
            </a:r>
            <a:endParaRPr sz="1200">
              <a:solidFill>
                <a:srgbClr val="FFFFFF"/>
              </a:solidFill>
              <a:latin typeface="Century Gothic"/>
              <a:ea typeface="Century Gothic"/>
              <a:cs typeface="Century Gothic"/>
              <a:sym typeface="Century Gothic"/>
            </a:endParaRPr>
          </a:p>
        </p:txBody>
      </p:sp>
      <p:sp>
        <p:nvSpPr>
          <p:cNvPr id="232" name="Google Shape;232;g26a8b420218_4_0"/>
          <p:cNvSpPr/>
          <p:nvPr/>
        </p:nvSpPr>
        <p:spPr>
          <a:xfrm>
            <a:off x="1629938" y="2258831"/>
            <a:ext cx="1756800" cy="1052400"/>
          </a:xfrm>
          <a:prstGeom prst="rightArrow">
            <a:avLst>
              <a:gd fmla="val 50000" name="adj1"/>
              <a:gd fmla="val 50000" name="adj2"/>
            </a:avLst>
          </a:prstGeom>
          <a:solidFill>
            <a:srgbClr val="D9D2E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MX" sz="1800">
                <a:latin typeface="Century Gothic"/>
                <a:ea typeface="Century Gothic"/>
                <a:cs typeface="Century Gothic"/>
                <a:sym typeface="Century Gothic"/>
              </a:rPr>
              <a:t>Biología II</a:t>
            </a:r>
            <a:endParaRPr b="1" i="0" sz="1800" u="none" cap="none" strike="noStrike">
              <a:solidFill>
                <a:srgbClr val="000000"/>
              </a:solidFill>
              <a:latin typeface="Century Gothic"/>
              <a:ea typeface="Century Gothic"/>
              <a:cs typeface="Century Gothic"/>
              <a:sym typeface="Century Gothic"/>
            </a:endParaRPr>
          </a:p>
        </p:txBody>
      </p:sp>
      <p:sp>
        <p:nvSpPr>
          <p:cNvPr id="233" name="Google Shape;233;g26a8b420218_4_0"/>
          <p:cNvSpPr/>
          <p:nvPr/>
        </p:nvSpPr>
        <p:spPr>
          <a:xfrm rot="-5400000">
            <a:off x="4201537" y="415651"/>
            <a:ext cx="1731300" cy="1267200"/>
          </a:xfrm>
          <a:prstGeom prst="leftArrow">
            <a:avLst>
              <a:gd fmla="val 50000" name="adj1"/>
              <a:gd fmla="val 50000" name="adj2"/>
            </a:avLst>
          </a:prstGeom>
          <a:solidFill>
            <a:srgbClr val="DD7E6B"/>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900"/>
              <a:buFont typeface="Arial"/>
              <a:buNone/>
            </a:pPr>
            <a:r>
              <a:rPr b="1" lang="es-MX" sz="1800">
                <a:solidFill>
                  <a:srgbClr val="FFFFFF"/>
                </a:solidFill>
                <a:latin typeface="Century Gothic"/>
                <a:ea typeface="Century Gothic"/>
                <a:cs typeface="Century Gothic"/>
                <a:sym typeface="Century Gothic"/>
              </a:rPr>
              <a:t>Química</a:t>
            </a:r>
            <a:r>
              <a:rPr b="1" lang="es-MX" sz="1900">
                <a:solidFill>
                  <a:srgbClr val="0B5394"/>
                </a:solidFill>
                <a:highlight>
                  <a:schemeClr val="lt1"/>
                </a:highlight>
                <a:latin typeface="Century Gothic"/>
                <a:ea typeface="Century Gothic"/>
                <a:cs typeface="Century Gothic"/>
                <a:sym typeface="Century Gothic"/>
              </a:rPr>
              <a:t> </a:t>
            </a:r>
            <a:endParaRPr b="1" i="0" sz="1400" u="none" cap="none" strike="noStrike">
              <a:solidFill>
                <a:srgbClr val="FFFFFF"/>
              </a:solidFill>
              <a:latin typeface="Century Gothic"/>
              <a:ea typeface="Century Gothic"/>
              <a:cs typeface="Century Gothic"/>
              <a:sym typeface="Century Gothic"/>
            </a:endParaRPr>
          </a:p>
        </p:txBody>
      </p:sp>
      <p:sp>
        <p:nvSpPr>
          <p:cNvPr id="234" name="Google Shape;234;g26a8b420218_4_0"/>
          <p:cNvSpPr txBox="1"/>
          <p:nvPr/>
        </p:nvSpPr>
        <p:spPr>
          <a:xfrm>
            <a:off x="191675" y="249163"/>
            <a:ext cx="3449400" cy="1477500"/>
          </a:xfrm>
          <a:prstGeom prst="rect">
            <a:avLst/>
          </a:prstGeom>
          <a:solidFill>
            <a:srgbClr val="D9D2E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Desarrollo sustentable</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Dimensión ambiental</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Consumo responsable</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Producción de hortalizas y plantas medicinales</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Atenuación del cambio climático</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Ciudades resilientes</a:t>
            </a:r>
            <a:endParaRPr sz="1200">
              <a:latin typeface="Century Gothic"/>
              <a:ea typeface="Century Gothic"/>
              <a:cs typeface="Century Gothic"/>
              <a:sym typeface="Century Gothic"/>
            </a:endParaRPr>
          </a:p>
        </p:txBody>
      </p:sp>
      <p:sp>
        <p:nvSpPr>
          <p:cNvPr id="235" name="Google Shape;235;g26a8b420218_4_0"/>
          <p:cNvSpPr/>
          <p:nvPr/>
        </p:nvSpPr>
        <p:spPr>
          <a:xfrm flipH="1" rot="587">
            <a:off x="344809" y="3391337"/>
            <a:ext cx="1756800" cy="1040100"/>
          </a:xfrm>
          <a:prstGeom prst="leftArrow">
            <a:avLst>
              <a:gd fmla="val 50000" name="adj1"/>
              <a:gd fmla="val 50000" name="adj2"/>
            </a:avLst>
          </a:prstGeom>
          <a:solidFill>
            <a:srgbClr val="F9CB9C"/>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s-MX" sz="1800">
                <a:latin typeface="Century Gothic"/>
                <a:ea typeface="Century Gothic"/>
                <a:cs typeface="Century Gothic"/>
                <a:sym typeface="Century Gothic"/>
              </a:rPr>
              <a:t>Historia</a:t>
            </a:r>
            <a:r>
              <a:rPr b="1" lang="es-MX" sz="1200">
                <a:latin typeface="Century Gothic"/>
                <a:ea typeface="Century Gothic"/>
                <a:cs typeface="Century Gothic"/>
                <a:sym typeface="Century Gothic"/>
              </a:rPr>
              <a:t> </a:t>
            </a:r>
            <a:endParaRPr b="1" i="0" sz="1200" u="none" cap="none" strike="noStrike">
              <a:solidFill>
                <a:srgbClr val="000000"/>
              </a:solidFill>
              <a:latin typeface="Century Gothic"/>
              <a:ea typeface="Century Gothic"/>
              <a:cs typeface="Century Gothic"/>
              <a:sym typeface="Century Gothic"/>
            </a:endParaRPr>
          </a:p>
        </p:txBody>
      </p:sp>
      <p:sp>
        <p:nvSpPr>
          <p:cNvPr id="236" name="Google Shape;236;g26a8b420218_4_0"/>
          <p:cNvSpPr txBox="1"/>
          <p:nvPr/>
        </p:nvSpPr>
        <p:spPr>
          <a:xfrm>
            <a:off x="8405775" y="2157763"/>
            <a:ext cx="3000000" cy="738900"/>
          </a:xfrm>
          <a:prstGeom prst="rect">
            <a:avLst/>
          </a:prstGeom>
          <a:solidFill>
            <a:srgbClr val="B6D7A8"/>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Fines de las Organizaciones</a:t>
            </a:r>
            <a:endParaRPr sz="1200">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000000"/>
              </a:buClr>
              <a:buSzPts val="1200"/>
              <a:buFont typeface="Century Gothic"/>
              <a:buChar char="●"/>
            </a:pPr>
            <a:r>
              <a:rPr lang="es-MX" sz="1200">
                <a:latin typeface="Century Gothic"/>
                <a:ea typeface="Century Gothic"/>
                <a:cs typeface="Century Gothic"/>
                <a:sym typeface="Century Gothic"/>
              </a:rPr>
              <a:t>Área de gestión para el desarrollo del Proyecto</a:t>
            </a:r>
            <a:endParaRPr sz="1200">
              <a:latin typeface="Century Gothic"/>
              <a:ea typeface="Century Gothic"/>
              <a:cs typeface="Century Gothic"/>
              <a:sym typeface="Century Gothic"/>
            </a:endParaRPr>
          </a:p>
        </p:txBody>
      </p:sp>
      <p:sp>
        <p:nvSpPr>
          <p:cNvPr id="237" name="Google Shape;237;g26a8b420218_4_0"/>
          <p:cNvSpPr txBox="1"/>
          <p:nvPr/>
        </p:nvSpPr>
        <p:spPr>
          <a:xfrm>
            <a:off x="97775" y="5268138"/>
            <a:ext cx="3884400" cy="923400"/>
          </a:xfrm>
          <a:prstGeom prst="rect">
            <a:avLst/>
          </a:prstGeom>
          <a:solidFill>
            <a:srgbClr val="F9CB9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Century Gothic"/>
              <a:buChar char="●"/>
            </a:pPr>
            <a:r>
              <a:rPr lang="es-MX" sz="1200">
                <a:latin typeface="Century Gothic"/>
                <a:ea typeface="Century Gothic"/>
                <a:cs typeface="Century Gothic"/>
                <a:sym typeface="Century Gothic"/>
              </a:rPr>
              <a:t>Lenguaje científico</a:t>
            </a:r>
            <a:endParaRPr sz="1200">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s-MX" sz="1200">
                <a:latin typeface="Century Gothic"/>
                <a:ea typeface="Century Gothic"/>
                <a:cs typeface="Century Gothic"/>
                <a:sym typeface="Century Gothic"/>
              </a:rPr>
              <a:t>Producción agrícola prehispánica</a:t>
            </a:r>
            <a:endParaRPr sz="1200">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s-MX" sz="1200">
                <a:latin typeface="Century Gothic"/>
                <a:ea typeface="Century Gothic"/>
                <a:cs typeface="Century Gothic"/>
                <a:sym typeface="Century Gothic"/>
              </a:rPr>
              <a:t>Producción agrícola virreinal</a:t>
            </a:r>
            <a:endParaRPr sz="1200">
              <a:latin typeface="Century Gothic"/>
              <a:ea typeface="Century Gothic"/>
              <a:cs typeface="Century Gothic"/>
              <a:sym typeface="Century Gothic"/>
            </a:endParaRPr>
          </a:p>
          <a:p>
            <a:pPr indent="-304800" lvl="0" marL="457200" rtl="0" algn="l">
              <a:spcBef>
                <a:spcPts val="0"/>
              </a:spcBef>
              <a:spcAft>
                <a:spcPts val="0"/>
              </a:spcAft>
              <a:buClr>
                <a:schemeClr val="dk1"/>
              </a:buClr>
              <a:buSzPts val="1200"/>
              <a:buFont typeface="Century Gothic"/>
              <a:buChar char="●"/>
            </a:pPr>
            <a:r>
              <a:rPr lang="es-MX" sz="1200">
                <a:latin typeface="Century Gothic"/>
                <a:ea typeface="Century Gothic"/>
                <a:cs typeface="Century Gothic"/>
                <a:sym typeface="Century Gothic"/>
              </a:rPr>
              <a:t>Usos y costumbres en México prehispánico</a:t>
            </a:r>
            <a:endParaRPr sz="1200">
              <a:solidFill>
                <a:schemeClr val="dk1"/>
              </a:solidFill>
              <a:latin typeface="Century Gothic"/>
              <a:ea typeface="Century Gothic"/>
              <a:cs typeface="Century Gothic"/>
              <a:sym typeface="Century Gothic"/>
            </a:endParaRPr>
          </a:p>
        </p:txBody>
      </p:sp>
      <p:sp>
        <p:nvSpPr>
          <p:cNvPr id="238" name="Google Shape;238;g26a8b420218_4_0"/>
          <p:cNvSpPr txBox="1"/>
          <p:nvPr/>
        </p:nvSpPr>
        <p:spPr>
          <a:xfrm flipH="1" rot="-526">
            <a:off x="5700925" y="249387"/>
            <a:ext cx="1961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lang="es-MX" sz="1200">
                <a:solidFill>
                  <a:srgbClr val="002060"/>
                </a:solidFill>
                <a:latin typeface="Century Gothic"/>
                <a:ea typeface="Century Gothic"/>
                <a:cs typeface="Century Gothic"/>
                <a:sym typeface="Century Gothic"/>
              </a:rPr>
              <a:t>Unidad 1: Suelo, fuente de nutrimento para las planas</a:t>
            </a:r>
            <a:endParaRPr sz="1200">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200"/>
              <a:buFont typeface="Arial"/>
              <a:buNone/>
            </a:pPr>
            <a:r>
              <a:rPr lang="es-MX" sz="1200">
                <a:solidFill>
                  <a:srgbClr val="002060"/>
                </a:solidFill>
                <a:latin typeface="Century Gothic"/>
                <a:ea typeface="Century Gothic"/>
                <a:cs typeface="Century Gothic"/>
                <a:sym typeface="Century Gothic"/>
              </a:rPr>
              <a:t>Unidad 2: Alimentos, proveedores de sustancias esenciales</a:t>
            </a:r>
            <a:endParaRPr b="0" i="0" sz="1200" u="none" cap="none" strike="noStrike">
              <a:solidFill>
                <a:srgbClr val="000000"/>
              </a:solidFill>
              <a:latin typeface="Helvetica Neue"/>
              <a:ea typeface="Helvetica Neue"/>
              <a:cs typeface="Helvetica Neue"/>
              <a:sym typeface="Helvetica Neue"/>
            </a:endParaRPr>
          </a:p>
        </p:txBody>
      </p:sp>
      <p:sp>
        <p:nvSpPr>
          <p:cNvPr id="239" name="Google Shape;239;g26a8b420218_4_0"/>
          <p:cNvSpPr txBox="1"/>
          <p:nvPr/>
        </p:nvSpPr>
        <p:spPr>
          <a:xfrm flipH="1" rot="-608">
            <a:off x="5969572" y="4890837"/>
            <a:ext cx="3394800" cy="738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2: Argumentar para persuadir</a:t>
            </a:r>
            <a:endParaRPr sz="12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3: Argumentar para demostrar</a:t>
            </a:r>
            <a:endParaRPr sz="12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4: Redacción de borrador</a:t>
            </a:r>
            <a:endParaRPr sz="1200">
              <a:latin typeface="Helvetica Neue"/>
              <a:ea typeface="Helvetica Neue"/>
              <a:cs typeface="Helvetica Neue"/>
              <a:sym typeface="Helvetica Neue"/>
            </a:endParaRPr>
          </a:p>
        </p:txBody>
      </p:sp>
      <p:sp>
        <p:nvSpPr>
          <p:cNvPr id="240" name="Google Shape;240;g26a8b420218_4_0"/>
          <p:cNvSpPr txBox="1"/>
          <p:nvPr/>
        </p:nvSpPr>
        <p:spPr>
          <a:xfrm flipH="1" rot="-937">
            <a:off x="265625" y="1753787"/>
            <a:ext cx="33015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900"/>
              <a:buFont typeface="Arial"/>
              <a:buNone/>
            </a:pPr>
            <a:r>
              <a:rPr lang="es-MX" sz="1300">
                <a:solidFill>
                  <a:srgbClr val="002060"/>
                </a:solidFill>
                <a:latin typeface="Century Gothic"/>
                <a:ea typeface="Century Gothic"/>
                <a:cs typeface="Century Gothic"/>
                <a:sym typeface="Century Gothic"/>
              </a:rPr>
              <a:t>Unidad 2: Biodiversidad y conservación biológica</a:t>
            </a:r>
            <a:endParaRPr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241" name="Google Shape;241;g26a8b420218_4_0"/>
          <p:cNvSpPr txBox="1"/>
          <p:nvPr/>
        </p:nvSpPr>
        <p:spPr>
          <a:xfrm>
            <a:off x="97775" y="4511525"/>
            <a:ext cx="3884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1: La civilización mesoamericana</a:t>
            </a:r>
            <a:endParaRPr sz="1200">
              <a:solidFill>
                <a:srgbClr val="002060"/>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2: La dominación colonial en la Nueva España</a:t>
            </a:r>
            <a:endParaRPr sz="1100"/>
          </a:p>
        </p:txBody>
      </p:sp>
      <p:sp>
        <p:nvSpPr>
          <p:cNvPr id="242" name="Google Shape;242;g26a8b420218_4_0"/>
          <p:cNvSpPr txBox="1"/>
          <p:nvPr/>
        </p:nvSpPr>
        <p:spPr>
          <a:xfrm>
            <a:off x="5903627" y="5780713"/>
            <a:ext cx="3000000" cy="9234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rgbClr val="FFFFFF"/>
              </a:buClr>
              <a:buSzPts val="1200"/>
              <a:buFont typeface="Century Gothic"/>
              <a:buChar char="●"/>
            </a:pPr>
            <a:r>
              <a:rPr lang="es-MX" sz="1200">
                <a:solidFill>
                  <a:srgbClr val="FFFFFF"/>
                </a:solidFill>
                <a:latin typeface="Century Gothic"/>
                <a:ea typeface="Century Gothic"/>
                <a:cs typeface="Century Gothic"/>
                <a:sym typeface="Century Gothic"/>
              </a:rPr>
              <a:t>Manejo del lenguaje científico </a:t>
            </a:r>
            <a:endParaRPr sz="1200">
              <a:solidFill>
                <a:srgbClr val="FFFFFF"/>
              </a:solidFill>
              <a:latin typeface="Century Gothic"/>
              <a:ea typeface="Century Gothic"/>
              <a:cs typeface="Century Gothic"/>
              <a:sym typeface="Century Gothic"/>
            </a:endParaRPr>
          </a:p>
          <a:p>
            <a:pPr indent="-304800" lvl="0" marL="457200" marR="0" rtl="0" algn="l">
              <a:lnSpc>
                <a:spcPct val="100000"/>
              </a:lnSpc>
              <a:spcBef>
                <a:spcPts val="0"/>
              </a:spcBef>
              <a:spcAft>
                <a:spcPts val="0"/>
              </a:spcAft>
              <a:buClr>
                <a:srgbClr val="FFFFFF"/>
              </a:buClr>
              <a:buSzPts val="1200"/>
              <a:buFont typeface="Century Gothic"/>
              <a:buChar char="●"/>
            </a:pPr>
            <a:r>
              <a:rPr lang="es-MX" sz="1200">
                <a:solidFill>
                  <a:srgbClr val="FFFFFF"/>
                </a:solidFill>
                <a:latin typeface="Century Gothic"/>
                <a:ea typeface="Century Gothic"/>
                <a:cs typeface="Century Gothic"/>
                <a:sym typeface="Century Gothic"/>
              </a:rPr>
              <a:t>Producción y redacción de documentos de investigación científica</a:t>
            </a:r>
            <a:endParaRPr sz="1200">
              <a:solidFill>
                <a:srgbClr val="FFFFFF"/>
              </a:solidFill>
              <a:latin typeface="Century Gothic"/>
              <a:ea typeface="Century Gothic"/>
              <a:cs typeface="Century Gothic"/>
              <a:sym typeface="Century Gothic"/>
            </a:endParaRPr>
          </a:p>
        </p:txBody>
      </p:sp>
      <p:sp>
        <p:nvSpPr>
          <p:cNvPr id="243" name="Google Shape;243;g26a8b420218_4_0"/>
          <p:cNvSpPr txBox="1"/>
          <p:nvPr/>
        </p:nvSpPr>
        <p:spPr>
          <a:xfrm flipH="1" rot="-722">
            <a:off x="8532675" y="2952237"/>
            <a:ext cx="28575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1: Empresa y sus fines</a:t>
            </a:r>
            <a:endParaRPr sz="1200">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2: Áreas que participan en la operación de una empresa</a:t>
            </a:r>
            <a:endParaRPr sz="1200">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900"/>
              <a:buFont typeface="Arial"/>
              <a:buNone/>
            </a:pPr>
            <a:r>
              <a:rPr lang="es-MX" sz="1200">
                <a:solidFill>
                  <a:srgbClr val="002060"/>
                </a:solidFill>
                <a:latin typeface="Century Gothic"/>
                <a:ea typeface="Century Gothic"/>
                <a:cs typeface="Century Gothic"/>
                <a:sym typeface="Century Gothic"/>
              </a:rPr>
              <a:t>Unidad 3: Administración Pública.</a:t>
            </a:r>
            <a:endParaRPr b="0" i="0" sz="1400" u="none" cap="none" strike="noStrike">
              <a:solidFill>
                <a:srgbClr val="000000"/>
              </a:solidFill>
              <a:latin typeface="Helvetica Neue"/>
              <a:ea typeface="Helvetica Neue"/>
              <a:cs typeface="Helvetica Neue"/>
              <a:sym typeface="Helvetica Neue"/>
            </a:endParaRPr>
          </a:p>
        </p:txBody>
      </p:sp>
      <p:cxnSp>
        <p:nvCxnSpPr>
          <p:cNvPr id="244" name="Google Shape;244;g26a8b420218_4_0"/>
          <p:cNvCxnSpPr/>
          <p:nvPr/>
        </p:nvCxnSpPr>
        <p:spPr>
          <a:xfrm>
            <a:off x="2497925" y="1905138"/>
            <a:ext cx="1098900" cy="582000"/>
          </a:xfrm>
          <a:prstGeom prst="straightConnector1">
            <a:avLst/>
          </a:prstGeom>
          <a:noFill/>
          <a:ln cap="flat" cmpd="sng" w="9525">
            <a:solidFill>
              <a:srgbClr val="FF9900"/>
            </a:solidFill>
            <a:prstDash val="solid"/>
            <a:round/>
            <a:headEnd len="med" w="med" type="none"/>
            <a:tailEnd len="med" w="med" type="none"/>
          </a:ln>
        </p:spPr>
      </p:cxnSp>
      <p:cxnSp>
        <p:nvCxnSpPr>
          <p:cNvPr id="245" name="Google Shape;245;g26a8b420218_4_0"/>
          <p:cNvCxnSpPr/>
          <p:nvPr/>
        </p:nvCxnSpPr>
        <p:spPr>
          <a:xfrm flipH="1">
            <a:off x="5930275" y="1542538"/>
            <a:ext cx="298500" cy="767700"/>
          </a:xfrm>
          <a:prstGeom prst="straightConnector1">
            <a:avLst/>
          </a:prstGeom>
          <a:noFill/>
          <a:ln cap="flat" cmpd="sng" w="9525">
            <a:solidFill>
              <a:srgbClr val="4A86E8"/>
            </a:solidFill>
            <a:prstDash val="solid"/>
            <a:round/>
            <a:headEnd len="med" w="med" type="none"/>
            <a:tailEnd len="med" w="med" type="none"/>
          </a:ln>
        </p:spPr>
      </p:cxnSp>
      <p:cxnSp>
        <p:nvCxnSpPr>
          <p:cNvPr id="246" name="Google Shape;246;g26a8b420218_4_0"/>
          <p:cNvCxnSpPr/>
          <p:nvPr/>
        </p:nvCxnSpPr>
        <p:spPr>
          <a:xfrm flipH="1" rot="10800000">
            <a:off x="3013900" y="4079188"/>
            <a:ext cx="639600" cy="540300"/>
          </a:xfrm>
          <a:prstGeom prst="straightConnector1">
            <a:avLst/>
          </a:prstGeom>
          <a:noFill/>
          <a:ln cap="flat" cmpd="sng" w="9525">
            <a:solidFill>
              <a:srgbClr val="00FF00"/>
            </a:solidFill>
            <a:prstDash val="solid"/>
            <a:round/>
            <a:headEnd len="med" w="med" type="none"/>
            <a:tailEnd len="med" w="med" type="none"/>
          </a:ln>
        </p:spPr>
      </p:cxnSp>
      <p:cxnSp>
        <p:nvCxnSpPr>
          <p:cNvPr id="247" name="Google Shape;247;g26a8b420218_4_0"/>
          <p:cNvCxnSpPr/>
          <p:nvPr/>
        </p:nvCxnSpPr>
        <p:spPr>
          <a:xfrm rot="10800000">
            <a:off x="7136775" y="2828338"/>
            <a:ext cx="1395900" cy="585900"/>
          </a:xfrm>
          <a:prstGeom prst="straightConnector1">
            <a:avLst/>
          </a:prstGeom>
          <a:noFill/>
          <a:ln cap="flat" cmpd="sng" w="9525">
            <a:solidFill>
              <a:srgbClr val="FF0000"/>
            </a:solidFill>
            <a:prstDash val="solid"/>
            <a:round/>
            <a:headEnd len="med" w="med" type="none"/>
            <a:tailEnd len="med" w="med" type="none"/>
          </a:ln>
        </p:spPr>
      </p:cxnSp>
      <p:cxnSp>
        <p:nvCxnSpPr>
          <p:cNvPr id="248" name="Google Shape;248;g26a8b420218_4_0"/>
          <p:cNvCxnSpPr/>
          <p:nvPr/>
        </p:nvCxnSpPr>
        <p:spPr>
          <a:xfrm>
            <a:off x="3148601" y="1622934"/>
            <a:ext cx="793500" cy="1037400"/>
          </a:xfrm>
          <a:prstGeom prst="straightConnector1">
            <a:avLst/>
          </a:prstGeom>
          <a:noFill/>
          <a:ln cap="flat" cmpd="sng" w="28575">
            <a:solidFill>
              <a:srgbClr val="DCBD23"/>
            </a:solidFill>
            <a:prstDash val="solid"/>
            <a:round/>
            <a:headEnd len="sm" w="sm" type="none"/>
            <a:tailEnd len="sm" w="sm" type="none"/>
          </a:ln>
        </p:spPr>
      </p:cxnSp>
      <p:cxnSp>
        <p:nvCxnSpPr>
          <p:cNvPr id="249" name="Google Shape;249;g26a8b420218_4_0"/>
          <p:cNvCxnSpPr/>
          <p:nvPr/>
        </p:nvCxnSpPr>
        <p:spPr>
          <a:xfrm flipH="1">
            <a:off x="3156100" y="667338"/>
            <a:ext cx="4805100" cy="5146500"/>
          </a:xfrm>
          <a:prstGeom prst="straightConnector1">
            <a:avLst/>
          </a:prstGeom>
          <a:noFill/>
          <a:ln cap="flat" cmpd="sng" w="19050">
            <a:solidFill>
              <a:srgbClr val="EA9999"/>
            </a:solidFill>
            <a:prstDash val="solid"/>
            <a:round/>
            <a:headEnd len="sm" w="sm" type="none"/>
            <a:tailEnd len="sm" w="sm" type="none"/>
          </a:ln>
        </p:spPr>
      </p:cxnSp>
      <p:cxnSp>
        <p:nvCxnSpPr>
          <p:cNvPr id="250" name="Google Shape;250;g26a8b420218_4_0"/>
          <p:cNvCxnSpPr/>
          <p:nvPr/>
        </p:nvCxnSpPr>
        <p:spPr>
          <a:xfrm rot="10800000">
            <a:off x="2445088" y="468140"/>
            <a:ext cx="5229600" cy="1949100"/>
          </a:xfrm>
          <a:prstGeom prst="straightConnector1">
            <a:avLst/>
          </a:prstGeom>
          <a:noFill/>
          <a:ln cap="flat" cmpd="sng" w="9525">
            <a:solidFill>
              <a:srgbClr val="FF0000"/>
            </a:solidFill>
            <a:prstDash val="solid"/>
            <a:round/>
            <a:headEnd len="sm" w="sm" type="none"/>
            <a:tailEnd len="sm" w="sm" type="none"/>
          </a:ln>
        </p:spPr>
      </p:cxnSp>
      <p:cxnSp>
        <p:nvCxnSpPr>
          <p:cNvPr id="251" name="Google Shape;251;g26a8b420218_4_0"/>
          <p:cNvCxnSpPr/>
          <p:nvPr/>
        </p:nvCxnSpPr>
        <p:spPr>
          <a:xfrm>
            <a:off x="3284000" y="1051163"/>
            <a:ext cx="4609200" cy="1009800"/>
          </a:xfrm>
          <a:prstGeom prst="straightConnector1">
            <a:avLst/>
          </a:prstGeom>
          <a:noFill/>
          <a:ln cap="flat" cmpd="sng" w="9525">
            <a:solidFill>
              <a:srgbClr val="980000"/>
            </a:solidFill>
            <a:prstDash val="solid"/>
            <a:round/>
            <a:headEnd len="sm" w="sm" type="none"/>
            <a:tailEnd len="sm" w="sm" type="none"/>
          </a:ln>
        </p:spPr>
      </p:cxnSp>
      <p:cxnSp>
        <p:nvCxnSpPr>
          <p:cNvPr id="252" name="Google Shape;252;g26a8b420218_4_0"/>
          <p:cNvCxnSpPr>
            <a:endCxn id="236" idx="1"/>
          </p:cNvCxnSpPr>
          <p:nvPr/>
        </p:nvCxnSpPr>
        <p:spPr>
          <a:xfrm>
            <a:off x="2886075" y="1136413"/>
            <a:ext cx="5519700" cy="1390800"/>
          </a:xfrm>
          <a:prstGeom prst="straightConnector1">
            <a:avLst/>
          </a:prstGeom>
          <a:noFill/>
          <a:ln cap="flat" cmpd="sng" w="9525">
            <a:solidFill>
              <a:srgbClr val="00FF00"/>
            </a:solidFill>
            <a:prstDash val="solid"/>
            <a:round/>
            <a:headEnd len="sm" w="sm" type="none"/>
            <a:tailEnd len="sm" w="sm" type="none"/>
          </a:ln>
        </p:spPr>
      </p:cxnSp>
      <p:cxnSp>
        <p:nvCxnSpPr>
          <p:cNvPr id="253" name="Google Shape;253;g26a8b420218_4_0"/>
          <p:cNvCxnSpPr/>
          <p:nvPr/>
        </p:nvCxnSpPr>
        <p:spPr>
          <a:xfrm flipH="1" rot="10800000">
            <a:off x="1785600" y="354648"/>
            <a:ext cx="6147300" cy="1430400"/>
          </a:xfrm>
          <a:prstGeom prst="straightConnector1">
            <a:avLst/>
          </a:prstGeom>
          <a:noFill/>
          <a:ln cap="flat" cmpd="sng" w="9525">
            <a:solidFill>
              <a:srgbClr val="9900FF"/>
            </a:solidFill>
            <a:prstDash val="solid"/>
            <a:round/>
            <a:headEnd len="sm" w="sm" type="none"/>
            <a:tailEnd len="sm" w="sm" type="none"/>
          </a:ln>
        </p:spPr>
      </p:cxnSp>
      <p:cxnSp>
        <p:nvCxnSpPr>
          <p:cNvPr id="254" name="Google Shape;254;g26a8b420218_4_0"/>
          <p:cNvCxnSpPr/>
          <p:nvPr/>
        </p:nvCxnSpPr>
        <p:spPr>
          <a:xfrm rot="10800000">
            <a:off x="1791300" y="1022788"/>
            <a:ext cx="4620300" cy="4989900"/>
          </a:xfrm>
          <a:prstGeom prst="straightConnector1">
            <a:avLst/>
          </a:prstGeom>
          <a:noFill/>
          <a:ln cap="flat" cmpd="sng" w="9525">
            <a:solidFill>
              <a:srgbClr val="00882B"/>
            </a:solidFill>
            <a:prstDash val="solid"/>
            <a:round/>
            <a:headEnd len="sm" w="sm" type="none"/>
            <a:tailEnd len="sm" w="sm" type="none"/>
          </a:ln>
        </p:spPr>
      </p:cxnSp>
      <p:cxnSp>
        <p:nvCxnSpPr>
          <p:cNvPr id="255" name="Google Shape;255;g26a8b420218_4_0"/>
          <p:cNvCxnSpPr/>
          <p:nvPr/>
        </p:nvCxnSpPr>
        <p:spPr>
          <a:xfrm flipH="1">
            <a:off x="3241375" y="980088"/>
            <a:ext cx="4876200" cy="4620300"/>
          </a:xfrm>
          <a:prstGeom prst="straightConnector1">
            <a:avLst/>
          </a:prstGeom>
          <a:noFill/>
          <a:ln cap="flat" cmpd="sng" w="9525">
            <a:solidFill>
              <a:srgbClr val="773F9B"/>
            </a:solidFill>
            <a:prstDash val="solid"/>
            <a:round/>
            <a:headEnd len="sm" w="sm" type="none"/>
            <a:tailEnd len="sm" w="sm" type="none"/>
          </a:ln>
        </p:spPr>
      </p:cxnSp>
      <p:cxnSp>
        <p:nvCxnSpPr>
          <p:cNvPr id="256" name="Google Shape;256;g26a8b420218_4_0"/>
          <p:cNvCxnSpPr/>
          <p:nvPr/>
        </p:nvCxnSpPr>
        <p:spPr>
          <a:xfrm>
            <a:off x="2216929" y="1493242"/>
            <a:ext cx="4194600" cy="4732800"/>
          </a:xfrm>
          <a:prstGeom prst="straightConnector1">
            <a:avLst/>
          </a:prstGeom>
          <a:noFill/>
          <a:ln cap="flat" cmpd="sng" w="9525">
            <a:solidFill>
              <a:srgbClr val="674EA7"/>
            </a:solidFill>
            <a:prstDash val="solid"/>
            <a:round/>
            <a:headEnd len="sm" w="sm" type="none"/>
            <a:tailEnd len="sm" w="sm" type="none"/>
          </a:ln>
        </p:spPr>
      </p:cxnSp>
      <p:cxnSp>
        <p:nvCxnSpPr>
          <p:cNvPr id="257" name="Google Shape;257;g26a8b420218_4_0"/>
          <p:cNvCxnSpPr>
            <a:stCxn id="236" idx="1"/>
          </p:cNvCxnSpPr>
          <p:nvPr/>
        </p:nvCxnSpPr>
        <p:spPr>
          <a:xfrm rot="10800000">
            <a:off x="1716675" y="1606513"/>
            <a:ext cx="6689100" cy="920700"/>
          </a:xfrm>
          <a:prstGeom prst="straightConnector1">
            <a:avLst/>
          </a:prstGeom>
          <a:noFill/>
          <a:ln cap="flat" cmpd="sng" w="9525">
            <a:solidFill>
              <a:srgbClr val="CC0000"/>
            </a:solidFill>
            <a:prstDash val="solid"/>
            <a:round/>
            <a:headEnd len="sm" w="sm" type="none"/>
            <a:tailEnd len="sm" w="sm" type="none"/>
          </a:ln>
        </p:spPr>
      </p:cxnSp>
      <p:cxnSp>
        <p:nvCxnSpPr>
          <p:cNvPr id="258" name="Google Shape;258;g26a8b420218_4_0"/>
          <p:cNvCxnSpPr/>
          <p:nvPr/>
        </p:nvCxnSpPr>
        <p:spPr>
          <a:xfrm flipH="1" rot="10800000">
            <a:off x="3340875" y="411363"/>
            <a:ext cx="4648800" cy="5487600"/>
          </a:xfrm>
          <a:prstGeom prst="straightConnector1">
            <a:avLst/>
          </a:prstGeom>
          <a:noFill/>
          <a:ln cap="flat" cmpd="sng" w="9525">
            <a:solidFill>
              <a:srgbClr val="00FF00"/>
            </a:solidFill>
            <a:prstDash val="solid"/>
            <a:round/>
            <a:headEnd len="sm" w="sm" type="none"/>
            <a:tailEnd len="sm" w="sm" type="none"/>
          </a:ln>
        </p:spPr>
      </p:cxnSp>
      <p:cxnSp>
        <p:nvCxnSpPr>
          <p:cNvPr id="259" name="Google Shape;259;g26a8b420218_4_0"/>
          <p:cNvCxnSpPr/>
          <p:nvPr/>
        </p:nvCxnSpPr>
        <p:spPr>
          <a:xfrm rot="10800000">
            <a:off x="2559150" y="1449313"/>
            <a:ext cx="3795600" cy="4478100"/>
          </a:xfrm>
          <a:prstGeom prst="straightConnector1">
            <a:avLst/>
          </a:prstGeom>
          <a:noFill/>
          <a:ln cap="flat" cmpd="sng" w="9525">
            <a:solidFill>
              <a:srgbClr val="00882B"/>
            </a:solidFill>
            <a:prstDash val="solid"/>
            <a:round/>
            <a:headEnd len="sm" w="sm" type="none"/>
            <a:tailEnd len="sm" w="sm" type="none"/>
          </a:ln>
        </p:spPr>
      </p:cxnSp>
      <p:cxnSp>
        <p:nvCxnSpPr>
          <p:cNvPr id="260" name="Google Shape;260;g26a8b420218_4_0"/>
          <p:cNvCxnSpPr/>
          <p:nvPr/>
        </p:nvCxnSpPr>
        <p:spPr>
          <a:xfrm flipH="1" rot="10800000">
            <a:off x="2900150" y="1150738"/>
            <a:ext cx="4989900" cy="4293300"/>
          </a:xfrm>
          <a:prstGeom prst="straightConnector1">
            <a:avLst/>
          </a:prstGeom>
          <a:noFill/>
          <a:ln cap="flat" cmpd="sng" w="9525">
            <a:solidFill>
              <a:srgbClr val="53585F"/>
            </a:solidFill>
            <a:prstDash val="solid"/>
            <a:round/>
            <a:headEnd len="sm" w="sm" type="none"/>
            <a:tailEnd len="sm" w="sm" type="none"/>
          </a:ln>
        </p:spPr>
      </p:cxnSp>
      <p:cxnSp>
        <p:nvCxnSpPr>
          <p:cNvPr id="261" name="Google Shape;261;g26a8b420218_4_0"/>
          <p:cNvCxnSpPr/>
          <p:nvPr/>
        </p:nvCxnSpPr>
        <p:spPr>
          <a:xfrm rot="10800000">
            <a:off x="3184375" y="1377963"/>
            <a:ext cx="5445000" cy="966900"/>
          </a:xfrm>
          <a:prstGeom prst="straightConnector1">
            <a:avLst/>
          </a:prstGeom>
          <a:noFill/>
          <a:ln cap="flat" cmpd="sng" w="9525">
            <a:solidFill>
              <a:srgbClr val="53585F"/>
            </a:solidFill>
            <a:prstDash val="solid"/>
            <a:round/>
            <a:headEnd len="sm" w="sm" type="none"/>
            <a:tailEnd len="sm" w="sm" type="none"/>
          </a:ln>
        </p:spPr>
      </p:cxnSp>
      <p:cxnSp>
        <p:nvCxnSpPr>
          <p:cNvPr id="262" name="Google Shape;262;g26a8b420218_4_0"/>
          <p:cNvCxnSpPr>
            <a:endCxn id="241" idx="2"/>
          </p:cNvCxnSpPr>
          <p:nvPr/>
        </p:nvCxnSpPr>
        <p:spPr>
          <a:xfrm flipH="1">
            <a:off x="2039975" y="838025"/>
            <a:ext cx="590100" cy="4412400"/>
          </a:xfrm>
          <a:prstGeom prst="straightConnector1">
            <a:avLst/>
          </a:prstGeom>
          <a:noFill/>
          <a:ln cap="flat" cmpd="sng" w="9525">
            <a:solidFill>
              <a:schemeClr val="dk2"/>
            </a:solidFill>
            <a:prstDash val="solid"/>
            <a:round/>
            <a:headEnd len="med" w="med" type="none"/>
            <a:tailEnd len="med" w="med" type="none"/>
          </a:ln>
        </p:spPr>
      </p:cxnSp>
      <p:cxnSp>
        <p:nvCxnSpPr>
          <p:cNvPr id="263" name="Google Shape;263;g26a8b420218_4_0"/>
          <p:cNvCxnSpPr/>
          <p:nvPr/>
        </p:nvCxnSpPr>
        <p:spPr>
          <a:xfrm>
            <a:off x="2431025" y="709963"/>
            <a:ext cx="113700" cy="48195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g26a8b420218_4_0"/>
          <p:cNvCxnSpPr>
            <a:endCxn id="242" idx="1"/>
          </p:cNvCxnSpPr>
          <p:nvPr/>
        </p:nvCxnSpPr>
        <p:spPr>
          <a:xfrm>
            <a:off x="3639227" y="5778013"/>
            <a:ext cx="2264400" cy="4644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g26a8b420218_4_0"/>
          <p:cNvCxnSpPr>
            <a:endCxn id="242" idx="1"/>
          </p:cNvCxnSpPr>
          <p:nvPr/>
        </p:nvCxnSpPr>
        <p:spPr>
          <a:xfrm>
            <a:off x="3866927" y="6119113"/>
            <a:ext cx="2036700" cy="123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g26a8b420218_4_0"/>
          <p:cNvCxnSpPr>
            <a:endCxn id="236" idx="1"/>
          </p:cNvCxnSpPr>
          <p:nvPr/>
        </p:nvCxnSpPr>
        <p:spPr>
          <a:xfrm flipH="1" rot="10800000">
            <a:off x="6326175" y="2527213"/>
            <a:ext cx="2079600" cy="33861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g26a8b420218_4_0"/>
          <p:cNvCxnSpPr/>
          <p:nvPr/>
        </p:nvCxnSpPr>
        <p:spPr>
          <a:xfrm flipH="1" rot="10800000">
            <a:off x="6184025" y="2671813"/>
            <a:ext cx="2573400" cy="32556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g26a8b420218_4_0"/>
          <p:cNvCxnSpPr>
            <a:stCxn id="236" idx="1"/>
          </p:cNvCxnSpPr>
          <p:nvPr/>
        </p:nvCxnSpPr>
        <p:spPr>
          <a:xfrm rot="10800000">
            <a:off x="8145975" y="1264513"/>
            <a:ext cx="259800" cy="1262700"/>
          </a:xfrm>
          <a:prstGeom prst="straightConnector1">
            <a:avLst/>
          </a:prstGeom>
          <a:noFill/>
          <a:ln cap="flat" cmpd="sng" w="9525">
            <a:solidFill>
              <a:srgbClr val="9900FF"/>
            </a:solidFill>
            <a:prstDash val="solid"/>
            <a:round/>
            <a:headEnd len="sm" w="sm" type="none"/>
            <a:tailEnd len="sm" w="sm" type="none"/>
          </a:ln>
        </p:spPr>
      </p:cxnSp>
      <p:cxnSp>
        <p:nvCxnSpPr>
          <p:cNvPr id="269" name="Google Shape;269;g26a8b420218_4_0"/>
          <p:cNvCxnSpPr/>
          <p:nvPr/>
        </p:nvCxnSpPr>
        <p:spPr>
          <a:xfrm rot="10800000">
            <a:off x="8273925" y="1136338"/>
            <a:ext cx="398100" cy="1265400"/>
          </a:xfrm>
          <a:prstGeom prst="straightConnector1">
            <a:avLst/>
          </a:prstGeom>
          <a:noFill/>
          <a:ln cap="flat" cmpd="sng" w="9525">
            <a:solidFill>
              <a:srgbClr val="9900FF"/>
            </a:solidFill>
            <a:prstDash val="solid"/>
            <a:round/>
            <a:headEnd len="sm" w="sm" type="none"/>
            <a:tailEnd len="sm" w="sm" type="none"/>
          </a:ln>
        </p:spPr>
      </p:cxnSp>
      <p:cxnSp>
        <p:nvCxnSpPr>
          <p:cNvPr id="270" name="Google Shape;270;g26a8b420218_4_0"/>
          <p:cNvCxnSpPr/>
          <p:nvPr/>
        </p:nvCxnSpPr>
        <p:spPr>
          <a:xfrm rot="10800000">
            <a:off x="3141875" y="539488"/>
            <a:ext cx="4876200" cy="14100"/>
          </a:xfrm>
          <a:prstGeom prst="straightConnector1">
            <a:avLst/>
          </a:prstGeom>
          <a:noFill/>
          <a:ln cap="flat" cmpd="sng" w="9525">
            <a:solidFill>
              <a:srgbClr val="00FF00"/>
            </a:solidFill>
            <a:prstDash val="solid"/>
            <a:round/>
            <a:headEnd len="sm" w="sm" type="none"/>
            <a:tailEnd len="sm" w="sm" type="none"/>
          </a:ln>
        </p:spPr>
      </p:cxnSp>
      <p:cxnSp>
        <p:nvCxnSpPr>
          <p:cNvPr id="271" name="Google Shape;271;g26a8b420218_4_0"/>
          <p:cNvCxnSpPr/>
          <p:nvPr/>
        </p:nvCxnSpPr>
        <p:spPr>
          <a:xfrm rot="10800000">
            <a:off x="8672100" y="1605688"/>
            <a:ext cx="156300" cy="5970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g26a8b420218_4_0"/>
          <p:cNvCxnSpPr>
            <a:stCxn id="238" idx="1"/>
          </p:cNvCxnSpPr>
          <p:nvPr/>
        </p:nvCxnSpPr>
        <p:spPr>
          <a:xfrm rot="10800000">
            <a:off x="3653725" y="681538"/>
            <a:ext cx="4008900" cy="21420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g26a8b420218_4_0"/>
          <p:cNvCxnSpPr/>
          <p:nvPr/>
        </p:nvCxnSpPr>
        <p:spPr>
          <a:xfrm>
            <a:off x="696600" y="1634900"/>
            <a:ext cx="369600" cy="376740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g26a8b420218_4_0"/>
          <p:cNvCxnSpPr/>
          <p:nvPr/>
        </p:nvCxnSpPr>
        <p:spPr>
          <a:xfrm>
            <a:off x="3937950" y="5458263"/>
            <a:ext cx="2075700" cy="369600"/>
          </a:xfrm>
          <a:prstGeom prst="straightConnector1">
            <a:avLst/>
          </a:prstGeom>
          <a:noFill/>
          <a:ln cap="flat" cmpd="sng" w="9525">
            <a:solidFill>
              <a:schemeClr val="dk2"/>
            </a:solidFill>
            <a:prstDash val="solid"/>
            <a:round/>
            <a:headEnd len="med" w="med" type="none"/>
            <a:tailEnd len="med" w="med" type="none"/>
          </a:ln>
        </p:spPr>
      </p:cxnSp>
      <p:sp>
        <p:nvSpPr>
          <p:cNvPr id="275" name="Google Shape;275;g26a8b420218_4_0"/>
          <p:cNvSpPr txBox="1"/>
          <p:nvPr/>
        </p:nvSpPr>
        <p:spPr>
          <a:xfrm>
            <a:off x="9490100" y="4079188"/>
            <a:ext cx="2648400" cy="2647500"/>
          </a:xfrm>
          <a:prstGeom prst="rect">
            <a:avLst/>
          </a:prstGeom>
          <a:noFill/>
          <a:ln>
            <a:noFill/>
          </a:ln>
        </p:spPr>
        <p:txBody>
          <a:bodyPr anchorCtr="0" anchor="t" bIns="91425" lIns="91425" spcFirstLastPara="1" rIns="91425" wrap="square" tIns="91425">
            <a:spAutoFit/>
          </a:bodyPr>
          <a:lstStyle/>
          <a:p>
            <a:pPr indent="0" lvl="0" marL="0" rtl="0" algn="r">
              <a:spcBef>
                <a:spcPts val="1000"/>
              </a:spcBef>
              <a:spcAft>
                <a:spcPts val="0"/>
              </a:spcAft>
              <a:buNone/>
            </a:pPr>
            <a:r>
              <a:rPr b="1" lang="es-MX" sz="2000">
                <a:solidFill>
                  <a:srgbClr val="002060"/>
                </a:solidFill>
                <a:latin typeface="Century Gothic"/>
                <a:ea typeface="Century Gothic"/>
                <a:cs typeface="Century Gothic"/>
                <a:sym typeface="Century Gothic"/>
              </a:rPr>
              <a:t>¿Cómo podría un huerto urbano puede influir positivamente en nuestra comunidad y en nuestra relación con la naturaleza?</a:t>
            </a:r>
            <a:endParaRPr b="1" sz="2000">
              <a:solidFill>
                <a:srgbClr val="00206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g2bd76590b48_0_1153"/>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Clr>
                <a:schemeClr val="dk1"/>
              </a:buClr>
              <a:buSzPts val="1860"/>
              <a:buNone/>
            </a:pPr>
            <a:r>
              <a:rPr b="1" lang="es-MX" sz="3200"/>
              <a:t>¿Cómo podría un huerto urbano con plantas endémicas del Estado de México, influir positivamente en nuestra comunidad y en nuestra relación con la naturaleza?</a:t>
            </a:r>
            <a:endParaRPr sz="3200"/>
          </a:p>
          <a:p>
            <a:pPr indent="0" lvl="0" marL="0" rtl="0" algn="l">
              <a:lnSpc>
                <a:spcPct val="100000"/>
              </a:lnSpc>
              <a:spcBef>
                <a:spcPts val="1000"/>
              </a:spcBef>
              <a:spcAft>
                <a:spcPts val="0"/>
              </a:spcAft>
              <a:buClr>
                <a:schemeClr val="dk1"/>
              </a:buClr>
              <a:buSzPts val="1860"/>
              <a:buNone/>
            </a:pPr>
            <a:r>
              <a:t/>
            </a:r>
            <a:endParaRPr b="1" sz="1960"/>
          </a:p>
        </p:txBody>
      </p:sp>
      <p:pic>
        <p:nvPicPr>
          <p:cNvPr id="281" name="Google Shape;281;g2bd76590b48_0_1153"/>
          <p:cNvPicPr preferRelativeResize="0"/>
          <p:nvPr/>
        </p:nvPicPr>
        <p:blipFill rotWithShape="1">
          <a:blip r:embed="rId3">
            <a:alphaModFix/>
          </a:blip>
          <a:srcRect b="0" l="0" r="0" t="0"/>
          <a:stretch/>
        </p:blipFill>
        <p:spPr>
          <a:xfrm>
            <a:off x="10346625" y="152400"/>
            <a:ext cx="1497598" cy="1497598"/>
          </a:xfrm>
          <a:prstGeom prst="rect">
            <a:avLst/>
          </a:prstGeom>
          <a:noFill/>
          <a:ln>
            <a:noFill/>
          </a:ln>
        </p:spPr>
      </p:pic>
      <p:sp>
        <p:nvSpPr>
          <p:cNvPr id="282" name="Google Shape;282;g2bd76590b48_0_115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MX" sz="3400"/>
              <a:t>Pregunta detonante del proyecto</a:t>
            </a:r>
            <a:endParaRPr>
              <a:solidFill>
                <a:srgbClr val="8B217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g26a8b420218_4_133"/>
          <p:cNvSpPr txBox="1"/>
          <p:nvPr>
            <p:ph idx="1" type="body"/>
          </p:nvPr>
        </p:nvSpPr>
        <p:spPr>
          <a:xfrm>
            <a:off x="838200" y="1929384"/>
            <a:ext cx="10515600" cy="4251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Clr>
                <a:schemeClr val="dk1"/>
              </a:buClr>
              <a:buSzPts val="1860"/>
              <a:buNone/>
            </a:pPr>
            <a:r>
              <a:rPr b="1" lang="es-MX" sz="1900"/>
              <a:t>En 2015 la Organización de las Naciones Unidas aprobó la Agenda 2030 sobre el Desarrollo Sostenible, lo que representó una oportunidad para que los países y sus sociedades emprendieran un nuevo camino para mejorar la vida y el ambiente de las personas, sin dejar nadie atrás. La agenda cuenta con 17 objetivos de Desarrollo sostenible, donde se plantea la erradicación de la pobreza, a la vez de un crecimiento económico en el que se combata el cambio climático y se proteja el ambiente (UN Org., s.f.)</a:t>
            </a:r>
            <a:r>
              <a:rPr b="1" baseline="30000" lang="es-MX" sz="1900"/>
              <a:t>1</a:t>
            </a:r>
            <a:endParaRPr sz="1900"/>
          </a:p>
          <a:p>
            <a:pPr indent="0" lvl="0" marL="0" rtl="0" algn="just">
              <a:lnSpc>
                <a:spcPct val="100000"/>
              </a:lnSpc>
              <a:spcBef>
                <a:spcPts val="1000"/>
              </a:spcBef>
              <a:spcAft>
                <a:spcPts val="0"/>
              </a:spcAft>
              <a:buClr>
                <a:schemeClr val="dk1"/>
              </a:buClr>
              <a:buSzPts val="1860"/>
              <a:buNone/>
            </a:pPr>
            <a:r>
              <a:rPr b="1" lang="es-MX" sz="1900"/>
              <a:t>En el objetivo 13 Acción por el Clima, que va de la mano con el Acuerdo de París, se planteó como objetivo mantener el aumento global de la temperatura durante este siglo muy por debajo de los 2 grados centígrados, con respecto a los niveles preindustriales.</a:t>
            </a:r>
            <a:endParaRPr sz="1900"/>
          </a:p>
          <a:p>
            <a:pPr indent="0" lvl="0" marL="0" rtl="0" algn="l">
              <a:lnSpc>
                <a:spcPct val="100000"/>
              </a:lnSpc>
              <a:spcBef>
                <a:spcPts val="1000"/>
              </a:spcBef>
              <a:spcAft>
                <a:spcPts val="0"/>
              </a:spcAft>
              <a:buClr>
                <a:schemeClr val="dk1"/>
              </a:buClr>
              <a:buSzPts val="1860"/>
              <a:buNone/>
            </a:pPr>
            <a:r>
              <a:t/>
            </a:r>
            <a:endParaRPr b="1" sz="1960"/>
          </a:p>
        </p:txBody>
      </p:sp>
      <p:sp>
        <p:nvSpPr>
          <p:cNvPr id="288" name="Google Shape;288;g26a8b420218_4_133"/>
          <p:cNvSpPr txBox="1"/>
          <p:nvPr/>
        </p:nvSpPr>
        <p:spPr>
          <a:xfrm>
            <a:off x="3047189" y="3244334"/>
            <a:ext cx="609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289" name="Google Shape;289;g26a8b420218_4_133"/>
          <p:cNvSpPr txBox="1"/>
          <p:nvPr/>
        </p:nvSpPr>
        <p:spPr>
          <a:xfrm>
            <a:off x="765800" y="5143956"/>
            <a:ext cx="10657200" cy="492600"/>
          </a:xfrm>
          <a:prstGeom prst="rect">
            <a:avLst/>
          </a:prstGeom>
          <a:noFill/>
          <a:ln>
            <a:noFill/>
          </a:ln>
        </p:spPr>
        <p:txBody>
          <a:bodyPr anchorCtr="0" anchor="t" bIns="45700" lIns="91425" spcFirstLastPara="1" rIns="91425" wrap="square" tIns="45700">
            <a:spAutoFit/>
          </a:bodyPr>
          <a:lstStyle/>
          <a:p>
            <a:pPr indent="-311150" lvl="0" marL="342900" marR="0" rtl="0" algn="l">
              <a:spcBef>
                <a:spcPts val="0"/>
              </a:spcBef>
              <a:spcAft>
                <a:spcPts val="0"/>
              </a:spcAft>
              <a:buClr>
                <a:schemeClr val="dk1"/>
              </a:buClr>
              <a:buSzPts val="1300"/>
              <a:buFont typeface="Arial"/>
              <a:buAutoNum type="arabicPeriod"/>
            </a:pPr>
            <a:r>
              <a:rPr b="0" i="0" lang="es-MX" sz="1300" u="none" cap="none" strike="noStrike">
                <a:solidFill>
                  <a:schemeClr val="dk1"/>
                </a:solidFill>
                <a:latin typeface="Arial"/>
                <a:ea typeface="Arial"/>
                <a:cs typeface="Arial"/>
                <a:sym typeface="Arial"/>
              </a:rPr>
              <a:t>UN Org (s.f.). </a:t>
            </a:r>
            <a:r>
              <a:rPr b="0" i="0" lang="es-MX" sz="1300" u="sng" cap="none" strike="noStrike">
                <a:solidFill>
                  <a:schemeClr val="dk1"/>
                </a:solidFill>
                <a:latin typeface="Arial"/>
                <a:ea typeface="Arial"/>
                <a:cs typeface="Arial"/>
                <a:sym typeface="Arial"/>
                <a:hlinkClick r:id="rId3">
                  <a:extLst>
                    <a:ext uri="{A12FA001-AC4F-418D-AE19-62706E023703}">
                      <ahyp:hlinkClr val="tx"/>
                    </a:ext>
                  </a:extLst>
                </a:hlinkClick>
              </a:rPr>
              <a:t>Portada - Desarrollo Sostenible (un.org)</a:t>
            </a:r>
            <a:endParaRPr b="0" i="0" sz="1300" u="none" cap="none" strike="noStrike">
              <a:solidFill>
                <a:schemeClr val="dk1"/>
              </a:solidFill>
              <a:latin typeface="Arial"/>
              <a:ea typeface="Arial"/>
              <a:cs typeface="Arial"/>
              <a:sym typeface="Arial"/>
            </a:endParaRPr>
          </a:p>
          <a:p>
            <a:pPr indent="-311150" lvl="0" marL="342900" marR="0" rtl="0" algn="l">
              <a:spcBef>
                <a:spcPts val="0"/>
              </a:spcBef>
              <a:spcAft>
                <a:spcPts val="0"/>
              </a:spcAft>
              <a:buClr>
                <a:schemeClr val="dk1"/>
              </a:buClr>
              <a:buSzPts val="1300"/>
              <a:buFont typeface="Arial"/>
              <a:buAutoNum type="arabicPeriod"/>
            </a:pPr>
            <a:r>
              <a:rPr b="0" i="0" lang="es-MX" sz="1300" u="none" cap="none" strike="noStrike">
                <a:solidFill>
                  <a:schemeClr val="dk1"/>
                </a:solidFill>
                <a:latin typeface="Arial"/>
                <a:ea typeface="Arial"/>
                <a:cs typeface="Arial"/>
                <a:sym typeface="Arial"/>
              </a:rPr>
              <a:t>RuIIec-UNAM (2018). </a:t>
            </a:r>
            <a:r>
              <a:rPr b="0" i="0" lang="es-MX" sz="1300" u="sng" cap="none" strike="noStrike">
                <a:solidFill>
                  <a:schemeClr val="dk1"/>
                </a:solidFill>
                <a:latin typeface="Arial"/>
                <a:ea typeface="Arial"/>
                <a:cs typeface="Arial"/>
                <a:sym typeface="Arial"/>
                <a:hlinkClick r:id="rId4">
                  <a:extLst>
                    <a:ext uri="{A12FA001-AC4F-418D-AE19-62706E023703}">
                      <ahyp:hlinkClr val="tx"/>
                    </a:ext>
                  </a:extLst>
                </a:hlinkClick>
              </a:rPr>
              <a:t>HUERTOS URBANOS COMO DESARROLLO SOSTENIBLE - RU-Económicas (unam.mx)</a:t>
            </a:r>
            <a:endParaRPr b="0" i="0" sz="1300" u="none" cap="none" strike="noStrike">
              <a:solidFill>
                <a:schemeClr val="dk1"/>
              </a:solidFill>
              <a:latin typeface="Arial"/>
              <a:ea typeface="Arial"/>
              <a:cs typeface="Arial"/>
              <a:sym typeface="Arial"/>
            </a:endParaRPr>
          </a:p>
        </p:txBody>
      </p:sp>
      <p:pic>
        <p:nvPicPr>
          <p:cNvPr id="290" name="Google Shape;290;g26a8b420218_4_133"/>
          <p:cNvPicPr preferRelativeResize="0"/>
          <p:nvPr/>
        </p:nvPicPr>
        <p:blipFill rotWithShape="1">
          <a:blip r:embed="rId5">
            <a:alphaModFix/>
          </a:blip>
          <a:srcRect b="0" l="0" r="0" t="0"/>
          <a:stretch/>
        </p:blipFill>
        <p:spPr>
          <a:xfrm>
            <a:off x="10346625" y="152400"/>
            <a:ext cx="1497598" cy="1497598"/>
          </a:xfrm>
          <a:prstGeom prst="rect">
            <a:avLst/>
          </a:prstGeom>
          <a:noFill/>
          <a:ln>
            <a:noFill/>
          </a:ln>
        </p:spPr>
      </p:pic>
      <p:sp>
        <p:nvSpPr>
          <p:cNvPr id="291" name="Google Shape;291;g26a8b420218_4_1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s-MX" sz="3400"/>
              <a:t>Justificación del proyecto</a:t>
            </a:r>
            <a:endParaRPr>
              <a:solidFill>
                <a:srgbClr val="8B217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602316409e_0_0"/>
          <p:cNvSpPr txBox="1"/>
          <p:nvPr>
            <p:ph type="title"/>
          </p:nvPr>
        </p:nvSpPr>
        <p:spPr>
          <a:xfrm>
            <a:off x="945825" y="3117550"/>
            <a:ext cx="10515600" cy="1325700"/>
          </a:xfrm>
          <a:prstGeom prst="rect">
            <a:avLst/>
          </a:prstGeom>
        </p:spPr>
        <p:txBody>
          <a:bodyPr anchorCtr="0" anchor="ctr" bIns="45700" lIns="91425" spcFirstLastPara="1" rIns="91425" wrap="square" tIns="45700">
            <a:normAutofit fontScale="90000"/>
          </a:bodyPr>
          <a:lstStyle/>
          <a:p>
            <a:pPr indent="0" lvl="0" marL="0" rtl="0" algn="just">
              <a:lnSpc>
                <a:spcPct val="110000"/>
              </a:lnSpc>
              <a:spcBef>
                <a:spcPts val="1000"/>
              </a:spcBef>
              <a:spcAft>
                <a:spcPts val="0"/>
              </a:spcAft>
              <a:buClr>
                <a:schemeClr val="dk1"/>
              </a:buClr>
              <a:buSzPct val="114285"/>
              <a:buFont typeface="Arial"/>
              <a:buNone/>
            </a:pPr>
            <a:r>
              <a:rPr b="1" lang="es-MX" sz="2100"/>
              <a:t>Las metas del objetivo 13 de la agenda 2030 relacionadas con el presente proyecto son</a:t>
            </a:r>
            <a:r>
              <a:rPr b="1" lang="es-MX" sz="1900"/>
              <a:t>: 13.3 Mejorar la educación, la sensibilización y la capacidad humana e institucional respecto de la mitigación del cambio climático, la adaptación a él, la reducción de sus efectos y la alerta temprana. </a:t>
            </a:r>
            <a:endParaRPr sz="2500"/>
          </a:p>
          <a:p>
            <a:pPr indent="0" lvl="0" marL="0" rtl="0" algn="just">
              <a:lnSpc>
                <a:spcPct val="110000"/>
              </a:lnSpc>
              <a:spcBef>
                <a:spcPts val="1000"/>
              </a:spcBef>
              <a:spcAft>
                <a:spcPts val="0"/>
              </a:spcAft>
              <a:buNone/>
            </a:pPr>
            <a:r>
              <a:rPr b="1" lang="es-MX" sz="1900"/>
              <a:t>“El rápido crecimiento de las ciudades en los países en vías de desarrollo somete a grandes exigencias a los sistemas de suministros de alimentos de las ciudades, en las últimas décadas el modelo de crecimiento difuso de las ciudades (Naredo, 2006), el cambio climático y la globalización de los mercados agroalimentarios ha expulsado la actividad agraria de las áreas periurbanas hasta convertirla en una actividad marginal y en peligro de extinción. En este sentido la agricultura urbana proporciona alimentos frescos, genera empleo, recicla residuos urbanos, crea cinturones verdes y fortalece la resiliencia de las ciudades frente al cambio climático.” (Dzib Moo y col., 2018)</a:t>
            </a:r>
            <a:r>
              <a:rPr b="1" baseline="30000" lang="es-MX" sz="1900"/>
              <a:t>2</a:t>
            </a:r>
            <a:endParaRPr sz="9300"/>
          </a:p>
        </p:txBody>
      </p:sp>
      <p:sp>
        <p:nvSpPr>
          <p:cNvPr id="297" name="Google Shape;297;g2602316409e_0_0"/>
          <p:cNvSpPr txBox="1"/>
          <p:nvPr>
            <p:ph idx="1" type="body"/>
          </p:nvPr>
        </p:nvSpPr>
        <p:spPr>
          <a:xfrm>
            <a:off x="1038100" y="5542934"/>
            <a:ext cx="10515600" cy="4251900"/>
          </a:xfrm>
          <a:prstGeom prst="rect">
            <a:avLst/>
          </a:prstGeom>
        </p:spPr>
        <p:txBody>
          <a:bodyPr anchorCtr="0" anchor="t" bIns="45700" lIns="91425" spcFirstLastPara="1" rIns="91425" wrap="square" tIns="45700">
            <a:normAutofit/>
          </a:bodyPr>
          <a:lstStyle/>
          <a:p>
            <a:pPr indent="-311150" lvl="0" marL="342900" rtl="0" algn="l">
              <a:lnSpc>
                <a:spcPct val="100000"/>
              </a:lnSpc>
              <a:spcBef>
                <a:spcPts val="0"/>
              </a:spcBef>
              <a:spcAft>
                <a:spcPts val="0"/>
              </a:spcAft>
              <a:buClr>
                <a:schemeClr val="dk1"/>
              </a:buClr>
              <a:buSzPts val="1300"/>
              <a:buAutoNum type="arabicPeriod"/>
            </a:pPr>
            <a:r>
              <a:rPr lang="es-MX" sz="1300"/>
              <a:t>UN Org (s.f.). </a:t>
            </a:r>
            <a:r>
              <a:rPr lang="es-MX" sz="1300" u="sng">
                <a:hlinkClick r:id="rId3"/>
              </a:rPr>
              <a:t>Portada - Desarrollo Sostenible (un.org)</a:t>
            </a:r>
            <a:endParaRPr sz="1300"/>
          </a:p>
          <a:p>
            <a:pPr indent="-311150" lvl="0" marL="342900" rtl="0" algn="l">
              <a:lnSpc>
                <a:spcPct val="100000"/>
              </a:lnSpc>
              <a:spcBef>
                <a:spcPts val="0"/>
              </a:spcBef>
              <a:spcAft>
                <a:spcPts val="0"/>
              </a:spcAft>
              <a:buClr>
                <a:schemeClr val="dk1"/>
              </a:buClr>
              <a:buSzPts val="1300"/>
              <a:buAutoNum type="arabicPeriod"/>
            </a:pPr>
            <a:r>
              <a:rPr lang="es-MX" sz="1300"/>
              <a:t>RuIIec-UNAM (2018). </a:t>
            </a:r>
            <a:r>
              <a:rPr lang="es-MX" sz="1300" u="sng">
                <a:hlinkClick r:id="rId4"/>
              </a:rPr>
              <a:t>HUERTOS URBANOS COMO DESARROLLO SOSTENIBLE - RU-Económicas (unam.mx)</a:t>
            </a:r>
            <a:endParaRPr sz="1300"/>
          </a:p>
          <a:p>
            <a:pPr indent="0" lvl="0" marL="0" rtl="0" algn="l">
              <a:spcBef>
                <a:spcPts val="1000"/>
              </a:spcBef>
              <a:spcAft>
                <a:spcPts val="0"/>
              </a:spcAft>
              <a:buNone/>
            </a:pPr>
            <a:r>
              <a:t/>
            </a:r>
            <a:endParaRPr/>
          </a:p>
        </p:txBody>
      </p:sp>
      <p:sp>
        <p:nvSpPr>
          <p:cNvPr id="298" name="Google Shape;298;g2602316409e_0_0"/>
          <p:cNvSpPr txBox="1"/>
          <p:nvPr/>
        </p:nvSpPr>
        <p:spPr>
          <a:xfrm>
            <a:off x="945825" y="728875"/>
            <a:ext cx="9210600" cy="8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MX" sz="3400">
                <a:solidFill>
                  <a:schemeClr val="dk1"/>
                </a:solidFill>
              </a:rPr>
              <a:t>Justificación del proyecto</a:t>
            </a:r>
            <a:endParaRPr b="1" sz="3400">
              <a:solidFill>
                <a:schemeClr val="dk1"/>
              </a:solidFill>
            </a:endParaRPr>
          </a:p>
        </p:txBody>
      </p:sp>
      <p:pic>
        <p:nvPicPr>
          <p:cNvPr id="299" name="Google Shape;299;g2602316409e_0_0"/>
          <p:cNvPicPr preferRelativeResize="0"/>
          <p:nvPr/>
        </p:nvPicPr>
        <p:blipFill rotWithShape="1">
          <a:blip r:embed="rId5">
            <a:alphaModFix/>
          </a:blip>
          <a:srcRect b="0" l="0" r="0" t="0"/>
          <a:stretch/>
        </p:blipFill>
        <p:spPr>
          <a:xfrm>
            <a:off x="10055073" y="184388"/>
            <a:ext cx="1565382" cy="156538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2bd76590b48_0_230"/>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305" name="Google Shape;305;g2bd76590b48_0_230"/>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306" name="Google Shape;306;g2bd76590b48_0_230"/>
          <p:cNvSpPr/>
          <p:nvPr/>
        </p:nvSpPr>
        <p:spPr>
          <a:xfrm>
            <a:off x="1434737" y="1527041"/>
            <a:ext cx="9065100" cy="7215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5200"/>
              <a:buFont typeface="Century Gothic"/>
              <a:buNone/>
            </a:pPr>
            <a:r>
              <a:t/>
            </a:r>
            <a:endParaRPr b="0" i="0" sz="5200" u="none" cap="none" strike="noStrike">
              <a:solidFill>
                <a:srgbClr val="611F53"/>
              </a:solidFill>
              <a:latin typeface="Century Gothic"/>
              <a:ea typeface="Century Gothic"/>
              <a:cs typeface="Century Gothic"/>
              <a:sym typeface="Century Gothic"/>
            </a:endParaRPr>
          </a:p>
        </p:txBody>
      </p:sp>
      <p:sp>
        <p:nvSpPr>
          <p:cNvPr id="307" name="Google Shape;307;g2bd76590b48_0_230"/>
          <p:cNvSpPr/>
          <p:nvPr/>
        </p:nvSpPr>
        <p:spPr>
          <a:xfrm>
            <a:off x="1155145" y="4276060"/>
            <a:ext cx="10864200" cy="5049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p:txBody>
      </p:sp>
      <p:sp>
        <p:nvSpPr>
          <p:cNvPr id="308" name="Google Shape;308;g2bd76590b48_0_230"/>
          <p:cNvSpPr/>
          <p:nvPr/>
        </p:nvSpPr>
        <p:spPr>
          <a:xfrm>
            <a:off x="1813025" y="2003000"/>
            <a:ext cx="10206300" cy="721500"/>
          </a:xfrm>
          <a:prstGeom prst="rect">
            <a:avLst/>
          </a:prstGeom>
          <a:noFill/>
          <a:ln>
            <a:noFill/>
          </a:ln>
        </p:spPr>
        <p:txBody>
          <a:bodyPr anchorCtr="0" anchor="ctr" bIns="43650" lIns="43650" spcFirstLastPara="1" rIns="43650" wrap="square" tIns="43650">
            <a:noAutofit/>
          </a:bodyPr>
          <a:lstStyle/>
          <a:p>
            <a:pPr indent="0" lvl="0" marL="0" marR="0" rtl="0" algn="l">
              <a:lnSpc>
                <a:spcPct val="100000"/>
              </a:lnSpc>
              <a:spcBef>
                <a:spcPts val="0"/>
              </a:spcBef>
              <a:spcAft>
                <a:spcPts val="0"/>
              </a:spcAft>
              <a:buClr>
                <a:srgbClr val="611F53"/>
              </a:buClr>
              <a:buSzPts val="5200"/>
              <a:buFont typeface="Century Gothic"/>
              <a:buNone/>
            </a:pPr>
            <a:r>
              <a:rPr b="1" i="0" lang="es-MX" sz="4600" u="none" cap="none" strike="noStrike">
                <a:solidFill>
                  <a:srgbClr val="611F53"/>
                </a:solidFill>
                <a:latin typeface="Century Gothic"/>
                <a:ea typeface="Century Gothic"/>
                <a:cs typeface="Century Gothic"/>
                <a:sym typeface="Century Gothic"/>
              </a:rPr>
              <a:t>Objetivo general del proyecto</a:t>
            </a:r>
            <a:endParaRPr b="1" i="0" sz="4600" u="none" cap="none" strike="noStrike">
              <a:solidFill>
                <a:srgbClr val="611F53"/>
              </a:solidFill>
              <a:latin typeface="Century Gothic"/>
              <a:ea typeface="Century Gothic"/>
              <a:cs typeface="Century Gothic"/>
              <a:sym typeface="Century Gothic"/>
            </a:endParaRPr>
          </a:p>
        </p:txBody>
      </p:sp>
      <p:sp>
        <p:nvSpPr>
          <p:cNvPr id="309" name="Google Shape;309;g2bd76590b48_0_230"/>
          <p:cNvSpPr txBox="1"/>
          <p:nvPr/>
        </p:nvSpPr>
        <p:spPr>
          <a:xfrm>
            <a:off x="1716891" y="2820428"/>
            <a:ext cx="9361500" cy="2676900"/>
          </a:xfrm>
          <a:prstGeom prst="rect">
            <a:avLst/>
          </a:prstGeom>
          <a:noFill/>
          <a:ln>
            <a:noFill/>
          </a:ln>
        </p:spPr>
        <p:txBody>
          <a:bodyPr anchorCtr="0" anchor="t" bIns="78575" lIns="78575" spcFirstLastPara="1" rIns="78575" wrap="square" tIns="78575">
            <a:spAutoFit/>
          </a:bodyPr>
          <a:lstStyle/>
          <a:p>
            <a:pPr indent="0" lvl="0" marL="0" marR="0" rtl="0" algn="just">
              <a:lnSpc>
                <a:spcPct val="115000"/>
              </a:lnSpc>
              <a:spcBef>
                <a:spcPts val="0"/>
              </a:spcBef>
              <a:spcAft>
                <a:spcPts val="0"/>
              </a:spcAft>
              <a:buClr>
                <a:srgbClr val="000000"/>
              </a:buClr>
              <a:buSzPts val="2100"/>
              <a:buFont typeface="Arial"/>
              <a:buNone/>
            </a:pPr>
            <a:r>
              <a:rPr b="1" lang="es-MX" sz="2100">
                <a:solidFill>
                  <a:srgbClr val="002060"/>
                </a:solidFill>
                <a:highlight>
                  <a:schemeClr val="lt1"/>
                </a:highlight>
              </a:rPr>
              <a:t>Construir un huerto urbano con plantas endémicas del Estado de México que produzcan materiales para cocinar y para ser usadas como remedios recomendados por la herbolaria mexicana, para que las alumnas de segundo y cuarto semestre de preparatoria reflexionen acerca de las bondades y ventajas de contar con él.</a:t>
            </a:r>
            <a:endParaRPr b="1" i="0" sz="2100" u="none" cap="none" strike="noStrike">
              <a:solidFill>
                <a:srgbClr val="002060"/>
              </a:solidFill>
              <a:highlight>
                <a:schemeClr val="lt1"/>
              </a:highlight>
            </a:endParaRPr>
          </a:p>
          <a:p>
            <a:pPr indent="0" lvl="0" marL="0" marR="0" rtl="0" algn="just">
              <a:lnSpc>
                <a:spcPct val="115000"/>
              </a:lnSpc>
              <a:spcBef>
                <a:spcPts val="0"/>
              </a:spcBef>
              <a:spcAft>
                <a:spcPts val="0"/>
              </a:spcAft>
              <a:buClr>
                <a:srgbClr val="000000"/>
              </a:buClr>
              <a:buSzPts val="1900"/>
              <a:buFont typeface="Arial"/>
              <a:buNone/>
            </a:pPr>
            <a:r>
              <a:t/>
            </a:r>
            <a:endParaRPr b="0" i="0" sz="1900" u="none" cap="none" strike="noStrike">
              <a:solidFill>
                <a:srgbClr val="374151"/>
              </a:solidFill>
              <a:highlight>
                <a:schemeClr val="lt1"/>
              </a:highlight>
              <a:latin typeface="Century Gothic"/>
              <a:ea typeface="Century Gothic"/>
              <a:cs typeface="Century Gothic"/>
              <a:sym typeface="Century Gothic"/>
            </a:endParaRPr>
          </a:p>
          <a:p>
            <a:pPr indent="0" lvl="0" marL="0" marR="0" rtl="0" algn="just">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highlight>
                <a:schemeClr val="lt1"/>
              </a:highlight>
              <a:latin typeface="Century Gothic"/>
              <a:ea typeface="Century Gothic"/>
              <a:cs typeface="Century Gothic"/>
              <a:sym typeface="Century Gothic"/>
            </a:endParaRPr>
          </a:p>
        </p:txBody>
      </p:sp>
      <p:sp>
        <p:nvSpPr>
          <p:cNvPr id="310" name="Google Shape;310;g2bd76590b48_0_230"/>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311" name="Google Shape;311;g2bd76590b48_0_230"/>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bcc2b6cd19_0_14"/>
          <p:cNvSpPr txBox="1"/>
          <p:nvPr>
            <p:ph type="ctrTitle"/>
          </p:nvPr>
        </p:nvSpPr>
        <p:spPr>
          <a:xfrm>
            <a:off x="841248" y="448056"/>
            <a:ext cx="10515600" cy="406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s-MX" sz="3000"/>
              <a:t>Objetivo de la asignatura de Biología </a:t>
            </a:r>
            <a:endParaRPr sz="3000"/>
          </a:p>
          <a:p>
            <a:pPr indent="0" lvl="0" marL="0" rtl="0" algn="l">
              <a:spcBef>
                <a:spcPts val="0"/>
              </a:spcBef>
              <a:spcAft>
                <a:spcPts val="0"/>
              </a:spcAft>
              <a:buNone/>
            </a:pPr>
            <a:r>
              <a:t/>
            </a:r>
            <a:endParaRPr sz="3000"/>
          </a:p>
          <a:p>
            <a:pPr indent="0" lvl="0" marL="0" rtl="0" algn="just">
              <a:spcBef>
                <a:spcPts val="0"/>
              </a:spcBef>
              <a:spcAft>
                <a:spcPts val="0"/>
              </a:spcAft>
              <a:buNone/>
            </a:pPr>
            <a:r>
              <a:rPr lang="es-MX" sz="3000"/>
              <a:t>Las alumnas reconocen las dimensiones del desarrollo sustentable y su importancia para la conservación de la biodiversidad, por medio de la implementación de un huerto urbano, donde se cultiven plantas endémicas del Estado de México, de uso en la cocina y como plantas medicinales.</a:t>
            </a:r>
            <a:endParaRPr sz="3000"/>
          </a:p>
        </p:txBody>
      </p:sp>
      <p:pic>
        <p:nvPicPr>
          <p:cNvPr id="317" name="Google Shape;317;g2bcc2b6cd19_0_14"/>
          <p:cNvPicPr preferRelativeResize="0"/>
          <p:nvPr/>
        </p:nvPicPr>
        <p:blipFill rotWithShape="1">
          <a:blip r:embed="rId3">
            <a:alphaModFix/>
          </a:blip>
          <a:srcRect b="0" l="0" r="0" t="0"/>
          <a:stretch/>
        </p:blipFill>
        <p:spPr>
          <a:xfrm>
            <a:off x="10193473" y="353513"/>
            <a:ext cx="1565382" cy="1565382"/>
          </a:xfrm>
          <a:prstGeom prst="rect">
            <a:avLst/>
          </a:prstGeom>
          <a:noFill/>
          <a:ln>
            <a:noFill/>
          </a:ln>
        </p:spPr>
      </p:pic>
      <p:pic>
        <p:nvPicPr>
          <p:cNvPr id="318" name="Google Shape;318;g2bcc2b6cd19_0_14"/>
          <p:cNvPicPr preferRelativeResize="0"/>
          <p:nvPr/>
        </p:nvPicPr>
        <p:blipFill rotWithShape="1">
          <a:blip r:embed="rId4">
            <a:alphaModFix/>
          </a:blip>
          <a:srcRect b="0" l="0" r="0" t="0"/>
          <a:stretch/>
        </p:blipFill>
        <p:spPr>
          <a:xfrm>
            <a:off x="841238" y="448062"/>
            <a:ext cx="2377529" cy="7166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1" name="Google Shape;111;p2"/>
          <p:cNvSpPr txBox="1"/>
          <p:nvPr>
            <p:ph idx="1" type="subTitle"/>
          </p:nvPr>
        </p:nvSpPr>
        <p:spPr>
          <a:xfrm>
            <a:off x="714562" y="867847"/>
            <a:ext cx="10530600" cy="402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60"/>
              <a:buNone/>
            </a:pPr>
            <a:r>
              <a:rPr b="1" lang="es-MX" sz="1900"/>
              <a:t>Huerto urbano y  desarrollo sostenible</a:t>
            </a:r>
            <a:endParaRPr sz="1900"/>
          </a:p>
          <a:p>
            <a:pPr indent="0" lvl="0" marL="0" rtl="0" algn="l">
              <a:lnSpc>
                <a:spcPct val="100000"/>
              </a:lnSpc>
              <a:spcBef>
                <a:spcPts val="1000"/>
              </a:spcBef>
              <a:spcAft>
                <a:spcPts val="0"/>
              </a:spcAft>
              <a:buClr>
                <a:schemeClr val="dk1"/>
              </a:buClr>
              <a:buSzPts val="1860"/>
              <a:buNone/>
            </a:pPr>
            <a:r>
              <a:rPr b="1" lang="es-MX" sz="1900"/>
              <a:t>En 2015 la Organización de las Naciones Unidas aprobó la Agenda 2030 sobre el Desarrollo Sostenible, lo que representó una oportunidad para que los países y sus sociedades emprendieran un nuevo camino para mejorar la vida y el ambiente de las personas, sin dejar nadie atrás. La agenda cuenta con 17 objetivos de Desarrollo sostenible, donde se plantea la erradicación de la pobreza, a la vez de un crecimiento económico en el que se combata el cambio climático y se proteja el ambiente (UN Org., s.f.)</a:t>
            </a:r>
            <a:r>
              <a:rPr b="1" baseline="30000" lang="es-MX" sz="1900"/>
              <a:t>1</a:t>
            </a:r>
            <a:endParaRPr sz="1900"/>
          </a:p>
          <a:p>
            <a:pPr indent="0" lvl="0" marL="0" rtl="0" algn="l">
              <a:lnSpc>
                <a:spcPct val="100000"/>
              </a:lnSpc>
              <a:spcBef>
                <a:spcPts val="1000"/>
              </a:spcBef>
              <a:spcAft>
                <a:spcPts val="0"/>
              </a:spcAft>
              <a:buClr>
                <a:schemeClr val="dk1"/>
              </a:buClr>
              <a:buSzPts val="1860"/>
              <a:buNone/>
            </a:pPr>
            <a:r>
              <a:rPr b="1" lang="es-MX" sz="1900"/>
              <a:t>En el objetivo 13 Acción por el Clima, que va de la mano con el Acuerdo de París, se planteó como objetivo mantener el aumento global de la temperatura durante este siglo muy por debajo de los 2 grados centígrados, con respecto a los niveles preindustriales.</a:t>
            </a:r>
            <a:endParaRPr sz="1900"/>
          </a:p>
          <a:p>
            <a:pPr indent="0" lvl="0" marL="0" rtl="0" algn="l">
              <a:lnSpc>
                <a:spcPct val="100000"/>
              </a:lnSpc>
              <a:spcBef>
                <a:spcPts val="1000"/>
              </a:spcBef>
              <a:spcAft>
                <a:spcPts val="0"/>
              </a:spcAft>
              <a:buClr>
                <a:schemeClr val="dk1"/>
              </a:buClr>
              <a:buSzPts val="1860"/>
              <a:buNone/>
            </a:pPr>
            <a:r>
              <a:t/>
            </a:r>
            <a:endParaRPr b="1" sz="1960"/>
          </a:p>
        </p:txBody>
      </p:sp>
      <p:sp>
        <p:nvSpPr>
          <p:cNvPr id="112" name="Google Shape;112;p2"/>
          <p:cNvSpPr/>
          <p:nvPr/>
        </p:nvSpPr>
        <p:spPr>
          <a:xfrm>
            <a:off x="714562" y="4409267"/>
            <a:ext cx="4243589" cy="27432"/>
          </a:xfrm>
          <a:custGeom>
            <a:rect b="b" l="l" r="r" t="t"/>
            <a:pathLst>
              <a:path extrusionOk="0" fill="none" h="27432" w="4243589">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extrusionOk="0" h="27432" w="4243589">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B2175"/>
          </a:solidFill>
          <a:ln cap="rnd" cmpd="sng" w="38100">
            <a:solidFill>
              <a:srgbClr val="8B21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3" name="Google Shape;113;p2"/>
          <p:cNvSpPr txBox="1"/>
          <p:nvPr/>
        </p:nvSpPr>
        <p:spPr>
          <a:xfrm>
            <a:off x="3047189" y="3244334"/>
            <a:ext cx="60943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MX"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14" name="Google Shape;114;p2"/>
          <p:cNvSpPr txBox="1"/>
          <p:nvPr/>
        </p:nvSpPr>
        <p:spPr>
          <a:xfrm>
            <a:off x="765800" y="5143956"/>
            <a:ext cx="10657200" cy="492600"/>
          </a:xfrm>
          <a:prstGeom prst="rect">
            <a:avLst/>
          </a:prstGeom>
          <a:noFill/>
          <a:ln>
            <a:noFill/>
          </a:ln>
        </p:spPr>
        <p:txBody>
          <a:bodyPr anchorCtr="0" anchor="t" bIns="45700" lIns="91425" spcFirstLastPara="1" rIns="91425" wrap="square" tIns="45700">
            <a:spAutoFit/>
          </a:bodyPr>
          <a:lstStyle/>
          <a:p>
            <a:pPr indent="-311150" lvl="0" marL="342900" marR="0" rtl="0" algn="l">
              <a:spcBef>
                <a:spcPts val="0"/>
              </a:spcBef>
              <a:spcAft>
                <a:spcPts val="0"/>
              </a:spcAft>
              <a:buClr>
                <a:schemeClr val="dk1"/>
              </a:buClr>
              <a:buSzPts val="1300"/>
              <a:buFont typeface="Arial"/>
              <a:buAutoNum type="arabicPeriod"/>
            </a:pPr>
            <a:r>
              <a:rPr b="0" i="0" lang="es-MX" sz="1300" u="none" cap="none" strike="noStrike">
                <a:solidFill>
                  <a:schemeClr val="dk1"/>
                </a:solidFill>
                <a:latin typeface="Arial"/>
                <a:ea typeface="Arial"/>
                <a:cs typeface="Arial"/>
                <a:sym typeface="Arial"/>
              </a:rPr>
              <a:t>UN Org (s.f.). </a:t>
            </a:r>
            <a:r>
              <a:rPr b="0" i="0" lang="es-MX" sz="1300" u="sng" cap="none" strike="noStrike">
                <a:solidFill>
                  <a:schemeClr val="dk1"/>
                </a:solidFill>
                <a:latin typeface="Arial"/>
                <a:ea typeface="Arial"/>
                <a:cs typeface="Arial"/>
                <a:sym typeface="Arial"/>
                <a:hlinkClick r:id="rId3">
                  <a:extLst>
                    <a:ext uri="{A12FA001-AC4F-418D-AE19-62706E023703}">
                      <ahyp:hlinkClr val="tx"/>
                    </a:ext>
                  </a:extLst>
                </a:hlinkClick>
              </a:rPr>
              <a:t>Portada - Desarrollo Sostenible (un.org)</a:t>
            </a:r>
            <a:endParaRPr b="0" i="0" sz="1300" u="none" cap="none" strike="noStrike">
              <a:solidFill>
                <a:schemeClr val="dk1"/>
              </a:solidFill>
              <a:latin typeface="Arial"/>
              <a:ea typeface="Arial"/>
              <a:cs typeface="Arial"/>
              <a:sym typeface="Arial"/>
            </a:endParaRPr>
          </a:p>
          <a:p>
            <a:pPr indent="-311150" lvl="0" marL="342900" marR="0" rtl="0" algn="l">
              <a:spcBef>
                <a:spcPts val="0"/>
              </a:spcBef>
              <a:spcAft>
                <a:spcPts val="0"/>
              </a:spcAft>
              <a:buClr>
                <a:schemeClr val="dk1"/>
              </a:buClr>
              <a:buSzPts val="1300"/>
              <a:buFont typeface="Arial"/>
              <a:buAutoNum type="arabicPeriod"/>
            </a:pPr>
            <a:r>
              <a:rPr b="0" i="0" lang="es-MX" sz="1300" u="none" cap="none" strike="noStrike">
                <a:solidFill>
                  <a:schemeClr val="dk1"/>
                </a:solidFill>
                <a:latin typeface="Arial"/>
                <a:ea typeface="Arial"/>
                <a:cs typeface="Arial"/>
                <a:sym typeface="Arial"/>
              </a:rPr>
              <a:t>RuIIec-UNAM (2018). </a:t>
            </a:r>
            <a:r>
              <a:rPr b="0" i="0" lang="es-MX" sz="1300" u="sng" cap="none" strike="noStrike">
                <a:solidFill>
                  <a:schemeClr val="dk1"/>
                </a:solidFill>
                <a:latin typeface="Arial"/>
                <a:ea typeface="Arial"/>
                <a:cs typeface="Arial"/>
                <a:sym typeface="Arial"/>
                <a:hlinkClick r:id="rId4">
                  <a:extLst>
                    <a:ext uri="{A12FA001-AC4F-418D-AE19-62706E023703}">
                      <ahyp:hlinkClr val="tx"/>
                    </a:ext>
                  </a:extLst>
                </a:hlinkClick>
              </a:rPr>
              <a:t>HUERTOS URBANOS COMO DESARROLLO SOSTENIBLE - RU-Económicas (unam.mx)</a:t>
            </a:r>
            <a:endParaRPr b="0" i="0" sz="1300" u="none" cap="none" strike="noStrike">
              <a:solidFill>
                <a:schemeClr val="dk1"/>
              </a:solidFill>
              <a:latin typeface="Arial"/>
              <a:ea typeface="Arial"/>
              <a:cs typeface="Arial"/>
              <a:sym typeface="Arial"/>
            </a:endParaRPr>
          </a:p>
        </p:txBody>
      </p:sp>
      <p:pic>
        <p:nvPicPr>
          <p:cNvPr id="115" name="Google Shape;115;p2"/>
          <p:cNvPicPr preferRelativeResize="0"/>
          <p:nvPr/>
        </p:nvPicPr>
        <p:blipFill rotWithShape="1">
          <a:blip r:embed="rId5">
            <a:alphaModFix/>
          </a:blip>
          <a:srcRect b="0" l="0" r="0" t="0"/>
          <a:stretch/>
        </p:blipFill>
        <p:spPr>
          <a:xfrm>
            <a:off x="10347198" y="261263"/>
            <a:ext cx="1565382" cy="15653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2bcc2b6cd19_0_18"/>
          <p:cNvSpPr txBox="1"/>
          <p:nvPr>
            <p:ph type="ctrTitle"/>
          </p:nvPr>
        </p:nvSpPr>
        <p:spPr>
          <a:xfrm>
            <a:off x="838198" y="868281"/>
            <a:ext cx="10515600" cy="406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s-MX" sz="3000"/>
              <a:t>Objetivo de la asignatura de Historia de México </a:t>
            </a:r>
            <a:endParaRPr sz="3000"/>
          </a:p>
          <a:p>
            <a:pPr indent="0" lvl="0" marL="0" rtl="0" algn="l">
              <a:spcBef>
                <a:spcPts val="0"/>
              </a:spcBef>
              <a:spcAft>
                <a:spcPts val="0"/>
              </a:spcAft>
              <a:buNone/>
            </a:pPr>
            <a:r>
              <a:t/>
            </a:r>
            <a:endParaRPr sz="3000"/>
          </a:p>
          <a:p>
            <a:pPr indent="0" lvl="0" marL="0" rtl="0" algn="just">
              <a:spcBef>
                <a:spcPts val="0"/>
              </a:spcBef>
              <a:spcAft>
                <a:spcPts val="0"/>
              </a:spcAft>
              <a:buNone/>
            </a:pPr>
            <a:r>
              <a:rPr lang="es-MX" sz="3000"/>
              <a:t>Las alumnas analizarán las formas de producción agrícola durante México prehispánico y el Virreinato de la Nueva España, para identificar algunos rasgos de continuidad en la forma de producción agropecuaria en el país.</a:t>
            </a:r>
            <a:endParaRPr sz="3000"/>
          </a:p>
          <a:p>
            <a:pPr indent="0" lvl="0" marL="0" rtl="0" algn="just">
              <a:spcBef>
                <a:spcPts val="0"/>
              </a:spcBef>
              <a:spcAft>
                <a:spcPts val="0"/>
              </a:spcAft>
              <a:buNone/>
            </a:pPr>
            <a:r>
              <a:t/>
            </a:r>
            <a:endParaRPr sz="3000"/>
          </a:p>
        </p:txBody>
      </p:sp>
      <p:pic>
        <p:nvPicPr>
          <p:cNvPr id="324" name="Google Shape;324;g2bcc2b6cd19_0_18"/>
          <p:cNvPicPr preferRelativeResize="0"/>
          <p:nvPr/>
        </p:nvPicPr>
        <p:blipFill rotWithShape="1">
          <a:blip r:embed="rId3">
            <a:alphaModFix/>
          </a:blip>
          <a:srcRect b="0" l="0" r="0" t="0"/>
          <a:stretch/>
        </p:blipFill>
        <p:spPr>
          <a:xfrm>
            <a:off x="10116573" y="448038"/>
            <a:ext cx="1565382" cy="1565382"/>
          </a:xfrm>
          <a:prstGeom prst="rect">
            <a:avLst/>
          </a:prstGeom>
          <a:noFill/>
          <a:ln>
            <a:noFill/>
          </a:ln>
        </p:spPr>
      </p:pic>
      <p:pic>
        <p:nvPicPr>
          <p:cNvPr id="325" name="Google Shape;325;g2bcc2b6cd19_0_18"/>
          <p:cNvPicPr preferRelativeResize="0"/>
          <p:nvPr/>
        </p:nvPicPr>
        <p:blipFill rotWithShape="1">
          <a:blip r:embed="rId4">
            <a:alphaModFix/>
          </a:blip>
          <a:srcRect b="0" l="0" r="0" t="0"/>
          <a:stretch/>
        </p:blipFill>
        <p:spPr>
          <a:xfrm>
            <a:off x="947413" y="776587"/>
            <a:ext cx="2377529" cy="71660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2bcc2b6cd19_0_22"/>
          <p:cNvSpPr txBox="1"/>
          <p:nvPr>
            <p:ph type="ctrTitle"/>
          </p:nvPr>
        </p:nvSpPr>
        <p:spPr>
          <a:xfrm>
            <a:off x="841248" y="448056"/>
            <a:ext cx="10515600" cy="406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s-MX" sz="3000"/>
              <a:t>Objetivo de la asignatura de Taller de Lectura y Redacción</a:t>
            </a:r>
            <a:endParaRPr sz="3000"/>
          </a:p>
          <a:p>
            <a:pPr indent="0" lvl="0" marL="0" rtl="0" algn="l">
              <a:spcBef>
                <a:spcPts val="0"/>
              </a:spcBef>
              <a:spcAft>
                <a:spcPts val="0"/>
              </a:spcAft>
              <a:buNone/>
            </a:pPr>
            <a:r>
              <a:t/>
            </a:r>
            <a:endParaRPr sz="3000"/>
          </a:p>
          <a:p>
            <a:pPr indent="0" lvl="0" marL="0" rtl="0" algn="just">
              <a:lnSpc>
                <a:spcPct val="90000"/>
              </a:lnSpc>
              <a:spcBef>
                <a:spcPts val="0"/>
              </a:spcBef>
              <a:spcAft>
                <a:spcPts val="0"/>
              </a:spcAft>
              <a:buClr>
                <a:schemeClr val="lt1"/>
              </a:buClr>
              <a:buSzPts val="4000"/>
              <a:buFont typeface="Arial"/>
              <a:buNone/>
            </a:pPr>
            <a:r>
              <a:rPr lang="es-MX" sz="3000"/>
              <a:t>Que las alumnas identifiquen todas las pautas formales y de fondo de un trabajo de investigación y que apliquen en su realización práctica sus conocimientos.</a:t>
            </a:r>
            <a:endParaRPr sz="3000"/>
          </a:p>
        </p:txBody>
      </p:sp>
      <p:pic>
        <p:nvPicPr>
          <p:cNvPr id="331" name="Google Shape;331;g2bcc2b6cd19_0_22"/>
          <p:cNvPicPr preferRelativeResize="0"/>
          <p:nvPr/>
        </p:nvPicPr>
        <p:blipFill rotWithShape="1">
          <a:blip r:embed="rId3">
            <a:alphaModFix/>
          </a:blip>
          <a:srcRect b="0" l="0" r="0" t="0"/>
          <a:stretch/>
        </p:blipFill>
        <p:spPr>
          <a:xfrm>
            <a:off x="10085823" y="614938"/>
            <a:ext cx="1565382" cy="1565382"/>
          </a:xfrm>
          <a:prstGeom prst="rect">
            <a:avLst/>
          </a:prstGeom>
          <a:noFill/>
          <a:ln>
            <a:noFill/>
          </a:ln>
        </p:spPr>
      </p:pic>
      <p:pic>
        <p:nvPicPr>
          <p:cNvPr id="332" name="Google Shape;332;g2bcc2b6cd19_0_22"/>
          <p:cNvPicPr preferRelativeResize="0"/>
          <p:nvPr/>
        </p:nvPicPr>
        <p:blipFill rotWithShape="1">
          <a:blip r:embed="rId4">
            <a:alphaModFix/>
          </a:blip>
          <a:srcRect b="0" l="0" r="0" t="0"/>
          <a:stretch/>
        </p:blipFill>
        <p:spPr>
          <a:xfrm>
            <a:off x="947413" y="761212"/>
            <a:ext cx="2377529" cy="7166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2bcc2b6cd19_0_26"/>
          <p:cNvSpPr txBox="1"/>
          <p:nvPr>
            <p:ph type="ctrTitle"/>
          </p:nvPr>
        </p:nvSpPr>
        <p:spPr>
          <a:xfrm>
            <a:off x="841248" y="448056"/>
            <a:ext cx="10515600" cy="406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s-MX" sz="2800"/>
              <a:t>Objetivo de la asignatura de Química </a:t>
            </a:r>
            <a:endParaRPr sz="2800"/>
          </a:p>
          <a:p>
            <a:pPr indent="0" lvl="0" marL="0" rtl="0" algn="l">
              <a:spcBef>
                <a:spcPts val="0"/>
              </a:spcBef>
              <a:spcAft>
                <a:spcPts val="0"/>
              </a:spcAft>
              <a:buNone/>
            </a:pPr>
            <a:r>
              <a:t/>
            </a:r>
            <a:endParaRPr sz="2800"/>
          </a:p>
          <a:p>
            <a:pPr indent="0" lvl="0" marL="0" rtl="0" algn="l">
              <a:spcBef>
                <a:spcPts val="0"/>
              </a:spcBef>
              <a:spcAft>
                <a:spcPts val="0"/>
              </a:spcAft>
              <a:buNone/>
            </a:pPr>
            <a:r>
              <a:rPr lang="es-MX" sz="2800"/>
              <a:t>Las alumnas identifican los diversos temas de la química relacionados con un huerto urbano y reflexionan sobre el impacto que éstos pueden tener en el desarrollo sostenible y la sociedad, mediante el análisis de suelos y uso de pesticidas orgánicos. </a:t>
            </a:r>
            <a:endParaRPr sz="2800"/>
          </a:p>
        </p:txBody>
      </p:sp>
      <p:pic>
        <p:nvPicPr>
          <p:cNvPr id="338" name="Google Shape;338;g2bcc2b6cd19_0_26"/>
          <p:cNvPicPr preferRelativeResize="0"/>
          <p:nvPr/>
        </p:nvPicPr>
        <p:blipFill rotWithShape="1">
          <a:blip r:embed="rId3">
            <a:alphaModFix/>
          </a:blip>
          <a:srcRect b="0" l="0" r="0" t="0"/>
          <a:stretch/>
        </p:blipFill>
        <p:spPr>
          <a:xfrm>
            <a:off x="10162698" y="448038"/>
            <a:ext cx="1565382" cy="1565382"/>
          </a:xfrm>
          <a:prstGeom prst="rect">
            <a:avLst/>
          </a:prstGeom>
          <a:noFill/>
          <a:ln>
            <a:noFill/>
          </a:ln>
        </p:spPr>
      </p:pic>
      <p:pic>
        <p:nvPicPr>
          <p:cNvPr id="339" name="Google Shape;339;g2bcc2b6cd19_0_26"/>
          <p:cNvPicPr preferRelativeResize="0"/>
          <p:nvPr/>
        </p:nvPicPr>
        <p:blipFill rotWithShape="1">
          <a:blip r:embed="rId4">
            <a:alphaModFix/>
          </a:blip>
          <a:srcRect b="0" l="0" r="0" t="0"/>
          <a:stretch/>
        </p:blipFill>
        <p:spPr>
          <a:xfrm>
            <a:off x="1008913" y="607462"/>
            <a:ext cx="2377529" cy="7166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bcc2b6cd19_0_30"/>
          <p:cNvSpPr txBox="1"/>
          <p:nvPr>
            <p:ph type="ctrTitle"/>
          </p:nvPr>
        </p:nvSpPr>
        <p:spPr>
          <a:xfrm>
            <a:off x="588123" y="1394406"/>
            <a:ext cx="10515600" cy="4069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s-MX" sz="2800"/>
              <a:t>Objetivo de la asignatura de Administración</a:t>
            </a:r>
            <a:endParaRPr sz="2800"/>
          </a:p>
          <a:p>
            <a:pPr indent="0" lvl="0" marL="0" rtl="0" algn="l">
              <a:spcBef>
                <a:spcPts val="0"/>
              </a:spcBef>
              <a:spcAft>
                <a:spcPts val="0"/>
              </a:spcAft>
              <a:buNone/>
            </a:pPr>
            <a:r>
              <a:t/>
            </a:r>
            <a:endParaRPr sz="2800"/>
          </a:p>
          <a:p>
            <a:pPr indent="0" lvl="0" marL="0" rtl="0" algn="just">
              <a:spcBef>
                <a:spcPts val="0"/>
              </a:spcBef>
              <a:spcAft>
                <a:spcPts val="0"/>
              </a:spcAft>
              <a:buNone/>
            </a:pPr>
            <a:r>
              <a:rPr lang="es-MX" sz="2800"/>
              <a:t>Contribuir desde el proceso administrativo en la colaboración y  gestión de recursos económicos del Huerto Urbano en el que participan </a:t>
            </a:r>
            <a:r>
              <a:rPr lang="es-MX" sz="2800"/>
              <a:t>alumnas</a:t>
            </a:r>
            <a:r>
              <a:rPr lang="es-MX" sz="2800"/>
              <a:t> con la finalidad que generar resultados apegados a los objetivos del proyecto.</a:t>
            </a:r>
            <a:endParaRPr sz="2800"/>
          </a:p>
          <a:p>
            <a:pPr indent="0" lvl="0" marL="0" rtl="0" algn="l">
              <a:spcBef>
                <a:spcPts val="0"/>
              </a:spcBef>
              <a:spcAft>
                <a:spcPts val="0"/>
              </a:spcAft>
              <a:buNone/>
            </a:pPr>
            <a:r>
              <a:t/>
            </a:r>
            <a:endParaRPr sz="2800"/>
          </a:p>
          <a:p>
            <a:pPr indent="0" lvl="0" marL="0" rtl="0" algn="just">
              <a:spcBef>
                <a:spcPts val="0"/>
              </a:spcBef>
              <a:spcAft>
                <a:spcPts val="0"/>
              </a:spcAft>
              <a:buNone/>
            </a:pPr>
            <a:r>
              <a:t/>
            </a:r>
            <a:endParaRPr sz="2800"/>
          </a:p>
        </p:txBody>
      </p:sp>
      <p:pic>
        <p:nvPicPr>
          <p:cNvPr id="345" name="Google Shape;345;g2bcc2b6cd19_0_30"/>
          <p:cNvPicPr preferRelativeResize="0"/>
          <p:nvPr/>
        </p:nvPicPr>
        <p:blipFill rotWithShape="1">
          <a:blip r:embed="rId3">
            <a:alphaModFix/>
          </a:blip>
          <a:srcRect b="0" l="0" r="0" t="0"/>
          <a:stretch/>
        </p:blipFill>
        <p:spPr>
          <a:xfrm>
            <a:off x="10085823" y="568813"/>
            <a:ext cx="1565382" cy="1565382"/>
          </a:xfrm>
          <a:prstGeom prst="rect">
            <a:avLst/>
          </a:prstGeom>
          <a:noFill/>
          <a:ln>
            <a:noFill/>
          </a:ln>
        </p:spPr>
      </p:pic>
      <p:pic>
        <p:nvPicPr>
          <p:cNvPr id="346" name="Google Shape;346;g2bcc2b6cd19_0_30"/>
          <p:cNvPicPr preferRelativeResize="0"/>
          <p:nvPr/>
        </p:nvPicPr>
        <p:blipFill rotWithShape="1">
          <a:blip r:embed="rId4">
            <a:alphaModFix/>
          </a:blip>
          <a:srcRect b="0" l="0" r="0" t="0"/>
          <a:stretch/>
        </p:blipFill>
        <p:spPr>
          <a:xfrm>
            <a:off x="1085813" y="638212"/>
            <a:ext cx="2377529" cy="71660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2bcc2b6cd19_0_34"/>
          <p:cNvSpPr txBox="1"/>
          <p:nvPr>
            <p:ph idx="4294967295" type="ctrTitle"/>
          </p:nvPr>
        </p:nvSpPr>
        <p:spPr>
          <a:xfrm>
            <a:off x="838198" y="2695931"/>
            <a:ext cx="10515600" cy="4069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s-MX" sz="2000"/>
              <a:t>Preguntas guía (Biología I y II)</a:t>
            </a:r>
            <a:endParaRPr sz="2000"/>
          </a:p>
          <a:p>
            <a:pPr indent="0" lvl="0" marL="0" rtl="0" algn="l">
              <a:spcBef>
                <a:spcPts val="0"/>
              </a:spcBef>
              <a:spcAft>
                <a:spcPts val="0"/>
              </a:spcAft>
              <a:buNone/>
            </a:pPr>
            <a:r>
              <a:t/>
            </a:r>
            <a:endParaRPr sz="2000"/>
          </a:p>
          <a:p>
            <a:pPr indent="0" lvl="0" marL="457200" rtl="0" algn="just">
              <a:spcBef>
                <a:spcPts val="0"/>
              </a:spcBef>
              <a:spcAft>
                <a:spcPts val="0"/>
              </a:spcAft>
              <a:buNone/>
            </a:pPr>
            <a:r>
              <a:rPr lang="es-MX" sz="2000"/>
              <a:t>¿Cómo la implementación de un huerto urbano puede encaminar a una comunidad urbana, hacia la disminución del hambre y tener una alimentación más saludable?</a:t>
            </a:r>
            <a:endParaRPr sz="2000"/>
          </a:p>
          <a:p>
            <a:pPr indent="0" lvl="0" marL="457200" rtl="0" algn="just">
              <a:spcBef>
                <a:spcPts val="0"/>
              </a:spcBef>
              <a:spcAft>
                <a:spcPts val="0"/>
              </a:spcAft>
              <a:buNone/>
            </a:pPr>
            <a:r>
              <a:t/>
            </a:r>
            <a:endParaRPr sz="2000"/>
          </a:p>
          <a:p>
            <a:pPr indent="0" lvl="0" marL="0" rtl="0" algn="l">
              <a:spcBef>
                <a:spcPts val="0"/>
              </a:spcBef>
              <a:spcAft>
                <a:spcPts val="0"/>
              </a:spcAft>
              <a:buClr>
                <a:schemeClr val="dk1"/>
              </a:buClr>
              <a:buSzPct val="55000"/>
              <a:buFont typeface="Arial"/>
              <a:buNone/>
            </a:pPr>
            <a:r>
              <a:rPr lang="es-MX" sz="2000"/>
              <a:t>Preguntas guía (Historia de México I)</a:t>
            </a:r>
            <a:endParaRPr sz="2000"/>
          </a:p>
          <a:p>
            <a:pPr indent="0" lvl="0" marL="0" rtl="0" algn="l">
              <a:spcBef>
                <a:spcPts val="0"/>
              </a:spcBef>
              <a:spcAft>
                <a:spcPts val="0"/>
              </a:spcAft>
              <a:buClr>
                <a:schemeClr val="dk1"/>
              </a:buClr>
              <a:buSzPct val="55000"/>
              <a:buFont typeface="Arial"/>
              <a:buNone/>
            </a:pPr>
            <a:r>
              <a:t/>
            </a:r>
            <a:endParaRPr sz="2000"/>
          </a:p>
          <a:p>
            <a:pPr indent="0" lvl="0" marL="457200" rtl="0" algn="just">
              <a:spcBef>
                <a:spcPts val="0"/>
              </a:spcBef>
              <a:spcAft>
                <a:spcPts val="0"/>
              </a:spcAft>
              <a:buNone/>
            </a:pPr>
            <a:r>
              <a:rPr lang="es-MX" sz="2000"/>
              <a:t>¿Cómo han influido las formas de producción agrícola prehispánicas en el desarrollo de este sector en el país ?</a:t>
            </a:r>
            <a:endParaRPr sz="2000"/>
          </a:p>
          <a:p>
            <a:pPr indent="0" lvl="0" marL="0" rtl="0" algn="just">
              <a:spcBef>
                <a:spcPts val="0"/>
              </a:spcBef>
              <a:spcAft>
                <a:spcPts val="0"/>
              </a:spcAft>
              <a:buNone/>
            </a:pPr>
            <a:r>
              <a:t/>
            </a:r>
            <a:endParaRPr sz="2000"/>
          </a:p>
          <a:p>
            <a:pPr indent="0" lvl="0" marL="0" rtl="0" algn="just">
              <a:spcBef>
                <a:spcPts val="0"/>
              </a:spcBef>
              <a:spcAft>
                <a:spcPts val="0"/>
              </a:spcAft>
              <a:buClr>
                <a:schemeClr val="dk1"/>
              </a:buClr>
              <a:buSzPct val="55000"/>
              <a:buFont typeface="Arial"/>
              <a:buNone/>
            </a:pPr>
            <a:r>
              <a:rPr lang="es-MX" sz="2000"/>
              <a:t>Preguntas guía (Taller de lectura, redacción e iniciación a la investigación)</a:t>
            </a:r>
            <a:endParaRPr sz="2000"/>
          </a:p>
          <a:p>
            <a:pPr indent="457200" lvl="0" marL="0" rtl="0" algn="just">
              <a:spcBef>
                <a:spcPts val="0"/>
              </a:spcBef>
              <a:spcAft>
                <a:spcPts val="0"/>
              </a:spcAft>
              <a:buClr>
                <a:schemeClr val="dk1"/>
              </a:buClr>
              <a:buSzPct val="55000"/>
              <a:buFont typeface="Arial"/>
              <a:buNone/>
            </a:pPr>
            <a:r>
              <a:rPr lang="es-MX" sz="2000"/>
              <a:t>¿Cuál paradigma se adecúa al tipo de investigación por realizar y cuáles son sus características?</a:t>
            </a:r>
            <a:endParaRPr sz="2000"/>
          </a:p>
          <a:p>
            <a:pPr indent="0" lvl="0" marL="457200" rtl="0" algn="just">
              <a:spcBef>
                <a:spcPts val="0"/>
              </a:spcBef>
              <a:spcAft>
                <a:spcPts val="0"/>
              </a:spcAft>
              <a:buClr>
                <a:schemeClr val="dk1"/>
              </a:buClr>
              <a:buSzPct val="55000"/>
              <a:buFont typeface="Arial"/>
              <a:buNone/>
            </a:pPr>
            <a:r>
              <a:t/>
            </a:r>
            <a:endParaRPr sz="2000"/>
          </a:p>
          <a:p>
            <a:pPr indent="0" lvl="0" marL="0" rtl="0" algn="just">
              <a:spcBef>
                <a:spcPts val="0"/>
              </a:spcBef>
              <a:spcAft>
                <a:spcPts val="0"/>
              </a:spcAft>
              <a:buNone/>
            </a:pPr>
            <a:r>
              <a:rPr lang="es-MX" sz="2000"/>
              <a:t>Preguntas guía (Química I y II)</a:t>
            </a:r>
            <a:endParaRPr sz="2000"/>
          </a:p>
          <a:p>
            <a:pPr indent="0" lvl="0" marL="0" rtl="0" algn="just">
              <a:spcBef>
                <a:spcPts val="0"/>
              </a:spcBef>
              <a:spcAft>
                <a:spcPts val="0"/>
              </a:spcAft>
              <a:buNone/>
            </a:pPr>
            <a:r>
              <a:t/>
            </a:r>
            <a:endParaRPr sz="2000"/>
          </a:p>
          <a:p>
            <a:pPr indent="0" lvl="0" marL="457200" rtl="0" algn="just">
              <a:spcBef>
                <a:spcPts val="0"/>
              </a:spcBef>
              <a:spcAft>
                <a:spcPts val="0"/>
              </a:spcAft>
              <a:buNone/>
            </a:pPr>
            <a:r>
              <a:rPr lang="es-MX" sz="2000"/>
              <a:t>¿Cómo lograr favorecer el medio  ambiente, con el conocimiento efectivo del uso de pesticidas orgánicos?</a:t>
            </a:r>
            <a:endParaRPr sz="2000"/>
          </a:p>
          <a:p>
            <a:pPr indent="0" lvl="0" marL="457200" rtl="0" algn="just">
              <a:spcBef>
                <a:spcPts val="0"/>
              </a:spcBef>
              <a:spcAft>
                <a:spcPts val="0"/>
              </a:spcAft>
              <a:buNone/>
            </a:pPr>
            <a:r>
              <a:t/>
            </a:r>
            <a:endParaRPr sz="2000"/>
          </a:p>
          <a:p>
            <a:pPr indent="0" lvl="0" marL="0" rtl="0" algn="just">
              <a:spcBef>
                <a:spcPts val="0"/>
              </a:spcBef>
              <a:spcAft>
                <a:spcPts val="0"/>
              </a:spcAft>
              <a:buNone/>
            </a:pPr>
            <a:r>
              <a:t/>
            </a:r>
            <a:endParaRPr sz="2000"/>
          </a:p>
          <a:p>
            <a:pPr indent="0" lvl="0" marL="0" rtl="0" algn="just">
              <a:spcBef>
                <a:spcPts val="0"/>
              </a:spcBef>
              <a:spcAft>
                <a:spcPts val="0"/>
              </a:spcAft>
              <a:buNone/>
            </a:pPr>
            <a:r>
              <a:t/>
            </a:r>
            <a:endParaRPr sz="2000"/>
          </a:p>
          <a:p>
            <a:pPr indent="457200" lvl="0" marL="0" rtl="0" algn="just">
              <a:spcBef>
                <a:spcPts val="0"/>
              </a:spcBef>
              <a:spcAft>
                <a:spcPts val="0"/>
              </a:spcAft>
              <a:buClr>
                <a:schemeClr val="dk1"/>
              </a:buClr>
              <a:buSzPct val="55000"/>
              <a:buFont typeface="Arial"/>
              <a:buNone/>
            </a:pPr>
            <a:r>
              <a:rPr lang="es-MX" sz="2000"/>
              <a:t> </a:t>
            </a:r>
            <a:endParaRPr sz="2000"/>
          </a:p>
          <a:p>
            <a:pPr indent="0" lvl="0" marL="457200" rtl="0" algn="just">
              <a:spcBef>
                <a:spcPts val="0"/>
              </a:spcBef>
              <a:spcAft>
                <a:spcPts val="0"/>
              </a:spcAft>
              <a:buNone/>
            </a:pPr>
            <a:r>
              <a:t/>
            </a:r>
            <a:endParaRPr sz="2100"/>
          </a:p>
          <a:p>
            <a:pPr indent="0" lvl="0" marL="457200" rtl="0" algn="just">
              <a:spcBef>
                <a:spcPts val="0"/>
              </a:spcBef>
              <a:spcAft>
                <a:spcPts val="0"/>
              </a:spcAft>
              <a:buNone/>
            </a:pPr>
            <a:r>
              <a:t/>
            </a:r>
            <a:endParaRPr sz="3000"/>
          </a:p>
        </p:txBody>
      </p:sp>
      <p:pic>
        <p:nvPicPr>
          <p:cNvPr id="352" name="Google Shape;352;g2bcc2b6cd19_0_34"/>
          <p:cNvPicPr preferRelativeResize="0"/>
          <p:nvPr/>
        </p:nvPicPr>
        <p:blipFill rotWithShape="1">
          <a:blip r:embed="rId3">
            <a:alphaModFix/>
          </a:blip>
          <a:srcRect b="0" l="0" r="0" t="0"/>
          <a:stretch/>
        </p:blipFill>
        <p:spPr>
          <a:xfrm>
            <a:off x="10116573" y="448038"/>
            <a:ext cx="1565382" cy="1565382"/>
          </a:xfrm>
          <a:prstGeom prst="rect">
            <a:avLst/>
          </a:prstGeom>
          <a:noFill/>
          <a:ln>
            <a:noFill/>
          </a:ln>
        </p:spPr>
      </p:pic>
      <p:pic>
        <p:nvPicPr>
          <p:cNvPr id="353" name="Google Shape;353;g2bcc2b6cd19_0_34"/>
          <p:cNvPicPr preferRelativeResize="0"/>
          <p:nvPr/>
        </p:nvPicPr>
        <p:blipFill rotWithShape="1">
          <a:blip r:embed="rId4">
            <a:alphaModFix/>
          </a:blip>
          <a:srcRect b="0" l="0" r="0" t="0"/>
          <a:stretch/>
        </p:blipFill>
        <p:spPr>
          <a:xfrm>
            <a:off x="947413" y="607462"/>
            <a:ext cx="2377529" cy="7166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6a8b420218_1_16"/>
          <p:cNvSpPr txBox="1"/>
          <p:nvPr>
            <p:ph idx="4294967295" type="ctrTitle"/>
          </p:nvPr>
        </p:nvSpPr>
        <p:spPr>
          <a:xfrm>
            <a:off x="838198" y="2467331"/>
            <a:ext cx="10515600" cy="4069200"/>
          </a:xfrm>
          <a:prstGeom prst="rect">
            <a:avLst/>
          </a:prstGeom>
        </p:spPr>
        <p:txBody>
          <a:bodyPr anchorCtr="0" anchor="ctr" bIns="45700" lIns="91425" spcFirstLastPara="1" rIns="91425" wrap="square" tIns="45700">
            <a:normAutofit/>
          </a:bodyPr>
          <a:lstStyle/>
          <a:p>
            <a:pPr indent="0" lvl="0" marL="0" rtl="0" algn="just">
              <a:spcBef>
                <a:spcPts val="0"/>
              </a:spcBef>
              <a:spcAft>
                <a:spcPts val="0"/>
              </a:spcAft>
              <a:buNone/>
            </a:pPr>
            <a:r>
              <a:t/>
            </a:r>
            <a:endParaRPr sz="2000"/>
          </a:p>
          <a:p>
            <a:pPr indent="0" lvl="0" marL="0" rtl="0" algn="just">
              <a:spcBef>
                <a:spcPts val="0"/>
              </a:spcBef>
              <a:spcAft>
                <a:spcPts val="0"/>
              </a:spcAft>
              <a:buNone/>
            </a:pPr>
            <a:r>
              <a:rPr lang="es-MX" sz="2000"/>
              <a:t>Preguntas guía (Administración)</a:t>
            </a:r>
            <a:endParaRPr sz="2000"/>
          </a:p>
          <a:p>
            <a:pPr indent="0" lvl="0" marL="0" rtl="0" algn="just">
              <a:spcBef>
                <a:spcPts val="0"/>
              </a:spcBef>
              <a:spcAft>
                <a:spcPts val="0"/>
              </a:spcAft>
              <a:buNone/>
            </a:pPr>
            <a:r>
              <a:t/>
            </a:r>
            <a:endParaRPr sz="2000"/>
          </a:p>
          <a:p>
            <a:pPr indent="0" lvl="0" marL="457200" rtl="0" algn="just">
              <a:spcBef>
                <a:spcPts val="0"/>
              </a:spcBef>
              <a:spcAft>
                <a:spcPts val="0"/>
              </a:spcAft>
              <a:buNone/>
            </a:pPr>
            <a:r>
              <a:rPr lang="es-MX" sz="2000"/>
              <a:t>¿Cuál es la importancia del conocimiento del manejo de recursos económicos para el buen desarrollo del huerto urbano?</a:t>
            </a:r>
            <a:endParaRPr sz="2000"/>
          </a:p>
          <a:p>
            <a:pPr indent="0" lvl="0" marL="0" rtl="0" algn="just">
              <a:spcBef>
                <a:spcPts val="0"/>
              </a:spcBef>
              <a:spcAft>
                <a:spcPts val="0"/>
              </a:spcAft>
              <a:buNone/>
            </a:pPr>
            <a:r>
              <a:t/>
            </a:r>
            <a:endParaRPr sz="2000"/>
          </a:p>
          <a:p>
            <a:pPr indent="457200" lvl="0" marL="0" rtl="0" algn="just">
              <a:spcBef>
                <a:spcPts val="0"/>
              </a:spcBef>
              <a:spcAft>
                <a:spcPts val="0"/>
              </a:spcAft>
              <a:buNone/>
            </a:pPr>
            <a:r>
              <a:rPr lang="es-MX" sz="2000"/>
              <a:t> </a:t>
            </a:r>
            <a:endParaRPr sz="2000"/>
          </a:p>
          <a:p>
            <a:pPr indent="0" lvl="0" marL="457200" rtl="0" algn="just">
              <a:spcBef>
                <a:spcPts val="0"/>
              </a:spcBef>
              <a:spcAft>
                <a:spcPts val="0"/>
              </a:spcAft>
              <a:buNone/>
            </a:pPr>
            <a:r>
              <a:t/>
            </a:r>
            <a:endParaRPr sz="2100"/>
          </a:p>
          <a:p>
            <a:pPr indent="0" lvl="0" marL="457200" rtl="0" algn="just">
              <a:spcBef>
                <a:spcPts val="0"/>
              </a:spcBef>
              <a:spcAft>
                <a:spcPts val="0"/>
              </a:spcAft>
              <a:buNone/>
            </a:pPr>
            <a:r>
              <a:t/>
            </a:r>
            <a:endParaRPr sz="3000"/>
          </a:p>
        </p:txBody>
      </p:sp>
      <p:pic>
        <p:nvPicPr>
          <p:cNvPr id="359" name="Google Shape;359;g26a8b420218_1_16"/>
          <p:cNvPicPr preferRelativeResize="0"/>
          <p:nvPr/>
        </p:nvPicPr>
        <p:blipFill rotWithShape="1">
          <a:blip r:embed="rId3">
            <a:alphaModFix/>
          </a:blip>
          <a:srcRect b="0" l="0" r="0" t="0"/>
          <a:stretch/>
        </p:blipFill>
        <p:spPr>
          <a:xfrm>
            <a:off x="10116573" y="448038"/>
            <a:ext cx="1565382" cy="1565382"/>
          </a:xfrm>
          <a:prstGeom prst="rect">
            <a:avLst/>
          </a:prstGeom>
          <a:noFill/>
          <a:ln>
            <a:noFill/>
          </a:ln>
        </p:spPr>
      </p:pic>
      <p:pic>
        <p:nvPicPr>
          <p:cNvPr id="360" name="Google Shape;360;g26a8b420218_1_16"/>
          <p:cNvPicPr preferRelativeResize="0"/>
          <p:nvPr/>
        </p:nvPicPr>
        <p:blipFill rotWithShape="1">
          <a:blip r:embed="rId4">
            <a:alphaModFix/>
          </a:blip>
          <a:srcRect b="0" l="0" r="0" t="0"/>
          <a:stretch/>
        </p:blipFill>
        <p:spPr>
          <a:xfrm>
            <a:off x="947413" y="607462"/>
            <a:ext cx="2377529" cy="7166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2bd76590b48_0_278"/>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366" name="Google Shape;366;g2bd76590b48_0_278"/>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367" name="Google Shape;367;g2bd76590b48_0_278"/>
          <p:cNvSpPr/>
          <p:nvPr/>
        </p:nvSpPr>
        <p:spPr>
          <a:xfrm>
            <a:off x="1434737" y="1527041"/>
            <a:ext cx="9065100" cy="7215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5200"/>
              <a:buFont typeface="Century Gothic"/>
              <a:buNone/>
            </a:pPr>
            <a:r>
              <a:t/>
            </a:r>
            <a:endParaRPr b="0" i="0" sz="5200" u="none" cap="none" strike="noStrike">
              <a:solidFill>
                <a:srgbClr val="611F53"/>
              </a:solidFill>
              <a:latin typeface="Century Gothic"/>
              <a:ea typeface="Century Gothic"/>
              <a:cs typeface="Century Gothic"/>
              <a:sym typeface="Century Gothic"/>
            </a:endParaRPr>
          </a:p>
        </p:txBody>
      </p:sp>
      <p:sp>
        <p:nvSpPr>
          <p:cNvPr id="368" name="Google Shape;368;g2bd76590b48_0_278"/>
          <p:cNvSpPr txBox="1"/>
          <p:nvPr/>
        </p:nvSpPr>
        <p:spPr>
          <a:xfrm>
            <a:off x="1434727" y="184395"/>
            <a:ext cx="8232900" cy="543600"/>
          </a:xfrm>
          <a:prstGeom prst="rect">
            <a:avLst/>
          </a:prstGeom>
          <a:noFill/>
          <a:ln>
            <a:noFill/>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2500"/>
              <a:buFont typeface="Arial"/>
              <a:buNone/>
            </a:pPr>
            <a:r>
              <a:rPr b="1" i="0" lang="es-MX" sz="2500" u="none" cap="none" strike="noStrike">
                <a:solidFill>
                  <a:srgbClr val="611F53"/>
                </a:solidFill>
                <a:latin typeface="Century Gothic"/>
                <a:ea typeface="Century Gothic"/>
                <a:cs typeface="Century Gothic"/>
                <a:sym typeface="Century Gothic"/>
              </a:rPr>
              <a:t>Contenido del proyecto. Temas por asignatura</a:t>
            </a:r>
            <a:r>
              <a:rPr b="0" i="0" lang="es-MX" sz="2500" u="none" cap="none" strike="noStrike">
                <a:solidFill>
                  <a:srgbClr val="000000"/>
                </a:solidFill>
                <a:latin typeface="Century Gothic"/>
                <a:ea typeface="Century Gothic"/>
                <a:cs typeface="Century Gothic"/>
                <a:sym typeface="Century Gothic"/>
              </a:rPr>
              <a:t> </a:t>
            </a:r>
            <a:r>
              <a:rPr b="0" i="0" lang="es-MX" sz="2000" u="none" cap="none" strike="noStrike">
                <a:solidFill>
                  <a:srgbClr val="000000"/>
                </a:solidFill>
                <a:latin typeface="Century Gothic"/>
                <a:ea typeface="Century Gothic"/>
                <a:cs typeface="Century Gothic"/>
                <a:sym typeface="Century Gothic"/>
              </a:rPr>
              <a:t> </a:t>
            </a:r>
            <a:endParaRPr b="0" i="0" sz="2000" u="none" cap="none" strike="noStrike">
              <a:solidFill>
                <a:srgbClr val="000000"/>
              </a:solidFill>
              <a:latin typeface="Century Gothic"/>
              <a:ea typeface="Century Gothic"/>
              <a:cs typeface="Century Gothic"/>
              <a:sym typeface="Century Gothic"/>
            </a:endParaRPr>
          </a:p>
        </p:txBody>
      </p:sp>
      <p:cxnSp>
        <p:nvCxnSpPr>
          <p:cNvPr id="369" name="Google Shape;369;g2bd76590b48_0_278"/>
          <p:cNvCxnSpPr/>
          <p:nvPr/>
        </p:nvCxnSpPr>
        <p:spPr>
          <a:xfrm>
            <a:off x="1087487" y="715811"/>
            <a:ext cx="9065100" cy="0"/>
          </a:xfrm>
          <a:prstGeom prst="straightConnector1">
            <a:avLst/>
          </a:prstGeom>
          <a:noFill/>
          <a:ln cap="flat" cmpd="sng" w="9525">
            <a:solidFill>
              <a:schemeClr val="dk2"/>
            </a:solidFill>
            <a:prstDash val="solid"/>
            <a:round/>
            <a:headEnd len="sm" w="sm" type="none"/>
            <a:tailEnd len="sm" w="sm" type="none"/>
          </a:ln>
        </p:spPr>
      </p:cxnSp>
      <p:sp>
        <p:nvSpPr>
          <p:cNvPr id="370" name="Google Shape;370;g2bd76590b48_0_278"/>
          <p:cNvSpPr txBox="1"/>
          <p:nvPr/>
        </p:nvSpPr>
        <p:spPr>
          <a:xfrm>
            <a:off x="1156696" y="875000"/>
            <a:ext cx="4812600" cy="2067300"/>
          </a:xfrm>
          <a:prstGeom prst="rect">
            <a:avLst/>
          </a:prstGeom>
          <a:solidFill>
            <a:schemeClr val="lt1"/>
          </a:solidFill>
          <a:ln cap="flat" cmpd="sng" w="9525">
            <a:solidFill>
              <a:srgbClr val="1155CC"/>
            </a:solidFill>
            <a:prstDash val="solid"/>
            <a:round/>
            <a:headEnd len="sm" w="sm" type="none"/>
            <a:tailEnd len="sm" w="sm" type="none"/>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900"/>
              <a:buFont typeface="Arial"/>
              <a:buNone/>
            </a:pPr>
            <a:r>
              <a:rPr b="1" lang="es-MX" sz="1900">
                <a:solidFill>
                  <a:srgbClr val="0B5394"/>
                </a:solidFill>
                <a:highlight>
                  <a:schemeClr val="lt1"/>
                </a:highlight>
                <a:latin typeface="Century Gothic"/>
                <a:ea typeface="Century Gothic"/>
                <a:cs typeface="Century Gothic"/>
                <a:sym typeface="Century Gothic"/>
              </a:rPr>
              <a:t>Biología I y II</a:t>
            </a:r>
            <a:endParaRPr b="1" i="0" sz="1900" u="none" cap="none" strike="noStrike">
              <a:solidFill>
                <a:srgbClr val="0B5394"/>
              </a:solidFill>
              <a:highlight>
                <a:schemeClr val="lt1"/>
              </a:highlight>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0000"/>
              </a:buClr>
              <a:buSzPts val="1500"/>
              <a:buFont typeface="Century Gothic"/>
              <a:buChar char="●"/>
            </a:pPr>
            <a:r>
              <a:rPr lang="es-MX" sz="1500">
                <a:latin typeface="Century Gothic"/>
                <a:ea typeface="Century Gothic"/>
                <a:cs typeface="Century Gothic"/>
                <a:sym typeface="Century Gothic"/>
              </a:rPr>
              <a:t>Desarrollo sustentable</a:t>
            </a:r>
            <a:endParaRPr sz="1500">
              <a:latin typeface="Century Gothic"/>
              <a:ea typeface="Century Gothic"/>
              <a:cs typeface="Century Gothic"/>
              <a:sym typeface="Century Gothic"/>
            </a:endParaRPr>
          </a:p>
          <a:p>
            <a:pPr indent="-298450" lvl="0" marL="393700" marR="0" rtl="0" algn="l">
              <a:lnSpc>
                <a:spcPct val="100000"/>
              </a:lnSpc>
              <a:spcBef>
                <a:spcPts val="0"/>
              </a:spcBef>
              <a:spcAft>
                <a:spcPts val="0"/>
              </a:spcAft>
              <a:buSzPts val="1500"/>
              <a:buFont typeface="Century Gothic"/>
              <a:buChar char="●"/>
            </a:pPr>
            <a:r>
              <a:rPr lang="es-MX" sz="1500">
                <a:latin typeface="Century Gothic"/>
                <a:ea typeface="Century Gothic"/>
                <a:cs typeface="Century Gothic"/>
                <a:sym typeface="Century Gothic"/>
              </a:rPr>
              <a:t>Dimensión ambiental</a:t>
            </a:r>
            <a:endParaRPr sz="1500">
              <a:latin typeface="Century Gothic"/>
              <a:ea typeface="Century Gothic"/>
              <a:cs typeface="Century Gothic"/>
              <a:sym typeface="Century Gothic"/>
            </a:endParaRPr>
          </a:p>
          <a:p>
            <a:pPr indent="-298450" lvl="0" marL="393700" marR="0" rtl="0" algn="l">
              <a:lnSpc>
                <a:spcPct val="100000"/>
              </a:lnSpc>
              <a:spcBef>
                <a:spcPts val="0"/>
              </a:spcBef>
              <a:spcAft>
                <a:spcPts val="0"/>
              </a:spcAft>
              <a:buSzPts val="1500"/>
              <a:buFont typeface="Century Gothic"/>
              <a:buChar char="●"/>
            </a:pPr>
            <a:r>
              <a:rPr lang="es-MX" sz="1500">
                <a:latin typeface="Century Gothic"/>
                <a:ea typeface="Century Gothic"/>
                <a:cs typeface="Century Gothic"/>
                <a:sym typeface="Century Gothic"/>
              </a:rPr>
              <a:t>Consumo responsable</a:t>
            </a:r>
            <a:endParaRPr sz="1500">
              <a:latin typeface="Century Gothic"/>
              <a:ea typeface="Century Gothic"/>
              <a:cs typeface="Century Gothic"/>
              <a:sym typeface="Century Gothic"/>
            </a:endParaRPr>
          </a:p>
          <a:p>
            <a:pPr indent="-298450" lvl="0" marL="393700" marR="0" rtl="0" algn="l">
              <a:lnSpc>
                <a:spcPct val="100000"/>
              </a:lnSpc>
              <a:spcBef>
                <a:spcPts val="0"/>
              </a:spcBef>
              <a:spcAft>
                <a:spcPts val="0"/>
              </a:spcAft>
              <a:buSzPts val="1500"/>
              <a:buFont typeface="Century Gothic"/>
              <a:buChar char="●"/>
            </a:pPr>
            <a:r>
              <a:rPr lang="es-MX" sz="1500">
                <a:latin typeface="Century Gothic"/>
                <a:ea typeface="Century Gothic"/>
                <a:cs typeface="Century Gothic"/>
                <a:sym typeface="Century Gothic"/>
              </a:rPr>
              <a:t>Producción de hortalizas y plantas medicinales</a:t>
            </a:r>
            <a:endParaRPr sz="1500">
              <a:latin typeface="Century Gothic"/>
              <a:ea typeface="Century Gothic"/>
              <a:cs typeface="Century Gothic"/>
              <a:sym typeface="Century Gothic"/>
            </a:endParaRPr>
          </a:p>
          <a:p>
            <a:pPr indent="-298450" lvl="0" marL="393700" marR="0" rtl="0" algn="l">
              <a:lnSpc>
                <a:spcPct val="100000"/>
              </a:lnSpc>
              <a:spcBef>
                <a:spcPts val="0"/>
              </a:spcBef>
              <a:spcAft>
                <a:spcPts val="0"/>
              </a:spcAft>
              <a:buSzPts val="1500"/>
              <a:buFont typeface="Century Gothic"/>
              <a:buChar char="●"/>
            </a:pPr>
            <a:r>
              <a:rPr lang="es-MX" sz="1500">
                <a:latin typeface="Century Gothic"/>
                <a:ea typeface="Century Gothic"/>
                <a:cs typeface="Century Gothic"/>
                <a:sym typeface="Century Gothic"/>
              </a:rPr>
              <a:t>Atenuación del cambio climático</a:t>
            </a:r>
            <a:endParaRPr sz="1500">
              <a:latin typeface="Century Gothic"/>
              <a:ea typeface="Century Gothic"/>
              <a:cs typeface="Century Gothic"/>
              <a:sym typeface="Century Gothic"/>
            </a:endParaRPr>
          </a:p>
          <a:p>
            <a:pPr indent="-298450" lvl="0" marL="393700" marR="0" rtl="0" algn="l">
              <a:lnSpc>
                <a:spcPct val="100000"/>
              </a:lnSpc>
              <a:spcBef>
                <a:spcPts val="0"/>
              </a:spcBef>
              <a:spcAft>
                <a:spcPts val="0"/>
              </a:spcAft>
              <a:buSzPts val="1500"/>
              <a:buFont typeface="Century Gothic"/>
              <a:buChar char="●"/>
            </a:pPr>
            <a:r>
              <a:rPr lang="es-MX" sz="1500">
                <a:latin typeface="Century Gothic"/>
                <a:ea typeface="Century Gothic"/>
                <a:cs typeface="Century Gothic"/>
                <a:sym typeface="Century Gothic"/>
              </a:rPr>
              <a:t>Ciudades resilientes</a:t>
            </a:r>
            <a:endParaRPr sz="1500">
              <a:latin typeface="Century Gothic"/>
              <a:ea typeface="Century Gothic"/>
              <a:cs typeface="Century Gothic"/>
              <a:sym typeface="Century Gothic"/>
            </a:endParaRPr>
          </a:p>
        </p:txBody>
      </p:sp>
      <p:sp>
        <p:nvSpPr>
          <p:cNvPr id="371" name="Google Shape;371;g2bd76590b48_0_278"/>
          <p:cNvSpPr txBox="1"/>
          <p:nvPr/>
        </p:nvSpPr>
        <p:spPr>
          <a:xfrm>
            <a:off x="6126975" y="1658388"/>
            <a:ext cx="5808900" cy="1790400"/>
          </a:xfrm>
          <a:prstGeom prst="rect">
            <a:avLst/>
          </a:prstGeom>
          <a:noFill/>
          <a:ln cap="flat" cmpd="sng" w="9525">
            <a:solidFill>
              <a:srgbClr val="1155CC"/>
            </a:solidFill>
            <a:prstDash val="solid"/>
            <a:round/>
            <a:headEnd len="sm" w="sm" type="none"/>
            <a:tailEnd len="sm" w="sm" type="none"/>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900"/>
              <a:buFont typeface="Arial"/>
              <a:buNone/>
            </a:pPr>
            <a:r>
              <a:rPr b="1" lang="es-MX" sz="1900">
                <a:solidFill>
                  <a:srgbClr val="0B5394"/>
                </a:solidFill>
                <a:highlight>
                  <a:schemeClr val="lt1"/>
                </a:highlight>
                <a:latin typeface="Century Gothic"/>
                <a:ea typeface="Century Gothic"/>
                <a:cs typeface="Century Gothic"/>
                <a:sym typeface="Century Gothic"/>
              </a:rPr>
              <a:t>Química I y II</a:t>
            </a:r>
            <a:r>
              <a:rPr b="1" i="0" lang="es-MX" sz="1900" u="none" cap="none" strike="noStrike">
                <a:solidFill>
                  <a:srgbClr val="0B5394"/>
                </a:solidFill>
                <a:highlight>
                  <a:schemeClr val="lt1"/>
                </a:highlight>
                <a:latin typeface="Century Gothic"/>
                <a:ea typeface="Century Gothic"/>
                <a:cs typeface="Century Gothic"/>
                <a:sym typeface="Century Gothic"/>
              </a:rPr>
              <a:t> </a:t>
            </a:r>
            <a:endParaRPr b="1" i="0" sz="1900" u="none" cap="none" strike="noStrike">
              <a:solidFill>
                <a:srgbClr val="0B5394"/>
              </a:solidFill>
              <a:highlight>
                <a:schemeClr val="lt1"/>
              </a:highlight>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chemeClr val="dk1"/>
              </a:buClr>
              <a:buSzPts val="1500"/>
              <a:buFont typeface="Century Gothic"/>
              <a:buChar char="●"/>
            </a:pPr>
            <a:r>
              <a:rPr lang="es-MX" sz="1500">
                <a:solidFill>
                  <a:srgbClr val="002060"/>
                </a:solidFill>
                <a:latin typeface="Century Gothic"/>
                <a:ea typeface="Century Gothic"/>
                <a:cs typeface="Century Gothic"/>
                <a:sym typeface="Century Gothic"/>
              </a:rPr>
              <a:t>Compuestos inorgánicos: clasificación, nomenclatura</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Reacciones químicas</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Suelo como mezcla de compuestos</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Diferencias entre compuestos orgánicos e inorgánicos</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Uso de pesticidas y fertilizantes, BPA</a:t>
            </a:r>
            <a:endParaRPr sz="1500">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72" name="Google Shape;372;g2bd76590b48_0_278"/>
          <p:cNvSpPr txBox="1"/>
          <p:nvPr/>
        </p:nvSpPr>
        <p:spPr>
          <a:xfrm>
            <a:off x="1087475" y="3355600"/>
            <a:ext cx="5310600" cy="1143900"/>
          </a:xfrm>
          <a:prstGeom prst="rect">
            <a:avLst/>
          </a:prstGeom>
          <a:solidFill>
            <a:schemeClr val="lt1"/>
          </a:solidFill>
          <a:ln cap="flat" cmpd="sng" w="9525">
            <a:solidFill>
              <a:srgbClr val="1155CC"/>
            </a:solidFill>
            <a:prstDash val="solid"/>
            <a:round/>
            <a:headEnd len="sm" w="sm" type="none"/>
            <a:tailEnd len="sm" w="sm" type="none"/>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900"/>
              <a:buFont typeface="Arial"/>
              <a:buNone/>
            </a:pPr>
            <a:r>
              <a:rPr b="1" i="0" lang="es-MX" sz="1900" u="none" cap="none" strike="noStrike">
                <a:solidFill>
                  <a:srgbClr val="0B5394"/>
                </a:solidFill>
                <a:highlight>
                  <a:schemeClr val="lt1"/>
                </a:highlight>
                <a:latin typeface="Century Gothic"/>
                <a:ea typeface="Century Gothic"/>
                <a:cs typeface="Century Gothic"/>
                <a:sym typeface="Century Gothic"/>
              </a:rPr>
              <a:t>Taller de Lectura y Redacción </a:t>
            </a:r>
            <a:endParaRPr b="1" i="0" sz="1900" u="none" cap="none" strike="noStrike">
              <a:solidFill>
                <a:srgbClr val="0B5394"/>
              </a:solidFill>
              <a:highlight>
                <a:schemeClr val="lt1"/>
              </a:highlight>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0000"/>
              </a:buClr>
              <a:buSzPts val="1500"/>
              <a:buFont typeface="Century Gothic"/>
              <a:buChar char="●"/>
            </a:pPr>
            <a:r>
              <a:rPr b="0" i="0" lang="es-MX" sz="1500" u="none" cap="none" strike="noStrike">
                <a:solidFill>
                  <a:srgbClr val="002060"/>
                </a:solidFill>
                <a:latin typeface="Century Gothic"/>
                <a:ea typeface="Century Gothic"/>
                <a:cs typeface="Century Gothic"/>
                <a:sym typeface="Century Gothic"/>
              </a:rPr>
              <a:t>Manejo del lenguaje científico </a:t>
            </a:r>
            <a:endParaRPr b="0" i="0" sz="1500" u="none" cap="none" strike="noStrike">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0000"/>
              </a:buClr>
              <a:buSzPts val="1500"/>
              <a:buFont typeface="Century Gothic"/>
              <a:buChar char="●"/>
            </a:pPr>
            <a:r>
              <a:rPr lang="es-MX" sz="1500">
                <a:solidFill>
                  <a:srgbClr val="002060"/>
                </a:solidFill>
                <a:latin typeface="Century Gothic"/>
                <a:ea typeface="Century Gothic"/>
                <a:cs typeface="Century Gothic"/>
                <a:sym typeface="Century Gothic"/>
              </a:rPr>
              <a:t>Producción y r</a:t>
            </a:r>
            <a:r>
              <a:rPr b="0" i="0" lang="es-MX" sz="1500" u="none" cap="none" strike="noStrike">
                <a:solidFill>
                  <a:srgbClr val="002060"/>
                </a:solidFill>
                <a:latin typeface="Century Gothic"/>
                <a:ea typeface="Century Gothic"/>
                <a:cs typeface="Century Gothic"/>
                <a:sym typeface="Century Gothic"/>
              </a:rPr>
              <a:t>edacción de documentos de </a:t>
            </a:r>
            <a:r>
              <a:rPr lang="es-MX" sz="1500">
                <a:solidFill>
                  <a:srgbClr val="002060"/>
                </a:solidFill>
                <a:latin typeface="Century Gothic"/>
                <a:ea typeface="Century Gothic"/>
                <a:cs typeface="Century Gothic"/>
                <a:sym typeface="Century Gothic"/>
              </a:rPr>
              <a:t>investigación científica</a:t>
            </a:r>
            <a:endParaRPr b="0" i="0" sz="1500" u="none" cap="none" strike="noStrike">
              <a:solidFill>
                <a:srgbClr val="002060"/>
              </a:solidFill>
              <a:latin typeface="Century Gothic"/>
              <a:ea typeface="Century Gothic"/>
              <a:cs typeface="Century Gothic"/>
              <a:sym typeface="Century Gothic"/>
            </a:endParaRPr>
          </a:p>
        </p:txBody>
      </p:sp>
      <p:sp>
        <p:nvSpPr>
          <p:cNvPr id="373" name="Google Shape;373;g2bd76590b48_0_278"/>
          <p:cNvSpPr txBox="1"/>
          <p:nvPr/>
        </p:nvSpPr>
        <p:spPr>
          <a:xfrm>
            <a:off x="4034600" y="4607801"/>
            <a:ext cx="7919400" cy="1143900"/>
          </a:xfrm>
          <a:prstGeom prst="rect">
            <a:avLst/>
          </a:prstGeom>
          <a:solidFill>
            <a:schemeClr val="lt1"/>
          </a:solidFill>
          <a:ln cap="flat" cmpd="sng" w="9525">
            <a:solidFill>
              <a:srgbClr val="1155CC"/>
            </a:solidFill>
            <a:prstDash val="solid"/>
            <a:round/>
            <a:headEnd len="sm" w="sm" type="none"/>
            <a:tailEnd len="sm" w="sm" type="none"/>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900"/>
              <a:buFont typeface="Arial"/>
              <a:buNone/>
            </a:pPr>
            <a:r>
              <a:rPr b="1" lang="es-MX" sz="1900">
                <a:solidFill>
                  <a:srgbClr val="0B5394"/>
                </a:solidFill>
                <a:highlight>
                  <a:schemeClr val="lt1"/>
                </a:highlight>
                <a:latin typeface="Century Gothic"/>
                <a:ea typeface="Century Gothic"/>
                <a:cs typeface="Century Gothic"/>
                <a:sym typeface="Century Gothic"/>
              </a:rPr>
              <a:t>Historia</a:t>
            </a:r>
            <a:endParaRPr b="1" i="0" sz="1900" u="none" cap="none" strike="noStrike">
              <a:solidFill>
                <a:srgbClr val="0B5394"/>
              </a:solidFill>
              <a:highlight>
                <a:schemeClr val="lt1"/>
              </a:highlight>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0000"/>
              </a:buClr>
              <a:buSzPts val="1500"/>
              <a:buFont typeface="Century Gothic"/>
              <a:buChar char="●"/>
            </a:pPr>
            <a:r>
              <a:rPr lang="es-MX" sz="1500">
                <a:solidFill>
                  <a:srgbClr val="002060"/>
                </a:solidFill>
                <a:latin typeface="Century Gothic"/>
                <a:ea typeface="Century Gothic"/>
                <a:cs typeface="Century Gothic"/>
                <a:sym typeface="Century Gothic"/>
              </a:rPr>
              <a:t>Producción agrícola prehispánica</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Producción agrícola virreinal</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Usos y costumbres en México prehispánico</a:t>
            </a:r>
            <a:endParaRPr sz="1500">
              <a:solidFill>
                <a:srgbClr val="002060"/>
              </a:solidFill>
              <a:latin typeface="Century Gothic"/>
              <a:ea typeface="Century Gothic"/>
              <a:cs typeface="Century Gothic"/>
              <a:sym typeface="Century Gothic"/>
            </a:endParaRPr>
          </a:p>
        </p:txBody>
      </p:sp>
      <p:sp>
        <p:nvSpPr>
          <p:cNvPr id="374" name="Google Shape;374;g2bd76590b48_0_278"/>
          <p:cNvSpPr txBox="1"/>
          <p:nvPr>
            <p:ph idx="12" type="sldNum"/>
          </p:nvPr>
        </p:nvSpPr>
        <p:spPr>
          <a:xfrm>
            <a:off x="11268205" y="62170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375" name="Google Shape;375;g2bd76590b48_0_278"/>
          <p:cNvPicPr preferRelativeResize="0"/>
          <p:nvPr/>
        </p:nvPicPr>
        <p:blipFill rotWithShape="1">
          <a:blip r:embed="rId4">
            <a:alphaModFix/>
          </a:blip>
          <a:srcRect b="0" l="0" r="0" t="0"/>
          <a:stretch/>
        </p:blipFill>
        <p:spPr>
          <a:xfrm>
            <a:off x="1087477" y="6236239"/>
            <a:ext cx="2062854" cy="621761"/>
          </a:xfrm>
          <a:prstGeom prst="rect">
            <a:avLst/>
          </a:prstGeom>
          <a:noFill/>
          <a:ln>
            <a:noFill/>
          </a:ln>
        </p:spPr>
      </p:pic>
      <p:sp>
        <p:nvSpPr>
          <p:cNvPr id="376" name="Google Shape;376;g2bd76590b48_0_278"/>
          <p:cNvSpPr txBox="1"/>
          <p:nvPr/>
        </p:nvSpPr>
        <p:spPr>
          <a:xfrm>
            <a:off x="3455117" y="5868907"/>
            <a:ext cx="8049600" cy="912900"/>
          </a:xfrm>
          <a:prstGeom prst="rect">
            <a:avLst/>
          </a:prstGeom>
          <a:solidFill>
            <a:schemeClr val="lt1"/>
          </a:solidFill>
          <a:ln cap="flat" cmpd="sng" w="9525">
            <a:solidFill>
              <a:srgbClr val="1155CC"/>
            </a:solidFill>
            <a:prstDash val="solid"/>
            <a:round/>
            <a:headEnd len="sm" w="sm" type="none"/>
            <a:tailEnd len="sm" w="sm" type="none"/>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900"/>
              <a:buFont typeface="Arial"/>
              <a:buNone/>
            </a:pPr>
            <a:r>
              <a:rPr b="1" lang="es-MX" sz="1900">
                <a:solidFill>
                  <a:srgbClr val="0B5394"/>
                </a:solidFill>
                <a:highlight>
                  <a:schemeClr val="lt1"/>
                </a:highlight>
                <a:latin typeface="Century Gothic"/>
                <a:ea typeface="Century Gothic"/>
                <a:cs typeface="Century Gothic"/>
                <a:sym typeface="Century Gothic"/>
              </a:rPr>
              <a:t>Administración</a:t>
            </a:r>
            <a:endParaRPr b="1" i="0" sz="1900" u="none" cap="none" strike="noStrike">
              <a:solidFill>
                <a:srgbClr val="0B5394"/>
              </a:solidFill>
              <a:highlight>
                <a:schemeClr val="lt1"/>
              </a:highlight>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0000"/>
              </a:buClr>
              <a:buSzPts val="1500"/>
              <a:buFont typeface="Century Gothic"/>
              <a:buChar char="●"/>
            </a:pPr>
            <a:r>
              <a:rPr lang="es-MX" sz="1500">
                <a:solidFill>
                  <a:srgbClr val="002060"/>
                </a:solidFill>
                <a:latin typeface="Century Gothic"/>
                <a:ea typeface="Century Gothic"/>
                <a:cs typeface="Century Gothic"/>
                <a:sym typeface="Century Gothic"/>
              </a:rPr>
              <a:t>Fines de las Organizaciones</a:t>
            </a:r>
            <a:endParaRPr sz="1500">
              <a:solidFill>
                <a:srgbClr val="002060"/>
              </a:solidFill>
              <a:latin typeface="Century Gothic"/>
              <a:ea typeface="Century Gothic"/>
              <a:cs typeface="Century Gothic"/>
              <a:sym typeface="Century Gothic"/>
            </a:endParaRPr>
          </a:p>
          <a:p>
            <a:pPr indent="-298450" lvl="0" marL="393700" marR="0" rtl="0" algn="l">
              <a:lnSpc>
                <a:spcPct val="100000"/>
              </a:lnSpc>
              <a:spcBef>
                <a:spcPts val="0"/>
              </a:spcBef>
              <a:spcAft>
                <a:spcPts val="0"/>
              </a:spcAft>
              <a:buClr>
                <a:srgbClr val="002060"/>
              </a:buClr>
              <a:buSzPts val="1500"/>
              <a:buFont typeface="Century Gothic"/>
              <a:buChar char="●"/>
            </a:pPr>
            <a:r>
              <a:rPr lang="es-MX" sz="1500">
                <a:solidFill>
                  <a:srgbClr val="002060"/>
                </a:solidFill>
                <a:latin typeface="Century Gothic"/>
                <a:ea typeface="Century Gothic"/>
                <a:cs typeface="Century Gothic"/>
                <a:sym typeface="Century Gothic"/>
              </a:rPr>
              <a:t>Área de gestión para el desarrollo del Proyecto</a:t>
            </a:r>
            <a:endParaRPr sz="1500">
              <a:solidFill>
                <a:srgbClr val="002060"/>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bd76590b48_0_329"/>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382" name="Google Shape;382;g2bd76590b48_0_329"/>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383" name="Google Shape;383;g2bd76590b48_0_329"/>
          <p:cNvSpPr/>
          <p:nvPr/>
        </p:nvSpPr>
        <p:spPr>
          <a:xfrm>
            <a:off x="1434737" y="1527041"/>
            <a:ext cx="9065100" cy="7215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5200"/>
              <a:buFont typeface="Century Gothic"/>
              <a:buNone/>
            </a:pPr>
            <a:r>
              <a:t/>
            </a:r>
            <a:endParaRPr b="0" i="0" sz="5200" u="none" cap="none" strike="noStrike">
              <a:solidFill>
                <a:srgbClr val="611F53"/>
              </a:solidFill>
              <a:latin typeface="Century Gothic"/>
              <a:ea typeface="Century Gothic"/>
              <a:cs typeface="Century Gothic"/>
              <a:sym typeface="Century Gothic"/>
            </a:endParaRPr>
          </a:p>
        </p:txBody>
      </p:sp>
      <p:sp>
        <p:nvSpPr>
          <p:cNvPr id="384" name="Google Shape;384;g2bd76590b48_0_329"/>
          <p:cNvSpPr/>
          <p:nvPr/>
        </p:nvSpPr>
        <p:spPr>
          <a:xfrm>
            <a:off x="1155145" y="4276060"/>
            <a:ext cx="10864200" cy="5049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p:txBody>
      </p:sp>
      <p:sp>
        <p:nvSpPr>
          <p:cNvPr id="385" name="Google Shape;385;g2bd76590b48_0_329"/>
          <p:cNvSpPr/>
          <p:nvPr/>
        </p:nvSpPr>
        <p:spPr>
          <a:xfrm>
            <a:off x="1526087" y="706805"/>
            <a:ext cx="8882400" cy="721500"/>
          </a:xfrm>
          <a:prstGeom prst="rect">
            <a:avLst/>
          </a:prstGeom>
          <a:noFill/>
          <a:ln>
            <a:noFill/>
          </a:ln>
        </p:spPr>
        <p:txBody>
          <a:bodyPr anchorCtr="0" anchor="ctr" bIns="43650" lIns="43650" spcFirstLastPara="1" rIns="43650" wrap="square" tIns="43650">
            <a:noAutofit/>
          </a:bodyPr>
          <a:lstStyle/>
          <a:p>
            <a:pPr indent="0" lvl="0" marL="0" marR="0" rtl="0" algn="l">
              <a:lnSpc>
                <a:spcPct val="100000"/>
              </a:lnSpc>
              <a:spcBef>
                <a:spcPts val="0"/>
              </a:spcBef>
              <a:spcAft>
                <a:spcPts val="0"/>
              </a:spcAft>
              <a:buClr>
                <a:srgbClr val="611F53"/>
              </a:buClr>
              <a:buSzPts val="5200"/>
              <a:buFont typeface="Century Gothic"/>
              <a:buNone/>
            </a:pPr>
            <a:r>
              <a:rPr b="1" i="0" lang="es-MX" sz="3400" u="none" cap="none" strike="noStrike">
                <a:solidFill>
                  <a:srgbClr val="611F53"/>
                </a:solidFill>
                <a:latin typeface="Century Gothic"/>
                <a:ea typeface="Century Gothic"/>
                <a:cs typeface="Century Gothic"/>
                <a:sym typeface="Century Gothic"/>
              </a:rPr>
              <a:t>TEMARIO:</a:t>
            </a:r>
            <a:endParaRPr b="1" i="0" sz="3400" u="none" cap="none" strike="noStrike">
              <a:solidFill>
                <a:srgbClr val="611F53"/>
              </a:solidFill>
              <a:latin typeface="Century Gothic"/>
              <a:ea typeface="Century Gothic"/>
              <a:cs typeface="Century Gothic"/>
              <a:sym typeface="Century Gothic"/>
            </a:endParaRPr>
          </a:p>
        </p:txBody>
      </p:sp>
      <p:sp>
        <p:nvSpPr>
          <p:cNvPr id="386" name="Google Shape;386;g2bd76590b48_0_329"/>
          <p:cNvSpPr txBox="1"/>
          <p:nvPr/>
        </p:nvSpPr>
        <p:spPr>
          <a:xfrm>
            <a:off x="1434725" y="1270400"/>
            <a:ext cx="9850500" cy="5392200"/>
          </a:xfrm>
          <a:prstGeom prst="rect">
            <a:avLst/>
          </a:prstGeom>
          <a:noFill/>
          <a:ln>
            <a:noFill/>
          </a:ln>
        </p:spPr>
        <p:txBody>
          <a:bodyPr anchorCtr="0" anchor="t" bIns="78575" lIns="78575" spcFirstLastPara="1" rIns="78575" wrap="square" tIns="78575">
            <a:spAutoFit/>
          </a:bodyPr>
          <a:lstStyle/>
          <a:p>
            <a:pPr indent="0" lvl="0" marL="0" marR="0" rtl="0" algn="just">
              <a:lnSpc>
                <a:spcPct val="100000"/>
              </a:lnSpc>
              <a:spcBef>
                <a:spcPts val="0"/>
              </a:spcBef>
              <a:spcAft>
                <a:spcPts val="0"/>
              </a:spcAft>
              <a:buClr>
                <a:srgbClr val="000000"/>
              </a:buClr>
              <a:buSzPts val="1900"/>
              <a:buFont typeface="Arial"/>
              <a:buNone/>
            </a:pPr>
            <a:r>
              <a:rPr lang="es-MX" sz="1700">
                <a:solidFill>
                  <a:srgbClr val="002060"/>
                </a:solidFill>
                <a:latin typeface="Century Gothic"/>
                <a:ea typeface="Century Gothic"/>
                <a:cs typeface="Century Gothic"/>
                <a:sym typeface="Century Gothic"/>
              </a:rPr>
              <a:t>Biología  II:</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i="0" lang="es-MX" sz="1700" u="none" cap="none" strike="noStrike">
                <a:solidFill>
                  <a:srgbClr val="002060"/>
                </a:solidFill>
                <a:latin typeface="Century Gothic"/>
                <a:ea typeface="Century Gothic"/>
                <a:cs typeface="Century Gothic"/>
                <a:sym typeface="Century Gothic"/>
              </a:rPr>
              <a:t>Unidad 2</a:t>
            </a:r>
            <a:r>
              <a:rPr b="0" i="0" lang="es-MX" sz="1700" u="none" cap="none" strike="noStrike">
                <a:solidFill>
                  <a:srgbClr val="002060"/>
                </a:solidFill>
                <a:latin typeface="Century Gothic"/>
                <a:ea typeface="Century Gothic"/>
                <a:cs typeface="Century Gothic"/>
                <a:sym typeface="Century Gothic"/>
              </a:rPr>
              <a:t>:</a:t>
            </a:r>
            <a:r>
              <a:rPr lang="es-MX" sz="1700">
                <a:solidFill>
                  <a:srgbClr val="002060"/>
                </a:solidFill>
                <a:latin typeface="Century Gothic"/>
                <a:ea typeface="Century Gothic"/>
                <a:cs typeface="Century Gothic"/>
                <a:sym typeface="Century Gothic"/>
              </a:rPr>
              <a:t> Biodiversidad y conservación biológica</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0" i="0" lang="es-MX" sz="1700" u="none" cap="none" strike="noStrike">
                <a:solidFill>
                  <a:srgbClr val="002060"/>
                </a:solidFill>
                <a:latin typeface="Century Gothic"/>
                <a:ea typeface="Century Gothic"/>
                <a:cs typeface="Century Gothic"/>
                <a:sym typeface="Century Gothic"/>
              </a:rPr>
              <a:t>TLR III y IV:</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i="0" lang="es-MX" sz="1700" u="none" cap="none" strike="noStrike">
                <a:solidFill>
                  <a:srgbClr val="002060"/>
                </a:solidFill>
                <a:latin typeface="Century Gothic"/>
                <a:ea typeface="Century Gothic"/>
                <a:cs typeface="Century Gothic"/>
                <a:sym typeface="Century Gothic"/>
              </a:rPr>
              <a:t>Unidad 2</a:t>
            </a:r>
            <a:r>
              <a:rPr b="0" i="0" lang="es-MX" sz="1700" u="none" cap="none" strike="noStrike">
                <a:solidFill>
                  <a:srgbClr val="002060"/>
                </a:solidFill>
                <a:latin typeface="Century Gothic"/>
                <a:ea typeface="Century Gothic"/>
                <a:cs typeface="Century Gothic"/>
                <a:sym typeface="Century Gothic"/>
              </a:rPr>
              <a:t>: Argumentar para persuadir</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i="0" lang="es-MX" sz="1700" u="none" cap="none" strike="noStrike">
                <a:solidFill>
                  <a:srgbClr val="002060"/>
                </a:solidFill>
                <a:latin typeface="Century Gothic"/>
                <a:ea typeface="Century Gothic"/>
                <a:cs typeface="Century Gothic"/>
                <a:sym typeface="Century Gothic"/>
              </a:rPr>
              <a:t>Unidad 3</a:t>
            </a:r>
            <a:r>
              <a:rPr b="0" i="0" lang="es-MX" sz="1700" u="none" cap="none" strike="noStrike">
                <a:solidFill>
                  <a:srgbClr val="002060"/>
                </a:solidFill>
                <a:latin typeface="Century Gothic"/>
                <a:ea typeface="Century Gothic"/>
                <a:cs typeface="Century Gothic"/>
                <a:sym typeface="Century Gothic"/>
              </a:rPr>
              <a:t>: Argumentar para demostrar</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i="0" lang="es-MX" sz="1700" u="none" cap="none" strike="noStrike">
                <a:solidFill>
                  <a:srgbClr val="002060"/>
                </a:solidFill>
                <a:latin typeface="Century Gothic"/>
                <a:ea typeface="Century Gothic"/>
                <a:cs typeface="Century Gothic"/>
                <a:sym typeface="Century Gothic"/>
              </a:rPr>
              <a:t>Unidad 4</a:t>
            </a:r>
            <a:r>
              <a:rPr b="0" i="0" lang="es-MX" sz="1700" u="none" cap="none" strike="noStrike">
                <a:solidFill>
                  <a:srgbClr val="002060"/>
                </a:solidFill>
                <a:latin typeface="Century Gothic"/>
                <a:ea typeface="Century Gothic"/>
                <a:cs typeface="Century Gothic"/>
                <a:sym typeface="Century Gothic"/>
              </a:rPr>
              <a:t>: Redacción de borrador </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lang="es-MX" sz="1700">
                <a:solidFill>
                  <a:srgbClr val="002060"/>
                </a:solidFill>
                <a:latin typeface="Century Gothic"/>
                <a:ea typeface="Century Gothic"/>
                <a:cs typeface="Century Gothic"/>
                <a:sym typeface="Century Gothic"/>
              </a:rPr>
              <a:t>Química II</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i="0" lang="es-MX" sz="1700" u="none" cap="none" strike="noStrike">
                <a:solidFill>
                  <a:srgbClr val="002060"/>
                </a:solidFill>
                <a:latin typeface="Century Gothic"/>
                <a:ea typeface="Century Gothic"/>
                <a:cs typeface="Century Gothic"/>
                <a:sym typeface="Century Gothic"/>
              </a:rPr>
              <a:t>Uni</a:t>
            </a:r>
            <a:r>
              <a:rPr b="1" lang="es-MX" sz="1700">
                <a:solidFill>
                  <a:srgbClr val="002060"/>
                </a:solidFill>
                <a:latin typeface="Century Gothic"/>
                <a:ea typeface="Century Gothic"/>
                <a:cs typeface="Century Gothic"/>
                <a:sym typeface="Century Gothic"/>
              </a:rPr>
              <a:t>dad 1: </a:t>
            </a:r>
            <a:r>
              <a:rPr lang="es-MX" sz="1700">
                <a:solidFill>
                  <a:srgbClr val="002060"/>
                </a:solidFill>
                <a:latin typeface="Century Gothic"/>
                <a:ea typeface="Century Gothic"/>
                <a:cs typeface="Century Gothic"/>
                <a:sym typeface="Century Gothic"/>
              </a:rPr>
              <a:t>Suelo, fuente de nutrimento para las planas</a:t>
            </a:r>
            <a:endParaRPr sz="17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lang="es-MX" sz="1700">
                <a:solidFill>
                  <a:srgbClr val="002060"/>
                </a:solidFill>
                <a:latin typeface="Century Gothic"/>
                <a:ea typeface="Century Gothic"/>
                <a:cs typeface="Century Gothic"/>
                <a:sym typeface="Century Gothic"/>
              </a:rPr>
              <a:t>Unidad 2:</a:t>
            </a:r>
            <a:r>
              <a:rPr lang="es-MX" sz="1700">
                <a:solidFill>
                  <a:srgbClr val="002060"/>
                </a:solidFill>
                <a:latin typeface="Century Gothic"/>
                <a:ea typeface="Century Gothic"/>
                <a:cs typeface="Century Gothic"/>
                <a:sym typeface="Century Gothic"/>
              </a:rPr>
              <a:t> Alimentos, proveedores de sustancias esenciales</a:t>
            </a:r>
            <a:endParaRPr sz="17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lang="es-MX" sz="1700">
                <a:solidFill>
                  <a:srgbClr val="002060"/>
                </a:solidFill>
                <a:latin typeface="Century Gothic"/>
                <a:ea typeface="Century Gothic"/>
                <a:cs typeface="Century Gothic"/>
                <a:sym typeface="Century Gothic"/>
              </a:rPr>
              <a:t>Historia</a:t>
            </a:r>
            <a:endParaRPr b="0" i="0" sz="1700" u="none" cap="none" strike="noStrike">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i="0" lang="es-MX" sz="1700" u="none" cap="none" strike="noStrike">
                <a:solidFill>
                  <a:srgbClr val="002060"/>
                </a:solidFill>
                <a:latin typeface="Century Gothic"/>
                <a:ea typeface="Century Gothic"/>
                <a:cs typeface="Century Gothic"/>
                <a:sym typeface="Century Gothic"/>
              </a:rPr>
              <a:t>Unidad 1: </a:t>
            </a:r>
            <a:r>
              <a:rPr lang="es-MX" sz="1700">
                <a:solidFill>
                  <a:srgbClr val="002060"/>
                </a:solidFill>
                <a:latin typeface="Century Gothic"/>
                <a:ea typeface="Century Gothic"/>
                <a:cs typeface="Century Gothic"/>
                <a:sym typeface="Century Gothic"/>
              </a:rPr>
              <a:t>La civilización mesoamericana</a:t>
            </a:r>
            <a:endParaRPr b="1" sz="22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rPr b="1" lang="es-MX" sz="1700">
                <a:solidFill>
                  <a:srgbClr val="002060"/>
                </a:solidFill>
                <a:latin typeface="Century Gothic"/>
                <a:ea typeface="Century Gothic"/>
                <a:cs typeface="Century Gothic"/>
                <a:sym typeface="Century Gothic"/>
              </a:rPr>
              <a:t>Unidad 2: </a:t>
            </a:r>
            <a:r>
              <a:rPr lang="es-MX" sz="1700">
                <a:solidFill>
                  <a:srgbClr val="002060"/>
                </a:solidFill>
                <a:latin typeface="Century Gothic"/>
                <a:ea typeface="Century Gothic"/>
                <a:cs typeface="Century Gothic"/>
                <a:sym typeface="Century Gothic"/>
              </a:rPr>
              <a:t>La dominación colonial en la Nueva España</a:t>
            </a:r>
            <a:endParaRPr b="1" sz="22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900"/>
              <a:buFont typeface="Arial"/>
              <a:buNone/>
            </a:pPr>
            <a:r>
              <a:t/>
            </a:r>
            <a:endParaRPr b="1" sz="1700">
              <a:solidFill>
                <a:srgbClr val="00206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900"/>
              <a:buFont typeface="Arial"/>
              <a:buNone/>
            </a:pPr>
            <a:r>
              <a:rPr lang="es-MX" sz="1700">
                <a:solidFill>
                  <a:srgbClr val="002060"/>
                </a:solidFill>
                <a:latin typeface="Century Gothic"/>
                <a:ea typeface="Century Gothic"/>
                <a:cs typeface="Century Gothic"/>
                <a:sym typeface="Century Gothic"/>
              </a:rPr>
              <a:t>Administración</a:t>
            </a:r>
            <a:endParaRPr sz="1700">
              <a:solidFill>
                <a:srgbClr val="00206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900"/>
              <a:buFont typeface="Arial"/>
              <a:buNone/>
            </a:pPr>
            <a:r>
              <a:rPr b="1" lang="es-MX" sz="1700">
                <a:solidFill>
                  <a:srgbClr val="002060"/>
                </a:solidFill>
                <a:latin typeface="Century Gothic"/>
                <a:ea typeface="Century Gothic"/>
                <a:cs typeface="Century Gothic"/>
                <a:sym typeface="Century Gothic"/>
              </a:rPr>
              <a:t>Unidad 1 </a:t>
            </a:r>
            <a:r>
              <a:rPr lang="es-MX" sz="1700">
                <a:solidFill>
                  <a:srgbClr val="002060"/>
                </a:solidFill>
                <a:latin typeface="Century Gothic"/>
                <a:ea typeface="Century Gothic"/>
                <a:cs typeface="Century Gothic"/>
                <a:sym typeface="Century Gothic"/>
              </a:rPr>
              <a:t>Empresa y sus fines</a:t>
            </a:r>
            <a:endParaRPr sz="1700">
              <a:solidFill>
                <a:srgbClr val="00206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900"/>
              <a:buFont typeface="Arial"/>
              <a:buNone/>
            </a:pPr>
            <a:r>
              <a:rPr b="1" lang="es-MX" sz="1700">
                <a:solidFill>
                  <a:srgbClr val="002060"/>
                </a:solidFill>
                <a:latin typeface="Century Gothic"/>
                <a:ea typeface="Century Gothic"/>
                <a:cs typeface="Century Gothic"/>
                <a:sym typeface="Century Gothic"/>
              </a:rPr>
              <a:t>Unidad 2 </a:t>
            </a:r>
            <a:r>
              <a:rPr lang="es-MX" sz="1700">
                <a:solidFill>
                  <a:srgbClr val="002060"/>
                </a:solidFill>
                <a:latin typeface="Century Gothic"/>
                <a:ea typeface="Century Gothic"/>
                <a:cs typeface="Century Gothic"/>
                <a:sym typeface="Century Gothic"/>
              </a:rPr>
              <a:t>Áreas que participan en la operación de una empresa</a:t>
            </a:r>
            <a:endParaRPr sz="1700">
              <a:solidFill>
                <a:srgbClr val="002060"/>
              </a:solidFill>
              <a:latin typeface="Century Gothic"/>
              <a:ea typeface="Century Gothic"/>
              <a:cs typeface="Century Gothic"/>
              <a:sym typeface="Century Gothic"/>
            </a:endParaRPr>
          </a:p>
          <a:p>
            <a:pPr indent="0" lvl="0" marL="0" rtl="0" algn="just">
              <a:spcBef>
                <a:spcPts val="0"/>
              </a:spcBef>
              <a:spcAft>
                <a:spcPts val="0"/>
              </a:spcAft>
              <a:buClr>
                <a:schemeClr val="dk1"/>
              </a:buClr>
              <a:buSzPts val="1900"/>
              <a:buFont typeface="Arial"/>
              <a:buNone/>
            </a:pPr>
            <a:r>
              <a:rPr b="1" lang="es-MX" sz="1700">
                <a:solidFill>
                  <a:srgbClr val="002060"/>
                </a:solidFill>
                <a:latin typeface="Century Gothic"/>
                <a:ea typeface="Century Gothic"/>
                <a:cs typeface="Century Gothic"/>
                <a:sym typeface="Century Gothic"/>
              </a:rPr>
              <a:t>Unidad 3 </a:t>
            </a:r>
            <a:r>
              <a:rPr lang="es-MX" sz="1700">
                <a:solidFill>
                  <a:srgbClr val="002060"/>
                </a:solidFill>
                <a:latin typeface="Century Gothic"/>
                <a:ea typeface="Century Gothic"/>
                <a:cs typeface="Century Gothic"/>
                <a:sym typeface="Century Gothic"/>
              </a:rPr>
              <a:t>Administración Pública</a:t>
            </a:r>
            <a:endParaRPr b="0" i="0" sz="1700" u="none" cap="none" strike="noStrike">
              <a:solidFill>
                <a:srgbClr val="000000"/>
              </a:solidFill>
              <a:latin typeface="Century Gothic"/>
              <a:ea typeface="Century Gothic"/>
              <a:cs typeface="Century Gothic"/>
              <a:sym typeface="Century Gothic"/>
            </a:endParaRPr>
          </a:p>
        </p:txBody>
      </p:sp>
      <p:sp>
        <p:nvSpPr>
          <p:cNvPr id="387" name="Google Shape;387;g2bd76590b48_0_329"/>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388" name="Google Shape;388;g2bd76590b48_0_329"/>
          <p:cNvPicPr preferRelativeResize="0"/>
          <p:nvPr/>
        </p:nvPicPr>
        <p:blipFill rotWithShape="1">
          <a:blip r:embed="rId4">
            <a:alphaModFix/>
          </a:blip>
          <a:srcRect b="0" l="0" r="0" t="0"/>
          <a:stretch/>
        </p:blipFill>
        <p:spPr>
          <a:xfrm>
            <a:off x="1085813" y="184412"/>
            <a:ext cx="2377529" cy="71660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2bd76590b48_0_378"/>
          <p:cNvSpPr/>
          <p:nvPr/>
        </p:nvSpPr>
        <p:spPr>
          <a:xfrm>
            <a:off x="-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394" name="Google Shape;394;g2bd76590b48_0_378"/>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395" name="Google Shape;395;g2bd76590b48_0_378"/>
          <p:cNvSpPr txBox="1"/>
          <p:nvPr/>
        </p:nvSpPr>
        <p:spPr>
          <a:xfrm>
            <a:off x="1982039" y="2109234"/>
            <a:ext cx="8594100" cy="2559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78575" lIns="78575" spcFirstLastPara="1" rIns="78575" wrap="square" tIns="78575">
            <a:spAutoFit/>
          </a:bodyPr>
          <a:lstStyle/>
          <a:p>
            <a:pPr indent="0" lvl="0" marL="0" marR="0" rtl="0" algn="ctr">
              <a:lnSpc>
                <a:spcPct val="100000"/>
              </a:lnSpc>
              <a:spcBef>
                <a:spcPts val="0"/>
              </a:spcBef>
              <a:spcAft>
                <a:spcPts val="0"/>
              </a:spcAft>
              <a:buClr>
                <a:srgbClr val="000000"/>
              </a:buClr>
              <a:buSzPts val="5200"/>
              <a:buFont typeface="Arial"/>
              <a:buNone/>
            </a:pPr>
            <a:r>
              <a:rPr b="1" i="0" lang="es-MX" sz="5200" u="none" cap="none" strike="noStrike">
                <a:solidFill>
                  <a:srgbClr val="611F53"/>
                </a:solidFill>
                <a:latin typeface="Century Gothic"/>
                <a:ea typeface="Century Gothic"/>
                <a:cs typeface="Century Gothic"/>
                <a:sym typeface="Century Gothic"/>
              </a:rPr>
              <a:t>PLANEACIÓN GENERAL DEL PROYECTO</a:t>
            </a:r>
            <a:endParaRPr b="1" i="0" sz="5200" u="none" cap="none" strike="noStrike">
              <a:solidFill>
                <a:srgbClr val="611F53"/>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5200"/>
              <a:buFont typeface="Arial"/>
              <a:buNone/>
            </a:pPr>
            <a:r>
              <a:rPr b="1" i="0" lang="es-MX" sz="5200" u="none" cap="none" strike="noStrike">
                <a:solidFill>
                  <a:srgbClr val="611F53"/>
                </a:solidFill>
                <a:latin typeface="Century Gothic"/>
                <a:ea typeface="Century Gothic"/>
                <a:cs typeface="Century Gothic"/>
                <a:sym typeface="Century Gothic"/>
              </a:rPr>
              <a:t>INTERDISCIPLINARIO</a:t>
            </a:r>
            <a:r>
              <a:rPr b="0" i="0" lang="es-MX" sz="1200" u="none" cap="none" strike="noStrike">
                <a:solidFill>
                  <a:srgbClr val="000000"/>
                </a:solidFill>
                <a:latin typeface="Helvetica Neue"/>
                <a:ea typeface="Helvetica Neue"/>
                <a:cs typeface="Helvetica Neue"/>
                <a:sym typeface="Helvetica Neue"/>
              </a:rPr>
              <a:t> </a:t>
            </a:r>
            <a:endParaRPr b="0" i="0" sz="1200" u="none" cap="none" strike="noStrike">
              <a:solidFill>
                <a:srgbClr val="000000"/>
              </a:solidFill>
              <a:latin typeface="Helvetica Neue"/>
              <a:ea typeface="Helvetica Neue"/>
              <a:cs typeface="Helvetica Neue"/>
              <a:sym typeface="Helvetica Neue"/>
            </a:endParaRPr>
          </a:p>
        </p:txBody>
      </p:sp>
      <p:sp>
        <p:nvSpPr>
          <p:cNvPr id="396" name="Google Shape;396;g2bd76590b48_0_378"/>
          <p:cNvSpPr txBox="1"/>
          <p:nvPr>
            <p:ph idx="12" type="sldNum"/>
          </p:nvPr>
        </p:nvSpPr>
        <p:spPr>
          <a:xfrm>
            <a:off x="11409045" y="6333134"/>
            <a:ext cx="731400" cy="525000"/>
          </a:xfrm>
          <a:prstGeom prst="rect">
            <a:avLst/>
          </a:prstGeom>
          <a:noFill/>
          <a:ln>
            <a:noFill/>
          </a:ln>
        </p:spPr>
        <p:txBody>
          <a:bodyPr anchorCtr="0" anchor="t" bIns="111750" lIns="111750" spcFirstLastPara="1" rIns="111750" wrap="square" tIns="111750">
            <a:noAutofit/>
          </a:bodyPr>
          <a:lstStyle/>
          <a:p>
            <a:pPr indent="0" lvl="0" marL="0" rtl="0" algn="r">
              <a:lnSpc>
                <a:spcPct val="100000"/>
              </a:lnSpc>
              <a:spcBef>
                <a:spcPts val="0"/>
              </a:spcBef>
              <a:spcAft>
                <a:spcPts val="0"/>
              </a:spcAft>
              <a:buSzPts val="1500"/>
              <a:buNone/>
            </a:pPr>
            <a:fld id="{00000000-1234-1234-1234-123412341234}" type="slidenum">
              <a:rPr lang="es-MX"/>
              <a:t>‹#›</a:t>
            </a:fld>
            <a:endParaRPr/>
          </a:p>
        </p:txBody>
      </p:sp>
      <p:pic>
        <p:nvPicPr>
          <p:cNvPr id="397" name="Google Shape;397;g2bd76590b48_0_378"/>
          <p:cNvPicPr preferRelativeResize="0"/>
          <p:nvPr/>
        </p:nvPicPr>
        <p:blipFill rotWithShape="1">
          <a:blip r:embed="rId4">
            <a:alphaModFix/>
          </a:blip>
          <a:srcRect b="0" l="0" r="0" t="0"/>
          <a:stretch/>
        </p:blipFill>
        <p:spPr>
          <a:xfrm>
            <a:off x="1239588" y="469062"/>
            <a:ext cx="2377529" cy="7166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2bd76590b48_0_424"/>
          <p:cNvSpPr/>
          <p:nvPr/>
        </p:nvSpPr>
        <p:spPr>
          <a:xfrm>
            <a:off x="-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03" name="Google Shape;403;g2bd76590b48_0_424"/>
          <p:cNvPicPr preferRelativeResize="0"/>
          <p:nvPr/>
        </p:nvPicPr>
        <p:blipFill rotWithShape="1">
          <a:blip r:embed="rId3">
            <a:alphaModFix/>
          </a:blip>
          <a:srcRect b="0" l="0" r="0" t="0"/>
          <a:stretch/>
        </p:blipFill>
        <p:spPr>
          <a:xfrm>
            <a:off x="10480152" y="238412"/>
            <a:ext cx="1053702" cy="1053690"/>
          </a:xfrm>
          <a:prstGeom prst="rect">
            <a:avLst/>
          </a:prstGeom>
          <a:noFill/>
          <a:ln>
            <a:noFill/>
          </a:ln>
        </p:spPr>
      </p:pic>
      <p:graphicFrame>
        <p:nvGraphicFramePr>
          <p:cNvPr id="404" name="Google Shape;404;g2bd76590b48_0_424"/>
          <p:cNvGraphicFramePr/>
          <p:nvPr/>
        </p:nvGraphicFramePr>
        <p:xfrm>
          <a:off x="1333071" y="2421837"/>
          <a:ext cx="3000000" cy="3000000"/>
        </p:xfrm>
        <a:graphic>
          <a:graphicData uri="http://schemas.openxmlformats.org/drawingml/2006/table">
            <a:tbl>
              <a:tblPr bandRow="1" firstRow="1">
                <a:noFill/>
                <a:tableStyleId>{7EB27947-567F-462D-A8E3-F1CA43716004}</a:tableStyleId>
              </a:tblPr>
              <a:tblGrid>
                <a:gridCol w="2773475"/>
                <a:gridCol w="3935700"/>
                <a:gridCol w="4006150"/>
              </a:tblGrid>
              <a:tr h="465850">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Nombre del Proyecto:</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Arial"/>
                        <a:buNone/>
                      </a:pPr>
                      <a:r>
                        <a:rPr b="1" lang="es-MX" sz="1200">
                          <a:solidFill>
                            <a:srgbClr val="002060"/>
                          </a:solidFill>
                          <a:highlight>
                            <a:schemeClr val="lt1"/>
                          </a:highlight>
                          <a:latin typeface="Century Gothic"/>
                          <a:ea typeface="Century Gothic"/>
                          <a:cs typeface="Century Gothic"/>
                          <a:sym typeface="Century Gothic"/>
                        </a:rPr>
                        <a:t>Huerto urbano y desarrollo sustentable</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8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7675">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Período de realización:</a:t>
                      </a:r>
                      <a:endParaRPr sz="12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sz="12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Duración:</a:t>
                      </a:r>
                      <a:endParaRPr sz="12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t/>
                      </a:r>
                      <a:endParaRPr sz="12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2 semestre </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r>
              <a:tr h="261525">
                <a:tc>
                  <a:txBody>
                    <a:bodyPr/>
                    <a:lstStyle/>
                    <a:p>
                      <a:pPr indent="0" lvl="0" marL="0" marR="0" rtl="0" algn="l">
                        <a:lnSpc>
                          <a:spcPct val="100000"/>
                        </a:lnSpc>
                        <a:spcBef>
                          <a:spcPts val="0"/>
                        </a:spcBef>
                        <a:spcAft>
                          <a:spcPts val="0"/>
                        </a:spcAft>
                        <a:buClr>
                          <a:srgbClr val="000000"/>
                        </a:buClr>
                        <a:buSzPts val="800"/>
                        <a:buFont typeface="Arial"/>
                        <a:buNone/>
                      </a:pPr>
                      <a:r>
                        <a:rPr b="1" lang="es-MX" sz="1200">
                          <a:solidFill>
                            <a:srgbClr val="002060"/>
                          </a:solidFill>
                          <a:latin typeface="Century Gothic"/>
                          <a:ea typeface="Century Gothic"/>
                          <a:cs typeface="Century Gothic"/>
                          <a:sym typeface="Century Gothic"/>
                        </a:rPr>
                        <a:t>Biología:</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Clave:1</a:t>
                      </a:r>
                      <a:r>
                        <a:rPr lang="es-MX" sz="1200">
                          <a:solidFill>
                            <a:srgbClr val="002060"/>
                          </a:solidFill>
                          <a:latin typeface="Century Gothic"/>
                          <a:ea typeface="Century Gothic"/>
                          <a:cs typeface="Century Gothic"/>
                          <a:sym typeface="Century Gothic"/>
                        </a:rPr>
                        <a:t>303</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8625">
                <a:tc>
                  <a:txBody>
                    <a:bodyPr/>
                    <a:lstStyle/>
                    <a:p>
                      <a:pPr indent="0" lvl="0" marL="0" marR="0" rtl="0" algn="l">
                        <a:lnSpc>
                          <a:spcPct val="100000"/>
                        </a:lnSpc>
                        <a:spcBef>
                          <a:spcPts val="0"/>
                        </a:spcBef>
                        <a:spcAft>
                          <a:spcPts val="0"/>
                        </a:spcAft>
                        <a:buClr>
                          <a:srgbClr val="000000"/>
                        </a:buClr>
                        <a:buSzPts val="800"/>
                        <a:buFont typeface="Arial"/>
                        <a:buNone/>
                      </a:pPr>
                      <a:r>
                        <a:rPr lang="es-MX" sz="1200">
                          <a:solidFill>
                            <a:srgbClr val="002060"/>
                          </a:solidFill>
                          <a:latin typeface="Century Gothic"/>
                          <a:ea typeface="Century Gothic"/>
                          <a:cs typeface="Century Gothic"/>
                          <a:sym typeface="Century Gothic"/>
                        </a:rPr>
                        <a:t>Maestra María del Carmen s Barrios Martínez</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Horas: </a:t>
                      </a:r>
                      <a:r>
                        <a:rPr lang="es-MX" sz="1200">
                          <a:solidFill>
                            <a:srgbClr val="002060"/>
                          </a:solidFill>
                          <a:latin typeface="Century Gothic"/>
                          <a:ea typeface="Century Gothic"/>
                          <a:cs typeface="Century Gothic"/>
                          <a:sym typeface="Century Gothic"/>
                        </a:rPr>
                        <a:t>5 a la semana</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1525">
                <a:tc>
                  <a:txBody>
                    <a:bodyPr/>
                    <a:lstStyle/>
                    <a:p>
                      <a:pPr indent="0" lvl="0" marL="0" marR="0" rtl="0" algn="l">
                        <a:lnSpc>
                          <a:spcPct val="100000"/>
                        </a:lnSpc>
                        <a:spcBef>
                          <a:spcPts val="0"/>
                        </a:spcBef>
                        <a:spcAft>
                          <a:spcPts val="0"/>
                        </a:spcAft>
                        <a:buClr>
                          <a:srgbClr val="000000"/>
                        </a:buClr>
                        <a:buSzPts val="800"/>
                        <a:buFont typeface="Arial"/>
                        <a:buNone/>
                      </a:pPr>
                      <a:r>
                        <a:rPr b="1" lang="es-MX" sz="1200">
                          <a:solidFill>
                            <a:srgbClr val="002060"/>
                          </a:solidFill>
                          <a:latin typeface="Century Gothic"/>
                          <a:ea typeface="Century Gothic"/>
                          <a:cs typeface="Century Gothic"/>
                          <a:sym typeface="Century Gothic"/>
                        </a:rPr>
                        <a:t>Taller de Lectura y Redacción</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Clave:130</a:t>
                      </a:r>
                      <a:r>
                        <a:rPr lang="es-MX" sz="1200">
                          <a:solidFill>
                            <a:srgbClr val="002060"/>
                          </a:solidFill>
                          <a:latin typeface="Century Gothic"/>
                          <a:ea typeface="Century Gothic"/>
                          <a:cs typeface="Century Gothic"/>
                          <a:sym typeface="Century Gothic"/>
                        </a:rPr>
                        <a:t>5</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1525">
                <a:tc>
                  <a:txBody>
                    <a:bodyPr/>
                    <a:lstStyle/>
                    <a:p>
                      <a:pPr indent="0" lvl="0" marL="0" rtl="0" algn="l">
                        <a:spcBef>
                          <a:spcPts val="0"/>
                        </a:spcBef>
                        <a:spcAft>
                          <a:spcPts val="0"/>
                        </a:spcAft>
                        <a:buClr>
                          <a:schemeClr val="dk1"/>
                        </a:buClr>
                        <a:buFont typeface="Arial"/>
                        <a:buNone/>
                      </a:pPr>
                      <a:r>
                        <a:rPr lang="es-MX" sz="1200">
                          <a:solidFill>
                            <a:srgbClr val="002060"/>
                          </a:solidFill>
                          <a:latin typeface="Century Gothic"/>
                          <a:ea typeface="Century Gothic"/>
                          <a:cs typeface="Century Gothic"/>
                          <a:sym typeface="Century Gothic"/>
                        </a:rPr>
                        <a:t>Prof. María Teresa Domínguez</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Horas: 5 a la semana</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1525">
                <a:tc>
                  <a:txBody>
                    <a:bodyPr/>
                    <a:lstStyle/>
                    <a:p>
                      <a:pPr indent="0" lvl="0" marL="0" marR="0" rtl="0" algn="l">
                        <a:lnSpc>
                          <a:spcPct val="100000"/>
                        </a:lnSpc>
                        <a:spcBef>
                          <a:spcPts val="0"/>
                        </a:spcBef>
                        <a:spcAft>
                          <a:spcPts val="0"/>
                        </a:spcAft>
                        <a:buClr>
                          <a:srgbClr val="000000"/>
                        </a:buClr>
                        <a:buSzPts val="800"/>
                        <a:buFont typeface="Arial"/>
                        <a:buNone/>
                      </a:pPr>
                      <a:r>
                        <a:rPr b="1" lang="es-MX" sz="1200">
                          <a:solidFill>
                            <a:srgbClr val="002060"/>
                          </a:solidFill>
                          <a:latin typeface="Century Gothic"/>
                          <a:ea typeface="Century Gothic"/>
                          <a:cs typeface="Century Gothic"/>
                          <a:sym typeface="Century Gothic"/>
                        </a:rPr>
                        <a:t>Química</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Clave:</a:t>
                      </a:r>
                      <a:r>
                        <a:rPr lang="es-MX" sz="1200">
                          <a:solidFill>
                            <a:srgbClr val="002060"/>
                          </a:solidFill>
                          <a:latin typeface="Century Gothic"/>
                          <a:ea typeface="Century Gothic"/>
                          <a:cs typeface="Century Gothic"/>
                          <a:sym typeface="Century Gothic"/>
                        </a:rPr>
                        <a:t> </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1525">
                <a:tc>
                  <a:txBody>
                    <a:bodyPr/>
                    <a:lstStyle/>
                    <a:p>
                      <a:pPr indent="0" lvl="0" marL="0" marR="0" rtl="0" algn="l">
                        <a:lnSpc>
                          <a:spcPct val="100000"/>
                        </a:lnSpc>
                        <a:spcBef>
                          <a:spcPts val="0"/>
                        </a:spcBef>
                        <a:spcAft>
                          <a:spcPts val="0"/>
                        </a:spcAft>
                        <a:buClr>
                          <a:srgbClr val="000000"/>
                        </a:buClr>
                        <a:buSzPts val="800"/>
                        <a:buFont typeface="Arial"/>
                        <a:buNone/>
                      </a:pPr>
                      <a:r>
                        <a:rPr lang="es-MX" sz="1200">
                          <a:solidFill>
                            <a:srgbClr val="002060"/>
                          </a:solidFill>
                          <a:latin typeface="Century Gothic"/>
                          <a:ea typeface="Century Gothic"/>
                          <a:cs typeface="Century Gothic"/>
                          <a:sym typeface="Century Gothic"/>
                        </a:rPr>
                        <a:t>Ing. Mariana Mtanous Sánchez</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es-MX" sz="1200" u="none" cap="none" strike="noStrike">
                          <a:solidFill>
                            <a:srgbClr val="002060"/>
                          </a:solidFill>
                          <a:latin typeface="Century Gothic"/>
                          <a:ea typeface="Century Gothic"/>
                          <a:cs typeface="Century Gothic"/>
                          <a:sym typeface="Century Gothic"/>
                        </a:rPr>
                        <a:t>Horas: 4 a la semana</a:t>
                      </a:r>
                      <a:endParaRPr sz="12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00"/>
                        <a:buFont typeface="Arial"/>
                        <a:buNone/>
                      </a:pPr>
                      <a:r>
                        <a:t/>
                      </a:r>
                      <a:endParaRPr sz="6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05" name="Google Shape;405;g2bd76590b48_0_424"/>
          <p:cNvSpPr/>
          <p:nvPr/>
        </p:nvSpPr>
        <p:spPr>
          <a:xfrm>
            <a:off x="2912313" y="842939"/>
            <a:ext cx="7292100" cy="12510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611F53"/>
              </a:buClr>
              <a:buSzPts val="3100"/>
              <a:buFont typeface="Century Gothic"/>
              <a:buNone/>
            </a:pPr>
            <a:r>
              <a:rPr b="1" i="0" lang="es-MX" sz="3400" u="none" cap="none" strike="noStrike">
                <a:solidFill>
                  <a:srgbClr val="611F53"/>
                </a:solidFill>
                <a:latin typeface="Century Gothic"/>
                <a:ea typeface="Century Gothic"/>
                <a:cs typeface="Century Gothic"/>
                <a:sym typeface="Century Gothic"/>
              </a:rPr>
              <a:t>Formato general del proyecto interdisciplinario</a:t>
            </a:r>
            <a:endParaRPr b="0" i="0" sz="2100" u="none" cap="none" strike="noStrike">
              <a:solidFill>
                <a:srgbClr val="611F53"/>
              </a:solidFill>
              <a:latin typeface="Century Gothic"/>
              <a:ea typeface="Century Gothic"/>
              <a:cs typeface="Century Gothic"/>
              <a:sym typeface="Century Gothic"/>
            </a:endParaRPr>
          </a:p>
        </p:txBody>
      </p:sp>
      <p:sp>
        <p:nvSpPr>
          <p:cNvPr id="406" name="Google Shape;406;g2bd76590b48_0_424"/>
          <p:cNvSpPr txBox="1"/>
          <p:nvPr>
            <p:ph idx="12" type="sldNum"/>
          </p:nvPr>
        </p:nvSpPr>
        <p:spPr>
          <a:xfrm>
            <a:off x="10848055" y="60768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07" name="Google Shape;407;g2bd76590b48_0_424"/>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408" name="Google Shape;408;g2bd76590b48_0_424"/>
          <p:cNvSpPr txBox="1"/>
          <p:nvPr/>
        </p:nvSpPr>
        <p:spPr>
          <a:xfrm>
            <a:off x="11714930" y="2862475"/>
            <a:ext cx="857400" cy="343500"/>
          </a:xfrm>
          <a:prstGeom prst="rect">
            <a:avLst/>
          </a:prstGeom>
          <a:noFill/>
          <a:ln>
            <a:noFill/>
          </a:ln>
        </p:spPr>
        <p:txBody>
          <a:bodyPr anchorCtr="0" anchor="t" bIns="78575" lIns="78575" spcFirstLastPara="1" rIns="78575" wrap="square" tIns="78575">
            <a:sp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602316409e_0_7"/>
          <p:cNvSpPr/>
          <p:nvPr/>
        </p:nvSpPr>
        <p:spPr>
          <a:xfrm>
            <a:off x="663943" y="682310"/>
            <a:ext cx="10864200" cy="50928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chemeClr val="dk1"/>
              </a:buClr>
              <a:buSzPts val="5200"/>
              <a:buFont typeface="Arial"/>
              <a:buNone/>
            </a:pPr>
            <a:r>
              <a:rPr b="1" i="0" lang="es-MX" sz="5200" u="none" cap="none" strike="noStrike">
                <a:solidFill>
                  <a:srgbClr val="611F53"/>
                </a:solidFill>
                <a:latin typeface="Century Gothic"/>
                <a:ea typeface="Century Gothic"/>
                <a:cs typeface="Century Gothic"/>
                <a:sym typeface="Century Gothic"/>
              </a:rPr>
              <a:t>ETAPA 1</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rPr b="1" i="0" lang="es-MX" sz="5000" u="sng" cap="none" strike="noStrike">
                <a:solidFill>
                  <a:srgbClr val="002060"/>
                </a:solidFill>
                <a:latin typeface="Century Gothic"/>
                <a:ea typeface="Century Gothic"/>
                <a:cs typeface="Century Gothic"/>
                <a:sym typeface="Century Gothic"/>
              </a:rPr>
              <a:t>EQUIPO </a:t>
            </a:r>
            <a:r>
              <a:rPr b="1" lang="es-MX" sz="5000" u="sng">
                <a:solidFill>
                  <a:srgbClr val="002060"/>
                </a:solidFill>
                <a:latin typeface="Century Gothic"/>
                <a:ea typeface="Century Gothic"/>
                <a:cs typeface="Century Gothic"/>
                <a:sym typeface="Century Gothic"/>
              </a:rPr>
              <a:t>1</a:t>
            </a:r>
            <a:endParaRPr b="1" i="0" sz="5000" u="sng"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2060"/>
              </a:buClr>
              <a:buSzPts val="4100"/>
              <a:buFont typeface="Century Gothic"/>
              <a:buNone/>
            </a:pPr>
            <a:r>
              <a:t/>
            </a:r>
            <a:endParaRPr b="0" i="0" sz="4100" u="none" cap="none" strike="noStrike">
              <a:solidFill>
                <a:srgbClr val="002060"/>
              </a:solidFill>
              <a:latin typeface="Century Gothic"/>
              <a:ea typeface="Century Gothic"/>
              <a:cs typeface="Century Gothic"/>
              <a:sym typeface="Century Gothic"/>
            </a:endParaRPr>
          </a:p>
        </p:txBody>
      </p:sp>
      <p:sp>
        <p:nvSpPr>
          <p:cNvPr id="121" name="Google Shape;121;g2602316409e_0_7"/>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22" name="Google Shape;122;g2602316409e_0_7"/>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cxnSp>
        <p:nvCxnSpPr>
          <p:cNvPr id="123" name="Google Shape;123;g2602316409e_0_7"/>
          <p:cNvCxnSpPr/>
          <p:nvPr/>
        </p:nvCxnSpPr>
        <p:spPr>
          <a:xfrm flipH="1" rot="10800000">
            <a:off x="1251122" y="3040886"/>
            <a:ext cx="10472400" cy="26100"/>
          </a:xfrm>
          <a:prstGeom prst="straightConnector1">
            <a:avLst/>
          </a:prstGeom>
          <a:noFill/>
          <a:ln cap="flat" cmpd="sng" w="25400">
            <a:solidFill>
              <a:srgbClr val="000000"/>
            </a:solidFill>
            <a:prstDash val="solid"/>
            <a:miter lim="400000"/>
            <a:headEnd len="sm" w="sm" type="none"/>
            <a:tailEnd len="sm" w="sm" type="none"/>
          </a:ln>
        </p:spPr>
      </p:cxnSp>
      <p:sp>
        <p:nvSpPr>
          <p:cNvPr id="124" name="Google Shape;124;g2602316409e_0_7"/>
          <p:cNvSpPr txBox="1"/>
          <p:nvPr>
            <p:ph idx="12" type="sldNum"/>
          </p:nvPr>
        </p:nvSpPr>
        <p:spPr>
          <a:xfrm>
            <a:off x="11409045" y="6333134"/>
            <a:ext cx="731400" cy="525000"/>
          </a:xfrm>
          <a:prstGeom prst="rect">
            <a:avLst/>
          </a:prstGeom>
          <a:noFill/>
          <a:ln>
            <a:noFill/>
          </a:ln>
        </p:spPr>
        <p:txBody>
          <a:bodyPr anchorCtr="0" anchor="t" bIns="111750" lIns="111750" spcFirstLastPara="1" rIns="111750" wrap="square" tIns="111750">
            <a:noAutofit/>
          </a:bodyPr>
          <a:lstStyle/>
          <a:p>
            <a:pPr indent="0" lvl="0" marL="0" rtl="0" algn="r">
              <a:lnSpc>
                <a:spcPct val="100000"/>
              </a:lnSpc>
              <a:spcBef>
                <a:spcPts val="0"/>
              </a:spcBef>
              <a:spcAft>
                <a:spcPts val="0"/>
              </a:spcAft>
              <a:buSzPts val="1500"/>
              <a:buNone/>
            </a:pPr>
            <a:fld id="{00000000-1234-1234-1234-123412341234}" type="slidenum">
              <a:rPr lang="es-MX"/>
              <a:t>‹#›</a:t>
            </a:fld>
            <a:endParaRPr/>
          </a:p>
        </p:txBody>
      </p:sp>
      <p:pic>
        <p:nvPicPr>
          <p:cNvPr id="125" name="Google Shape;125;g2602316409e_0_7"/>
          <p:cNvPicPr preferRelativeResize="0"/>
          <p:nvPr/>
        </p:nvPicPr>
        <p:blipFill rotWithShape="1">
          <a:blip r:embed="rId4">
            <a:alphaModFix/>
          </a:blip>
          <a:srcRect b="0" l="0" r="0" t="0"/>
          <a:stretch/>
        </p:blipFill>
        <p:spPr>
          <a:xfrm>
            <a:off x="1251113" y="682312"/>
            <a:ext cx="2377529" cy="71660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6a8b420218_1_0"/>
          <p:cNvSpPr/>
          <p:nvPr/>
        </p:nvSpPr>
        <p:spPr>
          <a:xfrm>
            <a:off x="-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14" name="Google Shape;414;g26a8b420218_1_0"/>
          <p:cNvPicPr preferRelativeResize="0"/>
          <p:nvPr/>
        </p:nvPicPr>
        <p:blipFill rotWithShape="1">
          <a:blip r:embed="rId3">
            <a:alphaModFix/>
          </a:blip>
          <a:srcRect b="0" l="0" r="0" t="0"/>
          <a:stretch/>
        </p:blipFill>
        <p:spPr>
          <a:xfrm>
            <a:off x="10480152" y="238412"/>
            <a:ext cx="1053702" cy="1053690"/>
          </a:xfrm>
          <a:prstGeom prst="rect">
            <a:avLst/>
          </a:prstGeom>
          <a:noFill/>
          <a:ln>
            <a:noFill/>
          </a:ln>
        </p:spPr>
      </p:pic>
      <p:graphicFrame>
        <p:nvGraphicFramePr>
          <p:cNvPr id="415" name="Google Shape;415;g26a8b420218_1_0"/>
          <p:cNvGraphicFramePr/>
          <p:nvPr/>
        </p:nvGraphicFramePr>
        <p:xfrm>
          <a:off x="1318571" y="3205987"/>
          <a:ext cx="3000000" cy="3000000"/>
        </p:xfrm>
        <a:graphic>
          <a:graphicData uri="http://schemas.openxmlformats.org/drawingml/2006/table">
            <a:tbl>
              <a:tblPr bandRow="1" firstRow="1">
                <a:noFill/>
                <a:tableStyleId>{7EB27947-567F-462D-A8E3-F1CA43716004}</a:tableStyleId>
              </a:tblPr>
              <a:tblGrid>
                <a:gridCol w="2773475"/>
                <a:gridCol w="3935700"/>
                <a:gridCol w="4006150"/>
              </a:tblGrid>
              <a:tr h="271350">
                <a:tc>
                  <a:txBody>
                    <a:bodyPr/>
                    <a:lstStyle/>
                    <a:p>
                      <a:pPr indent="0" lvl="0" marL="0" marR="0" rtl="0" algn="l">
                        <a:lnSpc>
                          <a:spcPct val="100000"/>
                        </a:lnSpc>
                        <a:spcBef>
                          <a:spcPts val="0"/>
                        </a:spcBef>
                        <a:spcAft>
                          <a:spcPts val="0"/>
                        </a:spcAft>
                        <a:buClr>
                          <a:srgbClr val="000000"/>
                        </a:buClr>
                        <a:buSzPts val="1300"/>
                        <a:buFont typeface="Twentieth Century"/>
                        <a:buNone/>
                      </a:pPr>
                      <a:r>
                        <a:rPr lang="es-MX" sz="1300">
                          <a:solidFill>
                            <a:srgbClr val="002060"/>
                          </a:solidFill>
                        </a:rPr>
                        <a:t>Historia de México I</a:t>
                      </a:r>
                      <a:endParaRPr sz="1300" u="none" cap="none" strike="noStrike">
                        <a:solidFill>
                          <a:srgbClr val="002060"/>
                        </a:solidFill>
                      </a:endParaRPr>
                    </a:p>
                  </a:txBody>
                  <a:tcPr marT="32150" marB="32150" marR="85725" marL="8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rPr>
                        <a:t>Clave: 1304</a:t>
                      </a:r>
                      <a:endParaRPr sz="1300" u="none" cap="none" strike="noStrike">
                        <a:solidFill>
                          <a:srgbClr val="002060"/>
                        </a:solidFill>
                      </a:endParaRPr>
                    </a:p>
                  </a:txBody>
                  <a:tcPr marT="32150" marB="32150" marR="85725" marL="8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71350">
                <a:tc>
                  <a:txBody>
                    <a:bodyPr/>
                    <a:lstStyle/>
                    <a:p>
                      <a:pPr indent="0" lvl="0" marL="0" rtl="0" algn="l">
                        <a:spcBef>
                          <a:spcPts val="0"/>
                        </a:spcBef>
                        <a:spcAft>
                          <a:spcPts val="0"/>
                        </a:spcAft>
                        <a:buClr>
                          <a:schemeClr val="dk1"/>
                        </a:buClr>
                        <a:buSzPts val="1300"/>
                        <a:buFont typeface="Twentieth Century"/>
                        <a:buNone/>
                      </a:pPr>
                      <a:r>
                        <a:rPr lang="es-MX" sz="1300">
                          <a:solidFill>
                            <a:srgbClr val="002060"/>
                          </a:solidFill>
                        </a:rPr>
                        <a:t>Mta. Yolistli Hernández Camacho</a:t>
                      </a:r>
                      <a:endParaRPr sz="1300">
                        <a:solidFill>
                          <a:srgbClr val="002060"/>
                        </a:solidFill>
                      </a:endParaRPr>
                    </a:p>
                  </a:txBody>
                  <a:tcPr marT="32150" marB="32150" marR="85725" marL="8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300"/>
                        <a:buFont typeface="Arial"/>
                        <a:buNone/>
                      </a:pPr>
                      <a:r>
                        <a:rPr lang="es-MX" sz="1300">
                          <a:solidFill>
                            <a:srgbClr val="002060"/>
                          </a:solidFill>
                        </a:rPr>
                        <a:t>Horas a la semana: 4</a:t>
                      </a:r>
                      <a:endParaRPr sz="1300" u="none" cap="none" strike="noStrike">
                        <a:solidFill>
                          <a:srgbClr val="002060"/>
                        </a:solidFill>
                      </a:endParaRPr>
                    </a:p>
                  </a:txBody>
                  <a:tcPr marT="32150" marB="32150" marR="85725" marL="8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16" name="Google Shape;416;g26a8b420218_1_0"/>
          <p:cNvSpPr/>
          <p:nvPr/>
        </p:nvSpPr>
        <p:spPr>
          <a:xfrm>
            <a:off x="2796338" y="900939"/>
            <a:ext cx="7292100" cy="12510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611F53"/>
              </a:buClr>
              <a:buSzPts val="3100"/>
              <a:buFont typeface="Century Gothic"/>
              <a:buNone/>
            </a:pPr>
            <a:r>
              <a:rPr b="1" i="0" lang="es-MX" sz="3400" u="none" cap="none" strike="noStrike">
                <a:solidFill>
                  <a:srgbClr val="611F53"/>
                </a:solidFill>
                <a:latin typeface="Century Gothic"/>
                <a:ea typeface="Century Gothic"/>
                <a:cs typeface="Century Gothic"/>
                <a:sym typeface="Century Gothic"/>
              </a:rPr>
              <a:t>Formato general del proyecto interdisciplinario</a:t>
            </a:r>
            <a:endParaRPr b="0" i="0" sz="2100" u="none" cap="none" strike="noStrike">
              <a:solidFill>
                <a:srgbClr val="611F53"/>
              </a:solidFill>
              <a:latin typeface="Century Gothic"/>
              <a:ea typeface="Century Gothic"/>
              <a:cs typeface="Century Gothic"/>
              <a:sym typeface="Century Gothic"/>
            </a:endParaRPr>
          </a:p>
        </p:txBody>
      </p:sp>
      <p:sp>
        <p:nvSpPr>
          <p:cNvPr id="417" name="Google Shape;417;g26a8b420218_1_0"/>
          <p:cNvSpPr txBox="1"/>
          <p:nvPr>
            <p:ph idx="12" type="sldNum"/>
          </p:nvPr>
        </p:nvSpPr>
        <p:spPr>
          <a:xfrm>
            <a:off x="10848055" y="60623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18" name="Google Shape;418;g26a8b420218_1_0"/>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419" name="Google Shape;419;g26a8b420218_1_0"/>
          <p:cNvSpPr txBox="1"/>
          <p:nvPr/>
        </p:nvSpPr>
        <p:spPr>
          <a:xfrm>
            <a:off x="11714930" y="2862475"/>
            <a:ext cx="857400" cy="343500"/>
          </a:xfrm>
          <a:prstGeom prst="rect">
            <a:avLst/>
          </a:prstGeom>
          <a:noFill/>
          <a:ln>
            <a:noFill/>
          </a:ln>
        </p:spPr>
        <p:txBody>
          <a:bodyPr anchorCtr="0" anchor="t" bIns="78575" lIns="78575" spcFirstLastPara="1" rIns="78575" wrap="square" tIns="78575">
            <a:spAutoFit/>
          </a:bodyPr>
          <a:lstStyle/>
          <a:p>
            <a:pPr indent="0" lvl="0" marL="0" rtl="0" algn="l">
              <a:spcBef>
                <a:spcPts val="0"/>
              </a:spcBef>
              <a:spcAft>
                <a:spcPts val="0"/>
              </a:spcAft>
              <a:buNone/>
            </a:pPr>
            <a:r>
              <a:t/>
            </a:r>
            <a:endParaRPr sz="1200">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graphicFrame>
        <p:nvGraphicFramePr>
          <p:cNvPr id="424" name="Google Shape;424;g2bd76590b48_0_480"/>
          <p:cNvGraphicFramePr/>
          <p:nvPr/>
        </p:nvGraphicFramePr>
        <p:xfrm>
          <a:off x="1550648" y="1932126"/>
          <a:ext cx="3000000" cy="3000000"/>
        </p:xfrm>
        <a:graphic>
          <a:graphicData uri="http://schemas.openxmlformats.org/drawingml/2006/table">
            <a:tbl>
              <a:tblPr bandRow="1" firstRow="1">
                <a:noFill/>
                <a:tableStyleId>{7EB27947-567F-462D-A8E3-F1CA43716004}</a:tableStyleId>
              </a:tblPr>
              <a:tblGrid>
                <a:gridCol w="3289425"/>
                <a:gridCol w="1358425"/>
                <a:gridCol w="1318850"/>
                <a:gridCol w="1622175"/>
                <a:gridCol w="1081450"/>
                <a:gridCol w="1188075"/>
              </a:tblGrid>
              <a:tr h="2172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Materia 1: </a:t>
                      </a:r>
                      <a:r>
                        <a:rPr b="1" lang="es-MX" sz="1300">
                          <a:solidFill>
                            <a:srgbClr val="002060"/>
                          </a:solidFill>
                          <a:latin typeface="Century Gothic"/>
                          <a:ea typeface="Century Gothic"/>
                          <a:cs typeface="Century Gothic"/>
                          <a:sym typeface="Century Gothic"/>
                        </a:rPr>
                        <a:t>Biología II</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0225">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Actividades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Técnicas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prácticas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 Hrs.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0225">
                <a:tc>
                  <a:txBody>
                    <a:bodyPr/>
                    <a:lstStyle/>
                    <a:p>
                      <a:pPr indent="-215900" lvl="0" marL="317500" marR="0" rtl="0" algn="l">
                        <a:lnSpc>
                          <a:spcPct val="100000"/>
                        </a:lnSpc>
                        <a:spcBef>
                          <a:spcPts val="0"/>
                        </a:spcBef>
                        <a:spcAft>
                          <a:spcPts val="0"/>
                        </a:spcAft>
                        <a:buClr>
                          <a:srgbClr val="000000"/>
                        </a:buClr>
                        <a:buSzPts val="1000"/>
                        <a:buFont typeface="Century Gothic"/>
                        <a:buAutoNum type="arabicPeriod"/>
                      </a:pPr>
                      <a:r>
                        <a:rPr b="1" lang="es-MX" sz="1300" u="none" cap="none" strike="noStrike">
                          <a:solidFill>
                            <a:srgbClr val="002060"/>
                          </a:solidFill>
                          <a:latin typeface="Century Gothic"/>
                          <a:ea typeface="Century Gothic"/>
                          <a:cs typeface="Century Gothic"/>
                          <a:sym typeface="Century Gothic"/>
                        </a:rPr>
                        <a:t>Lluvia de ideas sobre movimiento</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Diciembre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0</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Diciembre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431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2. Identificación de las característi</a:t>
                      </a:r>
                      <a:r>
                        <a:rPr b="1" lang="es-MX" sz="1300">
                          <a:solidFill>
                            <a:srgbClr val="002060"/>
                          </a:solidFill>
                          <a:latin typeface="Century Gothic"/>
                          <a:ea typeface="Century Gothic"/>
                          <a:cs typeface="Century Gothic"/>
                          <a:sym typeface="Century Gothic"/>
                        </a:rPr>
                        <a:t>cas de la dimensión ambiental</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Diciembre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0</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Diciembre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3. </a:t>
                      </a:r>
                      <a:r>
                        <a:rPr b="1" lang="es-MX" sz="1300">
                          <a:solidFill>
                            <a:srgbClr val="002060"/>
                          </a:solidFill>
                          <a:latin typeface="Century Gothic"/>
                          <a:ea typeface="Century Gothic"/>
                          <a:cs typeface="Century Gothic"/>
                          <a:sym typeface="Century Gothic"/>
                        </a:rPr>
                        <a:t>Consumo responsable</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Enero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Enero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a:txBody>
                    <a:bodyPr/>
                    <a:lstStyle/>
                    <a:p>
                      <a:pPr indent="0" lvl="0" marL="0" marR="0" rtl="0" algn="l">
                        <a:lnSpc>
                          <a:spcPct val="100000"/>
                        </a:lnSpc>
                        <a:spcBef>
                          <a:spcPts val="0"/>
                        </a:spcBef>
                        <a:spcAft>
                          <a:spcPts val="0"/>
                        </a:spcAft>
                        <a:buClr>
                          <a:srgbClr val="000000"/>
                        </a:buClr>
                        <a:buSzPts val="1300"/>
                        <a:buFont typeface="Twentieth Century"/>
                        <a:buNone/>
                      </a:pPr>
                      <a:r>
                        <a:rPr b="1" lang="es-MX" sz="1300" u="none" cap="none" strike="noStrike">
                          <a:solidFill>
                            <a:srgbClr val="002060"/>
                          </a:solidFill>
                          <a:latin typeface="Century Gothic"/>
                          <a:ea typeface="Century Gothic"/>
                          <a:cs typeface="Century Gothic"/>
                          <a:sym typeface="Century Gothic"/>
                        </a:rPr>
                        <a:t>4. Producción de hortalizas y plantas medicinales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Febrero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Febrero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5. </a:t>
                      </a:r>
                      <a:r>
                        <a:rPr b="1" lang="es-MX" sz="1300">
                          <a:solidFill>
                            <a:srgbClr val="002060"/>
                          </a:solidFill>
                          <a:latin typeface="Century Gothic"/>
                          <a:ea typeface="Century Gothic"/>
                          <a:cs typeface="Century Gothic"/>
                          <a:sym typeface="Century Gothic"/>
                        </a:rPr>
                        <a:t>Atenuación del cambio climático</a:t>
                      </a:r>
                      <a:endParaRPr b="1"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Marzo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0</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Marzo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a:txBody>
                    <a:bodyPr/>
                    <a:lstStyle/>
                    <a:p>
                      <a:pPr indent="0" lvl="0" marL="0" marR="0" rtl="0" algn="l">
                        <a:lnSpc>
                          <a:spcPct val="100000"/>
                        </a:lnSpc>
                        <a:spcBef>
                          <a:spcPts val="0"/>
                        </a:spcBef>
                        <a:spcAft>
                          <a:spcPts val="0"/>
                        </a:spcAft>
                        <a:buNone/>
                      </a:pPr>
                      <a:r>
                        <a:rPr b="1" lang="es-MX" sz="1300">
                          <a:solidFill>
                            <a:srgbClr val="002060"/>
                          </a:solidFill>
                          <a:latin typeface="Century Gothic"/>
                          <a:ea typeface="Century Gothic"/>
                          <a:cs typeface="Century Gothic"/>
                          <a:sym typeface="Century Gothic"/>
                        </a:rPr>
                        <a:t>6. Ciudades resilientes</a:t>
                      </a:r>
                      <a:endParaRPr b="1"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Marzo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0</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Marzo 2024</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a:txBody>
                    <a:bodyPr/>
                    <a:lstStyle/>
                    <a:p>
                      <a:pPr indent="0" lvl="0" marL="0" marR="0" rtl="0" algn="l">
                        <a:lnSpc>
                          <a:spcPct val="100000"/>
                        </a:lnSpc>
                        <a:spcBef>
                          <a:spcPts val="0"/>
                        </a:spcBef>
                        <a:spcAft>
                          <a:spcPts val="0"/>
                        </a:spcAft>
                        <a:buNone/>
                      </a:pPr>
                      <a:r>
                        <a:rPr b="1" lang="es-MX" sz="1300">
                          <a:solidFill>
                            <a:srgbClr val="002060"/>
                          </a:solidFill>
                          <a:latin typeface="Century Gothic"/>
                          <a:ea typeface="Century Gothic"/>
                          <a:cs typeface="Century Gothic"/>
                          <a:sym typeface="Century Gothic"/>
                        </a:rPr>
                        <a:t>7. Construcción de huerto urbano</a:t>
                      </a:r>
                      <a:endParaRPr b="1"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2</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Abril y mayo 2024</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6</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Abril y mayo 2024</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s-MX" sz="1300">
                          <a:solidFill>
                            <a:srgbClr val="002060"/>
                          </a:solidFill>
                          <a:latin typeface="Century Gothic"/>
                          <a:ea typeface="Century Gothic"/>
                          <a:cs typeface="Century Gothic"/>
                          <a:sym typeface="Century Gothic"/>
                        </a:rPr>
                        <a:t>8</a:t>
                      </a:r>
                      <a:endParaRPr sz="13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11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8</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19</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25" name="Google Shape;425;g2bd76590b48_0_480"/>
          <p:cNvSpPr/>
          <p:nvPr/>
        </p:nvSpPr>
        <p:spPr>
          <a:xfrm>
            <a:off x="-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26" name="Google Shape;426;g2bd76590b48_0_480"/>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27" name="Google Shape;427;g2bd76590b48_0_480"/>
          <p:cNvSpPr txBox="1"/>
          <p:nvPr>
            <p:ph idx="12" type="sldNum"/>
          </p:nvPr>
        </p:nvSpPr>
        <p:spPr>
          <a:xfrm>
            <a:off x="10695980" y="56721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28" name="Google Shape;428;g2bd76590b48_0_480"/>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2bd76590b48_0_525"/>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34" name="Google Shape;434;g2bd76590b48_0_525"/>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35" name="Google Shape;435;g2bd76590b48_0_525"/>
          <p:cNvSpPr/>
          <p:nvPr/>
        </p:nvSpPr>
        <p:spPr>
          <a:xfrm>
            <a:off x="1155145" y="4276060"/>
            <a:ext cx="10864200" cy="5049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p:txBody>
      </p:sp>
      <p:graphicFrame>
        <p:nvGraphicFramePr>
          <p:cNvPr id="436" name="Google Shape;436;g2bd76590b48_0_525"/>
          <p:cNvGraphicFramePr/>
          <p:nvPr/>
        </p:nvGraphicFramePr>
        <p:xfrm>
          <a:off x="1485281" y="2119650"/>
          <a:ext cx="3000000" cy="3000000"/>
        </p:xfrm>
        <a:graphic>
          <a:graphicData uri="http://schemas.openxmlformats.org/drawingml/2006/table">
            <a:tbl>
              <a:tblPr bandRow="1" firstRow="1">
                <a:noFill/>
                <a:tableStyleId>{7EB27947-567F-462D-A8E3-F1CA43716004}</a:tableStyleId>
              </a:tblPr>
              <a:tblGrid>
                <a:gridCol w="3289425"/>
                <a:gridCol w="1358425"/>
                <a:gridCol w="1318850"/>
                <a:gridCol w="1622175"/>
                <a:gridCol w="1081450"/>
                <a:gridCol w="1188075"/>
              </a:tblGrid>
              <a:tr h="3208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Materia 2: </a:t>
                      </a:r>
                      <a:r>
                        <a:rPr b="1" lang="es-MX" sz="1300">
                          <a:solidFill>
                            <a:srgbClr val="002060"/>
                          </a:solidFill>
                          <a:latin typeface="Century Gothic"/>
                          <a:ea typeface="Century Gothic"/>
                          <a:cs typeface="Century Gothic"/>
                          <a:sym typeface="Century Gothic"/>
                        </a:rPr>
                        <a:t>Química I y II</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Actividades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Técnicas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prácticas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 Hrs.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1.  </a:t>
                      </a:r>
                      <a:r>
                        <a:rPr lang="es-MX" sz="1300" u="none" cap="none" strike="noStrike">
                          <a:solidFill>
                            <a:srgbClr val="002060"/>
                          </a:solidFill>
                          <a:latin typeface="Century Gothic"/>
                          <a:ea typeface="Century Gothic"/>
                          <a:cs typeface="Century Gothic"/>
                          <a:sym typeface="Century Gothic"/>
                        </a:rPr>
                        <a:t>Identificar compuestos inorgánicos y su nomenclatura </a:t>
                      </a:r>
                      <a:endParaRPr sz="7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8</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 </a:t>
                      </a:r>
                      <a:r>
                        <a:rPr lang="es-MX" sz="1300">
                          <a:solidFill>
                            <a:srgbClr val="002060"/>
                          </a:solidFill>
                          <a:latin typeface="Century Gothic"/>
                          <a:ea typeface="Century Gothic"/>
                          <a:cs typeface="Century Gothic"/>
                          <a:sym typeface="Century Gothic"/>
                        </a:rPr>
                        <a:t>Nov - Dic 2023</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 </a:t>
                      </a:r>
                      <a:r>
                        <a:rPr lang="es-MX" sz="1300">
                          <a:solidFill>
                            <a:srgbClr val="002060"/>
                          </a:solidFill>
                          <a:latin typeface="Century Gothic"/>
                          <a:ea typeface="Century Gothic"/>
                          <a:cs typeface="Century Gothic"/>
                          <a:sym typeface="Century Gothic"/>
                        </a:rPr>
                        <a:t>Nov - Dic 2023</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2. </a:t>
                      </a:r>
                      <a:r>
                        <a:rPr lang="es-MX" sz="1300" u="none" cap="none" strike="noStrike">
                          <a:solidFill>
                            <a:srgbClr val="002060"/>
                          </a:solidFill>
                          <a:latin typeface="Century Gothic"/>
                          <a:ea typeface="Century Gothic"/>
                          <a:cs typeface="Century Gothic"/>
                          <a:sym typeface="Century Gothic"/>
                        </a:rPr>
                        <a:t>Reacciones</a:t>
                      </a:r>
                      <a:r>
                        <a:rPr lang="es-MX" sz="1300">
                          <a:solidFill>
                            <a:srgbClr val="002060"/>
                          </a:solidFill>
                          <a:latin typeface="Century Gothic"/>
                          <a:ea typeface="Century Gothic"/>
                          <a:cs typeface="Century Gothic"/>
                          <a:sym typeface="Century Gothic"/>
                        </a:rPr>
                        <a:t>, equilibrio, velocidad de rxn, ácido-base</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Enero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6</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Enero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18</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3. </a:t>
                      </a:r>
                      <a:r>
                        <a:rPr lang="es-MX" sz="1300" u="none" cap="none" strike="noStrike">
                          <a:solidFill>
                            <a:srgbClr val="002060"/>
                          </a:solidFill>
                          <a:latin typeface="Century Gothic"/>
                          <a:ea typeface="Century Gothic"/>
                          <a:cs typeface="Century Gothic"/>
                          <a:sym typeface="Century Gothic"/>
                        </a:rPr>
                        <a:t>Aplicación de rxns en agricultura e industrias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6</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 Febrero </a:t>
                      </a:r>
                      <a:r>
                        <a:rPr lang="es-MX" sz="1300">
                          <a:solidFill>
                            <a:srgbClr val="002060"/>
                          </a:solidFill>
                          <a:latin typeface="Century Gothic"/>
                          <a:ea typeface="Century Gothic"/>
                          <a:cs typeface="Century Gothic"/>
                          <a:sym typeface="Century Gothic"/>
                        </a:rPr>
                        <a:t>- marzo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 Febrero </a:t>
                      </a:r>
                      <a:r>
                        <a:rPr lang="es-MX" sz="1300">
                          <a:solidFill>
                            <a:srgbClr val="002060"/>
                          </a:solidFill>
                          <a:latin typeface="Century Gothic"/>
                          <a:ea typeface="Century Gothic"/>
                          <a:cs typeface="Century Gothic"/>
                          <a:sym typeface="Century Gothic"/>
                        </a:rPr>
                        <a:t>- marzo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10</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rPr b="1" lang="es-MX" sz="1300" u="none" cap="none" strike="noStrike">
                          <a:solidFill>
                            <a:srgbClr val="002060"/>
                          </a:solidFill>
                          <a:latin typeface="Century Gothic"/>
                          <a:ea typeface="Century Gothic"/>
                          <a:cs typeface="Century Gothic"/>
                          <a:sym typeface="Century Gothic"/>
                        </a:rPr>
                        <a:t>4. </a:t>
                      </a:r>
                      <a:r>
                        <a:rPr lang="es-MX" sz="1300">
                          <a:solidFill>
                            <a:srgbClr val="002060"/>
                          </a:solidFill>
                          <a:latin typeface="Century Gothic"/>
                          <a:ea typeface="Century Gothic"/>
                          <a:cs typeface="Century Gothic"/>
                          <a:sym typeface="Century Gothic"/>
                        </a:rPr>
                        <a:t>Química de alimentos e inocuidad</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Abril - mayo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2</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Abril - mayo 2024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28</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16</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44</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Observaciones: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37" name="Google Shape;437;g2bd76590b48_0_525"/>
          <p:cNvSpPr txBox="1"/>
          <p:nvPr>
            <p:ph idx="12" type="sldNum"/>
          </p:nvPr>
        </p:nvSpPr>
        <p:spPr>
          <a:xfrm>
            <a:off x="10657880" y="56118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r>
              <a:rPr lang="es-MX"/>
              <a:t>32</a:t>
            </a:r>
            <a:endParaRPr/>
          </a:p>
        </p:txBody>
      </p:sp>
      <p:pic>
        <p:nvPicPr>
          <p:cNvPr id="438" name="Google Shape;438;g2bd76590b48_0_525"/>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2bd76590b48_0_617"/>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44" name="Google Shape;444;g2bd76590b48_0_617"/>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45" name="Google Shape;445;g2bd76590b48_0_617"/>
          <p:cNvSpPr/>
          <p:nvPr/>
        </p:nvSpPr>
        <p:spPr>
          <a:xfrm>
            <a:off x="1155145" y="4276060"/>
            <a:ext cx="10864200" cy="5049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p:txBody>
      </p:sp>
      <p:graphicFrame>
        <p:nvGraphicFramePr>
          <p:cNvPr id="446" name="Google Shape;446;g2bd76590b48_0_617"/>
          <p:cNvGraphicFramePr/>
          <p:nvPr/>
        </p:nvGraphicFramePr>
        <p:xfrm>
          <a:off x="1485281" y="2119650"/>
          <a:ext cx="3000000" cy="3000000"/>
        </p:xfrm>
        <a:graphic>
          <a:graphicData uri="http://schemas.openxmlformats.org/drawingml/2006/table">
            <a:tbl>
              <a:tblPr bandRow="1" firstRow="1">
                <a:noFill/>
                <a:tableStyleId>{7EB27947-567F-462D-A8E3-F1CA43716004}</a:tableStyleId>
              </a:tblPr>
              <a:tblGrid>
                <a:gridCol w="3289425"/>
                <a:gridCol w="1358425"/>
                <a:gridCol w="1318850"/>
                <a:gridCol w="1622175"/>
                <a:gridCol w="1081450"/>
                <a:gridCol w="1188075"/>
              </a:tblGrid>
              <a:tr h="3208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Materia 4: Taller de Redacción III</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Actividades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Técnicas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prácticas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 Hrs.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1.Redacción de definiciones, conceptos, características usando la descripción </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solidFill>
                            <a:srgbClr val="002060"/>
                          </a:solidFill>
                          <a:latin typeface="Century Gothic"/>
                          <a:ea typeface="Century Gothic"/>
                          <a:cs typeface="Century Gothic"/>
                          <a:sym typeface="Century Gothic"/>
                        </a:rPr>
                        <a:t>Nov</a:t>
                      </a:r>
                      <a:r>
                        <a:rPr lang="es-MX" sz="1300" u="none" cap="none" strike="noStrike">
                          <a:solidFill>
                            <a:srgbClr val="002060"/>
                          </a:solidFill>
                          <a:latin typeface="Century Gothic"/>
                          <a:ea typeface="Century Gothic"/>
                          <a:cs typeface="Century Gothic"/>
                          <a:sym typeface="Century Gothic"/>
                        </a:rPr>
                        <a:t>. 202</a:t>
                      </a:r>
                      <a:r>
                        <a:rPr lang="es-MX" sz="1300">
                          <a:solidFill>
                            <a:srgbClr val="002060"/>
                          </a:solidFill>
                          <a:latin typeface="Century Gothic"/>
                          <a:ea typeface="Century Gothic"/>
                          <a:cs typeface="Century Gothic"/>
                          <a:sym typeface="Century Gothic"/>
                        </a:rPr>
                        <a:t>3</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2. Redacción de teorías en lenguaje coloquial y cercano </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Enero- Febrero</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3. Redacción de manual </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Marzo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rPr b="1" lang="es-MX" sz="1300" u="none" cap="none" strike="noStrike">
                          <a:solidFill>
                            <a:srgbClr val="002060"/>
                          </a:solidFill>
                          <a:latin typeface="Century Gothic"/>
                          <a:ea typeface="Century Gothic"/>
                          <a:cs typeface="Century Gothic"/>
                          <a:sym typeface="Century Gothic"/>
                        </a:rPr>
                        <a:t>4. Redacción de ejemplos </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1</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u="none" cap="none" strike="noStrike">
                          <a:solidFill>
                            <a:srgbClr val="002060"/>
                          </a:solidFill>
                          <a:latin typeface="Century Gothic"/>
                          <a:ea typeface="Century Gothic"/>
                          <a:cs typeface="Century Gothic"/>
                          <a:sym typeface="Century Gothic"/>
                        </a:rPr>
                        <a:t>Marzo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Observaciones: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47" name="Google Shape;447;g2bd76590b48_0_617"/>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48" name="Google Shape;448;g2bd76590b48_0_617"/>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g2bd76590b48_0_663"/>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54" name="Google Shape;454;g2bd76590b48_0_663"/>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55" name="Google Shape;455;g2bd76590b48_0_663"/>
          <p:cNvSpPr/>
          <p:nvPr/>
        </p:nvSpPr>
        <p:spPr>
          <a:xfrm>
            <a:off x="1155145" y="4276060"/>
            <a:ext cx="10864200" cy="5049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p:txBody>
      </p:sp>
      <p:graphicFrame>
        <p:nvGraphicFramePr>
          <p:cNvPr id="456" name="Google Shape;456;g2bd76590b48_0_663"/>
          <p:cNvGraphicFramePr/>
          <p:nvPr/>
        </p:nvGraphicFramePr>
        <p:xfrm>
          <a:off x="1485281" y="2119650"/>
          <a:ext cx="3000000" cy="3000000"/>
        </p:xfrm>
        <a:graphic>
          <a:graphicData uri="http://schemas.openxmlformats.org/drawingml/2006/table">
            <a:tbl>
              <a:tblPr bandRow="1" firstRow="1">
                <a:noFill/>
                <a:tableStyleId>{7EB27947-567F-462D-A8E3-F1CA43716004}</a:tableStyleId>
              </a:tblPr>
              <a:tblGrid>
                <a:gridCol w="3289425"/>
                <a:gridCol w="1358425"/>
                <a:gridCol w="1587800"/>
                <a:gridCol w="1353225"/>
                <a:gridCol w="1081450"/>
                <a:gridCol w="1188075"/>
              </a:tblGrid>
              <a:tr h="3208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Materia</a:t>
                      </a:r>
                      <a:r>
                        <a:rPr b="1" lang="es-MX" sz="1300">
                          <a:solidFill>
                            <a:srgbClr val="002060"/>
                          </a:solidFill>
                          <a:latin typeface="Century Gothic"/>
                          <a:ea typeface="Century Gothic"/>
                          <a:cs typeface="Century Gothic"/>
                          <a:sym typeface="Century Gothic"/>
                        </a:rPr>
                        <a:t> 5</a:t>
                      </a:r>
                      <a:r>
                        <a:rPr b="1" lang="es-MX" sz="1300" u="none" cap="none" strike="noStrike">
                          <a:solidFill>
                            <a:srgbClr val="002060"/>
                          </a:solidFill>
                          <a:latin typeface="Century Gothic"/>
                          <a:ea typeface="Century Gothic"/>
                          <a:cs typeface="Century Gothic"/>
                          <a:sym typeface="Century Gothic"/>
                        </a:rPr>
                        <a:t>: Historia de México I</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Actividades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Técnicas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prácticas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 Hrs.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215900" lvl="0" marL="317500" marR="0" rtl="0" algn="just">
                        <a:lnSpc>
                          <a:spcPct val="100000"/>
                        </a:lnSpc>
                        <a:spcBef>
                          <a:spcPts val="0"/>
                        </a:spcBef>
                        <a:spcAft>
                          <a:spcPts val="0"/>
                        </a:spcAft>
                        <a:buClr>
                          <a:srgbClr val="002060"/>
                        </a:buClr>
                        <a:buSzPts val="1000"/>
                        <a:buFont typeface="Century Gothic"/>
                        <a:buAutoNum type="arabicPeriod"/>
                      </a:pPr>
                      <a:r>
                        <a:rPr lang="es-MX" sz="1000">
                          <a:solidFill>
                            <a:srgbClr val="002060"/>
                          </a:solidFill>
                          <a:latin typeface="Century Gothic"/>
                          <a:ea typeface="Century Gothic"/>
                          <a:cs typeface="Century Gothic"/>
                          <a:sym typeface="Century Gothic"/>
                        </a:rPr>
                        <a:t>Investigación de algunos cultivos importantes durante la época prehispánica</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Noviembre, 2023</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No aplica</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just">
                        <a:lnSpc>
                          <a:spcPct val="100000"/>
                        </a:lnSpc>
                        <a:spcBef>
                          <a:spcPts val="0"/>
                        </a:spcBef>
                        <a:spcAft>
                          <a:spcPts val="0"/>
                        </a:spcAft>
                        <a:buClr>
                          <a:srgbClr val="000000"/>
                        </a:buClr>
                        <a:buSzPts val="1000"/>
                        <a:buFont typeface="Arial"/>
                        <a:buNone/>
                      </a:pPr>
                      <a:r>
                        <a:rPr lang="es-MX" sz="1000">
                          <a:solidFill>
                            <a:srgbClr val="002060"/>
                          </a:solidFill>
                          <a:latin typeface="Century Gothic"/>
                          <a:ea typeface="Century Gothic"/>
                          <a:cs typeface="Century Gothic"/>
                          <a:sym typeface="Century Gothic"/>
                        </a:rPr>
                        <a:t>2. Identificación de las principales formas de producción agrícolas prehispánicas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Febrero, 2024</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No aplica</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000"/>
                        <a:buFont typeface="Arial"/>
                        <a:buNone/>
                      </a:pPr>
                      <a:r>
                        <a:rPr lang="es-MX" sz="1000">
                          <a:solidFill>
                            <a:srgbClr val="002060"/>
                          </a:solidFill>
                          <a:latin typeface="Century Gothic"/>
                          <a:ea typeface="Century Gothic"/>
                          <a:cs typeface="Century Gothic"/>
                          <a:sym typeface="Century Gothic"/>
                        </a:rPr>
                        <a:t>3. I</a:t>
                      </a:r>
                      <a:r>
                        <a:rPr lang="es-MX" sz="1000">
                          <a:solidFill>
                            <a:srgbClr val="002060"/>
                          </a:solidFill>
                          <a:latin typeface="Century Gothic"/>
                          <a:ea typeface="Century Gothic"/>
                          <a:cs typeface="Century Gothic"/>
                          <a:sym typeface="Century Gothic"/>
                        </a:rPr>
                        <a:t>dentificación de las principales formas de producción agrícolas virreinales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Marzo 2024</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No aplica</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rPr lang="es-MX" sz="1000">
                          <a:solidFill>
                            <a:srgbClr val="002060"/>
                          </a:solidFill>
                          <a:latin typeface="Century Gothic"/>
                          <a:ea typeface="Century Gothic"/>
                          <a:cs typeface="Century Gothic"/>
                          <a:sym typeface="Century Gothic"/>
                        </a:rPr>
                        <a:t>4. Elaboración de organizador gráfico digital con el análisis de las técnicas agrícolas analizadas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2</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Abril, 2024</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No aplica</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2</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5</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Mayo, 2024</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No aplica</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5</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Observaciones: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57" name="Google Shape;457;g2bd76590b48_0_663"/>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r>
              <a:t/>
            </a:r>
            <a:endParaRPr/>
          </a:p>
        </p:txBody>
      </p:sp>
      <p:pic>
        <p:nvPicPr>
          <p:cNvPr id="458" name="Google Shape;458;g2bd76590b48_0_663"/>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2bdbfe295f9_0_0"/>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64" name="Google Shape;464;g2bdbfe295f9_0_0"/>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65" name="Google Shape;465;g2bdbfe295f9_0_0"/>
          <p:cNvSpPr/>
          <p:nvPr/>
        </p:nvSpPr>
        <p:spPr>
          <a:xfrm>
            <a:off x="1155145" y="4276060"/>
            <a:ext cx="10864200" cy="5049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p:txBody>
      </p:sp>
      <p:graphicFrame>
        <p:nvGraphicFramePr>
          <p:cNvPr id="466" name="Google Shape;466;g2bdbfe295f9_0_0"/>
          <p:cNvGraphicFramePr/>
          <p:nvPr/>
        </p:nvGraphicFramePr>
        <p:xfrm>
          <a:off x="1485281" y="2119650"/>
          <a:ext cx="3000000" cy="3000000"/>
        </p:xfrm>
        <a:graphic>
          <a:graphicData uri="http://schemas.openxmlformats.org/drawingml/2006/table">
            <a:tbl>
              <a:tblPr bandRow="1" firstRow="1">
                <a:noFill/>
                <a:tableStyleId>{7EB27947-567F-462D-A8E3-F1CA43716004}</a:tableStyleId>
              </a:tblPr>
              <a:tblGrid>
                <a:gridCol w="3289425"/>
                <a:gridCol w="1358425"/>
                <a:gridCol w="1587800"/>
                <a:gridCol w="1353225"/>
                <a:gridCol w="1081450"/>
                <a:gridCol w="1188075"/>
              </a:tblGrid>
              <a:tr h="3208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Materia 5: </a:t>
                      </a:r>
                      <a:r>
                        <a:rPr b="1" lang="es-MX" sz="1300">
                          <a:solidFill>
                            <a:srgbClr val="002060"/>
                          </a:solidFill>
                          <a:latin typeface="Century Gothic"/>
                          <a:ea typeface="Century Gothic"/>
                          <a:cs typeface="Century Gothic"/>
                          <a:sym typeface="Century Gothic"/>
                        </a:rPr>
                        <a:t>Administración</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Actividades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Técnicas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Horas prácticas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Fechas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 Hrs.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215900" lvl="0" marL="317500" marR="0" rtl="0" algn="just">
                        <a:lnSpc>
                          <a:spcPct val="100000"/>
                        </a:lnSpc>
                        <a:spcBef>
                          <a:spcPts val="0"/>
                        </a:spcBef>
                        <a:spcAft>
                          <a:spcPts val="0"/>
                        </a:spcAft>
                        <a:buClr>
                          <a:srgbClr val="002060"/>
                        </a:buClr>
                        <a:buSzPts val="1000"/>
                        <a:buFont typeface="Century Gothic"/>
                        <a:buAutoNum type="arabicPeriod"/>
                      </a:pPr>
                      <a:r>
                        <a:rPr lang="es-MX" sz="1000">
                          <a:solidFill>
                            <a:srgbClr val="002060"/>
                          </a:solidFill>
                          <a:latin typeface="Century Gothic"/>
                          <a:ea typeface="Century Gothic"/>
                          <a:cs typeface="Century Gothic"/>
                          <a:sym typeface="Century Gothic"/>
                        </a:rPr>
                        <a:t>Fines de las Organizaciones</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300"/>
                        <a:buFont typeface="Arial"/>
                        <a:buNone/>
                      </a:pPr>
                      <a:r>
                        <a:rPr lang="es-MX" sz="1300">
                          <a:solidFill>
                            <a:schemeClr val="dk1"/>
                          </a:solidFill>
                          <a:latin typeface="Century Gothic"/>
                          <a:ea typeface="Century Gothic"/>
                          <a:cs typeface="Century Gothic"/>
                          <a:sym typeface="Century Gothic"/>
                        </a:rPr>
                        <a:t>8</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200">
                          <a:latin typeface="Century Gothic"/>
                          <a:ea typeface="Century Gothic"/>
                          <a:cs typeface="Century Gothic"/>
                          <a:sym typeface="Century Gothic"/>
                        </a:rPr>
                        <a:t>Septiembre-noviembre </a:t>
                      </a:r>
                      <a:r>
                        <a:rPr lang="es-MX" sz="1200">
                          <a:latin typeface="Century Gothic"/>
                          <a:ea typeface="Century Gothic"/>
                          <a:cs typeface="Century Gothic"/>
                          <a:sym typeface="Century Gothic"/>
                        </a:rPr>
                        <a:t>, 2023</a:t>
                      </a:r>
                      <a:endParaRPr sz="12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rtl="0" algn="just">
                        <a:spcBef>
                          <a:spcPts val="0"/>
                        </a:spcBef>
                        <a:spcAft>
                          <a:spcPts val="0"/>
                        </a:spcAft>
                        <a:buNone/>
                      </a:pPr>
                      <a:r>
                        <a:rPr lang="es-MX" sz="1000">
                          <a:solidFill>
                            <a:srgbClr val="002060"/>
                          </a:solidFill>
                          <a:latin typeface="Century Gothic"/>
                          <a:ea typeface="Century Gothic"/>
                          <a:cs typeface="Century Gothic"/>
                          <a:sym typeface="Century Gothic"/>
                        </a:rPr>
                        <a:t>2.  El proceso </a:t>
                      </a:r>
                      <a:r>
                        <a:rPr lang="es-MX" sz="1000">
                          <a:solidFill>
                            <a:srgbClr val="002060"/>
                          </a:solidFill>
                          <a:latin typeface="Century Gothic"/>
                          <a:ea typeface="Century Gothic"/>
                          <a:cs typeface="Century Gothic"/>
                          <a:sym typeface="Century Gothic"/>
                        </a:rPr>
                        <a:t>Administrativo</a:t>
                      </a:r>
                      <a:endParaRPr sz="1000">
                        <a:solidFill>
                          <a:srgbClr val="002060"/>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1000"/>
                        <a:buFont typeface="Arial"/>
                        <a:buNone/>
                      </a:pPr>
                      <a:r>
                        <a:t/>
                      </a:r>
                      <a:endParaRPr sz="1000">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10</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rPr lang="es-MX" sz="1300">
                          <a:latin typeface="Century Gothic"/>
                          <a:ea typeface="Century Gothic"/>
                          <a:cs typeface="Century Gothic"/>
                          <a:sym typeface="Century Gothic"/>
                        </a:rPr>
                        <a:t>enero  Noviembre </a:t>
                      </a:r>
                      <a:r>
                        <a:rPr lang="es-MX" sz="1300">
                          <a:latin typeface="Century Gothic"/>
                          <a:ea typeface="Century Gothic"/>
                          <a:cs typeface="Century Gothic"/>
                          <a:sym typeface="Century Gothic"/>
                        </a:rPr>
                        <a:t> 2023</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rtl="0" algn="l">
                        <a:spcBef>
                          <a:spcPts val="0"/>
                        </a:spcBef>
                        <a:spcAft>
                          <a:spcPts val="0"/>
                        </a:spcAft>
                        <a:buNone/>
                      </a:pPr>
                      <a:r>
                        <a:t/>
                      </a:r>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rtl="0" algn="l">
                        <a:spcBef>
                          <a:spcPts val="0"/>
                        </a:spcBef>
                        <a:spcAft>
                          <a:spcPts val="0"/>
                        </a:spcAft>
                        <a:buNone/>
                      </a:pPr>
                      <a:r>
                        <a:t/>
                      </a:r>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Total</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0725">
                <a:tc>
                  <a:txBody>
                    <a:bodyPr/>
                    <a:lstStyle/>
                    <a:p>
                      <a:pPr indent="0" lvl="0" marL="0" marR="0" rtl="0" algn="l">
                        <a:lnSpc>
                          <a:spcPct val="100000"/>
                        </a:lnSpc>
                        <a:spcBef>
                          <a:spcPts val="0"/>
                        </a:spcBef>
                        <a:spcAft>
                          <a:spcPts val="0"/>
                        </a:spcAft>
                        <a:buClr>
                          <a:srgbClr val="000000"/>
                        </a:buClr>
                        <a:buSzPts val="1300"/>
                        <a:buFont typeface="Arial"/>
                        <a:buNone/>
                      </a:pPr>
                      <a:r>
                        <a:rPr b="1" lang="es-MX" sz="1300" u="none" cap="none" strike="noStrike">
                          <a:solidFill>
                            <a:srgbClr val="002060"/>
                          </a:solidFill>
                          <a:latin typeface="Century Gothic"/>
                          <a:ea typeface="Century Gothic"/>
                          <a:cs typeface="Century Gothic"/>
                          <a:sym typeface="Century Gothic"/>
                        </a:rPr>
                        <a:t>Observaciones: </a:t>
                      </a:r>
                      <a:endParaRPr b="1" sz="13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00"/>
                        <a:buFont typeface="Arial"/>
                        <a:buNone/>
                      </a:pPr>
                      <a:r>
                        <a:rPr b="1" lang="es-MX" sz="1300">
                          <a:solidFill>
                            <a:srgbClr val="002060"/>
                          </a:solidFill>
                          <a:latin typeface="Century Gothic"/>
                          <a:ea typeface="Century Gothic"/>
                          <a:cs typeface="Century Gothic"/>
                          <a:sym typeface="Century Gothic"/>
                        </a:rPr>
                        <a:t>Clase desde el Formato Conferencia-Participativa, integran ejemplos con casos, desarrollo de maqueta de empresa con área verde.</a:t>
                      </a:r>
                      <a:endParaRPr sz="1000" u="none" cap="none" strike="noStrike">
                        <a:solidFill>
                          <a:srgbClr val="002060"/>
                        </a:solidFill>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latin typeface="Century Gothic"/>
                        <a:ea typeface="Century Gothic"/>
                        <a:cs typeface="Century Gothic"/>
                        <a:sym typeface="Century Gothic"/>
                      </a:endParaRPr>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Century Gothic"/>
                        <a:ea typeface="Century Gothic"/>
                        <a:cs typeface="Century Gothic"/>
                        <a:sym typeface="Century Gothic"/>
                      </a:endParaRPr>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5875">
                <a:tc>
                  <a:txBody>
                    <a:bodyPr/>
                    <a:lstStyle/>
                    <a:p>
                      <a:pPr indent="0" lvl="0" marL="0" marR="0" rtl="0" algn="l">
                        <a:lnSpc>
                          <a:spcPct val="100000"/>
                        </a:lnSpc>
                        <a:spcBef>
                          <a:spcPts val="0"/>
                        </a:spcBef>
                        <a:spcAft>
                          <a:spcPts val="0"/>
                        </a:spcAft>
                        <a:buClr>
                          <a:srgbClr val="000000"/>
                        </a:buClr>
                        <a:buSzPts val="1300"/>
                        <a:buFont typeface="Twentieth Century"/>
                        <a:buNone/>
                      </a:pPr>
                      <a:r>
                        <a:t/>
                      </a:r>
                      <a:endParaRPr sz="1300" u="none" cap="none" strike="noStrike"/>
                    </a:p>
                  </a:txBody>
                  <a:tcPr marT="32150" marB="32150" marR="85725" marL="85725">
                    <a:lnL cap="flat" cmpd="sng" w="12700">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p>
                  </a:txBody>
                  <a:tcPr marT="32150" marB="32150" marR="85725" marL="85725">
                    <a:lnL cap="flat" cmpd="sng" w="9525">
                      <a:solidFill>
                        <a:srgbClr val="000000">
                          <a:alpha val="0"/>
                        </a:srgbClr>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67" name="Google Shape;467;g2bdbfe295f9_0_0"/>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68" name="Google Shape;468;g2bdbfe295f9_0_0"/>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g2bd76590b48_0_709"/>
          <p:cNvSpPr/>
          <p:nvPr/>
        </p:nvSpPr>
        <p:spPr>
          <a:xfrm>
            <a:off x="-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74" name="Google Shape;474;g2bd76590b48_0_709"/>
          <p:cNvPicPr preferRelativeResize="0"/>
          <p:nvPr/>
        </p:nvPicPr>
        <p:blipFill rotWithShape="1">
          <a:blip r:embed="rId3">
            <a:alphaModFix/>
          </a:blip>
          <a:srcRect b="0" l="0" r="0" t="0"/>
          <a:stretch/>
        </p:blipFill>
        <p:spPr>
          <a:xfrm>
            <a:off x="10411266" y="5467307"/>
            <a:ext cx="932517" cy="932517"/>
          </a:xfrm>
          <a:prstGeom prst="rect">
            <a:avLst/>
          </a:prstGeom>
          <a:noFill/>
          <a:ln>
            <a:noFill/>
          </a:ln>
        </p:spPr>
      </p:pic>
      <p:sp>
        <p:nvSpPr>
          <p:cNvPr id="475" name="Google Shape;475;g2bd76590b48_0_709"/>
          <p:cNvSpPr txBox="1"/>
          <p:nvPr/>
        </p:nvSpPr>
        <p:spPr>
          <a:xfrm>
            <a:off x="1537898" y="2232422"/>
            <a:ext cx="9805800" cy="636000"/>
          </a:xfrm>
          <a:prstGeom prst="rect">
            <a:avLst/>
          </a:prstGeom>
          <a:noFill/>
          <a:ln>
            <a:noFill/>
          </a:ln>
        </p:spPr>
        <p:txBody>
          <a:bodyPr anchorCtr="0" anchor="t" bIns="78575" lIns="78575" spcFirstLastPara="1" rIns="78575" wrap="square" tIns="78575">
            <a:spAutoFit/>
          </a:bodyPr>
          <a:lstStyle/>
          <a:p>
            <a:pPr indent="0" lvl="0" marL="0" marR="0" rtl="0" algn="just">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374151"/>
              </a:solidFill>
              <a:highlight>
                <a:schemeClr val="lt1"/>
              </a:highlight>
              <a:latin typeface="Roboto"/>
              <a:ea typeface="Roboto"/>
              <a:cs typeface="Roboto"/>
              <a:sym typeface="Roboto"/>
            </a:endParaRPr>
          </a:p>
        </p:txBody>
      </p:sp>
      <p:sp>
        <p:nvSpPr>
          <p:cNvPr id="476" name="Google Shape;476;g2bd76590b48_0_709"/>
          <p:cNvSpPr txBox="1"/>
          <p:nvPr/>
        </p:nvSpPr>
        <p:spPr>
          <a:xfrm>
            <a:off x="1603266" y="3520898"/>
            <a:ext cx="9805800" cy="928200"/>
          </a:xfrm>
          <a:prstGeom prst="rect">
            <a:avLst/>
          </a:prstGeom>
          <a:noFill/>
          <a:ln>
            <a:noFill/>
          </a:ln>
        </p:spPr>
        <p:txBody>
          <a:bodyPr anchorCtr="0" anchor="t" bIns="78575" lIns="78575" spcFirstLastPara="1" rIns="78575" wrap="square" tIns="78575">
            <a:spAutoFit/>
          </a:bodyPr>
          <a:lstStyle/>
          <a:p>
            <a:pPr indent="0" lvl="0" marL="0" marR="0" rtl="0" algn="just">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374151"/>
              </a:solidFill>
              <a:highlight>
                <a:schemeClr val="lt1"/>
              </a:highlight>
              <a:latin typeface="Roboto"/>
              <a:ea typeface="Roboto"/>
              <a:cs typeface="Roboto"/>
              <a:sym typeface="Roboto"/>
            </a:endParaRPr>
          </a:p>
          <a:p>
            <a:pPr indent="0" lvl="0" marL="0" marR="0" rtl="0" algn="just">
              <a:lnSpc>
                <a:spcPct val="100000"/>
              </a:lnSpc>
              <a:spcBef>
                <a:spcPts val="0"/>
              </a:spcBef>
              <a:spcAft>
                <a:spcPts val="0"/>
              </a:spcAft>
              <a:buClr>
                <a:srgbClr val="000000"/>
              </a:buClr>
              <a:buSzPts val="2100"/>
              <a:buFont typeface="Arial"/>
              <a:buNone/>
            </a:pPr>
            <a:r>
              <a:t/>
            </a:r>
            <a:endParaRPr b="0" i="0" sz="2100" u="none" cap="none" strike="noStrike">
              <a:solidFill>
                <a:srgbClr val="374151"/>
              </a:solidFill>
              <a:highlight>
                <a:schemeClr val="lt1"/>
              </a:highlight>
              <a:latin typeface="Roboto"/>
              <a:ea typeface="Roboto"/>
              <a:cs typeface="Roboto"/>
              <a:sym typeface="Roboto"/>
            </a:endParaRPr>
          </a:p>
        </p:txBody>
      </p:sp>
      <p:pic>
        <p:nvPicPr>
          <p:cNvPr id="477" name="Google Shape;477;g2bd76590b48_0_709"/>
          <p:cNvPicPr preferRelativeResize="0"/>
          <p:nvPr/>
        </p:nvPicPr>
        <p:blipFill rotWithShape="1">
          <a:blip r:embed="rId4">
            <a:alphaModFix/>
          </a:blip>
          <a:srcRect b="0" l="0" r="0" t="0"/>
          <a:stretch/>
        </p:blipFill>
        <p:spPr>
          <a:xfrm>
            <a:off x="3839436" y="251807"/>
            <a:ext cx="4928871" cy="6215433"/>
          </a:xfrm>
          <a:prstGeom prst="rect">
            <a:avLst/>
          </a:prstGeom>
          <a:noFill/>
          <a:ln>
            <a:noFill/>
          </a:ln>
        </p:spPr>
      </p:pic>
      <p:sp>
        <p:nvSpPr>
          <p:cNvPr id="478" name="Google Shape;478;g2bd76590b48_0_709"/>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79" name="Google Shape;479;g2bd76590b48_0_709"/>
          <p:cNvPicPr preferRelativeResize="0"/>
          <p:nvPr/>
        </p:nvPicPr>
        <p:blipFill rotWithShape="1">
          <a:blip r:embed="rId5">
            <a:alphaModFix/>
          </a:blip>
          <a:srcRect b="0" l="0" r="0" t="0"/>
          <a:stretch/>
        </p:blipFill>
        <p:spPr>
          <a:xfrm>
            <a:off x="1085812" y="238412"/>
            <a:ext cx="2065219" cy="622474"/>
          </a:xfrm>
          <a:prstGeom prst="rect">
            <a:avLst/>
          </a:prstGeom>
          <a:noFill/>
          <a:ln>
            <a:noFill/>
          </a:ln>
        </p:spPr>
      </p:pic>
      <p:sp>
        <p:nvSpPr>
          <p:cNvPr id="480" name="Google Shape;480;g2bd76590b48_0_709"/>
          <p:cNvSpPr txBox="1"/>
          <p:nvPr/>
        </p:nvSpPr>
        <p:spPr>
          <a:xfrm rot="-5400000">
            <a:off x="-178420" y="2448578"/>
            <a:ext cx="5642700" cy="2467500"/>
          </a:xfrm>
          <a:prstGeom prst="rect">
            <a:avLst/>
          </a:prstGeom>
          <a:noFill/>
          <a:ln>
            <a:noFill/>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5000"/>
              <a:buFont typeface="Arial"/>
              <a:buNone/>
            </a:pPr>
            <a:r>
              <a:rPr b="1" i="0" lang="es-MX" sz="5000" u="none" cap="none" strike="noStrike">
                <a:solidFill>
                  <a:srgbClr val="611F53"/>
                </a:solidFill>
                <a:latin typeface="Century Gothic"/>
                <a:ea typeface="Century Gothic"/>
                <a:cs typeface="Century Gothic"/>
                <a:sym typeface="Century Gothic"/>
              </a:rPr>
              <a:t>Formato Planeación por sesión:</a:t>
            </a:r>
            <a:endParaRPr b="1" i="0" sz="5000" u="none" cap="none" strike="noStrike">
              <a:solidFill>
                <a:srgbClr val="611F53"/>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bd76590b48_0_757"/>
          <p:cNvSpPr txBox="1"/>
          <p:nvPr>
            <p:ph type="title"/>
          </p:nvPr>
        </p:nvSpPr>
        <p:spPr>
          <a:xfrm>
            <a:off x="1351359" y="964020"/>
            <a:ext cx="8741400" cy="1387500"/>
          </a:xfrm>
          <a:prstGeom prst="rect">
            <a:avLst/>
          </a:prstGeom>
          <a:noFill/>
          <a:ln>
            <a:noFill/>
          </a:ln>
        </p:spPr>
        <p:txBody>
          <a:bodyPr anchorCtr="0" anchor="b" bIns="0" lIns="0" spcFirstLastPara="1" rIns="0" wrap="square" tIns="0">
            <a:normAutofit/>
          </a:bodyPr>
          <a:lstStyle/>
          <a:p>
            <a:pPr indent="0" lvl="0" marL="0" rtl="0" algn="ctr">
              <a:lnSpc>
                <a:spcPct val="100000"/>
              </a:lnSpc>
              <a:spcBef>
                <a:spcPts val="0"/>
              </a:spcBef>
              <a:spcAft>
                <a:spcPts val="0"/>
              </a:spcAft>
              <a:buSzPts val="1300"/>
              <a:buNone/>
            </a:pPr>
            <a:r>
              <a:rPr lang="es-MX">
                <a:solidFill>
                  <a:srgbClr val="611F53"/>
                </a:solidFill>
              </a:rPr>
              <a:t>Autoevaluación y coevaluación</a:t>
            </a:r>
            <a:endParaRPr>
              <a:solidFill>
                <a:srgbClr val="611F53"/>
              </a:solidFill>
            </a:endParaRPr>
          </a:p>
        </p:txBody>
      </p:sp>
      <p:sp>
        <p:nvSpPr>
          <p:cNvPr id="486" name="Google Shape;486;g2bd76590b48_0_757"/>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
        <p:nvSpPr>
          <p:cNvPr id="487" name="Google Shape;487;g2bd76590b48_0_757"/>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88" name="Google Shape;488;g2bd76590b48_0_757"/>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89" name="Google Shape;489;g2bd76590b48_0_757"/>
          <p:cNvSpPr txBox="1"/>
          <p:nvPr/>
        </p:nvSpPr>
        <p:spPr>
          <a:xfrm>
            <a:off x="1351359" y="2260723"/>
            <a:ext cx="9219300" cy="3981300"/>
          </a:xfrm>
          <a:prstGeom prst="rect">
            <a:avLst/>
          </a:prstGeom>
          <a:noFill/>
          <a:ln>
            <a:noFill/>
          </a:ln>
        </p:spPr>
        <p:txBody>
          <a:bodyPr anchorCtr="0" anchor="t" bIns="78575" lIns="78575" spcFirstLastPara="1" rIns="78575" wrap="square" tIns="78575">
            <a:spAutoFit/>
          </a:bodyPr>
          <a:lstStyle/>
          <a:p>
            <a:pPr indent="0" lvl="0" marL="0" marR="0" rtl="0" algn="l">
              <a:lnSpc>
                <a:spcPct val="115000"/>
              </a:lnSpc>
              <a:spcBef>
                <a:spcPts val="1300"/>
              </a:spcBef>
              <a:spcAft>
                <a:spcPts val="0"/>
              </a:spcAft>
              <a:buClr>
                <a:srgbClr val="000000"/>
              </a:buClr>
              <a:buSzPts val="1900"/>
              <a:buFont typeface="Arial"/>
              <a:buNone/>
            </a:pPr>
            <a:r>
              <a:rPr b="0" i="0" lang="es-MX" sz="1900" u="none" cap="none" strike="noStrike">
                <a:solidFill>
                  <a:srgbClr val="002060"/>
                </a:solidFill>
                <a:latin typeface="Century Gothic"/>
                <a:ea typeface="Century Gothic"/>
                <a:cs typeface="Century Gothic"/>
                <a:sym typeface="Century Gothic"/>
              </a:rPr>
              <a:t>Coevaluación:</a:t>
            </a:r>
            <a:endParaRPr b="0" i="0" sz="1900" u="none" cap="none" strike="noStrike">
              <a:solidFill>
                <a:srgbClr val="002060"/>
              </a:solidFill>
              <a:latin typeface="Century Gothic"/>
              <a:ea typeface="Century Gothic"/>
              <a:cs typeface="Century Gothic"/>
              <a:sym typeface="Century Gothic"/>
            </a:endParaRPr>
          </a:p>
          <a:p>
            <a:pPr indent="-323850" lvl="0" marL="393700" marR="0" rtl="0" algn="just">
              <a:lnSpc>
                <a:spcPct val="115000"/>
              </a:lnSpc>
              <a:spcBef>
                <a:spcPts val="1300"/>
              </a:spcBef>
              <a:spcAft>
                <a:spcPts val="0"/>
              </a:spcAft>
              <a:buClr>
                <a:srgbClr val="374151"/>
              </a:buClr>
              <a:buSzPts val="1900"/>
              <a:buFont typeface="Century Gothic"/>
              <a:buAutoNum type="arabicPeriod"/>
            </a:pPr>
            <a:r>
              <a:rPr b="0" i="0" lang="es-MX" sz="1900" u="none" cap="none" strike="noStrike">
                <a:solidFill>
                  <a:srgbClr val="002060"/>
                </a:solidFill>
                <a:latin typeface="Century Gothic"/>
                <a:ea typeface="Century Gothic"/>
                <a:cs typeface="Century Gothic"/>
                <a:sym typeface="Century Gothic"/>
              </a:rPr>
              <a:t>¿Cómo contribuyó cada miembro del equipo desde su área de conocimiento?</a:t>
            </a:r>
            <a:endParaRPr b="0" i="0" sz="1900" u="none" cap="none" strike="noStrike">
              <a:solidFill>
                <a:srgbClr val="002060"/>
              </a:solidFill>
              <a:latin typeface="Century Gothic"/>
              <a:ea typeface="Century Gothic"/>
              <a:cs typeface="Century Gothic"/>
              <a:sym typeface="Century Gothic"/>
            </a:endParaRPr>
          </a:p>
          <a:p>
            <a:pPr indent="-323850" lvl="0" marL="393700" marR="0" rtl="0" algn="just">
              <a:lnSpc>
                <a:spcPct val="115000"/>
              </a:lnSpc>
              <a:spcBef>
                <a:spcPts val="0"/>
              </a:spcBef>
              <a:spcAft>
                <a:spcPts val="0"/>
              </a:spcAft>
              <a:buClr>
                <a:srgbClr val="374151"/>
              </a:buClr>
              <a:buSzPts val="1900"/>
              <a:buFont typeface="Century Gothic"/>
              <a:buAutoNum type="arabicPeriod"/>
            </a:pPr>
            <a:r>
              <a:rPr b="0" i="0" lang="es-MX" sz="1900" u="none" cap="none" strike="noStrike">
                <a:solidFill>
                  <a:srgbClr val="002060"/>
                </a:solidFill>
                <a:latin typeface="Century Gothic"/>
                <a:ea typeface="Century Gothic"/>
                <a:cs typeface="Century Gothic"/>
                <a:sym typeface="Century Gothic"/>
              </a:rPr>
              <a:t>¿Cuáles fueron las mayores fortalezas y debilidades de cada miembro del equipo?</a:t>
            </a:r>
            <a:endParaRPr b="0" i="0" sz="1900" u="none" cap="none" strike="noStrike">
              <a:solidFill>
                <a:srgbClr val="002060"/>
              </a:solidFill>
              <a:latin typeface="Century Gothic"/>
              <a:ea typeface="Century Gothic"/>
              <a:cs typeface="Century Gothic"/>
              <a:sym typeface="Century Gothic"/>
            </a:endParaRPr>
          </a:p>
          <a:p>
            <a:pPr indent="-323850" lvl="0" marL="393700" marR="0" rtl="0" algn="just">
              <a:lnSpc>
                <a:spcPct val="115000"/>
              </a:lnSpc>
              <a:spcBef>
                <a:spcPts val="0"/>
              </a:spcBef>
              <a:spcAft>
                <a:spcPts val="0"/>
              </a:spcAft>
              <a:buClr>
                <a:srgbClr val="374151"/>
              </a:buClr>
              <a:buSzPts val="1900"/>
              <a:buFont typeface="Century Gothic"/>
              <a:buAutoNum type="arabicPeriod"/>
            </a:pPr>
            <a:r>
              <a:rPr b="0" i="0" lang="es-MX" sz="1900" u="none" cap="none" strike="noStrike">
                <a:solidFill>
                  <a:srgbClr val="002060"/>
                </a:solidFill>
                <a:latin typeface="Century Gothic"/>
                <a:ea typeface="Century Gothic"/>
                <a:cs typeface="Century Gothic"/>
                <a:sym typeface="Century Gothic"/>
              </a:rPr>
              <a:t>¿Cómo podríamos mejorar la colaboración y la comunicación entre los miembros del equipo en futuros proyectos interdisciplinarios?</a:t>
            </a:r>
            <a:endParaRPr b="0" i="0" sz="1900" u="none" cap="none" strike="noStrike">
              <a:solidFill>
                <a:srgbClr val="002060"/>
              </a:solidFill>
              <a:latin typeface="Century Gothic"/>
              <a:ea typeface="Century Gothic"/>
              <a:cs typeface="Century Gothic"/>
              <a:sym typeface="Century Gothic"/>
            </a:endParaRPr>
          </a:p>
          <a:p>
            <a:pPr indent="-323850" lvl="0" marL="393700" marR="0" rtl="0" algn="just">
              <a:lnSpc>
                <a:spcPct val="115000"/>
              </a:lnSpc>
              <a:spcBef>
                <a:spcPts val="0"/>
              </a:spcBef>
              <a:spcAft>
                <a:spcPts val="0"/>
              </a:spcAft>
              <a:buClr>
                <a:srgbClr val="374151"/>
              </a:buClr>
              <a:buSzPts val="1900"/>
              <a:buFont typeface="Century Gothic"/>
              <a:buAutoNum type="arabicPeriod"/>
            </a:pPr>
            <a:r>
              <a:rPr b="0" i="0" lang="es-MX" sz="1900" u="none" cap="none" strike="noStrike">
                <a:solidFill>
                  <a:srgbClr val="002060"/>
                </a:solidFill>
                <a:latin typeface="Century Gothic"/>
                <a:ea typeface="Century Gothic"/>
                <a:cs typeface="Century Gothic"/>
                <a:sym typeface="Century Gothic"/>
              </a:rPr>
              <a:t>¿Qué habilidades o conocimientos adquirimos como equipo a través del proyecto?</a:t>
            </a:r>
            <a:endParaRPr b="0" i="0" sz="1900" u="none" cap="none" strike="noStrike">
              <a:solidFill>
                <a:srgbClr val="002060"/>
              </a:solidFill>
              <a:latin typeface="Century Gothic"/>
              <a:ea typeface="Century Gothic"/>
              <a:cs typeface="Century Gothic"/>
              <a:sym typeface="Century Gothic"/>
            </a:endParaRPr>
          </a:p>
          <a:p>
            <a:pPr indent="-323850" lvl="0" marL="393700" marR="0" rtl="0" algn="just">
              <a:lnSpc>
                <a:spcPct val="115000"/>
              </a:lnSpc>
              <a:spcBef>
                <a:spcPts val="0"/>
              </a:spcBef>
              <a:spcAft>
                <a:spcPts val="0"/>
              </a:spcAft>
              <a:buClr>
                <a:srgbClr val="374151"/>
              </a:buClr>
              <a:buSzPts val="1900"/>
              <a:buFont typeface="Century Gothic"/>
              <a:buAutoNum type="arabicPeriod"/>
            </a:pPr>
            <a:r>
              <a:rPr b="0" i="0" lang="es-MX" sz="1900" u="none" cap="none" strike="noStrike">
                <a:solidFill>
                  <a:srgbClr val="002060"/>
                </a:solidFill>
                <a:latin typeface="Century Gothic"/>
                <a:ea typeface="Century Gothic"/>
                <a:cs typeface="Century Gothic"/>
                <a:sym typeface="Century Gothic"/>
              </a:rPr>
              <a:t>¿Cómo podríamos aplicar estas habilidades o conocimientos en futuros proyectos interdisciplinarios?</a:t>
            </a:r>
            <a:endParaRPr b="0" i="0" sz="2800" u="none" cap="none" strike="noStrike">
              <a:solidFill>
                <a:srgbClr val="002060"/>
              </a:solidFill>
              <a:latin typeface="Century Gothic"/>
              <a:ea typeface="Century Gothic"/>
              <a:cs typeface="Century Gothic"/>
              <a:sym typeface="Century Gothic"/>
            </a:endParaRPr>
          </a:p>
        </p:txBody>
      </p:sp>
      <p:pic>
        <p:nvPicPr>
          <p:cNvPr id="490" name="Google Shape;490;g2bd76590b48_0_757"/>
          <p:cNvPicPr preferRelativeResize="0"/>
          <p:nvPr/>
        </p:nvPicPr>
        <p:blipFill rotWithShape="1">
          <a:blip r:embed="rId4">
            <a:alphaModFix/>
          </a:blip>
          <a:srcRect b="0" l="0" r="0" t="0"/>
          <a:stretch/>
        </p:blipFill>
        <p:spPr>
          <a:xfrm>
            <a:off x="1072547" y="184395"/>
            <a:ext cx="2377529" cy="71660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bd76590b48_0_849"/>
          <p:cNvSpPr/>
          <p:nvPr/>
        </p:nvSpPr>
        <p:spPr>
          <a:xfrm>
            <a:off x="-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496" name="Google Shape;496;g2bd76590b48_0_849"/>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497" name="Google Shape;497;g2bd76590b48_0_849"/>
          <p:cNvSpPr txBox="1"/>
          <p:nvPr>
            <p:ph idx="12" type="sldNum"/>
          </p:nvPr>
        </p:nvSpPr>
        <p:spPr>
          <a:xfrm>
            <a:off x="10971480" y="60768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pic>
        <p:nvPicPr>
          <p:cNvPr id="498" name="Google Shape;498;g2bd76590b48_0_849"/>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499" name="Google Shape;499;g2bd76590b48_0_849"/>
          <p:cNvSpPr txBox="1"/>
          <p:nvPr/>
        </p:nvSpPr>
        <p:spPr>
          <a:xfrm>
            <a:off x="1310391" y="5196153"/>
            <a:ext cx="4831800" cy="1698000"/>
          </a:xfrm>
          <a:prstGeom prst="rect">
            <a:avLst/>
          </a:prstGeom>
          <a:noFill/>
          <a:ln>
            <a:noFill/>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5000"/>
              <a:buFont typeface="Arial"/>
              <a:buNone/>
            </a:pPr>
            <a:r>
              <a:rPr b="1" i="0" lang="es-MX" sz="5000" u="none" cap="none" strike="noStrike">
                <a:solidFill>
                  <a:srgbClr val="611F53"/>
                </a:solidFill>
                <a:latin typeface="Century Gothic"/>
                <a:ea typeface="Century Gothic"/>
                <a:cs typeface="Century Gothic"/>
                <a:sym typeface="Century Gothic"/>
              </a:rPr>
              <a:t>Evidencia 2da sesión</a:t>
            </a:r>
            <a:endParaRPr b="1" i="0" sz="5000" u="none" cap="none" strike="noStrike">
              <a:solidFill>
                <a:srgbClr val="611F53"/>
              </a:solidFill>
              <a:latin typeface="Century Gothic"/>
              <a:ea typeface="Century Gothic"/>
              <a:cs typeface="Century Gothic"/>
              <a:sym typeface="Century Gothic"/>
            </a:endParaRPr>
          </a:p>
        </p:txBody>
      </p:sp>
      <p:pic>
        <p:nvPicPr>
          <p:cNvPr id="500" name="Google Shape;500;g2bd76590b48_0_849"/>
          <p:cNvPicPr preferRelativeResize="0"/>
          <p:nvPr/>
        </p:nvPicPr>
        <p:blipFill>
          <a:blip r:embed="rId5">
            <a:alphaModFix/>
          </a:blip>
          <a:stretch>
            <a:fillRect/>
          </a:stretch>
        </p:blipFill>
        <p:spPr>
          <a:xfrm>
            <a:off x="1310398" y="1262525"/>
            <a:ext cx="4831798" cy="3626127"/>
          </a:xfrm>
          <a:prstGeom prst="rect">
            <a:avLst/>
          </a:prstGeom>
          <a:noFill/>
          <a:ln>
            <a:noFill/>
          </a:ln>
        </p:spPr>
      </p:pic>
      <p:pic>
        <p:nvPicPr>
          <p:cNvPr id="501" name="Google Shape;501;g2bd76590b48_0_849"/>
          <p:cNvPicPr preferRelativeResize="0"/>
          <p:nvPr/>
        </p:nvPicPr>
        <p:blipFill>
          <a:blip r:embed="rId6">
            <a:alphaModFix/>
          </a:blip>
          <a:stretch>
            <a:fillRect/>
          </a:stretch>
        </p:blipFill>
        <p:spPr>
          <a:xfrm>
            <a:off x="6599100" y="1902175"/>
            <a:ext cx="4831798" cy="36261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2602316409e_0_56"/>
          <p:cNvSpPr/>
          <p:nvPr/>
        </p:nvSpPr>
        <p:spPr>
          <a:xfrm>
            <a:off x="1427695" y="2127059"/>
            <a:ext cx="10035600" cy="539100"/>
          </a:xfrm>
          <a:prstGeom prst="rect">
            <a:avLst/>
          </a:prstGeom>
          <a:noFill/>
          <a:ln>
            <a:noFill/>
          </a:ln>
        </p:spPr>
        <p:txBody>
          <a:bodyPr anchorCtr="0" anchor="ctr" bIns="43650" lIns="43650" spcFirstLastPara="1" rIns="43650" wrap="square" tIns="43650">
            <a:noAutofit/>
          </a:bodyPr>
          <a:lstStyle/>
          <a:p>
            <a:pPr indent="0" lvl="0" marL="0" marR="0" rtl="0" algn="l">
              <a:lnSpc>
                <a:spcPct val="100000"/>
              </a:lnSpc>
              <a:spcBef>
                <a:spcPts val="0"/>
              </a:spcBef>
              <a:spcAft>
                <a:spcPts val="0"/>
              </a:spcAft>
              <a:buClr>
                <a:srgbClr val="002060"/>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2400"/>
              <a:buFont typeface="Century Gothic"/>
              <a:buNone/>
            </a:pPr>
            <a:r>
              <a:rPr b="1" i="0" lang="es-MX" sz="2400" u="none" cap="none" strike="noStrike">
                <a:solidFill>
                  <a:srgbClr val="002060"/>
                </a:solidFill>
                <a:latin typeface="Century Gothic"/>
                <a:ea typeface="Century Gothic"/>
                <a:cs typeface="Century Gothic"/>
                <a:sym typeface="Century Gothic"/>
              </a:rPr>
              <a:t>Responsable del proyecto </a:t>
            </a:r>
            <a:endParaRPr b="1" i="0" sz="2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2400"/>
              <a:buFont typeface="Century Gothic"/>
              <a:buNone/>
            </a:pPr>
            <a:r>
              <a:rPr b="1" i="0" lang="es-MX" sz="2400" u="none" cap="none" strike="noStrike">
                <a:solidFill>
                  <a:srgbClr val="002060"/>
                </a:solidFill>
                <a:latin typeface="Century Gothic"/>
                <a:ea typeface="Century Gothic"/>
                <a:cs typeface="Century Gothic"/>
                <a:sym typeface="Century Gothic"/>
              </a:rPr>
              <a:t>María d</a:t>
            </a:r>
            <a:r>
              <a:rPr b="1" lang="es-MX" sz="2400">
                <a:solidFill>
                  <a:srgbClr val="002060"/>
                </a:solidFill>
                <a:latin typeface="Century Gothic"/>
                <a:ea typeface="Century Gothic"/>
                <a:cs typeface="Century Gothic"/>
                <a:sym typeface="Century Gothic"/>
              </a:rPr>
              <a:t>el Carmen S Barrios Martínez</a:t>
            </a:r>
            <a:r>
              <a:rPr b="1" i="0" lang="es-MX" sz="2400" u="none" cap="none" strike="noStrike">
                <a:solidFill>
                  <a:srgbClr val="002060"/>
                </a:solidFill>
                <a:latin typeface="Century Gothic"/>
                <a:ea typeface="Century Gothic"/>
                <a:cs typeface="Century Gothic"/>
                <a:sym typeface="Century Gothic"/>
              </a:rPr>
              <a:t> </a:t>
            </a:r>
            <a:endParaRPr b="1" i="0" sz="2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2400"/>
              <a:buFont typeface="Century Gothic"/>
              <a:buNone/>
            </a:pPr>
            <a:r>
              <a:t/>
            </a:r>
            <a:endParaRPr b="0" i="0" sz="2400" u="none" cap="none" strike="noStrike">
              <a:solidFill>
                <a:srgbClr val="002060"/>
              </a:solidFill>
              <a:latin typeface="Century Gothic"/>
              <a:ea typeface="Century Gothic"/>
              <a:cs typeface="Century Gothic"/>
              <a:sym typeface="Century Gothic"/>
            </a:endParaRPr>
          </a:p>
        </p:txBody>
      </p:sp>
      <p:sp>
        <p:nvSpPr>
          <p:cNvPr id="131" name="Google Shape;131;g2602316409e_0_56"/>
          <p:cNvSpPr/>
          <p:nvPr/>
        </p:nvSpPr>
        <p:spPr>
          <a:xfrm>
            <a:off x="1427695" y="1665316"/>
            <a:ext cx="9136200" cy="461700"/>
          </a:xfrm>
          <a:prstGeom prst="rect">
            <a:avLst/>
          </a:prstGeom>
          <a:noFill/>
          <a:ln>
            <a:noFill/>
          </a:ln>
        </p:spPr>
        <p:txBody>
          <a:bodyPr anchorCtr="0" anchor="ctr" bIns="43650" lIns="43650" spcFirstLastPara="1" rIns="43650" wrap="square" tIns="43650">
            <a:noAutofit/>
          </a:bodyPr>
          <a:lstStyle/>
          <a:p>
            <a:pPr indent="0" lvl="0" marL="0" marR="0" rtl="0" algn="l">
              <a:lnSpc>
                <a:spcPct val="100000"/>
              </a:lnSpc>
              <a:spcBef>
                <a:spcPts val="0"/>
              </a:spcBef>
              <a:spcAft>
                <a:spcPts val="0"/>
              </a:spcAft>
              <a:buClr>
                <a:srgbClr val="611F53"/>
              </a:buClr>
              <a:buSzPts val="3100"/>
              <a:buFont typeface="Century Gothic"/>
              <a:buNone/>
            </a:pPr>
            <a:r>
              <a:rPr b="1" i="0" lang="es-MX" sz="3100" u="none" cap="none" strike="noStrike">
                <a:solidFill>
                  <a:srgbClr val="611F53"/>
                </a:solidFill>
                <a:latin typeface="Century Gothic"/>
                <a:ea typeface="Century Gothic"/>
                <a:cs typeface="Century Gothic"/>
                <a:sym typeface="Century Gothic"/>
              </a:rPr>
              <a:t>ASIGNATURAS Y DOCENTES PARTICIPANTES </a:t>
            </a:r>
            <a:endParaRPr b="0" i="0" sz="2400" u="none" cap="none" strike="noStrike">
              <a:solidFill>
                <a:srgbClr val="611F53"/>
              </a:solidFill>
              <a:latin typeface="Century Gothic"/>
              <a:ea typeface="Century Gothic"/>
              <a:cs typeface="Century Gothic"/>
              <a:sym typeface="Century Gothic"/>
            </a:endParaRPr>
          </a:p>
        </p:txBody>
      </p:sp>
      <p:pic>
        <p:nvPicPr>
          <p:cNvPr id="132" name="Google Shape;132;g2602316409e_0_56"/>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graphicFrame>
        <p:nvGraphicFramePr>
          <p:cNvPr id="133" name="Google Shape;133;g2602316409e_0_56"/>
          <p:cNvGraphicFramePr/>
          <p:nvPr/>
        </p:nvGraphicFramePr>
        <p:xfrm>
          <a:off x="1427695" y="2837352"/>
          <a:ext cx="3000000" cy="3000000"/>
        </p:xfrm>
        <a:graphic>
          <a:graphicData uri="http://schemas.openxmlformats.org/drawingml/2006/table">
            <a:tbl>
              <a:tblPr>
                <a:noFill/>
                <a:tableStyleId>{485D9BEA-DB59-46EC-8E96-1D9A2591EBAF}</a:tableStyleId>
              </a:tblPr>
              <a:tblGrid>
                <a:gridCol w="4838950"/>
                <a:gridCol w="4838950"/>
              </a:tblGrid>
              <a:tr h="619325">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a:solidFill>
                            <a:srgbClr val="002060"/>
                          </a:solidFill>
                          <a:latin typeface="Century Gothic"/>
                          <a:ea typeface="Century Gothic"/>
                          <a:cs typeface="Century Gothic"/>
                          <a:sym typeface="Century Gothic"/>
                        </a:rPr>
                        <a:t>Mariana Mtanous</a:t>
                      </a:r>
                      <a:endParaRPr sz="1000" u="none" cap="none" strike="noStrike"/>
                    </a:p>
                  </a:txBody>
                  <a:tcPr marT="64275" marB="64275" marR="85700" marL="85700"/>
                </a:tc>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a:solidFill>
                            <a:srgbClr val="002060"/>
                          </a:solidFill>
                          <a:latin typeface="Century Gothic"/>
                          <a:ea typeface="Century Gothic"/>
                          <a:cs typeface="Century Gothic"/>
                          <a:sym typeface="Century Gothic"/>
                        </a:rPr>
                        <a:t>Química I y II</a:t>
                      </a:r>
                      <a:endParaRPr sz="1000" u="none" cap="none" strike="noStrike"/>
                    </a:p>
                  </a:txBody>
                  <a:tcPr marT="64275" marB="64275" marR="85700" marL="85700"/>
                </a:tc>
              </a:tr>
              <a:tr h="364300">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u="none" cap="none" strike="noStrike">
                          <a:solidFill>
                            <a:srgbClr val="002060"/>
                          </a:solidFill>
                          <a:latin typeface="Century Gothic"/>
                          <a:ea typeface="Century Gothic"/>
                          <a:cs typeface="Century Gothic"/>
                          <a:sym typeface="Century Gothic"/>
                        </a:rPr>
                        <a:t>Ma</a:t>
                      </a:r>
                      <a:r>
                        <a:rPr b="1" lang="es-MX" sz="2000">
                          <a:solidFill>
                            <a:srgbClr val="002060"/>
                          </a:solidFill>
                          <a:latin typeface="Century Gothic"/>
                          <a:ea typeface="Century Gothic"/>
                          <a:cs typeface="Century Gothic"/>
                          <a:sym typeface="Century Gothic"/>
                        </a:rPr>
                        <a:t>ría del Carmen S Barrios Martínez</a:t>
                      </a:r>
                      <a:endParaRPr sz="1000" u="none" cap="none" strike="noStrike"/>
                    </a:p>
                  </a:txBody>
                  <a:tcPr marT="64275" marB="64275" marR="85700" marL="85700"/>
                </a:tc>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a:solidFill>
                            <a:srgbClr val="002060"/>
                          </a:solidFill>
                          <a:latin typeface="Century Gothic"/>
                          <a:ea typeface="Century Gothic"/>
                          <a:cs typeface="Century Gothic"/>
                          <a:sym typeface="Century Gothic"/>
                        </a:rPr>
                        <a:t>Biología II</a:t>
                      </a:r>
                      <a:endParaRPr sz="1000" u="none" cap="none" strike="noStrike"/>
                    </a:p>
                  </a:txBody>
                  <a:tcPr marT="64275" marB="64275" marR="85700" marL="85700"/>
                </a:tc>
              </a:tr>
              <a:tr h="596350">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a:solidFill>
                            <a:srgbClr val="002060"/>
                          </a:solidFill>
                          <a:latin typeface="Century Gothic"/>
                          <a:ea typeface="Century Gothic"/>
                          <a:cs typeface="Century Gothic"/>
                          <a:sym typeface="Century Gothic"/>
                        </a:rPr>
                        <a:t>Esther Castro Mandujano</a:t>
                      </a:r>
                      <a:endParaRPr sz="1000" u="none" cap="none" strike="noStrike"/>
                    </a:p>
                  </a:txBody>
                  <a:tcPr marT="64275" marB="64275" marR="85700" marL="85700"/>
                </a:tc>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u="none" cap="none" strike="noStrike">
                          <a:solidFill>
                            <a:srgbClr val="002060"/>
                          </a:solidFill>
                          <a:latin typeface="Century Gothic"/>
                          <a:ea typeface="Century Gothic"/>
                          <a:cs typeface="Century Gothic"/>
                          <a:sym typeface="Century Gothic"/>
                        </a:rPr>
                        <a:t>Administración</a:t>
                      </a:r>
                      <a:endParaRPr sz="1000" u="none" cap="none" strike="noStrike"/>
                    </a:p>
                  </a:txBody>
                  <a:tcPr marT="64275" marB="64275" marR="85700" marL="85700"/>
                </a:tc>
              </a:tr>
              <a:tr h="838125">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a:solidFill>
                            <a:srgbClr val="002060"/>
                          </a:solidFill>
                          <a:latin typeface="Century Gothic"/>
                          <a:ea typeface="Century Gothic"/>
                          <a:cs typeface="Century Gothic"/>
                          <a:sym typeface="Century Gothic"/>
                        </a:rPr>
                        <a:t>Yolistli Hernández Camacho</a:t>
                      </a:r>
                      <a:endParaRPr b="1" sz="2000" u="none" cap="none" strike="noStrike">
                        <a:solidFill>
                          <a:srgbClr val="002060"/>
                        </a:solidFill>
                        <a:latin typeface="Century Gothic"/>
                        <a:ea typeface="Century Gothic"/>
                        <a:cs typeface="Century Gothic"/>
                        <a:sym typeface="Century Gothic"/>
                      </a:endParaRPr>
                    </a:p>
                  </a:txBody>
                  <a:tcPr marT="64275" marB="64275" marR="85700" marL="85700"/>
                </a:tc>
                <a:tc>
                  <a:txBody>
                    <a:bodyPr/>
                    <a:lstStyle/>
                    <a:p>
                      <a:pPr indent="0" lvl="0" marL="0" marR="0" rtl="0" algn="l">
                        <a:lnSpc>
                          <a:spcPct val="100000"/>
                        </a:lnSpc>
                        <a:spcBef>
                          <a:spcPts val="0"/>
                        </a:spcBef>
                        <a:spcAft>
                          <a:spcPts val="0"/>
                        </a:spcAft>
                        <a:buClr>
                          <a:srgbClr val="002060"/>
                        </a:buClr>
                        <a:buSzPts val="2000"/>
                        <a:buFont typeface="Century Gothic"/>
                        <a:buNone/>
                      </a:pPr>
                      <a:r>
                        <a:rPr b="1" lang="es-MX" sz="2000">
                          <a:solidFill>
                            <a:srgbClr val="002060"/>
                          </a:solidFill>
                          <a:latin typeface="Century Gothic"/>
                          <a:ea typeface="Century Gothic"/>
                          <a:cs typeface="Century Gothic"/>
                          <a:sym typeface="Century Gothic"/>
                        </a:rPr>
                        <a:t>Historia de México I</a:t>
                      </a:r>
                      <a:endParaRPr b="1" sz="20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2000"/>
                        <a:buFont typeface="Century Gothic"/>
                        <a:buNone/>
                      </a:pPr>
                      <a:r>
                        <a:t/>
                      </a:r>
                      <a:endParaRPr b="1" sz="2000" u="none" cap="none" strike="noStrike">
                        <a:solidFill>
                          <a:srgbClr val="002060"/>
                        </a:solidFill>
                        <a:latin typeface="Century Gothic"/>
                        <a:ea typeface="Century Gothic"/>
                        <a:cs typeface="Century Gothic"/>
                        <a:sym typeface="Century Gothic"/>
                      </a:endParaRPr>
                    </a:p>
                  </a:txBody>
                  <a:tcPr marT="64275" marB="64275" marR="85700" marL="85700"/>
                </a:tc>
              </a:tr>
              <a:tr h="838125">
                <a:tc>
                  <a:txBody>
                    <a:bodyPr/>
                    <a:lstStyle/>
                    <a:p>
                      <a:pPr indent="0" lvl="0" marL="0" marR="0" rtl="0" algn="l">
                        <a:lnSpc>
                          <a:spcPct val="100000"/>
                        </a:lnSpc>
                        <a:spcBef>
                          <a:spcPts val="0"/>
                        </a:spcBef>
                        <a:spcAft>
                          <a:spcPts val="0"/>
                        </a:spcAft>
                        <a:buNone/>
                      </a:pPr>
                      <a:r>
                        <a:rPr b="1" lang="es-MX" sz="2000">
                          <a:solidFill>
                            <a:srgbClr val="002060"/>
                          </a:solidFill>
                          <a:latin typeface="Century Gothic"/>
                          <a:ea typeface="Century Gothic"/>
                          <a:cs typeface="Century Gothic"/>
                          <a:sym typeface="Century Gothic"/>
                        </a:rPr>
                        <a:t>Tere Domínguez </a:t>
                      </a:r>
                      <a:endParaRPr b="1" sz="2000">
                        <a:solidFill>
                          <a:srgbClr val="002060"/>
                        </a:solidFill>
                        <a:latin typeface="Century Gothic"/>
                        <a:ea typeface="Century Gothic"/>
                        <a:cs typeface="Century Gothic"/>
                        <a:sym typeface="Century Gothic"/>
                      </a:endParaRPr>
                    </a:p>
                  </a:txBody>
                  <a:tcPr marT="64275" marB="64275" marR="85700" marL="85700"/>
                </a:tc>
                <a:tc>
                  <a:txBody>
                    <a:bodyPr/>
                    <a:lstStyle/>
                    <a:p>
                      <a:pPr indent="0" lvl="0" marL="0" marR="0" rtl="0" algn="l">
                        <a:lnSpc>
                          <a:spcPct val="100000"/>
                        </a:lnSpc>
                        <a:spcBef>
                          <a:spcPts val="0"/>
                        </a:spcBef>
                        <a:spcAft>
                          <a:spcPts val="0"/>
                        </a:spcAft>
                        <a:buNone/>
                      </a:pPr>
                      <a:r>
                        <a:rPr b="1" lang="es-MX" sz="1700">
                          <a:solidFill>
                            <a:srgbClr val="002060"/>
                          </a:solidFill>
                          <a:latin typeface="Century Gothic"/>
                          <a:ea typeface="Century Gothic"/>
                          <a:cs typeface="Century Gothic"/>
                          <a:sym typeface="Century Gothic"/>
                        </a:rPr>
                        <a:t>Taller de Lectura y Redacción e iniciación a la investigación documental III y IV</a:t>
                      </a:r>
                      <a:endParaRPr b="1" sz="1700">
                        <a:solidFill>
                          <a:srgbClr val="002060"/>
                        </a:solidFill>
                        <a:latin typeface="Century Gothic"/>
                        <a:ea typeface="Century Gothic"/>
                        <a:cs typeface="Century Gothic"/>
                        <a:sym typeface="Century Gothic"/>
                      </a:endParaRPr>
                    </a:p>
                  </a:txBody>
                  <a:tcPr marT="64275" marB="64275" marR="85700" marL="85700"/>
                </a:tc>
              </a:tr>
            </a:tbl>
          </a:graphicData>
        </a:graphic>
      </p:graphicFrame>
      <p:pic>
        <p:nvPicPr>
          <p:cNvPr id="134" name="Google Shape;134;g2602316409e_0_56"/>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135" name="Google Shape;135;g2602316409e_0_56"/>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sp>
        <p:nvSpPr>
          <p:cNvPr id="136" name="Google Shape;136;g2602316409e_0_56"/>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602316409e_0_104"/>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42" name="Google Shape;142;g2602316409e_0_104"/>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143" name="Google Shape;143;g2602316409e_0_104"/>
          <p:cNvSpPr/>
          <p:nvPr/>
        </p:nvSpPr>
        <p:spPr>
          <a:xfrm>
            <a:off x="1434737" y="1202433"/>
            <a:ext cx="9065100" cy="13707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611F53"/>
              </a:buClr>
              <a:buSzPts val="5200"/>
              <a:buFont typeface="Century Gothic"/>
              <a:buNone/>
            </a:pPr>
            <a:r>
              <a:rPr b="1" i="0" lang="es-MX" sz="5200" u="none" cap="none" strike="noStrike">
                <a:solidFill>
                  <a:srgbClr val="611F53"/>
                </a:solidFill>
                <a:latin typeface="Century Gothic"/>
                <a:ea typeface="Century Gothic"/>
                <a:cs typeface="Century Gothic"/>
                <a:sym typeface="Century Gothic"/>
              </a:rPr>
              <a:t>CICLO ESCOLAR</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611F53"/>
              </a:buClr>
              <a:buSzPts val="5200"/>
              <a:buFont typeface="Century Gothic"/>
              <a:buNone/>
            </a:pPr>
            <a:r>
              <a:rPr b="1" i="0" lang="es-MX" sz="5200" u="none" cap="none" strike="noStrike">
                <a:solidFill>
                  <a:srgbClr val="611F53"/>
                </a:solidFill>
                <a:latin typeface="Century Gothic"/>
                <a:ea typeface="Century Gothic"/>
                <a:cs typeface="Century Gothic"/>
                <a:sym typeface="Century Gothic"/>
              </a:rPr>
              <a:t> 202</a:t>
            </a:r>
            <a:r>
              <a:rPr b="1" lang="es-MX" sz="5200">
                <a:solidFill>
                  <a:srgbClr val="611F53"/>
                </a:solidFill>
                <a:latin typeface="Century Gothic"/>
                <a:ea typeface="Century Gothic"/>
                <a:cs typeface="Century Gothic"/>
                <a:sym typeface="Century Gothic"/>
              </a:rPr>
              <a:t>3</a:t>
            </a:r>
            <a:r>
              <a:rPr b="1" i="0" lang="es-MX" sz="5200" u="none" cap="none" strike="noStrike">
                <a:solidFill>
                  <a:srgbClr val="611F53"/>
                </a:solidFill>
                <a:latin typeface="Century Gothic"/>
                <a:ea typeface="Century Gothic"/>
                <a:cs typeface="Century Gothic"/>
                <a:sym typeface="Century Gothic"/>
              </a:rPr>
              <a:t>-202</a:t>
            </a:r>
            <a:r>
              <a:rPr b="1" lang="es-MX" sz="5200">
                <a:solidFill>
                  <a:srgbClr val="611F53"/>
                </a:solidFill>
                <a:latin typeface="Century Gothic"/>
                <a:ea typeface="Century Gothic"/>
                <a:cs typeface="Century Gothic"/>
                <a:sym typeface="Century Gothic"/>
              </a:rPr>
              <a:t>4</a:t>
            </a:r>
            <a:r>
              <a:rPr b="1" i="0" lang="es-MX" sz="5200" u="none" cap="none" strike="noStrike">
                <a:solidFill>
                  <a:srgbClr val="611F53"/>
                </a:solidFill>
                <a:latin typeface="Century Gothic"/>
                <a:ea typeface="Century Gothic"/>
                <a:cs typeface="Century Gothic"/>
                <a:sym typeface="Century Gothic"/>
              </a:rPr>
              <a:t> </a:t>
            </a:r>
            <a:endParaRPr b="0" i="0" sz="5200" u="none" cap="none" strike="noStrike">
              <a:solidFill>
                <a:srgbClr val="611F53"/>
              </a:solidFill>
              <a:latin typeface="Century Gothic"/>
              <a:ea typeface="Century Gothic"/>
              <a:cs typeface="Century Gothic"/>
              <a:sym typeface="Century Gothic"/>
            </a:endParaRPr>
          </a:p>
        </p:txBody>
      </p:sp>
      <p:cxnSp>
        <p:nvCxnSpPr>
          <p:cNvPr id="144" name="Google Shape;144;g2602316409e_0_104"/>
          <p:cNvCxnSpPr/>
          <p:nvPr/>
        </p:nvCxnSpPr>
        <p:spPr>
          <a:xfrm>
            <a:off x="1193199" y="3570910"/>
            <a:ext cx="10402800" cy="26100"/>
          </a:xfrm>
          <a:prstGeom prst="straightConnector1">
            <a:avLst/>
          </a:prstGeom>
          <a:noFill/>
          <a:ln cap="flat" cmpd="sng" w="25400">
            <a:solidFill>
              <a:srgbClr val="000000"/>
            </a:solidFill>
            <a:prstDash val="solid"/>
            <a:miter lim="400000"/>
            <a:headEnd len="sm" w="sm" type="none"/>
            <a:tailEnd len="sm" w="sm" type="none"/>
          </a:ln>
        </p:spPr>
      </p:cxnSp>
      <p:sp>
        <p:nvSpPr>
          <p:cNvPr id="145" name="Google Shape;145;g2602316409e_0_104"/>
          <p:cNvSpPr/>
          <p:nvPr/>
        </p:nvSpPr>
        <p:spPr>
          <a:xfrm>
            <a:off x="1193195" y="4391805"/>
            <a:ext cx="10864200" cy="9378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002060"/>
              </a:buClr>
              <a:buSzPts val="3400"/>
              <a:buFont typeface="Century Gothic"/>
              <a:buNone/>
            </a:pPr>
            <a:r>
              <a:t/>
            </a:r>
            <a:endParaRPr b="1" i="0" sz="3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2060"/>
              </a:buClr>
              <a:buSzPts val="3400"/>
              <a:buFont typeface="Century Gothic"/>
              <a:buNone/>
            </a:pPr>
            <a:r>
              <a:rPr b="1" i="0" lang="es-MX" sz="3400" u="none" cap="none" strike="noStrike">
                <a:solidFill>
                  <a:srgbClr val="002060"/>
                </a:solidFill>
                <a:latin typeface="Century Gothic"/>
                <a:ea typeface="Century Gothic"/>
                <a:cs typeface="Century Gothic"/>
                <a:sym typeface="Century Gothic"/>
              </a:rPr>
              <a:t>F</a:t>
            </a:r>
            <a:r>
              <a:rPr b="1" i="0" lang="es-MX" sz="2800" u="none" cap="none" strike="noStrike">
                <a:solidFill>
                  <a:srgbClr val="002060"/>
                </a:solidFill>
                <a:latin typeface="Century Gothic"/>
                <a:ea typeface="Century Gothic"/>
                <a:cs typeface="Century Gothic"/>
                <a:sym typeface="Century Gothic"/>
              </a:rPr>
              <a:t>echa de inicio del proyecto: </a:t>
            </a:r>
            <a:r>
              <a:rPr b="1" lang="es-MX" sz="2800">
                <a:solidFill>
                  <a:srgbClr val="002060"/>
                </a:solidFill>
                <a:latin typeface="Century Gothic"/>
                <a:ea typeface="Century Gothic"/>
                <a:cs typeface="Century Gothic"/>
                <a:sym typeface="Century Gothic"/>
              </a:rPr>
              <a:t>30 de noviembre</a:t>
            </a:r>
            <a:r>
              <a:rPr b="1" i="0" lang="es-MX" sz="2800" u="none" cap="none" strike="noStrike">
                <a:solidFill>
                  <a:srgbClr val="002060"/>
                </a:solidFill>
                <a:latin typeface="Century Gothic"/>
                <a:ea typeface="Century Gothic"/>
                <a:cs typeface="Century Gothic"/>
                <a:sym typeface="Century Gothic"/>
              </a:rPr>
              <a:t> de 202</a:t>
            </a:r>
            <a:r>
              <a:rPr b="1" lang="es-MX" sz="2800">
                <a:solidFill>
                  <a:srgbClr val="002060"/>
                </a:solidFill>
                <a:latin typeface="Century Gothic"/>
                <a:ea typeface="Century Gothic"/>
                <a:cs typeface="Century Gothic"/>
                <a:sym typeface="Century Gothic"/>
              </a:rPr>
              <a:t>3</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2060"/>
              </a:buClr>
              <a:buSzPts val="3400"/>
              <a:buFont typeface="Century Gothic"/>
              <a:buNone/>
            </a:pPr>
            <a:r>
              <a:rPr b="1" i="0" lang="es-MX" sz="2800" u="none" cap="none" strike="noStrike">
                <a:solidFill>
                  <a:srgbClr val="002060"/>
                </a:solidFill>
                <a:latin typeface="Century Gothic"/>
                <a:ea typeface="Century Gothic"/>
                <a:cs typeface="Century Gothic"/>
                <a:sym typeface="Century Gothic"/>
              </a:rPr>
              <a:t>Fecha de término: </a:t>
            </a:r>
            <a:r>
              <a:rPr b="1" lang="es-MX" sz="2800">
                <a:solidFill>
                  <a:srgbClr val="002060"/>
                </a:solidFill>
                <a:latin typeface="Century Gothic"/>
                <a:ea typeface="Century Gothic"/>
                <a:cs typeface="Century Gothic"/>
                <a:sym typeface="Century Gothic"/>
              </a:rPr>
              <a:t>31</a:t>
            </a:r>
            <a:r>
              <a:rPr b="1" i="0" lang="es-MX" sz="2800" u="none" cap="none" strike="noStrike">
                <a:solidFill>
                  <a:srgbClr val="002060"/>
                </a:solidFill>
                <a:latin typeface="Century Gothic"/>
                <a:ea typeface="Century Gothic"/>
                <a:cs typeface="Century Gothic"/>
                <a:sym typeface="Century Gothic"/>
              </a:rPr>
              <a:t> de mayo de 2024 </a:t>
            </a:r>
            <a:endParaRPr b="1" i="0" sz="28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rPr b="1" lang="es-MX" sz="4100">
                <a:solidFill>
                  <a:srgbClr val="002060"/>
                </a:solidFill>
                <a:latin typeface="Century Gothic"/>
                <a:ea typeface="Century Gothic"/>
                <a:cs typeface="Century Gothic"/>
                <a:sym typeface="Century Gothic"/>
              </a:rPr>
              <a:t>2o y </a:t>
            </a:r>
            <a:r>
              <a:rPr b="1" i="0" lang="es-MX" sz="4100" u="none" cap="none" strike="noStrike">
                <a:solidFill>
                  <a:srgbClr val="002060"/>
                </a:solidFill>
                <a:latin typeface="Century Gothic"/>
                <a:ea typeface="Century Gothic"/>
                <a:cs typeface="Century Gothic"/>
                <a:sym typeface="Century Gothic"/>
              </a:rPr>
              <a:t>3er año de Preparatoria</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rPr b="1" lang="es-MX" sz="4100">
                <a:solidFill>
                  <a:srgbClr val="002060"/>
                </a:solidFill>
                <a:latin typeface="Century Gothic"/>
                <a:ea typeface="Century Gothic"/>
                <a:cs typeface="Century Gothic"/>
                <a:sym typeface="Century Gothic"/>
              </a:rPr>
              <a:t>1o, 2o, </a:t>
            </a:r>
            <a:r>
              <a:rPr b="1" i="0" lang="es-MX" sz="4100" u="none" cap="none" strike="noStrike">
                <a:solidFill>
                  <a:srgbClr val="002060"/>
                </a:solidFill>
                <a:latin typeface="Century Gothic"/>
                <a:ea typeface="Century Gothic"/>
                <a:cs typeface="Century Gothic"/>
                <a:sym typeface="Century Gothic"/>
              </a:rPr>
              <a:t>3° Y 4° SEMESTRE</a:t>
            </a:r>
            <a:endParaRPr b="1" i="0" sz="2800" u="none" cap="none" strike="noStrike">
              <a:solidFill>
                <a:srgbClr val="002060"/>
              </a:solidFill>
              <a:latin typeface="Century Gothic"/>
              <a:ea typeface="Century Gothic"/>
              <a:cs typeface="Century Gothic"/>
              <a:sym typeface="Century Gothic"/>
            </a:endParaRPr>
          </a:p>
        </p:txBody>
      </p:sp>
      <p:sp>
        <p:nvSpPr>
          <p:cNvPr id="146" name="Google Shape;146;g2602316409e_0_104"/>
          <p:cNvSpPr txBox="1"/>
          <p:nvPr>
            <p:ph idx="12" type="sldNum"/>
          </p:nvPr>
        </p:nvSpPr>
        <p:spPr>
          <a:xfrm>
            <a:off x="10710480" y="59898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2602316409e_0_150"/>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52" name="Google Shape;152;g2602316409e_0_150"/>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153" name="Google Shape;153;g2602316409e_0_150"/>
          <p:cNvSpPr txBox="1"/>
          <p:nvPr/>
        </p:nvSpPr>
        <p:spPr>
          <a:xfrm>
            <a:off x="1146959" y="3039370"/>
            <a:ext cx="10784400" cy="2283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78575" lIns="78575" spcFirstLastPara="1" rIns="78575" wrap="square" tIns="78575">
            <a:spAutoFit/>
          </a:bodyPr>
          <a:lstStyle/>
          <a:p>
            <a:pPr indent="0" lvl="0" marL="0" marR="0" rtl="0" algn="ctr">
              <a:lnSpc>
                <a:spcPct val="100000"/>
              </a:lnSpc>
              <a:spcBef>
                <a:spcPts val="0"/>
              </a:spcBef>
              <a:spcAft>
                <a:spcPts val="0"/>
              </a:spcAft>
              <a:buClr>
                <a:srgbClr val="000000"/>
              </a:buClr>
              <a:buSzPts val="6900"/>
              <a:buFont typeface="Arial"/>
              <a:buNone/>
            </a:pPr>
            <a:r>
              <a:rPr b="1" lang="es-MX" sz="6900">
                <a:solidFill>
                  <a:srgbClr val="27215F"/>
                </a:solidFill>
                <a:highlight>
                  <a:schemeClr val="lt1"/>
                </a:highlight>
                <a:latin typeface="Century Gothic"/>
                <a:ea typeface="Century Gothic"/>
                <a:cs typeface="Century Gothic"/>
                <a:sym typeface="Century Gothic"/>
              </a:rPr>
              <a:t>HUERTO URBANO Y DESARROLLO SOSTENIBLE</a:t>
            </a:r>
            <a:r>
              <a:rPr b="1" i="0" lang="es-MX" sz="6900" u="none" cap="none" strike="noStrike">
                <a:solidFill>
                  <a:srgbClr val="27215F"/>
                </a:solidFill>
                <a:highlight>
                  <a:schemeClr val="lt1"/>
                </a:highlight>
                <a:latin typeface="Century Gothic"/>
                <a:ea typeface="Century Gothic"/>
                <a:cs typeface="Century Gothic"/>
                <a:sym typeface="Century Gothic"/>
              </a:rPr>
              <a:t>  </a:t>
            </a:r>
            <a:endParaRPr b="1" i="0" sz="6900" u="none" cap="none" strike="noStrike">
              <a:solidFill>
                <a:srgbClr val="27215F"/>
              </a:solidFill>
              <a:highlight>
                <a:schemeClr val="lt1"/>
              </a:highlight>
              <a:latin typeface="Century Gothic"/>
              <a:ea typeface="Century Gothic"/>
              <a:cs typeface="Century Gothic"/>
              <a:sym typeface="Century Gothic"/>
            </a:endParaRPr>
          </a:p>
        </p:txBody>
      </p:sp>
      <p:pic>
        <p:nvPicPr>
          <p:cNvPr id="154" name="Google Shape;154;g2602316409e_0_150"/>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155" name="Google Shape;155;g2602316409e_0_150"/>
          <p:cNvSpPr txBox="1"/>
          <p:nvPr>
            <p:ph idx="12" type="sldNum"/>
          </p:nvPr>
        </p:nvSpPr>
        <p:spPr>
          <a:xfrm>
            <a:off x="10880505" y="6052160"/>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
        <p:nvSpPr>
          <p:cNvPr id="156" name="Google Shape;156;g2602316409e_0_150"/>
          <p:cNvSpPr txBox="1"/>
          <p:nvPr/>
        </p:nvSpPr>
        <p:spPr>
          <a:xfrm>
            <a:off x="1734492" y="1968876"/>
            <a:ext cx="9609300" cy="851400"/>
          </a:xfrm>
          <a:prstGeom prst="rect">
            <a:avLst/>
          </a:prstGeom>
          <a:noFill/>
          <a:ln>
            <a:noFill/>
          </a:ln>
        </p:spPr>
        <p:txBody>
          <a:bodyPr anchorCtr="0" anchor="t" bIns="78575" lIns="78575" spcFirstLastPara="1" rIns="78575" wrap="square" tIns="78575">
            <a:spAutoFit/>
          </a:bodyPr>
          <a:lstStyle/>
          <a:p>
            <a:pPr indent="0" lvl="0" marL="0" marR="0" rtl="0" algn="ctr">
              <a:lnSpc>
                <a:spcPct val="100000"/>
              </a:lnSpc>
              <a:spcBef>
                <a:spcPts val="0"/>
              </a:spcBef>
              <a:spcAft>
                <a:spcPts val="0"/>
              </a:spcAft>
              <a:buClr>
                <a:srgbClr val="000000"/>
              </a:buClr>
              <a:buSzPts val="4500"/>
              <a:buFont typeface="Arial"/>
              <a:buNone/>
            </a:pPr>
            <a:r>
              <a:rPr b="1" i="0" lang="es-MX" sz="4500" u="none" cap="none" strike="noStrike">
                <a:solidFill>
                  <a:srgbClr val="611F53"/>
                </a:solidFill>
                <a:latin typeface="Century Gothic"/>
                <a:ea typeface="Century Gothic"/>
                <a:cs typeface="Century Gothic"/>
                <a:sym typeface="Century Gothic"/>
              </a:rPr>
              <a:t>PROYECTO INTERDISCIPLINARIO</a:t>
            </a:r>
            <a:endParaRPr b="0" i="0" sz="500" u="none" cap="none" strike="noStrike">
              <a:solidFill>
                <a:srgbClr val="611F53"/>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2602316409e_0_196"/>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62" name="Google Shape;162;g2602316409e_0_196"/>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163" name="Google Shape;163;g2602316409e_0_196"/>
          <p:cNvSpPr txBox="1"/>
          <p:nvPr/>
        </p:nvSpPr>
        <p:spPr>
          <a:xfrm>
            <a:off x="1586789" y="1409977"/>
            <a:ext cx="8786400" cy="5330700"/>
          </a:xfrm>
          <a:prstGeom prst="rect">
            <a:avLst/>
          </a:prstGeom>
          <a:noFill/>
          <a:ln>
            <a:noFill/>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400"/>
              <a:buFont typeface="Arial"/>
              <a:buNone/>
            </a:pPr>
            <a:r>
              <a:rPr b="1" i="0" lang="es-MX" sz="1400" u="none" cap="none" strike="noStrike">
                <a:solidFill>
                  <a:srgbClr val="002060"/>
                </a:solidFill>
                <a:latin typeface="Century Gothic"/>
                <a:ea typeface="Century Gothic"/>
                <a:cs typeface="Century Gothic"/>
                <a:sym typeface="Century Gothic"/>
              </a:rPr>
              <a:t>Índice</a:t>
            </a:r>
            <a:endParaRPr b="1" i="0" sz="1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         	</a:t>
            </a:r>
            <a:r>
              <a:rPr b="1" i="0" lang="es-MX" sz="1400" u="none" cap="none" strike="noStrike">
                <a:solidFill>
                  <a:srgbClr val="002060"/>
                </a:solidFill>
                <a:latin typeface="Century Gothic"/>
                <a:ea typeface="Century Gothic"/>
                <a:cs typeface="Century Gothic"/>
                <a:sym typeface="Century Gothic"/>
              </a:rPr>
              <a:t>ETAPA I</a:t>
            </a:r>
            <a:endParaRPr b="1" i="0" sz="1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        1.La interdisciplinariedad…………………………………………………………………….</a:t>
            </a:r>
            <a:r>
              <a:rPr lang="es-MX">
                <a:solidFill>
                  <a:srgbClr val="002060"/>
                </a:solidFill>
                <a:latin typeface="Century Gothic"/>
                <a:ea typeface="Century Gothic"/>
                <a:cs typeface="Century Gothic"/>
                <a:sym typeface="Century Gothic"/>
              </a:rPr>
              <a:t>8</a:t>
            </a:r>
            <a:endParaRPr b="0" i="0" sz="1400" u="none" cap="none" strike="noStrike">
              <a:solidFill>
                <a:srgbClr val="00206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        2.  El aprendizaje cooperativo………………………………………………………………1</a:t>
            </a:r>
            <a:r>
              <a:rPr lang="es-MX">
                <a:solidFill>
                  <a:srgbClr val="002060"/>
                </a:solidFill>
                <a:latin typeface="Century Gothic"/>
                <a:ea typeface="Century Gothic"/>
                <a:cs typeface="Century Gothic"/>
                <a:sym typeface="Century Gothic"/>
              </a:rPr>
              <a:t>1</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2. Fotografías primera sesión…………………………………………………………………1</a:t>
            </a:r>
            <a:r>
              <a:rPr lang="es-MX">
                <a:solidFill>
                  <a:srgbClr val="002060"/>
                </a:solidFill>
                <a:latin typeface="Century Gothic"/>
                <a:ea typeface="Century Gothic"/>
                <a:cs typeface="Century Gothic"/>
                <a:sym typeface="Century Gothic"/>
              </a:rPr>
              <a:t>3</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3. Organizador gráfico………………………………………………………………………...1</a:t>
            </a:r>
            <a:r>
              <a:rPr lang="es-MX">
                <a:solidFill>
                  <a:srgbClr val="002060"/>
                </a:solidFill>
                <a:latin typeface="Century Gothic"/>
                <a:ea typeface="Century Gothic"/>
                <a:cs typeface="Century Gothic"/>
                <a:sym typeface="Century Gothic"/>
              </a:rPr>
              <a:t>4</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4. Justificación del proyecto………………………………………………………………….1</a:t>
            </a:r>
            <a:r>
              <a:rPr lang="es-MX">
                <a:solidFill>
                  <a:srgbClr val="002060"/>
                </a:solidFill>
                <a:latin typeface="Century Gothic"/>
                <a:ea typeface="Century Gothic"/>
                <a:cs typeface="Century Gothic"/>
                <a:sym typeface="Century Gothic"/>
              </a:rPr>
              <a:t>5</a:t>
            </a:r>
            <a:r>
              <a:rPr b="0" i="0" lang="es-MX" sz="1400" u="none" cap="none" strike="noStrike">
                <a:solidFill>
                  <a:srgbClr val="002060"/>
                </a:solidFill>
                <a:latin typeface="Century Gothic"/>
                <a:ea typeface="Century Gothic"/>
                <a:cs typeface="Century Gothic"/>
                <a:sym typeface="Century Gothic"/>
              </a:rPr>
              <a:t> </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5. Objetivo general del proyecto…………………………………………………………… 1</a:t>
            </a:r>
            <a:r>
              <a:rPr lang="es-MX">
                <a:solidFill>
                  <a:srgbClr val="002060"/>
                </a:solidFill>
                <a:latin typeface="Century Gothic"/>
                <a:ea typeface="Century Gothic"/>
                <a:cs typeface="Century Gothic"/>
                <a:sym typeface="Century Gothic"/>
              </a:rPr>
              <a:t>7</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6. Objetivo por asignatura……………………………………………………………………. 1</a:t>
            </a:r>
            <a:r>
              <a:rPr lang="es-MX">
                <a:solidFill>
                  <a:srgbClr val="002060"/>
                </a:solidFill>
                <a:latin typeface="Century Gothic"/>
                <a:ea typeface="Century Gothic"/>
                <a:cs typeface="Century Gothic"/>
                <a:sym typeface="Century Gothic"/>
              </a:rPr>
              <a:t>8</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7. Preguntas guía…………………………………………………………………………………</a:t>
            </a:r>
            <a:r>
              <a:rPr lang="es-MX">
                <a:solidFill>
                  <a:srgbClr val="002060"/>
                </a:solidFill>
                <a:latin typeface="Century Gothic"/>
                <a:ea typeface="Century Gothic"/>
                <a:cs typeface="Century Gothic"/>
                <a:sym typeface="Century Gothic"/>
              </a:rPr>
              <a:t>23</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8. Contenido. Temas del proyecto……………………………………………………………2</a:t>
            </a:r>
            <a:r>
              <a:rPr lang="es-MX">
                <a:solidFill>
                  <a:srgbClr val="002060"/>
                </a:solidFill>
                <a:latin typeface="Century Gothic"/>
                <a:ea typeface="Century Gothic"/>
                <a:cs typeface="Century Gothic"/>
                <a:sym typeface="Century Gothic"/>
              </a:rPr>
              <a:t>5</a:t>
            </a:r>
            <a:endParaRPr sz="1400">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lang="es-MX" sz="1400">
                <a:solidFill>
                  <a:srgbClr val="002060"/>
                </a:solidFill>
                <a:latin typeface="Century Gothic"/>
                <a:ea typeface="Century Gothic"/>
                <a:cs typeface="Century Gothic"/>
                <a:sym typeface="Century Gothic"/>
              </a:rPr>
              <a:t>9. Contenido del proyecto. Temas por asignatura………………………………………...2</a:t>
            </a:r>
            <a:r>
              <a:rPr lang="es-MX">
                <a:solidFill>
                  <a:srgbClr val="002060"/>
                </a:solidFill>
                <a:latin typeface="Century Gothic"/>
                <a:ea typeface="Century Gothic"/>
                <a:cs typeface="Century Gothic"/>
                <a:sym typeface="Century Gothic"/>
              </a:rPr>
              <a:t>6</a:t>
            </a:r>
            <a:endParaRPr sz="1400">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9.</a:t>
            </a:r>
            <a:r>
              <a:rPr lang="es-MX" sz="1400">
                <a:solidFill>
                  <a:srgbClr val="002060"/>
                </a:solidFill>
                <a:latin typeface="Century Gothic"/>
                <a:ea typeface="Century Gothic"/>
                <a:cs typeface="Century Gothic"/>
                <a:sym typeface="Century Gothic"/>
              </a:rPr>
              <a:t>Temario……………..</a:t>
            </a:r>
            <a:r>
              <a:rPr b="0" i="0" lang="es-MX" sz="1400" u="none" cap="none" strike="noStrike">
                <a:solidFill>
                  <a:srgbClr val="002060"/>
                </a:solidFill>
                <a:latin typeface="Century Gothic"/>
                <a:ea typeface="Century Gothic"/>
                <a:cs typeface="Century Gothic"/>
                <a:sym typeface="Century Gothic"/>
              </a:rPr>
              <a:t>…………………………………………………………………………….</a:t>
            </a:r>
            <a:r>
              <a:rPr lang="es-MX">
                <a:solidFill>
                  <a:srgbClr val="002060"/>
                </a:solidFill>
                <a:latin typeface="Century Gothic"/>
                <a:ea typeface="Century Gothic"/>
                <a:cs typeface="Century Gothic"/>
                <a:sym typeface="Century Gothic"/>
              </a:rPr>
              <a:t>26</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lang="es-MX" sz="1400">
                <a:solidFill>
                  <a:srgbClr val="002060"/>
                </a:solidFill>
                <a:latin typeface="Century Gothic"/>
                <a:ea typeface="Century Gothic"/>
                <a:cs typeface="Century Gothic"/>
                <a:sym typeface="Century Gothic"/>
              </a:rPr>
              <a:t>Planeación general………………………………………………………………………………2</a:t>
            </a:r>
            <a:r>
              <a:rPr lang="es-MX">
                <a:solidFill>
                  <a:srgbClr val="002060"/>
                </a:solidFill>
                <a:latin typeface="Century Gothic"/>
                <a:ea typeface="Century Gothic"/>
                <a:cs typeface="Century Gothic"/>
                <a:sym typeface="Century Gothic"/>
              </a:rPr>
              <a:t>7</a:t>
            </a:r>
            <a:endParaRPr sz="1400">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10. Planeación por sesión……………………………………………………………………….</a:t>
            </a:r>
            <a:r>
              <a:rPr lang="es-MX">
                <a:solidFill>
                  <a:srgbClr val="002060"/>
                </a:solidFill>
                <a:latin typeface="Century Gothic"/>
                <a:ea typeface="Century Gothic"/>
                <a:cs typeface="Century Gothic"/>
                <a:sym typeface="Century Gothic"/>
              </a:rPr>
              <a:t>34</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1</a:t>
            </a:r>
            <a:r>
              <a:rPr lang="es-MX" sz="1400">
                <a:solidFill>
                  <a:srgbClr val="002060"/>
                </a:solidFill>
                <a:latin typeface="Century Gothic"/>
                <a:ea typeface="Century Gothic"/>
                <a:cs typeface="Century Gothic"/>
                <a:sym typeface="Century Gothic"/>
              </a:rPr>
              <a:t>1</a:t>
            </a:r>
            <a:r>
              <a:rPr b="0" i="0" lang="es-MX" sz="1400" u="none" cap="none" strike="noStrike">
                <a:solidFill>
                  <a:srgbClr val="002060"/>
                </a:solidFill>
                <a:latin typeface="Century Gothic"/>
                <a:ea typeface="Century Gothic"/>
                <a:cs typeface="Century Gothic"/>
                <a:sym typeface="Century Gothic"/>
              </a:rPr>
              <a:t>. Autoevaluación y coevaluación………………………………………………………….3</a:t>
            </a:r>
            <a:r>
              <a:rPr lang="es-MX">
                <a:solidFill>
                  <a:srgbClr val="002060"/>
                </a:solidFill>
                <a:latin typeface="Century Gothic"/>
                <a:ea typeface="Century Gothic"/>
                <a:cs typeface="Century Gothic"/>
                <a:sym typeface="Century Gothic"/>
              </a:rPr>
              <a:t>7</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13. Evidencias segunda sesión………………………………………………………………….3</a:t>
            </a:r>
            <a:r>
              <a:rPr lang="es-MX">
                <a:solidFill>
                  <a:srgbClr val="002060"/>
                </a:solidFill>
                <a:latin typeface="Century Gothic"/>
                <a:ea typeface="Century Gothic"/>
                <a:cs typeface="Century Gothic"/>
                <a:sym typeface="Century Gothic"/>
              </a:rPr>
              <a:t>8</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14. Proceso de indagación……………………………………………………………………...3</a:t>
            </a:r>
            <a:r>
              <a:rPr lang="es-MX">
                <a:solidFill>
                  <a:srgbClr val="002060"/>
                </a:solidFill>
                <a:latin typeface="Century Gothic"/>
                <a:ea typeface="Century Gothic"/>
                <a:cs typeface="Century Gothic"/>
                <a:sym typeface="Century Gothic"/>
              </a:rPr>
              <a:t>9</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1</a:t>
            </a:r>
            <a:r>
              <a:rPr lang="es-MX" sz="1400">
                <a:solidFill>
                  <a:srgbClr val="002060"/>
                </a:solidFill>
                <a:latin typeface="Century Gothic"/>
                <a:ea typeface="Century Gothic"/>
                <a:cs typeface="Century Gothic"/>
                <a:sym typeface="Century Gothic"/>
              </a:rPr>
              <a:t>5</a:t>
            </a:r>
            <a:r>
              <a:rPr b="0" i="0" lang="es-MX" sz="1400" u="none" cap="none" strike="noStrike">
                <a:solidFill>
                  <a:srgbClr val="002060"/>
                </a:solidFill>
                <a:latin typeface="Century Gothic"/>
                <a:ea typeface="Century Gothic"/>
                <a:cs typeface="Century Gothic"/>
                <a:sym typeface="Century Gothic"/>
              </a:rPr>
              <a:t>.Productos de aprendizaje…………………………………………………………………….</a:t>
            </a:r>
            <a:r>
              <a:rPr lang="es-MX">
                <a:solidFill>
                  <a:srgbClr val="002060"/>
                </a:solidFill>
                <a:latin typeface="Century Gothic"/>
                <a:ea typeface="Century Gothic"/>
                <a:cs typeface="Century Gothic"/>
                <a:sym typeface="Century Gothic"/>
              </a:rPr>
              <a:t>40</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1</a:t>
            </a:r>
            <a:r>
              <a:rPr lang="es-MX" sz="1400">
                <a:solidFill>
                  <a:srgbClr val="002060"/>
                </a:solidFill>
                <a:latin typeface="Century Gothic"/>
                <a:ea typeface="Century Gothic"/>
                <a:cs typeface="Century Gothic"/>
                <a:sym typeface="Century Gothic"/>
              </a:rPr>
              <a:t>7</a:t>
            </a:r>
            <a:r>
              <a:rPr b="0" i="0" lang="es-MX" sz="1400" u="none" cap="none" strike="noStrike">
                <a:solidFill>
                  <a:srgbClr val="002060"/>
                </a:solidFill>
                <a:latin typeface="Century Gothic"/>
                <a:ea typeface="Century Gothic"/>
                <a:cs typeface="Century Gothic"/>
                <a:sym typeface="Century Gothic"/>
              </a:rPr>
              <a:t>.Reflexiones personales…………………………………………………………………………</a:t>
            </a:r>
            <a:r>
              <a:rPr lang="es-MX" sz="1400">
                <a:solidFill>
                  <a:srgbClr val="002060"/>
                </a:solidFill>
                <a:latin typeface="Century Gothic"/>
                <a:ea typeface="Century Gothic"/>
                <a:cs typeface="Century Gothic"/>
                <a:sym typeface="Century Gothic"/>
              </a:rPr>
              <a:t>41</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rPr b="0" i="0" lang="es-MX" sz="1400" u="none" cap="none" strike="noStrike">
                <a:solidFill>
                  <a:srgbClr val="002060"/>
                </a:solidFill>
                <a:latin typeface="Century Gothic"/>
                <a:ea typeface="Century Gothic"/>
                <a:cs typeface="Century Gothic"/>
                <a:sym typeface="Century Gothic"/>
              </a:rPr>
              <a:t>      </a:t>
            </a:r>
            <a:endParaRPr b="0" i="0" sz="1400" u="none" cap="none" strike="noStrike">
              <a:solidFill>
                <a:srgbClr val="00206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3937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164" name="Google Shape;164;g2602316409e_0_196"/>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165" name="Google Shape;165;g2602316409e_0_196"/>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bd76590b48_0_0"/>
          <p:cNvSpPr/>
          <p:nvPr/>
        </p:nvSpPr>
        <p:spPr>
          <a:xfrm>
            <a:off x="959766" y="606129"/>
            <a:ext cx="9584400" cy="15654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27215F"/>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4100" u="none" cap="none" strike="noStrike">
              <a:solidFill>
                <a:srgbClr val="002060"/>
              </a:solidFill>
              <a:latin typeface="Century Gothic"/>
              <a:ea typeface="Century Gothic"/>
              <a:cs typeface="Century Gothic"/>
              <a:sym typeface="Century Gothic"/>
            </a:endParaRPr>
          </a:p>
        </p:txBody>
      </p:sp>
      <p:sp>
        <p:nvSpPr>
          <p:cNvPr id="171" name="Google Shape;171;g2bd76590b48_0_0"/>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72" name="Google Shape;172;g2bd76590b48_0_0"/>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sp>
        <p:nvSpPr>
          <p:cNvPr id="173" name="Google Shape;173;g2bd76590b48_0_0"/>
          <p:cNvSpPr txBox="1"/>
          <p:nvPr/>
        </p:nvSpPr>
        <p:spPr>
          <a:xfrm>
            <a:off x="1232367" y="879645"/>
            <a:ext cx="9091500" cy="2067300"/>
          </a:xfrm>
          <a:prstGeom prst="rect">
            <a:avLst/>
          </a:prstGeom>
          <a:noFill/>
          <a:ln>
            <a:noFill/>
          </a:ln>
        </p:spPr>
        <p:txBody>
          <a:bodyPr anchorCtr="0" anchor="t" bIns="78575" lIns="78575" spcFirstLastPara="1" rIns="78575" wrap="square" tIns="78575">
            <a:spAutoFit/>
          </a:bodyPr>
          <a:lstStyle/>
          <a:p>
            <a:pPr indent="0" lvl="0" marL="0" marR="0" rtl="0" algn="ctr">
              <a:lnSpc>
                <a:spcPct val="100000"/>
              </a:lnSpc>
              <a:spcBef>
                <a:spcPts val="0"/>
              </a:spcBef>
              <a:spcAft>
                <a:spcPts val="0"/>
              </a:spcAft>
              <a:buClr>
                <a:srgbClr val="611F53"/>
              </a:buClr>
              <a:buSzPts val="3100"/>
              <a:buFont typeface="Century Gothic"/>
              <a:buNone/>
            </a:pPr>
            <a:r>
              <a:rPr b="1" i="0" lang="es-MX" sz="3100" u="none" cap="none" strike="noStrike">
                <a:solidFill>
                  <a:srgbClr val="611F53"/>
                </a:solidFill>
                <a:latin typeface="Century Gothic"/>
                <a:ea typeface="Century Gothic"/>
                <a:cs typeface="Century Gothic"/>
                <a:sym typeface="Century Gothic"/>
              </a:rPr>
              <a:t>Cuadro de análisis de interdisciplinariedad y aprendizaje cooperativo</a:t>
            </a:r>
            <a:endParaRPr b="1" i="0" sz="3100" u="none" cap="none" strike="noStrike">
              <a:solidFill>
                <a:srgbClr val="611F53"/>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611F53"/>
              </a:buClr>
              <a:buSzPts val="3100"/>
              <a:buFont typeface="Century Gothic"/>
              <a:buNone/>
            </a:pPr>
            <a:r>
              <a:rPr b="1" i="0" lang="es-MX" sz="3100" u="none" cap="none" strike="noStrike">
                <a:solidFill>
                  <a:srgbClr val="611F53"/>
                </a:solidFill>
                <a:latin typeface="Century Gothic"/>
                <a:ea typeface="Century Gothic"/>
                <a:cs typeface="Century Gothic"/>
                <a:sym typeface="Century Gothic"/>
              </a:rPr>
              <a:t>Conclusiones generales</a:t>
            </a:r>
            <a:endParaRPr b="1" i="0" sz="3100" u="none" cap="none" strike="noStrike">
              <a:solidFill>
                <a:srgbClr val="611F53"/>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611F53"/>
              </a:buClr>
              <a:buSzPts val="3100"/>
              <a:buFont typeface="Century Gothic"/>
              <a:buNone/>
            </a:pPr>
            <a:r>
              <a:t/>
            </a:r>
            <a:endParaRPr b="1" i="0" sz="3100" u="none" cap="none" strike="noStrike">
              <a:solidFill>
                <a:srgbClr val="611F53"/>
              </a:solidFill>
              <a:latin typeface="Century Gothic"/>
              <a:ea typeface="Century Gothic"/>
              <a:cs typeface="Century Gothic"/>
              <a:sym typeface="Century Gothic"/>
            </a:endParaRPr>
          </a:p>
        </p:txBody>
      </p:sp>
      <p:graphicFrame>
        <p:nvGraphicFramePr>
          <p:cNvPr id="174" name="Google Shape;174;g2bd76590b48_0_0"/>
          <p:cNvGraphicFramePr/>
          <p:nvPr/>
        </p:nvGraphicFramePr>
        <p:xfrm>
          <a:off x="1232367" y="2782002"/>
          <a:ext cx="3000000" cy="3000000"/>
        </p:xfrm>
        <a:graphic>
          <a:graphicData uri="http://schemas.openxmlformats.org/drawingml/2006/table">
            <a:tbl>
              <a:tblPr>
                <a:noFill/>
                <a:tableStyleId>{8E9B586E-2D32-4AD9-A704-4CFE3168ACD2}</a:tableStyleId>
              </a:tblPr>
              <a:tblGrid>
                <a:gridCol w="1614500"/>
                <a:gridCol w="8761250"/>
              </a:tblGrid>
              <a:tr h="636250">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1.</a:t>
                      </a:r>
                      <a:r>
                        <a:rPr lang="es-MX" sz="1100" u="none" cap="none" strike="noStrike">
                          <a:latin typeface="Century Gothic"/>
                          <a:ea typeface="Century Gothic"/>
                          <a:cs typeface="Century Gothic"/>
                          <a:sym typeface="Century Gothic"/>
                        </a:rPr>
                        <a:t> ¿Qué es?</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Es un proceso donde trabajan diferentes asignaturas, las cuales se entrelazan buscando un contenido transversal que lleve a los alumnas a conseguir un aprendizaje significativo y efectivo.</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r h="997900">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2.</a:t>
                      </a:r>
                      <a:r>
                        <a:rPr lang="es-MX" sz="1100" u="none" cap="none" strike="noStrike">
                          <a:latin typeface="Century Gothic"/>
                          <a:ea typeface="Century Gothic"/>
                          <a:cs typeface="Century Gothic"/>
                          <a:sym typeface="Century Gothic"/>
                        </a:rPr>
                        <a:t> ¿Qué</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características</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tiene ?</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Es un proyecto en común donde se integran diferentes materias, comprendiendo los puntos coincidentes, encontrando la practicidad y aplicabilidad de cada especialidad, enfocándose y trabajando en conjunto. Esta interdisciplinariedad converge en el lenguaje formal, sin caer en tecnicismos propios de cada disciplina.</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r h="997900">
                <a:tc>
                  <a:txBody>
                    <a:bodyPr/>
                    <a:lstStyle/>
                    <a:p>
                      <a:pPr indent="0" lvl="0" marL="0" marR="0" rtl="0" algn="l">
                        <a:lnSpc>
                          <a:spcPct val="115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3.</a:t>
                      </a:r>
                      <a:r>
                        <a:rPr lang="es-MX" sz="1100" u="none" cap="none" strike="noStrike">
                          <a:latin typeface="Century Gothic"/>
                          <a:ea typeface="Century Gothic"/>
                          <a:cs typeface="Century Gothic"/>
                          <a:sym typeface="Century Gothic"/>
                        </a:rPr>
                        <a:t> ¿Por qué es</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importante en la</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educación?</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Es un medio de aprendizaje motivador y aplicable que propone la solución innovadora y concreta de problemas de la mano de los diferentes aspectos  que integran a la persona: Corazón, mano y mente (Pensamiento afectividad trabajo o aplicación práctica, además de ser práctica es la aplicación  de diferentes disciplinas, situación que sucede en la vida real.</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bl>
          </a:graphicData>
        </a:graphic>
      </p:graphicFrame>
      <p:sp>
        <p:nvSpPr>
          <p:cNvPr id="175" name="Google Shape;175;g2bd76590b48_0_0"/>
          <p:cNvSpPr txBox="1"/>
          <p:nvPr/>
        </p:nvSpPr>
        <p:spPr>
          <a:xfrm>
            <a:off x="4901930" y="2376598"/>
            <a:ext cx="2812500" cy="389700"/>
          </a:xfrm>
          <a:prstGeom prst="rect">
            <a:avLst/>
          </a:prstGeom>
          <a:noFill/>
          <a:ln>
            <a:noFill/>
          </a:ln>
        </p:spPr>
        <p:txBody>
          <a:bodyPr anchorCtr="0" anchor="t" bIns="78575" lIns="78575" spcFirstLastPara="1" rIns="78575" wrap="square" tIns="78575">
            <a:spAutoFit/>
          </a:bodyPr>
          <a:lstStyle/>
          <a:p>
            <a:pPr indent="0" lvl="0" marL="0" marR="0" rtl="0" algn="l">
              <a:lnSpc>
                <a:spcPct val="100000"/>
              </a:lnSpc>
              <a:spcBef>
                <a:spcPts val="0"/>
              </a:spcBef>
              <a:spcAft>
                <a:spcPts val="0"/>
              </a:spcAft>
              <a:buClr>
                <a:srgbClr val="000000"/>
              </a:buClr>
              <a:buSzPts val="1500"/>
              <a:buFont typeface="Arial"/>
              <a:buNone/>
            </a:pPr>
            <a:r>
              <a:rPr b="1" i="0" lang="es-MX" sz="1500" u="none" cap="none" strike="noStrike">
                <a:solidFill>
                  <a:schemeClr val="dk1"/>
                </a:solidFill>
                <a:latin typeface="Century Gothic"/>
                <a:ea typeface="Century Gothic"/>
                <a:cs typeface="Century Gothic"/>
                <a:sym typeface="Century Gothic"/>
              </a:rPr>
              <a:t>La Interdisciplinariedad</a:t>
            </a:r>
            <a:endParaRPr b="0" i="0" sz="1900" u="none" cap="none" strike="noStrike">
              <a:solidFill>
                <a:srgbClr val="000000"/>
              </a:solidFill>
              <a:latin typeface="Arial"/>
              <a:ea typeface="Arial"/>
              <a:cs typeface="Arial"/>
              <a:sym typeface="Arial"/>
            </a:endParaRPr>
          </a:p>
        </p:txBody>
      </p:sp>
      <p:pic>
        <p:nvPicPr>
          <p:cNvPr id="176" name="Google Shape;176;g2bd76590b48_0_0"/>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177" name="Google Shape;177;g2bd76590b48_0_0"/>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bd76590b48_0_48"/>
          <p:cNvSpPr/>
          <p:nvPr/>
        </p:nvSpPr>
        <p:spPr>
          <a:xfrm>
            <a:off x="959766" y="606129"/>
            <a:ext cx="9584400" cy="1565400"/>
          </a:xfrm>
          <a:prstGeom prst="rect">
            <a:avLst/>
          </a:prstGeom>
          <a:noFill/>
          <a:ln>
            <a:noFill/>
          </a:ln>
        </p:spPr>
        <p:txBody>
          <a:bodyPr anchorCtr="0" anchor="ctr" bIns="43650" lIns="43650" spcFirstLastPara="1" rIns="43650" wrap="square" tIns="43650">
            <a:noAutofit/>
          </a:bodyPr>
          <a:lstStyle/>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27215F"/>
              </a:buClr>
              <a:buSzPts val="2400"/>
              <a:buFont typeface="Century Gothic"/>
              <a:buNone/>
            </a:pPr>
            <a:r>
              <a:t/>
            </a:r>
            <a:endParaRPr b="1" i="0" sz="24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27215F"/>
              </a:buClr>
              <a:buSzPts val="4100"/>
              <a:buFont typeface="Century Gothic"/>
              <a:buNone/>
            </a:pPr>
            <a:r>
              <a:t/>
            </a:r>
            <a:endParaRPr b="1" i="0" sz="4100" u="none" cap="none" strike="noStrike">
              <a:solidFill>
                <a:srgbClr val="00206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2060"/>
              </a:buClr>
              <a:buSzPts val="4100"/>
              <a:buFont typeface="Century Gothic"/>
              <a:buNone/>
            </a:pPr>
            <a:r>
              <a:t/>
            </a:r>
            <a:endParaRPr b="0" i="0" sz="4100" u="none" cap="none" strike="noStrike">
              <a:solidFill>
                <a:srgbClr val="002060"/>
              </a:solidFill>
              <a:latin typeface="Century Gothic"/>
              <a:ea typeface="Century Gothic"/>
              <a:cs typeface="Century Gothic"/>
              <a:sym typeface="Century Gothic"/>
            </a:endParaRPr>
          </a:p>
        </p:txBody>
      </p:sp>
      <p:sp>
        <p:nvSpPr>
          <p:cNvPr id="183" name="Google Shape;183;g2bd76590b48_0_48"/>
          <p:cNvSpPr/>
          <p:nvPr/>
        </p:nvSpPr>
        <p:spPr>
          <a:xfrm>
            <a:off x="-39688" y="-9442"/>
            <a:ext cx="999600" cy="6876900"/>
          </a:xfrm>
          <a:prstGeom prst="rect">
            <a:avLst/>
          </a:prstGeom>
          <a:solidFill>
            <a:srgbClr val="611F53"/>
          </a:solidFill>
          <a:ln>
            <a:noFill/>
          </a:ln>
          <a:effectLst>
            <a:outerShdw blurRad="38100" rotWithShape="0" dir="5400000" dist="25400">
              <a:srgbClr val="000000">
                <a:alpha val="49410"/>
              </a:srgbClr>
            </a:outerShdw>
          </a:effectLst>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Helvetica Neue"/>
              <a:ea typeface="Helvetica Neue"/>
              <a:cs typeface="Helvetica Neue"/>
              <a:sym typeface="Helvetica Neue"/>
            </a:endParaRPr>
          </a:p>
        </p:txBody>
      </p:sp>
      <p:pic>
        <p:nvPicPr>
          <p:cNvPr id="184" name="Google Shape;184;g2bd76590b48_0_48"/>
          <p:cNvPicPr preferRelativeResize="0"/>
          <p:nvPr/>
        </p:nvPicPr>
        <p:blipFill rotWithShape="1">
          <a:blip r:embed="rId3">
            <a:alphaModFix/>
          </a:blip>
          <a:srcRect b="0" l="0" r="0" t="0"/>
          <a:stretch/>
        </p:blipFill>
        <p:spPr>
          <a:xfrm>
            <a:off x="9932048" y="184388"/>
            <a:ext cx="1565382" cy="1565382"/>
          </a:xfrm>
          <a:prstGeom prst="rect">
            <a:avLst/>
          </a:prstGeom>
          <a:noFill/>
          <a:ln>
            <a:noFill/>
          </a:ln>
        </p:spPr>
      </p:pic>
      <p:graphicFrame>
        <p:nvGraphicFramePr>
          <p:cNvPr id="185" name="Google Shape;185;g2bd76590b48_0_48"/>
          <p:cNvGraphicFramePr/>
          <p:nvPr/>
        </p:nvGraphicFramePr>
        <p:xfrm>
          <a:off x="1179984" y="1749762"/>
          <a:ext cx="3000000" cy="3000000"/>
        </p:xfrm>
        <a:graphic>
          <a:graphicData uri="http://schemas.openxmlformats.org/drawingml/2006/table">
            <a:tbl>
              <a:tblPr>
                <a:noFill/>
                <a:tableStyleId>{8E9B586E-2D32-4AD9-A704-4CFE3168ACD2}</a:tableStyleId>
              </a:tblPr>
              <a:tblGrid>
                <a:gridCol w="1719000"/>
                <a:gridCol w="9183100"/>
              </a:tblGrid>
              <a:tr h="1366250">
                <a:tc>
                  <a:txBody>
                    <a:bodyPr/>
                    <a:lstStyle/>
                    <a:p>
                      <a:pPr indent="0" lvl="0" marL="0" marR="0" rtl="0" algn="l">
                        <a:lnSpc>
                          <a:spcPct val="100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4.</a:t>
                      </a:r>
                      <a:r>
                        <a:rPr lang="es-MX" sz="1100" u="none" cap="none" strike="noStrike">
                          <a:latin typeface="Century Gothic"/>
                          <a:ea typeface="Century Gothic"/>
                          <a:cs typeface="Century Gothic"/>
                          <a:sym typeface="Century Gothic"/>
                        </a:rPr>
                        <a:t> ¿Cómo motivar</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a los alumnos</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para el trabajo</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interdisciplinario?</a:t>
                      </a:r>
                      <a:endParaRPr sz="1100" u="none" cap="none" strike="noStrike">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just">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Ofreciendo actividades de interés, basadas en problemáticas reales que les afecten directamente para que busquen soluciones que los favorezcan obteniendo beneficios a futuro no solo ellos sino las siguientes generaciones.</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r h="2578450">
                <a:tc>
                  <a:txBody>
                    <a:bodyPr/>
                    <a:lstStyle/>
                    <a:p>
                      <a:pPr indent="0" lvl="0" marL="0" marR="0" rtl="0" algn="l">
                        <a:lnSpc>
                          <a:spcPct val="100000"/>
                        </a:lnSpc>
                        <a:spcBef>
                          <a:spcPts val="0"/>
                        </a:spcBef>
                        <a:spcAft>
                          <a:spcPts val="0"/>
                        </a:spcAft>
                        <a:buClr>
                          <a:srgbClr val="000000"/>
                        </a:buClr>
                        <a:buSzPts val="1100"/>
                        <a:buFont typeface="Arial"/>
                        <a:buNone/>
                      </a:pPr>
                      <a:r>
                        <a:rPr b="1" lang="es-MX" sz="1100" u="none" cap="none" strike="noStrike">
                          <a:latin typeface="Century Gothic"/>
                          <a:ea typeface="Century Gothic"/>
                          <a:cs typeface="Century Gothic"/>
                          <a:sym typeface="Century Gothic"/>
                        </a:rPr>
                        <a:t>5.</a:t>
                      </a:r>
                      <a:r>
                        <a:rPr lang="es-MX" sz="1100" u="none" cap="none" strike="noStrike">
                          <a:latin typeface="Century Gothic"/>
                          <a:ea typeface="Century Gothic"/>
                          <a:cs typeface="Century Gothic"/>
                          <a:sym typeface="Century Gothic"/>
                        </a:rPr>
                        <a:t> ¿Cuáles son los</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prerrequisitos</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materiales,</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organizacionales</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y personales</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para la</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planeación del</a:t>
                      </a:r>
                      <a:endParaRPr sz="1100" u="none" cap="none" strike="noStrike">
                        <a:latin typeface="Century Gothic"/>
                        <a:ea typeface="Century Gothic"/>
                        <a:cs typeface="Century Gothic"/>
                        <a:sym typeface="Century Gothic"/>
                      </a:endParaRPr>
                    </a:p>
                    <a:p>
                      <a:pPr indent="0" lvl="0" marL="0" marR="0" rtl="0" algn="l">
                        <a:lnSpc>
                          <a:spcPct val="100000"/>
                        </a:lnSpc>
                        <a:spcBef>
                          <a:spcPts val="800"/>
                        </a:spcBef>
                        <a:spcAft>
                          <a:spcPts val="0"/>
                        </a:spcAft>
                        <a:buClr>
                          <a:srgbClr val="000000"/>
                        </a:buClr>
                        <a:buSzPts val="1100"/>
                        <a:buFont typeface="Arial"/>
                        <a:buNone/>
                      </a:pPr>
                      <a:r>
                        <a:rPr lang="es-MX" sz="1100" u="none" cap="none" strike="noStrike">
                          <a:latin typeface="Century Gothic"/>
                          <a:ea typeface="Century Gothic"/>
                          <a:cs typeface="Century Gothic"/>
                          <a:sym typeface="Century Gothic"/>
                        </a:rPr>
                        <a:t>   trabajo       	interdisciplinario?</a:t>
                      </a:r>
                      <a:endParaRPr sz="1100" u="none" cap="none" strike="noStrike">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solidFill>
                      <a:srgbClr val="C6D9F1"/>
                    </a:solidFill>
                  </a:tcPr>
                </a:tc>
                <a:tc>
                  <a:txBody>
                    <a:bodyPr/>
                    <a:lstStyle/>
                    <a:p>
                      <a:pPr indent="0" lvl="0" marL="0" marR="0" rtl="0" algn="l">
                        <a:lnSpc>
                          <a:spcPct val="115000"/>
                        </a:lnSpc>
                        <a:spcBef>
                          <a:spcPts val="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Principalmente se requiere un líder que cuente con:</a:t>
                      </a:r>
                      <a:endParaRPr sz="1100" u="none" cap="none" strike="noStrike">
                        <a:solidFill>
                          <a:srgbClr val="002060"/>
                        </a:solidFill>
                        <a:latin typeface="Century Gothic"/>
                        <a:ea typeface="Century Gothic"/>
                        <a:cs typeface="Century Gothic"/>
                        <a:sym typeface="Century Gothic"/>
                      </a:endParaRPr>
                    </a:p>
                    <a:p>
                      <a:pPr indent="-165100" lvl="0" marL="64770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5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Comunicación eficiente entre todos los docentes</a:t>
                      </a:r>
                      <a:endParaRPr sz="1100" u="none" cap="none" strike="noStrike">
                        <a:solidFill>
                          <a:srgbClr val="002060"/>
                        </a:solidFill>
                        <a:latin typeface="Century Gothic"/>
                        <a:ea typeface="Century Gothic"/>
                        <a:cs typeface="Century Gothic"/>
                        <a:sym typeface="Century Gothic"/>
                      </a:endParaRPr>
                    </a:p>
                    <a:p>
                      <a:pPr indent="-165100" lvl="0" marL="64770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5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Eficacia en el manejo de tiempos y horarios.</a:t>
                      </a:r>
                      <a:endParaRPr sz="1100" u="none" cap="none" strike="noStrike">
                        <a:solidFill>
                          <a:srgbClr val="002060"/>
                        </a:solidFill>
                        <a:latin typeface="Century Gothic"/>
                        <a:ea typeface="Century Gothic"/>
                        <a:cs typeface="Century Gothic"/>
                        <a:sym typeface="Century Gothic"/>
                      </a:endParaRPr>
                    </a:p>
                    <a:p>
                      <a:pPr indent="-165100" lvl="0" marL="64770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5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Conocimiento de la problemática a trabajar</a:t>
                      </a:r>
                      <a:endParaRPr sz="1100" u="none" cap="none" strike="noStrike">
                        <a:solidFill>
                          <a:srgbClr val="002060"/>
                        </a:solidFill>
                        <a:latin typeface="Century Gothic"/>
                        <a:ea typeface="Century Gothic"/>
                        <a:cs typeface="Century Gothic"/>
                        <a:sym typeface="Century Gothic"/>
                      </a:endParaRPr>
                    </a:p>
                    <a:p>
                      <a:pPr indent="-165100" lvl="0" marL="64770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rPr>
                        <a:t>·</a:t>
                      </a:r>
                      <a:r>
                        <a:rPr lang="es-MX" sz="500" u="none" cap="none" strike="noStrike">
                          <a:solidFill>
                            <a:srgbClr val="002060"/>
                          </a:solidFill>
                          <a:latin typeface="Times New Roman"/>
                          <a:ea typeface="Times New Roman"/>
                          <a:cs typeface="Times New Roman"/>
                          <a:sym typeface="Times New Roman"/>
                        </a:rPr>
                        <a:t>   	</a:t>
                      </a:r>
                      <a:r>
                        <a:rPr lang="es-MX" sz="1100" u="none" cap="none" strike="noStrike">
                          <a:solidFill>
                            <a:srgbClr val="002060"/>
                          </a:solidFill>
                          <a:latin typeface="Century Gothic"/>
                          <a:ea typeface="Century Gothic"/>
                          <a:cs typeface="Century Gothic"/>
                          <a:sym typeface="Century Gothic"/>
                        </a:rPr>
                        <a:t>Resolución de problemáticas</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 </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 </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 </a:t>
                      </a:r>
                      <a:endParaRPr sz="1100" u="none" cap="none" strike="noStrike">
                        <a:solidFill>
                          <a:srgbClr val="002060"/>
                        </a:solidFill>
                        <a:latin typeface="Century Gothic"/>
                        <a:ea typeface="Century Gothic"/>
                        <a:cs typeface="Century Gothic"/>
                        <a:sym typeface="Century Gothic"/>
                      </a:endParaRPr>
                    </a:p>
                    <a:p>
                      <a:pPr indent="0" lvl="0" marL="0" marR="0" rtl="0" algn="l">
                        <a:lnSpc>
                          <a:spcPct val="115000"/>
                        </a:lnSpc>
                        <a:spcBef>
                          <a:spcPts val="800"/>
                        </a:spcBef>
                        <a:spcAft>
                          <a:spcPts val="0"/>
                        </a:spcAft>
                        <a:buClr>
                          <a:srgbClr val="000000"/>
                        </a:buClr>
                        <a:buSzPts val="1100"/>
                        <a:buFont typeface="Arial"/>
                        <a:buNone/>
                      </a:pPr>
                      <a:r>
                        <a:rPr lang="es-MX" sz="1100" u="none" cap="none" strike="noStrike">
                          <a:solidFill>
                            <a:srgbClr val="002060"/>
                          </a:solidFill>
                          <a:latin typeface="Century Gothic"/>
                          <a:ea typeface="Century Gothic"/>
                          <a:cs typeface="Century Gothic"/>
                          <a:sym typeface="Century Gothic"/>
                        </a:rPr>
                        <a:t> </a:t>
                      </a:r>
                      <a:endParaRPr sz="1100" u="none" cap="none" strike="noStrike">
                        <a:solidFill>
                          <a:srgbClr val="002060"/>
                        </a:solidFill>
                        <a:latin typeface="Century Gothic"/>
                        <a:ea typeface="Century Gothic"/>
                        <a:cs typeface="Century Gothic"/>
                        <a:sym typeface="Century Gothic"/>
                      </a:endParaRPr>
                    </a:p>
                  </a:txBody>
                  <a:tcPr marT="44650" marB="44650" marR="59525" marL="59525">
                    <a:lnL cap="flat" cmpd="sng" w="9525">
                      <a:solidFill>
                        <a:srgbClr val="F1592A"/>
                      </a:solidFill>
                      <a:prstDash val="solid"/>
                      <a:round/>
                      <a:headEnd len="sm" w="sm" type="none"/>
                      <a:tailEnd len="sm" w="sm" type="none"/>
                    </a:lnL>
                    <a:lnR cap="flat" cmpd="sng" w="9525">
                      <a:solidFill>
                        <a:srgbClr val="F1592A"/>
                      </a:solidFill>
                      <a:prstDash val="solid"/>
                      <a:round/>
                      <a:headEnd len="sm" w="sm" type="none"/>
                      <a:tailEnd len="sm" w="sm" type="none"/>
                    </a:lnR>
                    <a:lnT cap="flat" cmpd="sng" w="9525">
                      <a:solidFill>
                        <a:srgbClr val="F1592A"/>
                      </a:solidFill>
                      <a:prstDash val="solid"/>
                      <a:round/>
                      <a:headEnd len="sm" w="sm" type="none"/>
                      <a:tailEnd len="sm" w="sm" type="none"/>
                    </a:lnT>
                    <a:lnB cap="flat" cmpd="sng" w="9525">
                      <a:solidFill>
                        <a:srgbClr val="F1592A"/>
                      </a:solidFill>
                      <a:prstDash val="solid"/>
                      <a:round/>
                      <a:headEnd len="sm" w="sm" type="none"/>
                      <a:tailEnd len="sm" w="sm" type="none"/>
                    </a:lnB>
                  </a:tcPr>
                </a:tc>
              </a:tr>
            </a:tbl>
          </a:graphicData>
        </a:graphic>
      </p:graphicFrame>
      <p:pic>
        <p:nvPicPr>
          <p:cNvPr id="186" name="Google Shape;186;g2bd76590b48_0_48"/>
          <p:cNvPicPr preferRelativeResize="0"/>
          <p:nvPr/>
        </p:nvPicPr>
        <p:blipFill rotWithShape="1">
          <a:blip r:embed="rId4">
            <a:alphaModFix/>
          </a:blip>
          <a:srcRect b="0" l="0" r="0" t="0"/>
          <a:stretch/>
        </p:blipFill>
        <p:spPr>
          <a:xfrm>
            <a:off x="1085813" y="238412"/>
            <a:ext cx="2377529" cy="716607"/>
          </a:xfrm>
          <a:prstGeom prst="rect">
            <a:avLst/>
          </a:prstGeom>
          <a:noFill/>
          <a:ln>
            <a:noFill/>
          </a:ln>
        </p:spPr>
      </p:pic>
      <p:sp>
        <p:nvSpPr>
          <p:cNvPr id="187" name="Google Shape;187;g2bd76590b48_0_48"/>
          <p:cNvSpPr txBox="1"/>
          <p:nvPr>
            <p:ph idx="12" type="sldNum"/>
          </p:nvPr>
        </p:nvSpPr>
        <p:spPr>
          <a:xfrm>
            <a:off x="10695980" y="4452985"/>
            <a:ext cx="685800" cy="369000"/>
          </a:xfrm>
          <a:prstGeom prst="rect">
            <a:avLst/>
          </a:prstGeom>
          <a:noFill/>
          <a:ln>
            <a:noFill/>
          </a:ln>
        </p:spPr>
        <p:txBody>
          <a:bodyPr anchorCtr="0" anchor="t" bIns="111750" lIns="111750" spcFirstLastPara="1" rIns="111750" wrap="square" tIns="111750">
            <a:noAutofit/>
          </a:bodyPr>
          <a:lstStyle/>
          <a:p>
            <a:pPr indent="0" lvl="0" marL="0" rtl="0" algn="r">
              <a:spcBef>
                <a:spcPts val="0"/>
              </a:spcBef>
              <a:spcAft>
                <a:spcPts val="0"/>
              </a:spcAft>
              <a:buClr>
                <a:srgbClr val="000000"/>
              </a:buClr>
              <a:buSzPts val="1500"/>
              <a:buFont typeface="Arial"/>
              <a:buNone/>
            </a:pPr>
            <a:fld id="{00000000-1234-1234-1234-123412341234}" type="slidenum">
              <a:rPr lang="es-MX"/>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2023-11-02T19:00:22Z</dcterms:created>
  <dc:creator>María del Carmen Barrios Martínez</dc:creator>
</cp:coreProperties>
</file>