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75" r:id="rId11"/>
    <p:sldId id="278" r:id="rId12"/>
    <p:sldId id="290" r:id="rId13"/>
    <p:sldId id="270" r:id="rId14"/>
    <p:sldId id="292" r:id="rId15"/>
    <p:sldId id="291" r:id="rId16"/>
    <p:sldId id="277" r:id="rId17"/>
    <p:sldId id="293" r:id="rId18"/>
    <p:sldId id="295" r:id="rId19"/>
    <p:sldId id="297" r:id="rId20"/>
    <p:sldId id="294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2"/>
    <p:restoredTop sz="95179"/>
  </p:normalViewPr>
  <p:slideViewPr>
    <p:cSldViewPr snapToGrid="0" snapToObjects="1">
      <p:cViewPr>
        <p:scale>
          <a:sx n="90" d="100"/>
          <a:sy n="90" d="100"/>
        </p:scale>
        <p:origin x="8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26/06/23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65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ip.zaragoza.unam.mx/index.php/tip/article/view/88/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023268"/>
            <a:ext cx="8772040" cy="1541701"/>
          </a:xfrm>
        </p:spPr>
        <p:txBody>
          <a:bodyPr>
            <a:normAutofit fontScale="90000"/>
          </a:bodyPr>
          <a:lstStyle/>
          <a:p>
            <a:pPr algn="r"/>
            <a:r>
              <a:rPr lang="es-MX" sz="4800" dirty="0"/>
              <a:t>Centro Educativo Cruz Azul, </a:t>
            </a:r>
            <a:br>
              <a:rPr lang="es-MX" sz="4800" dirty="0"/>
            </a:br>
            <a:r>
              <a:rPr lang="es-MX" sz="3600" dirty="0"/>
              <a:t>campus Cruz Azul, Hidalgo.</a:t>
            </a:r>
            <a:r>
              <a:rPr lang="es-MX" sz="4800" dirty="0"/>
              <a:t/>
            </a:r>
            <a:br>
              <a:rPr lang="es-MX" sz="4800" dirty="0"/>
            </a:br>
            <a:r>
              <a:rPr lang="es-MX" sz="2800" dirty="0"/>
              <a:t>Clave 6910.</a:t>
            </a:r>
            <a:endParaRPr lang="es-ES_tradnl" sz="48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6840" y="3564969"/>
            <a:ext cx="7315200" cy="1131377"/>
          </a:xfrm>
        </p:spPr>
        <p:txBody>
          <a:bodyPr>
            <a:normAutofit fontScale="77500" lnSpcReduction="20000"/>
          </a:bodyPr>
          <a:lstStyle/>
          <a:p>
            <a:pPr algn="r"/>
            <a:endParaRPr lang="es-ES_tradnl" dirty="0" smtClean="0">
              <a:solidFill>
                <a:schemeClr val="tx1"/>
              </a:solidFill>
            </a:endParaRPr>
          </a:p>
          <a:p>
            <a:pPr algn="r"/>
            <a:r>
              <a:rPr lang="es-MX" sz="2900" dirty="0">
                <a:solidFill>
                  <a:schemeClr val="tx1"/>
                </a:solidFill>
              </a:rPr>
              <a:t>Equipo </a:t>
            </a:r>
            <a:r>
              <a:rPr lang="es-MX" sz="2900" dirty="0" smtClean="0">
                <a:solidFill>
                  <a:schemeClr val="tx1"/>
                </a:solidFill>
              </a:rPr>
              <a:t>Uno</a:t>
            </a:r>
            <a:endParaRPr lang="es-MX" sz="2900" dirty="0">
              <a:solidFill>
                <a:schemeClr val="tx1"/>
              </a:solidFill>
            </a:endParaRPr>
          </a:p>
          <a:p>
            <a:pPr algn="r"/>
            <a:r>
              <a:rPr lang="es-MX" sz="2900" dirty="0">
                <a:solidFill>
                  <a:schemeClr val="tx1"/>
                </a:solidFill>
              </a:rPr>
              <a:t>Proyecto dirigido a 4</a:t>
            </a:r>
            <a:r>
              <a:rPr lang="es-ES" sz="2900" dirty="0">
                <a:solidFill>
                  <a:schemeClr val="tx1"/>
                </a:solidFill>
              </a:rPr>
              <a:t>º</a:t>
            </a:r>
            <a:r>
              <a:rPr lang="es-MX" sz="2900" dirty="0">
                <a:solidFill>
                  <a:schemeClr val="tx1"/>
                </a:solidFill>
              </a:rPr>
              <a:t> año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33" y="1944853"/>
            <a:ext cx="2999467" cy="2886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3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2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76200"/>
            <a:ext cx="878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5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4954" y="586444"/>
            <a:ext cx="8825659" cy="990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Documentación de actividades y evidencias de enseñanza-aprendizaje: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442913" y="1114425"/>
            <a:ext cx="11287125" cy="518636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Lógica: Razonamientos y problemas sociales.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Objetivo: Analizar un texto de divulgación científica e identificar los tipos de razonamientos para comprender y proponer una posible solución a un problema social.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Grado: 4º.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Fecha: 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3-7 de abril de 2023.</a:t>
            </a:r>
          </a:p>
          <a:p>
            <a:pPr algn="just"/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Asignaturas: 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Lógica: Unidad 2, las rutas del argumento.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Fuentes: </a:t>
            </a:r>
            <a:r>
              <a:rPr lang="es-ES" sz="1800" dirty="0" err="1" smtClean="0">
                <a:latin typeface="Arial" charset="0"/>
                <a:ea typeface="Arial" charset="0"/>
                <a:cs typeface="Arial" charset="0"/>
              </a:rPr>
              <a:t>Wiechers</a:t>
            </a:r>
            <a:r>
              <a:rPr lang="es-ES" sz="1800" dirty="0">
                <a:latin typeface="Arial" charset="0"/>
                <a:ea typeface="Arial" charset="0"/>
                <a:cs typeface="Arial" charset="0"/>
              </a:rPr>
              <a:t>, J. (2017). </a:t>
            </a:r>
            <a:r>
              <a:rPr lang="es-ES" sz="1800" i="1" dirty="0">
                <a:latin typeface="Arial" charset="0"/>
                <a:ea typeface="Arial" charset="0"/>
                <a:cs typeface="Arial" charset="0"/>
              </a:rPr>
              <a:t>Lógica argumentativa</a:t>
            </a:r>
            <a:r>
              <a:rPr lang="es-ES" sz="1800" dirty="0">
                <a:latin typeface="Arial" charset="0"/>
                <a:ea typeface="Arial" charset="0"/>
                <a:cs typeface="Arial" charset="0"/>
              </a:rPr>
              <a:t>. México: Humanismo y sentido. </a:t>
            </a:r>
            <a:endParaRPr lang="es-ES" sz="1800" dirty="0" smtClean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Pregunta detonadora: ¿</a:t>
            </a:r>
            <a:r>
              <a:rPr lang="es-ES_tradnl" sz="1800" dirty="0" err="1">
                <a:latin typeface="Arial" charset="0"/>
                <a:ea typeface="Arial" charset="0"/>
                <a:cs typeface="Arial" charset="0"/>
              </a:rPr>
              <a:t>Q</a:t>
            </a:r>
            <a:r>
              <a:rPr lang="es-ES_tradnl" sz="1800" dirty="0" err="1" smtClean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é puede aportar la lógica en la comprensión y posibles soluciones a problemas sociales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algn="just"/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Apertura: 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Ver cortometraje “Octubre otra vez”; </a:t>
            </a: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Desarrollo: Los alumnos 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leer</a:t>
            </a:r>
            <a:r>
              <a:rPr lang="es-ES" sz="1800" dirty="0" err="1" smtClean="0">
                <a:latin typeface="Arial" charset="0"/>
                <a:ea typeface="Arial" charset="0"/>
                <a:cs typeface="Arial" charset="0"/>
              </a:rPr>
              <a:t>án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 el texto “México y el </a:t>
            </a:r>
            <a:r>
              <a:rPr lang="es-ES" sz="1800" dirty="0">
                <a:latin typeface="Arial" charset="0"/>
                <a:ea typeface="Arial" charset="0"/>
                <a:cs typeface="Arial" charset="0"/>
              </a:rPr>
              <a:t>cambio climático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”, identificarán </a:t>
            </a:r>
            <a:r>
              <a:rPr lang="es-ES" sz="1800" dirty="0">
                <a:latin typeface="Arial" charset="0"/>
                <a:ea typeface="Arial" charset="0"/>
                <a:cs typeface="Arial" charset="0"/>
              </a:rPr>
              <a:t>y 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escribirán </a:t>
            </a:r>
            <a:r>
              <a:rPr lang="es-ES" sz="1800" dirty="0"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su </a:t>
            </a:r>
            <a:r>
              <a:rPr lang="es-ES" sz="1800" dirty="0">
                <a:latin typeface="Arial" charset="0"/>
                <a:ea typeface="Arial" charset="0"/>
                <a:cs typeface="Arial" charset="0"/>
              </a:rPr>
              <a:t>cuaderno un razonamiento deductivo, o un inductivo, o un analógico o 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un </a:t>
            </a:r>
            <a:r>
              <a:rPr lang="es-ES" sz="1800" dirty="0" err="1" smtClean="0">
                <a:latin typeface="Arial" charset="0"/>
                <a:ea typeface="Arial" charset="0"/>
                <a:cs typeface="Arial" charset="0"/>
              </a:rPr>
              <a:t>abductivo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Cierre: En plenaria, valorar si 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con ayuda de razonamientos, podemos encontrar mejores posibles soluciones a problemas del entorno.</a:t>
            </a:r>
            <a:endParaRPr lang="es-ES_tradnl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6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" y="542924"/>
            <a:ext cx="10872786" cy="57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9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9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4954" y="586444"/>
            <a:ext cx="8825659" cy="990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Documentación de actividades y evidencias de enseñanza-aprendizaje: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442913" y="1114425"/>
            <a:ext cx="11287125" cy="518636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Interdisciplinaria</a:t>
            </a:r>
            <a:r>
              <a:rPr lang="es-ES" sz="18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Exposición de trabajo.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Objetivo: </a:t>
            </a:r>
            <a:r>
              <a:rPr lang="es-ES" sz="1800" dirty="0">
                <a:latin typeface="Arial" charset="0"/>
                <a:ea typeface="Arial" charset="0"/>
                <a:cs typeface="Arial" charset="0"/>
              </a:rPr>
              <a:t>Presentar 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archivo </a:t>
            </a:r>
            <a:r>
              <a:rPr lang="es-ES" sz="1800" i="1" dirty="0" err="1" smtClean="0">
                <a:latin typeface="Arial" charset="0"/>
                <a:ea typeface="Arial" charset="0"/>
                <a:cs typeface="Arial" charset="0"/>
              </a:rPr>
              <a:t>ppt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s-ES" sz="1800" dirty="0">
                <a:latin typeface="Arial" charset="0"/>
                <a:ea typeface="Arial" charset="0"/>
                <a:cs typeface="Arial" charset="0"/>
              </a:rPr>
              <a:t>contiene 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la descripción del problema del consumismo y da a conocer una técnica de reciclaje.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Grado: 4º.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Fecha: 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8-12 de mayo de 2023.</a:t>
            </a:r>
          </a:p>
          <a:p>
            <a:pPr algn="just"/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Asignaturas: </a:t>
            </a: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Informática, Física, Geografía y Lógica; Temas: impacto ambiental, contaminación, sustentabilidad, energías limpias, fuentes alternas de energía, responsabilidad, aprovechamiento racional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s-ES_tradnl" sz="1800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Apertura: todos los profesores del proyecto asistimos a un salón de clase, damos la bienvenida, agradecemos a los alumnos por haber participado en el proyecto y se recuerda que la evaluación de la exposición se realizará con base en las listas de cotejo; Desarrollo: los alumnos exponen su 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trabajo y </a:t>
            </a: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responden a las preguntas de los profesores y alumnos; Cierre: retroalimentación acerca del trabajo en equipo, habilidades desarrolladas y cumplimiento de objetivos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s-ES_tradnl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31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812800"/>
            <a:ext cx="104013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19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3" y="787400"/>
            <a:ext cx="10358437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800100"/>
            <a:ext cx="10372725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446838" y="766763"/>
            <a:ext cx="5745162" cy="768350"/>
          </a:xfrm>
        </p:spPr>
        <p:txBody>
          <a:bodyPr/>
          <a:lstStyle/>
          <a:p>
            <a:r>
              <a:rPr lang="es-MX" sz="2400" dirty="0" smtClean="0">
                <a:solidFill>
                  <a:schemeClr val="tx1"/>
                </a:solidFill>
              </a:rPr>
              <a:t>2. Docentes participantes:</a:t>
            </a:r>
            <a:endParaRPr lang="es-MX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85015"/>
              </p:ext>
            </p:extLst>
          </p:nvPr>
        </p:nvGraphicFramePr>
        <p:xfrm>
          <a:off x="911300" y="1534333"/>
          <a:ext cx="9604300" cy="277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6282"/>
                <a:gridCol w="2608018"/>
              </a:tblGrid>
              <a:tr h="46255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Docentes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Asignaturas</a:t>
                      </a:r>
                      <a:endParaRPr lang="es-ES_tradnl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Mtra. Norma </a:t>
                      </a:r>
                      <a:r>
                        <a:rPr lang="es-ES_tradnl" dirty="0" err="1" smtClean="0"/>
                        <a:t>Gicela</a:t>
                      </a:r>
                      <a:r>
                        <a:rPr lang="es-ES_tradnl" dirty="0" smtClean="0"/>
                        <a:t> Tapia Trejo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F</a:t>
                      </a:r>
                      <a:r>
                        <a:rPr lang="es-ES" dirty="0" err="1" smtClean="0"/>
                        <a:t>ísica</a:t>
                      </a:r>
                      <a:endParaRPr lang="es-ES_tradnl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r>
                        <a:rPr lang="es-MX" dirty="0" smtClean="0"/>
                        <a:t>Ing. Virgilio Virgilio V</a:t>
                      </a:r>
                      <a:r>
                        <a:rPr lang="es-ES" dirty="0" err="1" smtClean="0"/>
                        <a:t>ázquez</a:t>
                      </a:r>
                      <a:r>
                        <a:rPr lang="es-ES" dirty="0" smtClean="0"/>
                        <a:t>/Ing. Alexis Ángeles</a:t>
                      </a:r>
                      <a:r>
                        <a:rPr lang="es-ES" baseline="0" dirty="0" smtClean="0"/>
                        <a:t> Valerio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Inform</a:t>
                      </a:r>
                      <a:r>
                        <a:rPr lang="es-ES" dirty="0" smtClean="0"/>
                        <a:t>ática</a:t>
                      </a:r>
                      <a:endParaRPr lang="es-MX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Mtro. </a:t>
                      </a:r>
                      <a:r>
                        <a:rPr lang="es-ES" dirty="0" smtClean="0"/>
                        <a:t>Fernando Cabrera García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Geograf</a:t>
                      </a:r>
                      <a:r>
                        <a:rPr lang="es-ES" dirty="0" err="1" smtClean="0"/>
                        <a:t>ía</a:t>
                      </a:r>
                      <a:endParaRPr lang="es-ES_tradnl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r>
                        <a:rPr lang="es-MX" dirty="0" smtClean="0"/>
                        <a:t>Lic. Jesús Rodríguez</a:t>
                      </a:r>
                      <a:r>
                        <a:rPr lang="es-MX" baseline="0" dirty="0" smtClean="0"/>
                        <a:t> Simón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Lógica</a:t>
                      </a:r>
                      <a:endParaRPr lang="es-MX" dirty="0"/>
                    </a:p>
                  </a:txBody>
                  <a:tcPr/>
                </a:tc>
              </a:tr>
              <a:tr h="4625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Lic. Jesús Rodríguez</a:t>
                      </a:r>
                      <a:r>
                        <a:rPr lang="es-MX" baseline="0" dirty="0" smtClean="0"/>
                        <a:t> Simón</a:t>
                      </a:r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Coordinador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0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25500"/>
            <a:ext cx="10301287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49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/>
              <a:t>Autoevaluación del </a:t>
            </a:r>
            <a:r>
              <a:rPr lang="es-ES" sz="2000" dirty="0"/>
              <a:t>proyecto: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1812558"/>
            <a:ext cx="9774984" cy="3045192"/>
          </a:xfrm>
        </p:spPr>
        <p:txBody>
          <a:bodyPr>
            <a:normAutofit/>
          </a:bodyPr>
          <a:lstStyle/>
          <a:p>
            <a:pPr algn="just"/>
            <a:r>
              <a:rPr lang="es-ES" sz="1800" b="1" dirty="0" smtClean="0"/>
              <a:t>Maestro </a:t>
            </a:r>
            <a:r>
              <a:rPr lang="es-ES" sz="1800" b="1" dirty="0"/>
              <a:t>Fernando Cabrera </a:t>
            </a:r>
            <a:r>
              <a:rPr lang="es-ES" sz="1800" b="1" dirty="0" smtClean="0"/>
              <a:t>García:</a:t>
            </a:r>
            <a:endParaRPr lang="es-MX" sz="1800" b="1" dirty="0"/>
          </a:p>
          <a:p>
            <a:pPr algn="just"/>
            <a:r>
              <a:rPr lang="es-ES" sz="1800" dirty="0" smtClean="0"/>
              <a:t>Los </a:t>
            </a:r>
            <a:r>
              <a:rPr lang="es-ES" sz="1800" dirty="0"/>
              <a:t>estudiantes parecían entusiasmados con su trabajo, ya que todos cumplieron con los criterios de evaluación en términos de tiempo y calidad. Estaba claro que estaban interesados </a:t>
            </a:r>
            <a:r>
              <a:rPr lang="es-ES" sz="1800" dirty="0" smtClean="0"/>
              <a:t>en </a:t>
            </a:r>
            <a:r>
              <a:rPr lang="es-ES" sz="1800" dirty="0"/>
              <a:t>el tema</a:t>
            </a:r>
            <a:r>
              <a:rPr lang="es-ES" sz="1800" dirty="0" smtClean="0"/>
              <a:t>.</a:t>
            </a:r>
          </a:p>
          <a:p>
            <a:pPr algn="just"/>
            <a:r>
              <a:rPr lang="es-ES" sz="1800" dirty="0" smtClean="0"/>
              <a:t>La </a:t>
            </a:r>
            <a:r>
              <a:rPr lang="es-ES" sz="1800" dirty="0"/>
              <a:t>participación de compañeros profesores suscitó preocupación en los estudiantes y los motivó de manera positiva. Se han cumplido los objetivos solicitados por el </a:t>
            </a:r>
            <a:r>
              <a:rPr lang="es-ES" sz="1800" dirty="0" smtClean="0"/>
              <a:t>Programa Operativo Anual </a:t>
            </a:r>
            <a:r>
              <a:rPr lang="es-ES" sz="1800" dirty="0"/>
              <a:t>de </a:t>
            </a:r>
            <a:r>
              <a:rPr lang="es-ES" sz="1800" dirty="0" smtClean="0"/>
              <a:t>Geografía.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186238" y="896916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err="1" smtClean="0"/>
              <a:t>Autoevaluaci</a:t>
            </a:r>
            <a:r>
              <a:rPr lang="es-ES" sz="2000" dirty="0" err="1" smtClean="0"/>
              <a:t>ón</a:t>
            </a:r>
            <a:r>
              <a:rPr lang="es-ES" sz="2000" dirty="0" smtClean="0"/>
              <a:t> del Proyecto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014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/>
              <a:t>Autoevaluación del </a:t>
            </a:r>
            <a:r>
              <a:rPr lang="es-ES" sz="2000" dirty="0"/>
              <a:t>proyecto: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1224964"/>
            <a:ext cx="9774984" cy="4740442"/>
          </a:xfrm>
        </p:spPr>
        <p:txBody>
          <a:bodyPr>
            <a:normAutofit/>
          </a:bodyPr>
          <a:lstStyle/>
          <a:p>
            <a:pPr algn="just"/>
            <a:r>
              <a:rPr lang="es-ES" sz="1800" b="1" dirty="0" smtClean="0"/>
              <a:t>Lic. en Fil. Jesús Rodríguez Simón:</a:t>
            </a:r>
          </a:p>
          <a:p>
            <a:pPr algn="just"/>
            <a:r>
              <a:rPr lang="es-ES" sz="1800" dirty="0" smtClean="0"/>
              <a:t>Considero que los resultados con los grupos fue satisfactorio pues hubo expectativas por parte de los alumnos y lo principal es que se han llevado una experiencia de trabajo que posiblemente sea de utilidad más adelante en su educación formal.</a:t>
            </a:r>
          </a:p>
          <a:p>
            <a:pPr algn="just"/>
            <a:r>
              <a:rPr lang="es-ES" sz="1800" dirty="0" smtClean="0"/>
              <a:t>Conformar los equipos de trabajo fue otra tarea complicada, sin embargo, la apertura de los jóvenes contribuyó a que cumplieran con el producto solicitado. </a:t>
            </a:r>
          </a:p>
          <a:p>
            <a:pPr algn="just"/>
            <a:r>
              <a:rPr lang="es-ES" sz="1800" dirty="0" smtClean="0"/>
              <a:t>En el caso del trabajo con los profesores, sólo queda agradecer su compromiso y profesionalismo, ya que siempre hicieron sentir su acompañamiento y buena comunicación.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5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425876" y="2127919"/>
            <a:ext cx="9599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3. </a:t>
            </a:r>
            <a:r>
              <a:rPr lang="es-MX" sz="2400" dirty="0"/>
              <a:t>El proyecto se realizará durante el ciclo escolar </a:t>
            </a:r>
            <a:r>
              <a:rPr lang="es-MX" sz="2400" dirty="0" smtClean="0"/>
              <a:t>2022-2023</a:t>
            </a:r>
            <a:endParaRPr lang="es-MX" sz="2400" dirty="0"/>
          </a:p>
          <a:p>
            <a:endParaRPr lang="es-MX" sz="2400" b="1" dirty="0"/>
          </a:p>
          <a:p>
            <a:r>
              <a:rPr lang="es-MX" sz="2400" dirty="0"/>
              <a:t>Fecha de inicio</a:t>
            </a:r>
            <a:r>
              <a:rPr lang="es-MX" sz="2400" dirty="0" smtClean="0"/>
              <a:t>:</a:t>
            </a:r>
            <a:r>
              <a:rPr lang="es-ES" sz="2400" dirty="0" smtClean="0"/>
              <a:t> </a:t>
            </a:r>
            <a:r>
              <a:rPr lang="es-ES" sz="2400" dirty="0"/>
              <a:t>marzo de </a:t>
            </a:r>
            <a:r>
              <a:rPr lang="es-ES" sz="2400" dirty="0" smtClean="0"/>
              <a:t>2022</a:t>
            </a:r>
            <a:endParaRPr lang="es-MX" sz="2400" dirty="0"/>
          </a:p>
          <a:p>
            <a:r>
              <a:rPr lang="es-MX" sz="2400" dirty="0"/>
              <a:t>Fecha de término: </a:t>
            </a:r>
            <a:r>
              <a:rPr lang="es-ES" sz="2400" dirty="0" smtClean="0"/>
              <a:t>mayo de 2023</a:t>
            </a:r>
          </a:p>
          <a:p>
            <a:endParaRPr lang="es-ES" sz="2400" dirty="0"/>
          </a:p>
          <a:p>
            <a:r>
              <a:rPr lang="es-ES" sz="2400" dirty="0" smtClean="0"/>
              <a:t>Grado 4º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442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9251" y="926631"/>
            <a:ext cx="8825659" cy="4969234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  <a:latin typeface="+mn-lt"/>
              </a:rPr>
              <a:t>4. Nombre del proyecto:</a:t>
            </a:r>
            <a:br>
              <a:rPr lang="es-ES" sz="2400" dirty="0">
                <a:solidFill>
                  <a:schemeClr val="tx1"/>
                </a:solidFill>
                <a:latin typeface="+mn-lt"/>
              </a:rPr>
            </a:br>
            <a:r>
              <a:rPr lang="es-ES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es-ES" sz="2400" dirty="0">
                <a:solidFill>
                  <a:schemeClr val="tx1"/>
                </a:solidFill>
                <a:latin typeface="+mn-lt"/>
              </a:rPr>
            </a:br>
            <a:r>
              <a:rPr lang="es-ES" sz="2400" b="1" i="1" dirty="0" smtClean="0">
                <a:solidFill>
                  <a:schemeClr val="tx1"/>
                </a:solidFill>
                <a:latin typeface="+mn-lt"/>
              </a:rPr>
              <a:t>“Consumismo y Reciclaje”.</a:t>
            </a:r>
            <a:r>
              <a:rPr lang="es-ES" sz="2400" b="1" i="1" dirty="0">
                <a:solidFill>
                  <a:schemeClr val="tx1"/>
                </a:solidFill>
                <a:latin typeface="+mn-lt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+mn-lt"/>
              </a:rPr>
            </a:br>
            <a:r>
              <a:rPr lang="es-ES" sz="2400" b="1" i="1" dirty="0">
                <a:solidFill>
                  <a:schemeClr val="tx1"/>
                </a:solidFill>
                <a:latin typeface="+mn-lt"/>
              </a:rPr>
              <a:t/>
            </a:r>
            <a:br>
              <a:rPr lang="es-ES" sz="2400" b="1" i="1" dirty="0">
                <a:solidFill>
                  <a:schemeClr val="tx1"/>
                </a:solidFill>
                <a:latin typeface="+mn-lt"/>
              </a:rPr>
            </a:br>
            <a:r>
              <a:rPr lang="es-ES" sz="2400" dirty="0">
                <a:solidFill>
                  <a:schemeClr val="tx1"/>
                </a:solidFill>
                <a:latin typeface="+mn-lt"/>
              </a:rPr>
              <a:t>Proyecto CONEXIONES para el ciclo 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2022-2023.</a:t>
            </a:r>
            <a:br>
              <a:rPr lang="es-ES" sz="2400" dirty="0" smtClean="0">
                <a:solidFill>
                  <a:schemeClr val="tx1"/>
                </a:solidFill>
                <a:latin typeface="+mn-lt"/>
              </a:rPr>
            </a:br>
            <a:r>
              <a:rPr lang="es-ES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s-ES" sz="2400" dirty="0" smtClean="0">
                <a:solidFill>
                  <a:schemeClr val="tx1"/>
                </a:solidFill>
                <a:latin typeface="+mn-lt"/>
              </a:rPr>
            </a:br>
            <a:endParaRPr lang="es-E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9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5. </a:t>
            </a:r>
            <a:r>
              <a:rPr lang="es-ES_tradnl" sz="24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Justificaci</a:t>
            </a:r>
            <a:r>
              <a:rPr lang="es-ES" sz="24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ón</a:t>
            </a:r>
            <a:endParaRPr lang="es-ES_tradnl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9268" y="2386738"/>
            <a:ext cx="7315200" cy="3598009"/>
          </a:xfrm>
        </p:spPr>
        <p:txBody>
          <a:bodyPr>
            <a:normAutofit/>
          </a:bodyPr>
          <a:lstStyle/>
          <a:p>
            <a:pPr algn="just"/>
            <a:endParaRPr lang="es-ES_tradnl" dirty="0" smtClean="0"/>
          </a:p>
          <a:p>
            <a:pPr marL="0" indent="0" algn="just">
              <a:buNone/>
            </a:pPr>
            <a:r>
              <a:rPr lang="es-ES" sz="2800" i="1" dirty="0">
                <a:solidFill>
                  <a:schemeClr val="tx1"/>
                </a:solidFill>
              </a:rPr>
              <a:t>Una de las consecuencias del consumismo y la industria ha sido el incremento de recursos naturales y artificiales que suelen convertirse en grandes cantidades de basura; ante dicha situación, los alumnos de 4º grado de Bachillerato Cruz Azul Hidalgo realizarán una campaña que promueva el reciclaje en las instalaciones del plantel.</a:t>
            </a:r>
            <a:endParaRPr lang="es-ES_tradnl" sz="2800" dirty="0">
              <a:solidFill>
                <a:schemeClr val="tx1"/>
              </a:solidFill>
            </a:endParaRPr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07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9379" y="1038386"/>
            <a:ext cx="11349333" cy="4990455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</a:rPr>
              <a:t>Objetivo:</a:t>
            </a: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Hacer objetos a partir de material reciclado y </a:t>
            </a:r>
            <a:r>
              <a:rPr lang="es-ES" sz="2000" dirty="0">
                <a:solidFill>
                  <a:schemeClr val="tx1"/>
                </a:solidFill>
              </a:rPr>
              <a:t>realizar una pequeña </a:t>
            </a:r>
            <a:r>
              <a:rPr lang="es-ES" sz="2000" dirty="0" smtClean="0">
                <a:solidFill>
                  <a:schemeClr val="tx1"/>
                </a:solidFill>
              </a:rPr>
              <a:t>plantación en </a:t>
            </a:r>
            <a:r>
              <a:rPr lang="es-ES" sz="2000" dirty="0">
                <a:solidFill>
                  <a:schemeClr val="tx1"/>
                </a:solidFill>
              </a:rPr>
              <a:t>el Bachillerato Cruz Azul Hidalgo, que pretende </a:t>
            </a:r>
            <a:r>
              <a:rPr lang="es-ES" sz="2000" dirty="0" smtClean="0">
                <a:solidFill>
                  <a:schemeClr val="tx1"/>
                </a:solidFill>
              </a:rPr>
              <a:t>mejorar </a:t>
            </a:r>
            <a:r>
              <a:rPr lang="es-ES" sz="2000" dirty="0">
                <a:solidFill>
                  <a:schemeClr val="tx1"/>
                </a:solidFill>
              </a:rPr>
              <a:t>las áreas verdes del plantel. 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_tradnl" sz="2000" b="1" dirty="0" smtClean="0">
                <a:solidFill>
                  <a:schemeClr val="tx1"/>
                </a:solidFill>
              </a:rPr>
              <a:t>Objetivos por asignatura:</a:t>
            </a: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i="1" dirty="0" err="1" smtClean="0">
                <a:solidFill>
                  <a:schemeClr val="tx1"/>
                </a:solidFill>
              </a:rPr>
              <a:t>Inform</a:t>
            </a:r>
            <a:r>
              <a:rPr lang="es-ES" sz="2000" i="1" dirty="0" smtClean="0">
                <a:solidFill>
                  <a:schemeClr val="tx1"/>
                </a:solidFill>
              </a:rPr>
              <a:t>ática</a:t>
            </a:r>
            <a:r>
              <a:rPr lang="es-ES" sz="2000" dirty="0">
                <a:solidFill>
                  <a:schemeClr val="tx1"/>
                </a:solidFill>
              </a:rPr>
              <a:t>: Desarrollará habilidades para adquirir un pensamiento lógico matemático y algorítmico en el análisis y resolución de problemas </a:t>
            </a:r>
            <a:r>
              <a:rPr lang="es-ES" sz="2000" dirty="0" smtClean="0">
                <a:solidFill>
                  <a:schemeClr val="tx1"/>
                </a:solidFill>
              </a:rPr>
              <a:t>computables</a:t>
            </a:r>
            <a:r>
              <a:rPr lang="is-IS" sz="2000" dirty="0" smtClean="0">
                <a:solidFill>
                  <a:schemeClr val="tx1"/>
                </a:solidFill>
              </a:rPr>
              <a:t>…</a:t>
            </a:r>
            <a:br>
              <a:rPr lang="is-IS" sz="2000" dirty="0" smtClean="0">
                <a:solidFill>
                  <a:schemeClr val="tx1"/>
                </a:solidFill>
              </a:rPr>
            </a:br>
            <a:r>
              <a:rPr lang="is-IS" sz="2000" dirty="0" smtClean="0">
                <a:solidFill>
                  <a:schemeClr val="tx1"/>
                </a:solidFill>
              </a:rPr>
              <a:t/>
            </a:r>
            <a:br>
              <a:rPr lang="is-IS" sz="2000" dirty="0" smtClean="0">
                <a:solidFill>
                  <a:schemeClr val="tx1"/>
                </a:solidFill>
              </a:rPr>
            </a:br>
            <a:r>
              <a:rPr lang="is-IS" sz="2000" i="1" dirty="0" smtClean="0">
                <a:solidFill>
                  <a:schemeClr val="tx1"/>
                </a:solidFill>
              </a:rPr>
              <a:t>F</a:t>
            </a:r>
            <a:r>
              <a:rPr lang="es-ES" sz="2000" i="1" dirty="0" err="1" smtClean="0">
                <a:solidFill>
                  <a:schemeClr val="tx1"/>
                </a:solidFill>
              </a:rPr>
              <a:t>ísica</a:t>
            </a:r>
            <a:r>
              <a:rPr lang="es-ES" sz="2000" dirty="0">
                <a:solidFill>
                  <a:schemeClr val="tx1"/>
                </a:solidFill>
              </a:rPr>
              <a:t>: </a:t>
            </a:r>
            <a:r>
              <a:rPr lang="es-ES" sz="2000" dirty="0" smtClean="0">
                <a:solidFill>
                  <a:schemeClr val="tx1"/>
                </a:solidFill>
              </a:rPr>
              <a:t>Evaluar </a:t>
            </a:r>
            <a:r>
              <a:rPr lang="es-ES" sz="2000" dirty="0">
                <a:solidFill>
                  <a:schemeClr val="tx1"/>
                </a:solidFill>
              </a:rPr>
              <a:t>los pros y los contras de las llamadas energías “</a:t>
            </a:r>
            <a:r>
              <a:rPr lang="es-ES" sz="2000" dirty="0" smtClean="0">
                <a:solidFill>
                  <a:schemeClr val="tx1"/>
                </a:solidFill>
              </a:rPr>
              <a:t>limpias”; evaluar </a:t>
            </a:r>
            <a:r>
              <a:rPr lang="es-ES" sz="2000" dirty="0">
                <a:solidFill>
                  <a:schemeClr val="tx1"/>
                </a:solidFill>
              </a:rPr>
              <a:t>el consumo energético en su hogar para promover su uso adecuado.</a:t>
            </a:r>
            <a:br>
              <a:rPr lang="es-ES" sz="2000" dirty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i="1" dirty="0" smtClean="0">
                <a:solidFill>
                  <a:schemeClr val="tx1"/>
                </a:solidFill>
              </a:rPr>
              <a:t>Geografía</a:t>
            </a:r>
            <a:r>
              <a:rPr lang="es-ES" sz="2000" dirty="0">
                <a:solidFill>
                  <a:schemeClr val="tx1"/>
                </a:solidFill>
              </a:rPr>
              <a:t>: Identificará el medio físico como fuente de los recursos naturales mediante el análisis de los procesos que les dan origen y el tiempo que tardan en su formación, para valorar la importancia de las técnicas y métodos para obtenerlos, utilizarlos de manera racional y evitar el deterioro ambiental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/>
            </a:r>
            <a:br>
              <a:rPr lang="es-ES" sz="2000" dirty="0" smtClean="0">
                <a:solidFill>
                  <a:schemeClr val="tx1"/>
                </a:solidFill>
              </a:rPr>
            </a:br>
            <a:r>
              <a:rPr lang="es-ES" sz="2000" i="1" dirty="0" smtClean="0">
                <a:solidFill>
                  <a:schemeClr val="tx1"/>
                </a:solidFill>
              </a:rPr>
              <a:t>Lógica</a:t>
            </a:r>
            <a:r>
              <a:rPr lang="es-ES" sz="2000" dirty="0">
                <a:solidFill>
                  <a:schemeClr val="tx1"/>
                </a:solidFill>
              </a:rPr>
              <a:t>: Comprenderá las características de la práctica dialógica, con la finalidad de ejercitar, en contextos </a:t>
            </a:r>
            <a:r>
              <a:rPr lang="es-ES" sz="2000" dirty="0" smtClean="0">
                <a:solidFill>
                  <a:schemeClr val="tx1"/>
                </a:solidFill>
              </a:rPr>
              <a:t>reales.</a:t>
            </a:r>
            <a:br>
              <a:rPr lang="es-ES" sz="2000" dirty="0" smtClean="0">
                <a:solidFill>
                  <a:schemeClr val="tx1"/>
                </a:solidFill>
              </a:rPr>
            </a:b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/>
              <a:t>Contenidos, temas y propósitos:</a:t>
            </a:r>
            <a:endParaRPr lang="es-ES" sz="2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64735"/>
              </p:ext>
            </p:extLst>
          </p:nvPr>
        </p:nvGraphicFramePr>
        <p:xfrm>
          <a:off x="418453" y="263472"/>
          <a:ext cx="11375757" cy="6338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753"/>
                <a:gridCol w="2089548"/>
                <a:gridCol w="2275152"/>
                <a:gridCol w="2275152"/>
                <a:gridCol w="2275152"/>
              </a:tblGrid>
              <a:tr h="70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Disciplinas: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 1. 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INFORMÁTICA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 2. 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FÍSICA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 3.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GEOGRAFÍA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Disciplina 4. 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LÓGICA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/>
                </a:tc>
              </a:tr>
              <a:tr h="5636228">
                <a:tc>
                  <a:txBody>
                    <a:bodyPr/>
                    <a:lstStyle/>
                    <a:p>
                      <a:pPr marL="158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Contenidos/Temas</a:t>
                      </a:r>
                      <a:r>
                        <a:rPr lang="es-ES_tradnl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Involucrados</a:t>
                      </a:r>
                      <a:r>
                        <a:rPr lang="es-ES_tradnl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del programa 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que se consideran.</a:t>
                      </a:r>
                      <a:endParaRPr lang="es-ES_tradnl" sz="1600" b="1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F497D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C4587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1.15 Concientización del impacto ambiental de las nuevas tecnologías, así como de la contaminación digital</a:t>
                      </a:r>
                    </a:p>
                    <a:p>
                      <a:pPr algn="just"/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3.7 Elaboración de algoritmos y/o diagramas de flujo para la solución de los problemas planteados (fórmulas matemáticas, figuras geométricas, juegos, etc.)</a:t>
                      </a:r>
                    </a:p>
                    <a:p>
                      <a:pPr algn="just"/>
                      <a:endParaRPr lang="es-ES_tradnl" sz="1600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2.9 Sustentabilidad y contaminación</a:t>
                      </a:r>
                    </a:p>
                    <a:p>
                      <a:pPr algn="just"/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2.24 Apropiación de una postura ante las llamadas energías limpias</a:t>
                      </a:r>
                    </a:p>
                    <a:p>
                      <a:pPr algn="just"/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2.25 Actitud responsable ante el consumo de energía</a:t>
                      </a:r>
                    </a:p>
                    <a:p>
                      <a:pPr algn="just"/>
                      <a:endParaRPr lang="es-ES_tradnl" sz="1600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3.1 Origen y diversidad de los recursos naturales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3.5 Diferenciación de la distribución de los recursos naturales para su aprovechamiento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3.7 Valoración reflexiva y crítica de los procesos naturales de la Tierra como fuentes de recursos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3.8 Concientización del aprovechamiento racional de los recursos naturales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3.9 Sensibilización para el uso de fuentes alternas de energía y optimización de las convencionales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2.4 Distinción de problemas científicos y sociales del entorno: cambio climático, sustentabilidad, diversidad cultural</a:t>
                      </a:r>
                    </a:p>
                    <a:p>
                      <a:pPr algn="just"/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2.5 Investigación de argumentos deductivos, inductivos, analógicos y </a:t>
                      </a:r>
                      <a:r>
                        <a:rPr lang="es-ES_tradnl" sz="1600" i="1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abductivos</a:t>
                      </a:r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que dan solución a problemas científicos y sociales contemporáneos en diversas publicaciones (impresas y electrónicas)</a:t>
                      </a:r>
                    </a:p>
                    <a:p>
                      <a:pPr algn="just"/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2.6 Valoración de una postura racional y crítica frente a los problemas del entorno</a:t>
                      </a:r>
                    </a:p>
                    <a:p>
                      <a:pPr algn="just"/>
                      <a:r>
                        <a:rPr lang="es-ES_tradnl" sz="16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7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41045" y="2883890"/>
            <a:ext cx="2984500" cy="70788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1000" u="sng" dirty="0" smtClean="0"/>
              <a:t>Objetivo</a:t>
            </a:r>
            <a:r>
              <a:rPr lang="es-ES_tradnl" sz="1000" dirty="0" smtClean="0"/>
              <a:t>: </a:t>
            </a:r>
            <a:r>
              <a:rPr lang="es-ES" sz="1000" dirty="0"/>
              <a:t>Hacer objetos a partir de material reciclado y realizar una pequeña plantación en el Bachillerato Cruz Azul Hidalgo, que pretende mejorar </a:t>
            </a:r>
            <a:r>
              <a:rPr lang="es-ES" sz="1000" dirty="0" smtClean="0"/>
              <a:t>las </a:t>
            </a:r>
            <a:r>
              <a:rPr lang="es-ES" sz="1000" dirty="0"/>
              <a:t>áreas verdes del plantel</a:t>
            </a:r>
            <a:r>
              <a:rPr lang="es-ES" sz="1000" dirty="0" smtClean="0"/>
              <a:t>. </a:t>
            </a:r>
            <a:endParaRPr lang="es-ES_tradnl" sz="1000" dirty="0"/>
          </a:p>
        </p:txBody>
      </p:sp>
      <p:sp>
        <p:nvSpPr>
          <p:cNvPr id="3" name="Flecha izquierda 2"/>
          <p:cNvSpPr/>
          <p:nvPr/>
        </p:nvSpPr>
        <p:spPr>
          <a:xfrm>
            <a:off x="7567219" y="2568366"/>
            <a:ext cx="2908300" cy="1739563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b="1" dirty="0" err="1" smtClean="0">
                <a:solidFill>
                  <a:schemeClr val="tx1"/>
                </a:solidFill>
              </a:rPr>
              <a:t>Inform</a:t>
            </a:r>
            <a:r>
              <a:rPr lang="es-ES" sz="1000" b="1" dirty="0" smtClean="0">
                <a:solidFill>
                  <a:schemeClr val="tx1"/>
                </a:solidFill>
              </a:rPr>
              <a:t>ática</a:t>
            </a:r>
            <a:r>
              <a:rPr lang="es-ES" sz="10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s-ES" sz="10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i="1" dirty="0" smtClean="0">
                <a:solidFill>
                  <a:schemeClr val="tx1"/>
                </a:solidFill>
              </a:rPr>
              <a:t>Información digital</a:t>
            </a:r>
          </a:p>
          <a:p>
            <a:pPr algn="ctr"/>
            <a:r>
              <a:rPr lang="es-ES" sz="1000" i="1" dirty="0" smtClean="0">
                <a:solidFill>
                  <a:schemeClr val="tx1"/>
                </a:solidFill>
              </a:rPr>
              <a:t>Metodología de Solución de Problemas</a:t>
            </a:r>
            <a:endParaRPr lang="es-ES_tradnl" sz="1000" i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517194" y="1501602"/>
            <a:ext cx="1409700" cy="3924300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 smtClean="0">
                <a:solidFill>
                  <a:schemeClr val="tx1"/>
                </a:solidFill>
              </a:rPr>
              <a:t>Impacto ambiental</a:t>
            </a:r>
          </a:p>
          <a:p>
            <a:pPr algn="ctr"/>
            <a:endParaRPr lang="es-ES_tradnl" sz="1000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1000" dirty="0" err="1" smtClean="0">
                <a:solidFill>
                  <a:schemeClr val="tx1"/>
                </a:solidFill>
              </a:rPr>
              <a:t>Contaminaci</a:t>
            </a:r>
            <a:r>
              <a:rPr lang="es-ES" sz="1000" dirty="0" err="1" smtClean="0">
                <a:solidFill>
                  <a:schemeClr val="tx1"/>
                </a:solidFill>
              </a:rPr>
              <a:t>ón</a:t>
            </a:r>
            <a:r>
              <a:rPr lang="es-ES" sz="1000" dirty="0" smtClean="0">
                <a:solidFill>
                  <a:schemeClr val="tx1"/>
                </a:solidFill>
              </a:rPr>
              <a:t> digital</a:t>
            </a:r>
            <a:endParaRPr lang="es-ES_tradnl" sz="1000" dirty="0">
              <a:solidFill>
                <a:schemeClr val="tx1"/>
              </a:solidFill>
            </a:endParaRPr>
          </a:p>
        </p:txBody>
      </p:sp>
      <p:sp>
        <p:nvSpPr>
          <p:cNvPr id="6" name="Flecha arriba 5"/>
          <p:cNvSpPr/>
          <p:nvPr/>
        </p:nvSpPr>
        <p:spPr>
          <a:xfrm>
            <a:off x="4630929" y="3671291"/>
            <a:ext cx="2860286" cy="1473200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b="1" dirty="0" smtClean="0">
                <a:solidFill>
                  <a:schemeClr val="tx1"/>
                </a:solidFill>
              </a:rPr>
              <a:t>F</a:t>
            </a:r>
            <a:r>
              <a:rPr lang="es-ES" sz="1000" b="1" dirty="0" err="1" smtClean="0">
                <a:solidFill>
                  <a:schemeClr val="tx1"/>
                </a:solidFill>
              </a:rPr>
              <a:t>ísica</a:t>
            </a:r>
            <a:r>
              <a:rPr lang="es-ES" sz="10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s-ES" sz="1000" dirty="0">
              <a:solidFill>
                <a:schemeClr val="tx1"/>
              </a:solidFill>
            </a:endParaRPr>
          </a:p>
          <a:p>
            <a:pPr algn="ctr"/>
            <a:r>
              <a:rPr lang="es-ES" sz="1000" i="1" dirty="0" smtClean="0">
                <a:solidFill>
                  <a:schemeClr val="tx1"/>
                </a:solidFill>
              </a:rPr>
              <a:t>Generación de energía</a:t>
            </a:r>
            <a:endParaRPr lang="es-ES_tradnl" sz="1000" i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48100" y="5224006"/>
            <a:ext cx="4241799" cy="1054437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 smtClean="0">
                <a:solidFill>
                  <a:schemeClr val="tx1"/>
                </a:solidFill>
              </a:rPr>
              <a:t>Sustentabilidad</a:t>
            </a:r>
          </a:p>
          <a:p>
            <a:pPr algn="ctr"/>
            <a:r>
              <a:rPr lang="es-ES_tradnl" sz="1000" dirty="0" err="1" smtClean="0">
                <a:solidFill>
                  <a:schemeClr val="tx1"/>
                </a:solidFill>
              </a:rPr>
              <a:t>Contaminaci</a:t>
            </a:r>
            <a:r>
              <a:rPr lang="es-ES" sz="1000" dirty="0" err="1" smtClean="0">
                <a:solidFill>
                  <a:schemeClr val="tx1"/>
                </a:solidFill>
              </a:rPr>
              <a:t>ón</a:t>
            </a:r>
            <a:endParaRPr lang="es-ES" sz="10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Energías limpias</a:t>
            </a: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Consumo de energía</a:t>
            </a:r>
            <a:endParaRPr lang="es-ES_tradnl" sz="1000" dirty="0">
              <a:solidFill>
                <a:schemeClr val="tx1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1529555" y="2568366"/>
            <a:ext cx="2990850" cy="1739564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b="1" dirty="0" err="1" smtClean="0">
                <a:solidFill>
                  <a:schemeClr val="tx1"/>
                </a:solidFill>
              </a:rPr>
              <a:t>Geograf</a:t>
            </a:r>
            <a:r>
              <a:rPr lang="es-ES" sz="1000" b="1" dirty="0" err="1" smtClean="0">
                <a:solidFill>
                  <a:schemeClr val="tx1"/>
                </a:solidFill>
              </a:rPr>
              <a:t>ía</a:t>
            </a:r>
            <a:r>
              <a:rPr lang="es-ES" sz="10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s-ES" sz="1000" dirty="0">
              <a:solidFill>
                <a:schemeClr val="tx1"/>
              </a:solidFill>
            </a:endParaRPr>
          </a:p>
          <a:p>
            <a:pPr algn="ctr"/>
            <a:r>
              <a:rPr lang="es-ES" sz="1000" i="1" dirty="0" smtClean="0">
                <a:solidFill>
                  <a:schemeClr val="tx1"/>
                </a:solidFill>
              </a:rPr>
              <a:t>Disponibilidad de recursos naturales</a:t>
            </a:r>
            <a:r>
              <a:rPr lang="is-IS" sz="1000" i="1" dirty="0" smtClean="0">
                <a:solidFill>
                  <a:schemeClr val="tx1"/>
                </a:solidFill>
              </a:rPr>
              <a:t>…</a:t>
            </a:r>
            <a:endParaRPr lang="es-ES_tradnl" sz="1000" i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48100" y="450331"/>
            <a:ext cx="4241800" cy="1009821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Elementos del argumento</a:t>
            </a:r>
            <a:endParaRPr lang="es-ES" sz="1000" dirty="0">
              <a:solidFill>
                <a:schemeClr val="tx1"/>
              </a:solidFill>
            </a:endParaRPr>
          </a:p>
          <a:p>
            <a:pPr algn="ctr"/>
            <a:endParaRPr lang="es-ES" sz="10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Problemas </a:t>
            </a:r>
            <a:r>
              <a:rPr lang="es-ES" sz="1000" dirty="0">
                <a:solidFill>
                  <a:schemeClr val="tx1"/>
                </a:solidFill>
              </a:rPr>
              <a:t>sociales </a:t>
            </a:r>
          </a:p>
          <a:p>
            <a:pPr algn="ctr"/>
            <a:endParaRPr lang="es-ES" sz="10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Cambio </a:t>
            </a:r>
            <a:r>
              <a:rPr lang="es-ES" sz="1000" dirty="0">
                <a:solidFill>
                  <a:schemeClr val="tx1"/>
                </a:solidFill>
              </a:rPr>
              <a:t>climático</a:t>
            </a:r>
          </a:p>
          <a:p>
            <a:pPr algn="ctr"/>
            <a:endParaRPr lang="es-ES" sz="1000" dirty="0" smtClean="0">
              <a:solidFill>
                <a:schemeClr val="tx1"/>
              </a:solidFill>
            </a:endParaRPr>
          </a:p>
          <a:p>
            <a:pPr algn="ctr"/>
            <a:endParaRPr lang="es-ES_tradnl" sz="1000" dirty="0">
              <a:solidFill>
                <a:schemeClr val="tx1"/>
              </a:solidFill>
            </a:endParaRPr>
          </a:p>
        </p:txBody>
      </p:sp>
      <p:sp>
        <p:nvSpPr>
          <p:cNvPr id="10" name="Flecha abajo 9"/>
          <p:cNvSpPr/>
          <p:nvPr/>
        </p:nvSpPr>
        <p:spPr>
          <a:xfrm>
            <a:off x="4527547" y="1501602"/>
            <a:ext cx="3067050" cy="1333500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b="1" dirty="0" smtClean="0">
                <a:solidFill>
                  <a:schemeClr val="tx1"/>
                </a:solidFill>
              </a:rPr>
              <a:t>L</a:t>
            </a:r>
            <a:r>
              <a:rPr lang="es-ES" sz="1000" b="1" dirty="0" err="1" smtClean="0">
                <a:solidFill>
                  <a:schemeClr val="tx1"/>
                </a:solidFill>
              </a:rPr>
              <a:t>ógica</a:t>
            </a:r>
            <a:r>
              <a:rPr lang="es-ES" sz="10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es-ES" sz="1000" dirty="0">
              <a:solidFill>
                <a:schemeClr val="tx1"/>
              </a:solidFill>
            </a:endParaRPr>
          </a:p>
          <a:p>
            <a:pPr algn="ctr"/>
            <a:r>
              <a:rPr lang="es-ES" sz="1000" i="1" dirty="0" smtClean="0">
                <a:solidFill>
                  <a:schemeClr val="tx1"/>
                </a:solidFill>
              </a:rPr>
              <a:t>Las rutas del argumento</a:t>
            </a:r>
            <a:endParaRPr lang="es-ES_tradnl" sz="1000" i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995" y="1501602"/>
            <a:ext cx="1409700" cy="3924300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dirty="0" smtClean="0">
                <a:solidFill>
                  <a:schemeClr val="tx1"/>
                </a:solidFill>
              </a:rPr>
              <a:t>Recursos naturales</a:t>
            </a:r>
          </a:p>
          <a:p>
            <a:pPr algn="ctr"/>
            <a:endParaRPr lang="es-ES_tradnl" sz="1000" dirty="0" smtClean="0">
              <a:solidFill>
                <a:schemeClr val="tx1"/>
              </a:solidFill>
            </a:endParaRPr>
          </a:p>
          <a:p>
            <a:pPr algn="ctr"/>
            <a:r>
              <a:rPr lang="es-ES" sz="1000" dirty="0" smtClean="0">
                <a:solidFill>
                  <a:schemeClr val="tx1"/>
                </a:solidFill>
              </a:rPr>
              <a:t>Fuentes convencionales y alternas de energía</a:t>
            </a:r>
            <a:endParaRPr lang="es-ES_tradnl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54954" y="586444"/>
            <a:ext cx="8825659" cy="9902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Documentación de actividades y evidencias de enseñanza-aprendizaje: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 txBox="1">
            <a:spLocks/>
          </p:cNvSpPr>
          <p:nvPr/>
        </p:nvSpPr>
        <p:spPr>
          <a:xfrm>
            <a:off x="442913" y="1114425"/>
            <a:ext cx="11287125" cy="518636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Interdisciplinaria</a:t>
            </a:r>
            <a:r>
              <a:rPr lang="es-ES" sz="18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Contestar “Cuestionario </a:t>
            </a:r>
            <a:r>
              <a:rPr lang="es-ES" sz="1800" dirty="0">
                <a:latin typeface="Arial" charset="0"/>
                <a:ea typeface="Arial" charset="0"/>
                <a:cs typeface="Arial" charset="0"/>
              </a:rPr>
              <a:t>para calcular la Huella 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Ecológica”.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Objetivo: Dar a conocer el proyecto interdisciplinario y contestar cuestionario.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Grado: 4º.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Fecha: 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20 de marzo de 2022</a:t>
            </a:r>
          </a:p>
          <a:p>
            <a:pPr algn="just"/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Asignaturas: 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Física, </a:t>
            </a:r>
            <a:r>
              <a:rPr lang="es-ES_tradnl" sz="1800" dirty="0" err="1" smtClean="0">
                <a:latin typeface="Arial" charset="0"/>
                <a:ea typeface="Arial" charset="0"/>
                <a:cs typeface="Arial" charset="0"/>
              </a:rPr>
              <a:t>Inform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ática, Geografía y Lógica; Temas: impacto ambiental, contaminación, sustentabilidad, energías limpias, fuentes alternas de energía, responsabilidad, aprovechamiento racional.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Fuentes:</a:t>
            </a:r>
          </a:p>
          <a:p>
            <a:pPr algn="just"/>
            <a:r>
              <a:rPr lang="es-ES" sz="1800" dirty="0">
                <a:latin typeface="Arial" charset="0"/>
                <a:ea typeface="Arial" charset="0"/>
                <a:cs typeface="Arial" charset="0"/>
                <a:hlinkClick r:id="rId2"/>
              </a:rPr>
              <a:t>http://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  <a:hlinkClick r:id="rId2"/>
              </a:rPr>
              <a:t>tip.zaragoza.unam.mx/index.php/tip/article/view/88/88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just"/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Pregunta detonadora: ¿</a:t>
            </a:r>
            <a:r>
              <a:rPr lang="es-ES_tradnl" sz="1800" dirty="0" err="1">
                <a:latin typeface="Arial" charset="0"/>
                <a:ea typeface="Arial" charset="0"/>
                <a:cs typeface="Arial" charset="0"/>
              </a:rPr>
              <a:t>Q</a:t>
            </a:r>
            <a:r>
              <a:rPr lang="es-ES_tradnl" sz="1800" dirty="0" err="1" smtClean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é acciones es necesario emprender para volvernos responsables con el planeta</a:t>
            </a:r>
            <a:r>
              <a:rPr lang="es-ES_tradnl" sz="18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Apertura: todos los profesores nos presentaremos; Desarrollo: los alumnos contestarán el cuestionario sobre la huella ecológica; Cierre: en plenaria, compartir los resultados y problematizar las respuestas de la pregunta detonadora.</a:t>
            </a:r>
          </a:p>
          <a:p>
            <a:pPr algn="just"/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Al final, se presentará la lista de cotejo para el presentación </a:t>
            </a:r>
            <a:r>
              <a:rPr lang="es-ES" sz="1800" i="1" dirty="0" err="1" smtClean="0">
                <a:latin typeface="Arial" charset="0"/>
                <a:ea typeface="Arial" charset="0"/>
                <a:cs typeface="Arial" charset="0"/>
              </a:rPr>
              <a:t>ppt</a:t>
            </a:r>
            <a:r>
              <a:rPr lang="es-ES" sz="1800" dirty="0" smtClean="0">
                <a:latin typeface="Arial" charset="0"/>
                <a:ea typeface="Arial" charset="0"/>
                <a:cs typeface="Arial" charset="0"/>
              </a:rPr>
              <a:t> y exposición.</a:t>
            </a:r>
          </a:p>
        </p:txBody>
      </p:sp>
    </p:spTree>
    <p:extLst>
      <p:ext uri="{BB962C8B-B14F-4D97-AF65-F5344CB8AC3E}">
        <p14:creationId xmlns:p14="http://schemas.microsoft.com/office/powerpoint/2010/main" val="457709875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372</TotalTime>
  <Words>1124</Words>
  <Application>Microsoft Macintosh PowerPoint</Application>
  <PresentationFormat>Panorámica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Calibri</vt:lpstr>
      <vt:lpstr>Corbel</vt:lpstr>
      <vt:lpstr>Wingdings 2</vt:lpstr>
      <vt:lpstr>Arial</vt:lpstr>
      <vt:lpstr>Marco</vt:lpstr>
      <vt:lpstr>Centro Educativo Cruz Azul,  campus Cruz Azul, Hidalgo. Clave 6910.</vt:lpstr>
      <vt:lpstr>2. Docentes participantes:</vt:lpstr>
      <vt:lpstr>Presentación de PowerPoint</vt:lpstr>
      <vt:lpstr>4. Nombre del proyecto:  “Consumismo y Reciclaje”.  Proyecto CONEXIONES para el ciclo 2022-2023.  </vt:lpstr>
      <vt:lpstr>5. Justificación</vt:lpstr>
      <vt:lpstr>Objetivo: Hacer objetos a partir de material reciclado y realizar una pequeña plantación en el Bachillerato Cruz Azul Hidalgo, que pretende mejorar las áreas verdes del plantel.   Objetivos por asignatura: Informática: Desarrollará habilidades para adquirir un pensamiento lógico matemático y algorítmico en el análisis y resolución de problemas computables…  Física: Evaluar los pros y los contras de las llamadas energías “limpias”; evaluar el consumo energético en su hogar para promover su uso adecuado.  Geografía: Identificará el medio físico como fuente de los recursos naturales mediante el análisis de los procesos que les dan origen y el tiempo que tardan en su formación, para valorar la importancia de las técnicas y métodos para obtenerlos, utilizarlos de manera racional y evitar el deterioro ambiental.  Lógica: Comprenderá las características de la práctica dialógica, con la finalidad de ejercitar, en contextos reales. </vt:lpstr>
      <vt:lpstr>Contenidos, temas y propósitos: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Autoevaluación del proyecto:</vt:lpstr>
      <vt:lpstr>Autoevaluación del proyecto: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Educativo Cruz Azul,  campus Cruz Azul, Hidalgo. Clave 6910.</dc:title>
  <dc:creator>Usuario de Microsoft Office</dc:creator>
  <cp:lastModifiedBy>Usuario de Microsoft Office</cp:lastModifiedBy>
  <cp:revision>44</cp:revision>
  <dcterms:created xsi:type="dcterms:W3CDTF">2023-04-18T22:51:31Z</dcterms:created>
  <dcterms:modified xsi:type="dcterms:W3CDTF">2023-06-26T20:12:40Z</dcterms:modified>
</cp:coreProperties>
</file>