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65" r:id="rId5"/>
    <p:sldId id="320" r:id="rId6"/>
    <p:sldId id="321" r:id="rId7"/>
    <p:sldId id="315" r:id="rId8"/>
    <p:sldId id="267" r:id="rId9"/>
    <p:sldId id="324" r:id="rId10"/>
    <p:sldId id="323" r:id="rId11"/>
    <p:sldId id="325" r:id="rId12"/>
    <p:sldId id="326" r:id="rId13"/>
    <p:sldId id="327" r:id="rId14"/>
    <p:sldId id="331" r:id="rId15"/>
    <p:sldId id="328" r:id="rId16"/>
    <p:sldId id="329" r:id="rId17"/>
    <p:sldId id="332" r:id="rId18"/>
    <p:sldId id="330" r:id="rId19"/>
    <p:sldId id="336" r:id="rId20"/>
    <p:sldId id="334" r:id="rId21"/>
    <p:sldId id="322" r:id="rId22"/>
    <p:sldId id="333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39" autoAdjust="0"/>
    <p:restoredTop sz="94265"/>
  </p:normalViewPr>
  <p:slideViewPr>
    <p:cSldViewPr snapToGrid="0">
      <p:cViewPr>
        <p:scale>
          <a:sx n="90" d="100"/>
          <a:sy n="90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8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32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4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1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0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67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6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6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90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28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D46690-BF5A-48B7-969C-551D66D67CB0}" type="datetimeFigureOut">
              <a:rPr lang="es-MX" smtClean="0"/>
              <a:t>27/06/22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0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KrZapY3413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encuestafacil.com/RespWeb/Cuestionarios.aspx?EID=552625&amp;PGND=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1048" y="1204280"/>
            <a:ext cx="7693648" cy="2171360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/>
              <a:t>Centro </a:t>
            </a:r>
            <a:r>
              <a:rPr lang="es-MX" sz="5400" dirty="0"/>
              <a:t>E</a:t>
            </a:r>
            <a:r>
              <a:rPr lang="es-MX" sz="5400" dirty="0" smtClean="0"/>
              <a:t>ducativo Cruz </a:t>
            </a:r>
            <a:r>
              <a:rPr lang="es-MX" sz="5400" dirty="0"/>
              <a:t>A</a:t>
            </a:r>
            <a:r>
              <a:rPr lang="es-MX" sz="5400" dirty="0" smtClean="0"/>
              <a:t>zul, </a:t>
            </a:r>
            <a:br>
              <a:rPr lang="es-MX" sz="5400" dirty="0" smtClean="0"/>
            </a:br>
            <a:r>
              <a:rPr lang="es-MX" sz="4000" dirty="0" smtClean="0"/>
              <a:t>campus Cruz Azul, Hidalgo.</a:t>
            </a:r>
            <a:r>
              <a:rPr lang="es-MX" sz="5400" dirty="0" smtClean="0"/>
              <a:t/>
            </a:r>
            <a:br>
              <a:rPr lang="es-MX" sz="5400" dirty="0" smtClean="0"/>
            </a:br>
            <a:r>
              <a:rPr lang="es-MX" sz="3200" dirty="0" smtClean="0"/>
              <a:t>Clave 6910.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32176" y="3977746"/>
            <a:ext cx="4114184" cy="8614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Equipo UNo</a:t>
            </a:r>
          </a:p>
          <a:p>
            <a:pPr algn="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Proyecto dirigido a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º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año</a:t>
            </a:r>
          </a:p>
          <a:p>
            <a:pPr algn="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696" y="1081013"/>
            <a:ext cx="2999467" cy="2886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21400" cy="635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400" y="0"/>
            <a:ext cx="60706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63" y="0"/>
            <a:ext cx="5709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Documentación </a:t>
            </a:r>
            <a:r>
              <a:rPr lang="es-ES" sz="2000" dirty="0">
                <a:solidFill>
                  <a:schemeClr val="tx1"/>
                </a:solidFill>
              </a:rPr>
              <a:t>de actividades y evidencias de </a:t>
            </a:r>
            <a:r>
              <a:rPr lang="es-ES" sz="2000" dirty="0" smtClean="0">
                <a:solidFill>
                  <a:schemeClr val="tx1"/>
                </a:solidFill>
              </a:rPr>
              <a:t>enseñanza-aprendizaje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18011"/>
            <a:ext cx="9774984" cy="4516077"/>
          </a:xfrm>
        </p:spPr>
        <p:txBody>
          <a:bodyPr>
            <a:normAutofit/>
          </a:bodyPr>
          <a:lstStyle/>
          <a:p>
            <a:pPr algn="l"/>
            <a:r>
              <a:rPr lang="es-ES" sz="1400" dirty="0" smtClean="0"/>
              <a:t>Asignatura Física: </a:t>
            </a:r>
            <a:r>
              <a:rPr lang="es-MX" sz="1400" dirty="0"/>
              <a:t>4.15 Elaborar un dibujo de acciones para cuidar el medio </a:t>
            </a:r>
            <a:r>
              <a:rPr lang="es-MX" sz="1400" dirty="0" smtClean="0"/>
              <a:t>ambiente. </a:t>
            </a:r>
            <a:endParaRPr lang="es-ES_tradnl" sz="1400" b="1" dirty="0"/>
          </a:p>
          <a:p>
            <a:pPr algn="just"/>
            <a:r>
              <a:rPr lang="es-ES" sz="1400" dirty="0" smtClean="0"/>
              <a:t>Objetivo: Hacer un dibujo que promueva el cuidado del medio ambiente.</a:t>
            </a:r>
          </a:p>
          <a:p>
            <a:pPr algn="just"/>
            <a:r>
              <a:rPr lang="es-ES" sz="1400" dirty="0" smtClean="0"/>
              <a:t>Grado: 4º.</a:t>
            </a:r>
          </a:p>
          <a:p>
            <a:pPr algn="just"/>
            <a:r>
              <a:rPr lang="es-ES" sz="1400" dirty="0" smtClean="0"/>
              <a:t>Fecha: </a:t>
            </a:r>
            <a:r>
              <a:rPr lang="es-ES_tradnl" sz="1400" dirty="0" smtClean="0"/>
              <a:t>25 </a:t>
            </a:r>
            <a:r>
              <a:rPr lang="es-ES_tradnl" sz="1400" dirty="0"/>
              <a:t>de </a:t>
            </a:r>
            <a:r>
              <a:rPr lang="es-ES_tradnl" sz="1400" dirty="0" smtClean="0"/>
              <a:t>abril </a:t>
            </a:r>
            <a:r>
              <a:rPr lang="es-ES_tradnl" sz="1400" dirty="0"/>
              <a:t>de </a:t>
            </a:r>
            <a:r>
              <a:rPr lang="es-ES_tradnl" sz="1400" dirty="0" smtClean="0"/>
              <a:t>2022</a:t>
            </a:r>
          </a:p>
          <a:p>
            <a:pPr algn="just"/>
            <a:r>
              <a:rPr lang="es-ES_tradnl" sz="1400" dirty="0" smtClean="0"/>
              <a:t>Asignatura: </a:t>
            </a:r>
            <a:r>
              <a:rPr lang="es-ES" sz="1400" dirty="0" smtClean="0"/>
              <a:t>Física; Temas: contaminación, energía solar, ahorro de energía, desarrollo sustentable.</a:t>
            </a:r>
          </a:p>
          <a:p>
            <a:pPr algn="just"/>
            <a:r>
              <a:rPr lang="es-ES" sz="1400" dirty="0" smtClean="0"/>
              <a:t>Instrucciones: Apoyado de tu libreta, dibuja al menos 2 acciones que se pueden hacer para cuidar el medio ambiente.</a:t>
            </a:r>
            <a:endParaRPr lang="es-ES" sz="1400" dirty="0"/>
          </a:p>
          <a:p>
            <a:pPr algn="just"/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1298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08700" cy="34544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23149" y="-1314451"/>
            <a:ext cx="3454401" cy="608330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4400"/>
            <a:ext cx="6108699" cy="34036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698" y="3454400"/>
            <a:ext cx="608330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Documentación </a:t>
            </a:r>
            <a:r>
              <a:rPr lang="es-ES" sz="2000" dirty="0">
                <a:solidFill>
                  <a:schemeClr val="tx1"/>
                </a:solidFill>
              </a:rPr>
              <a:t>de actividades y evidencias de </a:t>
            </a:r>
            <a:r>
              <a:rPr lang="es-ES" sz="2000" dirty="0" smtClean="0">
                <a:solidFill>
                  <a:schemeClr val="tx1"/>
                </a:solidFill>
              </a:rPr>
              <a:t>enseñanza-aprendizaje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18011"/>
            <a:ext cx="9774984" cy="4516077"/>
          </a:xfrm>
        </p:spPr>
        <p:txBody>
          <a:bodyPr>
            <a:normAutofit/>
          </a:bodyPr>
          <a:lstStyle/>
          <a:p>
            <a:pPr algn="just"/>
            <a:r>
              <a:rPr lang="es-ES" sz="1400" dirty="0" smtClean="0"/>
              <a:t>Asignatura Lógica</a:t>
            </a:r>
            <a:r>
              <a:rPr lang="es-ES" sz="1400" dirty="0"/>
              <a:t>: 6.5. Uso de los diferentes diálogos para la resolución de problemas concretos del </a:t>
            </a:r>
            <a:r>
              <a:rPr lang="es-ES" sz="1400" dirty="0" smtClean="0"/>
              <a:t>entorno.</a:t>
            </a:r>
          </a:p>
          <a:p>
            <a:pPr algn="just"/>
            <a:r>
              <a:rPr lang="es-ES" sz="1400" dirty="0" smtClean="0"/>
              <a:t>Objetivo: Integrar las herramientas de los diálogos racionales para presentar una posible solución a un problema social.</a:t>
            </a:r>
          </a:p>
          <a:p>
            <a:pPr algn="just"/>
            <a:r>
              <a:rPr lang="es-ES" sz="1400" dirty="0" smtClean="0"/>
              <a:t>Grado: 4º.</a:t>
            </a:r>
          </a:p>
          <a:p>
            <a:pPr algn="just"/>
            <a:r>
              <a:rPr lang="es-ES" sz="1400" dirty="0" smtClean="0"/>
              <a:t>Fecha: </a:t>
            </a:r>
            <a:r>
              <a:rPr lang="es-ES_tradnl" sz="1400" dirty="0" smtClean="0"/>
              <a:t>2 de mayo de 2022</a:t>
            </a:r>
          </a:p>
          <a:p>
            <a:pPr algn="just"/>
            <a:r>
              <a:rPr lang="es-ES_tradnl" sz="1400" dirty="0" smtClean="0"/>
              <a:t>Asignatura: </a:t>
            </a:r>
            <a:r>
              <a:rPr lang="es-ES" sz="1400" dirty="0" smtClean="0"/>
              <a:t>Lógica; Temas: argumentación oral y escrita, racionalidad, discusión constructiva.</a:t>
            </a:r>
          </a:p>
          <a:p>
            <a:pPr algn="just"/>
            <a:r>
              <a:rPr lang="es-ES" sz="1400" dirty="0" smtClean="0"/>
              <a:t>Fuentes:</a:t>
            </a:r>
          </a:p>
          <a:p>
            <a:pPr algn="just"/>
            <a:r>
              <a:rPr lang="es-ES" sz="1400" dirty="0" err="1"/>
              <a:t>Wiechers</a:t>
            </a:r>
            <a:r>
              <a:rPr lang="es-ES" sz="1400" dirty="0"/>
              <a:t>, J. (2017). </a:t>
            </a:r>
            <a:r>
              <a:rPr lang="es-ES" sz="1400" i="1" dirty="0"/>
              <a:t>Lógica argumentativa</a:t>
            </a:r>
            <a:r>
              <a:rPr lang="es-ES" sz="1400" dirty="0"/>
              <a:t>. México: Humanismo y sentido.</a:t>
            </a:r>
          </a:p>
          <a:p>
            <a:pPr algn="just"/>
            <a:r>
              <a:rPr lang="es-ES" sz="1400" dirty="0"/>
              <a:t> </a:t>
            </a:r>
            <a:r>
              <a:rPr lang="es-ES" sz="1400" dirty="0" smtClean="0">
                <a:hlinkClick r:id="rId2"/>
              </a:rPr>
              <a:t>https</a:t>
            </a:r>
            <a:r>
              <a:rPr lang="es-ES" sz="1400" dirty="0">
                <a:hlinkClick r:id="rId2"/>
              </a:rPr>
              <a:t>://</a:t>
            </a:r>
            <a:r>
              <a:rPr lang="es-ES" sz="1400" dirty="0" smtClean="0">
                <a:hlinkClick r:id="rId2"/>
              </a:rPr>
              <a:t>www.youtube.com/watch?v=KrZapY3413k</a:t>
            </a:r>
            <a:endParaRPr lang="es-ES" sz="1400" dirty="0" smtClean="0"/>
          </a:p>
          <a:p>
            <a:pPr algn="just"/>
            <a:r>
              <a:rPr lang="es-ES" sz="1400" dirty="0" smtClean="0"/>
              <a:t>Apertura</a:t>
            </a:r>
            <a:r>
              <a:rPr lang="es-ES" sz="1400" dirty="0"/>
              <a:t>: </a:t>
            </a:r>
            <a:r>
              <a:rPr lang="es-ES" sz="1400" dirty="0" smtClean="0"/>
              <a:t>Observar las recomendaciones del video; Desarrollo: </a:t>
            </a:r>
            <a:r>
              <a:rPr lang="es-ES" sz="1400" dirty="0"/>
              <a:t>Los alumnos </a:t>
            </a:r>
            <a:r>
              <a:rPr lang="es-ES" sz="1400" dirty="0" smtClean="0"/>
              <a:t>realizarán una discusión </a:t>
            </a:r>
            <a:r>
              <a:rPr lang="es-ES" sz="1400" dirty="0"/>
              <a:t>d</a:t>
            </a:r>
            <a:r>
              <a:rPr lang="es-ES" sz="1400" dirty="0" smtClean="0"/>
              <a:t>irigida (con alguna técnica como mesa redonda, panel etc.) de acuerdo al tema del “consumismo”. Cierre: </a:t>
            </a:r>
            <a:r>
              <a:rPr lang="es-ES" sz="1400" dirty="0"/>
              <a:t>En plenaria, valorar si hubo defensa de posturas, intercambio de razones, resolución de conflictos o llegaron a acuerdos. </a:t>
            </a:r>
            <a:endParaRPr lang="es-ES" sz="1400" dirty="0" smtClean="0"/>
          </a:p>
          <a:p>
            <a:pPr algn="just"/>
            <a:r>
              <a:rPr lang="es-ES" sz="1400" dirty="0"/>
              <a:t>Al final, se </a:t>
            </a:r>
            <a:r>
              <a:rPr lang="es-ES" sz="1400" dirty="0" smtClean="0"/>
              <a:t>compartirá la </a:t>
            </a:r>
            <a:r>
              <a:rPr lang="es-ES" sz="1400" dirty="0"/>
              <a:t>lista de cotejo para </a:t>
            </a:r>
            <a:r>
              <a:rPr lang="es-ES" sz="1400" dirty="0" smtClean="0"/>
              <a:t>exposición de su infografía.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24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0"/>
            <a:ext cx="669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Documentación </a:t>
            </a:r>
            <a:r>
              <a:rPr lang="es-ES" sz="2000" dirty="0">
                <a:solidFill>
                  <a:schemeClr val="tx1"/>
                </a:solidFill>
              </a:rPr>
              <a:t>de actividades y evidencias de </a:t>
            </a:r>
            <a:r>
              <a:rPr lang="es-ES" sz="2000" dirty="0" smtClean="0">
                <a:solidFill>
                  <a:schemeClr val="tx1"/>
                </a:solidFill>
              </a:rPr>
              <a:t>enseñanza-aprendizaje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18011"/>
            <a:ext cx="9774984" cy="4516077"/>
          </a:xfrm>
        </p:spPr>
        <p:txBody>
          <a:bodyPr>
            <a:normAutofit/>
          </a:bodyPr>
          <a:lstStyle/>
          <a:p>
            <a:pPr algn="just"/>
            <a:r>
              <a:rPr lang="es-ES" sz="1400" dirty="0" smtClean="0"/>
              <a:t>Última Interdisciplinaria: Exposición de infografías.</a:t>
            </a:r>
          </a:p>
          <a:p>
            <a:pPr algn="just"/>
            <a:r>
              <a:rPr lang="es-ES" sz="1400" dirty="0" smtClean="0"/>
              <a:t>Objetivo: Presentar infografía que contiene una propuesta del uso de energías alternas.</a:t>
            </a:r>
          </a:p>
          <a:p>
            <a:pPr algn="just"/>
            <a:r>
              <a:rPr lang="es-ES" sz="1400" dirty="0" smtClean="0"/>
              <a:t>Grado: 4º.</a:t>
            </a:r>
          </a:p>
          <a:p>
            <a:pPr algn="just"/>
            <a:r>
              <a:rPr lang="es-ES" sz="1400" dirty="0" smtClean="0"/>
              <a:t>Fecha: </a:t>
            </a:r>
            <a:r>
              <a:rPr lang="es-ES_tradnl" sz="1400" dirty="0" smtClean="0"/>
              <a:t>6 de mayo </a:t>
            </a:r>
            <a:r>
              <a:rPr lang="es-ES_tradnl" sz="1400" dirty="0"/>
              <a:t>de </a:t>
            </a:r>
            <a:r>
              <a:rPr lang="es-ES_tradnl" sz="1400" dirty="0" smtClean="0"/>
              <a:t>2022</a:t>
            </a:r>
          </a:p>
          <a:p>
            <a:pPr algn="just"/>
            <a:r>
              <a:rPr lang="es-ES_tradnl" sz="1400" dirty="0" smtClean="0"/>
              <a:t>Asignaturas: </a:t>
            </a:r>
            <a:r>
              <a:rPr lang="es-ES_tradnl" sz="1400" dirty="0" err="1" smtClean="0"/>
              <a:t>Inform</a:t>
            </a:r>
            <a:r>
              <a:rPr lang="es-ES" sz="1400" dirty="0" smtClean="0"/>
              <a:t>ática, Física, Geografía y Lógica; Temas: impacto ambiental, contaminación, sustentabilidad, energías limpias, fuentes alternas de energía, responsabilidad, aprovechamiento racional.</a:t>
            </a:r>
            <a:endParaRPr lang="es-ES_tradnl" sz="1400" dirty="0" smtClean="0"/>
          </a:p>
          <a:p>
            <a:pPr algn="just"/>
            <a:r>
              <a:rPr lang="es-ES" sz="1400" dirty="0" smtClean="0"/>
              <a:t>Apertura: todos los profesores del proyecto asistimos a un salón de clase, damos la bienvenida, agradecemos a los alumnos por haber participado en el proyecto y se recuerda que la evaluación de la exposición se realizará con base en las listas de cotejo; Desarrollo: los alumnos exponen su infografía y responden a las preguntas de los profesores y alumnos; Cierre: retroalimentación acerca del trabajo en equipo, habilidades desarrolladas y cumplimiento de objetivos.</a:t>
            </a:r>
          </a:p>
          <a:p>
            <a:pPr algn="just"/>
            <a:r>
              <a:rPr lang="es-ES" sz="1400" dirty="0" smtClean="0"/>
              <a:t>Al final, se seleccionarán las infografías que cumplieron con los requisitos establecidos para colocarlas en el periódico mural de la escuela.</a:t>
            </a:r>
          </a:p>
        </p:txBody>
      </p:sp>
    </p:spTree>
    <p:extLst>
      <p:ext uri="{BB962C8B-B14F-4D97-AF65-F5344CB8AC3E}">
        <p14:creationId xmlns:p14="http://schemas.microsoft.com/office/powerpoint/2010/main" val="1303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253" y="0"/>
            <a:ext cx="588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379" y="0"/>
            <a:ext cx="5823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0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2. Docentes participantes:</a:t>
            </a:r>
            <a:endParaRPr lang="es-MX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0801"/>
              </p:ext>
            </p:extLst>
          </p:nvPr>
        </p:nvGraphicFramePr>
        <p:xfrm>
          <a:off x="1097280" y="2200274"/>
          <a:ext cx="10058400" cy="370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46255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Docente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Asignatura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Mtra. Norma </a:t>
                      </a:r>
                      <a:r>
                        <a:rPr lang="es-ES_tradnl" dirty="0" err="1" smtClean="0"/>
                        <a:t>Gicela</a:t>
                      </a:r>
                      <a:r>
                        <a:rPr lang="es-ES_tradnl" dirty="0" smtClean="0"/>
                        <a:t> Tapia Trejo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</a:t>
                      </a:r>
                      <a:r>
                        <a:rPr lang="es-ES" dirty="0" err="1" smtClean="0"/>
                        <a:t>ísica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Ing. David Silva Rodr</a:t>
                      </a:r>
                      <a:r>
                        <a:rPr lang="es-ES" dirty="0" err="1" smtClean="0"/>
                        <a:t>íguez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Física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MX" dirty="0" smtClean="0"/>
                        <a:t>Ing. Virgilio Virgilio V</a:t>
                      </a:r>
                      <a:r>
                        <a:rPr lang="es-ES" dirty="0" err="1" smtClean="0"/>
                        <a:t>ázquez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Inform</a:t>
                      </a:r>
                      <a:r>
                        <a:rPr lang="es-ES" dirty="0" smtClean="0"/>
                        <a:t>ática</a:t>
                      </a:r>
                      <a:endParaRPr lang="es-MX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MX" dirty="0" smtClean="0"/>
                        <a:t>Ing. Alexis </a:t>
                      </a:r>
                      <a:r>
                        <a:rPr lang="es-ES" dirty="0" smtClean="0"/>
                        <a:t>Ángeles Valerio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Inform</a:t>
                      </a:r>
                      <a:r>
                        <a:rPr lang="es-ES" dirty="0" smtClean="0"/>
                        <a:t>ática</a:t>
                      </a:r>
                      <a:endParaRPr lang="es-MX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Mtro. </a:t>
                      </a:r>
                      <a:r>
                        <a:rPr lang="es-ES" dirty="0" smtClean="0"/>
                        <a:t>Fernando Cabrera García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Geograf</a:t>
                      </a:r>
                      <a:r>
                        <a:rPr lang="es-ES" dirty="0" err="1" smtClean="0"/>
                        <a:t>ía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Lógica</a:t>
                      </a:r>
                      <a:endParaRPr lang="es-MX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Coordinador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341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Autoevaluación del </a:t>
            </a:r>
            <a:r>
              <a:rPr lang="es-ES" sz="2000" dirty="0"/>
              <a:t>proyecto: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748589"/>
            <a:ext cx="9774984" cy="4740442"/>
          </a:xfrm>
        </p:spPr>
        <p:txBody>
          <a:bodyPr>
            <a:normAutofit/>
          </a:bodyPr>
          <a:lstStyle/>
          <a:p>
            <a:pPr algn="just"/>
            <a:r>
              <a:rPr lang="es-ES_tradnl" sz="1800" b="1" dirty="0"/>
              <a:t>Mtra. Norma </a:t>
            </a:r>
            <a:r>
              <a:rPr lang="es-ES_tradnl" sz="1800" b="1" dirty="0" err="1"/>
              <a:t>Gicela</a:t>
            </a:r>
            <a:r>
              <a:rPr lang="es-ES_tradnl" sz="1800" b="1" dirty="0"/>
              <a:t> Tapia </a:t>
            </a:r>
            <a:r>
              <a:rPr lang="es-ES_tradnl" sz="1800" b="1" dirty="0" smtClean="0"/>
              <a:t>Trejo:</a:t>
            </a:r>
          </a:p>
          <a:p>
            <a:pPr algn="just"/>
            <a:r>
              <a:rPr lang="es-ES_tradnl" sz="1800" dirty="0" smtClean="0"/>
              <a:t>Considero </a:t>
            </a:r>
            <a:r>
              <a:rPr lang="es-ES_tradnl" sz="1800" dirty="0"/>
              <a:t>que los resultados obtenidos en este proyecto fueron muy </a:t>
            </a:r>
            <a:r>
              <a:rPr lang="es-ES_tradnl" sz="1800" dirty="0" smtClean="0"/>
              <a:t>buenos, </a:t>
            </a:r>
            <a:r>
              <a:rPr lang="es-ES_tradnl" sz="1800" dirty="0"/>
              <a:t>ya que el trabajo en equipo entre los alumnos facilitó la elaboración de su </a:t>
            </a:r>
            <a:r>
              <a:rPr lang="es-ES_tradnl" sz="1800" dirty="0" err="1" smtClean="0"/>
              <a:t>infograf</a:t>
            </a:r>
            <a:r>
              <a:rPr lang="es-ES" sz="1800" dirty="0" smtClean="0"/>
              <a:t>í</a:t>
            </a:r>
            <a:r>
              <a:rPr lang="es-ES_tradnl" sz="1800" dirty="0" smtClean="0"/>
              <a:t>a; por otra parte, </a:t>
            </a:r>
            <a:r>
              <a:rPr lang="es-ES_tradnl" sz="1800" dirty="0"/>
              <a:t>el desempeño de los equipos fue muy bueno</a:t>
            </a:r>
            <a:r>
              <a:rPr lang="es-ES_tradnl" sz="1800" dirty="0" smtClean="0"/>
              <a:t>, pues </a:t>
            </a:r>
            <a:r>
              <a:rPr lang="es-ES_tradnl" sz="1800" dirty="0"/>
              <a:t>al estar presentes en el equipo alumnos con diferentes personalidades enriquecen la </a:t>
            </a:r>
            <a:r>
              <a:rPr lang="es-ES_tradnl" sz="1800" dirty="0" smtClean="0"/>
              <a:t>exposición; me </a:t>
            </a:r>
            <a:r>
              <a:rPr lang="es-ES_tradnl" sz="1800" dirty="0"/>
              <a:t>pareció muy interesante, nunca había participado en un proyecto así, el trabajo colaborativo me parece </a:t>
            </a:r>
            <a:r>
              <a:rPr lang="es-ES_tradnl" sz="1800" dirty="0" smtClean="0"/>
              <a:t>enriquecedor.</a:t>
            </a:r>
            <a:endParaRPr lang="es-ES" sz="1800" dirty="0" smtClean="0"/>
          </a:p>
          <a:p>
            <a:pPr algn="just"/>
            <a:r>
              <a:rPr lang="es-ES" sz="1800" b="1" dirty="0" smtClean="0"/>
              <a:t>Maestro </a:t>
            </a:r>
            <a:r>
              <a:rPr lang="es-ES" sz="1800" b="1" dirty="0"/>
              <a:t>Fernando Cabrera </a:t>
            </a:r>
            <a:r>
              <a:rPr lang="es-ES" sz="1800" b="1" dirty="0" smtClean="0"/>
              <a:t>García:</a:t>
            </a:r>
            <a:endParaRPr lang="es-MX" sz="1800" b="1" dirty="0"/>
          </a:p>
          <a:p>
            <a:pPr algn="just"/>
            <a:r>
              <a:rPr lang="es-ES" sz="1800" dirty="0" smtClean="0"/>
              <a:t>Los </a:t>
            </a:r>
            <a:r>
              <a:rPr lang="es-ES" sz="1800" dirty="0"/>
              <a:t>estudiantes parecían entusiasmados con su trabajo, ya que todos cumplieron con los criterios de evaluación en términos de tiempo y calidad. Estaba claro que estaban interesados ​​en el tema</a:t>
            </a:r>
            <a:r>
              <a:rPr lang="es-ES" sz="1800" dirty="0" smtClean="0"/>
              <a:t>.</a:t>
            </a:r>
          </a:p>
          <a:p>
            <a:pPr algn="just"/>
            <a:r>
              <a:rPr lang="es-ES" sz="1800" dirty="0" smtClean="0"/>
              <a:t>La </a:t>
            </a:r>
            <a:r>
              <a:rPr lang="es-ES" sz="1800" dirty="0"/>
              <a:t>participación de compañeros profesores suscitó preocupación en los estudiantes y los motivó de manera positiva. Se han cumplido los objetivos solicitados por el </a:t>
            </a:r>
            <a:r>
              <a:rPr lang="es-ES" sz="1800" dirty="0" smtClean="0"/>
              <a:t>Programa Operativo Anual </a:t>
            </a:r>
            <a:r>
              <a:rPr lang="es-ES" sz="1800" dirty="0"/>
              <a:t>de </a:t>
            </a:r>
            <a:r>
              <a:rPr lang="es-ES" sz="1800" dirty="0" smtClean="0"/>
              <a:t>Geografía.</a:t>
            </a:r>
          </a:p>
        </p:txBody>
      </p:sp>
    </p:spTree>
    <p:extLst>
      <p:ext uri="{BB962C8B-B14F-4D97-AF65-F5344CB8AC3E}">
        <p14:creationId xmlns:p14="http://schemas.microsoft.com/office/powerpoint/2010/main" val="6056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Autoevaluación del </a:t>
            </a:r>
            <a:r>
              <a:rPr lang="es-ES" sz="2000" dirty="0"/>
              <a:t>proyecto: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925052"/>
            <a:ext cx="9774984" cy="47404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1700" b="1" dirty="0"/>
              <a:t>Ing. Alexis </a:t>
            </a:r>
            <a:r>
              <a:rPr lang="es-ES" sz="1700" b="1" dirty="0"/>
              <a:t>Ángeles Valerio:</a:t>
            </a:r>
          </a:p>
          <a:p>
            <a:pPr algn="just"/>
            <a:r>
              <a:rPr lang="es-ES" sz="1700" dirty="0"/>
              <a:t>En los grupos se mostró un compromiso por el trabajo, ya que se cumplió el objetivo entre las materias involucradas.</a:t>
            </a:r>
          </a:p>
          <a:p>
            <a:pPr algn="just"/>
            <a:r>
              <a:rPr lang="es-ES" sz="1700" dirty="0"/>
              <a:t>El desempeño de los equipos de trabajo se vio el compromiso con la actividad y se vio reflejado en las infografías tanto en el contenido de información, la calidad gráfica y el diseño de las mismas, además del trabajo colaborativo y el apoyo entré compañeros</a:t>
            </a:r>
          </a:p>
          <a:p>
            <a:pPr algn="just"/>
            <a:r>
              <a:rPr lang="es-ES" sz="1700" dirty="0"/>
              <a:t>Entre los profesores se mostró un apoyo en todo momento tanto para la corrección de los trabajos y la evaluación de los mismos</a:t>
            </a:r>
            <a:r>
              <a:rPr lang="es-ES" sz="1700" dirty="0" smtClean="0"/>
              <a:t>.</a:t>
            </a:r>
          </a:p>
          <a:p>
            <a:pPr algn="just"/>
            <a:r>
              <a:rPr lang="es-ES" sz="1700" b="1" dirty="0" smtClean="0"/>
              <a:t>Lic. en Fil. Jesús Rodríguez Simón:</a:t>
            </a:r>
          </a:p>
          <a:p>
            <a:pPr algn="just"/>
            <a:r>
              <a:rPr lang="es-ES" sz="1700" dirty="0" smtClean="0"/>
              <a:t>Este ciclo escolar representó un doble esfuerzo tanto de los alumnos como de los compañeros profesores, debido a las circunstancias de salud conocidas y por la adaptación a la modalidad “híbrida”. Bajo ese aspecto, nuestras primeras actividades comenzaron a distancia y, afortunadamente, logramos terminar el proyecto de manera presencial. Considero que los resultados con los grupos fue satisfactorio pues hubo expectativas por parte de los alumnos y lo principal es que se han llevado una experiencia de trabajo que posiblemente sea de utilidad más adelante en su educación formal.</a:t>
            </a:r>
          </a:p>
          <a:p>
            <a:pPr algn="just"/>
            <a:r>
              <a:rPr lang="es-ES" sz="1700" dirty="0" smtClean="0"/>
              <a:t>Conformar los equipos de trabajo fue otra tarea complicada, sin embargo, la apertura de los jóvenes contribuyó a que cumplieran con el producto solicitado. </a:t>
            </a:r>
          </a:p>
          <a:p>
            <a:pPr algn="just"/>
            <a:r>
              <a:rPr lang="es-ES" sz="1700" dirty="0" smtClean="0"/>
              <a:t>En el caso del trabajo con los profesores, sólo queda agradecer su compromiso y profesionalismo, ya que siempre hicieron sentir su acompañamiento y buena comunicación.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28073" y="2220909"/>
            <a:ext cx="9599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3. </a:t>
            </a:r>
            <a:r>
              <a:rPr lang="es-MX" sz="2400" dirty="0"/>
              <a:t>El proyecto se realizará durante el ciclo escolar </a:t>
            </a:r>
            <a:r>
              <a:rPr lang="es-MX" sz="2400" dirty="0" smtClean="0"/>
              <a:t>2021-2022</a:t>
            </a:r>
            <a:endParaRPr lang="es-MX" sz="2400" dirty="0"/>
          </a:p>
          <a:p>
            <a:endParaRPr lang="es-MX" sz="2400" b="1" dirty="0"/>
          </a:p>
          <a:p>
            <a:r>
              <a:rPr lang="es-MX" sz="2400" dirty="0"/>
              <a:t>Fecha de inicio</a:t>
            </a:r>
            <a:r>
              <a:rPr lang="es-MX" sz="2400" dirty="0" smtClean="0"/>
              <a:t>:</a:t>
            </a:r>
            <a:r>
              <a:rPr lang="es-ES" sz="2400" dirty="0" smtClean="0"/>
              <a:t> </a:t>
            </a:r>
            <a:r>
              <a:rPr lang="es-ES" sz="2400" dirty="0"/>
              <a:t>marzo de </a:t>
            </a:r>
            <a:r>
              <a:rPr lang="es-ES" sz="2400" dirty="0" smtClean="0"/>
              <a:t>2021</a:t>
            </a:r>
            <a:endParaRPr lang="es-MX" sz="2400" dirty="0"/>
          </a:p>
          <a:p>
            <a:r>
              <a:rPr lang="es-MX" sz="2400" dirty="0"/>
              <a:t>Fecha de término: </a:t>
            </a:r>
            <a:r>
              <a:rPr lang="es-ES" sz="2400" dirty="0" smtClean="0"/>
              <a:t>mayo de 2021</a:t>
            </a:r>
          </a:p>
          <a:p>
            <a:endParaRPr lang="es-ES" sz="2400" dirty="0"/>
          </a:p>
          <a:p>
            <a:r>
              <a:rPr lang="es-ES" sz="2400" dirty="0" smtClean="0"/>
              <a:t>Grado 4º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38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864638"/>
            <a:ext cx="8825659" cy="4969234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+mn-lt"/>
              </a:rPr>
              <a:t>4. Nombre del proyecto:</a:t>
            </a:r>
            <a:br>
              <a:rPr lang="es-ES" sz="2400" dirty="0">
                <a:latin typeface="+mn-lt"/>
              </a:rPr>
            </a:br>
            <a:r>
              <a:rPr lang="es-ES" sz="2400" dirty="0">
                <a:latin typeface="+mn-lt"/>
              </a:rPr>
              <a:t/>
            </a:r>
            <a:br>
              <a:rPr lang="es-ES" sz="2400" dirty="0">
                <a:latin typeface="+mn-lt"/>
              </a:rPr>
            </a:br>
            <a:r>
              <a:rPr lang="es-ES" sz="2400" b="1" i="1" dirty="0" smtClean="0">
                <a:latin typeface="+mn-lt"/>
              </a:rPr>
              <a:t>“Consumo de energía y sustentabilidad”.</a:t>
            </a:r>
            <a:r>
              <a:rPr lang="es-ES" sz="2400" b="1" i="1" dirty="0">
                <a:latin typeface="+mn-lt"/>
              </a:rPr>
              <a:t/>
            </a:r>
            <a:br>
              <a:rPr lang="es-ES" sz="2400" b="1" i="1" dirty="0">
                <a:latin typeface="+mn-lt"/>
              </a:rPr>
            </a:br>
            <a:r>
              <a:rPr lang="es-ES" sz="2400" b="1" i="1" dirty="0">
                <a:latin typeface="+mn-lt"/>
              </a:rPr>
              <a:t/>
            </a:r>
            <a:br>
              <a:rPr lang="es-ES" sz="2400" b="1" i="1" dirty="0">
                <a:latin typeface="+mn-lt"/>
              </a:rPr>
            </a:br>
            <a:r>
              <a:rPr lang="es-ES" sz="2400" dirty="0">
                <a:latin typeface="+mn-lt"/>
              </a:rPr>
              <a:t>Proyecto CONEXIONES para el ciclo </a:t>
            </a:r>
            <a:r>
              <a:rPr lang="es-ES" sz="2400" dirty="0" smtClean="0">
                <a:latin typeface="+mn-lt"/>
              </a:rPr>
              <a:t>2021-2022.</a:t>
            </a:r>
            <a:br>
              <a:rPr lang="es-ES" sz="2400" dirty="0" smtClean="0">
                <a:latin typeface="+mn-lt"/>
              </a:rPr>
            </a:br>
            <a:r>
              <a:rPr lang="es-ES" sz="2400" dirty="0" smtClean="0">
                <a:latin typeface="+mn-lt"/>
              </a:rPr>
              <a:t/>
            </a:r>
            <a:br>
              <a:rPr lang="es-ES" sz="2400" dirty="0" smtClean="0">
                <a:latin typeface="+mn-lt"/>
              </a:rPr>
            </a:br>
            <a:endParaRPr lang="es-E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2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5. </a:t>
            </a:r>
            <a:r>
              <a:rPr lang="es-ES_tradnl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Justificaci</a:t>
            </a:r>
            <a:r>
              <a:rPr lang="es-ES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ón</a:t>
            </a:r>
            <a:endParaRPr lang="es-ES_tradnl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Una de las consecuencias de estar mayor tiempo en casa y con las actividades a distancia, </a:t>
            </a:r>
            <a:r>
              <a:rPr lang="es-ES_tradnl" dirty="0" err="1" smtClean="0"/>
              <a:t>provoc</a:t>
            </a:r>
            <a:r>
              <a:rPr lang="es-ES" dirty="0" err="1" smtClean="0"/>
              <a:t>ó</a:t>
            </a:r>
            <a:r>
              <a:rPr lang="es-ES" dirty="0" smtClean="0"/>
              <a:t> el consumo elevado de energía eléctrica y demás recursos; por esto, partimos de que los jóvenes promuevan el </a:t>
            </a:r>
            <a:r>
              <a:rPr lang="es-ES" dirty="0"/>
              <a:t>uso </a:t>
            </a:r>
            <a:r>
              <a:rPr lang="es-ES" dirty="0" smtClean="0"/>
              <a:t>de energías alternas y optimicen las convencionales.</a:t>
            </a:r>
            <a:endParaRPr lang="es-ES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66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864638"/>
            <a:ext cx="10060735" cy="4969234"/>
          </a:xfrm>
        </p:spPr>
        <p:txBody>
          <a:bodyPr>
            <a:normAutofit/>
          </a:bodyPr>
          <a:lstStyle/>
          <a:p>
            <a:pPr algn="l"/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b="1" dirty="0" smtClean="0"/>
              <a:t>Objetivo: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_tradnl" sz="1600" dirty="0" smtClean="0"/>
              <a:t>Analizar el consumo de </a:t>
            </a:r>
            <a:r>
              <a:rPr lang="es-ES_tradnl" sz="1600" dirty="0" err="1" smtClean="0"/>
              <a:t>energ</a:t>
            </a:r>
            <a:r>
              <a:rPr lang="es-ES" sz="1600" dirty="0" err="1" smtClean="0"/>
              <a:t>ía</a:t>
            </a:r>
            <a:r>
              <a:rPr lang="es-ES_tradnl" sz="1600" dirty="0" smtClean="0"/>
              <a:t> en los hogares de la comunidad para considerar el uso de fuentes alternas, y por medio de una propuesta presentada en una </a:t>
            </a:r>
            <a:r>
              <a:rPr lang="es-ES_tradnl" sz="1600" dirty="0" err="1" smtClean="0"/>
              <a:t>infograf</a:t>
            </a:r>
            <a:r>
              <a:rPr lang="es-ES" sz="1600" dirty="0" smtClean="0"/>
              <a:t>í</a:t>
            </a:r>
            <a:r>
              <a:rPr lang="es-ES_tradnl" sz="1600" dirty="0" smtClean="0"/>
              <a:t>a, contribuir al aprovechamiento racional de los recursos naturales. </a:t>
            </a:r>
            <a:br>
              <a:rPr lang="es-ES_tradnl" sz="1600" dirty="0" smtClean="0"/>
            </a:b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b="1" dirty="0" smtClean="0"/>
              <a:t>Objetivos por asignatura:</a:t>
            </a:r>
            <a:br>
              <a:rPr lang="es-ES_tradnl" sz="1600" b="1" dirty="0" smtClean="0"/>
            </a:b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i="1" dirty="0" err="1" smtClean="0"/>
              <a:t>Inform</a:t>
            </a:r>
            <a:r>
              <a:rPr lang="es-ES" sz="1600" i="1" dirty="0" smtClean="0"/>
              <a:t>ática</a:t>
            </a:r>
            <a:r>
              <a:rPr lang="es-ES" sz="1600" dirty="0"/>
              <a:t>: Desarrollará habilidades para adquirir un pensamiento lógico matemático y algorítmico en el análisis y resolución de problemas </a:t>
            </a:r>
            <a:r>
              <a:rPr lang="es-ES" sz="1600" dirty="0" smtClean="0"/>
              <a:t>computables</a:t>
            </a:r>
            <a:r>
              <a:rPr lang="is-IS" sz="1600" dirty="0" smtClean="0"/>
              <a:t>…</a:t>
            </a:r>
            <a:br>
              <a:rPr lang="is-IS" sz="1600" dirty="0" smtClean="0"/>
            </a:br>
            <a:r>
              <a:rPr lang="is-IS" sz="1600" dirty="0" smtClean="0"/>
              <a:t/>
            </a:r>
            <a:br>
              <a:rPr lang="is-IS" sz="1600" dirty="0" smtClean="0"/>
            </a:br>
            <a:r>
              <a:rPr lang="is-IS" sz="1600" i="1" dirty="0" smtClean="0"/>
              <a:t>F</a:t>
            </a:r>
            <a:r>
              <a:rPr lang="es-ES" sz="1600" i="1" dirty="0" err="1" smtClean="0"/>
              <a:t>ísica</a:t>
            </a:r>
            <a:r>
              <a:rPr lang="es-ES" sz="1600" dirty="0"/>
              <a:t>: </a:t>
            </a:r>
            <a:r>
              <a:rPr lang="es-ES" sz="1600" dirty="0" smtClean="0"/>
              <a:t>Evaluar </a:t>
            </a:r>
            <a:r>
              <a:rPr lang="es-ES" sz="1600" dirty="0"/>
              <a:t>los pros y los contras de las llamadas energías “</a:t>
            </a:r>
            <a:r>
              <a:rPr lang="es-ES" sz="1600" dirty="0" smtClean="0"/>
              <a:t>limpias”; evaluar </a:t>
            </a:r>
            <a:r>
              <a:rPr lang="es-ES" sz="1600" dirty="0"/>
              <a:t>el consumo energético en su hogar para promover su uso adecuado.</a:t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i="1" dirty="0" smtClean="0"/>
              <a:t>Geografía</a:t>
            </a:r>
            <a:r>
              <a:rPr lang="es-ES" sz="1600" dirty="0"/>
              <a:t>: Identificará el medio físico como fuente de los recursos naturales mediante el análisis de los procesos que les dan origen y el tiempo que tardan en su formación, para valorar la importancia de las técnicas y métodos para obtenerlos, utilizarlos de manera racional y evitar el deterioro ambiental</a:t>
            </a:r>
            <a:r>
              <a:rPr lang="es-ES" sz="1600" dirty="0" smtClean="0"/>
              <a:t>.</a:t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i="1" dirty="0" smtClean="0"/>
              <a:t>Lógica</a:t>
            </a:r>
            <a:r>
              <a:rPr lang="es-ES" sz="1600" dirty="0"/>
              <a:t>: Comprenderá las características de la práctica dialógica, con la finalidad de ejercitar, en contextos </a:t>
            </a:r>
            <a:r>
              <a:rPr lang="es-ES" sz="1600" dirty="0" smtClean="0"/>
              <a:t>reales.</a:t>
            </a:r>
            <a:br>
              <a:rPr lang="es-ES" sz="1600" dirty="0" smtClean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53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Contenidos, temas y propósitos:</a:t>
            </a:r>
            <a:endParaRPr lang="es-ES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47898"/>
              </p:ext>
            </p:extLst>
          </p:nvPr>
        </p:nvGraphicFramePr>
        <p:xfrm>
          <a:off x="861512" y="1833894"/>
          <a:ext cx="10597063" cy="399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10"/>
                <a:gridCol w="1946514"/>
                <a:gridCol w="2119413"/>
                <a:gridCol w="2119413"/>
                <a:gridCol w="2119413"/>
              </a:tblGrid>
              <a:tr h="1267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Disciplinas: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1.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INFORMÁTICA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2.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FÍSICA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3.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GEOGRAFÍA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4.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LÓGICA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727881">
                <a:tc>
                  <a:txBody>
                    <a:bodyPr/>
                    <a:lstStyle/>
                    <a:p>
                      <a:pPr marL="158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Contenidos/Temas</a:t>
                      </a:r>
                      <a:r>
                        <a:rPr lang="es-ES_tradnl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Involucrados</a:t>
                      </a:r>
                      <a:r>
                        <a:rPr lang="es-ES_tradnl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 programa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 se consideran.</a:t>
                      </a:r>
                      <a:endParaRPr lang="es-ES_tradnl" sz="12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1F497D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ES_tradnl" sz="12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1C4587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ES_tradnl" sz="12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1.15 Concientización del impacto ambiental de las nuevas tecnologías, así como de la contaminación digital</a:t>
                      </a:r>
                    </a:p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3.7 Elaboración de algoritmos y/o diagramas de flujo para la solución de los problemas planteados (fórmulas matemáticas, figuras geométricas, juegos, etc.)</a:t>
                      </a:r>
                    </a:p>
                    <a:p>
                      <a:pPr algn="just"/>
                      <a:endParaRPr lang="es-ES_tradnl" sz="12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1.20 Resolución de problemas numéricos</a:t>
                      </a:r>
                    </a:p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2.9 Sustentabilidad y contaminación</a:t>
                      </a:r>
                    </a:p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2.24 Apropiación de una postura ante las llamadas energías limpias</a:t>
                      </a:r>
                    </a:p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2.25 Actitud responsable ante el consumo de energía</a:t>
                      </a:r>
                    </a:p>
                    <a:p>
                      <a:pPr algn="just"/>
                      <a:endParaRPr lang="es-ES_tradnl" sz="12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3.7 Valoración reflexiva y crítica de los procesos naturales de la Tierra como fuentes de recursos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3.8 Concientización del aprovechamiento racional de los recursos naturales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3.9 Sensibilización para el uso de fuentes alternas de energía y optimización de las convencionales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6.8 Valoración de la argumentación oral y escrita para la defensa de una postura propia, así como para intercambiar razones y realizar discusiones constructivas para resolver conflictos y llegar a acuerdos</a:t>
                      </a:r>
                    </a:p>
                    <a:p>
                      <a:pPr algn="just"/>
                      <a:endParaRPr lang="es-ES_tradnl" sz="12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Documentación </a:t>
            </a:r>
            <a:r>
              <a:rPr lang="es-ES" sz="2000" dirty="0">
                <a:solidFill>
                  <a:schemeClr val="tx1"/>
                </a:solidFill>
              </a:rPr>
              <a:t>de actividades y evidencias de </a:t>
            </a:r>
            <a:r>
              <a:rPr lang="es-ES" sz="2000" dirty="0" smtClean="0">
                <a:solidFill>
                  <a:schemeClr val="tx1"/>
                </a:solidFill>
              </a:rPr>
              <a:t>enseñanza-aprendizaje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18011"/>
            <a:ext cx="9774984" cy="4516077"/>
          </a:xfrm>
        </p:spPr>
        <p:txBody>
          <a:bodyPr>
            <a:normAutofit/>
          </a:bodyPr>
          <a:lstStyle/>
          <a:p>
            <a:pPr algn="just"/>
            <a:r>
              <a:rPr lang="es-ES" sz="1400" dirty="0" smtClean="0"/>
              <a:t>Primera Interdisciplinaria: “¿Cuánto consumes de</a:t>
            </a:r>
            <a:r>
              <a:rPr lang="is-IS" sz="1400" dirty="0" smtClean="0"/>
              <a:t>…?”</a:t>
            </a:r>
            <a:r>
              <a:rPr lang="es-ES" sz="1400" dirty="0" smtClean="0"/>
              <a:t>.</a:t>
            </a:r>
          </a:p>
          <a:p>
            <a:pPr algn="just"/>
            <a:r>
              <a:rPr lang="es-ES" sz="1400" dirty="0" smtClean="0"/>
              <a:t>Objetivo: Dar a conocer el proyecto interdisciplinario y contestar cuestionario acerca del consumo de energía.</a:t>
            </a:r>
          </a:p>
          <a:p>
            <a:pPr algn="just"/>
            <a:r>
              <a:rPr lang="es-ES" sz="1400" dirty="0" smtClean="0"/>
              <a:t>Grado: 4º.</a:t>
            </a:r>
          </a:p>
          <a:p>
            <a:pPr algn="just"/>
            <a:r>
              <a:rPr lang="es-ES" sz="1400" dirty="0" smtClean="0"/>
              <a:t>Fecha: </a:t>
            </a:r>
            <a:r>
              <a:rPr lang="es-ES_tradnl" sz="1400" dirty="0"/>
              <a:t>29 de marzo de </a:t>
            </a:r>
            <a:r>
              <a:rPr lang="es-ES_tradnl" sz="1400" dirty="0" smtClean="0"/>
              <a:t>2022</a:t>
            </a:r>
          </a:p>
          <a:p>
            <a:pPr algn="just"/>
            <a:r>
              <a:rPr lang="es-ES_tradnl" sz="1400" dirty="0" smtClean="0"/>
              <a:t>Asignaturas: </a:t>
            </a:r>
            <a:r>
              <a:rPr lang="es-ES_tradnl" sz="1400" dirty="0" err="1" smtClean="0"/>
              <a:t>Inform</a:t>
            </a:r>
            <a:r>
              <a:rPr lang="es-ES" sz="1400" dirty="0" smtClean="0"/>
              <a:t>ática, Física, Geografía y Lógica; Temas: impacto ambiental, contaminación, sustentabilidad, energías limpias, fuentes alternas de energía, responsabilidad, aprovechamiento racional.</a:t>
            </a:r>
          </a:p>
          <a:p>
            <a:pPr algn="just"/>
            <a:r>
              <a:rPr lang="es-ES" sz="1400" dirty="0" smtClean="0"/>
              <a:t>Fuentes:</a:t>
            </a:r>
          </a:p>
          <a:p>
            <a:pPr algn="just"/>
            <a:r>
              <a:rPr lang="es-ES_tradnl" sz="1400" dirty="0" smtClean="0">
                <a:hlinkClick r:id="rId2"/>
              </a:rPr>
              <a:t>https</a:t>
            </a:r>
            <a:r>
              <a:rPr lang="es-ES_tradnl" sz="1400" dirty="0">
                <a:hlinkClick r:id="rId2"/>
              </a:rPr>
              <a:t>://</a:t>
            </a:r>
            <a:r>
              <a:rPr lang="es-ES_tradnl" sz="1400" dirty="0" smtClean="0">
                <a:hlinkClick r:id="rId2"/>
              </a:rPr>
              <a:t>www.encuestafacil.com/RespWeb/Cuestionarios.aspx?EID=552625&amp;PGND=4</a:t>
            </a:r>
            <a:endParaRPr lang="es-ES_tradnl" sz="1400" dirty="0" smtClean="0"/>
          </a:p>
          <a:p>
            <a:pPr algn="just"/>
            <a:r>
              <a:rPr lang="es-ES_tradnl" sz="1400" dirty="0" smtClean="0"/>
              <a:t>Pregunta detonadora: ¿Eres consumista o consumidor responsable?</a:t>
            </a:r>
            <a:endParaRPr lang="es-ES_tradnl" sz="1400" dirty="0"/>
          </a:p>
          <a:p>
            <a:pPr algn="just"/>
            <a:r>
              <a:rPr lang="es-ES" sz="1400" dirty="0" smtClean="0"/>
              <a:t>Apertura: a través de zoom, todos los profesores del proyecto nos presentaremos, se compartirán imágenes sobre el impacto ambiental y se solicitará que algunos alumnos hagan comentarios; Desarrollo: los alumnos ingresarán al enlace descrito arriba y contestarán la encuesta; Cierre: Identificar semejanzas y diferencias y escribir una reflexión a manera de diario escolar.</a:t>
            </a:r>
          </a:p>
          <a:p>
            <a:pPr algn="just"/>
            <a:r>
              <a:rPr lang="es-ES" sz="1400" dirty="0" smtClean="0"/>
              <a:t>Al final, se presentará la lista de cotejo para infografía y exposición.</a:t>
            </a:r>
          </a:p>
        </p:txBody>
      </p:sp>
    </p:spTree>
    <p:extLst>
      <p:ext uri="{BB962C8B-B14F-4D97-AF65-F5344CB8AC3E}">
        <p14:creationId xmlns:p14="http://schemas.microsoft.com/office/powerpoint/2010/main" val="22367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0"/>
            <a:ext cx="9854319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87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1638</TotalTime>
  <Words>1238</Words>
  <Application>Microsoft Macintosh PowerPoint</Application>
  <PresentationFormat>Panorámica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Retrospección</vt:lpstr>
      <vt:lpstr>Centro Educativo Cruz Azul,  campus Cruz Azul, Hidalgo. Clave 6910.</vt:lpstr>
      <vt:lpstr>2. Docentes participantes:</vt:lpstr>
      <vt:lpstr>Presentación de PowerPoint</vt:lpstr>
      <vt:lpstr>4. Nombre del proyecto:  “Consumo de energía y sustentabilidad”.  Proyecto CONEXIONES para el ciclo 2021-2022.  </vt:lpstr>
      <vt:lpstr>5. Justificación</vt:lpstr>
      <vt:lpstr>    Objetivo: Analizar el consumo de energía en los hogares de la comunidad para considerar el uso de fuentes alternas, y por medio de una propuesta presentada en una infografía, contribuir al aprovechamiento racional de los recursos naturales.   Objetivos por asignatura:  Informática: Desarrollará habilidades para adquirir un pensamiento lógico matemático y algorítmico en el análisis y resolución de problemas computables…  Física: Evaluar los pros y los contras de las llamadas energías “limpias”; evaluar el consumo energético en su hogar para promover su uso adecuado.  Geografía: Identificará el medio físico como fuente de los recursos naturales mediante el análisis de los procesos que les dan origen y el tiempo que tardan en su formación, para valorar la importancia de las técnicas y métodos para obtenerlos, utilizarlos de manera racional y evitar el deterioro ambiental.  Lógica: Comprenderá las características de la práctica dialógica, con la finalidad de ejercitar, en contextos reales. </vt:lpstr>
      <vt:lpstr>Contenidos, temas y propósitos:</vt:lpstr>
      <vt:lpstr>Documentación de actividades y evidencias de enseñanza-aprendizaje:</vt:lpstr>
      <vt:lpstr>Presentación de PowerPoint</vt:lpstr>
      <vt:lpstr>Presentación de PowerPoint</vt:lpstr>
      <vt:lpstr>Presentación de PowerPoint</vt:lpstr>
      <vt:lpstr>Documentación de actividades y evidencias de enseñanza-aprendizaje:</vt:lpstr>
      <vt:lpstr>Presentación de PowerPoint</vt:lpstr>
      <vt:lpstr>Documentación de actividades y evidencias de enseñanza-aprendizaje:</vt:lpstr>
      <vt:lpstr>Presentación de PowerPoint</vt:lpstr>
      <vt:lpstr>Presentación de PowerPoint</vt:lpstr>
      <vt:lpstr>Documentación de actividades y evidencias de enseñanza-aprendizaje:</vt:lpstr>
      <vt:lpstr>Presentación de PowerPoint</vt:lpstr>
      <vt:lpstr>Presentación de PowerPoint</vt:lpstr>
      <vt:lpstr>Presentación de PowerPoint</vt:lpstr>
      <vt:lpstr>Autoevaluación del proyecto:</vt:lpstr>
      <vt:lpstr>Autoevaluación del proyecto: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educativo cruz azul, campus hidalgo</dc:title>
  <dc:creator>Docentes</dc:creator>
  <cp:lastModifiedBy>Usuario de Microsoft Office</cp:lastModifiedBy>
  <cp:revision>162</cp:revision>
  <dcterms:created xsi:type="dcterms:W3CDTF">2018-10-25T23:07:41Z</dcterms:created>
  <dcterms:modified xsi:type="dcterms:W3CDTF">2022-06-27T21:55:17Z</dcterms:modified>
</cp:coreProperties>
</file>