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0" r:id="rId29"/>
    <p:sldId id="291" r:id="rId30"/>
    <p:sldId id="292" r:id="rId31"/>
    <p:sldId id="283" r:id="rId32"/>
    <p:sldId id="284" r:id="rId33"/>
    <p:sldId id="285" r:id="rId34"/>
    <p:sldId id="287" r:id="rId35"/>
    <p:sldId id="288" r:id="rId36"/>
    <p:sldId id="2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E5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51" d="100"/>
          <a:sy n="51" d="100"/>
        </p:scale>
        <p:origin x="-58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216970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324351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12108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369902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99079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323043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293257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417754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28889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263120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770B5A-B16B-4D9B-923A-1A4E1FBF8DC1}" type="datetimeFigureOut">
              <a:rPr lang="es-MX" smtClean="0"/>
              <a:pPr/>
              <a:t>28/02/2021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12762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0B5A-B16B-4D9B-923A-1A4E1FBF8DC1}" type="datetimeFigureOut">
              <a:rPr lang="es-MX" smtClean="0"/>
              <a:pPr/>
              <a:t>28/02/2021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E35F0-12A9-494B-9747-99A00B3655BB}" type="slidenum">
              <a:rPr lang="es-MX" smtClean="0"/>
              <a:pPr/>
              <a:t>‹Nº›</a:t>
            </a:fld>
            <a:endParaRPr lang="es-MX"/>
          </a:p>
        </p:txBody>
      </p:sp>
    </p:spTree>
    <p:extLst>
      <p:ext uri="{BB962C8B-B14F-4D97-AF65-F5344CB8AC3E}">
        <p14:creationId xmlns:p14="http://schemas.microsoft.com/office/powerpoint/2010/main" xmlns="" val="2846776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xmlns="" id="{C5D25882-6260-4618-80C3-595710F2F8D5}"/>
              </a:ext>
            </a:extLst>
          </p:cNvPr>
          <p:cNvSpPr>
            <a:spLocks noGrp="1"/>
          </p:cNvSpPr>
          <p:nvPr>
            <p:ph type="ctrTitle"/>
          </p:nvPr>
        </p:nvSpPr>
        <p:spPr>
          <a:xfrm>
            <a:off x="1517871" y="3597275"/>
            <a:ext cx="8280400" cy="1608138"/>
          </a:xfrm>
        </p:spPr>
        <p:txBody>
          <a:bodyPr>
            <a:normAutofit fontScale="90000"/>
          </a:bodyPr>
          <a:lstStyle/>
          <a:p>
            <a:pPr algn="ctr" eaLnBrk="1" fontAlgn="auto" hangingPunct="1">
              <a:spcAft>
                <a:spcPts val="0"/>
              </a:spcAft>
              <a:defRPr/>
            </a:pPr>
            <a:r>
              <a:rPr lang="es-MX" b="1" dirty="0">
                <a:latin typeface="Castellar" panose="020A0402060406010301" pitchFamily="18" charset="0"/>
              </a:rPr>
              <a:t>C</a:t>
            </a:r>
            <a:r>
              <a:rPr lang="es-MX" sz="4000" b="1" dirty="0">
                <a:latin typeface="Castellar" panose="020A0402060406010301" pitchFamily="18" charset="0"/>
              </a:rPr>
              <a:t>olegio</a:t>
            </a:r>
            <a:r>
              <a:rPr lang="es-MX" b="1" dirty="0">
                <a:latin typeface="Castellar" panose="020A0402060406010301" pitchFamily="18" charset="0"/>
              </a:rPr>
              <a:t/>
            </a:r>
            <a:br>
              <a:rPr lang="es-MX" b="1" dirty="0">
                <a:latin typeface="Castellar" panose="020A0402060406010301" pitchFamily="18" charset="0"/>
              </a:rPr>
            </a:br>
            <a:r>
              <a:rPr lang="es-MX" b="1" dirty="0">
                <a:latin typeface="Castellar" panose="020A0402060406010301" pitchFamily="18" charset="0"/>
              </a:rPr>
              <a:t>P</a:t>
            </a:r>
            <a:r>
              <a:rPr lang="es-MX" sz="4000" b="1" dirty="0">
                <a:latin typeface="Castellar" panose="020A0402060406010301" pitchFamily="18" charset="0"/>
              </a:rPr>
              <a:t>atria</a:t>
            </a:r>
            <a:r>
              <a:rPr lang="es-MX" b="1" dirty="0">
                <a:latin typeface="Castellar" panose="020A0402060406010301" pitchFamily="18" charset="0"/>
              </a:rPr>
              <a:t> y P</a:t>
            </a:r>
            <a:r>
              <a:rPr lang="es-MX" sz="4000" b="1" dirty="0">
                <a:latin typeface="Castellar" panose="020A0402060406010301" pitchFamily="18" charset="0"/>
              </a:rPr>
              <a:t>rogreso</a:t>
            </a:r>
            <a:r>
              <a:rPr lang="es-MX" b="1" dirty="0">
                <a:latin typeface="Castellar" panose="020A0402060406010301" pitchFamily="18" charset="0"/>
              </a:rPr>
              <a:t>, S. C. </a:t>
            </a:r>
          </a:p>
        </p:txBody>
      </p:sp>
      <p:sp>
        <p:nvSpPr>
          <p:cNvPr id="5" name="2 Subtítulo">
            <a:extLst>
              <a:ext uri="{FF2B5EF4-FFF2-40B4-BE49-F238E27FC236}">
                <a16:creationId xmlns:a16="http://schemas.microsoft.com/office/drawing/2014/main" xmlns="" id="{355593BC-BFF3-421D-BDB9-39B2AA20EC1F}"/>
              </a:ext>
            </a:extLst>
          </p:cNvPr>
          <p:cNvSpPr>
            <a:spLocks noGrp="1"/>
          </p:cNvSpPr>
          <p:nvPr>
            <p:ph type="subTitle" idx="1"/>
          </p:nvPr>
        </p:nvSpPr>
        <p:spPr>
          <a:xfrm>
            <a:off x="3795933" y="5373688"/>
            <a:ext cx="3724275" cy="808037"/>
          </a:xfrm>
        </p:spPr>
        <p:txBody>
          <a:bodyPr/>
          <a:lstStyle/>
          <a:p>
            <a:pPr algn="ctr" eaLnBrk="1" hangingPunct="1">
              <a:spcAft>
                <a:spcPct val="0"/>
              </a:spcAft>
            </a:pPr>
            <a:r>
              <a:rPr lang="es-MX" altLang="es-ES" sz="3600" dirty="0">
                <a:solidFill>
                  <a:schemeClr val="tx1"/>
                </a:solidFill>
                <a:latin typeface="Bell MT" panose="02020503060305020303" pitchFamily="18" charset="0"/>
              </a:rPr>
              <a:t>Equipo 1</a:t>
            </a:r>
          </a:p>
        </p:txBody>
      </p:sp>
      <p:pic>
        <p:nvPicPr>
          <p:cNvPr id="6" name="Imagen 1" descr="C:\Users\Pablo Vieyra\Desktop\Respaldo CCH\Patria y Progreso\Escudo CCH.png">
            <a:extLst>
              <a:ext uri="{FF2B5EF4-FFF2-40B4-BE49-F238E27FC236}">
                <a16:creationId xmlns:a16="http://schemas.microsoft.com/office/drawing/2014/main" xmlns="" id="{440DC8DD-8293-445F-8B8F-B6F09344F84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5365" y="333375"/>
            <a:ext cx="2665413"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ángulo 7"/>
          <p:cNvSpPr/>
          <p:nvPr/>
        </p:nvSpPr>
        <p:spPr>
          <a:xfrm>
            <a:off x="4892476" y="6026283"/>
            <a:ext cx="1404552" cy="373757"/>
          </a:xfrm>
          <a:prstGeom prst="rect">
            <a:avLst/>
          </a:prstGeom>
        </p:spPr>
        <p:txBody>
          <a:bodyPr wrap="none">
            <a:spAutoFit/>
          </a:bodyPr>
          <a:lstStyle/>
          <a:p>
            <a:pPr>
              <a:lnSpc>
                <a:spcPct val="107000"/>
              </a:lnSpc>
              <a:spcAft>
                <a:spcPts val="800"/>
              </a:spcAft>
            </a:pP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 semestre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7580098" y="5997059"/>
            <a:ext cx="2199641" cy="369332"/>
          </a:xfrm>
          <a:prstGeom prst="rect">
            <a:avLst/>
          </a:prstGeom>
        </p:spPr>
        <p:txBody>
          <a:bodyPr wrap="none">
            <a:spAutoFit/>
          </a:bodyPr>
          <a:lstStyle/>
          <a:p>
            <a:pPr>
              <a:defRPr/>
            </a:pPr>
            <a:r>
              <a:rPr lang="es-MX" b="1" dirty="0" smtClean="0">
                <a:solidFill>
                  <a:schemeClr val="accent1">
                    <a:lumMod val="50000"/>
                  </a:schemeClr>
                </a:solidFill>
                <a:latin typeface="Century Schoolbook" panose="02040604050505020304" pitchFamily="18" charset="0"/>
              </a:rPr>
              <a:t>Marzo-abril-2021</a:t>
            </a:r>
            <a:endParaRPr lang="es-MX" b="1" dirty="0">
              <a:solidFill>
                <a:schemeClr val="accent1">
                  <a:lumMod val="50000"/>
                </a:schemeClr>
              </a:solidFill>
              <a:latin typeface="Century Schoolbook" panose="02040604050505020304" pitchFamily="18" charset="0"/>
            </a:endParaRPr>
          </a:p>
        </p:txBody>
      </p:sp>
    </p:spTree>
    <p:extLst>
      <p:ext uri="{BB962C8B-B14F-4D97-AF65-F5344CB8AC3E}">
        <p14:creationId xmlns:p14="http://schemas.microsoft.com/office/powerpoint/2010/main" xmlns="" val="18939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0AE0ADE4-07A7-41CA-808F-D037F0A7B956}"/>
              </a:ext>
            </a:extLst>
          </p:cNvPr>
          <p:cNvGraphicFramePr>
            <a:graphicFrameLocks noGrp="1"/>
          </p:cNvGraphicFramePr>
          <p:nvPr>
            <p:extLst>
              <p:ext uri="{D42A27DB-BD31-4B8C-83A1-F6EECF244321}">
                <p14:modId xmlns:p14="http://schemas.microsoft.com/office/powerpoint/2010/main" xmlns="" val="3084572857"/>
              </p:ext>
            </p:extLst>
          </p:nvPr>
        </p:nvGraphicFramePr>
        <p:xfrm>
          <a:off x="2145077" y="1709794"/>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846959317"/>
                    </a:ext>
                  </a:extLst>
                </a:gridCol>
                <a:gridCol w="2709333">
                  <a:extLst>
                    <a:ext uri="{9D8B030D-6E8A-4147-A177-3AD203B41FA5}">
                      <a16:colId xmlns:a16="http://schemas.microsoft.com/office/drawing/2014/main" xmlns="" val="296981892"/>
                    </a:ext>
                  </a:extLst>
                </a:gridCol>
                <a:gridCol w="2709333">
                  <a:extLst>
                    <a:ext uri="{9D8B030D-6E8A-4147-A177-3AD203B41FA5}">
                      <a16:colId xmlns:a16="http://schemas.microsoft.com/office/drawing/2014/main" xmlns="" val="2481087215"/>
                    </a:ext>
                  </a:extLst>
                </a:gridCol>
              </a:tblGrid>
              <a:tr h="370840">
                <a:tc>
                  <a:txBody>
                    <a:bodyPr/>
                    <a:lstStyle/>
                    <a:p>
                      <a:r>
                        <a:rPr lang="es-MX" sz="1200" dirty="0"/>
                        <a:t>Disciplina 1. Taller de Lectura, Redacción e Iniciación a la Investigación Documental I </a:t>
                      </a:r>
                    </a:p>
                  </a:txBody>
                  <a:tcPr/>
                </a:tc>
                <a:tc>
                  <a:txBody>
                    <a:bodyPr/>
                    <a:lstStyle/>
                    <a:p>
                      <a:r>
                        <a:rPr lang="es-MX" sz="1200" dirty="0"/>
                        <a:t>Disciplina 2. Química I</a:t>
                      </a:r>
                    </a:p>
                  </a:txBody>
                  <a:tcPr/>
                </a:tc>
                <a:tc>
                  <a:txBody>
                    <a:bodyPr/>
                    <a:lstStyle/>
                    <a:p>
                      <a:r>
                        <a:rPr lang="pt-BR" sz="1200" dirty="0"/>
                        <a:t>Disciplina 3. Matemáticas I (Álgebra) </a:t>
                      </a:r>
                      <a:endParaRPr lang="es-MX" sz="1200" dirty="0"/>
                    </a:p>
                  </a:txBody>
                  <a:tcPr/>
                </a:tc>
                <a:extLst>
                  <a:ext uri="{0D108BD9-81ED-4DB2-BD59-A6C34878D82A}">
                    <a16:rowId xmlns:a16="http://schemas.microsoft.com/office/drawing/2014/main" xmlns="" val="1745446153"/>
                  </a:ext>
                </a:extLst>
              </a:tr>
              <a:tr h="370840">
                <a:tc>
                  <a:txBody>
                    <a:bodyPr/>
                    <a:lstStyle/>
                    <a:p>
                      <a:r>
                        <a:rPr lang="es-MX" sz="1200" dirty="0"/>
                        <a:t>Artículo de divulgación científica. Reseña descriptiva. Lectura analítica de un texto mixto Estructura de la reseña Planeación Textualización Reelaboración de borradores y versión final. </a:t>
                      </a:r>
                    </a:p>
                  </a:txBody>
                  <a:tcPr/>
                </a:tc>
                <a:tc>
                  <a:txBody>
                    <a:bodyPr/>
                    <a:lstStyle/>
                    <a:p>
                      <a:r>
                        <a:rPr lang="es-MX" sz="1200" dirty="0"/>
                        <a:t>Usos del agua en la naturaleza y por los humanos. Importancia del agua para el sostenimiento de la vida y la conservación de la salud. Causas de la contaminación del agua. Capacidad de disolución del agua y contaminación. Usos y funciones del agua (naturaleza y humanidad). Ciclo del agua. Implicaciones de la escasez de agua en el Valle de México </a:t>
                      </a:r>
                    </a:p>
                    <a:p>
                      <a:r>
                        <a:rPr lang="es-MX" sz="1200" dirty="0"/>
                        <a:t>Significado </a:t>
                      </a:r>
                    </a:p>
                  </a:txBody>
                  <a:tcPr/>
                </a:tc>
                <a:tc>
                  <a:txBody>
                    <a:bodyPr/>
                    <a:lstStyle/>
                    <a:p>
                      <a:r>
                        <a:rPr lang="es-MX" sz="1200" dirty="0" smtClean="0"/>
                        <a:t>Significado de los números racionales Q. Las diversas simbolizaciones de un número racional y sus equivalencias: fracción (parte de un todo), decimal, porcentaje. La comparación entre cantidades (relación de orden) empleando las diferentes simbolizaciones. Significado contextual de las operaciones suma, resta, multiplicación, división, potenciación y radicación. Relaciones entre partes de una cantidad y la cantidad. </a:t>
                      </a:r>
                    </a:p>
                    <a:p>
                      <a:r>
                        <a:rPr lang="es-MX" sz="1200" dirty="0" smtClean="0">
                          <a:solidFill>
                            <a:srgbClr val="FF0000"/>
                          </a:solidFill>
                        </a:rPr>
                        <a:t>Uso de grafica de barras y circulares,</a:t>
                      </a:r>
                      <a:r>
                        <a:rPr lang="es-MX" sz="1200" baseline="0" dirty="0" smtClean="0">
                          <a:solidFill>
                            <a:srgbClr val="FF0000"/>
                          </a:solidFill>
                        </a:rPr>
                        <a:t> representación de los porcentajes del uso del agua y el desperdicio de ella. Media, mediana y moda de datos estadísticos sobre el consumo del agua en mi comunidad.</a:t>
                      </a:r>
                      <a:endParaRPr lang="es-MX" sz="1200" dirty="0">
                        <a:solidFill>
                          <a:srgbClr val="FF0000"/>
                        </a:solidFill>
                      </a:endParaRPr>
                    </a:p>
                  </a:txBody>
                  <a:tcPr/>
                </a:tc>
                <a:extLst>
                  <a:ext uri="{0D108BD9-81ED-4DB2-BD59-A6C34878D82A}">
                    <a16:rowId xmlns:a16="http://schemas.microsoft.com/office/drawing/2014/main" xmlns="" val="5798488"/>
                  </a:ext>
                </a:extLst>
              </a:tr>
            </a:tbl>
          </a:graphicData>
        </a:graphic>
      </p:graphicFrame>
      <p:sp>
        <p:nvSpPr>
          <p:cNvPr id="4" name="Rectángulo 3">
            <a:extLst>
              <a:ext uri="{FF2B5EF4-FFF2-40B4-BE49-F238E27FC236}">
                <a16:creationId xmlns="" xmlns:a16="http://schemas.microsoft.com/office/drawing/2014/main" id="{7D068D5F-1164-4168-8DAE-8E2D22270D34}"/>
              </a:ext>
            </a:extLst>
          </p:cNvPr>
          <p:cNvSpPr/>
          <p:nvPr/>
        </p:nvSpPr>
        <p:spPr>
          <a:xfrm>
            <a:off x="3048000" y="464892"/>
            <a:ext cx="6096000" cy="923330"/>
          </a:xfrm>
          <a:prstGeom prst="rect">
            <a:avLst/>
          </a:prstGeom>
        </p:spPr>
        <p:txBody>
          <a:bodyPr>
            <a:spAutoFit/>
          </a:bodyPr>
          <a:lstStyle/>
          <a:p>
            <a:r>
              <a:rPr lang="es-MX" dirty="0"/>
              <a:t> Objetivo general del proyecto. </a:t>
            </a:r>
          </a:p>
          <a:p>
            <a:r>
              <a:rPr lang="es-MX" dirty="0"/>
              <a:t> </a:t>
            </a:r>
            <a:r>
              <a:rPr lang="es-MX" dirty="0" smtClean="0"/>
              <a:t>Divulgar, a través de una infografía, la problemática del agua en su comunidad. </a:t>
            </a:r>
            <a:endParaRPr lang="es-MX" dirty="0"/>
          </a:p>
        </p:txBody>
      </p:sp>
      <p:sp>
        <p:nvSpPr>
          <p:cNvPr id="5" name="Rectángulo 4"/>
          <p:cNvSpPr/>
          <p:nvPr/>
        </p:nvSpPr>
        <p:spPr>
          <a:xfrm>
            <a:off x="8262174" y="324536"/>
            <a:ext cx="1531188" cy="373757"/>
          </a:xfrm>
          <a:prstGeom prst="rect">
            <a:avLst/>
          </a:prstGeom>
        </p:spPr>
        <p:txBody>
          <a:bodyPr wrap="none">
            <a:spAutoFit/>
          </a:bodyPr>
          <a:lstStyle/>
          <a:p>
            <a:pPr>
              <a:lnSpc>
                <a:spcPct val="107000"/>
              </a:lnSpc>
              <a:spcAft>
                <a:spcPts val="800"/>
              </a:spcAft>
            </a:pP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1er semestre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7474297" y="6100649"/>
            <a:ext cx="3106941" cy="369332"/>
          </a:xfrm>
          <a:prstGeom prst="rect">
            <a:avLst/>
          </a:prstGeom>
        </p:spPr>
        <p:txBody>
          <a:bodyPr wrap="none">
            <a:spAutoFit/>
          </a:bodyPr>
          <a:lstStyle/>
          <a:p>
            <a:pPr>
              <a:defRPr/>
            </a:pPr>
            <a:r>
              <a:rPr lang="es-MX" b="1" dirty="0" smtClean="0">
                <a:solidFill>
                  <a:schemeClr val="accent1">
                    <a:lumMod val="50000"/>
                  </a:schemeClr>
                </a:solidFill>
                <a:latin typeface="Century Schoolbook" panose="02040604050505020304" pitchFamily="18" charset="0"/>
              </a:rPr>
              <a:t>Enero </a:t>
            </a:r>
            <a:r>
              <a:rPr lang="es-MX" b="1" dirty="0">
                <a:solidFill>
                  <a:schemeClr val="accent1">
                    <a:lumMod val="50000"/>
                  </a:schemeClr>
                </a:solidFill>
                <a:latin typeface="Century Schoolbook" panose="02040604050505020304" pitchFamily="18" charset="0"/>
              </a:rPr>
              <a:t>2020 – </a:t>
            </a:r>
            <a:r>
              <a:rPr lang="es-MX" b="1" dirty="0" smtClean="0">
                <a:solidFill>
                  <a:schemeClr val="accent1">
                    <a:lumMod val="50000"/>
                  </a:schemeClr>
                </a:solidFill>
                <a:latin typeface="Century Schoolbook" panose="02040604050505020304" pitchFamily="18" charset="0"/>
              </a:rPr>
              <a:t>Marzo </a:t>
            </a:r>
            <a:r>
              <a:rPr lang="es-MX" b="1" dirty="0">
                <a:solidFill>
                  <a:schemeClr val="accent1">
                    <a:lumMod val="50000"/>
                  </a:schemeClr>
                </a:solidFill>
                <a:latin typeface="Century Schoolbook" panose="02040604050505020304" pitchFamily="18" charset="0"/>
              </a:rPr>
              <a:t>2020</a:t>
            </a:r>
          </a:p>
        </p:txBody>
      </p:sp>
    </p:spTree>
    <p:extLst>
      <p:ext uri="{BB962C8B-B14F-4D97-AF65-F5344CB8AC3E}">
        <p14:creationId xmlns:p14="http://schemas.microsoft.com/office/powerpoint/2010/main" xmlns="" val="57281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3CEF1A0-E40F-4BF1-8724-4052A34E17DA}"/>
              </a:ext>
            </a:extLst>
          </p:cNvPr>
          <p:cNvSpPr txBox="1"/>
          <p:nvPr/>
        </p:nvSpPr>
        <p:spPr>
          <a:xfrm>
            <a:off x="4041648" y="621792"/>
            <a:ext cx="2927533" cy="369332"/>
          </a:xfrm>
          <a:prstGeom prst="rect">
            <a:avLst/>
          </a:prstGeom>
          <a:noFill/>
        </p:spPr>
        <p:txBody>
          <a:bodyPr wrap="none" rtlCol="0">
            <a:spAutoFit/>
          </a:bodyPr>
          <a:lstStyle/>
          <a:p>
            <a:r>
              <a:rPr lang="es-MX" dirty="0"/>
              <a:t>PREGUNTAS GENERRADORAS</a:t>
            </a:r>
          </a:p>
        </p:txBody>
      </p:sp>
      <p:graphicFrame>
        <p:nvGraphicFramePr>
          <p:cNvPr id="4" name="Tabla 3">
            <a:extLst>
              <a:ext uri="{FF2B5EF4-FFF2-40B4-BE49-F238E27FC236}">
                <a16:creationId xmlns:a16="http://schemas.microsoft.com/office/drawing/2014/main" xmlns="" id="{AC4CC306-E3E3-4A6B-888E-B45FF1427109}"/>
              </a:ext>
            </a:extLst>
          </p:cNvPr>
          <p:cNvGraphicFramePr>
            <a:graphicFrameLocks noGrp="1"/>
          </p:cNvGraphicFramePr>
          <p:nvPr>
            <p:extLst>
              <p:ext uri="{D42A27DB-BD31-4B8C-83A1-F6EECF244321}">
                <p14:modId xmlns:p14="http://schemas.microsoft.com/office/powerpoint/2010/main" xmlns="" val="1485549159"/>
              </p:ext>
            </p:extLst>
          </p:nvPr>
        </p:nvGraphicFramePr>
        <p:xfrm>
          <a:off x="1876552" y="1506050"/>
          <a:ext cx="8127999" cy="38404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846959317"/>
                    </a:ext>
                  </a:extLst>
                </a:gridCol>
                <a:gridCol w="2709333">
                  <a:extLst>
                    <a:ext uri="{9D8B030D-6E8A-4147-A177-3AD203B41FA5}">
                      <a16:colId xmlns:a16="http://schemas.microsoft.com/office/drawing/2014/main" xmlns="" val="296981892"/>
                    </a:ext>
                  </a:extLst>
                </a:gridCol>
                <a:gridCol w="2709333">
                  <a:extLst>
                    <a:ext uri="{9D8B030D-6E8A-4147-A177-3AD203B41FA5}">
                      <a16:colId xmlns:a16="http://schemas.microsoft.com/office/drawing/2014/main" xmlns="" val="2481087215"/>
                    </a:ext>
                  </a:extLst>
                </a:gridCol>
              </a:tblGrid>
              <a:tr h="370840">
                <a:tc>
                  <a:txBody>
                    <a:bodyPr/>
                    <a:lstStyle/>
                    <a:p>
                      <a:r>
                        <a:rPr lang="es-MX" sz="1200" dirty="0"/>
                        <a:t>Disciplina 1. Taller de Lectura, Redacción e Iniciación a la Investigación Documental I </a:t>
                      </a:r>
                    </a:p>
                  </a:txBody>
                  <a:tcPr/>
                </a:tc>
                <a:tc>
                  <a:txBody>
                    <a:bodyPr/>
                    <a:lstStyle/>
                    <a:p>
                      <a:r>
                        <a:rPr lang="es-MX" sz="1200" dirty="0"/>
                        <a:t>Disciplina 2. Química I</a:t>
                      </a:r>
                    </a:p>
                  </a:txBody>
                  <a:tcPr/>
                </a:tc>
                <a:tc>
                  <a:txBody>
                    <a:bodyPr/>
                    <a:lstStyle/>
                    <a:p>
                      <a:r>
                        <a:rPr lang="pt-BR" sz="1200" dirty="0"/>
                        <a:t>Disciplina 3. Matemáticas I (Álgebra) </a:t>
                      </a:r>
                      <a:endParaRPr lang="es-MX" sz="1200" dirty="0"/>
                    </a:p>
                  </a:txBody>
                  <a:tcPr/>
                </a:tc>
                <a:extLst>
                  <a:ext uri="{0D108BD9-81ED-4DB2-BD59-A6C34878D82A}">
                    <a16:rowId xmlns:a16="http://schemas.microsoft.com/office/drawing/2014/main" xmlns="" val="1745446153"/>
                  </a:ext>
                </a:extLst>
              </a:tr>
              <a:tr h="370840">
                <a:tc>
                  <a:txBody>
                    <a:bodyPr/>
                    <a:lstStyle/>
                    <a:p>
                      <a:r>
                        <a:rPr lang="es-MX" sz="1200" dirty="0"/>
                        <a:t>¿Cómo podemos unificar los contenidos vistos en clase? </a:t>
                      </a:r>
                    </a:p>
                    <a:p>
                      <a:r>
                        <a:rPr lang="es-MX" sz="1200" dirty="0"/>
                        <a:t> </a:t>
                      </a:r>
                    </a:p>
                    <a:p>
                      <a:r>
                        <a:rPr lang="es-MX" sz="1200" dirty="0"/>
                        <a:t> </a:t>
                      </a:r>
                    </a:p>
                    <a:p>
                      <a:r>
                        <a:rPr lang="es-MX" sz="1200" dirty="0"/>
                        <a:t>¿Cuales son las características para la elaboración de una infografía? </a:t>
                      </a:r>
                    </a:p>
                    <a:p>
                      <a:r>
                        <a:rPr lang="es-MX" sz="1200" dirty="0"/>
                        <a:t> </a:t>
                      </a:r>
                    </a:p>
                    <a:p>
                      <a:r>
                        <a:rPr lang="es-MX" sz="1200" dirty="0"/>
                        <a:t> </a:t>
                      </a:r>
                    </a:p>
                    <a:p>
                      <a:r>
                        <a:rPr lang="es-MX" sz="1200" dirty="0"/>
                        <a:t>¿A qué tipo de texto corresponde la información que se recopiló? . </a:t>
                      </a:r>
                    </a:p>
                  </a:txBody>
                  <a:tcPr/>
                </a:tc>
                <a:tc>
                  <a:txBody>
                    <a:bodyPr/>
                    <a:lstStyle/>
                    <a:p>
                      <a:r>
                        <a:rPr lang="es-MX" sz="1200" dirty="0"/>
                        <a:t> ¿Cuáles son los usos del agua en mi comunidad? </a:t>
                      </a:r>
                    </a:p>
                    <a:p>
                      <a:r>
                        <a:rPr lang="es-MX" sz="1200" dirty="0"/>
                        <a:t>¿Qué consecuencias tiene la escasez de agua en mi comunidad ?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 ¿Qué factores provocan la contaminación del agua?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¿Qué factores provocan la escasez de agua?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¿Qué medidas podemos tomar para disminuir el desperdicio de agua? ¿Cuáles hay que mejorar y cuáles ya utilizamos?</a:t>
                      </a:r>
                    </a:p>
                    <a:p>
                      <a:endParaRPr lang="es-MX"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 ¿Cómo se mide el consumo de agua en la Ciudad de México?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¿Cuál es la relación entre el suministro de agua y la densidad de población? ¿Existe el registro de cuánto es el desperdicio de agua?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 ¿Podría disminuir el consumo de agua en mi hogar?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¿Qué medidas debo tomar? </a:t>
                      </a:r>
                      <a:endParaRPr lang="es-MX"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rgbClr val="FF0000"/>
                          </a:solidFill>
                        </a:rPr>
                        <a:t>¿Cuánta</a:t>
                      </a:r>
                      <a:r>
                        <a:rPr lang="es-MX" sz="1200" baseline="0" dirty="0" smtClean="0">
                          <a:solidFill>
                            <a:srgbClr val="FF0000"/>
                          </a:solidFill>
                        </a:rPr>
                        <a:t> agua  consumimos diariamente por hogar?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aseline="0" dirty="0" smtClean="0">
                          <a:solidFill>
                            <a:srgbClr val="FF0000"/>
                          </a:solidFill>
                        </a:rPr>
                        <a:t>¿De que manera las medidas de tendencia central pueden apoyarnos con datos estadísticos para mejorar el consumo del agua?</a:t>
                      </a:r>
                      <a:endParaRPr lang="es-MX"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p>
                    <a:p>
                      <a:endParaRPr lang="es-MX" sz="1200" dirty="0"/>
                    </a:p>
                  </a:txBody>
                  <a:tcPr/>
                </a:tc>
                <a:extLst>
                  <a:ext uri="{0D108BD9-81ED-4DB2-BD59-A6C34878D82A}">
                    <a16:rowId xmlns:a16="http://schemas.microsoft.com/office/drawing/2014/main" xmlns="" val="5798488"/>
                  </a:ext>
                </a:extLst>
              </a:tr>
            </a:tbl>
          </a:graphicData>
        </a:graphic>
      </p:graphicFrame>
    </p:spTree>
    <p:extLst>
      <p:ext uri="{BB962C8B-B14F-4D97-AF65-F5344CB8AC3E}">
        <p14:creationId xmlns:p14="http://schemas.microsoft.com/office/powerpoint/2010/main" xmlns="" val="85323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F7CB375D-0362-457E-B57D-C9BC36088A12}"/>
              </a:ext>
            </a:extLst>
          </p:cNvPr>
          <p:cNvPicPr>
            <a:picLocks noChangeAspect="1"/>
          </p:cNvPicPr>
          <p:nvPr/>
        </p:nvPicPr>
        <p:blipFill rotWithShape="1">
          <a:blip r:embed="rId2"/>
          <a:srcRect l="6323" t="24947" r="42491" b="28806"/>
          <a:stretch/>
        </p:blipFill>
        <p:spPr>
          <a:xfrm>
            <a:off x="1932495" y="1164212"/>
            <a:ext cx="7780931" cy="3954544"/>
          </a:xfrm>
          <a:prstGeom prst="rect">
            <a:avLst/>
          </a:prstGeom>
        </p:spPr>
      </p:pic>
      <p:sp>
        <p:nvSpPr>
          <p:cNvPr id="3" name="CuadroTexto 2">
            <a:extLst>
              <a:ext uri="{FF2B5EF4-FFF2-40B4-BE49-F238E27FC236}">
                <a16:creationId xmlns:a16="http://schemas.microsoft.com/office/drawing/2014/main" xmlns="" id="{B6F52CAF-3D21-4AD1-B56A-470A8E2E8A8D}"/>
              </a:ext>
            </a:extLst>
          </p:cNvPr>
          <p:cNvSpPr txBox="1"/>
          <p:nvPr/>
        </p:nvSpPr>
        <p:spPr>
          <a:xfrm>
            <a:off x="1847654" y="942680"/>
            <a:ext cx="1492268" cy="369332"/>
          </a:xfrm>
          <a:prstGeom prst="rect">
            <a:avLst/>
          </a:prstGeom>
          <a:noFill/>
        </p:spPr>
        <p:txBody>
          <a:bodyPr wrap="none" rtlCol="0">
            <a:spAutoFit/>
          </a:bodyPr>
          <a:lstStyle/>
          <a:p>
            <a:r>
              <a:rPr lang="es-MX" dirty="0"/>
              <a:t>CONTENIDOS </a:t>
            </a:r>
          </a:p>
        </p:txBody>
      </p:sp>
    </p:spTree>
    <p:extLst>
      <p:ext uri="{BB962C8B-B14F-4D97-AF65-F5344CB8AC3E}">
        <p14:creationId xmlns:p14="http://schemas.microsoft.com/office/powerpoint/2010/main" xmlns="" val="81102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37CF45F-EE5E-4F38-9C8D-B957A3110340}"/>
              </a:ext>
            </a:extLst>
          </p:cNvPr>
          <p:cNvSpPr txBox="1"/>
          <p:nvPr/>
        </p:nvSpPr>
        <p:spPr>
          <a:xfrm>
            <a:off x="4392891" y="1036948"/>
            <a:ext cx="1399679" cy="369332"/>
          </a:xfrm>
          <a:prstGeom prst="rect">
            <a:avLst/>
          </a:prstGeom>
          <a:noFill/>
        </p:spPr>
        <p:txBody>
          <a:bodyPr wrap="none" rtlCol="0">
            <a:spAutoFit/>
          </a:bodyPr>
          <a:lstStyle/>
          <a:p>
            <a:r>
              <a:rPr lang="es-MX" dirty="0"/>
              <a:t>EVALUACIÓN</a:t>
            </a:r>
          </a:p>
        </p:txBody>
      </p:sp>
      <p:pic>
        <p:nvPicPr>
          <p:cNvPr id="3" name="Imagen 2">
            <a:extLst>
              <a:ext uri="{FF2B5EF4-FFF2-40B4-BE49-F238E27FC236}">
                <a16:creationId xmlns:a16="http://schemas.microsoft.com/office/drawing/2014/main" xmlns="" id="{E3AA5A96-FA63-495B-8581-0125E8DDEABB}"/>
              </a:ext>
            </a:extLst>
          </p:cNvPr>
          <p:cNvPicPr>
            <a:picLocks noChangeAspect="1"/>
          </p:cNvPicPr>
          <p:nvPr/>
        </p:nvPicPr>
        <p:blipFill rotWithShape="1">
          <a:blip r:embed="rId2"/>
          <a:srcRect l="7577" t="40309" r="43402" b="50069"/>
          <a:stretch/>
        </p:blipFill>
        <p:spPr>
          <a:xfrm>
            <a:off x="2349954" y="2516286"/>
            <a:ext cx="7492091" cy="827202"/>
          </a:xfrm>
          <a:prstGeom prst="rect">
            <a:avLst/>
          </a:prstGeom>
        </p:spPr>
      </p:pic>
      <p:pic>
        <p:nvPicPr>
          <p:cNvPr id="4" name="Imagen 3">
            <a:extLst>
              <a:ext uri="{FF2B5EF4-FFF2-40B4-BE49-F238E27FC236}">
                <a16:creationId xmlns:a16="http://schemas.microsoft.com/office/drawing/2014/main" xmlns="" id="{7897BE9A-446A-45D6-9A4F-623CDC6EF6FE}"/>
              </a:ext>
            </a:extLst>
          </p:cNvPr>
          <p:cNvPicPr>
            <a:picLocks noChangeAspect="1"/>
          </p:cNvPicPr>
          <p:nvPr/>
        </p:nvPicPr>
        <p:blipFill rotWithShape="1">
          <a:blip r:embed="rId3"/>
          <a:srcRect t="47695"/>
          <a:stretch/>
        </p:blipFill>
        <p:spPr>
          <a:xfrm>
            <a:off x="2259421" y="3343488"/>
            <a:ext cx="7673157" cy="2403967"/>
          </a:xfrm>
          <a:prstGeom prst="rect">
            <a:avLst/>
          </a:prstGeom>
        </p:spPr>
      </p:pic>
      <p:pic>
        <p:nvPicPr>
          <p:cNvPr id="5" name="Imagen 4">
            <a:extLst>
              <a:ext uri="{FF2B5EF4-FFF2-40B4-BE49-F238E27FC236}">
                <a16:creationId xmlns:a16="http://schemas.microsoft.com/office/drawing/2014/main" xmlns="" id="{9FD71A6A-795F-40F3-AFE6-85770C6288AD}"/>
              </a:ext>
            </a:extLst>
          </p:cNvPr>
          <p:cNvPicPr>
            <a:picLocks noChangeAspect="1"/>
          </p:cNvPicPr>
          <p:nvPr/>
        </p:nvPicPr>
        <p:blipFill rotWithShape="1">
          <a:blip r:embed="rId4"/>
          <a:srcRect l="8060" t="30085" r="42491" b="59241"/>
          <a:stretch/>
        </p:blipFill>
        <p:spPr>
          <a:xfrm>
            <a:off x="2406303" y="1603571"/>
            <a:ext cx="7516981" cy="912715"/>
          </a:xfrm>
          <a:prstGeom prst="rect">
            <a:avLst/>
          </a:prstGeom>
        </p:spPr>
      </p:pic>
    </p:spTree>
    <p:extLst>
      <p:ext uri="{BB962C8B-B14F-4D97-AF65-F5344CB8AC3E}">
        <p14:creationId xmlns:p14="http://schemas.microsoft.com/office/powerpoint/2010/main" xmlns="" val="97976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308B1C8-F50D-4C1E-87E9-974792E33BB7}"/>
              </a:ext>
            </a:extLst>
          </p:cNvPr>
          <p:cNvSpPr txBox="1"/>
          <p:nvPr/>
        </p:nvSpPr>
        <p:spPr>
          <a:xfrm>
            <a:off x="6096000" y="575035"/>
            <a:ext cx="2334935" cy="369332"/>
          </a:xfrm>
          <a:prstGeom prst="rect">
            <a:avLst/>
          </a:prstGeom>
          <a:noFill/>
        </p:spPr>
        <p:txBody>
          <a:bodyPr wrap="none" rtlCol="0">
            <a:spAutoFit/>
          </a:bodyPr>
          <a:lstStyle/>
          <a:p>
            <a:r>
              <a:rPr lang="es-MX" dirty="0"/>
              <a:t>PLANEACIÓN GENERAL</a:t>
            </a:r>
          </a:p>
        </p:txBody>
      </p:sp>
      <p:pic>
        <p:nvPicPr>
          <p:cNvPr id="4" name="Imagen 3">
            <a:extLst>
              <a:ext uri="{FF2B5EF4-FFF2-40B4-BE49-F238E27FC236}">
                <a16:creationId xmlns:a16="http://schemas.microsoft.com/office/drawing/2014/main" xmlns="" id="{32394459-94EC-41FB-81FC-2A93A366C5B9}"/>
              </a:ext>
            </a:extLst>
          </p:cNvPr>
          <p:cNvPicPr>
            <a:picLocks noChangeAspect="1"/>
          </p:cNvPicPr>
          <p:nvPr/>
        </p:nvPicPr>
        <p:blipFill rotWithShape="1">
          <a:blip r:embed="rId2"/>
          <a:srcRect l="1933" t="6323" r="4819" b="7217"/>
          <a:stretch/>
        </p:blipFill>
        <p:spPr>
          <a:xfrm>
            <a:off x="244814" y="464269"/>
            <a:ext cx="11368726" cy="5929461"/>
          </a:xfrm>
          <a:prstGeom prst="rect">
            <a:avLst/>
          </a:prstGeom>
        </p:spPr>
      </p:pic>
      <p:graphicFrame>
        <p:nvGraphicFramePr>
          <p:cNvPr id="3" name="Tabla 2">
            <a:extLst>
              <a:ext uri="{FF2B5EF4-FFF2-40B4-BE49-F238E27FC236}">
                <a16:creationId xmlns:a16="http://schemas.microsoft.com/office/drawing/2014/main" xmlns="" id="{9149EE1A-2BF9-4E50-BF43-9BFE0622ECC8}"/>
              </a:ext>
            </a:extLst>
          </p:cNvPr>
          <p:cNvGraphicFramePr>
            <a:graphicFrameLocks noGrp="1"/>
          </p:cNvGraphicFramePr>
          <p:nvPr>
            <p:extLst>
              <p:ext uri="{D42A27DB-BD31-4B8C-83A1-F6EECF244321}">
                <p14:modId xmlns:p14="http://schemas.microsoft.com/office/powerpoint/2010/main" xmlns="" val="415425750"/>
              </p:ext>
            </p:extLst>
          </p:nvPr>
        </p:nvGraphicFramePr>
        <p:xfrm>
          <a:off x="999885" y="1902872"/>
          <a:ext cx="4471416" cy="198120"/>
        </p:xfrm>
        <a:graphic>
          <a:graphicData uri="http://schemas.openxmlformats.org/drawingml/2006/table">
            <a:tbl>
              <a:tblPr/>
              <a:tblGrid>
                <a:gridCol w="4471416">
                  <a:extLst>
                    <a:ext uri="{9D8B030D-6E8A-4147-A177-3AD203B41FA5}">
                      <a16:colId xmlns:a16="http://schemas.microsoft.com/office/drawing/2014/main" xmlns="" val="1399278342"/>
                    </a:ext>
                  </a:extLst>
                </a:gridCol>
              </a:tblGrid>
              <a:tr h="123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700" b="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r>
                        <a:rPr lang="es-MX" sz="700" b="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Cómo cuidar el agua en mi comunidad?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xmlns="" val="3127968995"/>
                  </a:ext>
                </a:extLst>
              </a:tr>
            </a:tbl>
          </a:graphicData>
        </a:graphic>
      </p:graphicFrame>
    </p:spTree>
    <p:extLst>
      <p:ext uri="{BB962C8B-B14F-4D97-AF65-F5344CB8AC3E}">
        <p14:creationId xmlns:p14="http://schemas.microsoft.com/office/powerpoint/2010/main" xmlns="" val="274885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B015E12-D935-4FD3-9079-C59C6ED1BC3B}"/>
              </a:ext>
            </a:extLst>
          </p:cNvPr>
          <p:cNvSpPr txBox="1"/>
          <p:nvPr/>
        </p:nvSpPr>
        <p:spPr>
          <a:xfrm>
            <a:off x="3324520" y="390369"/>
            <a:ext cx="2334935" cy="369332"/>
          </a:xfrm>
          <a:prstGeom prst="rect">
            <a:avLst/>
          </a:prstGeom>
          <a:noFill/>
        </p:spPr>
        <p:txBody>
          <a:bodyPr wrap="none" rtlCol="0">
            <a:spAutoFit/>
          </a:bodyPr>
          <a:lstStyle/>
          <a:p>
            <a:r>
              <a:rPr lang="es-MX" dirty="0"/>
              <a:t>PLANEACIÓN GENERAL</a:t>
            </a:r>
          </a:p>
        </p:txBody>
      </p:sp>
      <p:pic>
        <p:nvPicPr>
          <p:cNvPr id="4" name="Imagen 3">
            <a:extLst>
              <a:ext uri="{FF2B5EF4-FFF2-40B4-BE49-F238E27FC236}">
                <a16:creationId xmlns:a16="http://schemas.microsoft.com/office/drawing/2014/main" xmlns="" id="{6AB70EAA-7DE4-4D22-A1F2-99EFE6885177}"/>
              </a:ext>
            </a:extLst>
          </p:cNvPr>
          <p:cNvPicPr>
            <a:picLocks noChangeAspect="1"/>
          </p:cNvPicPr>
          <p:nvPr/>
        </p:nvPicPr>
        <p:blipFill rotWithShape="1">
          <a:blip r:embed="rId2"/>
          <a:srcRect l="2551" t="12371" r="4665" b="8179"/>
          <a:stretch/>
        </p:blipFill>
        <p:spPr>
          <a:xfrm>
            <a:off x="439917" y="838986"/>
            <a:ext cx="11312165" cy="5448693"/>
          </a:xfrm>
          <a:prstGeom prst="rect">
            <a:avLst/>
          </a:prstGeom>
        </p:spPr>
      </p:pic>
    </p:spTree>
    <p:extLst>
      <p:ext uri="{BB962C8B-B14F-4D97-AF65-F5344CB8AC3E}">
        <p14:creationId xmlns:p14="http://schemas.microsoft.com/office/powerpoint/2010/main" xmlns="" val="271262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996E1D6-659D-4FD6-8A58-5E3E9C2B0B3B}"/>
              </a:ext>
            </a:extLst>
          </p:cNvPr>
          <p:cNvPicPr>
            <a:picLocks noChangeAspect="1"/>
          </p:cNvPicPr>
          <p:nvPr/>
        </p:nvPicPr>
        <p:blipFill rotWithShape="1">
          <a:blip r:embed="rId2"/>
          <a:srcRect l="3479" t="25430" r="49124" b="11203"/>
          <a:stretch/>
        </p:blipFill>
        <p:spPr>
          <a:xfrm>
            <a:off x="1923068" y="748423"/>
            <a:ext cx="7428322" cy="5586389"/>
          </a:xfrm>
          <a:prstGeom prst="rect">
            <a:avLst/>
          </a:prstGeom>
        </p:spPr>
      </p:pic>
    </p:spTree>
    <p:extLst>
      <p:ext uri="{BB962C8B-B14F-4D97-AF65-F5344CB8AC3E}">
        <p14:creationId xmlns:p14="http://schemas.microsoft.com/office/powerpoint/2010/main" xmlns="" val="26201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C9012A8-C8D6-4D65-ADAA-109D5AB8CD33}"/>
              </a:ext>
            </a:extLst>
          </p:cNvPr>
          <p:cNvPicPr>
            <a:picLocks noChangeAspect="1"/>
          </p:cNvPicPr>
          <p:nvPr/>
        </p:nvPicPr>
        <p:blipFill rotWithShape="1">
          <a:blip r:embed="rId2"/>
          <a:srcRect l="25748" t="59519" r="26160" b="29072"/>
          <a:stretch/>
        </p:blipFill>
        <p:spPr>
          <a:xfrm>
            <a:off x="1958000" y="1886205"/>
            <a:ext cx="8547948" cy="1140643"/>
          </a:xfrm>
          <a:prstGeom prst="rect">
            <a:avLst/>
          </a:prstGeom>
        </p:spPr>
      </p:pic>
      <p:pic>
        <p:nvPicPr>
          <p:cNvPr id="4" name="Imagen 3">
            <a:extLst>
              <a:ext uri="{FF2B5EF4-FFF2-40B4-BE49-F238E27FC236}">
                <a16:creationId xmlns:a16="http://schemas.microsoft.com/office/drawing/2014/main" xmlns="" id="{EDE33C59-24BE-41B2-ABFB-0C06DBD8295C}"/>
              </a:ext>
            </a:extLst>
          </p:cNvPr>
          <p:cNvPicPr>
            <a:picLocks noChangeAspect="1"/>
          </p:cNvPicPr>
          <p:nvPr/>
        </p:nvPicPr>
        <p:blipFill rotWithShape="1">
          <a:blip r:embed="rId3"/>
          <a:srcRect l="8060" t="30085" r="42491" b="59241"/>
          <a:stretch/>
        </p:blipFill>
        <p:spPr>
          <a:xfrm>
            <a:off x="1958000" y="821647"/>
            <a:ext cx="8767540" cy="1064558"/>
          </a:xfrm>
          <a:prstGeom prst="rect">
            <a:avLst/>
          </a:prstGeom>
        </p:spPr>
      </p:pic>
      <p:sp>
        <p:nvSpPr>
          <p:cNvPr id="5" name="CuadroTexto 4">
            <a:extLst>
              <a:ext uri="{FF2B5EF4-FFF2-40B4-BE49-F238E27FC236}">
                <a16:creationId xmlns:a16="http://schemas.microsoft.com/office/drawing/2014/main" xmlns="" id="{A17887AB-32B4-4575-95D2-98A130B5A1B7}"/>
              </a:ext>
            </a:extLst>
          </p:cNvPr>
          <p:cNvSpPr txBox="1"/>
          <p:nvPr/>
        </p:nvSpPr>
        <p:spPr>
          <a:xfrm>
            <a:off x="3216417" y="367646"/>
            <a:ext cx="6470297" cy="369332"/>
          </a:xfrm>
          <a:prstGeom prst="rect">
            <a:avLst/>
          </a:prstGeom>
          <a:noFill/>
        </p:spPr>
        <p:txBody>
          <a:bodyPr wrap="none" rtlCol="0">
            <a:spAutoFit/>
          </a:bodyPr>
          <a:lstStyle/>
          <a:p>
            <a:r>
              <a:rPr lang="es-MX" dirty="0"/>
              <a:t>SEGUIMIENTO, EVALUACIÓN, AUTOEVALUACIÓN Y COEVALUACIÓN.</a:t>
            </a:r>
          </a:p>
        </p:txBody>
      </p:sp>
    </p:spTree>
    <p:extLst>
      <p:ext uri="{BB962C8B-B14F-4D97-AF65-F5344CB8AC3E}">
        <p14:creationId xmlns:p14="http://schemas.microsoft.com/office/powerpoint/2010/main" xmlns="" val="144404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09F3A1E-F5E2-464A-A89A-F02B5F8C6818}"/>
              </a:ext>
            </a:extLst>
          </p:cNvPr>
          <p:cNvSpPr txBox="1"/>
          <p:nvPr/>
        </p:nvSpPr>
        <p:spPr>
          <a:xfrm>
            <a:off x="4515440" y="669303"/>
            <a:ext cx="4411744" cy="369332"/>
          </a:xfrm>
          <a:prstGeom prst="rect">
            <a:avLst/>
          </a:prstGeom>
          <a:noFill/>
        </p:spPr>
        <p:txBody>
          <a:bodyPr wrap="square" rtlCol="0">
            <a:spAutoFit/>
          </a:bodyPr>
          <a:lstStyle/>
          <a:p>
            <a:r>
              <a:rPr lang="es-MX" dirty="0"/>
              <a:t>REFLEXIONES</a:t>
            </a:r>
          </a:p>
        </p:txBody>
      </p:sp>
      <p:sp>
        <p:nvSpPr>
          <p:cNvPr id="3" name="CuadroTexto 2">
            <a:extLst>
              <a:ext uri="{FF2B5EF4-FFF2-40B4-BE49-F238E27FC236}">
                <a16:creationId xmlns:a16="http://schemas.microsoft.com/office/drawing/2014/main" xmlns="" id="{A22F477D-B3E3-425A-92F0-EEF1545C1768}"/>
              </a:ext>
            </a:extLst>
          </p:cNvPr>
          <p:cNvSpPr txBox="1"/>
          <p:nvPr/>
        </p:nvSpPr>
        <p:spPr>
          <a:xfrm>
            <a:off x="1574276" y="1970202"/>
            <a:ext cx="10133815" cy="2585323"/>
          </a:xfrm>
          <a:prstGeom prst="rect">
            <a:avLst/>
          </a:prstGeom>
          <a:noFill/>
        </p:spPr>
        <p:txBody>
          <a:bodyPr wrap="square" rtlCol="0">
            <a:spAutoFit/>
          </a:bodyPr>
          <a:lstStyle/>
          <a:p>
            <a:r>
              <a:rPr lang="es-MX" dirty="0"/>
              <a:t>Avances. El trabajo colaborativo nos permitió enriquecer el proyecto, buscando diferentes estrategias para acercar a los alumnos e involucrarlos en las actividades propuestas.</a:t>
            </a:r>
          </a:p>
          <a:p>
            <a:endParaRPr lang="es-MX" dirty="0"/>
          </a:p>
          <a:p>
            <a:endParaRPr lang="es-MX" dirty="0"/>
          </a:p>
          <a:p>
            <a:r>
              <a:rPr lang="es-MX" dirty="0"/>
              <a:t>Tropiezos. Por ser profesores de distintas academias, los tiempos de trabajo no coincidían, el ritmo de trabajo con los grupos era distinto y era complicado empatar el avance interdisciplinar.</a:t>
            </a:r>
          </a:p>
          <a:p>
            <a:endParaRPr lang="es-MX" dirty="0"/>
          </a:p>
          <a:p>
            <a:r>
              <a:rPr lang="es-MX" dirty="0"/>
              <a:t>Soluciones. Trabajar en plataforma virtual, estar en constante comunicación, apoyarnos en los estudiantes, disposición y apoyo por parte de los directivos. </a:t>
            </a:r>
          </a:p>
        </p:txBody>
      </p:sp>
    </p:spTree>
    <p:extLst>
      <p:ext uri="{BB962C8B-B14F-4D97-AF65-F5344CB8AC3E}">
        <p14:creationId xmlns:p14="http://schemas.microsoft.com/office/powerpoint/2010/main" xmlns="" val="274947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C165A65-2502-4610-80F6-9A311FED8B76}"/>
              </a:ext>
            </a:extLst>
          </p:cNvPr>
          <p:cNvSpPr txBox="1"/>
          <p:nvPr/>
        </p:nvSpPr>
        <p:spPr>
          <a:xfrm>
            <a:off x="5825765" y="575035"/>
            <a:ext cx="3561360" cy="369332"/>
          </a:xfrm>
          <a:prstGeom prst="rect">
            <a:avLst/>
          </a:prstGeom>
          <a:noFill/>
        </p:spPr>
        <p:txBody>
          <a:bodyPr wrap="none" rtlCol="0">
            <a:spAutoFit/>
          </a:bodyPr>
          <a:lstStyle/>
          <a:p>
            <a:r>
              <a:rPr lang="es-MX" dirty="0"/>
              <a:t>PREGUNTAS GENERADORAS (MAPA)</a:t>
            </a:r>
          </a:p>
        </p:txBody>
      </p:sp>
      <p:pic>
        <p:nvPicPr>
          <p:cNvPr id="10" name="Imagen 9" descr="Imagen que contiene texto&#10;&#10;Descripción generada automáticamente">
            <a:extLst>
              <a:ext uri="{FF2B5EF4-FFF2-40B4-BE49-F238E27FC236}">
                <a16:creationId xmlns:a16="http://schemas.microsoft.com/office/drawing/2014/main" xmlns="" id="{F056306D-A1E6-48E3-B1CA-67A293E38CE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890" t="10447"/>
          <a:stretch/>
        </p:blipFill>
        <p:spPr>
          <a:xfrm>
            <a:off x="2111604" y="944367"/>
            <a:ext cx="8367859" cy="5728540"/>
          </a:xfrm>
          <a:prstGeom prst="rect">
            <a:avLst/>
          </a:prstGeom>
        </p:spPr>
      </p:pic>
      <p:sp>
        <p:nvSpPr>
          <p:cNvPr id="11" name="CuadroTexto 10">
            <a:extLst>
              <a:ext uri="{FF2B5EF4-FFF2-40B4-BE49-F238E27FC236}">
                <a16:creationId xmlns:a16="http://schemas.microsoft.com/office/drawing/2014/main" xmlns="" id="{C49769A3-3D37-4AA8-BC9E-35043F7AD4F4}"/>
              </a:ext>
            </a:extLst>
          </p:cNvPr>
          <p:cNvSpPr txBox="1"/>
          <p:nvPr/>
        </p:nvSpPr>
        <p:spPr>
          <a:xfrm>
            <a:off x="1376313" y="390369"/>
            <a:ext cx="3836710" cy="369332"/>
          </a:xfrm>
          <a:prstGeom prst="rect">
            <a:avLst/>
          </a:prstGeom>
          <a:noFill/>
        </p:spPr>
        <p:txBody>
          <a:bodyPr wrap="square" rtlCol="0">
            <a:spAutoFit/>
          </a:bodyPr>
          <a:lstStyle/>
          <a:p>
            <a:r>
              <a:rPr lang="es-MX" dirty="0">
                <a:latin typeface="Curlz MT" panose="04040404050702020202" pitchFamily="82" charset="0"/>
              </a:rPr>
              <a:t>PRODUCTO 4</a:t>
            </a:r>
          </a:p>
        </p:txBody>
      </p:sp>
    </p:spTree>
    <p:extLst>
      <p:ext uri="{BB962C8B-B14F-4D97-AF65-F5344CB8AC3E}">
        <p14:creationId xmlns:p14="http://schemas.microsoft.com/office/powerpoint/2010/main" xmlns="" val="261982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xmlns="" id="{8BF3E64D-1835-4CDC-BBC9-A824AC459573}"/>
              </a:ext>
            </a:extLst>
          </p:cNvPr>
          <p:cNvSpPr>
            <a:spLocks noGrp="1"/>
          </p:cNvSpPr>
          <p:nvPr/>
        </p:nvSpPr>
        <p:spPr bwMode="auto">
          <a:xfrm>
            <a:off x="2455068" y="642144"/>
            <a:ext cx="7056438" cy="271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s-MX" sz="2000"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Profesores participantes y asignaturas</a:t>
            </a:r>
          </a:p>
          <a:p>
            <a:pPr marL="0" indent="0" algn="ctr" eaLnBrk="1" fontAlgn="auto" hangingPunct="1">
              <a:spcAft>
                <a:spcPts val="0"/>
              </a:spcAft>
              <a:buFont typeface="Arial" panose="020B0604020202020204" pitchFamily="34" charset="0"/>
              <a:buNone/>
              <a:defRPr/>
            </a:pPr>
            <a:endParaRPr lang="es-MX" sz="2000" dirty="0">
              <a:latin typeface="Franklin Gothic Book" panose="020B0503020102020204" pitchFamily="34" charset="0"/>
              <a:cs typeface="Tahoma" panose="020B0604030504040204" pitchFamily="34" charset="0"/>
            </a:endParaRPr>
          </a:p>
          <a:p>
            <a:pPr eaLnBrk="1" fontAlgn="auto" hangingPunct="1">
              <a:spcAft>
                <a:spcPts val="0"/>
              </a:spcAft>
              <a:buFont typeface="Wingdings" panose="05000000000000000000" pitchFamily="2" charset="2"/>
              <a:buChar char="v"/>
              <a:defRPr/>
            </a:pPr>
            <a:r>
              <a:rPr lang="es-MX" sz="1800" dirty="0">
                <a:solidFill>
                  <a:schemeClr val="accent1">
                    <a:lumMod val="50000"/>
                  </a:schemeClr>
                </a:solidFill>
                <a:latin typeface="Franklin Gothic Book" panose="020B0503020102020204" pitchFamily="34" charset="0"/>
                <a:cs typeface="Tahoma" panose="020B0604030504040204" pitchFamily="34" charset="0"/>
              </a:rPr>
              <a:t> </a:t>
            </a:r>
            <a:r>
              <a:rPr lang="es-MX" sz="1800" b="1" dirty="0">
                <a:solidFill>
                  <a:schemeClr val="accent1">
                    <a:lumMod val="50000"/>
                  </a:schemeClr>
                </a:solidFill>
                <a:latin typeface="Franklin Gothic Book" panose="020B0503020102020204" pitchFamily="34" charset="0"/>
                <a:cs typeface="Tahoma" panose="020B0604030504040204" pitchFamily="34" charset="0"/>
              </a:rPr>
              <a:t>Ma. Elena Rojas Sánchez</a:t>
            </a:r>
            <a:r>
              <a:rPr lang="es-MX" sz="1800" dirty="0">
                <a:solidFill>
                  <a:schemeClr val="accent1">
                    <a:lumMod val="50000"/>
                  </a:schemeClr>
                </a:solidFill>
                <a:latin typeface="Franklin Gothic Book" panose="020B0503020102020204" pitchFamily="34" charset="0"/>
                <a:cs typeface="Tahoma" panose="020B0604030504040204" pitchFamily="34" charset="0"/>
              </a:rPr>
              <a:t>. Química I </a:t>
            </a:r>
            <a:r>
              <a:rPr lang="es-MX" sz="1400" dirty="0">
                <a:solidFill>
                  <a:schemeClr val="accent1">
                    <a:lumMod val="50000"/>
                  </a:schemeClr>
                </a:solidFill>
                <a:latin typeface="Franklin Gothic Book" panose="020B0503020102020204" pitchFamily="34" charset="0"/>
                <a:cs typeface="Tahoma" panose="020B0604030504040204" pitchFamily="34" charset="0"/>
              </a:rPr>
              <a:t>(1103</a:t>
            </a:r>
            <a:r>
              <a:rPr lang="es-MX" sz="1800" dirty="0">
                <a:solidFill>
                  <a:schemeClr val="accent1">
                    <a:lumMod val="50000"/>
                  </a:schemeClr>
                </a:solidFill>
                <a:latin typeface="Franklin Gothic Book" panose="020B0503020102020204" pitchFamily="34" charset="0"/>
                <a:cs typeface="Tahoma" panose="020B0604030504040204" pitchFamily="34" charset="0"/>
              </a:rPr>
              <a:t>)</a:t>
            </a:r>
          </a:p>
          <a:p>
            <a:pPr eaLnBrk="1" fontAlgn="auto" hangingPunct="1">
              <a:spcAft>
                <a:spcPts val="0"/>
              </a:spcAft>
              <a:buFont typeface="Wingdings" panose="05000000000000000000" pitchFamily="2" charset="2"/>
              <a:buChar char="v"/>
              <a:defRPr/>
            </a:pPr>
            <a:endParaRPr lang="es-MX" sz="1800" dirty="0">
              <a:solidFill>
                <a:schemeClr val="accent1">
                  <a:lumMod val="50000"/>
                </a:schemeClr>
              </a:solidFill>
              <a:latin typeface="Franklin Gothic Book" panose="020B0503020102020204" pitchFamily="34" charset="0"/>
              <a:cs typeface="Tahoma" panose="020B0604030504040204" pitchFamily="34" charset="0"/>
            </a:endParaRPr>
          </a:p>
          <a:p>
            <a:pPr marL="0" indent="0" eaLnBrk="1" fontAlgn="auto" hangingPunct="1">
              <a:spcAft>
                <a:spcPts val="0"/>
              </a:spcAft>
              <a:buFont typeface="Arial" panose="020B0604020202020204" pitchFamily="34" charset="0"/>
              <a:buNone/>
              <a:defRPr/>
            </a:pPr>
            <a:endParaRPr lang="es-MX" sz="1800" dirty="0">
              <a:solidFill>
                <a:schemeClr val="accent1">
                  <a:lumMod val="50000"/>
                </a:schemeClr>
              </a:solidFill>
              <a:latin typeface="Franklin Gothic Book" panose="020B0503020102020204" pitchFamily="34" charset="0"/>
              <a:cs typeface="Tahoma" panose="020B0604030504040204" pitchFamily="34" charset="0"/>
            </a:endParaRPr>
          </a:p>
          <a:p>
            <a:pPr eaLnBrk="1" fontAlgn="auto" hangingPunct="1">
              <a:spcAft>
                <a:spcPts val="0"/>
              </a:spcAft>
              <a:buFont typeface="Wingdings" panose="05000000000000000000" pitchFamily="2" charset="2"/>
              <a:buChar char="v"/>
              <a:defRPr/>
            </a:pPr>
            <a:r>
              <a:rPr lang="es-MX" sz="1800" dirty="0">
                <a:solidFill>
                  <a:schemeClr val="accent1">
                    <a:lumMod val="50000"/>
                  </a:schemeClr>
                </a:solidFill>
                <a:latin typeface="Franklin Gothic Book" panose="020B0503020102020204" pitchFamily="34" charset="0"/>
                <a:cs typeface="Tahoma" panose="020B0604030504040204" pitchFamily="34" charset="0"/>
              </a:rPr>
              <a:t> </a:t>
            </a:r>
            <a:r>
              <a:rPr lang="es-MX" sz="1800" b="1" dirty="0">
                <a:solidFill>
                  <a:schemeClr val="accent1">
                    <a:lumMod val="50000"/>
                  </a:schemeClr>
                </a:solidFill>
                <a:latin typeface="Franklin Gothic Book" panose="020B0503020102020204" pitchFamily="34" charset="0"/>
                <a:cs typeface="Tahoma" panose="020B0604030504040204" pitchFamily="34" charset="0"/>
              </a:rPr>
              <a:t>Daniel Eduardo Hernández Chavarría</a:t>
            </a:r>
            <a:r>
              <a:rPr lang="es-MX" sz="1800" dirty="0">
                <a:solidFill>
                  <a:schemeClr val="accent1">
                    <a:lumMod val="50000"/>
                  </a:schemeClr>
                </a:solidFill>
                <a:latin typeface="Franklin Gothic Book" panose="020B0503020102020204" pitchFamily="34" charset="0"/>
                <a:cs typeface="Tahoma" panose="020B0604030504040204" pitchFamily="34" charset="0"/>
              </a:rPr>
              <a:t>. Matemáticas I </a:t>
            </a:r>
            <a:r>
              <a:rPr lang="es-MX" sz="1700" dirty="0">
                <a:solidFill>
                  <a:schemeClr val="accent1">
                    <a:lumMod val="50000"/>
                  </a:schemeClr>
                </a:solidFill>
                <a:latin typeface="Franklin Gothic Book" panose="020B0503020102020204" pitchFamily="34" charset="0"/>
                <a:cs typeface="Tahoma" panose="020B0604030504040204" pitchFamily="34" charset="0"/>
              </a:rPr>
              <a:t>(Álgebra) </a:t>
            </a:r>
            <a:r>
              <a:rPr lang="es-MX" sz="1400" dirty="0">
                <a:solidFill>
                  <a:schemeClr val="accent1">
                    <a:lumMod val="50000"/>
                  </a:schemeClr>
                </a:solidFill>
                <a:latin typeface="Franklin Gothic Book" panose="020B0503020102020204" pitchFamily="34" charset="0"/>
                <a:cs typeface="Tahoma" panose="020B0604030504040204" pitchFamily="34" charset="0"/>
              </a:rPr>
              <a:t>(1101)</a:t>
            </a:r>
          </a:p>
          <a:p>
            <a:pPr eaLnBrk="1" fontAlgn="auto" hangingPunct="1">
              <a:spcAft>
                <a:spcPts val="0"/>
              </a:spcAft>
              <a:buFont typeface="Wingdings" panose="05000000000000000000" pitchFamily="2" charset="2"/>
              <a:buChar char="v"/>
              <a:defRPr/>
            </a:pPr>
            <a:endParaRPr lang="es-MX" sz="1800" dirty="0">
              <a:solidFill>
                <a:schemeClr val="accent1">
                  <a:lumMod val="50000"/>
                </a:schemeClr>
              </a:solidFill>
              <a:latin typeface="Franklin Gothic Book" panose="020B0503020102020204" pitchFamily="34" charset="0"/>
              <a:cs typeface="Tahoma" panose="020B0604030504040204" pitchFamily="34" charset="0"/>
            </a:endParaRPr>
          </a:p>
          <a:p>
            <a:pPr eaLnBrk="1" fontAlgn="auto" hangingPunct="1">
              <a:spcAft>
                <a:spcPts val="0"/>
              </a:spcAft>
              <a:buFont typeface="Wingdings" panose="05000000000000000000" pitchFamily="2" charset="2"/>
              <a:buChar char="v"/>
              <a:defRPr/>
            </a:pPr>
            <a:endParaRPr lang="es-MX" sz="1800" dirty="0">
              <a:solidFill>
                <a:schemeClr val="accent1">
                  <a:lumMod val="50000"/>
                </a:schemeClr>
              </a:solidFill>
              <a:latin typeface="Franklin Gothic Book" panose="020B0503020102020204" pitchFamily="34" charset="0"/>
              <a:cs typeface="Tahoma" panose="020B0604030504040204" pitchFamily="34" charset="0"/>
            </a:endParaRPr>
          </a:p>
          <a:p>
            <a:pPr eaLnBrk="1" fontAlgn="auto" hangingPunct="1">
              <a:spcAft>
                <a:spcPts val="0"/>
              </a:spcAft>
              <a:buFont typeface="Wingdings" panose="05000000000000000000" pitchFamily="2" charset="2"/>
              <a:buChar char="v"/>
              <a:defRPr/>
            </a:pPr>
            <a:r>
              <a:rPr lang="es-MX" sz="1800" b="1" dirty="0">
                <a:solidFill>
                  <a:schemeClr val="accent1">
                    <a:lumMod val="50000"/>
                  </a:schemeClr>
                </a:solidFill>
                <a:latin typeface="Franklin Gothic Book" panose="020B0503020102020204" pitchFamily="34" charset="0"/>
                <a:cs typeface="Tahoma" panose="020B0604030504040204" pitchFamily="34" charset="0"/>
              </a:rPr>
              <a:t>Salvador Sagrero Martínez</a:t>
            </a:r>
            <a:r>
              <a:rPr lang="es-MX" sz="1800" dirty="0">
                <a:solidFill>
                  <a:schemeClr val="accent1">
                    <a:lumMod val="50000"/>
                  </a:schemeClr>
                </a:solidFill>
                <a:latin typeface="Franklin Gothic Book" panose="020B0503020102020204" pitchFamily="34" charset="0"/>
                <a:cs typeface="Tahoma" panose="020B0604030504040204" pitchFamily="34" charset="0"/>
              </a:rPr>
              <a:t>. Taller de Lectura, Redacción e Iniciación a la Investigación Documental I </a:t>
            </a:r>
            <a:r>
              <a:rPr lang="es-MX" sz="1400" dirty="0">
                <a:solidFill>
                  <a:schemeClr val="accent1">
                    <a:lumMod val="50000"/>
                  </a:schemeClr>
                </a:solidFill>
                <a:latin typeface="Franklin Gothic Book" panose="020B0503020102020204" pitchFamily="34" charset="0"/>
                <a:cs typeface="Tahoma" panose="020B0604030504040204" pitchFamily="34" charset="0"/>
              </a:rPr>
              <a:t>(1105)</a:t>
            </a:r>
          </a:p>
          <a:p>
            <a:pPr marL="0" indent="0" eaLnBrk="1" fontAlgn="auto" hangingPunct="1">
              <a:spcAft>
                <a:spcPts val="0"/>
              </a:spcAft>
              <a:buFont typeface="Arial" panose="020B0604020202020204" pitchFamily="34" charset="0"/>
              <a:buNone/>
              <a:defRPr/>
            </a:pPr>
            <a:endParaRPr lang="es-MX" sz="1800" dirty="0">
              <a:latin typeface="Franklin Gothic Book" panose="020B0503020102020204" pitchFamily="34" charset="0"/>
              <a:cs typeface="Tahoma" panose="020B0604030504040204" pitchFamily="34" charset="0"/>
            </a:endParaRPr>
          </a:p>
        </p:txBody>
      </p:sp>
      <p:sp>
        <p:nvSpPr>
          <p:cNvPr id="3" name="Marcador de número de diapositiva 8">
            <a:extLst>
              <a:ext uri="{FF2B5EF4-FFF2-40B4-BE49-F238E27FC236}">
                <a16:creationId xmlns:a16="http://schemas.microsoft.com/office/drawing/2014/main" xmlns="" id="{A20EEA85-09FC-4F34-9912-CF37952B9AF4}"/>
              </a:ext>
            </a:extLst>
          </p:cNvPr>
          <p:cNvSpPr>
            <a:spLocks noGrp="1"/>
          </p:cNvSpPr>
          <p:nvPr/>
        </p:nvSpPr>
        <p:spPr>
          <a:xfrm>
            <a:off x="7960518" y="6330156"/>
            <a:ext cx="2057400" cy="365125"/>
          </a:xfrm>
          <a:prstGeom prst="rect">
            <a:avLst/>
          </a:prstGeom>
        </p:spPr>
        <p:txBody>
          <a:bodyPr vert="horz" lIns="91440" tIns="45720" rIns="91440" bIns="45720" rtlCol="0" anchor="ctr"/>
          <a:lstStyle>
            <a:defPPr>
              <a:defRPr lang="es-MX"/>
            </a:defPPr>
            <a:lvl1pPr algn="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9C3893AE-92EB-428E-B75D-AA68D80CB8C6}" type="slidenum">
              <a:rPr lang="es-MX"/>
              <a:pPr>
                <a:defRPr/>
              </a:pPr>
              <a:t>2</a:t>
            </a:fld>
            <a:endParaRPr lang="es-MX"/>
          </a:p>
        </p:txBody>
      </p:sp>
      <p:sp>
        <p:nvSpPr>
          <p:cNvPr id="5" name="CuadroTexto 3">
            <a:extLst>
              <a:ext uri="{FF2B5EF4-FFF2-40B4-BE49-F238E27FC236}">
                <a16:creationId xmlns:a16="http://schemas.microsoft.com/office/drawing/2014/main" xmlns="" id="{D67BC777-6F29-4422-8E31-B5595A576F7F}"/>
              </a:ext>
            </a:extLst>
          </p:cNvPr>
          <p:cNvSpPr txBox="1">
            <a:spLocks noChangeArrowheads="1"/>
          </p:cNvSpPr>
          <p:nvPr/>
        </p:nvSpPr>
        <p:spPr bwMode="auto">
          <a:xfrm>
            <a:off x="1843881" y="4855369"/>
            <a:ext cx="8064500"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r>
              <a:rPr lang="es-MX" sz="2800" dirty="0">
                <a:solidFill>
                  <a:schemeClr val="accent4">
                    <a:lumMod val="75000"/>
                  </a:schemeClr>
                </a:solidFill>
                <a:latin typeface="Perpetua" panose="02020502060401020303" pitchFamily="18" charset="0"/>
              </a:rPr>
              <a:t>Proyecto: </a:t>
            </a:r>
          </a:p>
          <a:p>
            <a:pPr algn="ctr" eaLnBrk="1" hangingPunct="1">
              <a:defRPr/>
            </a:pPr>
            <a:r>
              <a:rPr lang="es-MX" sz="3200" dirty="0" smtClean="0">
                <a:solidFill>
                  <a:schemeClr val="accent1">
                    <a:lumMod val="50000"/>
                  </a:schemeClr>
                </a:solidFill>
                <a:latin typeface="Perpetua" panose="02020502060401020303" pitchFamily="18" charset="0"/>
              </a:rPr>
              <a:t>El agua se queda, el hombre se va. ¿Cómo </a:t>
            </a:r>
            <a:r>
              <a:rPr lang="es-MX" sz="3200" dirty="0">
                <a:solidFill>
                  <a:schemeClr val="accent1">
                    <a:lumMod val="50000"/>
                  </a:schemeClr>
                </a:solidFill>
                <a:latin typeface="Perpetua" panose="02020502060401020303" pitchFamily="18" charset="0"/>
              </a:rPr>
              <a:t>cuidar el agua en mi comunidad?</a:t>
            </a:r>
          </a:p>
        </p:txBody>
      </p:sp>
      <p:sp>
        <p:nvSpPr>
          <p:cNvPr id="6" name="Rectángulo 5">
            <a:extLst>
              <a:ext uri="{FF2B5EF4-FFF2-40B4-BE49-F238E27FC236}">
                <a16:creationId xmlns:a16="http://schemas.microsoft.com/office/drawing/2014/main" xmlns="" id="{62A0547E-1E58-4406-A087-FF5991E329D6}"/>
              </a:ext>
            </a:extLst>
          </p:cNvPr>
          <p:cNvSpPr/>
          <p:nvPr/>
        </p:nvSpPr>
        <p:spPr>
          <a:xfrm>
            <a:off x="1825021" y="157162"/>
            <a:ext cx="8539163" cy="640873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MX"/>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MX"/>
          </a:p>
        </p:txBody>
      </p:sp>
      <p:sp>
        <p:nvSpPr>
          <p:cNvPr id="7" name="Rectángulo 6"/>
          <p:cNvSpPr/>
          <p:nvPr/>
        </p:nvSpPr>
        <p:spPr>
          <a:xfrm>
            <a:off x="3047999" y="3630271"/>
            <a:ext cx="6096000" cy="646331"/>
          </a:xfrm>
          <a:prstGeom prst="rect">
            <a:avLst/>
          </a:prstGeom>
        </p:spPr>
        <p:txBody>
          <a:bodyPr>
            <a:spAutoFit/>
          </a:bodyPr>
          <a:lstStyle/>
          <a:p>
            <a:pPr algn="ctr">
              <a:defRPr/>
            </a:pPr>
            <a:r>
              <a:rPr lang="es-MX" b="1" dirty="0">
                <a:solidFill>
                  <a:schemeClr val="accent4">
                    <a:lumMod val="75000"/>
                  </a:schemeClr>
                </a:solidFill>
                <a:latin typeface="Century Schoolbook" panose="02040604050505020304" pitchFamily="18" charset="0"/>
              </a:rPr>
              <a:t>Ciclo escolar: </a:t>
            </a:r>
            <a:r>
              <a:rPr lang="es-MX" b="1" dirty="0" smtClean="0">
                <a:solidFill>
                  <a:schemeClr val="accent4">
                    <a:lumMod val="75000"/>
                  </a:schemeClr>
                </a:solidFill>
                <a:latin typeface="Century Schoolbook" panose="02040604050505020304" pitchFamily="18" charset="0"/>
              </a:rPr>
              <a:t>2020-2021</a:t>
            </a:r>
            <a:endParaRPr lang="es-MX" b="1" dirty="0">
              <a:solidFill>
                <a:schemeClr val="accent4">
                  <a:lumMod val="75000"/>
                </a:schemeClr>
              </a:solidFill>
              <a:latin typeface="Century Schoolbook" panose="02040604050505020304" pitchFamily="18" charset="0"/>
            </a:endParaRPr>
          </a:p>
          <a:p>
            <a:pPr>
              <a:defRPr/>
            </a:pPr>
            <a:r>
              <a:rPr lang="es-MX" b="1" dirty="0">
                <a:solidFill>
                  <a:schemeClr val="accent1">
                    <a:lumMod val="50000"/>
                  </a:schemeClr>
                </a:solidFill>
                <a:latin typeface="Century Schoolbook" panose="02040604050505020304" pitchFamily="18" charset="0"/>
              </a:rPr>
              <a:t>Fechas de inicio y de término: </a:t>
            </a:r>
            <a:r>
              <a:rPr lang="es-MX" b="1" dirty="0" smtClean="0">
                <a:solidFill>
                  <a:schemeClr val="accent1">
                    <a:lumMod val="50000"/>
                  </a:schemeClr>
                </a:solidFill>
                <a:latin typeface="Century Schoolbook" panose="02040604050505020304" pitchFamily="18" charset="0"/>
              </a:rPr>
              <a:t>Marzo-abril-2021</a:t>
            </a:r>
            <a:endParaRPr lang="es-MX" b="1" dirty="0">
              <a:solidFill>
                <a:schemeClr val="accent1">
                  <a:lumMod val="50000"/>
                </a:schemeClr>
              </a:solidFill>
              <a:latin typeface="Century Schoolbook" panose="02040604050505020304" pitchFamily="18" charset="0"/>
            </a:endParaRPr>
          </a:p>
        </p:txBody>
      </p:sp>
      <p:sp>
        <p:nvSpPr>
          <p:cNvPr id="8" name="Rectángulo 7"/>
          <p:cNvSpPr/>
          <p:nvPr/>
        </p:nvSpPr>
        <p:spPr>
          <a:xfrm>
            <a:off x="8262174" y="324536"/>
            <a:ext cx="1475084" cy="373757"/>
          </a:xfrm>
          <a:prstGeom prst="rect">
            <a:avLst/>
          </a:prstGeom>
        </p:spPr>
        <p:txBody>
          <a:bodyPr wrap="none">
            <a:spAutoFit/>
          </a:bodyPr>
          <a:lstStyle/>
          <a:p>
            <a:pPr>
              <a:lnSpc>
                <a:spcPct val="107000"/>
              </a:lnSpc>
              <a:spcAft>
                <a:spcPts val="800"/>
              </a:spcAft>
            </a:pP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2º. semestre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1160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descr="Imagen que contiene texto, pizarra&#10;&#10;Descripción generada automáticamente">
            <a:extLst>
              <a:ext uri="{FF2B5EF4-FFF2-40B4-BE49-F238E27FC236}">
                <a16:creationId xmlns:a16="http://schemas.microsoft.com/office/drawing/2014/main" xmlns="" id="{DD442394-BC17-45F9-B1F6-6FD18EC2D4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3524250" y="518474"/>
            <a:ext cx="5143500" cy="6858000"/>
          </a:xfrm>
          <a:prstGeom prst="rect">
            <a:avLst/>
          </a:prstGeom>
        </p:spPr>
      </p:pic>
      <p:sp>
        <p:nvSpPr>
          <p:cNvPr id="3" name="CuadroTexto 2">
            <a:extLst>
              <a:ext uri="{FF2B5EF4-FFF2-40B4-BE49-F238E27FC236}">
                <a16:creationId xmlns:a16="http://schemas.microsoft.com/office/drawing/2014/main" xmlns="" id="{2103100F-C16B-44D4-B07B-767027DA7F3C}"/>
              </a:ext>
            </a:extLst>
          </p:cNvPr>
          <p:cNvSpPr txBox="1"/>
          <p:nvPr/>
        </p:nvSpPr>
        <p:spPr>
          <a:xfrm>
            <a:off x="4326903" y="838986"/>
            <a:ext cx="2816797" cy="369332"/>
          </a:xfrm>
          <a:prstGeom prst="rect">
            <a:avLst/>
          </a:prstGeom>
          <a:noFill/>
        </p:spPr>
        <p:txBody>
          <a:bodyPr wrap="none" rtlCol="0">
            <a:spAutoFit/>
          </a:bodyPr>
          <a:lstStyle/>
          <a:p>
            <a:r>
              <a:rPr lang="es-MX" dirty="0"/>
              <a:t>PROCESON DE INDAGACIÓN</a:t>
            </a:r>
          </a:p>
        </p:txBody>
      </p:sp>
      <p:sp>
        <p:nvSpPr>
          <p:cNvPr id="4" name="CuadroTexto 3">
            <a:extLst>
              <a:ext uri="{FF2B5EF4-FFF2-40B4-BE49-F238E27FC236}">
                <a16:creationId xmlns:a16="http://schemas.microsoft.com/office/drawing/2014/main" xmlns="" id="{71B8E394-871B-4675-BAC9-517087C1730B}"/>
              </a:ext>
            </a:extLst>
          </p:cNvPr>
          <p:cNvSpPr txBox="1"/>
          <p:nvPr/>
        </p:nvSpPr>
        <p:spPr>
          <a:xfrm>
            <a:off x="7871381" y="838986"/>
            <a:ext cx="3836710" cy="369332"/>
          </a:xfrm>
          <a:prstGeom prst="rect">
            <a:avLst/>
          </a:prstGeom>
          <a:noFill/>
        </p:spPr>
        <p:txBody>
          <a:bodyPr wrap="square" rtlCol="0">
            <a:spAutoFit/>
          </a:bodyPr>
          <a:lstStyle/>
          <a:p>
            <a:r>
              <a:rPr lang="es-MX" dirty="0">
                <a:latin typeface="Curlz MT" panose="04040404050702020202" pitchFamily="82" charset="0"/>
              </a:rPr>
              <a:t>PRODUCTO 5</a:t>
            </a:r>
          </a:p>
        </p:txBody>
      </p:sp>
    </p:spTree>
    <p:extLst>
      <p:ext uri="{BB962C8B-B14F-4D97-AF65-F5344CB8AC3E}">
        <p14:creationId xmlns:p14="http://schemas.microsoft.com/office/powerpoint/2010/main" xmlns="" val="128556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82B6ED4-300E-4C67-AB15-786820982871}"/>
              </a:ext>
            </a:extLst>
          </p:cNvPr>
          <p:cNvSpPr txBox="1"/>
          <p:nvPr/>
        </p:nvSpPr>
        <p:spPr>
          <a:xfrm>
            <a:off x="5595073" y="345436"/>
            <a:ext cx="1835502" cy="369332"/>
          </a:xfrm>
          <a:prstGeom prst="rect">
            <a:avLst/>
          </a:prstGeom>
          <a:noFill/>
        </p:spPr>
        <p:txBody>
          <a:bodyPr wrap="none" rtlCol="0">
            <a:spAutoFit/>
          </a:bodyPr>
          <a:lstStyle/>
          <a:p>
            <a:r>
              <a:rPr lang="es-MX" dirty="0"/>
              <a:t>A. M. E. GENERAL</a:t>
            </a:r>
          </a:p>
        </p:txBody>
      </p:sp>
      <p:pic>
        <p:nvPicPr>
          <p:cNvPr id="3" name="Imagen 2">
            <a:extLst>
              <a:ext uri="{FF2B5EF4-FFF2-40B4-BE49-F238E27FC236}">
                <a16:creationId xmlns:a16="http://schemas.microsoft.com/office/drawing/2014/main" xmlns="" id="{128D7EC2-0B59-4A57-81B6-05992832BDBA}"/>
              </a:ext>
            </a:extLst>
          </p:cNvPr>
          <p:cNvPicPr>
            <a:picLocks noChangeAspect="1"/>
          </p:cNvPicPr>
          <p:nvPr/>
        </p:nvPicPr>
        <p:blipFill>
          <a:blip r:embed="rId2"/>
          <a:stretch>
            <a:fillRect/>
          </a:stretch>
        </p:blipFill>
        <p:spPr>
          <a:xfrm>
            <a:off x="2560887" y="895546"/>
            <a:ext cx="7580159" cy="5432352"/>
          </a:xfrm>
          <a:prstGeom prst="rect">
            <a:avLst/>
          </a:prstGeom>
        </p:spPr>
      </p:pic>
      <p:sp>
        <p:nvSpPr>
          <p:cNvPr id="4" name="CuadroTexto 3">
            <a:extLst>
              <a:ext uri="{FF2B5EF4-FFF2-40B4-BE49-F238E27FC236}">
                <a16:creationId xmlns:a16="http://schemas.microsoft.com/office/drawing/2014/main" xmlns="" id="{C7A9494D-27A0-40A2-B378-60530AC1E936}"/>
              </a:ext>
            </a:extLst>
          </p:cNvPr>
          <p:cNvSpPr txBox="1"/>
          <p:nvPr/>
        </p:nvSpPr>
        <p:spPr>
          <a:xfrm>
            <a:off x="7814821" y="345436"/>
            <a:ext cx="3836710" cy="369332"/>
          </a:xfrm>
          <a:prstGeom prst="rect">
            <a:avLst/>
          </a:prstGeom>
          <a:noFill/>
        </p:spPr>
        <p:txBody>
          <a:bodyPr wrap="square" rtlCol="0">
            <a:spAutoFit/>
          </a:bodyPr>
          <a:lstStyle/>
          <a:p>
            <a:r>
              <a:rPr lang="es-MX" dirty="0">
                <a:latin typeface="Curlz MT" panose="04040404050702020202" pitchFamily="82" charset="0"/>
              </a:rPr>
              <a:t>PRODUCTO 6</a:t>
            </a:r>
          </a:p>
        </p:txBody>
      </p:sp>
    </p:spTree>
    <p:extLst>
      <p:ext uri="{BB962C8B-B14F-4D97-AF65-F5344CB8AC3E}">
        <p14:creationId xmlns:p14="http://schemas.microsoft.com/office/powerpoint/2010/main" xmlns="" val="395551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4D8AEEF-E166-4370-92CE-4CBCBC564E54}"/>
              </a:ext>
            </a:extLst>
          </p:cNvPr>
          <p:cNvPicPr>
            <a:picLocks noChangeAspect="1"/>
          </p:cNvPicPr>
          <p:nvPr/>
        </p:nvPicPr>
        <p:blipFill>
          <a:blip r:embed="rId2"/>
          <a:stretch>
            <a:fillRect/>
          </a:stretch>
        </p:blipFill>
        <p:spPr>
          <a:xfrm>
            <a:off x="2157642" y="575824"/>
            <a:ext cx="7876715" cy="5706351"/>
          </a:xfrm>
          <a:prstGeom prst="rect">
            <a:avLst/>
          </a:prstGeom>
        </p:spPr>
      </p:pic>
      <p:sp>
        <p:nvSpPr>
          <p:cNvPr id="4" name="CuadroTexto 3">
            <a:extLst>
              <a:ext uri="{FF2B5EF4-FFF2-40B4-BE49-F238E27FC236}">
                <a16:creationId xmlns:a16="http://schemas.microsoft.com/office/drawing/2014/main" xmlns="" id="{B8243D1F-B4CF-456F-9F67-4EF589030BBD}"/>
              </a:ext>
            </a:extLst>
          </p:cNvPr>
          <p:cNvSpPr txBox="1"/>
          <p:nvPr/>
        </p:nvSpPr>
        <p:spPr>
          <a:xfrm>
            <a:off x="7541443" y="0"/>
            <a:ext cx="3836710" cy="369332"/>
          </a:xfrm>
          <a:prstGeom prst="rect">
            <a:avLst/>
          </a:prstGeom>
          <a:noFill/>
        </p:spPr>
        <p:txBody>
          <a:bodyPr wrap="square" rtlCol="0">
            <a:spAutoFit/>
          </a:bodyPr>
          <a:lstStyle/>
          <a:p>
            <a:r>
              <a:rPr lang="es-MX" dirty="0">
                <a:latin typeface="Curlz MT" panose="04040404050702020202" pitchFamily="82" charset="0"/>
              </a:rPr>
              <a:t>PRODUCTO 6</a:t>
            </a:r>
          </a:p>
        </p:txBody>
      </p:sp>
    </p:spTree>
    <p:extLst>
      <p:ext uri="{BB962C8B-B14F-4D97-AF65-F5344CB8AC3E}">
        <p14:creationId xmlns:p14="http://schemas.microsoft.com/office/powerpoint/2010/main" xmlns="" val="280740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16B163B-EE02-4EAF-8508-CC03F860C177}"/>
              </a:ext>
            </a:extLst>
          </p:cNvPr>
          <p:cNvSpPr txBox="1"/>
          <p:nvPr/>
        </p:nvSpPr>
        <p:spPr>
          <a:xfrm>
            <a:off x="6096000" y="395926"/>
            <a:ext cx="1780039" cy="369332"/>
          </a:xfrm>
          <a:prstGeom prst="rect">
            <a:avLst/>
          </a:prstGeom>
          <a:noFill/>
        </p:spPr>
        <p:txBody>
          <a:bodyPr wrap="none" rtlCol="0">
            <a:spAutoFit/>
          </a:bodyPr>
          <a:lstStyle/>
          <a:p>
            <a:r>
              <a:rPr lang="es-MX" dirty="0"/>
              <a:t>E. I. P. RESUMEN.</a:t>
            </a:r>
          </a:p>
        </p:txBody>
      </p:sp>
      <p:pic>
        <p:nvPicPr>
          <p:cNvPr id="3" name="Imagen 2">
            <a:extLst>
              <a:ext uri="{FF2B5EF4-FFF2-40B4-BE49-F238E27FC236}">
                <a16:creationId xmlns:a16="http://schemas.microsoft.com/office/drawing/2014/main" xmlns="" id="{0B8651A1-EFE9-412D-A6C5-AAFBD0372249}"/>
              </a:ext>
            </a:extLst>
          </p:cNvPr>
          <p:cNvPicPr>
            <a:picLocks noChangeAspect="1"/>
          </p:cNvPicPr>
          <p:nvPr/>
        </p:nvPicPr>
        <p:blipFill>
          <a:blip r:embed="rId2"/>
          <a:stretch>
            <a:fillRect/>
          </a:stretch>
        </p:blipFill>
        <p:spPr>
          <a:xfrm>
            <a:off x="2334442" y="881833"/>
            <a:ext cx="7523116" cy="5377138"/>
          </a:xfrm>
          <a:prstGeom prst="rect">
            <a:avLst/>
          </a:prstGeom>
        </p:spPr>
      </p:pic>
      <p:sp>
        <p:nvSpPr>
          <p:cNvPr id="4" name="CuadroTexto 3">
            <a:extLst>
              <a:ext uri="{FF2B5EF4-FFF2-40B4-BE49-F238E27FC236}">
                <a16:creationId xmlns:a16="http://schemas.microsoft.com/office/drawing/2014/main" xmlns="" id="{549F3BC6-F43C-4FEC-A756-401C39C16015}"/>
              </a:ext>
            </a:extLst>
          </p:cNvPr>
          <p:cNvSpPr txBox="1"/>
          <p:nvPr/>
        </p:nvSpPr>
        <p:spPr>
          <a:xfrm>
            <a:off x="8069344" y="269548"/>
            <a:ext cx="3836710" cy="369332"/>
          </a:xfrm>
          <a:prstGeom prst="rect">
            <a:avLst/>
          </a:prstGeom>
          <a:noFill/>
        </p:spPr>
        <p:txBody>
          <a:bodyPr wrap="square" rtlCol="0">
            <a:spAutoFit/>
          </a:bodyPr>
          <a:lstStyle/>
          <a:p>
            <a:r>
              <a:rPr lang="es-MX" dirty="0">
                <a:latin typeface="Curlz MT" panose="04040404050702020202" pitchFamily="82" charset="0"/>
              </a:rPr>
              <a:t>PRODUCTO 7</a:t>
            </a:r>
          </a:p>
        </p:txBody>
      </p:sp>
    </p:spTree>
    <p:extLst>
      <p:ext uri="{BB962C8B-B14F-4D97-AF65-F5344CB8AC3E}">
        <p14:creationId xmlns:p14="http://schemas.microsoft.com/office/powerpoint/2010/main" xmlns="" val="124663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9BC087B-D1C6-44BF-835B-1F95B235E22D}"/>
              </a:ext>
            </a:extLst>
          </p:cNvPr>
          <p:cNvSpPr txBox="1"/>
          <p:nvPr/>
        </p:nvSpPr>
        <p:spPr>
          <a:xfrm>
            <a:off x="4515439" y="499621"/>
            <a:ext cx="3585084" cy="369332"/>
          </a:xfrm>
          <a:prstGeom prst="rect">
            <a:avLst/>
          </a:prstGeom>
          <a:noFill/>
        </p:spPr>
        <p:txBody>
          <a:bodyPr wrap="none" rtlCol="0">
            <a:spAutoFit/>
          </a:bodyPr>
          <a:lstStyle/>
          <a:p>
            <a:r>
              <a:rPr lang="es-MX" dirty="0"/>
              <a:t>E. I. P. ELABORACIÓN DEL PROYECTO</a:t>
            </a:r>
          </a:p>
        </p:txBody>
      </p:sp>
      <p:pic>
        <p:nvPicPr>
          <p:cNvPr id="3" name="Imagen 2">
            <a:extLst>
              <a:ext uri="{FF2B5EF4-FFF2-40B4-BE49-F238E27FC236}">
                <a16:creationId xmlns:a16="http://schemas.microsoft.com/office/drawing/2014/main" xmlns="" id="{F83C0383-92BA-47B3-9201-0192F889A936}"/>
              </a:ext>
            </a:extLst>
          </p:cNvPr>
          <p:cNvPicPr>
            <a:picLocks noChangeAspect="1"/>
          </p:cNvPicPr>
          <p:nvPr/>
        </p:nvPicPr>
        <p:blipFill rotWithShape="1">
          <a:blip r:embed="rId2"/>
          <a:srcRect l="24047" t="32876" r="25773" b="20826"/>
          <a:stretch/>
        </p:blipFill>
        <p:spPr>
          <a:xfrm>
            <a:off x="1972213" y="1018095"/>
            <a:ext cx="8368989" cy="4343400"/>
          </a:xfrm>
          <a:prstGeom prst="rect">
            <a:avLst/>
          </a:prstGeom>
        </p:spPr>
      </p:pic>
      <p:sp>
        <p:nvSpPr>
          <p:cNvPr id="4" name="CuadroTexto 3">
            <a:extLst>
              <a:ext uri="{FF2B5EF4-FFF2-40B4-BE49-F238E27FC236}">
                <a16:creationId xmlns:a16="http://schemas.microsoft.com/office/drawing/2014/main" xmlns="" id="{5BEDC3F4-7A12-46BC-82DF-AA9D0968FED5}"/>
              </a:ext>
            </a:extLst>
          </p:cNvPr>
          <p:cNvSpPr txBox="1"/>
          <p:nvPr/>
        </p:nvSpPr>
        <p:spPr>
          <a:xfrm>
            <a:off x="8069344" y="269548"/>
            <a:ext cx="3836710" cy="369332"/>
          </a:xfrm>
          <a:prstGeom prst="rect">
            <a:avLst/>
          </a:prstGeom>
          <a:noFill/>
        </p:spPr>
        <p:txBody>
          <a:bodyPr wrap="square" rtlCol="0">
            <a:spAutoFit/>
          </a:bodyPr>
          <a:lstStyle/>
          <a:p>
            <a:r>
              <a:rPr lang="es-MX" dirty="0">
                <a:latin typeface="Curlz MT" panose="04040404050702020202" pitchFamily="82" charset="0"/>
              </a:rPr>
              <a:t>PRODUCTO 7</a:t>
            </a:r>
          </a:p>
        </p:txBody>
      </p:sp>
    </p:spTree>
    <p:extLst>
      <p:ext uri="{BB962C8B-B14F-4D97-AF65-F5344CB8AC3E}">
        <p14:creationId xmlns:p14="http://schemas.microsoft.com/office/powerpoint/2010/main" xmlns="" val="2101258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F7AE2011-2849-4D4B-9CB5-6E1BA8C84CD6}"/>
              </a:ext>
            </a:extLst>
          </p:cNvPr>
          <p:cNvPicPr>
            <a:picLocks noChangeAspect="1"/>
          </p:cNvPicPr>
          <p:nvPr/>
        </p:nvPicPr>
        <p:blipFill rotWithShape="1">
          <a:blip r:embed="rId2"/>
          <a:srcRect l="24510" t="38901" r="25696" b="10378"/>
          <a:stretch/>
        </p:blipFill>
        <p:spPr>
          <a:xfrm>
            <a:off x="1956634" y="883763"/>
            <a:ext cx="8884191" cy="5090474"/>
          </a:xfrm>
          <a:prstGeom prst="rect">
            <a:avLst/>
          </a:prstGeom>
        </p:spPr>
      </p:pic>
      <p:sp>
        <p:nvSpPr>
          <p:cNvPr id="3" name="CuadroTexto 2">
            <a:extLst>
              <a:ext uri="{FF2B5EF4-FFF2-40B4-BE49-F238E27FC236}">
                <a16:creationId xmlns:a16="http://schemas.microsoft.com/office/drawing/2014/main" xmlns="" id="{4442ABD7-02FD-46B3-AC23-FCAD2583026E}"/>
              </a:ext>
            </a:extLst>
          </p:cNvPr>
          <p:cNvSpPr txBox="1"/>
          <p:nvPr/>
        </p:nvSpPr>
        <p:spPr>
          <a:xfrm>
            <a:off x="8069344" y="269548"/>
            <a:ext cx="3836710" cy="369332"/>
          </a:xfrm>
          <a:prstGeom prst="rect">
            <a:avLst/>
          </a:prstGeom>
          <a:noFill/>
        </p:spPr>
        <p:txBody>
          <a:bodyPr wrap="square" rtlCol="0">
            <a:spAutoFit/>
          </a:bodyPr>
          <a:lstStyle/>
          <a:p>
            <a:r>
              <a:rPr lang="es-MX" dirty="0">
                <a:latin typeface="Curlz MT" panose="04040404050702020202" pitchFamily="82" charset="0"/>
              </a:rPr>
              <a:t>PRODUCTO 7</a:t>
            </a:r>
          </a:p>
        </p:txBody>
      </p:sp>
    </p:spTree>
    <p:extLst>
      <p:ext uri="{BB962C8B-B14F-4D97-AF65-F5344CB8AC3E}">
        <p14:creationId xmlns:p14="http://schemas.microsoft.com/office/powerpoint/2010/main" xmlns="" val="84447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D3766FE-B15B-474E-B927-F91FDA6E6A9F}"/>
              </a:ext>
            </a:extLst>
          </p:cNvPr>
          <p:cNvPicPr>
            <a:picLocks noChangeAspect="1"/>
          </p:cNvPicPr>
          <p:nvPr/>
        </p:nvPicPr>
        <p:blipFill rotWithShape="1">
          <a:blip r:embed="rId2"/>
          <a:srcRect l="24665" t="23917" r="24304" b="12027"/>
          <a:stretch/>
        </p:blipFill>
        <p:spPr>
          <a:xfrm>
            <a:off x="2017337" y="527065"/>
            <a:ext cx="7811678" cy="5515518"/>
          </a:xfrm>
          <a:prstGeom prst="rect">
            <a:avLst/>
          </a:prstGeom>
        </p:spPr>
      </p:pic>
      <p:sp>
        <p:nvSpPr>
          <p:cNvPr id="3" name="CuadroTexto 2">
            <a:extLst>
              <a:ext uri="{FF2B5EF4-FFF2-40B4-BE49-F238E27FC236}">
                <a16:creationId xmlns:a16="http://schemas.microsoft.com/office/drawing/2014/main" xmlns="" id="{F3A7D3CF-44E6-4677-A8E1-BD43C3874177}"/>
              </a:ext>
            </a:extLst>
          </p:cNvPr>
          <p:cNvSpPr txBox="1"/>
          <p:nvPr/>
        </p:nvSpPr>
        <p:spPr>
          <a:xfrm>
            <a:off x="8097624" y="157733"/>
            <a:ext cx="3836710" cy="369332"/>
          </a:xfrm>
          <a:prstGeom prst="rect">
            <a:avLst/>
          </a:prstGeom>
          <a:noFill/>
        </p:spPr>
        <p:txBody>
          <a:bodyPr wrap="square" rtlCol="0">
            <a:spAutoFit/>
          </a:bodyPr>
          <a:lstStyle/>
          <a:p>
            <a:r>
              <a:rPr lang="es-MX" dirty="0">
                <a:latin typeface="Curlz MT" panose="04040404050702020202" pitchFamily="82" charset="0"/>
              </a:rPr>
              <a:t>PRODUCTO 7</a:t>
            </a:r>
          </a:p>
        </p:txBody>
      </p:sp>
    </p:spTree>
    <p:extLst>
      <p:ext uri="{BB962C8B-B14F-4D97-AF65-F5344CB8AC3E}">
        <p14:creationId xmlns:p14="http://schemas.microsoft.com/office/powerpoint/2010/main" xmlns="" val="303906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4BFD398-C59D-47E8-9845-48ABD5CFCE17}"/>
              </a:ext>
            </a:extLst>
          </p:cNvPr>
          <p:cNvSpPr txBox="1"/>
          <p:nvPr/>
        </p:nvSpPr>
        <p:spPr>
          <a:xfrm>
            <a:off x="4581427" y="556181"/>
            <a:ext cx="1897251" cy="369332"/>
          </a:xfrm>
          <a:prstGeom prst="rect">
            <a:avLst/>
          </a:prstGeom>
          <a:noFill/>
        </p:spPr>
        <p:txBody>
          <a:bodyPr wrap="none" rtlCol="0">
            <a:spAutoFit/>
          </a:bodyPr>
          <a:lstStyle/>
          <a:p>
            <a:r>
              <a:rPr lang="es-MX" dirty="0"/>
              <a:t>FOTOS DE SESIÓN.</a:t>
            </a:r>
          </a:p>
        </p:txBody>
      </p:sp>
      <p:pic>
        <p:nvPicPr>
          <p:cNvPr id="3" name="Imagen 2">
            <a:extLst>
              <a:ext uri="{FF2B5EF4-FFF2-40B4-BE49-F238E27FC236}">
                <a16:creationId xmlns:a16="http://schemas.microsoft.com/office/drawing/2014/main" xmlns="" id="{8F6712B5-F21D-4367-AEFF-5B51F9890099}"/>
              </a:ext>
            </a:extLst>
          </p:cNvPr>
          <p:cNvPicPr>
            <a:picLocks noChangeAspect="1"/>
          </p:cNvPicPr>
          <p:nvPr/>
        </p:nvPicPr>
        <p:blipFill>
          <a:blip r:embed="rId2"/>
          <a:stretch>
            <a:fillRect/>
          </a:stretch>
        </p:blipFill>
        <p:spPr>
          <a:xfrm>
            <a:off x="1141219" y="1144901"/>
            <a:ext cx="3748105" cy="2811079"/>
          </a:xfrm>
          <a:prstGeom prst="rect">
            <a:avLst/>
          </a:prstGeom>
        </p:spPr>
      </p:pic>
      <p:pic>
        <p:nvPicPr>
          <p:cNvPr id="4" name="Imagen 3">
            <a:extLst>
              <a:ext uri="{FF2B5EF4-FFF2-40B4-BE49-F238E27FC236}">
                <a16:creationId xmlns:a16="http://schemas.microsoft.com/office/drawing/2014/main" xmlns="" id="{F0D588BE-204D-4FFC-A9B7-AA0814002864}"/>
              </a:ext>
            </a:extLst>
          </p:cNvPr>
          <p:cNvPicPr>
            <a:picLocks noChangeAspect="1"/>
          </p:cNvPicPr>
          <p:nvPr/>
        </p:nvPicPr>
        <p:blipFill>
          <a:blip r:embed="rId3"/>
          <a:stretch>
            <a:fillRect/>
          </a:stretch>
        </p:blipFill>
        <p:spPr>
          <a:xfrm>
            <a:off x="5313161" y="1904214"/>
            <a:ext cx="5866409" cy="3298861"/>
          </a:xfrm>
          <a:prstGeom prst="rect">
            <a:avLst/>
          </a:prstGeom>
        </p:spPr>
      </p:pic>
    </p:spTree>
    <p:extLst>
      <p:ext uri="{BB962C8B-B14F-4D97-AF65-F5344CB8AC3E}">
        <p14:creationId xmlns:p14="http://schemas.microsoft.com/office/powerpoint/2010/main" xmlns="" val="112163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F94A3450-01F8-4329-BDDE-D05AE40D6E1B}"/>
              </a:ext>
            </a:extLst>
          </p:cNvPr>
          <p:cNvSpPr/>
          <p:nvPr/>
        </p:nvSpPr>
        <p:spPr>
          <a:xfrm>
            <a:off x="3200400" y="626745"/>
            <a:ext cx="6096000" cy="4801314"/>
          </a:xfrm>
          <a:prstGeom prst="rect">
            <a:avLst/>
          </a:prstGeom>
        </p:spPr>
        <p:txBody>
          <a:bodyPr>
            <a:spAutoFit/>
          </a:bodyPr>
          <a:lstStyle/>
          <a:p>
            <a:r>
              <a:rPr lang="es-MX" dirty="0"/>
              <a:t>Introducción y/o justificación del proyecto. </a:t>
            </a:r>
          </a:p>
          <a:p>
            <a:r>
              <a:rPr lang="es-MX" dirty="0"/>
              <a:t> </a:t>
            </a:r>
          </a:p>
          <a:p>
            <a:r>
              <a:rPr lang="es-MX" dirty="0"/>
              <a:t>El agua es empleada de diversas formas prácticamente en todas las actividades humanas, ya sea para subsistir o para producir e intercambiar bienes y servicios. Debido al sistema hídrico y su precario mantenimiento, la sobreexplotación y contaminación de los recursos hídricos, los altos subsidios al agua, el despilfarro y fugas cotidianas, entre otras causas, México es uno de los primeros siete países donde hay más insuficiencia de agua. Unas de las zonas más afectadas por la escasez de agua en la Ciudad de México es la delegación </a:t>
            </a:r>
            <a:r>
              <a:rPr lang="es-MX" dirty="0" smtClean="0"/>
              <a:t>Iztapalapa, por lo que el estudiante aprenderá cómo cuidar el agua en su comunidad.</a:t>
            </a:r>
            <a:endParaRPr lang="es-MX" dirty="0"/>
          </a:p>
          <a:p>
            <a:r>
              <a:rPr lang="es-MX" dirty="0"/>
              <a:t> </a:t>
            </a:r>
          </a:p>
          <a:p>
            <a:r>
              <a:rPr lang="es-MX" dirty="0"/>
              <a:t> </a:t>
            </a:r>
          </a:p>
          <a:p>
            <a:r>
              <a:rPr lang="es-MX" dirty="0"/>
              <a:t> </a:t>
            </a:r>
          </a:p>
          <a:p>
            <a:r>
              <a:rPr lang="es-MX" dirty="0"/>
              <a:t> </a:t>
            </a:r>
          </a:p>
        </p:txBody>
      </p:sp>
    </p:spTree>
    <p:extLst>
      <p:ext uri="{BB962C8B-B14F-4D97-AF65-F5344CB8AC3E}">
        <p14:creationId xmlns:p14="http://schemas.microsoft.com/office/powerpoint/2010/main" xmlns="" val="2754403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2394459-94EC-41FB-81FC-2A93A366C5B9}"/>
              </a:ext>
            </a:extLst>
          </p:cNvPr>
          <p:cNvPicPr>
            <a:picLocks noChangeAspect="1"/>
          </p:cNvPicPr>
          <p:nvPr/>
        </p:nvPicPr>
        <p:blipFill rotWithShape="1">
          <a:blip r:embed="rId2"/>
          <a:srcRect l="14364" t="30106" r="57531" b="41144"/>
          <a:stretch/>
        </p:blipFill>
        <p:spPr>
          <a:xfrm>
            <a:off x="2052084" y="1116477"/>
            <a:ext cx="7520498" cy="4327391"/>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xmlns="" val="699437456"/>
              </p:ext>
            </p:extLst>
          </p:nvPr>
        </p:nvGraphicFramePr>
        <p:xfrm>
          <a:off x="3381153" y="2190307"/>
          <a:ext cx="712381" cy="457200"/>
        </p:xfrm>
        <a:graphic>
          <a:graphicData uri="http://schemas.openxmlformats.org/drawingml/2006/table">
            <a:tbl>
              <a:tblPr/>
              <a:tblGrid>
                <a:gridCol w="712381"/>
              </a:tblGrid>
              <a:tr h="191386">
                <a:tc>
                  <a:txBody>
                    <a:bodyPr/>
                    <a:lstStyle/>
                    <a:p>
                      <a:r>
                        <a:rPr lang="es-MX" sz="1200" b="1" dirty="0" smtClean="0"/>
                        <a:t>2020-2021</a:t>
                      </a:r>
                      <a:endParaRPr lang="es-MX" sz="1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Tree>
    <p:extLst>
      <p:ext uri="{BB962C8B-B14F-4D97-AF65-F5344CB8AC3E}">
        <p14:creationId xmlns:p14="http://schemas.microsoft.com/office/powerpoint/2010/main" xmlns="" val="78996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6B90477-E554-4C6E-A0D4-0A3D760B942F}"/>
              </a:ext>
            </a:extLst>
          </p:cNvPr>
          <p:cNvSpPr txBox="1">
            <a:spLocks noChangeArrowheads="1"/>
          </p:cNvSpPr>
          <p:nvPr/>
        </p:nvSpPr>
        <p:spPr bwMode="auto">
          <a:xfrm>
            <a:off x="3228205" y="1774620"/>
            <a:ext cx="52854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r>
              <a:rPr lang="es-MX" sz="1600" b="1" dirty="0">
                <a:solidFill>
                  <a:schemeClr val="accent4">
                    <a:lumMod val="75000"/>
                  </a:schemeClr>
                </a:solidFill>
                <a:latin typeface="Century Schoolbook" panose="02040604050505020304" pitchFamily="18" charset="0"/>
              </a:rPr>
              <a:t>Ciclo escolar: 2018/2019-1</a:t>
            </a:r>
          </a:p>
          <a:p>
            <a:pPr eaLnBrk="1" hangingPunct="1">
              <a:defRPr/>
            </a:pPr>
            <a:r>
              <a:rPr lang="es-MX" sz="1600" b="1" dirty="0">
                <a:solidFill>
                  <a:schemeClr val="accent1">
                    <a:lumMod val="50000"/>
                  </a:schemeClr>
                </a:solidFill>
                <a:latin typeface="Century Schoolbook" panose="02040604050505020304" pitchFamily="18" charset="0"/>
              </a:rPr>
              <a:t>Fechas de inicio y de término: </a:t>
            </a:r>
            <a:r>
              <a:rPr lang="es-MX" sz="1600" b="1" dirty="0" smtClean="0">
                <a:solidFill>
                  <a:schemeClr val="accent1">
                    <a:lumMod val="50000"/>
                  </a:schemeClr>
                </a:solidFill>
                <a:latin typeface="Century Schoolbook" panose="02040604050505020304" pitchFamily="18" charset="0"/>
              </a:rPr>
              <a:t>marzo-abril- 2021</a:t>
            </a:r>
            <a:endParaRPr lang="es-MX" sz="1600" b="1" dirty="0" smtClean="0">
              <a:solidFill>
                <a:schemeClr val="accent1">
                  <a:lumMod val="50000"/>
                </a:schemeClr>
              </a:solidFill>
              <a:latin typeface="Century Schoolbook" panose="02040604050505020304" pitchFamily="18" charset="0"/>
            </a:endParaRPr>
          </a:p>
          <a:p>
            <a:pPr algn="ctr" eaLnBrk="1" hangingPunct="1">
              <a:defRPr/>
            </a:pPr>
            <a:r>
              <a:rPr lang="es-MX" sz="1600" b="1" dirty="0" smtClean="0">
                <a:solidFill>
                  <a:schemeClr val="accent1">
                    <a:lumMod val="50000"/>
                  </a:schemeClr>
                </a:solidFill>
                <a:latin typeface="Century Schoolbook" panose="02040604050505020304" pitchFamily="18" charset="0"/>
              </a:rPr>
              <a:t>1er semestre</a:t>
            </a:r>
            <a:endParaRPr lang="es-MX" sz="1600" b="1" dirty="0">
              <a:solidFill>
                <a:schemeClr val="accent1">
                  <a:lumMod val="50000"/>
                </a:schemeClr>
              </a:solidFill>
              <a:latin typeface="Century Schoolbook" panose="02040604050505020304" pitchFamily="18" charset="0"/>
            </a:endParaRPr>
          </a:p>
          <a:p>
            <a:pPr eaLnBrk="1" hangingPunct="1">
              <a:defRPr/>
            </a:pPr>
            <a:endParaRPr lang="es-MX" sz="1600" dirty="0">
              <a:latin typeface="Century Schoolbook" panose="02040604050505020304" pitchFamily="18" charset="0"/>
            </a:endParaRPr>
          </a:p>
        </p:txBody>
      </p:sp>
      <p:sp>
        <p:nvSpPr>
          <p:cNvPr id="3" name="Rectángulo 2"/>
          <p:cNvSpPr/>
          <p:nvPr/>
        </p:nvSpPr>
        <p:spPr>
          <a:xfrm>
            <a:off x="8262174" y="324536"/>
            <a:ext cx="1404552" cy="388696"/>
          </a:xfrm>
          <a:prstGeom prst="rect">
            <a:avLst/>
          </a:prstGeom>
        </p:spPr>
        <p:txBody>
          <a:bodyPr wrap="none">
            <a:spAutoFit/>
          </a:bodyPr>
          <a:lstStyle/>
          <a:p>
            <a:pPr>
              <a:lnSpc>
                <a:spcPct val="107000"/>
              </a:lnSpc>
              <a:spcAft>
                <a:spcPts val="800"/>
              </a:spcAft>
            </a:pP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 </a:t>
            </a: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semestre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43065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xmlns="" val="3715628658"/>
              </p:ext>
            </p:extLst>
          </p:nvPr>
        </p:nvGraphicFramePr>
        <p:xfrm>
          <a:off x="1488556" y="861236"/>
          <a:ext cx="7878727" cy="4274290"/>
        </p:xfrm>
        <a:graphic>
          <a:graphicData uri="http://schemas.openxmlformats.org/drawingml/2006/table">
            <a:tbl>
              <a:tblPr/>
              <a:tblGrid>
                <a:gridCol w="7878727"/>
              </a:tblGrid>
              <a:tr h="4274290">
                <a:tc>
                  <a:txBody>
                    <a:bodyPr/>
                    <a:lstStyle/>
                    <a:p>
                      <a:r>
                        <a:rPr lang="es-MX" sz="1800" b="1" dirty="0" smtClean="0"/>
                        <a:t>OBJETIVO: </a:t>
                      </a:r>
                    </a:p>
                    <a:p>
                      <a:endParaRPr lang="es-MX" sz="1800" b="1" dirty="0" smtClean="0"/>
                    </a:p>
                    <a:p>
                      <a:r>
                        <a:rPr lang="es-MX" sz="1800" b="1" dirty="0" smtClean="0"/>
                        <a:t>El</a:t>
                      </a:r>
                      <a:r>
                        <a:rPr lang="es-MX" sz="1800" b="1" baseline="0" dirty="0" smtClean="0"/>
                        <a:t> alumno obtendrá la información necesaria para elaborar un texto de divulgación científica (infografía) que pueda ser entendido por su comunidad y así concientizar sobre las diversas causas que provocan la contaminación y el desperdicio del agua, proponiendo, a su vez, alternativas para mitigar los efectos nocivos.</a:t>
                      </a:r>
                      <a:endParaRPr lang="es-MX" sz="18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extLst>
      <p:ext uri="{BB962C8B-B14F-4D97-AF65-F5344CB8AC3E}">
        <p14:creationId xmlns:p14="http://schemas.microsoft.com/office/powerpoint/2010/main" xmlns="" val="130382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5F96A0C-F783-4164-A8DA-CD1C8B5F0FB8}"/>
              </a:ext>
            </a:extLst>
          </p:cNvPr>
          <p:cNvSpPr txBox="1"/>
          <p:nvPr/>
        </p:nvSpPr>
        <p:spPr>
          <a:xfrm>
            <a:off x="8917756" y="584462"/>
            <a:ext cx="2642839" cy="369332"/>
          </a:xfrm>
          <a:prstGeom prst="rect">
            <a:avLst/>
          </a:prstGeom>
          <a:noFill/>
        </p:spPr>
        <p:txBody>
          <a:bodyPr wrap="none" rtlCol="0">
            <a:spAutoFit/>
          </a:bodyPr>
          <a:lstStyle/>
          <a:p>
            <a:r>
              <a:rPr lang="es-MX" dirty="0"/>
              <a:t>Evaluación y herramientas</a:t>
            </a:r>
          </a:p>
        </p:txBody>
      </p:sp>
      <p:pic>
        <p:nvPicPr>
          <p:cNvPr id="3" name="Imagen 2">
            <a:extLst>
              <a:ext uri="{FF2B5EF4-FFF2-40B4-BE49-F238E27FC236}">
                <a16:creationId xmlns:a16="http://schemas.microsoft.com/office/drawing/2014/main" xmlns="" id="{CBFE6E1E-F1E6-42FE-BEE1-6F15F8FC94C3}"/>
              </a:ext>
            </a:extLst>
          </p:cNvPr>
          <p:cNvPicPr>
            <a:picLocks noChangeAspect="1"/>
          </p:cNvPicPr>
          <p:nvPr/>
        </p:nvPicPr>
        <p:blipFill rotWithShape="1">
          <a:blip r:embed="rId2"/>
          <a:srcRect l="25438" t="16495" r="25696" b="32096"/>
          <a:stretch/>
        </p:blipFill>
        <p:spPr>
          <a:xfrm>
            <a:off x="2707064" y="2301282"/>
            <a:ext cx="6369984" cy="3769579"/>
          </a:xfrm>
          <a:prstGeom prst="rect">
            <a:avLst/>
          </a:prstGeom>
        </p:spPr>
      </p:pic>
      <p:pic>
        <p:nvPicPr>
          <p:cNvPr id="4" name="Imagen 3">
            <a:extLst>
              <a:ext uri="{FF2B5EF4-FFF2-40B4-BE49-F238E27FC236}">
                <a16:creationId xmlns:a16="http://schemas.microsoft.com/office/drawing/2014/main" xmlns="" id="{83141B54-0F01-48DE-8712-46794C43B028}"/>
              </a:ext>
            </a:extLst>
          </p:cNvPr>
          <p:cNvPicPr>
            <a:picLocks noChangeAspect="1"/>
          </p:cNvPicPr>
          <p:nvPr/>
        </p:nvPicPr>
        <p:blipFill rotWithShape="1">
          <a:blip r:embed="rId3"/>
          <a:srcRect l="8060" t="30085" r="42491" b="59241"/>
          <a:stretch/>
        </p:blipFill>
        <p:spPr>
          <a:xfrm>
            <a:off x="2773051" y="1459362"/>
            <a:ext cx="6645898" cy="806948"/>
          </a:xfrm>
          <a:prstGeom prst="rect">
            <a:avLst/>
          </a:prstGeom>
        </p:spPr>
      </p:pic>
      <p:sp>
        <p:nvSpPr>
          <p:cNvPr id="5" name="CuadroTexto 4">
            <a:extLst>
              <a:ext uri="{FF2B5EF4-FFF2-40B4-BE49-F238E27FC236}">
                <a16:creationId xmlns:a16="http://schemas.microsoft.com/office/drawing/2014/main" xmlns="" id="{59200979-9AA2-447A-85F0-C4B6FADE1A71}"/>
              </a:ext>
            </a:extLst>
          </p:cNvPr>
          <p:cNvSpPr txBox="1"/>
          <p:nvPr/>
        </p:nvSpPr>
        <p:spPr>
          <a:xfrm>
            <a:off x="8078770" y="215130"/>
            <a:ext cx="3836710" cy="369332"/>
          </a:xfrm>
          <a:prstGeom prst="rect">
            <a:avLst/>
          </a:prstGeom>
          <a:noFill/>
        </p:spPr>
        <p:txBody>
          <a:bodyPr wrap="square" rtlCol="0">
            <a:spAutoFit/>
          </a:bodyPr>
          <a:lstStyle/>
          <a:p>
            <a:r>
              <a:rPr lang="es-MX" dirty="0">
                <a:latin typeface="Curlz MT" panose="04040404050702020202" pitchFamily="82" charset="0"/>
              </a:rPr>
              <a:t>PRODUCTO 8</a:t>
            </a:r>
          </a:p>
        </p:txBody>
      </p:sp>
    </p:spTree>
    <p:extLst>
      <p:ext uri="{BB962C8B-B14F-4D97-AF65-F5344CB8AC3E}">
        <p14:creationId xmlns:p14="http://schemas.microsoft.com/office/powerpoint/2010/main" xmlns="" val="3231459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1FEE4A2-99BB-42BD-A637-21652DB24F26}"/>
              </a:ext>
            </a:extLst>
          </p:cNvPr>
          <p:cNvSpPr txBox="1"/>
          <p:nvPr/>
        </p:nvSpPr>
        <p:spPr>
          <a:xfrm>
            <a:off x="7824247" y="254524"/>
            <a:ext cx="4006392" cy="369332"/>
          </a:xfrm>
          <a:prstGeom prst="rect">
            <a:avLst/>
          </a:prstGeom>
          <a:noFill/>
        </p:spPr>
        <p:txBody>
          <a:bodyPr wrap="square" rtlCol="0">
            <a:spAutoFit/>
          </a:bodyPr>
          <a:lstStyle/>
          <a:p>
            <a:r>
              <a:rPr lang="es-MX" dirty="0"/>
              <a:t>Evaluación y formatos.</a:t>
            </a:r>
          </a:p>
        </p:txBody>
      </p:sp>
      <p:pic>
        <p:nvPicPr>
          <p:cNvPr id="3" name="Imagen 2">
            <a:extLst>
              <a:ext uri="{FF2B5EF4-FFF2-40B4-BE49-F238E27FC236}">
                <a16:creationId xmlns:a16="http://schemas.microsoft.com/office/drawing/2014/main" xmlns="" id="{AD6F1F7F-F95D-4932-B0B0-0DA0842357C6}"/>
              </a:ext>
            </a:extLst>
          </p:cNvPr>
          <p:cNvPicPr>
            <a:picLocks noChangeAspect="1"/>
          </p:cNvPicPr>
          <p:nvPr/>
        </p:nvPicPr>
        <p:blipFill rotWithShape="1">
          <a:blip r:embed="rId2"/>
          <a:srcRect l="24897" t="27354" r="25309" b="12027"/>
          <a:stretch/>
        </p:blipFill>
        <p:spPr>
          <a:xfrm>
            <a:off x="1857080" y="818186"/>
            <a:ext cx="7739408" cy="5299812"/>
          </a:xfrm>
          <a:prstGeom prst="rect">
            <a:avLst/>
          </a:prstGeom>
        </p:spPr>
      </p:pic>
      <p:sp>
        <p:nvSpPr>
          <p:cNvPr id="4" name="CuadroTexto 3">
            <a:extLst>
              <a:ext uri="{FF2B5EF4-FFF2-40B4-BE49-F238E27FC236}">
                <a16:creationId xmlns:a16="http://schemas.microsoft.com/office/drawing/2014/main" xmlns="" id="{B9B1431C-4A66-4C4F-AB37-932D5D89AEDA}"/>
              </a:ext>
            </a:extLst>
          </p:cNvPr>
          <p:cNvSpPr txBox="1"/>
          <p:nvPr/>
        </p:nvSpPr>
        <p:spPr>
          <a:xfrm>
            <a:off x="9596488" y="1327493"/>
            <a:ext cx="3836710" cy="369332"/>
          </a:xfrm>
          <a:prstGeom prst="rect">
            <a:avLst/>
          </a:prstGeom>
          <a:noFill/>
        </p:spPr>
        <p:txBody>
          <a:bodyPr wrap="square" rtlCol="0">
            <a:spAutoFit/>
          </a:bodyPr>
          <a:lstStyle/>
          <a:p>
            <a:r>
              <a:rPr lang="es-MX" dirty="0">
                <a:latin typeface="Curlz MT" panose="04040404050702020202" pitchFamily="82" charset="0"/>
              </a:rPr>
              <a:t>PRODUCTO 8</a:t>
            </a:r>
          </a:p>
        </p:txBody>
      </p:sp>
    </p:spTree>
    <p:extLst>
      <p:ext uri="{BB962C8B-B14F-4D97-AF65-F5344CB8AC3E}">
        <p14:creationId xmlns:p14="http://schemas.microsoft.com/office/powerpoint/2010/main" xmlns="" val="2442443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4AB765D4-15E2-4E85-A03F-06D9A79C02DA}"/>
              </a:ext>
            </a:extLst>
          </p:cNvPr>
          <p:cNvPicPr>
            <a:picLocks noChangeAspect="1"/>
          </p:cNvPicPr>
          <p:nvPr/>
        </p:nvPicPr>
        <p:blipFill rotWithShape="1">
          <a:blip r:embed="rId2"/>
          <a:srcRect l="25206" t="20069" r="25310" b="20274"/>
          <a:stretch/>
        </p:blipFill>
        <p:spPr>
          <a:xfrm>
            <a:off x="2139884" y="814357"/>
            <a:ext cx="8182467" cy="5548737"/>
          </a:xfrm>
          <a:prstGeom prst="rect">
            <a:avLst/>
          </a:prstGeom>
        </p:spPr>
      </p:pic>
      <p:sp>
        <p:nvSpPr>
          <p:cNvPr id="3" name="CuadroTexto 2">
            <a:extLst>
              <a:ext uri="{FF2B5EF4-FFF2-40B4-BE49-F238E27FC236}">
                <a16:creationId xmlns:a16="http://schemas.microsoft.com/office/drawing/2014/main" xmlns="" id="{41D0150D-4E99-432A-8064-64BF11C6DB2B}"/>
              </a:ext>
            </a:extLst>
          </p:cNvPr>
          <p:cNvSpPr txBox="1"/>
          <p:nvPr/>
        </p:nvSpPr>
        <p:spPr>
          <a:xfrm>
            <a:off x="8267307" y="348792"/>
            <a:ext cx="2849883" cy="369332"/>
          </a:xfrm>
          <a:prstGeom prst="rect">
            <a:avLst/>
          </a:prstGeom>
          <a:noFill/>
        </p:spPr>
        <p:txBody>
          <a:bodyPr wrap="none" rtlCol="0">
            <a:spAutoFit/>
          </a:bodyPr>
          <a:lstStyle/>
          <a:p>
            <a:r>
              <a:rPr lang="es-MX" dirty="0"/>
              <a:t>EVALUACIÓN DEL PROYECTO</a:t>
            </a:r>
          </a:p>
        </p:txBody>
      </p:sp>
      <p:sp>
        <p:nvSpPr>
          <p:cNvPr id="4" name="CuadroTexto 3">
            <a:extLst>
              <a:ext uri="{FF2B5EF4-FFF2-40B4-BE49-F238E27FC236}">
                <a16:creationId xmlns:a16="http://schemas.microsoft.com/office/drawing/2014/main" xmlns="" id="{99FD30E2-C51E-4CB9-85F3-BF61EA17F736}"/>
              </a:ext>
            </a:extLst>
          </p:cNvPr>
          <p:cNvSpPr txBox="1"/>
          <p:nvPr/>
        </p:nvSpPr>
        <p:spPr>
          <a:xfrm>
            <a:off x="5855538" y="252559"/>
            <a:ext cx="3836710" cy="369332"/>
          </a:xfrm>
          <a:prstGeom prst="rect">
            <a:avLst/>
          </a:prstGeom>
          <a:noFill/>
        </p:spPr>
        <p:txBody>
          <a:bodyPr wrap="square" rtlCol="0">
            <a:spAutoFit/>
          </a:bodyPr>
          <a:lstStyle/>
          <a:p>
            <a:r>
              <a:rPr lang="es-MX" dirty="0">
                <a:latin typeface="Curlz MT" panose="04040404050702020202" pitchFamily="82" charset="0"/>
              </a:rPr>
              <a:t>PRODUCTO 8</a:t>
            </a:r>
          </a:p>
        </p:txBody>
      </p:sp>
    </p:spTree>
    <p:extLst>
      <p:ext uri="{BB962C8B-B14F-4D97-AF65-F5344CB8AC3E}">
        <p14:creationId xmlns:p14="http://schemas.microsoft.com/office/powerpoint/2010/main" xmlns="" val="2662155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4BA96A84-78D6-4F9E-9A68-EA609B982DE8}"/>
              </a:ext>
            </a:extLst>
          </p:cNvPr>
          <p:cNvSpPr/>
          <p:nvPr/>
        </p:nvSpPr>
        <p:spPr>
          <a:xfrm>
            <a:off x="1970996" y="766732"/>
            <a:ext cx="8250008" cy="5324535"/>
          </a:xfrm>
          <a:prstGeom prst="rect">
            <a:avLst/>
          </a:prstGeom>
          <a:solidFill>
            <a:schemeClr val="accent1">
              <a:lumMod val="60000"/>
              <a:lumOff val="40000"/>
            </a:schemeClr>
          </a:solidFill>
        </p:spPr>
        <p:txBody>
          <a:bodyPr wrap="square">
            <a:spAutoFit/>
          </a:bodyPr>
          <a:lstStyle/>
          <a:p>
            <a:pPr>
              <a:defRPr/>
            </a:pPr>
            <a:r>
              <a:rPr lang="es-ES" dirty="0">
                <a:solidFill>
                  <a:schemeClr val="bg2"/>
                </a:solidFill>
                <a:latin typeface="+mj-lt"/>
              </a:rPr>
              <a:t>Producto 13. </a:t>
            </a:r>
          </a:p>
          <a:p>
            <a:pPr algn="ctr">
              <a:defRPr/>
            </a:pPr>
            <a:r>
              <a:rPr lang="es-ES" dirty="0">
                <a:solidFill>
                  <a:schemeClr val="bg2"/>
                </a:solidFill>
                <a:latin typeface="+mj-lt"/>
              </a:rPr>
              <a:t> Pasos para la infografía</a:t>
            </a:r>
          </a:p>
          <a:p>
            <a:pPr>
              <a:defRPr/>
            </a:pPr>
            <a:endParaRPr lang="es-ES" sz="1600" dirty="0">
              <a:solidFill>
                <a:schemeClr val="bg1"/>
              </a:solidFill>
            </a:endParaRPr>
          </a:p>
          <a:p>
            <a:pPr marL="342900" indent="-342900" algn="just">
              <a:buFontTx/>
              <a:buAutoNum type="arabicPeriod"/>
              <a:defRPr/>
            </a:pPr>
            <a:r>
              <a:rPr lang="es-ES" sz="1600" dirty="0">
                <a:solidFill>
                  <a:schemeClr val="bg1"/>
                </a:solidFill>
                <a:latin typeface="+mn-lt"/>
              </a:rPr>
              <a:t>Elegir un tema (definir objetivo de comunicación y el público al que </a:t>
            </a:r>
          </a:p>
          <a:p>
            <a:pPr algn="just">
              <a:defRPr/>
            </a:pPr>
            <a:r>
              <a:rPr lang="es-ES" sz="1600" dirty="0">
                <a:solidFill>
                  <a:schemeClr val="bg1"/>
                </a:solidFill>
                <a:latin typeface="+mn-lt"/>
              </a:rPr>
              <a:t>       nos vamos a dirigir) </a:t>
            </a:r>
          </a:p>
          <a:p>
            <a:pPr algn="just">
              <a:defRPr/>
            </a:pPr>
            <a:endParaRPr lang="es-ES" sz="1600" dirty="0">
              <a:solidFill>
                <a:schemeClr val="bg1"/>
              </a:solidFill>
              <a:latin typeface="+mn-lt"/>
            </a:endParaRPr>
          </a:p>
          <a:p>
            <a:pPr algn="just">
              <a:defRPr/>
            </a:pPr>
            <a:r>
              <a:rPr lang="es-ES" sz="1600" dirty="0">
                <a:solidFill>
                  <a:schemeClr val="bg1"/>
                </a:solidFill>
                <a:latin typeface="+mn-lt"/>
              </a:rPr>
              <a:t>2.  Investigar y recolectar información (fuentes diversas). </a:t>
            </a:r>
          </a:p>
          <a:p>
            <a:pPr algn="just">
              <a:defRPr/>
            </a:pPr>
            <a:endParaRPr lang="es-ES" sz="1600" dirty="0">
              <a:solidFill>
                <a:schemeClr val="bg1"/>
              </a:solidFill>
              <a:latin typeface="+mn-lt"/>
            </a:endParaRPr>
          </a:p>
          <a:p>
            <a:pPr algn="just">
              <a:defRPr/>
            </a:pPr>
            <a:r>
              <a:rPr lang="es-ES" sz="1600" dirty="0">
                <a:solidFill>
                  <a:schemeClr val="bg1"/>
                </a:solidFill>
                <a:latin typeface="+mn-lt"/>
              </a:rPr>
              <a:t>3.-  Analizarla y sintetizarla </a:t>
            </a:r>
          </a:p>
          <a:p>
            <a:pPr algn="just">
              <a:defRPr/>
            </a:pPr>
            <a:endParaRPr lang="es-ES" sz="1600" dirty="0">
              <a:solidFill>
                <a:schemeClr val="bg1"/>
              </a:solidFill>
              <a:latin typeface="+mn-lt"/>
            </a:endParaRPr>
          </a:p>
          <a:p>
            <a:pPr algn="just">
              <a:defRPr/>
            </a:pPr>
            <a:r>
              <a:rPr lang="es-ES" sz="1600" dirty="0">
                <a:solidFill>
                  <a:schemeClr val="bg1"/>
                </a:solidFill>
                <a:latin typeface="+mn-lt"/>
              </a:rPr>
              <a:t>4.- Establecer la relación entre conceptos, que dará la pauta para         </a:t>
            </a:r>
          </a:p>
          <a:p>
            <a:pPr algn="just">
              <a:defRPr/>
            </a:pPr>
            <a:r>
              <a:rPr lang="es-ES" sz="1600" dirty="0">
                <a:solidFill>
                  <a:schemeClr val="bg1"/>
                </a:solidFill>
                <a:latin typeface="+mn-lt"/>
              </a:rPr>
              <a:t>      organizarla en diagramas.</a:t>
            </a:r>
          </a:p>
          <a:p>
            <a:pPr algn="just">
              <a:defRPr/>
            </a:pPr>
            <a:r>
              <a:rPr lang="es-ES" sz="1600" dirty="0">
                <a:solidFill>
                  <a:schemeClr val="bg1"/>
                </a:solidFill>
                <a:latin typeface="+mn-lt"/>
              </a:rPr>
              <a:t> </a:t>
            </a:r>
          </a:p>
          <a:p>
            <a:pPr algn="just">
              <a:defRPr/>
            </a:pPr>
            <a:r>
              <a:rPr lang="es-ES" sz="1600" dirty="0">
                <a:solidFill>
                  <a:schemeClr val="bg1"/>
                </a:solidFill>
                <a:latin typeface="+mn-lt"/>
              </a:rPr>
              <a:t>5.- Para la infografía, elegir un color (o colores) y tipografía que estén               </a:t>
            </a:r>
          </a:p>
          <a:p>
            <a:pPr algn="just">
              <a:defRPr/>
            </a:pPr>
            <a:r>
              <a:rPr lang="es-ES" sz="1600" dirty="0">
                <a:solidFill>
                  <a:schemeClr val="bg1"/>
                </a:solidFill>
                <a:latin typeface="+mn-lt"/>
              </a:rPr>
              <a:t>     relacionados con la temática. Debe ser amena, sintética y visual para </a:t>
            </a:r>
          </a:p>
          <a:p>
            <a:pPr algn="just">
              <a:defRPr/>
            </a:pPr>
            <a:r>
              <a:rPr lang="es-ES" sz="1600" dirty="0">
                <a:solidFill>
                  <a:schemeClr val="bg1"/>
                </a:solidFill>
                <a:latin typeface="+mn-lt"/>
              </a:rPr>
              <a:t>     visualizar la información que presentan.</a:t>
            </a:r>
          </a:p>
          <a:p>
            <a:pPr algn="just">
              <a:defRPr/>
            </a:pPr>
            <a:r>
              <a:rPr lang="es-ES" sz="1600" dirty="0">
                <a:solidFill>
                  <a:schemeClr val="bg1"/>
                </a:solidFill>
                <a:latin typeface="+mn-lt"/>
              </a:rPr>
              <a:t> </a:t>
            </a:r>
          </a:p>
          <a:p>
            <a:pPr algn="just">
              <a:defRPr/>
            </a:pPr>
            <a:r>
              <a:rPr lang="es-ES" sz="1600" dirty="0">
                <a:solidFill>
                  <a:schemeClr val="bg1"/>
                </a:solidFill>
                <a:latin typeface="+mn-lt"/>
              </a:rPr>
              <a:t>6.- Diseñar la infografía (seleccionarla el programa para tal efecto): puede </a:t>
            </a:r>
          </a:p>
          <a:p>
            <a:pPr algn="just">
              <a:defRPr/>
            </a:pPr>
            <a:r>
              <a:rPr lang="es-ES" sz="1600" dirty="0">
                <a:solidFill>
                  <a:schemeClr val="bg1"/>
                </a:solidFill>
                <a:latin typeface="+mn-lt"/>
              </a:rPr>
              <a:t>      ser estática, animada, impresa o digital. </a:t>
            </a:r>
          </a:p>
          <a:p>
            <a:pPr algn="just">
              <a:defRPr/>
            </a:pPr>
            <a:endParaRPr lang="es-ES" sz="1600" dirty="0">
              <a:solidFill>
                <a:schemeClr val="bg1"/>
              </a:solidFill>
              <a:latin typeface="+mn-lt"/>
            </a:endParaRPr>
          </a:p>
          <a:p>
            <a:pPr algn="just">
              <a:defRPr/>
            </a:pPr>
            <a:r>
              <a:rPr lang="es-ES" sz="1600" dirty="0">
                <a:solidFill>
                  <a:schemeClr val="bg1"/>
                </a:solidFill>
                <a:latin typeface="+mn-lt"/>
              </a:rPr>
              <a:t>7.- Citar bibliografía. </a:t>
            </a:r>
          </a:p>
        </p:txBody>
      </p:sp>
      <p:sp>
        <p:nvSpPr>
          <p:cNvPr id="2" name="Rectángulo 1"/>
          <p:cNvSpPr/>
          <p:nvPr/>
        </p:nvSpPr>
        <p:spPr>
          <a:xfrm>
            <a:off x="1970996" y="273021"/>
            <a:ext cx="3106941" cy="369332"/>
          </a:xfrm>
          <a:prstGeom prst="rect">
            <a:avLst/>
          </a:prstGeom>
        </p:spPr>
        <p:txBody>
          <a:bodyPr wrap="none">
            <a:spAutoFit/>
          </a:bodyPr>
          <a:lstStyle/>
          <a:p>
            <a:pPr>
              <a:defRPr/>
            </a:pPr>
            <a:r>
              <a:rPr lang="es-MX" b="1" dirty="0">
                <a:solidFill>
                  <a:schemeClr val="accent1">
                    <a:lumMod val="50000"/>
                  </a:schemeClr>
                </a:solidFill>
                <a:latin typeface="Century Schoolbook" panose="02040604050505020304" pitchFamily="18" charset="0"/>
              </a:rPr>
              <a:t>Enero 2020 – Marzo 2020</a:t>
            </a:r>
          </a:p>
        </p:txBody>
      </p:sp>
    </p:spTree>
    <p:extLst>
      <p:ext uri="{BB962C8B-B14F-4D97-AF65-F5344CB8AC3E}">
        <p14:creationId xmlns:p14="http://schemas.microsoft.com/office/powerpoint/2010/main" xmlns="" val="614985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n 2" descr="Imagen que contiene captura de pantalla&#10;&#10;Descripción generada automáticamente">
            <a:extLst>
              <a:ext uri="{FF2B5EF4-FFF2-40B4-BE49-F238E27FC236}">
                <a16:creationId xmlns:a16="http://schemas.microsoft.com/office/drawing/2014/main" xmlns="" id="{08AD811B-98BB-418B-A07E-0560D08643B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6078" y="1025023"/>
            <a:ext cx="6099843" cy="4574882"/>
          </a:xfrm>
          <a:prstGeom prst="rect">
            <a:avLst/>
          </a:prstGeom>
        </p:spPr>
      </p:pic>
    </p:spTree>
    <p:extLst>
      <p:ext uri="{BB962C8B-B14F-4D97-AF65-F5344CB8AC3E}">
        <p14:creationId xmlns:p14="http://schemas.microsoft.com/office/powerpoint/2010/main" xmlns="" val="3114400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9BE5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53D9822-4B94-4B9E-AABD-2B493BA32DF9}"/>
              </a:ext>
            </a:extLst>
          </p:cNvPr>
          <p:cNvSpPr txBox="1"/>
          <p:nvPr/>
        </p:nvSpPr>
        <p:spPr>
          <a:xfrm>
            <a:off x="6236208" y="685800"/>
            <a:ext cx="1313245" cy="369332"/>
          </a:xfrm>
          <a:prstGeom prst="rect">
            <a:avLst/>
          </a:prstGeom>
          <a:noFill/>
        </p:spPr>
        <p:txBody>
          <a:bodyPr wrap="none" rtlCol="0">
            <a:spAutoFit/>
          </a:bodyPr>
          <a:lstStyle/>
          <a:p>
            <a:r>
              <a:rPr lang="es-MX" dirty="0"/>
              <a:t>Reflexiones.</a:t>
            </a:r>
          </a:p>
        </p:txBody>
      </p:sp>
      <p:sp>
        <p:nvSpPr>
          <p:cNvPr id="3" name="CuadroTexto 2">
            <a:extLst>
              <a:ext uri="{FF2B5EF4-FFF2-40B4-BE49-F238E27FC236}">
                <a16:creationId xmlns:a16="http://schemas.microsoft.com/office/drawing/2014/main" xmlns="" id="{0D46D386-6EE5-4A8E-BC4D-985AA93FE168}"/>
              </a:ext>
            </a:extLst>
          </p:cNvPr>
          <p:cNvSpPr txBox="1"/>
          <p:nvPr/>
        </p:nvSpPr>
        <p:spPr>
          <a:xfrm>
            <a:off x="993648" y="1133856"/>
            <a:ext cx="10204704" cy="4616648"/>
          </a:xfrm>
          <a:prstGeom prst="rect">
            <a:avLst/>
          </a:prstGeom>
          <a:noFill/>
        </p:spPr>
        <p:txBody>
          <a:bodyPr wrap="square" rtlCol="0">
            <a:spAutoFit/>
          </a:bodyPr>
          <a:lstStyle/>
          <a:p>
            <a:r>
              <a:rPr lang="es-MX" sz="1400" dirty="0" smtClean="0"/>
              <a:t>Fortalezas.  El trabajo colaborativo permitió un buen ritmo de avance a pesar de no coincidir en tiempos y espacios. La comunicación asertiva y constante permitió definir objetivos y pasos claros. El apoyo de directivos fue esencial para resolución de dudas y apoyo con recursos y materiales.</a:t>
            </a:r>
          </a:p>
          <a:p>
            <a:endParaRPr lang="es-MX" sz="1400" dirty="0" smtClean="0"/>
          </a:p>
          <a:p>
            <a:r>
              <a:rPr lang="es-MX" sz="1400" dirty="0" smtClean="0"/>
              <a:t>Áreas de oportunidad. Se necesita una capacitación constante para tener un mejor manejo de las tecnologías, sobre todo en el diseño y elaboración de la infografía. Estar en constante comunicación con las autoridades de la comunidad para conocer los problemas sociales y unificar los contenidos vistos en clase con fenómenos cotidianos; que esto se vuelva una práctica usual.</a:t>
            </a:r>
          </a:p>
          <a:p>
            <a:endParaRPr lang="es-MX" sz="1400" dirty="0" smtClean="0"/>
          </a:p>
          <a:p>
            <a:r>
              <a:rPr lang="es-MX" sz="1400" dirty="0" smtClean="0"/>
              <a:t>Proceso por docente. </a:t>
            </a:r>
          </a:p>
          <a:p>
            <a:r>
              <a:rPr lang="es-MX" sz="1400" dirty="0" smtClean="0"/>
              <a:t>Prof. Elena (Química.) Al involucrar a los alumnos en las problemáticas sociales y estructurar un proyecto, despertó mi necesidad por adquirir mejores estrategias de divulgación y generación de materiales. </a:t>
            </a:r>
          </a:p>
          <a:p>
            <a:r>
              <a:rPr lang="es-MX" sz="1400" dirty="0" smtClean="0"/>
              <a:t>Prof. Salvador (Taller de lectura) el tema de elaboración y estructura de una infografía abarca una distribución breve de horas. Gracias a este proyecto pudimos profundizar y consolidar en la práctica los contenidos vistos; los alumnos pudieron relacionarlo con las demás asignaturas que están cursando. Sin embargo no está de más mencionar que la planeación del proyecto requiere de mucho tiempo extra que es difícil de ajustar, pues muchos de los profesores solo trabajamos por horas y tenemos otros compromisos que atender, sin los cuales es difícil mantener un ingreso monetario suficiente. Dicho problema no fue solucionado, sino que se tuvo que sacrificar ese ingreso, pues la UNAM tampoco acepta ceder parte de las horas semestrales para su elaboración. En este apartado el proyecto Conexiones resulta ser una experiencia poco grata para el docente.</a:t>
            </a:r>
          </a:p>
          <a:p>
            <a:r>
              <a:rPr lang="es-MX" sz="1400" dirty="0" smtClean="0"/>
              <a:t>Prof. Daniel. (Matemáticas) La asignatura de matemáticas es mayormente abstracta, a través de proyectos interdisciplinares se aterrizan los contenidos que de otra forma quedarían al aire. Modelar fenómenos cotidianos es práctica esencial del método científico y con ello adquiere su relevancia como teoría. Fue muy gratificante poder colaborar con los distintos compañeros del cuerpo académico. </a:t>
            </a:r>
            <a:endParaRPr lang="es-MX" sz="1400" dirty="0"/>
          </a:p>
        </p:txBody>
      </p:sp>
    </p:spTree>
    <p:extLst>
      <p:ext uri="{BB962C8B-B14F-4D97-AF65-F5344CB8AC3E}">
        <p14:creationId xmlns:p14="http://schemas.microsoft.com/office/powerpoint/2010/main" xmlns="" val="359157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65F0EB6-9DF5-4B9F-B41B-6134289FC3B1}"/>
              </a:ext>
            </a:extLst>
          </p:cNvPr>
          <p:cNvSpPr/>
          <p:nvPr/>
        </p:nvSpPr>
        <p:spPr>
          <a:xfrm>
            <a:off x="152582" y="1350112"/>
            <a:ext cx="8508099" cy="1200329"/>
          </a:xfrm>
          <a:prstGeom prst="rect">
            <a:avLst/>
          </a:prstGeom>
        </p:spPr>
        <p:txBody>
          <a:bodyPr wrap="none">
            <a:spAutoFit/>
          </a:bodyPr>
          <a:lstStyle/>
          <a:p>
            <a:pPr algn="ctr">
              <a:defRPr/>
            </a:pPr>
            <a:r>
              <a:rPr lang="es-MX" dirty="0"/>
              <a:t>Nombre del proyecto. </a:t>
            </a:r>
            <a:r>
              <a:rPr lang="es-MX" dirty="0" smtClean="0">
                <a:solidFill>
                  <a:schemeClr val="accent1">
                    <a:lumMod val="50000"/>
                  </a:schemeClr>
                </a:solidFill>
                <a:latin typeface="Perpetua" panose="02020502060401020303" pitchFamily="18" charset="0"/>
              </a:rPr>
              <a:t>El </a:t>
            </a:r>
            <a:r>
              <a:rPr lang="es-MX" dirty="0">
                <a:solidFill>
                  <a:schemeClr val="accent1">
                    <a:lumMod val="50000"/>
                  </a:schemeClr>
                </a:solidFill>
                <a:latin typeface="Perpetua" panose="02020502060401020303" pitchFamily="18" charset="0"/>
              </a:rPr>
              <a:t>agua se queda, el hombre se va. ¿Cómo cuidar el agua en mi comunidad?</a:t>
            </a:r>
          </a:p>
          <a:p>
            <a:endParaRPr lang="es-MX" dirty="0">
              <a:solidFill>
                <a:schemeClr val="accent1">
                  <a:lumMod val="50000"/>
                </a:schemeClr>
              </a:solidFill>
              <a:latin typeface="Perpetua" panose="02020502060401020303" pitchFamily="18" charset="0"/>
            </a:endParaRPr>
          </a:p>
          <a:p>
            <a:r>
              <a:rPr lang="es-MX" dirty="0" smtClean="0">
                <a:solidFill>
                  <a:schemeClr val="accent1">
                    <a:lumMod val="50000"/>
                  </a:schemeClr>
                </a:solidFill>
                <a:latin typeface="Perpetua" panose="02020502060401020303" pitchFamily="18" charset="0"/>
              </a:rPr>
              <a:t>1er semestre</a:t>
            </a:r>
            <a:endParaRPr lang="es-MX" dirty="0">
              <a:solidFill>
                <a:schemeClr val="accent1">
                  <a:lumMod val="50000"/>
                </a:schemeClr>
              </a:solidFill>
              <a:latin typeface="Perpetua" panose="02020502060401020303" pitchFamily="18" charset="0"/>
            </a:endParaRPr>
          </a:p>
          <a:p>
            <a:endParaRPr lang="es-MX" dirty="0"/>
          </a:p>
        </p:txBody>
      </p:sp>
      <p:sp>
        <p:nvSpPr>
          <p:cNvPr id="3" name="Rectángulo 2"/>
          <p:cNvSpPr/>
          <p:nvPr/>
        </p:nvSpPr>
        <p:spPr>
          <a:xfrm>
            <a:off x="1586403" y="2365775"/>
            <a:ext cx="2188420" cy="369332"/>
          </a:xfrm>
          <a:prstGeom prst="rect">
            <a:avLst/>
          </a:prstGeom>
        </p:spPr>
        <p:txBody>
          <a:bodyPr wrap="none">
            <a:spAutoFit/>
          </a:bodyPr>
          <a:lstStyle/>
          <a:p>
            <a:pPr>
              <a:defRPr/>
            </a:pPr>
            <a:r>
              <a:rPr lang="es-MX" b="1" dirty="0" smtClean="0">
                <a:solidFill>
                  <a:schemeClr val="accent1">
                    <a:lumMod val="50000"/>
                  </a:schemeClr>
                </a:solidFill>
                <a:latin typeface="Century Schoolbook" panose="02040604050505020304" pitchFamily="18" charset="0"/>
              </a:rPr>
              <a:t>Marzo-abril 2021</a:t>
            </a:r>
            <a:endParaRPr lang="es-MX" b="1" dirty="0">
              <a:solidFill>
                <a:schemeClr val="accent1">
                  <a:lumMod val="50000"/>
                </a:schemeClr>
              </a:solidFill>
              <a:latin typeface="Century Schoolbook" panose="02040604050505020304" pitchFamily="18" charset="0"/>
            </a:endParaRPr>
          </a:p>
        </p:txBody>
      </p:sp>
    </p:spTree>
    <p:extLst>
      <p:ext uri="{BB962C8B-B14F-4D97-AF65-F5344CB8AC3E}">
        <p14:creationId xmlns:p14="http://schemas.microsoft.com/office/powerpoint/2010/main" xmlns="" val="187511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F24D8DC-9F26-440C-A0BD-06A9865C2478}"/>
              </a:ext>
            </a:extLst>
          </p:cNvPr>
          <p:cNvSpPr txBox="1"/>
          <p:nvPr/>
        </p:nvSpPr>
        <p:spPr>
          <a:xfrm>
            <a:off x="1414021" y="132418"/>
            <a:ext cx="10777979" cy="369332"/>
          </a:xfrm>
          <a:prstGeom prst="rect">
            <a:avLst/>
          </a:prstGeom>
          <a:noFill/>
        </p:spPr>
        <p:txBody>
          <a:bodyPr wrap="square" rtlCol="0">
            <a:spAutoFit/>
          </a:bodyPr>
          <a:lstStyle/>
          <a:p>
            <a:r>
              <a:rPr lang="es-MX" dirty="0" smtClean="0"/>
              <a:t>Índice                                                                                                                                                              </a:t>
            </a:r>
            <a:r>
              <a:rPr lang="es-MX" dirty="0" smtClean="0"/>
              <a:t>2º. semestre                                                             </a:t>
            </a:r>
            <a:endParaRPr lang="es-MX" dirty="0"/>
          </a:p>
        </p:txBody>
      </p:sp>
      <p:graphicFrame>
        <p:nvGraphicFramePr>
          <p:cNvPr id="4" name="Tabla 3">
            <a:extLst>
              <a:ext uri="{FF2B5EF4-FFF2-40B4-BE49-F238E27FC236}">
                <a16:creationId xmlns:a16="http://schemas.microsoft.com/office/drawing/2014/main" xmlns="" id="{C567E1E4-DE2C-4F92-AD0A-2CB78751A677}"/>
              </a:ext>
            </a:extLst>
          </p:cNvPr>
          <p:cNvGraphicFramePr>
            <a:graphicFrameLocks noGrp="1"/>
          </p:cNvGraphicFramePr>
          <p:nvPr>
            <p:extLst>
              <p:ext uri="{D42A27DB-BD31-4B8C-83A1-F6EECF244321}">
                <p14:modId xmlns:p14="http://schemas.microsoft.com/office/powerpoint/2010/main" xmlns="" val="3551672210"/>
              </p:ext>
            </p:extLst>
          </p:nvPr>
        </p:nvGraphicFramePr>
        <p:xfrm>
          <a:off x="179108" y="945263"/>
          <a:ext cx="5260157" cy="4860071"/>
        </p:xfrm>
        <a:graphic>
          <a:graphicData uri="http://schemas.openxmlformats.org/drawingml/2006/table">
            <a:tbl>
              <a:tblPr firstRow="1" bandRow="1">
                <a:tableStyleId>{5C22544A-7EE6-4342-B048-85BDC9FD1C3A}</a:tableStyleId>
              </a:tblPr>
              <a:tblGrid>
                <a:gridCol w="942572">
                  <a:extLst>
                    <a:ext uri="{9D8B030D-6E8A-4147-A177-3AD203B41FA5}">
                      <a16:colId xmlns:a16="http://schemas.microsoft.com/office/drawing/2014/main" xmlns="" val="3604136444"/>
                    </a:ext>
                  </a:extLst>
                </a:gridCol>
                <a:gridCol w="4317585">
                  <a:extLst>
                    <a:ext uri="{9D8B030D-6E8A-4147-A177-3AD203B41FA5}">
                      <a16:colId xmlns:a16="http://schemas.microsoft.com/office/drawing/2014/main" xmlns="" val="499296768"/>
                    </a:ext>
                  </a:extLst>
                </a:gridCol>
              </a:tblGrid>
              <a:tr h="319986">
                <a:tc>
                  <a:txBody>
                    <a:bodyPr/>
                    <a:lstStyle/>
                    <a:p>
                      <a:r>
                        <a:rPr lang="es-MX" sz="1100" dirty="0"/>
                        <a:t>PÁGINAS</a:t>
                      </a:r>
                    </a:p>
                  </a:txBody>
                  <a:tcPr>
                    <a:noFill/>
                  </a:tcPr>
                </a:tc>
                <a:tc>
                  <a:txBody>
                    <a:bodyPr/>
                    <a:lstStyle/>
                    <a:p>
                      <a:r>
                        <a:rPr lang="es-MX" sz="1100" dirty="0"/>
                        <a:t>CONTENIDO</a:t>
                      </a:r>
                    </a:p>
                  </a:txBody>
                  <a:tcPr>
                    <a:noFill/>
                  </a:tcPr>
                </a:tc>
                <a:extLst>
                  <a:ext uri="{0D108BD9-81ED-4DB2-BD59-A6C34878D82A}">
                    <a16:rowId xmlns:a16="http://schemas.microsoft.com/office/drawing/2014/main" xmlns="" val="2102096811"/>
                  </a:ext>
                </a:extLst>
              </a:tr>
              <a:tr h="319986">
                <a:tc>
                  <a:txBody>
                    <a:bodyPr/>
                    <a:lstStyle/>
                    <a:p>
                      <a:r>
                        <a:rPr lang="es-MX" sz="1100" dirty="0"/>
                        <a:t>1 </a:t>
                      </a:r>
                    </a:p>
                  </a:txBody>
                  <a:tcPr>
                    <a:noFill/>
                  </a:tcPr>
                </a:tc>
                <a:tc>
                  <a:txBody>
                    <a:bodyPr/>
                    <a:lstStyle/>
                    <a:p>
                      <a:r>
                        <a:rPr lang="es-MX" sz="1100" dirty="0"/>
                        <a:t>Nombre y logo del colegio.</a:t>
                      </a:r>
                    </a:p>
                  </a:txBody>
                  <a:tcPr>
                    <a:noFill/>
                  </a:tcPr>
                </a:tc>
                <a:extLst>
                  <a:ext uri="{0D108BD9-81ED-4DB2-BD59-A6C34878D82A}">
                    <a16:rowId xmlns:a16="http://schemas.microsoft.com/office/drawing/2014/main" xmlns="" val="2300255020"/>
                  </a:ext>
                </a:extLst>
              </a:tr>
              <a:tr h="319986">
                <a:tc>
                  <a:txBody>
                    <a:bodyPr/>
                    <a:lstStyle/>
                    <a:p>
                      <a:r>
                        <a:rPr lang="es-MX" sz="1100" dirty="0"/>
                        <a:t>2</a:t>
                      </a:r>
                    </a:p>
                  </a:txBody>
                  <a:tcPr>
                    <a:noFill/>
                  </a:tcPr>
                </a:tc>
                <a:tc>
                  <a:txBody>
                    <a:bodyPr/>
                    <a:lstStyle/>
                    <a:p>
                      <a:r>
                        <a:rPr lang="es-MX" sz="1100" dirty="0"/>
                        <a:t>Número y datos del equipo.</a:t>
                      </a:r>
                    </a:p>
                  </a:txBody>
                  <a:tcPr>
                    <a:noFill/>
                  </a:tcPr>
                </a:tc>
                <a:extLst>
                  <a:ext uri="{0D108BD9-81ED-4DB2-BD59-A6C34878D82A}">
                    <a16:rowId xmlns:a16="http://schemas.microsoft.com/office/drawing/2014/main" xmlns="" val="1338556108"/>
                  </a:ext>
                </a:extLst>
              </a:tr>
              <a:tr h="319986">
                <a:tc>
                  <a:txBody>
                    <a:bodyPr/>
                    <a:lstStyle/>
                    <a:p>
                      <a:r>
                        <a:rPr lang="es-MX" sz="1100" dirty="0"/>
                        <a:t>3</a:t>
                      </a:r>
                    </a:p>
                  </a:txBody>
                  <a:tcPr>
                    <a:noFill/>
                  </a:tcPr>
                </a:tc>
                <a:tc>
                  <a:txBody>
                    <a:bodyPr/>
                    <a:lstStyle/>
                    <a:p>
                      <a:r>
                        <a:rPr lang="es-MX" sz="1100" dirty="0"/>
                        <a:t>Ciclo escolar y datos temporales.</a:t>
                      </a:r>
                    </a:p>
                  </a:txBody>
                  <a:tcPr>
                    <a:noFill/>
                  </a:tcPr>
                </a:tc>
                <a:extLst>
                  <a:ext uri="{0D108BD9-81ED-4DB2-BD59-A6C34878D82A}">
                    <a16:rowId xmlns:a16="http://schemas.microsoft.com/office/drawing/2014/main" xmlns="" val="4241064729"/>
                  </a:ext>
                </a:extLst>
              </a:tr>
              <a:tr h="319986">
                <a:tc>
                  <a:txBody>
                    <a:bodyPr/>
                    <a:lstStyle/>
                    <a:p>
                      <a:r>
                        <a:rPr lang="es-MX" sz="1100" dirty="0"/>
                        <a:t>4</a:t>
                      </a:r>
                    </a:p>
                  </a:txBody>
                  <a:tcPr>
                    <a:noFill/>
                  </a:tcPr>
                </a:tc>
                <a:tc>
                  <a:txBody>
                    <a:bodyPr/>
                    <a:lstStyle/>
                    <a:p>
                      <a:r>
                        <a:rPr lang="es-MX" sz="1100" dirty="0"/>
                        <a:t>Nombre del P.V.E. </a:t>
                      </a:r>
                    </a:p>
                  </a:txBody>
                  <a:tcPr>
                    <a:noFill/>
                  </a:tcPr>
                </a:tc>
                <a:extLst>
                  <a:ext uri="{0D108BD9-81ED-4DB2-BD59-A6C34878D82A}">
                    <a16:rowId xmlns:a16="http://schemas.microsoft.com/office/drawing/2014/main" xmlns="" val="3791483761"/>
                  </a:ext>
                </a:extLst>
              </a:tr>
              <a:tr h="319986">
                <a:tc>
                  <a:txBody>
                    <a:bodyPr/>
                    <a:lstStyle/>
                    <a:p>
                      <a:r>
                        <a:rPr lang="es-MX" sz="1100" dirty="0"/>
                        <a:t>5</a:t>
                      </a:r>
                    </a:p>
                  </a:txBody>
                  <a:tcPr>
                    <a:noFill/>
                  </a:tcPr>
                </a:tc>
                <a:tc>
                  <a:txBody>
                    <a:bodyPr/>
                    <a:lstStyle/>
                    <a:p>
                      <a:r>
                        <a:rPr lang="es-MX" sz="1100" dirty="0"/>
                        <a:t>Índice.</a:t>
                      </a:r>
                    </a:p>
                  </a:txBody>
                  <a:tcPr>
                    <a:noFill/>
                  </a:tcPr>
                </a:tc>
                <a:extLst>
                  <a:ext uri="{0D108BD9-81ED-4DB2-BD59-A6C34878D82A}">
                    <a16:rowId xmlns:a16="http://schemas.microsoft.com/office/drawing/2014/main" xmlns="" val="1431627679"/>
                  </a:ext>
                </a:extLst>
              </a:tr>
              <a:tr h="319986">
                <a:tc>
                  <a:txBody>
                    <a:bodyPr/>
                    <a:lstStyle/>
                    <a:p>
                      <a:r>
                        <a:rPr lang="es-MX" sz="1100" dirty="0"/>
                        <a:t>6</a:t>
                      </a:r>
                    </a:p>
                  </a:txBody>
                  <a:tcPr>
                    <a:noFill/>
                  </a:tcPr>
                </a:tc>
                <a:tc>
                  <a:txBody>
                    <a:bodyPr/>
                    <a:lstStyle/>
                    <a:p>
                      <a:r>
                        <a:rPr lang="es-MX" sz="1100" dirty="0"/>
                        <a:t>Producto 1</a:t>
                      </a:r>
                    </a:p>
                  </a:txBody>
                  <a:tcPr>
                    <a:noFill/>
                  </a:tcPr>
                </a:tc>
                <a:extLst>
                  <a:ext uri="{0D108BD9-81ED-4DB2-BD59-A6C34878D82A}">
                    <a16:rowId xmlns:a16="http://schemas.microsoft.com/office/drawing/2014/main" xmlns="" val="3944716727"/>
                  </a:ext>
                </a:extLst>
              </a:tr>
              <a:tr h="319986">
                <a:tc>
                  <a:txBody>
                    <a:bodyPr/>
                    <a:lstStyle/>
                    <a:p>
                      <a:r>
                        <a:rPr lang="es-MX" sz="1100" dirty="0"/>
                        <a:t>7</a:t>
                      </a:r>
                    </a:p>
                  </a:txBody>
                  <a:tcPr>
                    <a:noFill/>
                  </a:tcPr>
                </a:tc>
                <a:tc>
                  <a:txBody>
                    <a:bodyPr/>
                    <a:lstStyle/>
                    <a:p>
                      <a:r>
                        <a:rPr lang="es-MX" sz="1100" dirty="0"/>
                        <a:t>Producto 3</a:t>
                      </a:r>
                    </a:p>
                  </a:txBody>
                  <a:tcPr>
                    <a:noFill/>
                  </a:tcPr>
                </a:tc>
                <a:extLst>
                  <a:ext uri="{0D108BD9-81ED-4DB2-BD59-A6C34878D82A}">
                    <a16:rowId xmlns:a16="http://schemas.microsoft.com/office/drawing/2014/main" xmlns="" val="3195667127"/>
                  </a:ext>
                </a:extLst>
              </a:tr>
              <a:tr h="319986">
                <a:tc>
                  <a:txBody>
                    <a:bodyPr/>
                    <a:lstStyle/>
                    <a:p>
                      <a:r>
                        <a:rPr lang="es-MX" sz="1100" dirty="0"/>
                        <a:t>8</a:t>
                      </a:r>
                    </a:p>
                  </a:txBody>
                  <a:tcPr>
                    <a:noFill/>
                  </a:tcPr>
                </a:tc>
                <a:tc>
                  <a:txBody>
                    <a:bodyPr/>
                    <a:lstStyle/>
                    <a:p>
                      <a:r>
                        <a:rPr lang="es-MX" sz="1100" dirty="0"/>
                        <a:t>Producto 2</a:t>
                      </a:r>
                    </a:p>
                  </a:txBody>
                  <a:tcPr>
                    <a:noFill/>
                  </a:tcPr>
                </a:tc>
                <a:extLst>
                  <a:ext uri="{0D108BD9-81ED-4DB2-BD59-A6C34878D82A}">
                    <a16:rowId xmlns:a16="http://schemas.microsoft.com/office/drawing/2014/main" xmlns="" val="536319110"/>
                  </a:ext>
                </a:extLst>
              </a:tr>
              <a:tr h="319986">
                <a:tc>
                  <a:txBody>
                    <a:bodyPr/>
                    <a:lstStyle/>
                    <a:p>
                      <a:r>
                        <a:rPr lang="es-MX" sz="1100" dirty="0"/>
                        <a:t>9</a:t>
                      </a:r>
                    </a:p>
                  </a:txBody>
                  <a:tcPr>
                    <a:noFill/>
                  </a:tcPr>
                </a:tc>
                <a:tc>
                  <a:txBody>
                    <a:bodyPr/>
                    <a:lstStyle/>
                    <a:p>
                      <a:r>
                        <a:rPr lang="es-MX" sz="1100" dirty="0"/>
                        <a:t>Justificación del P.V.E.</a:t>
                      </a:r>
                    </a:p>
                  </a:txBody>
                  <a:tcPr>
                    <a:noFill/>
                  </a:tcPr>
                </a:tc>
                <a:extLst>
                  <a:ext uri="{0D108BD9-81ED-4DB2-BD59-A6C34878D82A}">
                    <a16:rowId xmlns:a16="http://schemas.microsoft.com/office/drawing/2014/main" xmlns="" val="3326264953"/>
                  </a:ext>
                </a:extLst>
              </a:tr>
              <a:tr h="321927">
                <a:tc>
                  <a:txBody>
                    <a:bodyPr/>
                    <a:lstStyle/>
                    <a:p>
                      <a:r>
                        <a:rPr lang="es-MX" sz="1100" dirty="0"/>
                        <a:t>10</a:t>
                      </a:r>
                    </a:p>
                  </a:txBody>
                  <a:tcPr>
                    <a:noFill/>
                  </a:tcPr>
                </a:tc>
                <a:tc>
                  <a:txBody>
                    <a:bodyPr/>
                    <a:lstStyle/>
                    <a:p>
                      <a:r>
                        <a:rPr lang="es-MX" sz="1100" dirty="0"/>
                        <a:t>Objetivos del P.V.E.</a:t>
                      </a:r>
                    </a:p>
                  </a:txBody>
                  <a:tcPr>
                    <a:noFill/>
                  </a:tcPr>
                </a:tc>
                <a:extLst>
                  <a:ext uri="{0D108BD9-81ED-4DB2-BD59-A6C34878D82A}">
                    <a16:rowId xmlns:a16="http://schemas.microsoft.com/office/drawing/2014/main" xmlns="" val="666171162"/>
                  </a:ext>
                </a:extLst>
              </a:tr>
              <a:tr h="319986">
                <a:tc>
                  <a:txBody>
                    <a:bodyPr/>
                    <a:lstStyle/>
                    <a:p>
                      <a:r>
                        <a:rPr lang="es-MX" sz="1100" dirty="0"/>
                        <a:t>11</a:t>
                      </a:r>
                    </a:p>
                  </a:txBody>
                  <a:tcPr>
                    <a:noFill/>
                  </a:tcPr>
                </a:tc>
                <a:tc>
                  <a:txBody>
                    <a:bodyPr/>
                    <a:lstStyle/>
                    <a:p>
                      <a:r>
                        <a:rPr lang="es-MX" sz="1100" dirty="0"/>
                        <a:t>Preguntas generadoras del P.V.E.</a:t>
                      </a:r>
                    </a:p>
                  </a:txBody>
                  <a:tcPr>
                    <a:noFill/>
                  </a:tcPr>
                </a:tc>
                <a:extLst>
                  <a:ext uri="{0D108BD9-81ED-4DB2-BD59-A6C34878D82A}">
                    <a16:rowId xmlns:a16="http://schemas.microsoft.com/office/drawing/2014/main" xmlns="" val="2984466310"/>
                  </a:ext>
                </a:extLst>
              </a:tr>
              <a:tr h="378326">
                <a:tc>
                  <a:txBody>
                    <a:bodyPr/>
                    <a:lstStyle/>
                    <a:p>
                      <a:r>
                        <a:rPr lang="es-MX" sz="1100" dirty="0"/>
                        <a:t>12-13</a:t>
                      </a:r>
                    </a:p>
                  </a:txBody>
                  <a:tcPr>
                    <a:noFill/>
                  </a:tcPr>
                </a:tc>
                <a:tc>
                  <a:txBody>
                    <a:bodyPr/>
                    <a:lstStyle/>
                    <a:p>
                      <a:r>
                        <a:rPr lang="es-MX" sz="1100" dirty="0"/>
                        <a:t>Contenido, temas y productos propuestos dentro del P.V.E.</a:t>
                      </a:r>
                    </a:p>
                  </a:txBody>
                  <a:tcPr>
                    <a:noFill/>
                  </a:tcPr>
                </a:tc>
                <a:extLst>
                  <a:ext uri="{0D108BD9-81ED-4DB2-BD59-A6C34878D82A}">
                    <a16:rowId xmlns:a16="http://schemas.microsoft.com/office/drawing/2014/main" xmlns="" val="993252950"/>
                  </a:ext>
                </a:extLst>
              </a:tr>
              <a:tr h="319986">
                <a:tc>
                  <a:txBody>
                    <a:bodyPr/>
                    <a:lstStyle/>
                    <a:p>
                      <a:r>
                        <a:rPr lang="es-MX" sz="1100" dirty="0"/>
                        <a:t>14-16</a:t>
                      </a:r>
                    </a:p>
                  </a:txBody>
                  <a:tcPr>
                    <a:noFill/>
                  </a:tcPr>
                </a:tc>
                <a:tc>
                  <a:txBody>
                    <a:bodyPr/>
                    <a:lstStyle/>
                    <a:p>
                      <a:r>
                        <a:rPr lang="es-MX" sz="1100" dirty="0"/>
                        <a:t>Planeación general del P.V.E.</a:t>
                      </a:r>
                    </a:p>
                  </a:txBody>
                  <a:tcPr>
                    <a:noFill/>
                  </a:tcPr>
                </a:tc>
                <a:extLst>
                  <a:ext uri="{0D108BD9-81ED-4DB2-BD59-A6C34878D82A}">
                    <a16:rowId xmlns:a16="http://schemas.microsoft.com/office/drawing/2014/main" xmlns="" val="2275168156"/>
                  </a:ext>
                </a:extLst>
              </a:tr>
              <a:tr h="319986">
                <a:tc>
                  <a:txBody>
                    <a:bodyPr/>
                    <a:lstStyle/>
                    <a:p>
                      <a:r>
                        <a:rPr lang="es-MX" sz="1100" dirty="0"/>
                        <a:t>17</a:t>
                      </a:r>
                    </a:p>
                  </a:txBody>
                  <a:tcPr>
                    <a:noFill/>
                  </a:tcPr>
                </a:tc>
                <a:tc>
                  <a:txBody>
                    <a:bodyPr/>
                    <a:lstStyle/>
                    <a:p>
                      <a:r>
                        <a:rPr lang="es-MX" sz="1100" dirty="0"/>
                        <a:t>Seguimiento, evaluación, autoevaluación y coevaluación.</a:t>
                      </a:r>
                    </a:p>
                  </a:txBody>
                  <a:tcPr>
                    <a:noFill/>
                  </a:tcPr>
                </a:tc>
                <a:extLst>
                  <a:ext uri="{0D108BD9-81ED-4DB2-BD59-A6C34878D82A}">
                    <a16:rowId xmlns:a16="http://schemas.microsoft.com/office/drawing/2014/main" xmlns="" val="2311589232"/>
                  </a:ext>
                </a:extLst>
              </a:tr>
            </a:tbl>
          </a:graphicData>
        </a:graphic>
      </p:graphicFrame>
      <p:graphicFrame>
        <p:nvGraphicFramePr>
          <p:cNvPr id="5" name="Tabla 4">
            <a:extLst>
              <a:ext uri="{FF2B5EF4-FFF2-40B4-BE49-F238E27FC236}">
                <a16:creationId xmlns:a16="http://schemas.microsoft.com/office/drawing/2014/main" xmlns="" id="{A8B71B20-2125-4790-B036-35FE0CB02069}"/>
              </a:ext>
            </a:extLst>
          </p:cNvPr>
          <p:cNvGraphicFramePr>
            <a:graphicFrameLocks noGrp="1"/>
          </p:cNvGraphicFramePr>
          <p:nvPr>
            <p:extLst>
              <p:ext uri="{D42A27DB-BD31-4B8C-83A1-F6EECF244321}">
                <p14:modId xmlns:p14="http://schemas.microsoft.com/office/powerpoint/2010/main" xmlns="" val="41990872"/>
              </p:ext>
            </p:extLst>
          </p:nvPr>
        </p:nvGraphicFramePr>
        <p:xfrm>
          <a:off x="5883896" y="1050528"/>
          <a:ext cx="5748780" cy="4860076"/>
        </p:xfrm>
        <a:graphic>
          <a:graphicData uri="http://schemas.openxmlformats.org/drawingml/2006/table">
            <a:tbl>
              <a:tblPr firstRow="1" bandRow="1">
                <a:tableStyleId>{5C22544A-7EE6-4342-B048-85BDC9FD1C3A}</a:tableStyleId>
              </a:tblPr>
              <a:tblGrid>
                <a:gridCol w="828904">
                  <a:extLst>
                    <a:ext uri="{9D8B030D-6E8A-4147-A177-3AD203B41FA5}">
                      <a16:colId xmlns:a16="http://schemas.microsoft.com/office/drawing/2014/main" xmlns="" val="3604136444"/>
                    </a:ext>
                  </a:extLst>
                </a:gridCol>
                <a:gridCol w="4919876">
                  <a:extLst>
                    <a:ext uri="{9D8B030D-6E8A-4147-A177-3AD203B41FA5}">
                      <a16:colId xmlns:a16="http://schemas.microsoft.com/office/drawing/2014/main" xmlns="" val="499296768"/>
                    </a:ext>
                  </a:extLst>
                </a:gridCol>
              </a:tblGrid>
              <a:tr h="522259">
                <a:tc>
                  <a:txBody>
                    <a:bodyPr/>
                    <a:lstStyle/>
                    <a:p>
                      <a:r>
                        <a:rPr lang="es-MX" sz="1100" dirty="0"/>
                        <a:t>PÁGINAS</a:t>
                      </a:r>
                    </a:p>
                  </a:txBody>
                  <a:tcPr>
                    <a:noFill/>
                  </a:tcPr>
                </a:tc>
                <a:tc>
                  <a:txBody>
                    <a:bodyPr/>
                    <a:lstStyle/>
                    <a:p>
                      <a:r>
                        <a:rPr lang="es-MX" sz="1100" dirty="0"/>
                        <a:t>CONTENIDO</a:t>
                      </a:r>
                    </a:p>
                  </a:txBody>
                  <a:tcPr>
                    <a:noFill/>
                  </a:tcPr>
                </a:tc>
                <a:extLst>
                  <a:ext uri="{0D108BD9-81ED-4DB2-BD59-A6C34878D82A}">
                    <a16:rowId xmlns:a16="http://schemas.microsoft.com/office/drawing/2014/main" xmlns="" val="2102096811"/>
                  </a:ext>
                </a:extLst>
              </a:tr>
              <a:tr h="317086">
                <a:tc>
                  <a:txBody>
                    <a:bodyPr/>
                    <a:lstStyle/>
                    <a:p>
                      <a:r>
                        <a:rPr lang="es-MX" sz="1100" dirty="0"/>
                        <a:t>18</a:t>
                      </a:r>
                    </a:p>
                  </a:txBody>
                  <a:tcPr>
                    <a:noFill/>
                  </a:tcPr>
                </a:tc>
                <a:tc>
                  <a:txBody>
                    <a:bodyPr/>
                    <a:lstStyle/>
                    <a:p>
                      <a:r>
                        <a:rPr lang="es-MX" sz="1100" dirty="0"/>
                        <a:t>Reflexión del grupo interdisciplinario. </a:t>
                      </a:r>
                    </a:p>
                  </a:txBody>
                  <a:tcPr>
                    <a:noFill/>
                  </a:tcPr>
                </a:tc>
                <a:extLst>
                  <a:ext uri="{0D108BD9-81ED-4DB2-BD59-A6C34878D82A}">
                    <a16:rowId xmlns:a16="http://schemas.microsoft.com/office/drawing/2014/main" xmlns="" val="2300255020"/>
                  </a:ext>
                </a:extLst>
              </a:tr>
              <a:tr h="329882">
                <a:tc>
                  <a:txBody>
                    <a:bodyPr/>
                    <a:lstStyle/>
                    <a:p>
                      <a:r>
                        <a:rPr lang="es-MX" sz="1100" dirty="0"/>
                        <a:t>19</a:t>
                      </a:r>
                    </a:p>
                  </a:txBody>
                  <a:tcPr>
                    <a:noFill/>
                  </a:tcPr>
                </a:tc>
                <a:tc>
                  <a:txBody>
                    <a:bodyPr/>
                    <a:lstStyle/>
                    <a:p>
                      <a:r>
                        <a:rPr lang="es-MX" sz="1100" dirty="0"/>
                        <a:t>Organizador gráfico de preguntas generadoras.</a:t>
                      </a:r>
                    </a:p>
                  </a:txBody>
                  <a:tcPr>
                    <a:noFill/>
                  </a:tcPr>
                </a:tc>
                <a:extLst>
                  <a:ext uri="{0D108BD9-81ED-4DB2-BD59-A6C34878D82A}">
                    <a16:rowId xmlns:a16="http://schemas.microsoft.com/office/drawing/2014/main" xmlns="" val="1338556108"/>
                  </a:ext>
                </a:extLst>
              </a:tr>
              <a:tr h="329882">
                <a:tc>
                  <a:txBody>
                    <a:bodyPr/>
                    <a:lstStyle/>
                    <a:p>
                      <a:r>
                        <a:rPr lang="es-MX" sz="1100" dirty="0"/>
                        <a:t>20</a:t>
                      </a:r>
                    </a:p>
                  </a:txBody>
                  <a:tcPr>
                    <a:noFill/>
                  </a:tcPr>
                </a:tc>
                <a:tc>
                  <a:txBody>
                    <a:bodyPr/>
                    <a:lstStyle/>
                    <a:p>
                      <a:r>
                        <a:rPr lang="es-MX" sz="1100" dirty="0"/>
                        <a:t>Organizador gráfico del proceso de indagación.</a:t>
                      </a:r>
                    </a:p>
                  </a:txBody>
                  <a:tcPr>
                    <a:noFill/>
                  </a:tcPr>
                </a:tc>
                <a:extLst>
                  <a:ext uri="{0D108BD9-81ED-4DB2-BD59-A6C34878D82A}">
                    <a16:rowId xmlns:a16="http://schemas.microsoft.com/office/drawing/2014/main" xmlns="" val="4241064729"/>
                  </a:ext>
                </a:extLst>
              </a:tr>
              <a:tr h="329882">
                <a:tc>
                  <a:txBody>
                    <a:bodyPr/>
                    <a:lstStyle/>
                    <a:p>
                      <a:r>
                        <a:rPr lang="es-MX" sz="1100" dirty="0"/>
                        <a:t>21-22</a:t>
                      </a:r>
                    </a:p>
                  </a:txBody>
                  <a:tcPr>
                    <a:noFill/>
                  </a:tcPr>
                </a:tc>
                <a:tc>
                  <a:txBody>
                    <a:bodyPr/>
                    <a:lstStyle/>
                    <a:p>
                      <a:r>
                        <a:rPr lang="es-MX" sz="1100" dirty="0"/>
                        <a:t>A. M. E. general.</a:t>
                      </a:r>
                    </a:p>
                  </a:txBody>
                  <a:tcPr>
                    <a:noFill/>
                  </a:tcPr>
                </a:tc>
                <a:extLst>
                  <a:ext uri="{0D108BD9-81ED-4DB2-BD59-A6C34878D82A}">
                    <a16:rowId xmlns:a16="http://schemas.microsoft.com/office/drawing/2014/main" xmlns="" val="3791483761"/>
                  </a:ext>
                </a:extLst>
              </a:tr>
              <a:tr h="329882">
                <a:tc>
                  <a:txBody>
                    <a:bodyPr/>
                    <a:lstStyle/>
                    <a:p>
                      <a:r>
                        <a:rPr lang="es-MX" sz="1100" dirty="0"/>
                        <a:t>23</a:t>
                      </a:r>
                    </a:p>
                  </a:txBody>
                  <a:tcPr>
                    <a:noFill/>
                  </a:tcPr>
                </a:tc>
                <a:tc>
                  <a:txBody>
                    <a:bodyPr/>
                    <a:lstStyle/>
                    <a:p>
                      <a:r>
                        <a:rPr lang="es-MX" sz="1100" dirty="0"/>
                        <a:t>E.I.P. Resumen</a:t>
                      </a:r>
                    </a:p>
                  </a:txBody>
                  <a:tcPr>
                    <a:noFill/>
                  </a:tcPr>
                </a:tc>
                <a:extLst>
                  <a:ext uri="{0D108BD9-81ED-4DB2-BD59-A6C34878D82A}">
                    <a16:rowId xmlns:a16="http://schemas.microsoft.com/office/drawing/2014/main" xmlns="" val="1431627679"/>
                  </a:ext>
                </a:extLst>
              </a:tr>
              <a:tr h="329882">
                <a:tc>
                  <a:txBody>
                    <a:bodyPr/>
                    <a:lstStyle/>
                    <a:p>
                      <a:r>
                        <a:rPr lang="es-MX" sz="1100" dirty="0"/>
                        <a:t>24-26</a:t>
                      </a:r>
                    </a:p>
                  </a:txBody>
                  <a:tcPr>
                    <a:noFill/>
                  </a:tcPr>
                </a:tc>
                <a:tc>
                  <a:txBody>
                    <a:bodyPr/>
                    <a:lstStyle/>
                    <a:p>
                      <a:r>
                        <a:rPr lang="es-MX" sz="1100" dirty="0"/>
                        <a:t>E.I.P Elaboración del proyecto.</a:t>
                      </a:r>
                    </a:p>
                  </a:txBody>
                  <a:tcPr>
                    <a:noFill/>
                  </a:tcPr>
                </a:tc>
                <a:extLst>
                  <a:ext uri="{0D108BD9-81ED-4DB2-BD59-A6C34878D82A}">
                    <a16:rowId xmlns:a16="http://schemas.microsoft.com/office/drawing/2014/main" xmlns="" val="3944716727"/>
                  </a:ext>
                </a:extLst>
              </a:tr>
              <a:tr h="329882">
                <a:tc>
                  <a:txBody>
                    <a:bodyPr/>
                    <a:lstStyle/>
                    <a:p>
                      <a:r>
                        <a:rPr lang="es-MX" sz="1100" dirty="0"/>
                        <a:t>27</a:t>
                      </a:r>
                    </a:p>
                  </a:txBody>
                  <a:tcPr>
                    <a:noFill/>
                  </a:tcPr>
                </a:tc>
                <a:tc>
                  <a:txBody>
                    <a:bodyPr/>
                    <a:lstStyle/>
                    <a:p>
                      <a:r>
                        <a:rPr lang="es-MX" sz="1100" dirty="0"/>
                        <a:t>Fotografías de la 2ª reunión-</a:t>
                      </a:r>
                    </a:p>
                  </a:txBody>
                  <a:tcPr>
                    <a:noFill/>
                  </a:tcPr>
                </a:tc>
                <a:extLst>
                  <a:ext uri="{0D108BD9-81ED-4DB2-BD59-A6C34878D82A}">
                    <a16:rowId xmlns:a16="http://schemas.microsoft.com/office/drawing/2014/main" xmlns="" val="3195667127"/>
                  </a:ext>
                </a:extLst>
              </a:tr>
              <a:tr h="329882">
                <a:tc>
                  <a:txBody>
                    <a:bodyPr/>
                    <a:lstStyle/>
                    <a:p>
                      <a:r>
                        <a:rPr lang="es-MX" sz="1100" dirty="0"/>
                        <a:t>28</a:t>
                      </a:r>
                    </a:p>
                  </a:txBody>
                  <a:tcPr>
                    <a:noFill/>
                  </a:tcPr>
                </a:tc>
                <a:tc>
                  <a:txBody>
                    <a:bodyPr/>
                    <a:lstStyle/>
                    <a:p>
                      <a:r>
                        <a:rPr lang="es-MX" sz="1100" dirty="0"/>
                        <a:t>Evaluación, tipos, herramientas y productos de aprendizaje.</a:t>
                      </a:r>
                    </a:p>
                  </a:txBody>
                  <a:tcPr>
                    <a:noFill/>
                  </a:tcPr>
                </a:tc>
                <a:extLst>
                  <a:ext uri="{0D108BD9-81ED-4DB2-BD59-A6C34878D82A}">
                    <a16:rowId xmlns:a16="http://schemas.microsoft.com/office/drawing/2014/main" xmlns="" val="536319110"/>
                  </a:ext>
                </a:extLst>
              </a:tr>
              <a:tr h="329882">
                <a:tc>
                  <a:txBody>
                    <a:bodyPr/>
                    <a:lstStyle/>
                    <a:p>
                      <a:r>
                        <a:rPr lang="es-MX" sz="1100" dirty="0"/>
                        <a:t>29</a:t>
                      </a:r>
                    </a:p>
                  </a:txBody>
                  <a:tcPr>
                    <a:noFill/>
                  </a:tcPr>
                </a:tc>
                <a:tc>
                  <a:txBody>
                    <a:bodyPr/>
                    <a:lstStyle/>
                    <a:p>
                      <a:r>
                        <a:rPr lang="es-MX" sz="1100" dirty="0"/>
                        <a:t>Evaluación. Formatos. Prerrequisitos.</a:t>
                      </a:r>
                    </a:p>
                  </a:txBody>
                  <a:tcPr>
                    <a:noFill/>
                  </a:tcPr>
                </a:tc>
                <a:extLst>
                  <a:ext uri="{0D108BD9-81ED-4DB2-BD59-A6C34878D82A}">
                    <a16:rowId xmlns:a16="http://schemas.microsoft.com/office/drawing/2014/main" xmlns="" val="3326264953"/>
                  </a:ext>
                </a:extLst>
              </a:tr>
              <a:tr h="331884">
                <a:tc>
                  <a:txBody>
                    <a:bodyPr/>
                    <a:lstStyle/>
                    <a:p>
                      <a:r>
                        <a:rPr lang="es-MX" sz="1100" dirty="0"/>
                        <a:t>30</a:t>
                      </a:r>
                    </a:p>
                  </a:txBody>
                  <a:tcPr>
                    <a:noFill/>
                  </a:tcPr>
                </a:tc>
                <a:tc>
                  <a:txBody>
                    <a:bodyPr/>
                    <a:lstStyle/>
                    <a:p>
                      <a:r>
                        <a:rPr lang="es-MX" sz="1100" dirty="0"/>
                        <a:t>Evaluación. Formatos. Grupo heterogéneo.</a:t>
                      </a:r>
                    </a:p>
                  </a:txBody>
                  <a:tcPr>
                    <a:noFill/>
                  </a:tcPr>
                </a:tc>
                <a:extLst>
                  <a:ext uri="{0D108BD9-81ED-4DB2-BD59-A6C34878D82A}">
                    <a16:rowId xmlns:a16="http://schemas.microsoft.com/office/drawing/2014/main" xmlns="" val="666171162"/>
                  </a:ext>
                </a:extLst>
              </a:tr>
              <a:tr h="329882">
                <a:tc>
                  <a:txBody>
                    <a:bodyPr/>
                    <a:lstStyle/>
                    <a:p>
                      <a:r>
                        <a:rPr lang="es-MX" sz="1100" dirty="0"/>
                        <a:t>31</a:t>
                      </a:r>
                    </a:p>
                  </a:txBody>
                  <a:tcPr>
                    <a:noFill/>
                  </a:tcPr>
                </a:tc>
                <a:tc>
                  <a:txBody>
                    <a:bodyPr/>
                    <a:lstStyle/>
                    <a:p>
                      <a:r>
                        <a:rPr lang="es-MX" sz="1100" dirty="0"/>
                        <a:t>Lista de pasos para realizar una infografía.</a:t>
                      </a:r>
                    </a:p>
                  </a:txBody>
                  <a:tcPr>
                    <a:noFill/>
                  </a:tcPr>
                </a:tc>
                <a:extLst>
                  <a:ext uri="{0D108BD9-81ED-4DB2-BD59-A6C34878D82A}">
                    <a16:rowId xmlns:a16="http://schemas.microsoft.com/office/drawing/2014/main" xmlns="" val="2984466310"/>
                  </a:ext>
                </a:extLst>
              </a:tr>
              <a:tr h="390027">
                <a:tc>
                  <a:txBody>
                    <a:bodyPr/>
                    <a:lstStyle/>
                    <a:p>
                      <a:r>
                        <a:rPr lang="es-MX" sz="1100" dirty="0"/>
                        <a:t>32</a:t>
                      </a:r>
                    </a:p>
                  </a:txBody>
                  <a:tcPr>
                    <a:noFill/>
                  </a:tcPr>
                </a:tc>
                <a:tc>
                  <a:txBody>
                    <a:bodyPr/>
                    <a:lstStyle/>
                    <a:p>
                      <a:r>
                        <a:rPr lang="es-MX" sz="1100" dirty="0"/>
                        <a:t>Infografía</a:t>
                      </a:r>
                    </a:p>
                  </a:txBody>
                  <a:tcPr>
                    <a:noFill/>
                  </a:tcPr>
                </a:tc>
                <a:extLst>
                  <a:ext uri="{0D108BD9-81ED-4DB2-BD59-A6C34878D82A}">
                    <a16:rowId xmlns:a16="http://schemas.microsoft.com/office/drawing/2014/main" xmlns="" val="993252950"/>
                  </a:ext>
                </a:extLst>
              </a:tr>
              <a:tr h="329882">
                <a:tc>
                  <a:txBody>
                    <a:bodyPr/>
                    <a:lstStyle/>
                    <a:p>
                      <a:r>
                        <a:rPr lang="es-MX" sz="1100" dirty="0"/>
                        <a:t>33</a:t>
                      </a:r>
                    </a:p>
                  </a:txBody>
                  <a:tcPr>
                    <a:noFill/>
                  </a:tcPr>
                </a:tc>
                <a:tc>
                  <a:txBody>
                    <a:bodyPr/>
                    <a:lstStyle/>
                    <a:p>
                      <a:r>
                        <a:rPr lang="es-MX" sz="1100" dirty="0"/>
                        <a:t>Reflexiones personales.</a:t>
                      </a:r>
                    </a:p>
                  </a:txBody>
                  <a:tcPr>
                    <a:noFill/>
                  </a:tcPr>
                </a:tc>
                <a:extLst>
                  <a:ext uri="{0D108BD9-81ED-4DB2-BD59-A6C34878D82A}">
                    <a16:rowId xmlns:a16="http://schemas.microsoft.com/office/drawing/2014/main" xmlns="" val="2275168156"/>
                  </a:ext>
                </a:extLst>
              </a:tr>
            </a:tbl>
          </a:graphicData>
        </a:graphic>
      </p:graphicFrame>
      <p:sp>
        <p:nvSpPr>
          <p:cNvPr id="6" name="Rectángulo 5"/>
          <p:cNvSpPr/>
          <p:nvPr/>
        </p:nvSpPr>
        <p:spPr>
          <a:xfrm>
            <a:off x="8610055" y="6169149"/>
            <a:ext cx="2199641" cy="369332"/>
          </a:xfrm>
          <a:prstGeom prst="rect">
            <a:avLst/>
          </a:prstGeom>
        </p:spPr>
        <p:txBody>
          <a:bodyPr wrap="none">
            <a:spAutoFit/>
          </a:bodyPr>
          <a:lstStyle/>
          <a:p>
            <a:pPr>
              <a:defRPr/>
            </a:pPr>
            <a:r>
              <a:rPr lang="es-MX" b="1" dirty="0" smtClean="0">
                <a:solidFill>
                  <a:schemeClr val="accent1">
                    <a:lumMod val="50000"/>
                  </a:schemeClr>
                </a:solidFill>
                <a:latin typeface="Century Schoolbook" panose="02040604050505020304" pitchFamily="18" charset="0"/>
              </a:rPr>
              <a:t>Marzo-abril-2021</a:t>
            </a:r>
            <a:endParaRPr lang="es-MX" b="1" dirty="0">
              <a:solidFill>
                <a:schemeClr val="accent1">
                  <a:lumMod val="50000"/>
                </a:schemeClr>
              </a:solidFill>
              <a:latin typeface="Century Schoolbook" panose="02040604050505020304" pitchFamily="18" charset="0"/>
            </a:endParaRPr>
          </a:p>
        </p:txBody>
      </p:sp>
    </p:spTree>
    <p:extLst>
      <p:ext uri="{BB962C8B-B14F-4D97-AF65-F5344CB8AC3E}">
        <p14:creationId xmlns:p14="http://schemas.microsoft.com/office/powerpoint/2010/main" xmlns="" val="350348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0B182FF-9F53-4EB0-8350-CBD5CC76E378}"/>
              </a:ext>
            </a:extLst>
          </p:cNvPr>
          <p:cNvSpPr txBox="1"/>
          <p:nvPr/>
        </p:nvSpPr>
        <p:spPr>
          <a:xfrm>
            <a:off x="5733288" y="713232"/>
            <a:ext cx="1209434" cy="369332"/>
          </a:xfrm>
          <a:prstGeom prst="rect">
            <a:avLst/>
          </a:prstGeom>
          <a:noFill/>
        </p:spPr>
        <p:txBody>
          <a:bodyPr wrap="none" rtlCol="0">
            <a:spAutoFit/>
          </a:bodyPr>
          <a:lstStyle/>
          <a:p>
            <a:r>
              <a:rPr lang="es-MX" dirty="0"/>
              <a:t>Producto 1</a:t>
            </a:r>
          </a:p>
        </p:txBody>
      </p:sp>
      <p:pic>
        <p:nvPicPr>
          <p:cNvPr id="3" name="Imagen 2">
            <a:extLst>
              <a:ext uri="{FF2B5EF4-FFF2-40B4-BE49-F238E27FC236}">
                <a16:creationId xmlns:a16="http://schemas.microsoft.com/office/drawing/2014/main" xmlns="" id="{76A4DEE2-5FC0-4A29-9633-D39744C9D00B}"/>
              </a:ext>
            </a:extLst>
          </p:cNvPr>
          <p:cNvPicPr>
            <a:picLocks noChangeAspect="1"/>
          </p:cNvPicPr>
          <p:nvPr/>
        </p:nvPicPr>
        <p:blipFill>
          <a:blip r:embed="rId2"/>
          <a:stretch>
            <a:fillRect/>
          </a:stretch>
        </p:blipFill>
        <p:spPr>
          <a:xfrm>
            <a:off x="1989988" y="1082564"/>
            <a:ext cx="8212024" cy="5425910"/>
          </a:xfrm>
          <a:prstGeom prst="rect">
            <a:avLst/>
          </a:prstGeom>
        </p:spPr>
      </p:pic>
    </p:spTree>
    <p:extLst>
      <p:ext uri="{BB962C8B-B14F-4D97-AF65-F5344CB8AC3E}">
        <p14:creationId xmlns:p14="http://schemas.microsoft.com/office/powerpoint/2010/main" xmlns="" val="159567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568F1BB-0520-41DA-9D2F-1F2B39A88A80}"/>
              </a:ext>
            </a:extLst>
          </p:cNvPr>
          <p:cNvSpPr txBox="1"/>
          <p:nvPr/>
        </p:nvSpPr>
        <p:spPr>
          <a:xfrm>
            <a:off x="4279769" y="452487"/>
            <a:ext cx="1267142" cy="369332"/>
          </a:xfrm>
          <a:prstGeom prst="rect">
            <a:avLst/>
          </a:prstGeom>
          <a:noFill/>
        </p:spPr>
        <p:txBody>
          <a:bodyPr wrap="none" rtlCol="0">
            <a:spAutoFit/>
          </a:bodyPr>
          <a:lstStyle/>
          <a:p>
            <a:r>
              <a:rPr lang="es-MX" dirty="0"/>
              <a:t>Producto 2.</a:t>
            </a:r>
          </a:p>
        </p:txBody>
      </p:sp>
      <p:pic>
        <p:nvPicPr>
          <p:cNvPr id="5" name="Imagen 4" descr="Imagen que contiene suelo, persona, pared, hombre&#10;&#10;Descripción generada automáticamente">
            <a:extLst>
              <a:ext uri="{FF2B5EF4-FFF2-40B4-BE49-F238E27FC236}">
                <a16:creationId xmlns:a16="http://schemas.microsoft.com/office/drawing/2014/main" xmlns="" id="{8B1ECB7B-11FD-479A-9904-12FA5C290C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340" y="1053445"/>
            <a:ext cx="4572000" cy="3429000"/>
          </a:xfrm>
          <a:prstGeom prst="rect">
            <a:avLst/>
          </a:prstGeom>
        </p:spPr>
      </p:pic>
      <p:pic>
        <p:nvPicPr>
          <p:cNvPr id="7" name="Imagen 4">
            <a:extLst>
              <a:ext uri="{FF2B5EF4-FFF2-40B4-BE49-F238E27FC236}">
                <a16:creationId xmlns:a16="http://schemas.microsoft.com/office/drawing/2014/main" xmlns="" id="{E40819B2-A80E-4C98-BDB3-E36345801F4B}"/>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97512" y="928802"/>
            <a:ext cx="5172352" cy="3926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393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B6267D13-056C-4B4C-B7DA-5604C7A95022}"/>
              </a:ext>
            </a:extLst>
          </p:cNvPr>
          <p:cNvPicPr>
            <a:picLocks noChangeAspect="1"/>
          </p:cNvPicPr>
          <p:nvPr/>
        </p:nvPicPr>
        <p:blipFill>
          <a:blip r:embed="rId2"/>
          <a:stretch>
            <a:fillRect/>
          </a:stretch>
        </p:blipFill>
        <p:spPr>
          <a:xfrm>
            <a:off x="2607322" y="1921277"/>
            <a:ext cx="7432225" cy="3407284"/>
          </a:xfrm>
          <a:prstGeom prst="rect">
            <a:avLst/>
          </a:prstGeom>
        </p:spPr>
      </p:pic>
      <p:sp>
        <p:nvSpPr>
          <p:cNvPr id="14" name="CuadroTexto 13">
            <a:extLst>
              <a:ext uri="{FF2B5EF4-FFF2-40B4-BE49-F238E27FC236}">
                <a16:creationId xmlns:a16="http://schemas.microsoft.com/office/drawing/2014/main" xmlns="" id="{F3FB0C3D-A553-4B7E-8E54-AB96E1A876B7}"/>
              </a:ext>
            </a:extLst>
          </p:cNvPr>
          <p:cNvSpPr txBox="1"/>
          <p:nvPr/>
        </p:nvSpPr>
        <p:spPr>
          <a:xfrm>
            <a:off x="5099901" y="697584"/>
            <a:ext cx="2498826" cy="369332"/>
          </a:xfrm>
          <a:prstGeom prst="rect">
            <a:avLst/>
          </a:prstGeom>
          <a:noFill/>
        </p:spPr>
        <p:txBody>
          <a:bodyPr wrap="none" rtlCol="0">
            <a:spAutoFit/>
          </a:bodyPr>
          <a:lstStyle/>
          <a:p>
            <a:r>
              <a:rPr lang="es-MX" dirty="0"/>
              <a:t>ORGANIZADOR GRÁFICO</a:t>
            </a:r>
          </a:p>
        </p:txBody>
      </p:sp>
      <p:sp>
        <p:nvSpPr>
          <p:cNvPr id="15" name="CuadroTexto 14">
            <a:extLst>
              <a:ext uri="{FF2B5EF4-FFF2-40B4-BE49-F238E27FC236}">
                <a16:creationId xmlns:a16="http://schemas.microsoft.com/office/drawing/2014/main" xmlns="" id="{4BBA052C-C1A7-4F27-834D-13F2AF63B668}"/>
              </a:ext>
            </a:extLst>
          </p:cNvPr>
          <p:cNvSpPr txBox="1"/>
          <p:nvPr/>
        </p:nvSpPr>
        <p:spPr>
          <a:xfrm>
            <a:off x="7249212" y="1536569"/>
            <a:ext cx="3836710" cy="369332"/>
          </a:xfrm>
          <a:prstGeom prst="rect">
            <a:avLst/>
          </a:prstGeom>
          <a:noFill/>
        </p:spPr>
        <p:txBody>
          <a:bodyPr wrap="square" rtlCol="0">
            <a:spAutoFit/>
          </a:bodyPr>
          <a:lstStyle/>
          <a:p>
            <a:r>
              <a:rPr lang="es-MX" dirty="0">
                <a:latin typeface="Curlz MT" panose="04040404050702020202" pitchFamily="82" charset="0"/>
              </a:rPr>
              <a:t>PRODUCTO 3</a:t>
            </a:r>
          </a:p>
        </p:txBody>
      </p:sp>
    </p:spTree>
    <p:extLst>
      <p:ext uri="{BB962C8B-B14F-4D97-AF65-F5344CB8AC3E}">
        <p14:creationId xmlns:p14="http://schemas.microsoft.com/office/powerpoint/2010/main" xmlns="" val="331431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94A3450-01F8-4329-BDDE-D05AE40D6E1B}"/>
              </a:ext>
            </a:extLst>
          </p:cNvPr>
          <p:cNvSpPr/>
          <p:nvPr/>
        </p:nvSpPr>
        <p:spPr>
          <a:xfrm>
            <a:off x="3048000" y="474345"/>
            <a:ext cx="6096000" cy="4524315"/>
          </a:xfrm>
          <a:prstGeom prst="rect">
            <a:avLst/>
          </a:prstGeom>
        </p:spPr>
        <p:txBody>
          <a:bodyPr>
            <a:spAutoFit/>
          </a:bodyPr>
          <a:lstStyle/>
          <a:p>
            <a:r>
              <a:rPr lang="es-MX" dirty="0"/>
              <a:t>Introducción y/o justificación del proyecto. </a:t>
            </a:r>
          </a:p>
          <a:p>
            <a:r>
              <a:rPr lang="es-MX" dirty="0"/>
              <a:t> </a:t>
            </a:r>
          </a:p>
          <a:p>
            <a:r>
              <a:rPr lang="es-MX" dirty="0"/>
              <a:t>El agua es empleada de diversas formas prácticamente en todas las actividades humanas, ya sea para subsistir o para producir e intercambiar bienes y servicios. Debido al sistema hídrico y su precario mantenimiento, la sobreexplotación y contaminación de los recursos hídricos, los altos subsidios al agua, el despilfarro y fugas cotidianas, entre otras causas, México es uno de los primeros siete países donde hay más insuficiencia de agua. Unas de las zonas más afectadas por la escasez de agua en la Ciudad de México es la delegación Iztapalapa. </a:t>
            </a:r>
          </a:p>
          <a:p>
            <a:r>
              <a:rPr lang="es-MX" dirty="0"/>
              <a:t> </a:t>
            </a:r>
          </a:p>
          <a:p>
            <a:r>
              <a:rPr lang="es-MX" dirty="0"/>
              <a:t> </a:t>
            </a:r>
          </a:p>
          <a:p>
            <a:r>
              <a:rPr lang="es-MX" dirty="0"/>
              <a:t> </a:t>
            </a:r>
          </a:p>
          <a:p>
            <a:r>
              <a:rPr lang="es-MX" dirty="0"/>
              <a:t> </a:t>
            </a:r>
          </a:p>
        </p:txBody>
      </p:sp>
    </p:spTree>
    <p:extLst>
      <p:ext uri="{BB962C8B-B14F-4D97-AF65-F5344CB8AC3E}">
        <p14:creationId xmlns:p14="http://schemas.microsoft.com/office/powerpoint/2010/main" xmlns="" val="1294811784"/>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TotalTime>
  <Words>1770</Words>
  <Application>Microsoft Office PowerPoint</Application>
  <PresentationFormat>Personalizado</PresentationFormat>
  <Paragraphs>207</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Office Theme</vt:lpstr>
      <vt:lpstr>Colegio Patria y Progreso, S. C.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Patria y Progreso, S. C.</dc:title>
  <dc:creator>Ana Sandra Cazares</dc:creator>
  <cp:lastModifiedBy>WinAE</cp:lastModifiedBy>
  <cp:revision>37</cp:revision>
  <dcterms:created xsi:type="dcterms:W3CDTF">2019-04-05T16:13:06Z</dcterms:created>
  <dcterms:modified xsi:type="dcterms:W3CDTF">2021-02-28T20:26:24Z</dcterms:modified>
</cp:coreProperties>
</file>