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  <p:sldMasterId id="2147483662" r:id="rId2"/>
  </p:sldMasterIdLst>
  <p:notesMasterIdLst>
    <p:notesMasterId r:id="rId79"/>
  </p:notesMasterIdLst>
  <p:handoutMasterIdLst>
    <p:handoutMasterId r:id="rId80"/>
  </p:handoutMasterIdLst>
  <p:sldIdLst>
    <p:sldId id="256" r:id="rId3"/>
    <p:sldId id="257" r:id="rId4"/>
    <p:sldId id="284" r:id="rId5"/>
    <p:sldId id="285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01" r:id="rId17"/>
    <p:sldId id="302" r:id="rId18"/>
    <p:sldId id="304" r:id="rId19"/>
    <p:sldId id="381" r:id="rId20"/>
    <p:sldId id="307" r:id="rId21"/>
    <p:sldId id="308" r:id="rId22"/>
    <p:sldId id="370" r:id="rId23"/>
    <p:sldId id="310" r:id="rId24"/>
    <p:sldId id="311" r:id="rId25"/>
    <p:sldId id="309" r:id="rId26"/>
    <p:sldId id="312" r:id="rId27"/>
    <p:sldId id="314" r:id="rId28"/>
    <p:sldId id="371" r:id="rId29"/>
    <p:sldId id="315" r:id="rId30"/>
    <p:sldId id="313" r:id="rId31"/>
    <p:sldId id="316" r:id="rId32"/>
    <p:sldId id="317" r:id="rId33"/>
    <p:sldId id="318" r:id="rId34"/>
    <p:sldId id="319" r:id="rId35"/>
    <p:sldId id="320" r:id="rId36"/>
    <p:sldId id="321" r:id="rId37"/>
    <p:sldId id="322" r:id="rId38"/>
    <p:sldId id="323" r:id="rId39"/>
    <p:sldId id="328" r:id="rId40"/>
    <p:sldId id="329" r:id="rId41"/>
    <p:sldId id="330" r:id="rId42"/>
    <p:sldId id="331" r:id="rId43"/>
    <p:sldId id="332" r:id="rId44"/>
    <p:sldId id="333" r:id="rId45"/>
    <p:sldId id="334" r:id="rId46"/>
    <p:sldId id="335" r:id="rId47"/>
    <p:sldId id="336" r:id="rId48"/>
    <p:sldId id="372" r:id="rId49"/>
    <p:sldId id="373" r:id="rId50"/>
    <p:sldId id="374" r:id="rId51"/>
    <p:sldId id="375" r:id="rId52"/>
    <p:sldId id="376" r:id="rId53"/>
    <p:sldId id="377" r:id="rId54"/>
    <p:sldId id="378" r:id="rId55"/>
    <p:sldId id="347" r:id="rId56"/>
    <p:sldId id="348" r:id="rId57"/>
    <p:sldId id="349" r:id="rId58"/>
    <p:sldId id="350" r:id="rId59"/>
    <p:sldId id="351" r:id="rId60"/>
    <p:sldId id="352" r:id="rId61"/>
    <p:sldId id="353" r:id="rId62"/>
    <p:sldId id="354" r:id="rId63"/>
    <p:sldId id="355" r:id="rId64"/>
    <p:sldId id="356" r:id="rId65"/>
    <p:sldId id="357" r:id="rId66"/>
    <p:sldId id="358" r:id="rId67"/>
    <p:sldId id="359" r:id="rId68"/>
    <p:sldId id="360" r:id="rId69"/>
    <p:sldId id="361" r:id="rId70"/>
    <p:sldId id="362" r:id="rId71"/>
    <p:sldId id="363" r:id="rId72"/>
    <p:sldId id="364" r:id="rId73"/>
    <p:sldId id="365" r:id="rId74"/>
    <p:sldId id="366" r:id="rId75"/>
    <p:sldId id="368" r:id="rId76"/>
    <p:sldId id="367" r:id="rId77"/>
    <p:sldId id="369" r:id="rId7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894" userDrawn="1">
          <p15:clr>
            <a:srgbClr val="A4A3A4"/>
          </p15:clr>
        </p15:guide>
        <p15:guide id="2" pos="492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E3F7"/>
    <a:srgbClr val="FD73D9"/>
    <a:srgbClr val="A30D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4EB3099-F593-4B00-8FAE-2F8FAE3B0C4B}">
  <a:tblStyle styleId="{24EB3099-F593-4B00-8FAE-2F8FAE3B0C4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37" d="100"/>
          <a:sy n="137" d="100"/>
        </p:scale>
        <p:origin x="786" y="114"/>
      </p:cViewPr>
      <p:guideLst>
        <p:guide orient="horz" pos="894"/>
        <p:guide pos="492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2640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tableStyles" Target="tableStyle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D4BCBB-C00E-4DDD-9863-07B24DC41738}" type="datetimeFigureOut">
              <a:rPr lang="es-MX" smtClean="0"/>
              <a:t>22/05/2023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DA6903-5102-4C18-A415-49BCE46B535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441636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820855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5450" y="698500"/>
            <a:ext cx="62039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/>
          </a:p>
        </p:txBody>
      </p:sp>
      <p:sp>
        <p:nvSpPr>
          <p:cNvPr id="419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AA6E37E-F3DA-455C-B993-9E4DDD854586}" type="slidenum">
              <a:rPr lang="es-MX" altLang="es-MX" smtClean="0"/>
              <a:pPr eaLnBrk="1" hangingPunct="1"/>
              <a:t>15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6328580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5450" y="698500"/>
            <a:ext cx="62039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/>
          </a:p>
        </p:txBody>
      </p:sp>
      <p:sp>
        <p:nvSpPr>
          <p:cNvPr id="4301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9A34076-611E-4DBE-9229-839ED242F6C1}" type="slidenum">
              <a:rPr lang="es-MX" altLang="es-MX" smtClean="0"/>
              <a:pPr eaLnBrk="1" hangingPunct="1"/>
              <a:t>16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7392704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5450" y="698500"/>
            <a:ext cx="62039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/>
          </a:p>
        </p:txBody>
      </p:sp>
      <p:sp>
        <p:nvSpPr>
          <p:cNvPr id="5120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0DFDBE5-40F3-4E87-AADB-9ED479BEFBA5}" type="slidenum">
              <a:rPr lang="es-MX" altLang="es-MX">
                <a:solidFill>
                  <a:prstClr val="black"/>
                </a:solidFill>
              </a:rPr>
              <a:pPr eaLnBrk="1" hangingPunct="1"/>
              <a:t>17</a:t>
            </a:fld>
            <a:endParaRPr lang="es-MX" alt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3364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86" name="Google Shape;8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917723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5450" y="698500"/>
            <a:ext cx="62039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/>
          </a:p>
        </p:txBody>
      </p:sp>
      <p:sp>
        <p:nvSpPr>
          <p:cNvPr id="5325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979740A-B334-4C3C-A456-D8A67C57378A}" type="slidenum">
              <a:rPr lang="es-MX" altLang="es-MX" smtClean="0">
                <a:solidFill>
                  <a:prstClr val="black"/>
                </a:solidFill>
              </a:rPr>
              <a:pPr eaLnBrk="1" hangingPunct="1"/>
              <a:t>19</a:t>
            </a:fld>
            <a:endParaRPr lang="es-MX" alt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303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5450" y="698500"/>
            <a:ext cx="62039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/>
          </a:p>
        </p:txBody>
      </p:sp>
      <p:sp>
        <p:nvSpPr>
          <p:cNvPr id="553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BEC96B5-1647-440A-80F9-0E4EE2519B41}" type="slidenum">
              <a:rPr lang="es-MX" altLang="es-MX" smtClean="0">
                <a:solidFill>
                  <a:prstClr val="black"/>
                </a:solidFill>
              </a:rPr>
              <a:pPr eaLnBrk="1" hangingPunct="1"/>
              <a:t>20</a:t>
            </a:fld>
            <a:endParaRPr lang="es-MX" alt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4061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5450" y="698500"/>
            <a:ext cx="62039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/>
          </a:p>
        </p:txBody>
      </p:sp>
      <p:sp>
        <p:nvSpPr>
          <p:cNvPr id="5837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F89AE76-00D2-472D-9E0B-2E99F90A1CC4}" type="slidenum">
              <a:rPr lang="es-MX" altLang="es-MX" smtClean="0">
                <a:solidFill>
                  <a:prstClr val="black"/>
                </a:solidFill>
              </a:rPr>
              <a:pPr eaLnBrk="1" hangingPunct="1"/>
              <a:t>21</a:t>
            </a:fld>
            <a:endParaRPr lang="es-MX" alt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4670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5450" y="698500"/>
            <a:ext cx="62039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/>
          </a:p>
        </p:txBody>
      </p:sp>
      <p:sp>
        <p:nvSpPr>
          <p:cNvPr id="573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CB9624C-395C-4C09-87C1-330936DDD1FF}" type="slidenum">
              <a:rPr lang="es-MX" altLang="es-MX" smtClean="0">
                <a:solidFill>
                  <a:prstClr val="black"/>
                </a:solidFill>
              </a:rPr>
              <a:pPr eaLnBrk="1" hangingPunct="1"/>
              <a:t>22</a:t>
            </a:fld>
            <a:endParaRPr lang="es-MX" alt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0020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5450" y="698500"/>
            <a:ext cx="62039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/>
          </a:p>
        </p:txBody>
      </p:sp>
      <p:sp>
        <p:nvSpPr>
          <p:cNvPr id="5837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F89AE76-00D2-472D-9E0B-2E99F90A1CC4}" type="slidenum">
              <a:rPr lang="es-MX" altLang="es-MX" smtClean="0">
                <a:solidFill>
                  <a:prstClr val="black"/>
                </a:solidFill>
              </a:rPr>
              <a:pPr eaLnBrk="1" hangingPunct="1"/>
              <a:t>23</a:t>
            </a:fld>
            <a:endParaRPr lang="es-MX" alt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0332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5450" y="698500"/>
            <a:ext cx="62039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/>
          </a:p>
        </p:txBody>
      </p:sp>
      <p:sp>
        <p:nvSpPr>
          <p:cNvPr id="5632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2D4D1C9-0518-4397-A9E7-3CF8C567F448}" type="slidenum">
              <a:rPr lang="es-MX" altLang="es-MX" smtClean="0">
                <a:solidFill>
                  <a:prstClr val="black"/>
                </a:solidFill>
              </a:rPr>
              <a:pPr eaLnBrk="1" hangingPunct="1"/>
              <a:t>24</a:t>
            </a:fld>
            <a:endParaRPr lang="es-MX" alt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879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5450" y="698500"/>
            <a:ext cx="62039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/>
          </a:p>
        </p:txBody>
      </p:sp>
      <p:sp>
        <p:nvSpPr>
          <p:cNvPr id="5939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F60CBB9-D4F6-47BB-B2AF-AAF3D625BE6C}" type="slidenum">
              <a:rPr lang="es-MX" altLang="es-MX" smtClean="0">
                <a:solidFill>
                  <a:prstClr val="black"/>
                </a:solidFill>
              </a:rPr>
              <a:pPr eaLnBrk="1" hangingPunct="1"/>
              <a:t>25</a:t>
            </a:fld>
            <a:endParaRPr lang="es-MX" alt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728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5450" y="698500"/>
            <a:ext cx="62039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/>
          </a:p>
        </p:txBody>
      </p:sp>
      <p:sp>
        <p:nvSpPr>
          <p:cNvPr id="614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306D376-75D7-487E-BB06-58C1F75B1E02}" type="slidenum">
              <a:rPr lang="es-MX" altLang="es-MX" smtClean="0">
                <a:solidFill>
                  <a:prstClr val="black"/>
                </a:solidFill>
              </a:rPr>
              <a:pPr eaLnBrk="1" hangingPunct="1"/>
              <a:t>26</a:t>
            </a:fld>
            <a:endParaRPr lang="es-MX" alt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4631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5450" y="698500"/>
            <a:ext cx="62039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/>
          </a:p>
        </p:txBody>
      </p:sp>
      <p:sp>
        <p:nvSpPr>
          <p:cNvPr id="614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306D376-75D7-487E-BB06-58C1F75B1E02}" type="slidenum">
              <a:rPr lang="es-MX" altLang="es-MX" smtClean="0">
                <a:solidFill>
                  <a:prstClr val="black"/>
                </a:solidFill>
              </a:rPr>
              <a:pPr eaLnBrk="1" hangingPunct="1"/>
              <a:t>27</a:t>
            </a:fld>
            <a:endParaRPr lang="es-MX" alt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755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5450" y="698500"/>
            <a:ext cx="62039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/>
          </a:p>
        </p:txBody>
      </p:sp>
      <p:sp>
        <p:nvSpPr>
          <p:cNvPr id="6246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8A6E75C-8653-45F1-9F40-DD989B678E89}" type="slidenum">
              <a:rPr lang="es-MX" altLang="es-MX" smtClean="0">
                <a:solidFill>
                  <a:prstClr val="black"/>
                </a:solidFill>
              </a:rPr>
              <a:pPr eaLnBrk="1" hangingPunct="1"/>
              <a:t>28</a:t>
            </a:fld>
            <a:endParaRPr lang="es-MX" alt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2430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5450" y="698500"/>
            <a:ext cx="62039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/>
          </a:p>
        </p:txBody>
      </p:sp>
      <p:sp>
        <p:nvSpPr>
          <p:cNvPr id="6042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D69094C-B289-4628-9BFE-34F7D97E10EA}" type="slidenum">
              <a:rPr lang="es-MX" altLang="es-MX" smtClean="0">
                <a:solidFill>
                  <a:prstClr val="black"/>
                </a:solidFill>
              </a:rPr>
              <a:pPr eaLnBrk="1" hangingPunct="1"/>
              <a:t>29</a:t>
            </a:fld>
            <a:endParaRPr lang="es-MX" alt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3259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5450" y="698500"/>
            <a:ext cx="62039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/>
          </a:p>
        </p:txBody>
      </p:sp>
      <p:sp>
        <p:nvSpPr>
          <p:cNvPr id="634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70F8B36-EE60-4C89-A7B6-5EF6AC069F9C}" type="slidenum">
              <a:rPr lang="es-MX" altLang="es-MX" smtClean="0">
                <a:solidFill>
                  <a:prstClr val="black"/>
                </a:solidFill>
              </a:rPr>
              <a:pPr eaLnBrk="1" hangingPunct="1"/>
              <a:t>30</a:t>
            </a:fld>
            <a:endParaRPr lang="es-MX" alt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0273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5450" y="698500"/>
            <a:ext cx="62039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/>
          </a:p>
        </p:txBody>
      </p:sp>
      <p:sp>
        <p:nvSpPr>
          <p:cNvPr id="634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70F8B36-EE60-4C89-A7B6-5EF6AC069F9C}" type="slidenum">
              <a:rPr lang="es-MX" altLang="es-MX" smtClean="0">
                <a:solidFill>
                  <a:prstClr val="black"/>
                </a:solidFill>
              </a:rPr>
              <a:pPr eaLnBrk="1" hangingPunct="1"/>
              <a:t>31</a:t>
            </a:fld>
            <a:endParaRPr lang="es-MX" alt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9674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5450" y="698500"/>
            <a:ext cx="62039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/>
          </a:p>
        </p:txBody>
      </p:sp>
      <p:sp>
        <p:nvSpPr>
          <p:cNvPr id="634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70F8B36-EE60-4C89-A7B6-5EF6AC069F9C}" type="slidenum">
              <a:rPr lang="es-MX" altLang="es-MX" smtClean="0">
                <a:solidFill>
                  <a:prstClr val="black"/>
                </a:solidFill>
              </a:rPr>
              <a:pPr eaLnBrk="1" hangingPunct="1"/>
              <a:t>32</a:t>
            </a:fld>
            <a:endParaRPr lang="es-MX" alt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8255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5450" y="698500"/>
            <a:ext cx="62039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/>
          </a:p>
        </p:txBody>
      </p:sp>
      <p:sp>
        <p:nvSpPr>
          <p:cNvPr id="634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70F8B36-EE60-4C89-A7B6-5EF6AC069F9C}" type="slidenum">
              <a:rPr lang="es-MX" altLang="es-MX" smtClean="0">
                <a:solidFill>
                  <a:prstClr val="black"/>
                </a:solidFill>
              </a:rPr>
              <a:pPr eaLnBrk="1" hangingPunct="1"/>
              <a:t>33</a:t>
            </a:fld>
            <a:endParaRPr lang="es-MX" alt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8252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5450" y="698500"/>
            <a:ext cx="62039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/>
          </a:p>
        </p:txBody>
      </p:sp>
      <p:sp>
        <p:nvSpPr>
          <p:cNvPr id="634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70F8B36-EE60-4C89-A7B6-5EF6AC069F9C}" type="slidenum">
              <a:rPr lang="es-MX" altLang="es-MX" smtClean="0">
                <a:solidFill>
                  <a:prstClr val="black"/>
                </a:solidFill>
              </a:rPr>
              <a:pPr eaLnBrk="1" hangingPunct="1"/>
              <a:t>34</a:t>
            </a:fld>
            <a:endParaRPr lang="es-MX" alt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780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8831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5450" y="698500"/>
            <a:ext cx="62039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/>
          </a:p>
        </p:txBody>
      </p:sp>
      <p:sp>
        <p:nvSpPr>
          <p:cNvPr id="634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70F8B36-EE60-4C89-A7B6-5EF6AC069F9C}" type="slidenum">
              <a:rPr lang="es-MX" altLang="es-MX" smtClean="0">
                <a:solidFill>
                  <a:prstClr val="black"/>
                </a:solidFill>
              </a:rPr>
              <a:pPr eaLnBrk="1" hangingPunct="1"/>
              <a:t>36</a:t>
            </a:fld>
            <a:endParaRPr lang="es-MX" alt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4233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5450" y="698500"/>
            <a:ext cx="62039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/>
          </a:p>
        </p:txBody>
      </p:sp>
      <p:sp>
        <p:nvSpPr>
          <p:cNvPr id="634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70F8B36-EE60-4C89-A7B6-5EF6AC069F9C}" type="slidenum">
              <a:rPr lang="es-MX" altLang="es-MX" smtClean="0">
                <a:solidFill>
                  <a:prstClr val="black"/>
                </a:solidFill>
              </a:rPr>
              <a:pPr eaLnBrk="1" hangingPunct="1"/>
              <a:t>37</a:t>
            </a:fld>
            <a:endParaRPr lang="es-MX" alt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6025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5450" y="698500"/>
            <a:ext cx="62039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/>
          </a:p>
        </p:txBody>
      </p:sp>
      <p:sp>
        <p:nvSpPr>
          <p:cNvPr id="634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70F8B36-EE60-4C89-A7B6-5EF6AC069F9C}" type="slidenum">
              <a:rPr lang="es-MX" altLang="es-MX" smtClean="0">
                <a:solidFill>
                  <a:prstClr val="black"/>
                </a:solidFill>
              </a:rPr>
              <a:pPr eaLnBrk="1" hangingPunct="1"/>
              <a:t>38</a:t>
            </a:fld>
            <a:endParaRPr lang="es-MX" alt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3776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5450" y="698500"/>
            <a:ext cx="62039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/>
          </a:p>
        </p:txBody>
      </p:sp>
      <p:sp>
        <p:nvSpPr>
          <p:cNvPr id="634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70F8B36-EE60-4C89-A7B6-5EF6AC069F9C}" type="slidenum">
              <a:rPr lang="es-MX" altLang="es-MX" smtClean="0">
                <a:solidFill>
                  <a:prstClr val="black"/>
                </a:solidFill>
              </a:rPr>
              <a:pPr eaLnBrk="1" hangingPunct="1"/>
              <a:t>39</a:t>
            </a:fld>
            <a:endParaRPr lang="es-MX" alt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0669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5450" y="698500"/>
            <a:ext cx="62039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/>
          </a:p>
        </p:txBody>
      </p:sp>
      <p:sp>
        <p:nvSpPr>
          <p:cNvPr id="634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70F8B36-EE60-4C89-A7B6-5EF6AC069F9C}" type="slidenum">
              <a:rPr lang="es-MX" altLang="es-MX" smtClean="0">
                <a:solidFill>
                  <a:prstClr val="black"/>
                </a:solidFill>
              </a:rPr>
              <a:pPr eaLnBrk="1" hangingPunct="1"/>
              <a:t>40</a:t>
            </a:fld>
            <a:endParaRPr lang="es-MX" alt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5589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5450" y="698500"/>
            <a:ext cx="62039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/>
          </a:p>
        </p:txBody>
      </p:sp>
      <p:sp>
        <p:nvSpPr>
          <p:cNvPr id="634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70F8B36-EE60-4C89-A7B6-5EF6AC069F9C}" type="slidenum">
              <a:rPr lang="es-MX" altLang="es-MX" smtClean="0">
                <a:solidFill>
                  <a:prstClr val="black"/>
                </a:solidFill>
              </a:rPr>
              <a:pPr eaLnBrk="1" hangingPunct="1"/>
              <a:t>41</a:t>
            </a:fld>
            <a:endParaRPr lang="es-MX" alt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7025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5450" y="698500"/>
            <a:ext cx="62039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/>
          </a:p>
        </p:txBody>
      </p:sp>
      <p:sp>
        <p:nvSpPr>
          <p:cNvPr id="6451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7E06584-E797-4AC7-81CC-7DD3ABA63E29}" type="slidenum">
              <a:rPr lang="es-MX" altLang="es-MX" smtClean="0">
                <a:solidFill>
                  <a:prstClr val="black"/>
                </a:solidFill>
              </a:rPr>
              <a:pPr eaLnBrk="1" hangingPunct="1"/>
              <a:t>55</a:t>
            </a:fld>
            <a:endParaRPr lang="es-MX" alt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7107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5450" y="698500"/>
            <a:ext cx="62039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/>
          </a:p>
        </p:txBody>
      </p:sp>
      <p:sp>
        <p:nvSpPr>
          <p:cNvPr id="6554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2BFD198-7F8B-438E-9452-F54A0F6F006D}" type="slidenum">
              <a:rPr lang="es-MX" altLang="es-MX" smtClean="0">
                <a:solidFill>
                  <a:prstClr val="black"/>
                </a:solidFill>
              </a:rPr>
              <a:pPr eaLnBrk="1" hangingPunct="1"/>
              <a:t>56</a:t>
            </a:fld>
            <a:endParaRPr lang="es-MX" alt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6121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5450" y="698500"/>
            <a:ext cx="62039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/>
          </a:p>
        </p:txBody>
      </p:sp>
      <p:sp>
        <p:nvSpPr>
          <p:cNvPr id="6554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2BFD198-7F8B-438E-9452-F54A0F6F006D}" type="slidenum">
              <a:rPr lang="es-MX" altLang="es-MX" smtClean="0"/>
              <a:pPr eaLnBrk="1" hangingPunct="1"/>
              <a:t>57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9250794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5450" y="698500"/>
            <a:ext cx="62039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/>
          </a:p>
        </p:txBody>
      </p:sp>
      <p:sp>
        <p:nvSpPr>
          <p:cNvPr id="6451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7E06584-E797-4AC7-81CC-7DD3ABA63E29}" type="slidenum">
              <a:rPr lang="es-MX" altLang="es-MX" smtClean="0">
                <a:solidFill>
                  <a:prstClr val="black"/>
                </a:solidFill>
              </a:rPr>
              <a:pPr eaLnBrk="1" hangingPunct="1"/>
              <a:t>58</a:t>
            </a:fld>
            <a:endParaRPr lang="es-MX" alt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376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70444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5450" y="698500"/>
            <a:ext cx="62039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/>
          </a:p>
        </p:txBody>
      </p:sp>
      <p:sp>
        <p:nvSpPr>
          <p:cNvPr id="634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70F8B36-EE60-4C89-A7B6-5EF6AC069F9C}" type="slidenum">
              <a:rPr lang="es-MX" altLang="es-MX" smtClean="0">
                <a:solidFill>
                  <a:prstClr val="black"/>
                </a:solidFill>
              </a:rPr>
              <a:pPr eaLnBrk="1" hangingPunct="1"/>
              <a:t>59</a:t>
            </a:fld>
            <a:endParaRPr lang="es-MX" alt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75295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5450" y="698500"/>
            <a:ext cx="62039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/>
          </a:p>
        </p:txBody>
      </p:sp>
      <p:sp>
        <p:nvSpPr>
          <p:cNvPr id="634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70F8B36-EE60-4C89-A7B6-5EF6AC069F9C}" type="slidenum">
              <a:rPr lang="es-MX" altLang="es-MX" smtClean="0">
                <a:solidFill>
                  <a:prstClr val="black"/>
                </a:solidFill>
              </a:rPr>
              <a:pPr eaLnBrk="1" hangingPunct="1"/>
              <a:t>60</a:t>
            </a:fld>
            <a:endParaRPr lang="es-MX" alt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224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5450" y="698500"/>
            <a:ext cx="62039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/>
          </a:p>
        </p:txBody>
      </p:sp>
      <p:sp>
        <p:nvSpPr>
          <p:cNvPr id="634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70F8B36-EE60-4C89-A7B6-5EF6AC069F9C}" type="slidenum">
              <a:rPr lang="es-MX" altLang="es-MX" smtClean="0">
                <a:solidFill>
                  <a:prstClr val="black"/>
                </a:solidFill>
              </a:rPr>
              <a:pPr eaLnBrk="1" hangingPunct="1"/>
              <a:t>61</a:t>
            </a:fld>
            <a:endParaRPr lang="es-MX" alt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5951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5450" y="698500"/>
            <a:ext cx="62039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/>
          </a:p>
        </p:txBody>
      </p:sp>
      <p:sp>
        <p:nvSpPr>
          <p:cNvPr id="634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70F8B36-EE60-4C89-A7B6-5EF6AC069F9C}" type="slidenum">
              <a:rPr lang="es-MX" altLang="es-MX" smtClean="0">
                <a:solidFill>
                  <a:prstClr val="black"/>
                </a:solidFill>
              </a:rPr>
              <a:pPr eaLnBrk="1" hangingPunct="1"/>
              <a:t>62</a:t>
            </a:fld>
            <a:endParaRPr lang="es-MX" alt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41797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5450" y="698500"/>
            <a:ext cx="62039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/>
          </a:p>
        </p:txBody>
      </p:sp>
      <p:sp>
        <p:nvSpPr>
          <p:cNvPr id="634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70F8B36-EE60-4C89-A7B6-5EF6AC069F9C}" type="slidenum">
              <a:rPr lang="es-MX" altLang="es-MX" smtClean="0"/>
              <a:pPr eaLnBrk="1" hangingPunct="1"/>
              <a:t>63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400993410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5450" y="698500"/>
            <a:ext cx="62039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/>
          </a:p>
        </p:txBody>
      </p:sp>
      <p:sp>
        <p:nvSpPr>
          <p:cNvPr id="634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70F8B36-EE60-4C89-A7B6-5EF6AC069F9C}" type="slidenum">
              <a:rPr lang="es-MX" altLang="es-MX" smtClean="0"/>
              <a:pPr eaLnBrk="1" hangingPunct="1"/>
              <a:t>64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97700431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5450" y="698500"/>
            <a:ext cx="62039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/>
          </a:p>
        </p:txBody>
      </p:sp>
      <p:sp>
        <p:nvSpPr>
          <p:cNvPr id="634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70F8B36-EE60-4C89-A7B6-5EF6AC069F9C}" type="slidenum">
              <a:rPr lang="es-MX" altLang="es-MX" smtClean="0"/>
              <a:pPr eaLnBrk="1" hangingPunct="1"/>
              <a:t>65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47963576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5450" y="698500"/>
            <a:ext cx="62039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/>
          </a:p>
        </p:txBody>
      </p:sp>
      <p:sp>
        <p:nvSpPr>
          <p:cNvPr id="634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70F8B36-EE60-4C89-A7B6-5EF6AC069F9C}" type="slidenum">
              <a:rPr lang="es-MX" altLang="es-MX" smtClean="0"/>
              <a:pPr eaLnBrk="1" hangingPunct="1"/>
              <a:t>66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44445735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5450" y="698500"/>
            <a:ext cx="62039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/>
          </a:p>
        </p:txBody>
      </p:sp>
      <p:sp>
        <p:nvSpPr>
          <p:cNvPr id="634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70F8B36-EE60-4C89-A7B6-5EF6AC069F9C}" type="slidenum">
              <a:rPr lang="es-MX" altLang="es-MX" smtClean="0"/>
              <a:pPr eaLnBrk="1" hangingPunct="1"/>
              <a:t>67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44940830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5450" y="698500"/>
            <a:ext cx="62039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/>
          </a:p>
        </p:txBody>
      </p:sp>
      <p:sp>
        <p:nvSpPr>
          <p:cNvPr id="4403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291D4D3-387F-4563-BC81-40DD12FD943F}" type="slidenum">
              <a:rPr lang="es-MX" altLang="es-MX" smtClean="0"/>
              <a:pPr eaLnBrk="1" hangingPunct="1"/>
              <a:t>68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990491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5450" y="698500"/>
            <a:ext cx="62039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/>
          </a:p>
        </p:txBody>
      </p:sp>
      <p:sp>
        <p:nvSpPr>
          <p:cNvPr id="3686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6102F65-B9E7-4A73-8573-5D3F6B92C6AD}" type="slidenum">
              <a:rPr lang="es-MX" altLang="es-MX" smtClean="0"/>
              <a:pPr eaLnBrk="1" hangingPunct="1"/>
              <a:t>5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05548787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5450" y="698500"/>
            <a:ext cx="62039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/>
          </a:p>
        </p:txBody>
      </p:sp>
      <p:sp>
        <p:nvSpPr>
          <p:cNvPr id="6451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7E06584-E797-4AC7-81CC-7DD3ABA63E29}" type="slidenum">
              <a:rPr lang="es-MX" altLang="es-MX" smtClean="0"/>
              <a:pPr eaLnBrk="1" hangingPunct="1"/>
              <a:t>72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144095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5450" y="698500"/>
            <a:ext cx="62039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/>
          </a:p>
        </p:txBody>
      </p:sp>
      <p:sp>
        <p:nvSpPr>
          <p:cNvPr id="3686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6102F65-B9E7-4A73-8573-5D3F6B92C6AD}" type="slidenum">
              <a:rPr lang="es-MX" altLang="es-MX" smtClean="0"/>
              <a:pPr eaLnBrk="1" hangingPunct="1"/>
              <a:t>10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702396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5450" y="698500"/>
            <a:ext cx="62039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/>
          </a:p>
        </p:txBody>
      </p:sp>
      <p:sp>
        <p:nvSpPr>
          <p:cNvPr id="378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B5A912C-966A-49CC-AC81-B579FBD269A5}" type="slidenum">
              <a:rPr lang="es-MX" altLang="es-MX" smtClean="0"/>
              <a:pPr eaLnBrk="1" hangingPunct="1"/>
              <a:t>11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0215190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5450" y="698500"/>
            <a:ext cx="62039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/>
          </a:p>
        </p:txBody>
      </p:sp>
      <p:sp>
        <p:nvSpPr>
          <p:cNvPr id="3994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B2020D3-D27F-4FA4-B3E3-3C64130F1163}" type="slidenum">
              <a:rPr lang="es-MX" altLang="es-MX" smtClean="0"/>
              <a:pPr eaLnBrk="1" hangingPunct="1"/>
              <a:t>13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209387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5450" y="698500"/>
            <a:ext cx="62039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/>
          </a:p>
        </p:txBody>
      </p:sp>
      <p:sp>
        <p:nvSpPr>
          <p:cNvPr id="4096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9666" indent="-292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8718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6205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03692" indent="-2337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FF06950-0128-4194-8788-EDFAF0101108}" type="slidenum">
              <a:rPr lang="es-MX" altLang="es-MX" smtClean="0"/>
              <a:pPr eaLnBrk="1" hangingPunct="1"/>
              <a:t>14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389104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descr="paint_transparent1.png"/>
          <p:cNvPicPr preferRelativeResize="0"/>
          <p:nvPr/>
        </p:nvPicPr>
        <p:blipFill rotWithShape="1">
          <a:blip r:embed="rId3">
            <a:alphaModFix/>
          </a:blip>
          <a:srcRect l="55211"/>
          <a:stretch/>
        </p:blipFill>
        <p:spPr>
          <a:xfrm>
            <a:off x="1" y="0"/>
            <a:ext cx="409567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208125" y="3287225"/>
            <a:ext cx="52503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 descr="paint_transparent4.png"/>
          <p:cNvPicPr preferRelativeResize="0"/>
          <p:nvPr/>
        </p:nvPicPr>
        <p:blipFill rotWithShape="1">
          <a:blip r:embed="rId3">
            <a:alphaModFix/>
          </a:blip>
          <a:srcRect r="49954"/>
          <a:stretch/>
        </p:blipFill>
        <p:spPr>
          <a:xfrm>
            <a:off x="4567925" y="0"/>
            <a:ext cx="4576075" cy="514352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/>
          <p:nvPr/>
        </p:nvSpPr>
        <p:spPr>
          <a:xfrm>
            <a:off x="0" y="-150"/>
            <a:ext cx="53007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ctrTitle"/>
          </p:nvPr>
        </p:nvSpPr>
        <p:spPr>
          <a:xfrm>
            <a:off x="685800" y="2878750"/>
            <a:ext cx="3914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685800" y="4135454"/>
            <a:ext cx="39147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userDrawn="1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6" descr="paint_transparent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7" descr="paint_transparent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489775" y="2312475"/>
            <a:ext cx="1831500" cy="2613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×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2415136" y="2312475"/>
            <a:ext cx="1831500" cy="2613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×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3"/>
          </p:nvPr>
        </p:nvSpPr>
        <p:spPr>
          <a:xfrm>
            <a:off x="4340497" y="2312475"/>
            <a:ext cx="1831500" cy="2613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×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2" y="1597821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863" indent="0" algn="ctr">
              <a:buNone/>
              <a:defRPr/>
            </a:lvl2pPr>
            <a:lvl3pPr marL="685727" indent="0" algn="ctr">
              <a:buNone/>
              <a:defRPr/>
            </a:lvl3pPr>
            <a:lvl4pPr marL="1028590" indent="0" algn="ctr">
              <a:buNone/>
              <a:defRPr/>
            </a:lvl4pPr>
            <a:lvl5pPr marL="1371453" indent="0" algn="ctr">
              <a:buNone/>
              <a:defRPr/>
            </a:lvl5pPr>
            <a:lvl6pPr marL="1714316" indent="0" algn="ctr">
              <a:buNone/>
              <a:defRPr/>
            </a:lvl6pPr>
            <a:lvl7pPr marL="2057180" indent="0" algn="ctr">
              <a:buNone/>
              <a:defRPr/>
            </a:lvl7pPr>
            <a:lvl8pPr marL="2400043" indent="0" algn="ctr">
              <a:buNone/>
              <a:defRPr/>
            </a:lvl8pPr>
            <a:lvl9pPr marL="2742905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es-MX" dirty="0"/>
              <a:t>Instituto Canadiense Clarac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0CA9CB-A24F-464A-BE18-8215C97B00AA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289368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Título y objetos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MX"/>
              <a:pPr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CCCCC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2244400"/>
            <a:ext cx="5511300" cy="26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○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■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●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○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■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60" r:id="rId5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MX"/>
              <a:pPr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slide" Target="slide6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slide" Target="slide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slide" Target="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slide" Target="slide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slide" Target="slid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slide" Target="slid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slide" Target="slide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slide" Target="slide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slide" Target="slide7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slide" Target="slide7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slide" Target="slide7.xml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slide" Target="slide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slide" Target="slide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slide" Target="slide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slide" Target="slide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slide" Target="slide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slide" Target="slide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slide" Target="slide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slide" Target="slide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slide" Target="slide8.xml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slide" Target="slide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slide" Target="slide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49.tmp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slide" Target="slide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slide" Target="slide8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slide" Target="slide8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slide" Target="slide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3.xml"/><Relationship Id="rId6" Type="http://schemas.openxmlformats.org/officeDocument/2006/relationships/slide" Target="slide21.xml"/><Relationship Id="rId5" Type="http://schemas.openxmlformats.org/officeDocument/2006/relationships/slide" Target="slide20.xml"/><Relationship Id="rId4" Type="http://schemas.openxmlformats.org/officeDocument/2006/relationships/slide" Target="slide1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slide" Target="slide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slide" Target="slide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4" Type="http://schemas.openxmlformats.org/officeDocument/2006/relationships/slide" Target="slide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5" Type="http://schemas.openxmlformats.org/officeDocument/2006/relationships/slide" Target="slide8.xml"/><Relationship Id="rId4" Type="http://schemas.openxmlformats.org/officeDocument/2006/relationships/image" Target="../media/image6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5" Type="http://schemas.openxmlformats.org/officeDocument/2006/relationships/slide" Target="slide8.xml"/><Relationship Id="rId4" Type="http://schemas.openxmlformats.org/officeDocument/2006/relationships/image" Target="../media/image6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5" Type="http://schemas.openxmlformats.org/officeDocument/2006/relationships/slide" Target="slide8.xml"/><Relationship Id="rId4" Type="http://schemas.openxmlformats.org/officeDocument/2006/relationships/image" Target="../media/image6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5" Type="http://schemas.openxmlformats.org/officeDocument/2006/relationships/slide" Target="slide8.xml"/><Relationship Id="rId4" Type="http://schemas.openxmlformats.org/officeDocument/2006/relationships/image" Target="../media/image6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5" Type="http://schemas.openxmlformats.org/officeDocument/2006/relationships/slide" Target="slide8.xml"/><Relationship Id="rId4" Type="http://schemas.openxmlformats.org/officeDocument/2006/relationships/image" Target="../media/image7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4" Type="http://schemas.openxmlformats.org/officeDocument/2006/relationships/slide" Target="slide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6" Type="http://schemas.openxmlformats.org/officeDocument/2006/relationships/slide" Target="slide9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slide" Target="slide25.xml"/><Relationship Id="rId1" Type="http://schemas.openxmlformats.org/officeDocument/2006/relationships/slideLayout" Target="../slideLayouts/slideLayout3.xml"/><Relationship Id="rId4" Type="http://schemas.openxmlformats.org/officeDocument/2006/relationships/slide" Target="slide3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4" Type="http://schemas.openxmlformats.org/officeDocument/2006/relationships/slide" Target="slide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4.xml"/><Relationship Id="rId3" Type="http://schemas.openxmlformats.org/officeDocument/2006/relationships/slide" Target="slide39.xml"/><Relationship Id="rId7" Type="http://schemas.openxmlformats.org/officeDocument/2006/relationships/slide" Target="slide46.xml"/><Relationship Id="rId12" Type="http://schemas.openxmlformats.org/officeDocument/2006/relationships/slide" Target="slide67.xml"/><Relationship Id="rId2" Type="http://schemas.openxmlformats.org/officeDocument/2006/relationships/slide" Target="slide38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4.xml"/><Relationship Id="rId11" Type="http://schemas.openxmlformats.org/officeDocument/2006/relationships/slide" Target="slide63.xml"/><Relationship Id="rId5" Type="http://schemas.openxmlformats.org/officeDocument/2006/relationships/slide" Target="slide43.xml"/><Relationship Id="rId10" Type="http://schemas.openxmlformats.org/officeDocument/2006/relationships/slide" Target="slide58.xml"/><Relationship Id="rId4" Type="http://schemas.openxmlformats.org/officeDocument/2006/relationships/slide" Target="slide42.xml"/><Relationship Id="rId9" Type="http://schemas.openxmlformats.org/officeDocument/2006/relationships/slide" Target="slide5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1.xml"/><Relationship Id="rId2" Type="http://schemas.openxmlformats.org/officeDocument/2006/relationships/slide" Target="slide68.xml"/><Relationship Id="rId1" Type="http://schemas.openxmlformats.org/officeDocument/2006/relationships/slideLayout" Target="../slideLayouts/slideLayout3.xml"/><Relationship Id="rId4" Type="http://schemas.openxmlformats.org/officeDocument/2006/relationships/slide" Target="slide7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>
            <a:spLocks noGrp="1"/>
          </p:cNvSpPr>
          <p:nvPr>
            <p:ph type="ctrTitle"/>
          </p:nvPr>
        </p:nvSpPr>
        <p:spPr>
          <a:xfrm>
            <a:off x="929101" y="819035"/>
            <a:ext cx="7878618" cy="82256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800" dirty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Instituto Canadiense Clarac</a:t>
            </a:r>
            <a:endParaRPr sz="4800" dirty="0">
              <a:solidFill>
                <a:schemeClr val="accent5">
                  <a:lumMod val="75000"/>
                </a:schemeClr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C7A4C8D-B2BA-4204-9117-1AAEA85CD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106"/>
            <a:ext cx="1505607" cy="608850"/>
          </a:xfrm>
          <a:prstGeom prst="rect">
            <a:avLst/>
          </a:prstGeom>
        </p:spPr>
      </p:pic>
      <p:sp>
        <p:nvSpPr>
          <p:cNvPr id="4" name="Google Shape;60;p13">
            <a:extLst>
              <a:ext uri="{FF2B5EF4-FFF2-40B4-BE49-F238E27FC236}">
                <a16:creationId xmlns:a16="http://schemas.microsoft.com/office/drawing/2014/main" id="{8ABA6402-1D4B-4786-99C3-0C5D07A704D2}"/>
              </a:ext>
            </a:extLst>
          </p:cNvPr>
          <p:cNvSpPr txBox="1">
            <a:spLocks/>
          </p:cNvSpPr>
          <p:nvPr/>
        </p:nvSpPr>
        <p:spPr>
          <a:xfrm>
            <a:off x="1953491" y="1483501"/>
            <a:ext cx="7190509" cy="2837501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algn="l"/>
            <a:r>
              <a:rPr lang="es-MX" sz="3200" dirty="0">
                <a:ln>
                  <a:solidFill>
                    <a:schemeClr val="tx1"/>
                  </a:solidFill>
                </a:ln>
              </a:rPr>
              <a:t>          </a:t>
            </a:r>
            <a:r>
              <a:rPr lang="es-MX" sz="320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Equipo N°1</a:t>
            </a:r>
          </a:p>
          <a:p>
            <a:pPr algn="l"/>
            <a:r>
              <a:rPr lang="es-MX" sz="360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Proyecto Interdisciplinario:</a:t>
            </a:r>
            <a:endParaRPr lang="es-MX" sz="4000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confinamiento y las redes sociales: ¿quién soy?</a:t>
            </a:r>
          </a:p>
          <a:p>
            <a:pPr algn="ctr"/>
            <a:r>
              <a:rPr lang="es-MX" sz="2000" dirty="0">
                <a:ln>
                  <a:solidFill>
                    <a:schemeClr val="tx1"/>
                  </a:solidFill>
                </a:ln>
              </a:rPr>
              <a:t>Cuarto de Preparatoria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57FDC5E-1D54-4AD8-A175-D44C31E5EA48}"/>
              </a:ext>
            </a:extLst>
          </p:cNvPr>
          <p:cNvSpPr txBox="1"/>
          <p:nvPr/>
        </p:nvSpPr>
        <p:spPr>
          <a:xfrm>
            <a:off x="7837591" y="115000"/>
            <a:ext cx="1080120" cy="30777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b="1" dirty="0"/>
              <a:t>1  a, b, c</a:t>
            </a:r>
          </a:p>
        </p:txBody>
      </p:sp>
      <p:sp>
        <p:nvSpPr>
          <p:cNvPr id="6" name="Botón de acción: Hacia delante o Siguiente 5">
            <a:hlinkClick r:id="" action="ppaction://hlinkshowjump?jump=nextslide" highlightClick="1"/>
          </p:cNvPr>
          <p:cNvSpPr/>
          <p:nvPr/>
        </p:nvSpPr>
        <p:spPr>
          <a:xfrm>
            <a:off x="8589678" y="4478568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393" y="195263"/>
            <a:ext cx="1458515" cy="591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669" y="1596279"/>
            <a:ext cx="2650331" cy="218956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22"/>
          <p:cNvSpPr>
            <a:spLocks noChangeArrowheads="1"/>
          </p:cNvSpPr>
          <p:nvPr/>
        </p:nvSpPr>
        <p:spPr bwMode="auto">
          <a:xfrm>
            <a:off x="751342" y="3785839"/>
            <a:ext cx="4617132" cy="10798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fontAlgn="t">
              <a:defRPr/>
            </a:pPr>
            <a:r>
              <a:rPr lang="es-MX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Interdisciplinariedad</a:t>
            </a:r>
          </a:p>
          <a:p>
            <a:pPr fontAlgn="t">
              <a:defRPr/>
            </a:pPr>
            <a:endParaRPr lang="es-MX" sz="1350" dirty="0">
              <a:solidFill>
                <a:schemeClr val="bg1"/>
              </a:solidFill>
            </a:endParaRPr>
          </a:p>
          <a:p>
            <a:pPr algn="l">
              <a:defRPr/>
            </a:pPr>
            <a:endParaRPr lang="es-ES" altLang="es-MX" sz="1350" b="1" dirty="0">
              <a:solidFill>
                <a:schemeClr val="bg1"/>
              </a:solidFill>
            </a:endParaRPr>
          </a:p>
        </p:txBody>
      </p:sp>
      <p:sp>
        <p:nvSpPr>
          <p:cNvPr id="3" name="2 Botón de acción: Volver">
            <a:hlinkClick r:id="rId5" action="ppaction://hlinksldjump" highlightClick="1"/>
          </p:cNvPr>
          <p:cNvSpPr/>
          <p:nvPr/>
        </p:nvSpPr>
        <p:spPr>
          <a:xfrm>
            <a:off x="8106699" y="4614649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65014" y="1040525"/>
            <a:ext cx="6174744" cy="2217784"/>
          </a:xfrm>
        </p:spPr>
        <p:txBody>
          <a:bodyPr/>
          <a:lstStyle/>
          <a:p>
            <a:pPr algn="ctr"/>
            <a:r>
              <a:rPr lang="es-ES" sz="4000" dirty="0"/>
              <a:t>Producto 1. </a:t>
            </a:r>
            <a:br>
              <a:rPr lang="es-ES" sz="4000" dirty="0"/>
            </a:br>
            <a:r>
              <a:rPr lang="es-ES" sz="4000" dirty="0"/>
              <a:t>C. A. I. A. C. Conclusiones Generales. </a:t>
            </a:r>
            <a:endParaRPr lang="es-MX" sz="4000" dirty="0"/>
          </a:p>
        </p:txBody>
      </p:sp>
      <p:sp>
        <p:nvSpPr>
          <p:cNvPr id="7" name="Botón de acción: Hacia delante o Siguiente 6">
            <a:hlinkClick r:id="" action="ppaction://hlinkshowjump?jump=nextslide" highlightClick="1"/>
          </p:cNvPr>
          <p:cNvSpPr/>
          <p:nvPr/>
        </p:nvSpPr>
        <p:spPr>
          <a:xfrm>
            <a:off x="7296906" y="4628341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34083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409903" y="115413"/>
            <a:ext cx="6211614" cy="1299858"/>
          </a:xfrm>
        </p:spPr>
        <p:txBody>
          <a:bodyPr/>
          <a:lstStyle/>
          <a:p>
            <a:pPr eaLnBrk="1" hangingPunct="1">
              <a:defRPr/>
            </a:pPr>
            <a:r>
              <a:rPr lang="es-MX" altLang="es-MX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Interdisciplinariedad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9774" y="1558962"/>
            <a:ext cx="5478725" cy="2784437"/>
          </a:xfrm>
        </p:spPr>
        <p:txBody>
          <a:bodyPr/>
          <a:lstStyle/>
          <a:p>
            <a:pPr marL="0" indent="0">
              <a:buNone/>
            </a:pPr>
            <a:r>
              <a:rPr lang="es-MX" altLang="es-MX" sz="2400" dirty="0"/>
              <a:t>Enfoque que permite la vinculación de diferentes áreas del conocimiento, para abordar una situación en particular. Permite integrar los saberes de varias disciplinas para fortalecer la comprensión del entorno y resolver problemas específicos.</a:t>
            </a:r>
          </a:p>
        </p:txBody>
      </p:sp>
      <p:pic>
        <p:nvPicPr>
          <p:cNvPr id="106500" name="Picture 4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7021008" y="1415271"/>
            <a:ext cx="1566174" cy="20208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6 CuadroTexto"/>
          <p:cNvSpPr txBox="1"/>
          <p:nvPr/>
        </p:nvSpPr>
        <p:spPr>
          <a:xfrm>
            <a:off x="8027416" y="189186"/>
            <a:ext cx="541233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/>
          <a:p>
            <a:pPr>
              <a:defRPr/>
            </a:pPr>
            <a:r>
              <a:rPr lang="es-MX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(5a)</a:t>
            </a:r>
            <a:endParaRPr lang="es-MX" sz="1600" b="1" dirty="0"/>
          </a:p>
        </p:txBody>
      </p:sp>
      <p:sp>
        <p:nvSpPr>
          <p:cNvPr id="2" name="Botón de acción: Hacia delante o Siguiente 1">
            <a:hlinkClick r:id="" action="ppaction://hlinkshowjump?jump=nextslide" highlightClick="1"/>
          </p:cNvPr>
          <p:cNvSpPr/>
          <p:nvPr/>
        </p:nvSpPr>
        <p:spPr>
          <a:xfrm>
            <a:off x="7296906" y="4628341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2 Botón de acción: Volver">
            <a:hlinkClick r:id="rId4" action="ppaction://hlinksldjump" highlightClick="1"/>
          </p:cNvPr>
          <p:cNvSpPr/>
          <p:nvPr/>
        </p:nvSpPr>
        <p:spPr>
          <a:xfrm>
            <a:off x="8153996" y="4628341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</p:spTree>
    <p:extLst>
      <p:ext uri="{BB962C8B-B14F-4D97-AF65-F5344CB8AC3E}">
        <p14:creationId xmlns:p14="http://schemas.microsoft.com/office/powerpoint/2010/main" val="496723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20" r="18285"/>
          <a:stretch>
            <a:fillRect/>
          </a:stretch>
        </p:blipFill>
        <p:spPr bwMode="auto">
          <a:xfrm>
            <a:off x="7507167" y="1251212"/>
            <a:ext cx="1228052" cy="1188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431585" y="190537"/>
            <a:ext cx="6172200" cy="73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3" tIns="34287" rIns="68573" bIns="3428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MX" altLang="es-MX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Características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655678" y="926343"/>
            <a:ext cx="4968013" cy="3481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3" tIns="34287" rIns="68573" bIns="34287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just" eaLnBrk="1" hangingPunct="1">
              <a:buFont typeface="Wingdings" pitchFamily="2" charset="2"/>
              <a:buChar char="ü"/>
            </a:pPr>
            <a:r>
              <a:rPr lang="es-MX" altLang="es-MX" sz="2250" dirty="0"/>
              <a:t>Establece vínculos con otras disciplinas.</a:t>
            </a:r>
          </a:p>
          <a:p>
            <a:pPr algn="just" eaLnBrk="1" hangingPunct="1">
              <a:buFont typeface="Wingdings" pitchFamily="2" charset="2"/>
              <a:buChar char="ü"/>
            </a:pPr>
            <a:r>
              <a:rPr lang="es-MX" altLang="es-MX" sz="2250" dirty="0"/>
              <a:t>Considera la situación dentro del contexto.</a:t>
            </a:r>
          </a:p>
          <a:p>
            <a:pPr algn="just" eaLnBrk="1" hangingPunct="1">
              <a:buFont typeface="Wingdings" pitchFamily="2" charset="2"/>
              <a:buChar char="ü"/>
            </a:pPr>
            <a:r>
              <a:rPr lang="es-MX" altLang="es-MX" sz="2250" dirty="0"/>
              <a:t>Fomenta el trabajo en equipo.</a:t>
            </a:r>
          </a:p>
          <a:p>
            <a:pPr algn="just" eaLnBrk="1" hangingPunct="1">
              <a:buFont typeface="Wingdings" pitchFamily="2" charset="2"/>
              <a:buChar char="ü"/>
            </a:pPr>
            <a:r>
              <a:rPr lang="es-MX" altLang="es-MX" sz="2250" dirty="0"/>
              <a:t>Permite el desarrollo de habilidades sociales y de manejo de conflictos.</a:t>
            </a:r>
          </a:p>
          <a:p>
            <a:pPr algn="just" eaLnBrk="1" hangingPunct="1">
              <a:buFont typeface="Wingdings" pitchFamily="2" charset="2"/>
              <a:buChar char="ü"/>
            </a:pPr>
            <a:r>
              <a:rPr lang="es-MX" altLang="es-MX" sz="2250" dirty="0"/>
              <a:t>Utiliza diversas estrategias educativas.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7974378" y="190537"/>
            <a:ext cx="572764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MX" dirty="0"/>
              <a:t>(5a)</a:t>
            </a:r>
          </a:p>
        </p:txBody>
      </p:sp>
      <p:sp>
        <p:nvSpPr>
          <p:cNvPr id="11" name="Botón de acción: Hacia delante o Siguiente 10">
            <a:hlinkClick r:id="" action="ppaction://hlinkshowjump?jump=nextslide" highlightClick="1"/>
          </p:cNvPr>
          <p:cNvSpPr/>
          <p:nvPr/>
        </p:nvSpPr>
        <p:spPr>
          <a:xfrm>
            <a:off x="7296906" y="4628341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2 Botón de acción: Volver">
            <a:hlinkClick r:id="rId4" action="ppaction://hlinksldjump" highlightClick="1"/>
          </p:cNvPr>
          <p:cNvSpPr/>
          <p:nvPr/>
        </p:nvSpPr>
        <p:spPr>
          <a:xfrm>
            <a:off x="8121193" y="4635381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</p:spTree>
    <p:extLst>
      <p:ext uri="{BB962C8B-B14F-4D97-AF65-F5344CB8AC3E}">
        <p14:creationId xmlns:p14="http://schemas.microsoft.com/office/powerpoint/2010/main" val="625392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9774" y="338958"/>
            <a:ext cx="6392917" cy="945134"/>
          </a:xfrm>
        </p:spPr>
        <p:txBody>
          <a:bodyPr/>
          <a:lstStyle/>
          <a:p>
            <a:pPr eaLnBrk="1" hangingPunct="1">
              <a:defRPr/>
            </a:pPr>
            <a:r>
              <a:rPr lang="es-MX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¿Por qué es importante la Interdisciplinariedad en la Educación?</a:t>
            </a:r>
          </a:p>
        </p:txBody>
      </p:sp>
      <p:sp>
        <p:nvSpPr>
          <p:cNvPr id="7171" name="2 Marcador de contenido"/>
          <p:cNvSpPr>
            <a:spLocks noGrp="1"/>
          </p:cNvSpPr>
          <p:nvPr>
            <p:ph type="body" idx="1"/>
          </p:nvPr>
        </p:nvSpPr>
        <p:spPr>
          <a:xfrm>
            <a:off x="489774" y="1284092"/>
            <a:ext cx="5871612" cy="3394271"/>
          </a:xfrm>
        </p:spPr>
        <p:txBody>
          <a:bodyPr/>
          <a:lstStyle/>
          <a:p>
            <a:pPr eaLnBrk="1" hangingPunct="1"/>
            <a:r>
              <a:rPr lang="es-MX" altLang="es-MX" sz="2400" dirty="0"/>
              <a:t>Brinda herramientas para la vida.</a:t>
            </a:r>
          </a:p>
          <a:p>
            <a:pPr eaLnBrk="1" hangingPunct="1"/>
            <a:r>
              <a:rPr lang="es-MX" altLang="es-MX" sz="2400" dirty="0"/>
              <a:t>Fomenta una mentalidad abierta y de escucha generosa.</a:t>
            </a:r>
          </a:p>
          <a:p>
            <a:pPr eaLnBrk="1" hangingPunct="1"/>
            <a:r>
              <a:rPr lang="es-MX" altLang="es-MX" sz="2400" dirty="0"/>
              <a:t>Permite un aprendizaje significativo.</a:t>
            </a:r>
          </a:p>
          <a:p>
            <a:pPr eaLnBrk="1" hangingPunct="1"/>
            <a:r>
              <a:rPr lang="es-MX" altLang="es-MX" sz="2400" dirty="0"/>
              <a:t>Desarrollo de competencias para la solución de problemas.</a:t>
            </a:r>
          </a:p>
          <a:p>
            <a:pPr eaLnBrk="1" hangingPunct="1"/>
            <a:r>
              <a:rPr lang="es-MX" altLang="es-MX" sz="2400" dirty="0"/>
              <a:t>Posibilita la participación activa del estudiante y profesor.</a:t>
            </a:r>
          </a:p>
        </p:txBody>
      </p:sp>
      <p:sp>
        <p:nvSpPr>
          <p:cNvPr id="11" name="7 CuadroTexto"/>
          <p:cNvSpPr txBox="1"/>
          <p:nvPr/>
        </p:nvSpPr>
        <p:spPr>
          <a:xfrm>
            <a:off x="7966495" y="237834"/>
            <a:ext cx="572764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MX" dirty="0"/>
              <a:t>(5a)</a:t>
            </a:r>
          </a:p>
        </p:txBody>
      </p:sp>
      <p:sp>
        <p:nvSpPr>
          <p:cNvPr id="8" name="Botón de acción: Hacia delante o Siguiente 7">
            <a:hlinkClick r:id="" action="ppaction://hlinkshowjump?jump=nextslide" highlightClick="1"/>
          </p:cNvPr>
          <p:cNvSpPr/>
          <p:nvPr/>
        </p:nvSpPr>
        <p:spPr>
          <a:xfrm>
            <a:off x="7296906" y="4628341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2 Botón de acción: Volver">
            <a:hlinkClick r:id="rId3" action="ppaction://hlinksldjump" highlightClick="1"/>
          </p:cNvPr>
          <p:cNvSpPr/>
          <p:nvPr/>
        </p:nvSpPr>
        <p:spPr>
          <a:xfrm>
            <a:off x="8215223" y="4628341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</p:spTree>
    <p:extLst>
      <p:ext uri="{BB962C8B-B14F-4D97-AF65-F5344CB8AC3E}">
        <p14:creationId xmlns:p14="http://schemas.microsoft.com/office/powerpoint/2010/main" val="2313450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31076" y="230826"/>
            <a:ext cx="6869106" cy="986773"/>
          </a:xfrm>
        </p:spPr>
        <p:txBody>
          <a:bodyPr/>
          <a:lstStyle/>
          <a:p>
            <a:pPr eaLnBrk="1" hangingPunct="1">
              <a:defRPr/>
            </a:pPr>
            <a:r>
              <a:rPr lang="es-MX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¿Cómo motivar a los alumnos para</a:t>
            </a:r>
            <a:br>
              <a:rPr lang="es-MX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trabajo interdisciplinario?</a:t>
            </a:r>
          </a:p>
        </p:txBody>
      </p:sp>
      <p:sp>
        <p:nvSpPr>
          <p:cNvPr id="8195" name="2 Marcador de contenido"/>
          <p:cNvSpPr>
            <a:spLocks noGrp="1"/>
          </p:cNvSpPr>
          <p:nvPr>
            <p:ph idx="4294967295"/>
          </p:nvPr>
        </p:nvSpPr>
        <p:spPr>
          <a:xfrm>
            <a:off x="244366" y="1264506"/>
            <a:ext cx="6172200" cy="32639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es-MX" altLang="es-MX" sz="2400" dirty="0"/>
              <a:t>Brindándole la oportunidad de investigar temas de su interés referentes al contenido de la materia.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s-MX" altLang="es-MX" sz="2400" dirty="0"/>
              <a:t>Haciéndolo partícipe de la construcción del conocimiento.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s-MX" altLang="es-MX" sz="2400" dirty="0"/>
              <a:t>Participando como actor y productor de su propio conocimiento.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s-MX" altLang="es-MX" sz="2400" dirty="0"/>
          </a:p>
        </p:txBody>
      </p:sp>
      <p:sp>
        <p:nvSpPr>
          <p:cNvPr id="8" name="7 CuadroTexto"/>
          <p:cNvSpPr txBox="1"/>
          <p:nvPr/>
        </p:nvSpPr>
        <p:spPr>
          <a:xfrm>
            <a:off x="7974378" y="230826"/>
            <a:ext cx="572764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MX" dirty="0"/>
              <a:t>(5a)</a:t>
            </a:r>
          </a:p>
        </p:txBody>
      </p:sp>
      <p:sp>
        <p:nvSpPr>
          <p:cNvPr id="9" name="Botón de acción: Hacia delante o Siguiente 8">
            <a:hlinkClick r:id="" action="ppaction://hlinkshowjump?jump=nextslide" highlightClick="1"/>
          </p:cNvPr>
          <p:cNvSpPr/>
          <p:nvPr/>
        </p:nvSpPr>
        <p:spPr>
          <a:xfrm>
            <a:off x="7296906" y="4628341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2 Botón de acción: Volver">
            <a:hlinkClick r:id="rId3" action="ppaction://hlinksldjump" highlightClick="1"/>
          </p:cNvPr>
          <p:cNvSpPr/>
          <p:nvPr/>
        </p:nvSpPr>
        <p:spPr>
          <a:xfrm>
            <a:off x="8223106" y="4635381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</p:spTree>
    <p:extLst>
      <p:ext uri="{BB962C8B-B14F-4D97-AF65-F5344CB8AC3E}">
        <p14:creationId xmlns:p14="http://schemas.microsoft.com/office/powerpoint/2010/main" val="2624114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41434" y="230826"/>
            <a:ext cx="5511300" cy="857400"/>
          </a:xfrm>
        </p:spPr>
        <p:txBody>
          <a:bodyPr/>
          <a:lstStyle/>
          <a:p>
            <a:pPr eaLnBrk="1" hangingPunct="1">
              <a:defRPr/>
            </a:pPr>
            <a:r>
              <a:rPr lang="es-MX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Prerrequisitos para la planeación del trabajo interdisciplinario</a:t>
            </a:r>
          </a:p>
        </p:txBody>
      </p:sp>
      <p:sp>
        <p:nvSpPr>
          <p:cNvPr id="9219" name="2 Marcador de contenido"/>
          <p:cNvSpPr>
            <a:spLocks noGrp="1"/>
          </p:cNvSpPr>
          <p:nvPr>
            <p:ph idx="4294967295"/>
          </p:nvPr>
        </p:nvSpPr>
        <p:spPr>
          <a:xfrm>
            <a:off x="331076" y="1344886"/>
            <a:ext cx="6172200" cy="3045811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es-MX" altLang="es-MX" sz="2000" dirty="0"/>
              <a:t>Actitud y aptitud Docente.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s-MX" altLang="es-MX" sz="2000" dirty="0"/>
              <a:t>Apoyo institucional.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s-MX" altLang="es-MX" sz="2000" dirty="0"/>
              <a:t>Lineamientos claros.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s-MX" altLang="es-MX" sz="2000" dirty="0"/>
              <a:t>Reuniones periódicas.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s-MX" altLang="es-MX" sz="2000" dirty="0"/>
              <a:t>Conocimiento de los planes operativos correspondientes.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s-MX" altLang="es-MX" sz="2000" dirty="0"/>
              <a:t>Uso de la biblioteca, herramientas tecnológicas y laboratorios.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8053205" y="230826"/>
            <a:ext cx="572764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MX" dirty="0"/>
              <a:t>(5a)</a:t>
            </a:r>
          </a:p>
        </p:txBody>
      </p:sp>
      <p:sp>
        <p:nvSpPr>
          <p:cNvPr id="9" name="Botón de acción: Hacia delante o Siguiente 8">
            <a:hlinkClick r:id="" action="ppaction://hlinkshowjump?jump=nextslide" highlightClick="1"/>
          </p:cNvPr>
          <p:cNvSpPr/>
          <p:nvPr/>
        </p:nvSpPr>
        <p:spPr>
          <a:xfrm>
            <a:off x="7296906" y="4628341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2 Botón de acción: Volver">
            <a:hlinkClick r:id="rId3" action="ppaction://hlinksldjump" highlightClick="1"/>
          </p:cNvPr>
          <p:cNvSpPr/>
          <p:nvPr/>
        </p:nvSpPr>
        <p:spPr>
          <a:xfrm>
            <a:off x="8193409" y="4635381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</p:spTree>
    <p:extLst>
      <p:ext uri="{BB962C8B-B14F-4D97-AF65-F5344CB8AC3E}">
        <p14:creationId xmlns:p14="http://schemas.microsoft.com/office/powerpoint/2010/main" val="14698214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49317" y="230826"/>
            <a:ext cx="6329855" cy="1347154"/>
          </a:xfrm>
        </p:spPr>
        <p:txBody>
          <a:bodyPr/>
          <a:lstStyle/>
          <a:p>
            <a:pPr eaLnBrk="1" hangingPunct="1">
              <a:defRPr/>
            </a:pPr>
            <a:r>
              <a:rPr lang="es-MX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¿Qué papel juega la planeación en el trabajo interdisciplinario y que características debe tener?</a:t>
            </a:r>
          </a:p>
        </p:txBody>
      </p:sp>
      <p:sp>
        <p:nvSpPr>
          <p:cNvPr id="10243" name="2 Marcador de contenido"/>
          <p:cNvSpPr>
            <a:spLocks noGrp="1"/>
          </p:cNvSpPr>
          <p:nvPr>
            <p:ph idx="4294967295"/>
          </p:nvPr>
        </p:nvSpPr>
        <p:spPr>
          <a:xfrm>
            <a:off x="204952" y="1799130"/>
            <a:ext cx="6172200" cy="2376488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es-MX" altLang="es-MX" sz="2000" dirty="0"/>
              <a:t>Es fundamental para el logro de objetivos.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s-MX" altLang="es-MX" sz="2000" dirty="0"/>
              <a:t>Se deben empatar los temas con las otras disciplinas y calendarizarlos.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s-MX" altLang="es-MX" sz="2000" dirty="0"/>
              <a:t>Tener claridad en tiempo, espacio y elementos necesarios para llevar a cabo el proyecto.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s-MX" altLang="es-MX" sz="2000" dirty="0"/>
          </a:p>
        </p:txBody>
      </p:sp>
      <p:sp>
        <p:nvSpPr>
          <p:cNvPr id="8" name="7 CuadroTexto"/>
          <p:cNvSpPr txBox="1"/>
          <p:nvPr/>
        </p:nvSpPr>
        <p:spPr>
          <a:xfrm>
            <a:off x="7966495" y="237834"/>
            <a:ext cx="572764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MX" dirty="0"/>
              <a:t>(5a)</a:t>
            </a:r>
          </a:p>
        </p:txBody>
      </p:sp>
      <p:sp>
        <p:nvSpPr>
          <p:cNvPr id="9" name="Botón de acción: Hacia delante o Siguiente 8">
            <a:hlinkClick r:id="" action="ppaction://hlinkshowjump?jump=nextslide" highlightClick="1"/>
          </p:cNvPr>
          <p:cNvSpPr/>
          <p:nvPr/>
        </p:nvSpPr>
        <p:spPr>
          <a:xfrm>
            <a:off x="7462444" y="4337521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2 Botón de acción: Volver">
            <a:hlinkClick r:id="rId3" action="ppaction://hlinksldjump" highlightClick="1"/>
          </p:cNvPr>
          <p:cNvSpPr/>
          <p:nvPr/>
        </p:nvSpPr>
        <p:spPr>
          <a:xfrm>
            <a:off x="8252877" y="4344561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</p:spTree>
    <p:extLst>
      <p:ext uri="{BB962C8B-B14F-4D97-AF65-F5344CB8AC3E}">
        <p14:creationId xmlns:p14="http://schemas.microsoft.com/office/powerpoint/2010/main" val="1772734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789387" y="2055605"/>
            <a:ext cx="3225768" cy="241740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17" y="1403362"/>
            <a:ext cx="1595438" cy="1860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450" y="1500391"/>
            <a:ext cx="1704975" cy="1389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7" r="13179"/>
          <a:stretch>
            <a:fillRect/>
          </a:stretch>
        </p:blipFill>
        <p:spPr bwMode="auto">
          <a:xfrm rot="512835">
            <a:off x="4741816" y="3415237"/>
            <a:ext cx="1412081" cy="145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7 CuadroTexto"/>
          <p:cNvSpPr txBox="1"/>
          <p:nvPr/>
        </p:nvSpPr>
        <p:spPr>
          <a:xfrm>
            <a:off x="7966495" y="237834"/>
            <a:ext cx="572764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MX" dirty="0"/>
              <a:t>(5a)</a:t>
            </a:r>
          </a:p>
        </p:txBody>
      </p:sp>
      <p:sp>
        <p:nvSpPr>
          <p:cNvPr id="12" name="Botón de acción: Hacia delante o Siguiente 11">
            <a:hlinkClick r:id="" action="ppaction://hlinkshowjump?jump=nextslide" highlightClick="1"/>
          </p:cNvPr>
          <p:cNvSpPr/>
          <p:nvPr/>
        </p:nvSpPr>
        <p:spPr>
          <a:xfrm>
            <a:off x="7604333" y="4385980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2 Botón de acción: Volver">
            <a:hlinkClick r:id="rId7" action="ppaction://hlinksldjump" highlightClick="1"/>
          </p:cNvPr>
          <p:cNvSpPr/>
          <p:nvPr/>
        </p:nvSpPr>
        <p:spPr>
          <a:xfrm>
            <a:off x="8374713" y="4393020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756745" y="246998"/>
            <a:ext cx="5802962" cy="630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>
            <a:pPr algn="ctr"/>
            <a:r>
              <a:rPr lang="es-ES" sz="2400" dirty="0"/>
              <a:t>Producto 3. Fotografías de la 1ª Sesión.</a:t>
            </a:r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3863138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/>
          <p:nvPr/>
        </p:nvSpPr>
        <p:spPr>
          <a:xfrm>
            <a:off x="1898074" y="1052704"/>
            <a:ext cx="4915924" cy="3319376"/>
          </a:xfrm>
          <a:prstGeom prst="quadArrowCallout">
            <a:avLst>
              <a:gd name="adj1" fmla="val 18515"/>
              <a:gd name="adj2" fmla="val 18515"/>
              <a:gd name="adj3" fmla="val 18515"/>
              <a:gd name="adj4" fmla="val 48123"/>
            </a:avLst>
          </a:prstGeom>
          <a:solidFill>
            <a:schemeClr val="bg2">
              <a:lumMod val="60000"/>
              <a:lumOff val="40000"/>
            </a:schemeClr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1000"/>
              <a:buFont typeface="Calibri"/>
              <a:buNone/>
            </a:pPr>
            <a:endParaRPr sz="1000" b="1">
              <a:solidFill>
                <a:srgbClr val="FFFFFF"/>
              </a:solidFill>
            </a:endParaRPr>
          </a:p>
          <a:p>
            <a:pPr>
              <a:buSzPts val="1000"/>
              <a:buFont typeface="Calibri"/>
              <a:buNone/>
            </a:pPr>
            <a:endParaRPr sz="1000" b="1">
              <a:solidFill>
                <a:srgbClr val="FFFFFF"/>
              </a:solidFill>
            </a:endParaRPr>
          </a:p>
        </p:txBody>
      </p:sp>
      <p:sp>
        <p:nvSpPr>
          <p:cNvPr id="89" name="Google Shape;89;p13"/>
          <p:cNvSpPr/>
          <p:nvPr/>
        </p:nvSpPr>
        <p:spPr>
          <a:xfrm>
            <a:off x="6927423" y="3028900"/>
            <a:ext cx="1919837" cy="1260305"/>
          </a:xfrm>
          <a:prstGeom prst="rect">
            <a:avLst/>
          </a:prstGeom>
          <a:noFill/>
          <a:ln w="952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15000"/>
              </a:lnSpc>
              <a:buSzPts val="1100"/>
              <a:buFont typeface="Calibri"/>
              <a:buNone/>
            </a:pPr>
            <a:r>
              <a:rPr lang="es-MX" sz="1100" b="1" dirty="0">
                <a:latin typeface="Calibri"/>
                <a:ea typeface="Calibri"/>
                <a:cs typeface="Calibri"/>
                <a:sym typeface="Calibri"/>
              </a:rPr>
              <a:t>Conjuntos.</a:t>
            </a:r>
          </a:p>
          <a:p>
            <a:pPr algn="just">
              <a:lnSpc>
                <a:spcPct val="115000"/>
              </a:lnSpc>
              <a:buSzPts val="1100"/>
              <a:buFont typeface="Calibri"/>
              <a:buNone/>
            </a:pPr>
            <a:r>
              <a:rPr lang="es-MX" sz="1100" dirty="0">
                <a:latin typeface="Calibri"/>
                <a:ea typeface="Calibri"/>
                <a:cs typeface="Calibri"/>
                <a:sym typeface="Calibri"/>
              </a:rPr>
              <a:t>Inferencias lógicas.</a:t>
            </a:r>
          </a:p>
          <a:p>
            <a:pPr algn="just">
              <a:lnSpc>
                <a:spcPct val="115000"/>
              </a:lnSpc>
              <a:buSzPts val="1100"/>
              <a:buFont typeface="Calibri"/>
              <a:buNone/>
            </a:pPr>
            <a:r>
              <a:rPr lang="es-MX" sz="1100" b="1" dirty="0">
                <a:latin typeface="Calibri"/>
                <a:ea typeface="Calibri"/>
                <a:cs typeface="Calibri"/>
                <a:sym typeface="Calibri"/>
              </a:rPr>
              <a:t>Contar, medir y comparar.</a:t>
            </a:r>
          </a:p>
          <a:p>
            <a:pPr algn="just">
              <a:lnSpc>
                <a:spcPct val="115000"/>
              </a:lnSpc>
              <a:buSzPts val="1100"/>
              <a:buFont typeface="Calibri"/>
              <a:buNone/>
            </a:pPr>
            <a:r>
              <a:rPr lang="es-MX" sz="1100" dirty="0">
                <a:latin typeface="Calibri"/>
                <a:ea typeface="Calibri"/>
                <a:cs typeface="Calibri"/>
                <a:sym typeface="Calibri"/>
              </a:rPr>
              <a:t>Razonamiento lógico. </a:t>
            </a:r>
          </a:p>
          <a:p>
            <a:pPr algn="just">
              <a:lnSpc>
                <a:spcPct val="115000"/>
              </a:lnSpc>
              <a:buSzPts val="1100"/>
              <a:buFont typeface="Calibri"/>
              <a:buNone/>
            </a:pPr>
            <a:r>
              <a:rPr lang="es-MX" sz="1100" b="1" dirty="0">
                <a:latin typeface="Calibri"/>
                <a:ea typeface="Calibri"/>
                <a:cs typeface="Calibri"/>
                <a:sym typeface="Calibri"/>
              </a:rPr>
              <a:t>Establecimiento de una postura personal.  </a:t>
            </a:r>
            <a:endParaRPr sz="11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3"/>
          <p:cNvSpPr/>
          <p:nvPr/>
        </p:nvSpPr>
        <p:spPr>
          <a:xfrm>
            <a:off x="315819" y="1003089"/>
            <a:ext cx="1764645" cy="1323399"/>
          </a:xfrm>
          <a:prstGeom prst="rect">
            <a:avLst/>
          </a:prstGeom>
          <a:noFill/>
          <a:ln w="952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000"/>
              <a:buFont typeface="Century Gothic"/>
              <a:buNone/>
            </a:pPr>
            <a:r>
              <a:rPr lang="es-MX" sz="1000" b="1" dirty="0">
                <a:latin typeface="Century Gothic"/>
                <a:ea typeface="Century Gothic"/>
                <a:cs typeface="Century Gothic"/>
                <a:sym typeface="Century Gothic"/>
              </a:rPr>
              <a:t>Construcción de argumentos. </a:t>
            </a:r>
          </a:p>
          <a:p>
            <a:pPr>
              <a:buSzPts val="1000"/>
              <a:buFont typeface="Century Gothic"/>
              <a:buNone/>
            </a:pPr>
            <a:r>
              <a:rPr lang="es-MX" sz="1000" dirty="0">
                <a:latin typeface="Century Gothic"/>
                <a:ea typeface="Century Gothic"/>
                <a:cs typeface="Century Gothic"/>
                <a:sym typeface="Century Gothic"/>
              </a:rPr>
              <a:t>Diálogos argumentativos.</a:t>
            </a:r>
          </a:p>
          <a:p>
            <a:pPr>
              <a:buSzPts val="1000"/>
              <a:buFont typeface="Century Gothic"/>
              <a:buNone/>
            </a:pPr>
            <a:r>
              <a:rPr lang="es-MX" sz="1000" b="1" dirty="0">
                <a:latin typeface="Century Gothic"/>
                <a:ea typeface="Century Gothic"/>
                <a:cs typeface="Century Gothic"/>
                <a:sym typeface="Century Gothic"/>
              </a:rPr>
              <a:t>Debate basado en el diálogo argumentativo.</a:t>
            </a:r>
          </a:p>
          <a:p>
            <a:pPr>
              <a:buSzPts val="1000"/>
              <a:buFont typeface="Century Gothic"/>
              <a:buNone/>
            </a:pPr>
            <a:r>
              <a:rPr lang="es-MX" sz="1000" dirty="0">
                <a:latin typeface="Century Gothic"/>
                <a:ea typeface="Century Gothic"/>
                <a:cs typeface="Century Gothic"/>
                <a:sym typeface="Century Gothic"/>
              </a:rPr>
              <a:t>Valoración de la argumentación oral y escrita. </a:t>
            </a:r>
            <a:endParaRPr sz="10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2" name="Google Shape;92;p13"/>
          <p:cNvSpPr/>
          <p:nvPr/>
        </p:nvSpPr>
        <p:spPr>
          <a:xfrm>
            <a:off x="3464329" y="546910"/>
            <a:ext cx="1617388" cy="44909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115000"/>
              </a:lnSpc>
              <a:buSzPts val="1100"/>
              <a:buFont typeface="Century Gothic"/>
              <a:buNone/>
            </a:pPr>
            <a:r>
              <a:rPr lang="es-MX" sz="11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Habilidades para la vida.</a:t>
            </a:r>
            <a:endParaRPr sz="1100" b="1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3" name="Google Shape;93;p13"/>
          <p:cNvSpPr/>
          <p:nvPr/>
        </p:nvSpPr>
        <p:spPr>
          <a:xfrm>
            <a:off x="5652858" y="241962"/>
            <a:ext cx="1621516" cy="1649642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15000"/>
              </a:lnSpc>
              <a:buSzPts val="1100"/>
              <a:buFont typeface="Calibri"/>
              <a:buNone/>
            </a:pPr>
            <a:r>
              <a:rPr lang="es-MX" sz="1100" b="1" dirty="0">
                <a:latin typeface="Calibri"/>
                <a:ea typeface="Calibri"/>
                <a:cs typeface="Calibri"/>
                <a:sym typeface="Calibri"/>
              </a:rPr>
              <a:t>Habilidades cognitivas.</a:t>
            </a:r>
          </a:p>
          <a:p>
            <a:pPr algn="just">
              <a:lnSpc>
                <a:spcPct val="115000"/>
              </a:lnSpc>
              <a:buSzPts val="1100"/>
              <a:buFont typeface="Calibri"/>
              <a:buNone/>
            </a:pPr>
            <a:r>
              <a:rPr lang="es-MX" sz="1100" dirty="0">
                <a:latin typeface="Calibri"/>
                <a:ea typeface="Calibri"/>
                <a:cs typeface="Calibri"/>
                <a:sym typeface="Calibri"/>
              </a:rPr>
              <a:t>Habilidades psicosociales.</a:t>
            </a:r>
          </a:p>
          <a:p>
            <a:pPr algn="just">
              <a:lnSpc>
                <a:spcPct val="115000"/>
              </a:lnSpc>
              <a:buSzPts val="1100"/>
              <a:buFont typeface="Calibri"/>
              <a:buNone/>
            </a:pPr>
            <a:r>
              <a:rPr lang="es-MX" sz="1100" b="1" dirty="0">
                <a:latin typeface="Calibri"/>
                <a:ea typeface="Calibri"/>
                <a:cs typeface="Calibri"/>
                <a:sym typeface="Calibri"/>
              </a:rPr>
              <a:t>Manejo de emociones y estrés.</a:t>
            </a:r>
          </a:p>
          <a:p>
            <a:pPr algn="just">
              <a:lnSpc>
                <a:spcPct val="115000"/>
              </a:lnSpc>
              <a:buSzPts val="1100"/>
              <a:buFont typeface="Calibri"/>
              <a:buNone/>
            </a:pPr>
            <a:r>
              <a:rPr lang="es-MX" sz="1100" dirty="0">
                <a:latin typeface="Calibri"/>
                <a:ea typeface="Calibri"/>
                <a:cs typeface="Calibri"/>
                <a:sym typeface="Calibri"/>
              </a:rPr>
              <a:t>Solución de problemas. </a:t>
            </a:r>
          </a:p>
          <a:p>
            <a:pPr algn="just">
              <a:lnSpc>
                <a:spcPct val="115000"/>
              </a:lnSpc>
              <a:buSzPts val="1100"/>
              <a:buFont typeface="Calibri"/>
              <a:buNone/>
            </a:pPr>
            <a:r>
              <a:rPr lang="es-MX" sz="1100" b="1" dirty="0">
                <a:latin typeface="Calibri"/>
                <a:ea typeface="Calibri"/>
                <a:cs typeface="Calibri"/>
                <a:sym typeface="Calibri"/>
              </a:rPr>
              <a:t>Pensamiento crítico.</a:t>
            </a:r>
          </a:p>
          <a:p>
            <a:pPr algn="just">
              <a:lnSpc>
                <a:spcPct val="115000"/>
              </a:lnSpc>
              <a:buSzPts val="1100"/>
              <a:buFont typeface="Calibri"/>
              <a:buNone/>
            </a:pPr>
            <a:r>
              <a:rPr lang="es-MX" sz="1100" dirty="0">
                <a:latin typeface="Calibri"/>
                <a:ea typeface="Calibri"/>
                <a:cs typeface="Calibri"/>
                <a:sym typeface="Calibri"/>
              </a:rPr>
              <a:t>Toma de decisiones</a:t>
            </a:r>
            <a:r>
              <a:rPr lang="es-MX" sz="1100" b="1" dirty="0">
                <a:latin typeface="Calibri"/>
                <a:ea typeface="Calibri"/>
                <a:cs typeface="Calibri"/>
                <a:sym typeface="Calibri"/>
              </a:rPr>
              <a:t>. </a:t>
            </a:r>
            <a:endParaRPr sz="11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3"/>
          <p:cNvSpPr/>
          <p:nvPr/>
        </p:nvSpPr>
        <p:spPr>
          <a:xfrm>
            <a:off x="3464332" y="4443229"/>
            <a:ext cx="2213145" cy="286961"/>
          </a:xfrm>
          <a:prstGeom prst="rect">
            <a:avLst/>
          </a:prstGeom>
          <a:noFill/>
          <a:ln w="9525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15000"/>
              </a:lnSpc>
              <a:buSzPts val="1100"/>
              <a:buFont typeface="Century Gothic"/>
              <a:buNone/>
            </a:pPr>
            <a:r>
              <a:rPr lang="es-MX" sz="1100" b="1" dirty="0">
                <a:latin typeface="Century Gothic"/>
                <a:ea typeface="Century Gothic"/>
                <a:cs typeface="Century Gothic"/>
                <a:sym typeface="Century Gothic"/>
              </a:rPr>
              <a:t>Información digital.</a:t>
            </a:r>
            <a:endParaRPr sz="1100" b="1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5" name="Google Shape;95;p13"/>
          <p:cNvSpPr/>
          <p:nvPr/>
        </p:nvSpPr>
        <p:spPr>
          <a:xfrm>
            <a:off x="218210" y="3175619"/>
            <a:ext cx="2452254" cy="1862008"/>
          </a:xfrm>
          <a:prstGeom prst="rect">
            <a:avLst/>
          </a:prstGeom>
          <a:noFill/>
          <a:ln w="9525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15000"/>
              </a:lnSpc>
              <a:buSzPts val="1000"/>
            </a:pPr>
            <a:r>
              <a:rPr lang="es-MX" sz="1000" b="1" dirty="0">
                <a:latin typeface="Calibri"/>
                <a:ea typeface="Calibri"/>
                <a:cs typeface="Calibri"/>
                <a:sym typeface="Calibri"/>
              </a:rPr>
              <a:t>Organización y almacenamiento de información en diversos dispositivos.</a:t>
            </a:r>
          </a:p>
          <a:p>
            <a:pPr algn="just">
              <a:lnSpc>
                <a:spcPct val="115000"/>
              </a:lnSpc>
              <a:buSzPts val="1000"/>
            </a:pPr>
            <a:r>
              <a:rPr lang="es-MX" sz="1000" dirty="0">
                <a:latin typeface="Calibri"/>
                <a:ea typeface="Calibri"/>
                <a:cs typeface="Calibri"/>
                <a:sym typeface="Calibri"/>
              </a:rPr>
              <a:t>Aplicación de medidas preventivas y correctivas.</a:t>
            </a:r>
          </a:p>
          <a:p>
            <a:pPr algn="just">
              <a:lnSpc>
                <a:spcPct val="115000"/>
              </a:lnSpc>
              <a:buSzPts val="1000"/>
            </a:pPr>
            <a:r>
              <a:rPr lang="es-MX" sz="1000" b="1" dirty="0">
                <a:latin typeface="Calibri"/>
                <a:ea typeface="Calibri"/>
                <a:cs typeface="Calibri"/>
                <a:sym typeface="Calibri"/>
              </a:rPr>
              <a:t>Criterios para seleccionar información.</a:t>
            </a:r>
          </a:p>
          <a:p>
            <a:pPr algn="just">
              <a:lnSpc>
                <a:spcPct val="115000"/>
              </a:lnSpc>
              <a:buSzPts val="1000"/>
            </a:pPr>
            <a:r>
              <a:rPr lang="es-MX" sz="1000" dirty="0">
                <a:latin typeface="Calibri"/>
                <a:ea typeface="Calibri"/>
                <a:cs typeface="Calibri"/>
                <a:sym typeface="Calibri"/>
              </a:rPr>
              <a:t>Manejo ético de la información.</a:t>
            </a:r>
          </a:p>
          <a:p>
            <a:pPr algn="just">
              <a:lnSpc>
                <a:spcPct val="115000"/>
              </a:lnSpc>
              <a:buSzPts val="1000"/>
            </a:pPr>
            <a:r>
              <a:rPr lang="es-MX" sz="1000" b="1" dirty="0">
                <a:latin typeface="Calibri"/>
                <a:ea typeface="Calibri"/>
                <a:cs typeface="Calibri"/>
                <a:sym typeface="Calibri"/>
              </a:rPr>
              <a:t>Estimación de los riesgos al uso de la </a:t>
            </a:r>
            <a:r>
              <a:rPr lang="es-MX" sz="1000" b="1" dirty="0" err="1">
                <a:latin typeface="Calibri"/>
                <a:ea typeface="Calibri"/>
                <a:cs typeface="Calibri"/>
                <a:sym typeface="Calibri"/>
              </a:rPr>
              <a:t>Tic´s</a:t>
            </a:r>
            <a:endParaRPr lang="es-MX" sz="1000" b="1" dirty="0"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lnSpc>
                <a:spcPct val="115000"/>
              </a:lnSpc>
              <a:buSzPts val="1000"/>
            </a:pPr>
            <a:r>
              <a:rPr lang="es-MX" sz="1000" dirty="0">
                <a:latin typeface="Calibri"/>
                <a:ea typeface="Calibri"/>
                <a:cs typeface="Calibri"/>
                <a:sym typeface="Calibri"/>
              </a:rPr>
              <a:t>Trabajo colaborativo</a:t>
            </a:r>
            <a:r>
              <a:rPr lang="es-MX" sz="1000" b="1" dirty="0"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algn="just">
              <a:lnSpc>
                <a:spcPct val="115000"/>
              </a:lnSpc>
              <a:buSzPts val="1000"/>
            </a:pPr>
            <a:r>
              <a:rPr lang="es-MX" sz="1000" b="1" dirty="0">
                <a:latin typeface="Calibri"/>
                <a:ea typeface="Calibri"/>
                <a:cs typeface="Calibri"/>
                <a:sym typeface="Calibri"/>
              </a:rPr>
              <a:t>Actitudes de respeto, responsabilidad y tolerancia.</a:t>
            </a:r>
          </a:p>
        </p:txBody>
      </p:sp>
      <p:sp>
        <p:nvSpPr>
          <p:cNvPr id="96" name="Google Shape;96;p13"/>
          <p:cNvSpPr/>
          <p:nvPr/>
        </p:nvSpPr>
        <p:spPr>
          <a:xfrm rot="-5400000">
            <a:off x="1505411" y="2128022"/>
            <a:ext cx="1784418" cy="1255536"/>
          </a:xfrm>
          <a:prstGeom prst="downArrow">
            <a:avLst>
              <a:gd name="adj1" fmla="val 50000"/>
              <a:gd name="adj2" fmla="val 55720"/>
            </a:avLst>
          </a:prstGeom>
          <a:solidFill>
            <a:srgbClr val="7030A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400"/>
              <a:buFont typeface="Calibri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97" name="Google Shape;97;p13"/>
          <p:cNvSpPr txBox="1"/>
          <p:nvPr/>
        </p:nvSpPr>
        <p:spPr>
          <a:xfrm>
            <a:off x="2100305" y="2592916"/>
            <a:ext cx="879613" cy="2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FFFFFF"/>
              </a:buClr>
              <a:buSzPts val="1400"/>
            </a:pPr>
            <a:r>
              <a:rPr lang="es-MX" b="1" dirty="0">
                <a:solidFill>
                  <a:srgbClr val="FFFFFF"/>
                </a:solidFill>
              </a:rPr>
              <a:t>Lógica</a:t>
            </a:r>
            <a:endParaRPr sz="18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3"/>
          <p:cNvSpPr/>
          <p:nvPr/>
        </p:nvSpPr>
        <p:spPr>
          <a:xfrm rot="5400000">
            <a:off x="5470097" y="2137782"/>
            <a:ext cx="1696610" cy="1177956"/>
          </a:xfrm>
          <a:prstGeom prst="downArrow">
            <a:avLst>
              <a:gd name="adj1" fmla="val 50000"/>
              <a:gd name="adj2" fmla="val 55720"/>
            </a:avLst>
          </a:prstGeom>
          <a:solidFill>
            <a:srgbClr val="00B05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400"/>
              <a:buFont typeface="Calibri"/>
              <a:buNone/>
            </a:pPr>
            <a:endParaRPr b="1">
              <a:solidFill>
                <a:srgbClr val="FFFFFF"/>
              </a:solidFill>
            </a:endParaRPr>
          </a:p>
        </p:txBody>
      </p:sp>
      <p:sp>
        <p:nvSpPr>
          <p:cNvPr id="99" name="Google Shape;99;p13"/>
          <p:cNvSpPr txBox="1"/>
          <p:nvPr/>
        </p:nvSpPr>
        <p:spPr>
          <a:xfrm>
            <a:off x="5792710" y="2575749"/>
            <a:ext cx="1258152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FFFFFF"/>
              </a:buClr>
              <a:buSzPts val="1400"/>
            </a:pPr>
            <a:r>
              <a:rPr lang="es-MX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Matemáticas</a:t>
            </a:r>
            <a:endParaRPr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3"/>
          <p:cNvSpPr/>
          <p:nvPr/>
        </p:nvSpPr>
        <p:spPr>
          <a:xfrm rot="10800000">
            <a:off x="3341897" y="3441612"/>
            <a:ext cx="2022263" cy="923150"/>
          </a:xfrm>
          <a:prstGeom prst="downArrow">
            <a:avLst>
              <a:gd name="adj1" fmla="val 50000"/>
              <a:gd name="adj2" fmla="val 58214"/>
            </a:avLst>
          </a:prstGeom>
          <a:solidFill>
            <a:srgbClr val="E36C09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400"/>
              <a:buFont typeface="Calibri"/>
              <a:buNone/>
            </a:pPr>
            <a:endParaRPr b="1">
              <a:solidFill>
                <a:srgbClr val="FFFFFF"/>
              </a:solidFill>
            </a:endParaRPr>
          </a:p>
        </p:txBody>
      </p:sp>
      <p:sp>
        <p:nvSpPr>
          <p:cNvPr id="101" name="Google Shape;101;p13"/>
          <p:cNvSpPr/>
          <p:nvPr/>
        </p:nvSpPr>
        <p:spPr>
          <a:xfrm>
            <a:off x="3400051" y="996000"/>
            <a:ext cx="1959383" cy="1039086"/>
          </a:xfrm>
          <a:prstGeom prst="downArrow">
            <a:avLst>
              <a:gd name="adj1" fmla="val 50000"/>
              <a:gd name="adj2" fmla="val 55720"/>
            </a:avLst>
          </a:prstGeom>
          <a:solidFill>
            <a:schemeClr val="bg2">
              <a:lumMod val="75000"/>
            </a:schemeClr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400"/>
              <a:buFont typeface="Calibri"/>
              <a:buNone/>
            </a:pPr>
            <a:endParaRPr b="1" dirty="0">
              <a:solidFill>
                <a:srgbClr val="FFFFFF"/>
              </a:solidFill>
            </a:endParaRPr>
          </a:p>
        </p:txBody>
      </p:sp>
      <p:sp>
        <p:nvSpPr>
          <p:cNvPr id="102" name="Google Shape;102;p13"/>
          <p:cNvSpPr txBox="1"/>
          <p:nvPr/>
        </p:nvSpPr>
        <p:spPr>
          <a:xfrm>
            <a:off x="3764596" y="3793516"/>
            <a:ext cx="1230765" cy="25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FFFFFF"/>
              </a:buClr>
              <a:buSzPts val="1400"/>
            </a:pPr>
            <a:r>
              <a:rPr lang="es-MX" b="1" dirty="0">
                <a:solidFill>
                  <a:srgbClr val="FFFFFF"/>
                </a:solidFill>
                <a:ea typeface="Calibri"/>
              </a:rPr>
              <a:t>Informática</a:t>
            </a:r>
            <a:endParaRPr sz="18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3"/>
          <p:cNvSpPr txBox="1"/>
          <p:nvPr/>
        </p:nvSpPr>
        <p:spPr>
          <a:xfrm>
            <a:off x="3661182" y="1448906"/>
            <a:ext cx="1493212" cy="340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FFFFFF"/>
              </a:buClr>
              <a:buSzPts val="1400"/>
            </a:pPr>
            <a:r>
              <a:rPr lang="es-MX" b="1" dirty="0">
                <a:solidFill>
                  <a:srgbClr val="FFFFFF"/>
                </a:solidFill>
                <a:ea typeface="Calibri"/>
              </a:rPr>
              <a:t>Orientación IV</a:t>
            </a:r>
            <a:endParaRPr sz="18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3"/>
          <p:cNvSpPr/>
          <p:nvPr/>
        </p:nvSpPr>
        <p:spPr>
          <a:xfrm>
            <a:off x="481107" y="2591427"/>
            <a:ext cx="1305165" cy="372797"/>
          </a:xfrm>
          <a:prstGeom prst="rect">
            <a:avLst/>
          </a:prstGeom>
          <a:noFill/>
          <a:ln w="952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SzPts val="1100"/>
              <a:buFont typeface="Century Gothic"/>
              <a:buNone/>
            </a:pPr>
            <a:r>
              <a:rPr lang="es-MX" sz="1100" b="1" dirty="0">
                <a:latin typeface="Century Gothic"/>
                <a:ea typeface="Century Gothic"/>
                <a:cs typeface="Century Gothic"/>
                <a:sym typeface="Century Gothic"/>
              </a:rPr>
              <a:t>La lógica en acción.</a:t>
            </a:r>
            <a:endParaRPr sz="1100" b="1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5" name="Google Shape;105;p13"/>
          <p:cNvSpPr/>
          <p:nvPr/>
        </p:nvSpPr>
        <p:spPr>
          <a:xfrm>
            <a:off x="6890309" y="2355787"/>
            <a:ext cx="1956951" cy="286961"/>
          </a:xfrm>
          <a:prstGeom prst="rect">
            <a:avLst/>
          </a:prstGeom>
          <a:noFill/>
          <a:ln w="952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15000"/>
              </a:lnSpc>
              <a:buSzPts val="1100"/>
            </a:pPr>
            <a:r>
              <a:rPr lang="es-MX" sz="1100" b="1" dirty="0"/>
              <a:t>Los números reales.</a:t>
            </a:r>
            <a:endParaRPr sz="1100" b="1" dirty="0"/>
          </a:p>
        </p:txBody>
      </p:sp>
      <p:sp>
        <p:nvSpPr>
          <p:cNvPr id="106" name="Google Shape;106;p13"/>
          <p:cNvSpPr/>
          <p:nvPr/>
        </p:nvSpPr>
        <p:spPr>
          <a:xfrm>
            <a:off x="5243595" y="727522"/>
            <a:ext cx="290547" cy="14229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3"/>
          <p:cNvSpPr/>
          <p:nvPr/>
        </p:nvSpPr>
        <p:spPr>
          <a:xfrm flipH="1">
            <a:off x="2848217" y="4479690"/>
            <a:ext cx="263401" cy="14229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3"/>
          <p:cNvSpPr/>
          <p:nvPr/>
        </p:nvSpPr>
        <p:spPr>
          <a:xfrm rot="5400000">
            <a:off x="7655962" y="2731422"/>
            <a:ext cx="235910" cy="18973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3"/>
          <p:cNvSpPr/>
          <p:nvPr/>
        </p:nvSpPr>
        <p:spPr>
          <a:xfrm rot="-5400000">
            <a:off x="1077172" y="2139102"/>
            <a:ext cx="217676" cy="20857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3"/>
          <p:cNvSpPr txBox="1"/>
          <p:nvPr/>
        </p:nvSpPr>
        <p:spPr>
          <a:xfrm>
            <a:off x="3104637" y="1953146"/>
            <a:ext cx="2473428" cy="1648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SzPts val="1800"/>
            </a:pPr>
            <a:r>
              <a:rPr lang="es-MX" altLang="es-MX" sz="1200" dirty="0">
                <a:solidFill>
                  <a:srgbClr val="FFFFFF"/>
                </a:solidFill>
              </a:rPr>
              <a:t>Objetivo: Investigar el impacto del uso de las redes sociales de los alumnos de tercero de Secundaria y Preparatoria durante el confinamiento, con el fin de establecer  algunas medidas de seguridad y convivencia</a:t>
            </a:r>
            <a:r>
              <a:rPr lang="es-MX" altLang="es-MX" sz="1200" i="1" dirty="0">
                <a:solidFill>
                  <a:srgbClr val="FFFFFF"/>
                </a:solidFill>
              </a:rPr>
              <a:t>.</a:t>
            </a:r>
            <a:endParaRPr lang="es-MX" sz="1200" i="1" dirty="0">
              <a:solidFill>
                <a:srgbClr val="FFFFFF"/>
              </a:solidFill>
            </a:endParaRPr>
          </a:p>
          <a:p>
            <a:pPr>
              <a:buSzPts val="1800"/>
            </a:pPr>
            <a:endParaRPr sz="1200" i="1" dirty="0">
              <a:solidFill>
                <a:srgbClr val="FFFFFF"/>
              </a:solidFill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D0A66D8A-7518-437A-B8E5-3BC85551B533}"/>
              </a:ext>
            </a:extLst>
          </p:cNvPr>
          <p:cNvCxnSpPr>
            <a:cxnSpLocks/>
          </p:cNvCxnSpPr>
          <p:nvPr/>
        </p:nvCxnSpPr>
        <p:spPr>
          <a:xfrm flipH="1">
            <a:off x="2389540" y="3367357"/>
            <a:ext cx="4581812" cy="637185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E4D22530-A4A1-4FF5-8460-8125CC38D1B4}"/>
              </a:ext>
            </a:extLst>
          </p:cNvPr>
          <p:cNvCxnSpPr/>
          <p:nvPr/>
        </p:nvCxnSpPr>
        <p:spPr>
          <a:xfrm flipV="1">
            <a:off x="1546664" y="334335"/>
            <a:ext cx="4143342" cy="833147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8247B34A-A706-4F0B-801C-050F735127AD}"/>
              </a:ext>
            </a:extLst>
          </p:cNvPr>
          <p:cNvCxnSpPr>
            <a:cxnSpLocks/>
          </p:cNvCxnSpPr>
          <p:nvPr/>
        </p:nvCxnSpPr>
        <p:spPr>
          <a:xfrm>
            <a:off x="5690006" y="334335"/>
            <a:ext cx="1274563" cy="3032832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02E566DD-31BF-4241-B715-9DD3235975F3}"/>
              </a:ext>
            </a:extLst>
          </p:cNvPr>
          <p:cNvCxnSpPr>
            <a:cxnSpLocks/>
          </p:cNvCxnSpPr>
          <p:nvPr/>
        </p:nvCxnSpPr>
        <p:spPr>
          <a:xfrm>
            <a:off x="1546664" y="1167482"/>
            <a:ext cx="836093" cy="2836870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2">
            <a:extLst>
              <a:ext uri="{FF2B5EF4-FFF2-40B4-BE49-F238E27FC236}">
                <a16:creationId xmlns:a16="http://schemas.microsoft.com/office/drawing/2014/main" id="{D0A66D8A-7518-437A-B8E5-3BC85551B533}"/>
              </a:ext>
            </a:extLst>
          </p:cNvPr>
          <p:cNvCxnSpPr>
            <a:cxnSpLocks/>
          </p:cNvCxnSpPr>
          <p:nvPr/>
        </p:nvCxnSpPr>
        <p:spPr>
          <a:xfrm flipH="1">
            <a:off x="1577803" y="996000"/>
            <a:ext cx="4166758" cy="153940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36">
            <a:extLst>
              <a:ext uri="{FF2B5EF4-FFF2-40B4-BE49-F238E27FC236}">
                <a16:creationId xmlns:a16="http://schemas.microsoft.com/office/drawing/2014/main" id="{02E566DD-31BF-4241-B715-9DD3235975F3}"/>
              </a:ext>
            </a:extLst>
          </p:cNvPr>
          <p:cNvCxnSpPr>
            <a:cxnSpLocks/>
          </p:cNvCxnSpPr>
          <p:nvPr/>
        </p:nvCxnSpPr>
        <p:spPr>
          <a:xfrm flipH="1" flipV="1">
            <a:off x="1993419" y="1376006"/>
            <a:ext cx="3746188" cy="2032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36">
            <a:extLst>
              <a:ext uri="{FF2B5EF4-FFF2-40B4-BE49-F238E27FC236}">
                <a16:creationId xmlns:a16="http://schemas.microsoft.com/office/drawing/2014/main" id="{02E566DD-31BF-4241-B715-9DD3235975F3}"/>
              </a:ext>
            </a:extLst>
          </p:cNvPr>
          <p:cNvCxnSpPr>
            <a:cxnSpLocks/>
          </p:cNvCxnSpPr>
          <p:nvPr/>
        </p:nvCxnSpPr>
        <p:spPr>
          <a:xfrm>
            <a:off x="5699787" y="1376005"/>
            <a:ext cx="9782" cy="384821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36">
            <a:extLst>
              <a:ext uri="{FF2B5EF4-FFF2-40B4-BE49-F238E27FC236}">
                <a16:creationId xmlns:a16="http://schemas.microsoft.com/office/drawing/2014/main" id="{02E566DD-31BF-4241-B715-9DD3235975F3}"/>
              </a:ext>
            </a:extLst>
          </p:cNvPr>
          <p:cNvCxnSpPr>
            <a:cxnSpLocks/>
          </p:cNvCxnSpPr>
          <p:nvPr/>
        </p:nvCxnSpPr>
        <p:spPr>
          <a:xfrm>
            <a:off x="5689618" y="1434256"/>
            <a:ext cx="1274951" cy="234461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36">
            <a:extLst>
              <a:ext uri="{FF2B5EF4-FFF2-40B4-BE49-F238E27FC236}">
                <a16:creationId xmlns:a16="http://schemas.microsoft.com/office/drawing/2014/main" id="{02E566DD-31BF-4241-B715-9DD3235975F3}"/>
              </a:ext>
            </a:extLst>
          </p:cNvPr>
          <p:cNvCxnSpPr>
            <a:cxnSpLocks/>
          </p:cNvCxnSpPr>
          <p:nvPr/>
        </p:nvCxnSpPr>
        <p:spPr>
          <a:xfrm>
            <a:off x="315819" y="3923188"/>
            <a:ext cx="0" cy="299065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cto 36">
            <a:extLst>
              <a:ext uri="{FF2B5EF4-FFF2-40B4-BE49-F238E27FC236}">
                <a16:creationId xmlns:a16="http://schemas.microsoft.com/office/drawing/2014/main" id="{02E566DD-31BF-4241-B715-9DD3235975F3}"/>
              </a:ext>
            </a:extLst>
          </p:cNvPr>
          <p:cNvCxnSpPr>
            <a:cxnSpLocks/>
          </p:cNvCxnSpPr>
          <p:nvPr/>
        </p:nvCxnSpPr>
        <p:spPr>
          <a:xfrm flipV="1">
            <a:off x="315819" y="3793516"/>
            <a:ext cx="6648750" cy="313107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cto 36">
            <a:extLst>
              <a:ext uri="{FF2B5EF4-FFF2-40B4-BE49-F238E27FC236}">
                <a16:creationId xmlns:a16="http://schemas.microsoft.com/office/drawing/2014/main" id="{02E566DD-31BF-4241-B715-9DD3235975F3}"/>
              </a:ext>
            </a:extLst>
          </p:cNvPr>
          <p:cNvCxnSpPr>
            <a:cxnSpLocks/>
          </p:cNvCxnSpPr>
          <p:nvPr/>
        </p:nvCxnSpPr>
        <p:spPr>
          <a:xfrm flipH="1">
            <a:off x="315819" y="1376005"/>
            <a:ext cx="1677599" cy="2696715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36">
            <a:extLst>
              <a:ext uri="{FF2B5EF4-FFF2-40B4-BE49-F238E27FC236}">
                <a16:creationId xmlns:a16="http://schemas.microsoft.com/office/drawing/2014/main" id="{02E566DD-31BF-4241-B715-9DD3235975F3}"/>
              </a:ext>
            </a:extLst>
          </p:cNvPr>
          <p:cNvCxnSpPr>
            <a:cxnSpLocks/>
          </p:cNvCxnSpPr>
          <p:nvPr/>
        </p:nvCxnSpPr>
        <p:spPr>
          <a:xfrm flipH="1">
            <a:off x="1786273" y="654627"/>
            <a:ext cx="3887733" cy="101016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ector recto 36">
            <a:extLst>
              <a:ext uri="{FF2B5EF4-FFF2-40B4-BE49-F238E27FC236}">
                <a16:creationId xmlns:a16="http://schemas.microsoft.com/office/drawing/2014/main" id="{02E566DD-31BF-4241-B715-9DD3235975F3}"/>
              </a:ext>
            </a:extLst>
          </p:cNvPr>
          <p:cNvCxnSpPr>
            <a:cxnSpLocks/>
          </p:cNvCxnSpPr>
          <p:nvPr/>
        </p:nvCxnSpPr>
        <p:spPr>
          <a:xfrm flipV="1">
            <a:off x="1993418" y="3950069"/>
            <a:ext cx="5051618" cy="2721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 recto 36">
            <a:extLst>
              <a:ext uri="{FF2B5EF4-FFF2-40B4-BE49-F238E27FC236}">
                <a16:creationId xmlns:a16="http://schemas.microsoft.com/office/drawing/2014/main" id="{02E566DD-31BF-4241-B715-9DD3235975F3}"/>
              </a:ext>
            </a:extLst>
          </p:cNvPr>
          <p:cNvCxnSpPr>
            <a:cxnSpLocks/>
          </p:cNvCxnSpPr>
          <p:nvPr/>
        </p:nvCxnSpPr>
        <p:spPr>
          <a:xfrm>
            <a:off x="1786273" y="1664788"/>
            <a:ext cx="207740" cy="25368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 recto 36">
            <a:extLst>
              <a:ext uri="{FF2B5EF4-FFF2-40B4-BE49-F238E27FC236}">
                <a16:creationId xmlns:a16="http://schemas.microsoft.com/office/drawing/2014/main" id="{02E566DD-31BF-4241-B715-9DD3235975F3}"/>
              </a:ext>
            </a:extLst>
          </p:cNvPr>
          <p:cNvCxnSpPr>
            <a:cxnSpLocks/>
          </p:cNvCxnSpPr>
          <p:nvPr/>
        </p:nvCxnSpPr>
        <p:spPr>
          <a:xfrm>
            <a:off x="5664357" y="646070"/>
            <a:ext cx="1380679" cy="330399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ector recto 36">
            <a:extLst>
              <a:ext uri="{FF2B5EF4-FFF2-40B4-BE49-F238E27FC236}">
                <a16:creationId xmlns:a16="http://schemas.microsoft.com/office/drawing/2014/main" id="{02E566DD-31BF-4241-B715-9DD3235975F3}"/>
              </a:ext>
            </a:extLst>
          </p:cNvPr>
          <p:cNvCxnSpPr>
            <a:cxnSpLocks/>
          </p:cNvCxnSpPr>
          <p:nvPr/>
        </p:nvCxnSpPr>
        <p:spPr>
          <a:xfrm flipV="1">
            <a:off x="1662545" y="494683"/>
            <a:ext cx="4011461" cy="149493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ector recto 36">
            <a:extLst>
              <a:ext uri="{FF2B5EF4-FFF2-40B4-BE49-F238E27FC236}">
                <a16:creationId xmlns:a16="http://schemas.microsoft.com/office/drawing/2014/main" id="{02E566DD-31BF-4241-B715-9DD3235975F3}"/>
              </a:ext>
            </a:extLst>
          </p:cNvPr>
          <p:cNvCxnSpPr>
            <a:cxnSpLocks/>
          </p:cNvCxnSpPr>
          <p:nvPr/>
        </p:nvCxnSpPr>
        <p:spPr>
          <a:xfrm>
            <a:off x="5739607" y="1448906"/>
            <a:ext cx="0" cy="21934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ector recto 36">
            <a:extLst>
              <a:ext uri="{FF2B5EF4-FFF2-40B4-BE49-F238E27FC236}">
                <a16:creationId xmlns:a16="http://schemas.microsoft.com/office/drawing/2014/main" id="{02E566DD-31BF-4241-B715-9DD3235975F3}"/>
              </a:ext>
            </a:extLst>
          </p:cNvPr>
          <p:cNvCxnSpPr>
            <a:cxnSpLocks/>
          </p:cNvCxnSpPr>
          <p:nvPr/>
        </p:nvCxnSpPr>
        <p:spPr>
          <a:xfrm>
            <a:off x="5739607" y="1600250"/>
            <a:ext cx="1305429" cy="2085509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ector recto 36">
            <a:extLst>
              <a:ext uri="{FF2B5EF4-FFF2-40B4-BE49-F238E27FC236}">
                <a16:creationId xmlns:a16="http://schemas.microsoft.com/office/drawing/2014/main" id="{02E566DD-31BF-4241-B715-9DD3235975F3}"/>
              </a:ext>
            </a:extLst>
          </p:cNvPr>
          <p:cNvCxnSpPr>
            <a:cxnSpLocks/>
          </p:cNvCxnSpPr>
          <p:nvPr/>
        </p:nvCxnSpPr>
        <p:spPr>
          <a:xfrm flipV="1">
            <a:off x="1662545" y="1558576"/>
            <a:ext cx="4077062" cy="404501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ector recto 36">
            <a:extLst>
              <a:ext uri="{FF2B5EF4-FFF2-40B4-BE49-F238E27FC236}">
                <a16:creationId xmlns:a16="http://schemas.microsoft.com/office/drawing/2014/main" id="{02E566DD-31BF-4241-B715-9DD3235975F3}"/>
              </a:ext>
            </a:extLst>
          </p:cNvPr>
          <p:cNvCxnSpPr>
            <a:cxnSpLocks/>
          </p:cNvCxnSpPr>
          <p:nvPr/>
        </p:nvCxnSpPr>
        <p:spPr>
          <a:xfrm flipH="1" flipV="1">
            <a:off x="1662545" y="1989621"/>
            <a:ext cx="5302025" cy="180389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ector recto 36">
            <a:extLst>
              <a:ext uri="{FF2B5EF4-FFF2-40B4-BE49-F238E27FC236}">
                <a16:creationId xmlns:a16="http://schemas.microsoft.com/office/drawing/2014/main" id="{02E566DD-31BF-4241-B715-9DD3235975F3}"/>
              </a:ext>
            </a:extLst>
          </p:cNvPr>
          <p:cNvCxnSpPr>
            <a:cxnSpLocks/>
          </p:cNvCxnSpPr>
          <p:nvPr/>
        </p:nvCxnSpPr>
        <p:spPr>
          <a:xfrm flipH="1">
            <a:off x="2382757" y="654627"/>
            <a:ext cx="3436152" cy="3031132"/>
          </a:xfrm>
          <a:prstGeom prst="line">
            <a:avLst/>
          </a:prstGeom>
          <a:ln w="28575">
            <a:solidFill>
              <a:srgbClr val="A30D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ector recto 36">
            <a:extLst>
              <a:ext uri="{FF2B5EF4-FFF2-40B4-BE49-F238E27FC236}">
                <a16:creationId xmlns:a16="http://schemas.microsoft.com/office/drawing/2014/main" id="{02E566DD-31BF-4241-B715-9DD3235975F3}"/>
              </a:ext>
            </a:extLst>
          </p:cNvPr>
          <p:cNvCxnSpPr>
            <a:cxnSpLocks/>
          </p:cNvCxnSpPr>
          <p:nvPr/>
        </p:nvCxnSpPr>
        <p:spPr>
          <a:xfrm>
            <a:off x="6942176" y="1645893"/>
            <a:ext cx="0" cy="245785"/>
          </a:xfrm>
          <a:prstGeom prst="line">
            <a:avLst/>
          </a:prstGeom>
          <a:ln w="28575">
            <a:solidFill>
              <a:srgbClr val="A30D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ector recto 36">
            <a:extLst>
              <a:ext uri="{FF2B5EF4-FFF2-40B4-BE49-F238E27FC236}">
                <a16:creationId xmlns:a16="http://schemas.microsoft.com/office/drawing/2014/main" id="{02E566DD-31BF-4241-B715-9DD3235975F3}"/>
              </a:ext>
            </a:extLst>
          </p:cNvPr>
          <p:cNvCxnSpPr>
            <a:cxnSpLocks/>
          </p:cNvCxnSpPr>
          <p:nvPr/>
        </p:nvCxnSpPr>
        <p:spPr>
          <a:xfrm>
            <a:off x="5818909" y="654627"/>
            <a:ext cx="1123267" cy="1106199"/>
          </a:xfrm>
          <a:prstGeom prst="line">
            <a:avLst/>
          </a:prstGeom>
          <a:ln w="28575">
            <a:solidFill>
              <a:srgbClr val="A30D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ector recto 36">
            <a:extLst>
              <a:ext uri="{FF2B5EF4-FFF2-40B4-BE49-F238E27FC236}">
                <a16:creationId xmlns:a16="http://schemas.microsoft.com/office/drawing/2014/main" id="{02E566DD-31BF-4241-B715-9DD3235975F3}"/>
              </a:ext>
            </a:extLst>
          </p:cNvPr>
          <p:cNvCxnSpPr>
            <a:cxnSpLocks/>
          </p:cNvCxnSpPr>
          <p:nvPr/>
        </p:nvCxnSpPr>
        <p:spPr>
          <a:xfrm>
            <a:off x="6923094" y="1760826"/>
            <a:ext cx="121942" cy="2292034"/>
          </a:xfrm>
          <a:prstGeom prst="line">
            <a:avLst/>
          </a:prstGeom>
          <a:ln w="28575">
            <a:solidFill>
              <a:srgbClr val="A30D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onector recto 36">
            <a:extLst>
              <a:ext uri="{FF2B5EF4-FFF2-40B4-BE49-F238E27FC236}">
                <a16:creationId xmlns:a16="http://schemas.microsoft.com/office/drawing/2014/main" id="{02E566DD-31BF-4241-B715-9DD3235975F3}"/>
              </a:ext>
            </a:extLst>
          </p:cNvPr>
          <p:cNvCxnSpPr>
            <a:cxnSpLocks/>
          </p:cNvCxnSpPr>
          <p:nvPr/>
        </p:nvCxnSpPr>
        <p:spPr>
          <a:xfrm>
            <a:off x="2382757" y="3685759"/>
            <a:ext cx="4662279" cy="367101"/>
          </a:xfrm>
          <a:prstGeom prst="line">
            <a:avLst/>
          </a:prstGeom>
          <a:ln w="28575">
            <a:solidFill>
              <a:srgbClr val="A30D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Conector recto 36">
            <a:extLst>
              <a:ext uri="{FF2B5EF4-FFF2-40B4-BE49-F238E27FC236}">
                <a16:creationId xmlns:a16="http://schemas.microsoft.com/office/drawing/2014/main" id="{02E566DD-31BF-4241-B715-9DD3235975F3}"/>
              </a:ext>
            </a:extLst>
          </p:cNvPr>
          <p:cNvCxnSpPr>
            <a:cxnSpLocks/>
          </p:cNvCxnSpPr>
          <p:nvPr/>
        </p:nvCxnSpPr>
        <p:spPr>
          <a:xfrm flipH="1">
            <a:off x="301582" y="3590266"/>
            <a:ext cx="4954" cy="298760"/>
          </a:xfrm>
          <a:prstGeom prst="line">
            <a:avLst/>
          </a:prstGeom>
          <a:ln w="28575">
            <a:solidFill>
              <a:srgbClr val="A30D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onector recto 36">
            <a:extLst>
              <a:ext uri="{FF2B5EF4-FFF2-40B4-BE49-F238E27FC236}">
                <a16:creationId xmlns:a16="http://schemas.microsoft.com/office/drawing/2014/main" id="{02E566DD-31BF-4241-B715-9DD3235975F3}"/>
              </a:ext>
            </a:extLst>
          </p:cNvPr>
          <p:cNvCxnSpPr>
            <a:cxnSpLocks/>
          </p:cNvCxnSpPr>
          <p:nvPr/>
        </p:nvCxnSpPr>
        <p:spPr>
          <a:xfrm flipH="1">
            <a:off x="283278" y="4492407"/>
            <a:ext cx="4954" cy="438226"/>
          </a:xfrm>
          <a:prstGeom prst="line">
            <a:avLst/>
          </a:prstGeom>
          <a:ln w="28575">
            <a:solidFill>
              <a:srgbClr val="A30D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onector recto 36">
            <a:extLst>
              <a:ext uri="{FF2B5EF4-FFF2-40B4-BE49-F238E27FC236}">
                <a16:creationId xmlns:a16="http://schemas.microsoft.com/office/drawing/2014/main" id="{02E566DD-31BF-4241-B715-9DD3235975F3}"/>
              </a:ext>
            </a:extLst>
          </p:cNvPr>
          <p:cNvCxnSpPr>
            <a:cxnSpLocks/>
          </p:cNvCxnSpPr>
          <p:nvPr/>
        </p:nvCxnSpPr>
        <p:spPr>
          <a:xfrm flipH="1">
            <a:off x="1444337" y="3175620"/>
            <a:ext cx="5600700" cy="1375219"/>
          </a:xfrm>
          <a:prstGeom prst="line">
            <a:avLst/>
          </a:prstGeom>
          <a:ln w="28575">
            <a:solidFill>
              <a:srgbClr val="A30D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onector recto 36">
            <a:extLst>
              <a:ext uri="{FF2B5EF4-FFF2-40B4-BE49-F238E27FC236}">
                <a16:creationId xmlns:a16="http://schemas.microsoft.com/office/drawing/2014/main" id="{02E566DD-31BF-4241-B715-9DD3235975F3}"/>
              </a:ext>
            </a:extLst>
          </p:cNvPr>
          <p:cNvCxnSpPr>
            <a:cxnSpLocks/>
          </p:cNvCxnSpPr>
          <p:nvPr/>
        </p:nvCxnSpPr>
        <p:spPr>
          <a:xfrm flipV="1">
            <a:off x="315819" y="798671"/>
            <a:ext cx="6292799" cy="3912849"/>
          </a:xfrm>
          <a:prstGeom prst="line">
            <a:avLst/>
          </a:prstGeom>
          <a:ln w="28575">
            <a:solidFill>
              <a:srgbClr val="A30D78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onector recto 36">
            <a:extLst>
              <a:ext uri="{FF2B5EF4-FFF2-40B4-BE49-F238E27FC236}">
                <a16:creationId xmlns:a16="http://schemas.microsoft.com/office/drawing/2014/main" id="{02E566DD-31BF-4241-B715-9DD3235975F3}"/>
              </a:ext>
            </a:extLst>
          </p:cNvPr>
          <p:cNvCxnSpPr>
            <a:cxnSpLocks/>
          </p:cNvCxnSpPr>
          <p:nvPr/>
        </p:nvCxnSpPr>
        <p:spPr>
          <a:xfrm flipH="1">
            <a:off x="306536" y="1768785"/>
            <a:ext cx="5438025" cy="1584520"/>
          </a:xfrm>
          <a:prstGeom prst="line">
            <a:avLst/>
          </a:prstGeom>
          <a:ln w="28575">
            <a:solidFill>
              <a:srgbClr val="FD73D9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ector recto 36">
            <a:extLst>
              <a:ext uri="{FF2B5EF4-FFF2-40B4-BE49-F238E27FC236}">
                <a16:creationId xmlns:a16="http://schemas.microsoft.com/office/drawing/2014/main" id="{02E566DD-31BF-4241-B715-9DD3235975F3}"/>
              </a:ext>
            </a:extLst>
          </p:cNvPr>
          <p:cNvCxnSpPr>
            <a:cxnSpLocks/>
          </p:cNvCxnSpPr>
          <p:nvPr/>
        </p:nvCxnSpPr>
        <p:spPr>
          <a:xfrm flipV="1">
            <a:off x="2382757" y="3132523"/>
            <a:ext cx="4891617" cy="302639"/>
          </a:xfrm>
          <a:prstGeom prst="line">
            <a:avLst/>
          </a:prstGeom>
          <a:ln w="28575">
            <a:solidFill>
              <a:srgbClr val="FD73D9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Conector recto 36">
            <a:extLst>
              <a:ext uri="{FF2B5EF4-FFF2-40B4-BE49-F238E27FC236}">
                <a16:creationId xmlns:a16="http://schemas.microsoft.com/office/drawing/2014/main" id="{02E566DD-31BF-4241-B715-9DD3235975F3}"/>
              </a:ext>
            </a:extLst>
          </p:cNvPr>
          <p:cNvCxnSpPr>
            <a:cxnSpLocks/>
          </p:cNvCxnSpPr>
          <p:nvPr/>
        </p:nvCxnSpPr>
        <p:spPr>
          <a:xfrm flipV="1">
            <a:off x="1993418" y="1558576"/>
            <a:ext cx="5051619" cy="2813504"/>
          </a:xfrm>
          <a:prstGeom prst="line">
            <a:avLst/>
          </a:prstGeom>
          <a:ln w="28575">
            <a:solidFill>
              <a:srgbClr val="4BE3F7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Conector recto 36">
            <a:extLst>
              <a:ext uri="{FF2B5EF4-FFF2-40B4-BE49-F238E27FC236}">
                <a16:creationId xmlns:a16="http://schemas.microsoft.com/office/drawing/2014/main" id="{02E566DD-31BF-4241-B715-9DD3235975F3}"/>
              </a:ext>
            </a:extLst>
          </p:cNvPr>
          <p:cNvCxnSpPr>
            <a:cxnSpLocks/>
          </p:cNvCxnSpPr>
          <p:nvPr/>
        </p:nvCxnSpPr>
        <p:spPr>
          <a:xfrm flipV="1">
            <a:off x="7045037" y="1320926"/>
            <a:ext cx="0" cy="405683"/>
          </a:xfrm>
          <a:prstGeom prst="line">
            <a:avLst/>
          </a:prstGeom>
          <a:ln w="28575">
            <a:solidFill>
              <a:srgbClr val="4BE3F7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Conector recto 36">
            <a:extLst>
              <a:ext uri="{FF2B5EF4-FFF2-40B4-BE49-F238E27FC236}">
                <a16:creationId xmlns:a16="http://schemas.microsoft.com/office/drawing/2014/main" id="{02E566DD-31BF-4241-B715-9DD3235975F3}"/>
              </a:ext>
            </a:extLst>
          </p:cNvPr>
          <p:cNvCxnSpPr>
            <a:cxnSpLocks/>
          </p:cNvCxnSpPr>
          <p:nvPr/>
        </p:nvCxnSpPr>
        <p:spPr>
          <a:xfrm flipV="1">
            <a:off x="2540111" y="3590267"/>
            <a:ext cx="4443954" cy="781813"/>
          </a:xfrm>
          <a:prstGeom prst="line">
            <a:avLst/>
          </a:prstGeom>
          <a:ln w="28575">
            <a:solidFill>
              <a:srgbClr val="4BE3F7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Conector recto 36">
            <a:extLst>
              <a:ext uri="{FF2B5EF4-FFF2-40B4-BE49-F238E27FC236}">
                <a16:creationId xmlns:a16="http://schemas.microsoft.com/office/drawing/2014/main" id="{02E566DD-31BF-4241-B715-9DD3235975F3}"/>
              </a:ext>
            </a:extLst>
          </p:cNvPr>
          <p:cNvCxnSpPr>
            <a:cxnSpLocks/>
          </p:cNvCxnSpPr>
          <p:nvPr/>
        </p:nvCxnSpPr>
        <p:spPr>
          <a:xfrm flipV="1">
            <a:off x="6594764" y="538764"/>
            <a:ext cx="0" cy="259907"/>
          </a:xfrm>
          <a:prstGeom prst="line">
            <a:avLst/>
          </a:prstGeom>
          <a:ln w="28575">
            <a:solidFill>
              <a:srgbClr val="4BE3F7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Conector recto 36">
            <a:extLst>
              <a:ext uri="{FF2B5EF4-FFF2-40B4-BE49-F238E27FC236}">
                <a16:creationId xmlns:a16="http://schemas.microsoft.com/office/drawing/2014/main" id="{02E566DD-31BF-4241-B715-9DD3235975F3}"/>
              </a:ext>
            </a:extLst>
          </p:cNvPr>
          <p:cNvCxnSpPr>
            <a:cxnSpLocks/>
          </p:cNvCxnSpPr>
          <p:nvPr/>
        </p:nvCxnSpPr>
        <p:spPr>
          <a:xfrm flipH="1" flipV="1">
            <a:off x="6608619" y="727522"/>
            <a:ext cx="436417" cy="788021"/>
          </a:xfrm>
          <a:prstGeom prst="line">
            <a:avLst/>
          </a:prstGeom>
          <a:ln w="28575">
            <a:solidFill>
              <a:srgbClr val="4BE3F7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Google Shape;122;p13"/>
          <p:cNvSpPr txBox="1"/>
          <p:nvPr/>
        </p:nvSpPr>
        <p:spPr>
          <a:xfrm>
            <a:off x="360633" y="44719"/>
            <a:ext cx="4986568" cy="449964"/>
          </a:xfrm>
          <a:prstGeom prst="rect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800"/>
            </a:pPr>
            <a:r>
              <a:rPr lang="es-ES" sz="1800" dirty="0"/>
              <a:t>Producto 2. Organizador Gráfico Conexiones.</a:t>
            </a:r>
            <a:endParaRPr lang="es-MX" sz="1800" dirty="0"/>
          </a:p>
        </p:txBody>
      </p:sp>
      <p:sp>
        <p:nvSpPr>
          <p:cNvPr id="173" name="Google Shape;122;p13"/>
          <p:cNvSpPr txBox="1"/>
          <p:nvPr/>
        </p:nvSpPr>
        <p:spPr>
          <a:xfrm rot="346889">
            <a:off x="7287577" y="498989"/>
            <a:ext cx="1796889" cy="1147962"/>
          </a:xfrm>
          <a:prstGeom prst="rect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SzPts val="1800"/>
            </a:pPr>
            <a:r>
              <a:rPr lang="es-MX" sz="18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El confinamiento y las redes sociales:  ¿quién soy?</a:t>
            </a:r>
            <a:endParaRPr dirty="0"/>
          </a:p>
        </p:txBody>
      </p:sp>
      <p:sp>
        <p:nvSpPr>
          <p:cNvPr id="174" name="7 CuadroTexto"/>
          <p:cNvSpPr txBox="1"/>
          <p:nvPr/>
        </p:nvSpPr>
        <p:spPr>
          <a:xfrm>
            <a:off x="8274496" y="111968"/>
            <a:ext cx="572764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MX" dirty="0"/>
              <a:t>(5b)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1400" y="141063"/>
            <a:ext cx="6698261" cy="460307"/>
          </a:xfrm>
        </p:spPr>
        <p:txBody>
          <a:bodyPr/>
          <a:lstStyle/>
          <a:p>
            <a:pPr eaLnBrk="1" hangingPunct="1">
              <a:defRPr/>
            </a:pPr>
            <a:r>
              <a:rPr lang="es-MX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Justificación del Proyecto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391EDC0-3541-478E-8AA5-6CF64F519D7D}"/>
              </a:ext>
            </a:extLst>
          </p:cNvPr>
          <p:cNvSpPr txBox="1"/>
          <p:nvPr/>
        </p:nvSpPr>
        <p:spPr>
          <a:xfrm>
            <a:off x="304242" y="1329175"/>
            <a:ext cx="59231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altLang="es-MX" sz="1800" dirty="0"/>
              <a:t>Derivado del confinamiento se ha hecho un uso excesivo, con reglas ambiguas y poco control de las redes sociales; todo ello ha traído consigo grandes conflictos, abusos, fricciones, problemas físicos y psicológicos en los usuarios del Instituto Canadiense </a:t>
            </a:r>
            <a:r>
              <a:rPr lang="es-MX" altLang="es-MX" sz="1800" dirty="0" err="1"/>
              <a:t>Clarac</a:t>
            </a:r>
            <a:r>
              <a:rPr lang="es-MX" altLang="es-MX" sz="1800" dirty="0"/>
              <a:t> de tercero de Secundaria y Preparatoria.</a:t>
            </a:r>
          </a:p>
          <a:p>
            <a:pPr algn="just"/>
            <a:endParaRPr lang="es-MX" altLang="es-MX" sz="1800" dirty="0"/>
          </a:p>
          <a:p>
            <a:pPr algn="just"/>
            <a:r>
              <a:rPr lang="es-MX" altLang="es-MX" sz="1800" dirty="0"/>
              <a:t>Por lo anterior se considera necesario reflexionar y visualizar posibles soluciones. </a:t>
            </a:r>
          </a:p>
        </p:txBody>
      </p:sp>
      <p:sp>
        <p:nvSpPr>
          <p:cNvPr id="11" name="7 CuadroTexto"/>
          <p:cNvSpPr txBox="1"/>
          <p:nvPr/>
        </p:nvSpPr>
        <p:spPr>
          <a:xfrm>
            <a:off x="7974378" y="195263"/>
            <a:ext cx="572764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MX" dirty="0"/>
              <a:t>(5c)</a:t>
            </a:r>
          </a:p>
        </p:txBody>
      </p:sp>
      <p:sp>
        <p:nvSpPr>
          <p:cNvPr id="12" name="Botón de acción: Hacia delante o Siguiente 11">
            <a:hlinkClick r:id="" action="ppaction://hlinkshowjump?jump=nextslide" highlightClick="1"/>
          </p:cNvPr>
          <p:cNvSpPr/>
          <p:nvPr/>
        </p:nvSpPr>
        <p:spPr>
          <a:xfrm>
            <a:off x="7539932" y="4376093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2 Botón de acción: Volver">
            <a:hlinkClick r:id="rId3" action="ppaction://hlinksldjump" highlightClick="1"/>
          </p:cNvPr>
          <p:cNvSpPr/>
          <p:nvPr/>
        </p:nvSpPr>
        <p:spPr>
          <a:xfrm>
            <a:off x="8223106" y="4392740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</p:spTree>
    <p:extLst>
      <p:ext uri="{BB962C8B-B14F-4D97-AF65-F5344CB8AC3E}">
        <p14:creationId xmlns:p14="http://schemas.microsoft.com/office/powerpoint/2010/main" val="723074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457200" y="434575"/>
            <a:ext cx="6645564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Maestros y Asignaturas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4294967295"/>
          </p:nvPr>
        </p:nvSpPr>
        <p:spPr>
          <a:xfrm>
            <a:off x="4264572" y="1611459"/>
            <a:ext cx="3128445" cy="27240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" b="1" dirty="0">
                <a:solidFill>
                  <a:schemeClr val="bg1">
                    <a:lumMod val="65000"/>
                  </a:schemeClr>
                </a:solidFill>
              </a:rPr>
              <a:t>Lógica</a:t>
            </a:r>
          </a:p>
          <a:p>
            <a:pPr marL="0" indent="0">
              <a:buNone/>
            </a:pPr>
            <a:r>
              <a:rPr lang="es-MX" sz="1800" b="1" dirty="0">
                <a:solidFill>
                  <a:schemeClr val="bg1">
                    <a:lumMod val="65000"/>
                  </a:schemeClr>
                </a:solidFill>
              </a:rPr>
              <a:t>Orientación IV</a:t>
            </a:r>
          </a:p>
          <a:p>
            <a:pPr marL="0" indent="0">
              <a:buNone/>
            </a:pPr>
            <a:r>
              <a:rPr lang="es-MX" sz="1800" b="1" spc="300" dirty="0">
                <a:solidFill>
                  <a:schemeClr val="bg1">
                    <a:lumMod val="65000"/>
                  </a:schemeClr>
                </a:solidFill>
              </a:rPr>
              <a:t>Matemáticas</a:t>
            </a:r>
          </a:p>
          <a:p>
            <a:pPr marL="0" indent="0">
              <a:buNone/>
            </a:pPr>
            <a:endParaRPr lang="es-MX" b="1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endParaRPr lang="es-MX" sz="1800" b="1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s-MX" sz="1800" b="1" spc="300" dirty="0">
                <a:solidFill>
                  <a:schemeClr val="bg1">
                    <a:lumMod val="65000"/>
                  </a:schemeClr>
                </a:solidFill>
              </a:rPr>
              <a:t>Informática</a:t>
            </a:r>
          </a:p>
          <a:p>
            <a:pPr marL="0" indent="0">
              <a:buNone/>
            </a:pPr>
            <a:r>
              <a:rPr lang="es-MX" sz="1800" b="1" dirty="0">
                <a:solidFill>
                  <a:schemeClr val="bg1">
                    <a:lumMod val="65000"/>
                  </a:schemeClr>
                </a:solidFill>
              </a:rPr>
              <a:t>Tutoría</a:t>
            </a:r>
          </a:p>
        </p:txBody>
      </p:sp>
      <p:sp>
        <p:nvSpPr>
          <p:cNvPr id="67" name="Google Shape;67;p14"/>
          <p:cNvSpPr txBox="1">
            <a:spLocks noGrp="1"/>
          </p:cNvSpPr>
          <p:nvPr>
            <p:ph type="body" idx="4294967295"/>
          </p:nvPr>
        </p:nvSpPr>
        <p:spPr>
          <a:xfrm>
            <a:off x="457198" y="1611458"/>
            <a:ext cx="3807374" cy="3532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s-MX" b="1" dirty="0"/>
              <a:t>José Alberto Rodríguez Carmona</a:t>
            </a:r>
          </a:p>
          <a:p>
            <a:pPr marL="0" indent="0">
              <a:buNone/>
            </a:pPr>
            <a:r>
              <a:rPr lang="es-MX" sz="1800" b="1" dirty="0"/>
              <a:t>Tanía Martínez Barradas </a:t>
            </a:r>
          </a:p>
          <a:p>
            <a:pPr marL="0" indent="0">
              <a:buNone/>
            </a:pPr>
            <a:r>
              <a:rPr lang="es-MX" sz="1800" b="1" dirty="0"/>
              <a:t>Héctor </a:t>
            </a:r>
            <a:r>
              <a:rPr lang="es-MX" sz="1800" b="1" dirty="0" err="1"/>
              <a:t>Joe</a:t>
            </a:r>
            <a:r>
              <a:rPr lang="es-MX" sz="1800" b="1" dirty="0"/>
              <a:t> Rosas Toledo</a:t>
            </a:r>
          </a:p>
          <a:p>
            <a:pPr marL="0" indent="0">
              <a:buNone/>
            </a:pPr>
            <a:endParaRPr lang="es-MX" sz="1800" b="1" u="sng" dirty="0"/>
          </a:p>
          <a:p>
            <a:pPr marL="0" indent="0">
              <a:buNone/>
            </a:pPr>
            <a:r>
              <a:rPr lang="es-MX" sz="1800" b="1" u="sng" dirty="0"/>
              <a:t>Apoyo</a:t>
            </a:r>
          </a:p>
          <a:p>
            <a:pPr marL="0" indent="0">
              <a:buNone/>
            </a:pPr>
            <a:r>
              <a:rPr lang="es-MX" sz="1800" b="1" dirty="0"/>
              <a:t>Andrea Reyna Díaz</a:t>
            </a:r>
          </a:p>
          <a:p>
            <a:pPr marL="0" indent="0">
              <a:buNone/>
            </a:pPr>
            <a:r>
              <a:rPr lang="es-MX" sz="1800" b="1" dirty="0"/>
              <a:t>María Estela Ahedo Mendoza </a:t>
            </a:r>
          </a:p>
          <a:p>
            <a:pPr marL="0" indent="0">
              <a:buNone/>
            </a:pPr>
            <a:endParaRPr lang="es-MX" sz="18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9AB334C-2D0A-4110-B6FE-6F18BE00B599}"/>
              </a:ext>
            </a:extLst>
          </p:cNvPr>
          <p:cNvSpPr txBox="1"/>
          <p:nvPr/>
        </p:nvSpPr>
        <p:spPr>
          <a:xfrm>
            <a:off x="7837591" y="115000"/>
            <a:ext cx="1080120" cy="30777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b="1" dirty="0"/>
              <a:t>2  d, e</a:t>
            </a:r>
          </a:p>
        </p:txBody>
      </p:sp>
      <p:sp>
        <p:nvSpPr>
          <p:cNvPr id="7" name="Botón de acción: Hacia delante o Siguiente 6">
            <a:hlinkClick r:id="" action="ppaction://hlinkshowjump?jump=nextslide" highlightClick="1"/>
          </p:cNvPr>
          <p:cNvSpPr/>
          <p:nvPr/>
        </p:nvSpPr>
        <p:spPr>
          <a:xfrm>
            <a:off x="8037885" y="4462803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5329" y="241070"/>
            <a:ext cx="7000977" cy="686816"/>
          </a:xfrm>
        </p:spPr>
        <p:txBody>
          <a:bodyPr/>
          <a:lstStyle/>
          <a:p>
            <a:pPr eaLnBrk="1" hangingPunct="1">
              <a:defRPr/>
            </a:pPr>
            <a:r>
              <a:rPr lang="es-MX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 general del Proyecto</a:t>
            </a:r>
          </a:p>
        </p:txBody>
      </p:sp>
      <p:sp>
        <p:nvSpPr>
          <p:cNvPr id="22534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 sz="1050">
              <a:solidFill>
                <a:srgbClr val="000000"/>
              </a:solidFill>
            </a:endParaRPr>
          </a:p>
        </p:txBody>
      </p:sp>
      <p:pic>
        <p:nvPicPr>
          <p:cNvPr id="22535" name="Picture 4" descr="Resultado de imagen para interdisciplinaried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660" y="1387366"/>
            <a:ext cx="2642340" cy="169770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7 CuadroTexto"/>
          <p:cNvSpPr txBox="1"/>
          <p:nvPr/>
        </p:nvSpPr>
        <p:spPr>
          <a:xfrm>
            <a:off x="7974378" y="195263"/>
            <a:ext cx="572764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MX" dirty="0"/>
              <a:t>(5d)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9FDDBBD-FDE4-4423-ABAD-88B1BF1F4109}"/>
              </a:ext>
            </a:extLst>
          </p:cNvPr>
          <p:cNvSpPr txBox="1"/>
          <p:nvPr/>
        </p:nvSpPr>
        <p:spPr>
          <a:xfrm>
            <a:off x="325329" y="1246566"/>
            <a:ext cx="650846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70" indent="444452" algn="just"/>
            <a:r>
              <a:rPr lang="es-MX" altLang="es-MX" sz="2800" dirty="0"/>
              <a:t>Investigar el impacto del uso de las redes sociales de los alumnos de tercero de Secundaria y Preparatoria durante el confinamiento, con el fin de establecer  algunas medidas de seguridad y convivencia.</a:t>
            </a:r>
          </a:p>
        </p:txBody>
      </p:sp>
      <p:sp>
        <p:nvSpPr>
          <p:cNvPr id="9" name="Botón de acción: Hacia delante o Siguiente 8">
            <a:hlinkClick r:id="" action="ppaction://hlinkshowjump?jump=nextslide" highlightClick="1"/>
          </p:cNvPr>
          <p:cNvSpPr/>
          <p:nvPr/>
        </p:nvSpPr>
        <p:spPr>
          <a:xfrm>
            <a:off x="7604789" y="4454920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2 Botón de acción: Volver">
            <a:hlinkClick r:id="rId4" action="ppaction://hlinksldjump" highlightClick="1"/>
          </p:cNvPr>
          <p:cNvSpPr/>
          <p:nvPr/>
        </p:nvSpPr>
        <p:spPr>
          <a:xfrm>
            <a:off x="8223106" y="4461960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</p:spTree>
    <p:extLst>
      <p:ext uri="{BB962C8B-B14F-4D97-AF65-F5344CB8AC3E}">
        <p14:creationId xmlns:p14="http://schemas.microsoft.com/office/powerpoint/2010/main" val="556095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30622" y="352995"/>
            <a:ext cx="6282558" cy="555343"/>
          </a:xfrm>
          <a:noFill/>
          <a:ln>
            <a:noFill/>
          </a:ln>
        </p:spPr>
        <p:txBody>
          <a:bodyPr spcFirstLastPara="1" wrap="square" lIns="91425" tIns="91425" rIns="91425" bIns="91425" anchor="b" anchorCtr="0"/>
          <a:lstStyle/>
          <a:p>
            <a:r>
              <a:rPr lang="es-MX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 general de Lógica</a:t>
            </a:r>
          </a:p>
        </p:txBody>
      </p:sp>
      <p:sp>
        <p:nvSpPr>
          <p:cNvPr id="25605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 sz="1050">
              <a:solidFill>
                <a:srgbClr val="000000"/>
              </a:solidFill>
            </a:endParaRPr>
          </a:p>
        </p:txBody>
      </p:sp>
      <p:sp>
        <p:nvSpPr>
          <p:cNvPr id="13" name="7 CuadroTexto"/>
          <p:cNvSpPr txBox="1"/>
          <p:nvPr/>
        </p:nvSpPr>
        <p:spPr>
          <a:xfrm>
            <a:off x="7974378" y="195263"/>
            <a:ext cx="572764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MX" dirty="0"/>
              <a:t>(5d)</a:t>
            </a:r>
          </a:p>
        </p:txBody>
      </p:sp>
      <p:sp>
        <p:nvSpPr>
          <p:cNvPr id="7" name="Google Shape;123;p21"/>
          <p:cNvSpPr txBox="1">
            <a:spLocks/>
          </p:cNvSpPr>
          <p:nvPr/>
        </p:nvSpPr>
        <p:spPr>
          <a:xfrm>
            <a:off x="427162" y="1736028"/>
            <a:ext cx="6034719" cy="14013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es-ES" altLang="es-MX" sz="2400" dirty="0"/>
              <a:t>Reconocer estructuras lógicas que permitan identificar la intención de diversos argumentos.</a:t>
            </a:r>
            <a:endParaRPr lang="es-ES" altLang="es-MX" sz="1800" dirty="0"/>
          </a:p>
          <a:p>
            <a:pPr algn="just">
              <a:spcBef>
                <a:spcPts val="600"/>
              </a:spcBef>
            </a:pPr>
            <a:endParaRPr lang="es-ES" sz="1800" dirty="0"/>
          </a:p>
        </p:txBody>
      </p:sp>
      <p:sp>
        <p:nvSpPr>
          <p:cNvPr id="8" name="Botón de acción: Hacia delante o Siguiente 7">
            <a:hlinkClick r:id="" action="ppaction://hlinkshowjump?jump=nextslide" highlightClick="1"/>
          </p:cNvPr>
          <p:cNvSpPr/>
          <p:nvPr/>
        </p:nvSpPr>
        <p:spPr>
          <a:xfrm>
            <a:off x="7538296" y="4439998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2 Botón de acción: Volver">
            <a:hlinkClick r:id="rId3" action="ppaction://hlinksldjump" highlightClick="1"/>
          </p:cNvPr>
          <p:cNvSpPr/>
          <p:nvPr/>
        </p:nvSpPr>
        <p:spPr>
          <a:xfrm>
            <a:off x="8223106" y="4392740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</p:spTree>
    <p:extLst>
      <p:ext uri="{BB962C8B-B14F-4D97-AF65-F5344CB8AC3E}">
        <p14:creationId xmlns:p14="http://schemas.microsoft.com/office/powerpoint/2010/main" val="32211835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5640" y="246313"/>
            <a:ext cx="6180083" cy="1199106"/>
          </a:xfrm>
        </p:spPr>
        <p:txBody>
          <a:bodyPr/>
          <a:lstStyle/>
          <a:p>
            <a:pPr algn="ctr" eaLnBrk="1" hangingPunct="1">
              <a:defRPr/>
            </a:pPr>
            <a:r>
              <a:rPr lang="es-MX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 general de Orientación Educativa IV</a:t>
            </a:r>
          </a:p>
        </p:txBody>
      </p:sp>
      <p:sp>
        <p:nvSpPr>
          <p:cNvPr id="24581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 sz="1050">
              <a:solidFill>
                <a:srgbClr val="000000"/>
              </a:solidFill>
            </a:endParaRPr>
          </a:p>
        </p:txBody>
      </p:sp>
      <p:pic>
        <p:nvPicPr>
          <p:cNvPr id="24582" name="Picture 2" descr="Resultado de imagen para orientacion conciencia valore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478" y="1156960"/>
            <a:ext cx="1889522" cy="2368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7 CuadroTexto"/>
          <p:cNvSpPr txBox="1"/>
          <p:nvPr/>
        </p:nvSpPr>
        <p:spPr>
          <a:xfrm>
            <a:off x="7974378" y="195263"/>
            <a:ext cx="572764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MX" dirty="0"/>
              <a:t>(5d)</a:t>
            </a:r>
          </a:p>
        </p:txBody>
      </p:sp>
      <p:sp>
        <p:nvSpPr>
          <p:cNvPr id="9" name="Botón de acción: Hacia delante o Siguiente 8">
            <a:hlinkClick r:id="" action="ppaction://hlinkshowjump?jump=nextslide" highlightClick="1"/>
          </p:cNvPr>
          <p:cNvSpPr/>
          <p:nvPr/>
        </p:nvSpPr>
        <p:spPr>
          <a:xfrm>
            <a:off x="7643748" y="4360327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2 Botón de acción: Volver">
            <a:hlinkClick r:id="rId4" action="ppaction://hlinksldjump" highlightClick="1"/>
          </p:cNvPr>
          <p:cNvSpPr/>
          <p:nvPr/>
        </p:nvSpPr>
        <p:spPr>
          <a:xfrm>
            <a:off x="8223106" y="4392740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  <p:sp>
        <p:nvSpPr>
          <p:cNvPr id="10" name="Google Shape;121;p21"/>
          <p:cNvSpPr txBox="1">
            <a:spLocks/>
          </p:cNvSpPr>
          <p:nvPr/>
        </p:nvSpPr>
        <p:spPr>
          <a:xfrm>
            <a:off x="428768" y="2234334"/>
            <a:ext cx="5809589" cy="11513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es-ES" altLang="es-MX" sz="2000" dirty="0"/>
              <a:t>Practicar algunas habilidades cognitivas, psicosociales y afectivas, para facilitar la adaptación e integración al entorno social.</a:t>
            </a:r>
          </a:p>
        </p:txBody>
      </p:sp>
    </p:spTree>
    <p:extLst>
      <p:ext uri="{BB962C8B-B14F-4D97-AF65-F5344CB8AC3E}">
        <p14:creationId xmlns:p14="http://schemas.microsoft.com/office/powerpoint/2010/main" val="39224062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5999" y="195263"/>
            <a:ext cx="7304343" cy="634171"/>
          </a:xfrm>
          <a:noFill/>
          <a:ln>
            <a:noFill/>
          </a:ln>
        </p:spPr>
        <p:txBody>
          <a:bodyPr spcFirstLastPara="1" wrap="square" lIns="91425" tIns="91425" rIns="91425" bIns="91425" anchor="b" anchorCtr="0"/>
          <a:lstStyle/>
          <a:p>
            <a:r>
              <a:rPr lang="es-MX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 general de Matemáticas IV</a:t>
            </a:r>
          </a:p>
        </p:txBody>
      </p:sp>
      <p:sp>
        <p:nvSpPr>
          <p:cNvPr id="25605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 sz="1050">
              <a:solidFill>
                <a:srgbClr val="000000"/>
              </a:solidFill>
            </a:endParaRPr>
          </a:p>
        </p:txBody>
      </p:sp>
      <p:sp>
        <p:nvSpPr>
          <p:cNvPr id="13" name="7 CuadroTexto"/>
          <p:cNvSpPr txBox="1"/>
          <p:nvPr/>
        </p:nvSpPr>
        <p:spPr>
          <a:xfrm>
            <a:off x="7974378" y="195263"/>
            <a:ext cx="572764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MX" dirty="0"/>
              <a:t>(5d)</a:t>
            </a:r>
          </a:p>
        </p:txBody>
      </p:sp>
      <p:sp>
        <p:nvSpPr>
          <p:cNvPr id="7" name="Google Shape;121;p21"/>
          <p:cNvSpPr txBox="1">
            <a:spLocks/>
          </p:cNvSpPr>
          <p:nvPr/>
        </p:nvSpPr>
        <p:spPr>
          <a:xfrm>
            <a:off x="356390" y="1615924"/>
            <a:ext cx="6439265" cy="16883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es-ES" altLang="es-MX" sz="2400" dirty="0"/>
              <a:t>Analizar los tiempos que se utilizan en la redes sociales, para establecer la información obtenida, con el fin de generar puntos para su reflexión.</a:t>
            </a:r>
          </a:p>
        </p:txBody>
      </p:sp>
      <p:sp>
        <p:nvSpPr>
          <p:cNvPr id="8" name="Botón de acción: Hacia delante o Siguiente 7">
            <a:hlinkClick r:id="" action="ppaction://hlinkshowjump?jump=nextslide" highlightClick="1"/>
          </p:cNvPr>
          <p:cNvSpPr/>
          <p:nvPr/>
        </p:nvSpPr>
        <p:spPr>
          <a:xfrm>
            <a:off x="7558128" y="4346565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2 Botón de acción: Volver">
            <a:hlinkClick r:id="rId3" action="ppaction://hlinksldjump" highlightClick="1"/>
          </p:cNvPr>
          <p:cNvSpPr/>
          <p:nvPr/>
        </p:nvSpPr>
        <p:spPr>
          <a:xfrm>
            <a:off x="8223106" y="4392740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</p:spTree>
    <p:extLst>
      <p:ext uri="{BB962C8B-B14F-4D97-AF65-F5344CB8AC3E}">
        <p14:creationId xmlns:p14="http://schemas.microsoft.com/office/powerpoint/2010/main" val="11990213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6813" y="352995"/>
            <a:ext cx="6627669" cy="739099"/>
          </a:xfrm>
          <a:noFill/>
          <a:ln>
            <a:noFill/>
          </a:ln>
        </p:spPr>
        <p:txBody>
          <a:bodyPr spcFirstLastPara="1" wrap="square" lIns="91425" tIns="91425" rIns="91425" bIns="91425" anchor="b" anchorCtr="0"/>
          <a:lstStyle/>
          <a:p>
            <a:r>
              <a:rPr lang="es-MX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 general de Informática </a:t>
            </a:r>
          </a:p>
        </p:txBody>
      </p:sp>
      <p:sp>
        <p:nvSpPr>
          <p:cNvPr id="23558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 sz="1050">
              <a:solidFill>
                <a:srgbClr val="000000"/>
              </a:solidFill>
            </a:endParaRPr>
          </a:p>
        </p:txBody>
      </p:sp>
      <p:pic>
        <p:nvPicPr>
          <p:cNvPr id="71682" name="Picture 2" descr="Resultado de imagen para informatica"/>
          <p:cNvPicPr>
            <a:picLocks noChangeAspect="1" noChangeArrowheads="1"/>
          </p:cNvPicPr>
          <p:nvPr/>
        </p:nvPicPr>
        <p:blipFill>
          <a:blip r:embed="rId3" cstate="print"/>
          <a:srcRect r="14540"/>
          <a:stretch>
            <a:fillRect/>
          </a:stretch>
        </p:blipFill>
        <p:spPr bwMode="auto">
          <a:xfrm>
            <a:off x="6945427" y="1150883"/>
            <a:ext cx="2057901" cy="1235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7 CuadroTexto"/>
          <p:cNvSpPr txBox="1"/>
          <p:nvPr/>
        </p:nvSpPr>
        <p:spPr>
          <a:xfrm>
            <a:off x="7974378" y="195263"/>
            <a:ext cx="572764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MX" dirty="0"/>
              <a:t>(5d)</a:t>
            </a:r>
          </a:p>
        </p:txBody>
      </p:sp>
      <p:sp>
        <p:nvSpPr>
          <p:cNvPr id="13" name="Google Shape;123;p21">
            <a:extLst>
              <a:ext uri="{FF2B5EF4-FFF2-40B4-BE49-F238E27FC236}">
                <a16:creationId xmlns:a16="http://schemas.microsoft.com/office/drawing/2014/main" id="{2CA0AFA8-14E2-4234-A188-9A226981AA94}"/>
              </a:ext>
            </a:extLst>
          </p:cNvPr>
          <p:cNvSpPr txBox="1">
            <a:spLocks/>
          </p:cNvSpPr>
          <p:nvPr/>
        </p:nvSpPr>
        <p:spPr>
          <a:xfrm>
            <a:off x="616586" y="2247118"/>
            <a:ext cx="6082771" cy="1730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Lato Light"/>
              <a:buChar char="×"/>
              <a:defRPr sz="1200" b="0" i="0" u="none" strike="noStrike" cap="non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Lato Light"/>
              <a:buChar char="×"/>
              <a:defRPr sz="1200" b="0" i="0" u="none" strike="noStrike" cap="non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Lato Light"/>
              <a:buChar char="×"/>
              <a:defRPr sz="1200" b="0" i="0" u="none" strike="noStrike" cap="non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Lato Light"/>
              <a:buChar char="×"/>
              <a:defRPr sz="1200" b="0" i="0" u="none" strike="noStrike" cap="non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Lato Light"/>
              <a:buChar char="○"/>
              <a:defRPr sz="1200" b="0" i="0" u="none" strike="noStrike" cap="non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Lato Light"/>
              <a:buChar char="■"/>
              <a:defRPr sz="1200" b="0" i="0" u="none" strike="noStrike" cap="non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Lato Light"/>
              <a:buChar char="●"/>
              <a:defRPr sz="1200" b="0" i="0" u="none" strike="noStrike" cap="non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Lato Light"/>
              <a:buChar char="○"/>
              <a:defRPr sz="1200" b="0" i="0" u="none" strike="noStrike" cap="non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Lato Light"/>
              <a:buChar char="■"/>
              <a:defRPr sz="1200" b="0" i="0" u="none" strike="noStrike" cap="non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just">
              <a:buNone/>
            </a:pPr>
            <a:r>
              <a:rPr lang="es-MX" altLang="es-MX" sz="2400" dirty="0"/>
              <a:t>Desarrollar habilidades digitales para el análisis, procesamiento de información y obtención de conclusiones, de una manera ética, segura y confiable.</a:t>
            </a:r>
          </a:p>
          <a:p>
            <a:pPr marL="0" indent="0">
              <a:buFont typeface="Lato Light"/>
              <a:buNone/>
            </a:pPr>
            <a:endParaRPr lang="es-ES" sz="1400" dirty="0"/>
          </a:p>
        </p:txBody>
      </p:sp>
      <p:sp>
        <p:nvSpPr>
          <p:cNvPr id="9" name="Botón de acción: Hacia delante o Siguiente 8">
            <a:hlinkClick r:id="" action="ppaction://hlinkshowjump?jump=nextslide" highlightClick="1"/>
          </p:cNvPr>
          <p:cNvSpPr/>
          <p:nvPr/>
        </p:nvSpPr>
        <p:spPr>
          <a:xfrm>
            <a:off x="7604333" y="4273617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2 Botón de acción: Volver">
            <a:hlinkClick r:id="rId4" action="ppaction://hlinksldjump" highlightClick="1"/>
          </p:cNvPr>
          <p:cNvSpPr/>
          <p:nvPr/>
        </p:nvSpPr>
        <p:spPr>
          <a:xfrm>
            <a:off x="8223106" y="4273617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</p:spTree>
    <p:extLst>
      <p:ext uri="{BB962C8B-B14F-4D97-AF65-F5344CB8AC3E}">
        <p14:creationId xmlns:p14="http://schemas.microsoft.com/office/powerpoint/2010/main" val="26353826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59676" y="105365"/>
            <a:ext cx="5511300" cy="857400"/>
          </a:xfrm>
          <a:noFill/>
          <a:ln>
            <a:noFill/>
          </a:ln>
        </p:spPr>
        <p:txBody>
          <a:bodyPr spcFirstLastPara="1" wrap="square" lIns="91425" tIns="91425" rIns="91425" bIns="91425" anchor="b" anchorCtr="0"/>
          <a:lstStyle/>
          <a:p>
            <a:r>
              <a:rPr lang="es-MX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Preguntas generadoras</a:t>
            </a:r>
          </a:p>
        </p:txBody>
      </p:sp>
      <p:sp>
        <p:nvSpPr>
          <p:cNvPr id="26627" name="2 Marcador de contenido"/>
          <p:cNvSpPr>
            <a:spLocks noGrp="1"/>
          </p:cNvSpPr>
          <p:nvPr>
            <p:ph idx="4294967295"/>
          </p:nvPr>
        </p:nvSpPr>
        <p:spPr>
          <a:xfrm>
            <a:off x="486943" y="3380249"/>
            <a:ext cx="4245819" cy="124372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/>
          <a:lstStyle/>
          <a:p>
            <a:pPr marL="179388" indent="0">
              <a:spcBef>
                <a:spcPct val="20000"/>
              </a:spcBef>
              <a:buClr>
                <a:srgbClr val="000000"/>
              </a:buClr>
              <a:buNone/>
            </a:pPr>
            <a:r>
              <a:rPr lang="es-MX" altLang="es-MX" sz="2400" dirty="0">
                <a:solidFill>
                  <a:srgbClr val="000000"/>
                </a:solidFill>
                <a:latin typeface="Arial" charset="0"/>
                <a:ea typeface="Arial"/>
                <a:cs typeface="Arial" charset="0"/>
                <a:sym typeface="Arial"/>
              </a:rPr>
              <a:t>¿Si en este momento dejara de funcionar el internet, qué experimentarías?</a:t>
            </a:r>
          </a:p>
        </p:txBody>
      </p:sp>
      <p:sp>
        <p:nvSpPr>
          <p:cNvPr id="26629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 sz="1050">
              <a:solidFill>
                <a:srgbClr val="000000"/>
              </a:solidFill>
            </a:endParaRPr>
          </a:p>
        </p:txBody>
      </p:sp>
      <p:pic>
        <p:nvPicPr>
          <p:cNvPr id="26634" name="Picture 10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734020" y="3651870"/>
            <a:ext cx="1944215" cy="97210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63296">
            <a:off x="588962" y="1663110"/>
            <a:ext cx="2343150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5" name="2 Marcador de contenido"/>
          <p:cNvSpPr txBox="1">
            <a:spLocks/>
          </p:cNvSpPr>
          <p:nvPr/>
        </p:nvSpPr>
        <p:spPr bwMode="auto">
          <a:xfrm>
            <a:off x="2979592" y="1176475"/>
            <a:ext cx="3726656" cy="1578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/>
          <a:lstStyle>
            <a:lvl1pPr marL="179388" indent="4445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s-MX" altLang="es-MX" sz="2400" dirty="0">
                <a:solidFill>
                  <a:srgbClr val="000000"/>
                </a:solidFill>
              </a:rPr>
              <a:t>¿De qué forma las redes sociales impactan tu vida en el confinamiento?</a:t>
            </a:r>
          </a:p>
          <a:p>
            <a:pPr eaLnBrk="1" hangingPunct="1">
              <a:spcBef>
                <a:spcPct val="20000"/>
              </a:spcBef>
            </a:pPr>
            <a:endParaRPr lang="es-MX" altLang="es-MX" sz="2400" dirty="0">
              <a:solidFill>
                <a:srgbClr val="000000"/>
              </a:solidFill>
            </a:endParaRPr>
          </a:p>
        </p:txBody>
      </p:sp>
      <p:pic>
        <p:nvPicPr>
          <p:cNvPr id="26636" name="Picture 12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 rot="1219466">
            <a:off x="5388616" y="2394046"/>
            <a:ext cx="2271713" cy="11358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2" name="11 Botón de acción: Volver">
            <a:hlinkClick r:id="rId6" action="ppaction://hlinksldjump" highlightClick="1"/>
          </p:cNvPr>
          <p:cNvSpPr/>
          <p:nvPr/>
        </p:nvSpPr>
        <p:spPr>
          <a:xfrm>
            <a:off x="8260760" y="4299942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  <p:sp>
        <p:nvSpPr>
          <p:cNvPr id="14" name="7 CuadroTexto"/>
          <p:cNvSpPr txBox="1"/>
          <p:nvPr/>
        </p:nvSpPr>
        <p:spPr>
          <a:xfrm>
            <a:off x="7974378" y="195263"/>
            <a:ext cx="572764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MX" dirty="0"/>
              <a:t>(5e)</a:t>
            </a:r>
          </a:p>
        </p:txBody>
      </p:sp>
      <p:sp>
        <p:nvSpPr>
          <p:cNvPr id="13" name="Botón de acción: Hacia delante o Siguiente 12">
            <a:hlinkClick r:id="" action="ppaction://hlinkshowjump?jump=nextslide" highlightClick="1"/>
          </p:cNvPr>
          <p:cNvSpPr/>
          <p:nvPr/>
        </p:nvSpPr>
        <p:spPr>
          <a:xfrm>
            <a:off x="7627982" y="4299942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6446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78864" y="267346"/>
            <a:ext cx="6614565" cy="619994"/>
          </a:xfrm>
          <a:noFill/>
          <a:ln>
            <a:noFill/>
          </a:ln>
        </p:spPr>
        <p:txBody>
          <a:bodyPr spcFirstLastPara="1" wrap="square" lIns="91425" tIns="91425" rIns="91425" bIns="91425" anchor="b" anchorCtr="0"/>
          <a:lstStyle/>
          <a:p>
            <a:r>
              <a:rPr lang="es-MX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Contenidos de Lógica</a:t>
            </a:r>
          </a:p>
        </p:txBody>
      </p:sp>
      <p:sp>
        <p:nvSpPr>
          <p:cNvPr id="14339" name="2 Marcador de contenido"/>
          <p:cNvSpPr>
            <a:spLocks noGrp="1"/>
          </p:cNvSpPr>
          <p:nvPr>
            <p:ph idx="4294967295"/>
          </p:nvPr>
        </p:nvSpPr>
        <p:spPr>
          <a:xfrm>
            <a:off x="890620" y="1417693"/>
            <a:ext cx="3011346" cy="2754313"/>
          </a:xfrm>
        </p:spPr>
        <p:txBody>
          <a:bodyPr/>
          <a:lstStyle/>
          <a:p>
            <a:pPr marL="490485" indent="-428579">
              <a:buFontTx/>
              <a:buAutoNum type="romanUcPeriod"/>
              <a:defRPr/>
            </a:pPr>
            <a:r>
              <a:rPr lang="es-ES" altLang="es-MX" sz="2100" dirty="0"/>
              <a:t> La argumentación.</a:t>
            </a:r>
          </a:p>
          <a:p>
            <a:pPr marL="490485" indent="-428579">
              <a:buFontTx/>
              <a:buAutoNum type="romanUcPeriod"/>
              <a:defRPr/>
            </a:pPr>
            <a:r>
              <a:rPr lang="es-ES" altLang="es-MX" sz="2100" dirty="0"/>
              <a:t>La anatomía del argumento.</a:t>
            </a:r>
          </a:p>
          <a:p>
            <a:pPr marL="490485" indent="-428579">
              <a:buFontTx/>
              <a:buAutoNum type="romanUcPeriod"/>
              <a:defRPr/>
            </a:pPr>
            <a:r>
              <a:rPr lang="es-ES" altLang="es-MX" sz="2100" dirty="0"/>
              <a:t>Los supuestos del argumento.</a:t>
            </a:r>
          </a:p>
          <a:p>
            <a:pPr marL="490485" indent="-428579">
              <a:buFontTx/>
              <a:buAutoNum type="romanUcPeriod"/>
              <a:defRPr/>
            </a:pPr>
            <a:r>
              <a:rPr lang="es-ES" altLang="es-MX" sz="2100" dirty="0"/>
              <a:t>Intenciones del argumento.</a:t>
            </a:r>
          </a:p>
        </p:txBody>
      </p:sp>
      <p:sp>
        <p:nvSpPr>
          <p:cNvPr id="28677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 sz="1050">
              <a:solidFill>
                <a:srgbClr val="000000"/>
              </a:solidFill>
            </a:endParaRPr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 bwMode="auto">
          <a:xfrm>
            <a:off x="4463655" y="1363717"/>
            <a:ext cx="3402806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8573" tIns="34287" rIns="68573" bIns="34287"/>
          <a:lstStyle/>
          <a:p>
            <a:pPr marL="134528" indent="-134528">
              <a:spcBef>
                <a:spcPct val="20000"/>
              </a:spcBef>
              <a:defRPr/>
            </a:pPr>
            <a:r>
              <a:rPr lang="es-MX" altLang="es-MX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Productos: </a:t>
            </a:r>
          </a:p>
          <a:p>
            <a:pPr marL="134528" indent="-134528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MX" altLang="es-MX" sz="1800" dirty="0"/>
              <a:t> Trabajo de investigación escrito. </a:t>
            </a:r>
          </a:p>
        </p:txBody>
      </p:sp>
      <p:sp>
        <p:nvSpPr>
          <p:cNvPr id="11" name="10 Medio marco"/>
          <p:cNvSpPr/>
          <p:nvPr/>
        </p:nvSpPr>
        <p:spPr>
          <a:xfrm>
            <a:off x="4301730" y="1491853"/>
            <a:ext cx="161925" cy="3024188"/>
          </a:xfrm>
          <a:prstGeom prst="halfFrame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anchor="ctr"/>
          <a:lstStyle/>
          <a:p>
            <a:pPr algn="ctr">
              <a:defRPr/>
            </a:pPr>
            <a:endParaRPr lang="es-MX" sz="1050">
              <a:solidFill>
                <a:srgbClr val="000000"/>
              </a:solidFill>
            </a:endParaRPr>
          </a:p>
        </p:txBody>
      </p:sp>
      <p:pic>
        <p:nvPicPr>
          <p:cNvPr id="79876" name="Picture 4" descr="Resultado de imagen para orientacion educativ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2988" y="627535"/>
            <a:ext cx="1080882" cy="1136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8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61622">
            <a:off x="3093657" y="3926150"/>
            <a:ext cx="994172" cy="99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7 CuadroTexto"/>
          <p:cNvSpPr txBox="1"/>
          <p:nvPr/>
        </p:nvSpPr>
        <p:spPr>
          <a:xfrm>
            <a:off x="7974378" y="195263"/>
            <a:ext cx="572764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MX" dirty="0"/>
              <a:t>(5f)</a:t>
            </a:r>
          </a:p>
        </p:txBody>
      </p:sp>
      <p:sp>
        <p:nvSpPr>
          <p:cNvPr id="15" name="Botón de acción: Hacia delante o Siguiente 14">
            <a:hlinkClick r:id="" action="ppaction://hlinkshowjump?jump=nextslide" highlightClick="1"/>
          </p:cNvPr>
          <p:cNvSpPr/>
          <p:nvPr/>
        </p:nvSpPr>
        <p:spPr>
          <a:xfrm>
            <a:off x="7538296" y="4265397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1 Botón de acción: Volver">
            <a:hlinkClick r:id="rId5" action="ppaction://hlinksldjump" highlightClick="1"/>
          </p:cNvPr>
          <p:cNvSpPr/>
          <p:nvPr/>
        </p:nvSpPr>
        <p:spPr>
          <a:xfrm>
            <a:off x="8260760" y="4299942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</p:spTree>
    <p:extLst>
      <p:ext uri="{BB962C8B-B14F-4D97-AF65-F5344CB8AC3E}">
        <p14:creationId xmlns:p14="http://schemas.microsoft.com/office/powerpoint/2010/main" val="36377195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48386" y="390129"/>
            <a:ext cx="6614565" cy="857400"/>
          </a:xfrm>
          <a:noFill/>
          <a:ln>
            <a:noFill/>
          </a:ln>
        </p:spPr>
        <p:txBody>
          <a:bodyPr spcFirstLastPara="1" wrap="square" lIns="91425" tIns="91425" rIns="91425" bIns="91425" anchor="b" anchorCtr="0"/>
          <a:lstStyle/>
          <a:p>
            <a:r>
              <a:rPr lang="es-MX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Contenidos de Orientación Educativa IV</a:t>
            </a:r>
          </a:p>
        </p:txBody>
      </p:sp>
      <p:sp>
        <p:nvSpPr>
          <p:cNvPr id="14339" name="2 Marcador de contenido"/>
          <p:cNvSpPr>
            <a:spLocks noGrp="1"/>
          </p:cNvSpPr>
          <p:nvPr>
            <p:ph idx="4294967295"/>
          </p:nvPr>
        </p:nvSpPr>
        <p:spPr>
          <a:xfrm>
            <a:off x="0" y="1654175"/>
            <a:ext cx="2862263" cy="2754313"/>
          </a:xfrm>
        </p:spPr>
        <p:txBody>
          <a:bodyPr/>
          <a:lstStyle/>
          <a:p>
            <a:pPr marL="490485" indent="-428579">
              <a:buFontTx/>
              <a:buAutoNum type="romanUcPeriod"/>
              <a:defRPr/>
            </a:pPr>
            <a:r>
              <a:rPr lang="es-MX" altLang="es-MX" sz="2100" dirty="0"/>
              <a:t>Construcción de la identidad preparatoriana y universitaria.</a:t>
            </a:r>
          </a:p>
          <a:p>
            <a:pPr marL="332150" indent="-270243">
              <a:buNone/>
              <a:defRPr/>
            </a:pPr>
            <a:r>
              <a:rPr lang="es-MX" altLang="es-MX" sz="2100" dirty="0"/>
              <a:t>II. Proyecto de vida en el bachillerato.</a:t>
            </a:r>
          </a:p>
        </p:txBody>
      </p:sp>
      <p:sp>
        <p:nvSpPr>
          <p:cNvPr id="28677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 sz="1050">
              <a:solidFill>
                <a:srgbClr val="000000"/>
              </a:solidFill>
            </a:endParaRPr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 bwMode="auto">
          <a:xfrm>
            <a:off x="3812350" y="1453713"/>
            <a:ext cx="3402806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8573" tIns="34287" rIns="68573" bIns="34287"/>
          <a:lstStyle/>
          <a:p>
            <a:pPr marL="134528" indent="-134528">
              <a:spcBef>
                <a:spcPct val="20000"/>
              </a:spcBef>
              <a:defRPr/>
            </a:pPr>
            <a:r>
              <a:rPr lang="es-MX" altLang="es-MX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Productos: </a:t>
            </a:r>
          </a:p>
          <a:p>
            <a:pPr marL="134528" indent="-134528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MX" altLang="es-MX" sz="1800" dirty="0"/>
              <a:t> Diseño y elaboración de preguntas para las encuestas.</a:t>
            </a:r>
          </a:p>
          <a:p>
            <a:pPr marL="134528" indent="-134528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MX" altLang="es-MX" sz="1800" dirty="0"/>
              <a:t> Presentación (expositiva) del proyecto. </a:t>
            </a:r>
          </a:p>
        </p:txBody>
      </p:sp>
      <p:sp>
        <p:nvSpPr>
          <p:cNvPr id="11" name="10 Medio marco"/>
          <p:cNvSpPr/>
          <p:nvPr/>
        </p:nvSpPr>
        <p:spPr>
          <a:xfrm>
            <a:off x="3639573" y="1491853"/>
            <a:ext cx="161925" cy="3024188"/>
          </a:xfrm>
          <a:prstGeom prst="halfFrame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anchor="ctr"/>
          <a:lstStyle/>
          <a:p>
            <a:pPr algn="ctr">
              <a:defRPr/>
            </a:pPr>
            <a:endParaRPr lang="es-MX" sz="1050">
              <a:solidFill>
                <a:srgbClr val="000000"/>
              </a:solidFill>
            </a:endParaRPr>
          </a:p>
        </p:txBody>
      </p:sp>
      <p:pic>
        <p:nvPicPr>
          <p:cNvPr id="79876" name="Picture 4" descr="Resultado de imagen para orientacion educativ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2988" y="627535"/>
            <a:ext cx="1080882" cy="1136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8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61622">
            <a:off x="2800823" y="3911996"/>
            <a:ext cx="994172" cy="99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7 CuadroTexto"/>
          <p:cNvSpPr txBox="1"/>
          <p:nvPr/>
        </p:nvSpPr>
        <p:spPr>
          <a:xfrm>
            <a:off x="7974378" y="195263"/>
            <a:ext cx="572764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MX" dirty="0"/>
              <a:t>(5f)</a:t>
            </a:r>
          </a:p>
        </p:txBody>
      </p:sp>
      <p:sp>
        <p:nvSpPr>
          <p:cNvPr id="12" name="Botón de acción: Hacia delante o Siguiente 11">
            <a:hlinkClick r:id="" action="ppaction://hlinkshowjump?jump=nextslide" highlightClick="1"/>
          </p:cNvPr>
          <p:cNvSpPr/>
          <p:nvPr/>
        </p:nvSpPr>
        <p:spPr>
          <a:xfrm>
            <a:off x="7596451" y="4312456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1 Botón de acción: Volver">
            <a:hlinkClick r:id="rId5" action="ppaction://hlinksldjump" highlightClick="1"/>
          </p:cNvPr>
          <p:cNvSpPr/>
          <p:nvPr/>
        </p:nvSpPr>
        <p:spPr>
          <a:xfrm>
            <a:off x="8260760" y="4299942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</p:spTree>
    <p:extLst>
      <p:ext uri="{BB962C8B-B14F-4D97-AF65-F5344CB8AC3E}">
        <p14:creationId xmlns:p14="http://schemas.microsoft.com/office/powerpoint/2010/main" val="33118194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495" y="329264"/>
            <a:ext cx="6266793" cy="552268"/>
          </a:xfrm>
          <a:noFill/>
          <a:ln>
            <a:noFill/>
          </a:ln>
        </p:spPr>
        <p:txBody>
          <a:bodyPr spcFirstLastPara="1" wrap="square" lIns="91425" tIns="91425" rIns="91425" bIns="91425" anchor="b" anchorCtr="0"/>
          <a:lstStyle/>
          <a:p>
            <a:r>
              <a:rPr lang="es-MX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Contenidos de Matemáticas IV</a:t>
            </a:r>
          </a:p>
        </p:txBody>
      </p:sp>
      <p:sp>
        <p:nvSpPr>
          <p:cNvPr id="14339" name="2 Marcador de contenido"/>
          <p:cNvSpPr>
            <a:spLocks noGrp="1"/>
          </p:cNvSpPr>
          <p:nvPr>
            <p:ph idx="4294967295"/>
          </p:nvPr>
        </p:nvSpPr>
        <p:spPr>
          <a:xfrm>
            <a:off x="807159" y="1276215"/>
            <a:ext cx="3071158" cy="3595330"/>
          </a:xfrm>
        </p:spPr>
        <p:txBody>
          <a:bodyPr/>
          <a:lstStyle/>
          <a:p>
            <a:pPr marL="332150" indent="-270243">
              <a:buNone/>
              <a:defRPr/>
            </a:pPr>
            <a:r>
              <a:rPr lang="es-MX" altLang="es-MX" sz="2100" dirty="0"/>
              <a:t>I.  Los números reales para contar, comparar y medir.</a:t>
            </a:r>
          </a:p>
          <a:p>
            <a:pPr marL="332150" indent="-270243">
              <a:buNone/>
              <a:defRPr/>
            </a:pPr>
            <a:r>
              <a:rPr lang="es-MX" altLang="es-MX" sz="2100" dirty="0"/>
              <a:t>II. </a:t>
            </a:r>
            <a:r>
              <a:rPr lang="es-ES" altLang="es-MX" sz="2100" dirty="0"/>
              <a:t>Medidas de tendencia central: media, mediana y moda variables aleatorias entre otras.</a:t>
            </a:r>
          </a:p>
          <a:p>
            <a:pPr marL="332150" indent="-270243">
              <a:buNone/>
              <a:defRPr/>
            </a:pPr>
            <a:r>
              <a:rPr lang="es-ES" altLang="es-MX" sz="2100" dirty="0"/>
              <a:t>III. Plano cartesiano</a:t>
            </a:r>
          </a:p>
        </p:txBody>
      </p:sp>
      <p:sp>
        <p:nvSpPr>
          <p:cNvPr id="29701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 sz="1050">
              <a:solidFill>
                <a:srgbClr val="000000"/>
              </a:solidFill>
            </a:endParaRPr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 bwMode="auto">
          <a:xfrm>
            <a:off x="4463655" y="1276215"/>
            <a:ext cx="3402806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8573" tIns="34287" rIns="68573" bIns="34287"/>
          <a:lstStyle/>
          <a:p>
            <a:pPr marL="134528" indent="-134528">
              <a:spcBef>
                <a:spcPct val="20000"/>
              </a:spcBef>
              <a:defRPr/>
            </a:pPr>
            <a:r>
              <a:rPr lang="es-MX" altLang="es-MX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Productos: </a:t>
            </a:r>
          </a:p>
          <a:p>
            <a:pPr marL="197622" indent="-197622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MX" altLang="es-MX" sz="2100" dirty="0"/>
              <a:t>Interpretación de encuestas.</a:t>
            </a:r>
          </a:p>
          <a:p>
            <a:pPr marL="134528" indent="-134528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MX" altLang="es-MX" sz="2100" dirty="0"/>
              <a:t> Representación gráfica de resultados.</a:t>
            </a:r>
          </a:p>
        </p:txBody>
      </p:sp>
      <p:sp>
        <p:nvSpPr>
          <p:cNvPr id="11" name="10 Medio marco"/>
          <p:cNvSpPr/>
          <p:nvPr/>
        </p:nvSpPr>
        <p:spPr>
          <a:xfrm>
            <a:off x="4301730" y="1383508"/>
            <a:ext cx="161925" cy="3024188"/>
          </a:xfrm>
          <a:prstGeom prst="halfFrame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anchor="ctr"/>
          <a:lstStyle/>
          <a:p>
            <a:pPr algn="ctr">
              <a:defRPr/>
            </a:pPr>
            <a:endParaRPr lang="es-MX" sz="1050">
              <a:solidFill>
                <a:srgbClr val="000000"/>
              </a:solidFill>
            </a:endParaRPr>
          </a:p>
        </p:txBody>
      </p:sp>
      <p:pic>
        <p:nvPicPr>
          <p:cNvPr id="77826" name="Picture 2" descr="Resultado de imagen para matematica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840252" y="1093749"/>
            <a:ext cx="972108" cy="883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7 CuadroTexto"/>
          <p:cNvSpPr txBox="1"/>
          <p:nvPr/>
        </p:nvSpPr>
        <p:spPr>
          <a:xfrm>
            <a:off x="7974378" y="195263"/>
            <a:ext cx="572764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MX" dirty="0"/>
              <a:t>(5f)</a:t>
            </a:r>
          </a:p>
        </p:txBody>
      </p:sp>
      <p:sp>
        <p:nvSpPr>
          <p:cNvPr id="15" name="Botón de acción: Hacia delante o Siguiente 14">
            <a:hlinkClick r:id="" action="ppaction://hlinkshowjump?jump=nextslide" highlightClick="1"/>
          </p:cNvPr>
          <p:cNvSpPr/>
          <p:nvPr/>
        </p:nvSpPr>
        <p:spPr>
          <a:xfrm>
            <a:off x="7648420" y="4242158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1 Botón de acción: Volver">
            <a:hlinkClick r:id="rId5" action="ppaction://hlinksldjump" highlightClick="1"/>
          </p:cNvPr>
          <p:cNvSpPr/>
          <p:nvPr/>
        </p:nvSpPr>
        <p:spPr>
          <a:xfrm>
            <a:off x="8260760" y="4299942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</p:spTree>
    <p:extLst>
      <p:ext uri="{BB962C8B-B14F-4D97-AF65-F5344CB8AC3E}">
        <p14:creationId xmlns:p14="http://schemas.microsoft.com/office/powerpoint/2010/main" val="36265086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6614" y="78225"/>
            <a:ext cx="5943600" cy="857400"/>
          </a:xfrm>
          <a:noFill/>
          <a:ln>
            <a:noFill/>
          </a:ln>
        </p:spPr>
        <p:txBody>
          <a:bodyPr spcFirstLastPara="1" wrap="square" lIns="91425" tIns="91425" rIns="91425" bIns="91425" anchor="b" anchorCtr="0"/>
          <a:lstStyle/>
          <a:p>
            <a:r>
              <a:rPr lang="es-MX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Contenidos de Informática</a:t>
            </a:r>
          </a:p>
        </p:txBody>
      </p:sp>
      <p:sp>
        <p:nvSpPr>
          <p:cNvPr id="14339" name="2 Marcador de contenido"/>
          <p:cNvSpPr>
            <a:spLocks noGrp="1"/>
          </p:cNvSpPr>
          <p:nvPr>
            <p:ph idx="4294967295"/>
          </p:nvPr>
        </p:nvSpPr>
        <p:spPr>
          <a:xfrm>
            <a:off x="513653" y="1356521"/>
            <a:ext cx="2862263" cy="2955348"/>
          </a:xfrm>
        </p:spPr>
        <p:txBody>
          <a:bodyPr/>
          <a:lstStyle/>
          <a:p>
            <a:pPr marL="134528" indent="-72621">
              <a:buNone/>
              <a:defRPr/>
            </a:pPr>
            <a:r>
              <a:rPr lang="es-MX" altLang="es-MX" sz="2100" dirty="0"/>
              <a:t>I.  Información Digital.</a:t>
            </a:r>
          </a:p>
          <a:p>
            <a:pPr marL="332150" indent="-270243">
              <a:buNone/>
              <a:defRPr/>
            </a:pPr>
            <a:r>
              <a:rPr lang="es-MX" altLang="es-MX" sz="2100" dirty="0"/>
              <a:t>II. Procesamiento Digital de la Información.</a:t>
            </a:r>
          </a:p>
          <a:p>
            <a:pPr marL="404769" indent="-342863">
              <a:buNone/>
              <a:defRPr/>
            </a:pPr>
            <a:r>
              <a:rPr lang="es-MX" altLang="es-MX" sz="2100" dirty="0"/>
              <a:t>III. Metodología de la solución de problemas computables</a:t>
            </a:r>
          </a:p>
        </p:txBody>
      </p:sp>
      <p:sp>
        <p:nvSpPr>
          <p:cNvPr id="27653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 sz="1050">
              <a:solidFill>
                <a:srgbClr val="000000"/>
              </a:solidFill>
            </a:endParaRPr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 bwMode="auto">
          <a:xfrm>
            <a:off x="4112140" y="1122197"/>
            <a:ext cx="3402806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8573" tIns="34287" rIns="68573" bIns="34287"/>
          <a:lstStyle/>
          <a:p>
            <a:pPr marL="134528" indent="-134528">
              <a:spcBef>
                <a:spcPct val="20000"/>
              </a:spcBef>
              <a:defRPr/>
            </a:pPr>
            <a:r>
              <a:rPr lang="es-MX" altLang="es-MX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Productos: </a:t>
            </a:r>
          </a:p>
          <a:p>
            <a:pPr marL="197622" indent="-197622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MX" altLang="es-MX" sz="2100" dirty="0"/>
              <a:t>Creación y publicación de encuesta electrónica.</a:t>
            </a:r>
          </a:p>
          <a:p>
            <a:pPr marL="197622" indent="-197622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s-MX" altLang="es-MX" sz="2100" dirty="0"/>
              <a:t>Revisión del recurso electrónico para la exposición</a:t>
            </a:r>
          </a:p>
        </p:txBody>
      </p:sp>
      <p:sp>
        <p:nvSpPr>
          <p:cNvPr id="11" name="10 Medio marco"/>
          <p:cNvSpPr/>
          <p:nvPr/>
        </p:nvSpPr>
        <p:spPr>
          <a:xfrm>
            <a:off x="3789270" y="1221583"/>
            <a:ext cx="161925" cy="3024188"/>
          </a:xfrm>
          <a:prstGeom prst="halfFrame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anchor="ctr"/>
          <a:lstStyle/>
          <a:p>
            <a:pPr algn="ctr">
              <a:defRPr/>
            </a:pPr>
            <a:endParaRPr lang="es-MX" sz="1050">
              <a:solidFill>
                <a:srgbClr val="000000"/>
              </a:solidFill>
            </a:endParaRPr>
          </a:p>
        </p:txBody>
      </p:sp>
      <p:pic>
        <p:nvPicPr>
          <p:cNvPr id="81922" name="Picture 2" descr="Resultado de imagen para informatic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14946" y="1356521"/>
            <a:ext cx="1573841" cy="1109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7 CuadroTexto"/>
          <p:cNvSpPr txBox="1"/>
          <p:nvPr/>
        </p:nvSpPr>
        <p:spPr>
          <a:xfrm>
            <a:off x="7974378" y="195263"/>
            <a:ext cx="572764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MX" dirty="0"/>
              <a:t>(5f)</a:t>
            </a:r>
          </a:p>
        </p:txBody>
      </p:sp>
      <p:sp>
        <p:nvSpPr>
          <p:cNvPr id="15" name="Botón de acción: Hacia delante o Siguiente 14">
            <a:hlinkClick r:id="" action="ppaction://hlinkshowjump?jump=nextslide" highlightClick="1"/>
          </p:cNvPr>
          <p:cNvSpPr/>
          <p:nvPr/>
        </p:nvSpPr>
        <p:spPr>
          <a:xfrm>
            <a:off x="7685481" y="4245771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1 Botón de acción: Volver">
            <a:hlinkClick r:id="rId4" action="ppaction://hlinksldjump" highlightClick="1"/>
          </p:cNvPr>
          <p:cNvSpPr/>
          <p:nvPr/>
        </p:nvSpPr>
        <p:spPr>
          <a:xfrm>
            <a:off x="8260760" y="4299942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</p:spTree>
    <p:extLst>
      <p:ext uri="{BB962C8B-B14F-4D97-AF65-F5344CB8AC3E}">
        <p14:creationId xmlns:p14="http://schemas.microsoft.com/office/powerpoint/2010/main" val="1280867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457200" y="434575"/>
            <a:ext cx="6645564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Puesta en marcha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4294967295"/>
          </p:nvPr>
        </p:nvSpPr>
        <p:spPr>
          <a:xfrm>
            <a:off x="527825" y="2851859"/>
            <a:ext cx="3413554" cy="19999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s-MX" sz="2000" b="1" dirty="0">
                <a:solidFill>
                  <a:schemeClr val="bg1">
                    <a:lumMod val="65000"/>
                  </a:schemeClr>
                </a:solidFill>
              </a:rPr>
              <a:t>Inicio:</a:t>
            </a:r>
          </a:p>
          <a:p>
            <a:pPr marL="0" lvl="0" indent="0">
              <a:buNone/>
            </a:pPr>
            <a:r>
              <a:rPr lang="es-MX" sz="2000" b="1" dirty="0">
                <a:solidFill>
                  <a:schemeClr val="bg1">
                    <a:lumMod val="65000"/>
                  </a:schemeClr>
                </a:solidFill>
              </a:rPr>
              <a:t>	Enero 2021</a:t>
            </a:r>
            <a:endParaRPr lang="en" sz="2000" b="1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endParaRPr lang="es-MX" sz="1800" b="1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s-MX" sz="2000" b="1" dirty="0">
                <a:solidFill>
                  <a:schemeClr val="bg1">
                    <a:lumMod val="65000"/>
                  </a:schemeClr>
                </a:solidFill>
              </a:rPr>
              <a:t>Término:</a:t>
            </a:r>
          </a:p>
          <a:p>
            <a:pPr marL="0" indent="0">
              <a:buNone/>
            </a:pPr>
            <a:r>
              <a:rPr lang="es-MX" sz="2000" b="1" dirty="0">
                <a:solidFill>
                  <a:schemeClr val="bg1">
                    <a:lumMod val="65000"/>
                  </a:schemeClr>
                </a:solidFill>
              </a:rPr>
              <a:t>	Febrero 2021</a:t>
            </a:r>
            <a:endParaRPr lang="es-MX" sz="18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7" name="Google Shape;67;p14"/>
          <p:cNvSpPr txBox="1">
            <a:spLocks noGrp="1"/>
          </p:cNvSpPr>
          <p:nvPr>
            <p:ph type="body" idx="4294967295"/>
          </p:nvPr>
        </p:nvSpPr>
        <p:spPr>
          <a:xfrm>
            <a:off x="457199" y="1611459"/>
            <a:ext cx="6114586" cy="207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s-MX" sz="2800" dirty="0"/>
              <a:t>El Proyecto Interdisciplinario se llevará a cabo en el Ciclo 2020-2021</a:t>
            </a:r>
            <a:endParaRPr lang="es-MX" sz="28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9AB334C-2D0A-4110-B6FE-6F18BE00B599}"/>
              </a:ext>
            </a:extLst>
          </p:cNvPr>
          <p:cNvSpPr txBox="1"/>
          <p:nvPr/>
        </p:nvSpPr>
        <p:spPr>
          <a:xfrm>
            <a:off x="7837591" y="115000"/>
            <a:ext cx="1080120" cy="30777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b="1" dirty="0"/>
              <a:t>3  f, g</a:t>
            </a:r>
          </a:p>
        </p:txBody>
      </p:sp>
      <p:sp>
        <p:nvSpPr>
          <p:cNvPr id="6" name="Botón de acción: Hacia delante o Siguiente 5">
            <a:hlinkClick r:id="" action="ppaction://hlinkshowjump?jump=nextslide" highlightClick="1"/>
          </p:cNvPr>
          <p:cNvSpPr/>
          <p:nvPr/>
        </p:nvSpPr>
        <p:spPr>
          <a:xfrm>
            <a:off x="8069416" y="4520742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238148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7043" y="230826"/>
            <a:ext cx="7267903" cy="528145"/>
          </a:xfrm>
          <a:noFill/>
          <a:ln>
            <a:noFill/>
          </a:ln>
        </p:spPr>
        <p:txBody>
          <a:bodyPr spcFirstLastPara="1" wrap="square" lIns="91425" tIns="91425" rIns="91425" bIns="91425" anchor="b" anchorCtr="0"/>
          <a:lstStyle/>
          <a:p>
            <a:r>
              <a:rPr lang="es-MX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Formatos e Instrumentos para la Planeación </a:t>
            </a:r>
          </a:p>
        </p:txBody>
      </p:sp>
      <p:sp>
        <p:nvSpPr>
          <p:cNvPr id="30725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 sz="1050">
              <a:solidFill>
                <a:srgbClr val="000000"/>
              </a:solidFill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 bwMode="auto">
          <a:xfrm>
            <a:off x="1085850" y="946953"/>
            <a:ext cx="6172200" cy="32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3" tIns="34287" rIns="68573" bIns="3428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es-MX" sz="1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 12. General</a:t>
            </a:r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9" t="21174" r="9612" b="13847"/>
          <a:stretch/>
        </p:blipFill>
        <p:spPr bwMode="auto">
          <a:xfrm>
            <a:off x="1259680" y="1335095"/>
            <a:ext cx="5409133" cy="3479155"/>
          </a:xfrm>
          <a:prstGeom prst="rect">
            <a:avLst/>
          </a:prstGeom>
          <a:noFill/>
          <a:ln w="127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7 CuadroTexto"/>
          <p:cNvSpPr txBox="1"/>
          <p:nvPr/>
        </p:nvSpPr>
        <p:spPr>
          <a:xfrm>
            <a:off x="7974378" y="195263"/>
            <a:ext cx="572764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MX" dirty="0"/>
              <a:t>(5g)</a:t>
            </a:r>
          </a:p>
        </p:txBody>
      </p:sp>
      <p:sp>
        <p:nvSpPr>
          <p:cNvPr id="9" name="Botón de acción: Hacia delante o Siguiente 8">
            <a:hlinkClick r:id="" action="ppaction://hlinkshowjump?jump=nextslide" highlightClick="1"/>
          </p:cNvPr>
          <p:cNvSpPr/>
          <p:nvPr/>
        </p:nvSpPr>
        <p:spPr>
          <a:xfrm>
            <a:off x="7635865" y="4398225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1 Botón de acción: Volver">
            <a:hlinkClick r:id="rId4" action="ppaction://hlinksldjump" highlightClick="1"/>
          </p:cNvPr>
          <p:cNvSpPr/>
          <p:nvPr/>
        </p:nvSpPr>
        <p:spPr>
          <a:xfrm>
            <a:off x="8260760" y="4299942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</p:spTree>
    <p:extLst>
      <p:ext uri="{BB962C8B-B14F-4D97-AF65-F5344CB8AC3E}">
        <p14:creationId xmlns:p14="http://schemas.microsoft.com/office/powerpoint/2010/main" val="34835619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54268" y="120254"/>
            <a:ext cx="6558455" cy="545464"/>
          </a:xfrm>
          <a:noFill/>
          <a:ln>
            <a:noFill/>
          </a:ln>
        </p:spPr>
        <p:txBody>
          <a:bodyPr spcFirstLastPara="1" wrap="square" lIns="91425" tIns="91425" rIns="91425" bIns="91425" anchor="b" anchorCtr="0"/>
          <a:lstStyle/>
          <a:p>
            <a:r>
              <a:rPr lang="es-MX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Formatos e Instrumentos para la Planeación -</a:t>
            </a:r>
          </a:p>
        </p:txBody>
      </p:sp>
      <p:sp>
        <p:nvSpPr>
          <p:cNvPr id="30725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 sz="1050">
              <a:solidFill>
                <a:srgbClr val="000000"/>
              </a:solidFill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 bwMode="auto">
          <a:xfrm>
            <a:off x="1163840" y="735548"/>
            <a:ext cx="6172200" cy="32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3" tIns="34287" rIns="68573" bIns="3428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es-MX" sz="1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 12. General</a:t>
            </a: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2" t="20205" r="9871" b="24353"/>
          <a:stretch/>
        </p:blipFill>
        <p:spPr bwMode="auto">
          <a:xfrm>
            <a:off x="1041665" y="1329328"/>
            <a:ext cx="4914165" cy="3195773"/>
          </a:xfrm>
          <a:prstGeom prst="rect">
            <a:avLst/>
          </a:prstGeom>
          <a:noFill/>
          <a:ln w="127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7 CuadroTexto"/>
          <p:cNvSpPr txBox="1"/>
          <p:nvPr/>
        </p:nvSpPr>
        <p:spPr>
          <a:xfrm>
            <a:off x="7974378" y="195263"/>
            <a:ext cx="572764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MX" dirty="0"/>
              <a:t>(5g)</a:t>
            </a:r>
          </a:p>
        </p:txBody>
      </p:sp>
      <p:sp>
        <p:nvSpPr>
          <p:cNvPr id="9" name="Botón de acción: Hacia delante o Siguiente 8">
            <a:hlinkClick r:id="" action="ppaction://hlinkshowjump?jump=nextslide" highlightClick="1"/>
          </p:cNvPr>
          <p:cNvSpPr/>
          <p:nvPr/>
        </p:nvSpPr>
        <p:spPr>
          <a:xfrm>
            <a:off x="7756337" y="4359563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1 Botón de acción: Volver">
            <a:hlinkClick r:id="rId4" action="ppaction://hlinksldjump" highlightClick="1"/>
          </p:cNvPr>
          <p:cNvSpPr/>
          <p:nvPr/>
        </p:nvSpPr>
        <p:spPr>
          <a:xfrm>
            <a:off x="8347470" y="4359563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</p:spTree>
    <p:extLst>
      <p:ext uri="{BB962C8B-B14F-4D97-AF65-F5344CB8AC3E}">
        <p14:creationId xmlns:p14="http://schemas.microsoft.com/office/powerpoint/2010/main" val="38567520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38503" y="169246"/>
            <a:ext cx="6697537" cy="517310"/>
          </a:xfrm>
          <a:noFill/>
          <a:ln>
            <a:noFill/>
          </a:ln>
        </p:spPr>
        <p:txBody>
          <a:bodyPr spcFirstLastPara="1" wrap="square" lIns="91425" tIns="91425" rIns="91425" bIns="91425" anchor="b" anchorCtr="0"/>
          <a:lstStyle/>
          <a:p>
            <a:r>
              <a:rPr lang="es-MX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Formatos e Instrumentos para la Planeación -</a:t>
            </a:r>
          </a:p>
        </p:txBody>
      </p:sp>
      <p:sp>
        <p:nvSpPr>
          <p:cNvPr id="30725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 sz="1050">
              <a:solidFill>
                <a:srgbClr val="000000"/>
              </a:solidFill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 bwMode="auto">
          <a:xfrm>
            <a:off x="1163840" y="735548"/>
            <a:ext cx="6172200" cy="32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3" tIns="34287" rIns="68573" bIns="3428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es-MX" sz="1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 12. General</a:t>
            </a: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3" t="17295" r="9354" b="6088"/>
          <a:stretch/>
        </p:blipFill>
        <p:spPr bwMode="auto">
          <a:xfrm>
            <a:off x="899775" y="1329612"/>
            <a:ext cx="5652037" cy="3628643"/>
          </a:xfrm>
          <a:prstGeom prst="rect">
            <a:avLst/>
          </a:prstGeom>
          <a:noFill/>
          <a:ln w="127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7 CuadroTexto"/>
          <p:cNvSpPr txBox="1"/>
          <p:nvPr/>
        </p:nvSpPr>
        <p:spPr>
          <a:xfrm>
            <a:off x="8071598" y="144879"/>
            <a:ext cx="572764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MX" dirty="0"/>
              <a:t>(5g)</a:t>
            </a:r>
          </a:p>
        </p:txBody>
      </p:sp>
      <p:sp>
        <p:nvSpPr>
          <p:cNvPr id="9" name="Botón de acción: Hacia delante o Siguiente 8">
            <a:hlinkClick r:id="" action="ppaction://hlinkshowjump?jump=nextslide" highlightClick="1"/>
          </p:cNvPr>
          <p:cNvSpPr/>
          <p:nvPr/>
        </p:nvSpPr>
        <p:spPr>
          <a:xfrm>
            <a:off x="7635516" y="4363367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1 Botón de acción: Volver">
            <a:hlinkClick r:id="rId4" action="ppaction://hlinksldjump" highlightClick="1"/>
          </p:cNvPr>
          <p:cNvSpPr/>
          <p:nvPr/>
        </p:nvSpPr>
        <p:spPr>
          <a:xfrm>
            <a:off x="8260760" y="4299942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</p:spTree>
    <p:extLst>
      <p:ext uri="{BB962C8B-B14F-4D97-AF65-F5344CB8AC3E}">
        <p14:creationId xmlns:p14="http://schemas.microsoft.com/office/powerpoint/2010/main" val="36523284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5441" y="161817"/>
            <a:ext cx="6684580" cy="465275"/>
          </a:xfrm>
          <a:noFill/>
          <a:ln>
            <a:noFill/>
          </a:ln>
        </p:spPr>
        <p:txBody>
          <a:bodyPr spcFirstLastPara="1" wrap="square" lIns="91425" tIns="91425" rIns="91425" bIns="91425" anchor="b" anchorCtr="0"/>
          <a:lstStyle/>
          <a:p>
            <a:r>
              <a:rPr lang="es-MX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Formatos e Instrumentos para la Planeación -</a:t>
            </a:r>
          </a:p>
        </p:txBody>
      </p:sp>
      <p:sp>
        <p:nvSpPr>
          <p:cNvPr id="30725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 sz="1050">
              <a:solidFill>
                <a:srgbClr val="000000"/>
              </a:solidFill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 bwMode="auto">
          <a:xfrm>
            <a:off x="1163840" y="735548"/>
            <a:ext cx="6172200" cy="32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3" tIns="34287" rIns="68573" bIns="3428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es-MX" sz="1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 12. General</a:t>
            </a: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0" t="16972" r="8061" b="6804"/>
          <a:stretch/>
        </p:blipFill>
        <p:spPr bwMode="auto">
          <a:xfrm>
            <a:off x="282571" y="1167594"/>
            <a:ext cx="5984221" cy="3847523"/>
          </a:xfrm>
          <a:prstGeom prst="rect">
            <a:avLst/>
          </a:prstGeom>
          <a:noFill/>
          <a:ln w="127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7 CuadroTexto"/>
          <p:cNvSpPr txBox="1"/>
          <p:nvPr/>
        </p:nvSpPr>
        <p:spPr>
          <a:xfrm>
            <a:off x="8047950" y="253070"/>
            <a:ext cx="572764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MX" dirty="0"/>
              <a:t>(5g)</a:t>
            </a:r>
          </a:p>
        </p:txBody>
      </p:sp>
      <p:sp>
        <p:nvSpPr>
          <p:cNvPr id="9" name="Botón de acción: Hacia delante o Siguiente 8">
            <a:hlinkClick r:id="" action="ppaction://hlinkshowjump?jump=nextslide" highlightClick="1"/>
          </p:cNvPr>
          <p:cNvSpPr/>
          <p:nvPr/>
        </p:nvSpPr>
        <p:spPr>
          <a:xfrm>
            <a:off x="7691043" y="4274459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1 Botón de acción: Volver">
            <a:hlinkClick r:id="rId4" action="ppaction://hlinksldjump" highlightClick="1"/>
          </p:cNvPr>
          <p:cNvSpPr/>
          <p:nvPr/>
        </p:nvSpPr>
        <p:spPr>
          <a:xfrm>
            <a:off x="8260760" y="4299942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</p:spTree>
    <p:extLst>
      <p:ext uri="{BB962C8B-B14F-4D97-AF65-F5344CB8AC3E}">
        <p14:creationId xmlns:p14="http://schemas.microsoft.com/office/powerpoint/2010/main" val="14073370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40978" y="255013"/>
            <a:ext cx="6723993" cy="446066"/>
          </a:xfrm>
          <a:noFill/>
          <a:ln>
            <a:noFill/>
          </a:ln>
        </p:spPr>
        <p:txBody>
          <a:bodyPr spcFirstLastPara="1" wrap="square" lIns="91425" tIns="91425" rIns="91425" bIns="91425" anchor="b" anchorCtr="0"/>
          <a:lstStyle/>
          <a:p>
            <a:r>
              <a:rPr lang="es-MX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Formatos e Instrumentos para la Planeación -</a:t>
            </a:r>
          </a:p>
        </p:txBody>
      </p:sp>
      <p:sp>
        <p:nvSpPr>
          <p:cNvPr id="30725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 sz="1050">
              <a:solidFill>
                <a:srgbClr val="000000"/>
              </a:solidFill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 bwMode="auto">
          <a:xfrm>
            <a:off x="1163840" y="735548"/>
            <a:ext cx="6172200" cy="32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3" tIns="34287" rIns="68573" bIns="3428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es-MX" sz="1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 12. General</a:t>
            </a:r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1" t="16811" r="8835" b="7845"/>
          <a:stretch/>
        </p:blipFill>
        <p:spPr bwMode="auto">
          <a:xfrm>
            <a:off x="250200" y="1374199"/>
            <a:ext cx="5630338" cy="3628314"/>
          </a:xfrm>
          <a:prstGeom prst="rect">
            <a:avLst/>
          </a:prstGeom>
          <a:noFill/>
          <a:ln w="127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7 CuadroTexto"/>
          <p:cNvSpPr txBox="1"/>
          <p:nvPr/>
        </p:nvSpPr>
        <p:spPr>
          <a:xfrm>
            <a:off x="8055833" y="245187"/>
            <a:ext cx="572764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MX" dirty="0"/>
              <a:t>(5g)</a:t>
            </a:r>
          </a:p>
        </p:txBody>
      </p:sp>
      <p:sp>
        <p:nvSpPr>
          <p:cNvPr id="9" name="Botón de acción: Hacia delante o Siguiente 8">
            <a:hlinkClick r:id="" action="ppaction://hlinkshowjump?jump=nextslide" highlightClick="1"/>
          </p:cNvPr>
          <p:cNvSpPr/>
          <p:nvPr/>
        </p:nvSpPr>
        <p:spPr>
          <a:xfrm>
            <a:off x="7730457" y="4245936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1 Botón de acción: Volver">
            <a:hlinkClick r:id="rId4" action="ppaction://hlinksldjump" highlightClick="1"/>
          </p:cNvPr>
          <p:cNvSpPr/>
          <p:nvPr/>
        </p:nvSpPr>
        <p:spPr>
          <a:xfrm>
            <a:off x="8260760" y="4299942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</p:spTree>
    <p:extLst>
      <p:ext uri="{BB962C8B-B14F-4D97-AF65-F5344CB8AC3E}">
        <p14:creationId xmlns:p14="http://schemas.microsoft.com/office/powerpoint/2010/main" val="17050975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740978" y="257262"/>
            <a:ext cx="6779173" cy="428700"/>
          </a:xfrm>
          <a:noFill/>
          <a:ln>
            <a:noFill/>
          </a:ln>
        </p:spPr>
        <p:txBody>
          <a:bodyPr spcFirstLastPara="1" wrap="square" lIns="91425" tIns="91425" rIns="91425" bIns="91425" anchor="b" anchorCtr="0"/>
          <a:lstStyle/>
          <a:p>
            <a:r>
              <a:rPr lang="es-MX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Formatos e Instrumentos para la Planeación -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11" y="1233616"/>
            <a:ext cx="5676340" cy="3630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1 Título"/>
          <p:cNvSpPr txBox="1">
            <a:spLocks/>
          </p:cNvSpPr>
          <p:nvPr/>
        </p:nvSpPr>
        <p:spPr bwMode="auto">
          <a:xfrm>
            <a:off x="1163840" y="735548"/>
            <a:ext cx="6172200" cy="32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3" tIns="34287" rIns="68573" bIns="3428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es-MX" sz="1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 12. General</a:t>
            </a:r>
          </a:p>
        </p:txBody>
      </p:sp>
      <p:sp>
        <p:nvSpPr>
          <p:cNvPr id="11" name="7 CuadroTexto"/>
          <p:cNvSpPr txBox="1"/>
          <p:nvPr/>
        </p:nvSpPr>
        <p:spPr>
          <a:xfrm>
            <a:off x="7974378" y="195263"/>
            <a:ext cx="572764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MX" dirty="0"/>
              <a:t>(5g)</a:t>
            </a:r>
          </a:p>
        </p:txBody>
      </p:sp>
      <p:sp>
        <p:nvSpPr>
          <p:cNvPr id="9" name="Botón de acción: Hacia delante o Siguiente 8">
            <a:hlinkClick r:id="" action="ppaction://hlinkshowjump?jump=nextslide" highlightClick="1"/>
          </p:cNvPr>
          <p:cNvSpPr/>
          <p:nvPr/>
        </p:nvSpPr>
        <p:spPr>
          <a:xfrm>
            <a:off x="7538296" y="4263717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Botón de acción: Volver">
            <a:hlinkClick r:id="rId3" action="ppaction://hlinksldjump" highlightClick="1"/>
          </p:cNvPr>
          <p:cNvSpPr/>
          <p:nvPr/>
        </p:nvSpPr>
        <p:spPr>
          <a:xfrm>
            <a:off x="8260760" y="4299942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</p:spTree>
    <p:extLst>
      <p:ext uri="{BB962C8B-B14F-4D97-AF65-F5344CB8AC3E}">
        <p14:creationId xmlns:p14="http://schemas.microsoft.com/office/powerpoint/2010/main" val="31961123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70035" y="199328"/>
            <a:ext cx="6921062" cy="536220"/>
          </a:xfrm>
          <a:noFill/>
          <a:ln>
            <a:noFill/>
          </a:ln>
        </p:spPr>
        <p:txBody>
          <a:bodyPr spcFirstLastPara="1" wrap="square" lIns="91425" tIns="91425" rIns="91425" bIns="91425" anchor="b" anchorCtr="0"/>
          <a:lstStyle/>
          <a:p>
            <a:r>
              <a:rPr lang="es-MX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Formatos e Instrumentos para la Planeación -</a:t>
            </a:r>
          </a:p>
        </p:txBody>
      </p:sp>
      <p:sp>
        <p:nvSpPr>
          <p:cNvPr id="30725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 sz="1050">
              <a:solidFill>
                <a:srgbClr val="000000"/>
              </a:solidFill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 bwMode="auto">
          <a:xfrm>
            <a:off x="1163840" y="735548"/>
            <a:ext cx="6172200" cy="32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3" tIns="34287" rIns="68573" bIns="3428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es-MX" sz="1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 12. General</a:t>
            </a:r>
          </a:p>
        </p:txBody>
      </p:sp>
      <p:pic>
        <p:nvPicPr>
          <p:cNvPr id="890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6" t="20501" r="12500" b="6277"/>
          <a:stretch/>
        </p:blipFill>
        <p:spPr bwMode="auto">
          <a:xfrm>
            <a:off x="274688" y="1271767"/>
            <a:ext cx="5771387" cy="3704283"/>
          </a:xfrm>
          <a:prstGeom prst="rect">
            <a:avLst/>
          </a:prstGeom>
          <a:noFill/>
          <a:ln w="127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7 CuadroTexto"/>
          <p:cNvSpPr txBox="1"/>
          <p:nvPr/>
        </p:nvSpPr>
        <p:spPr>
          <a:xfrm>
            <a:off x="7974378" y="195263"/>
            <a:ext cx="572764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MX" dirty="0"/>
              <a:t>(5g)</a:t>
            </a:r>
          </a:p>
        </p:txBody>
      </p:sp>
      <p:sp>
        <p:nvSpPr>
          <p:cNvPr id="9" name="Botón de acción: Hacia delante o Siguiente 8">
            <a:hlinkClick r:id="" action="ppaction://hlinkshowjump?jump=nextslide" highlightClick="1"/>
          </p:cNvPr>
          <p:cNvSpPr/>
          <p:nvPr/>
        </p:nvSpPr>
        <p:spPr>
          <a:xfrm>
            <a:off x="7667395" y="4339525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1 Botón de acción: Volver">
            <a:hlinkClick r:id="rId4" action="ppaction://hlinksldjump" highlightClick="1"/>
          </p:cNvPr>
          <p:cNvSpPr/>
          <p:nvPr/>
        </p:nvSpPr>
        <p:spPr>
          <a:xfrm>
            <a:off x="8260760" y="4299942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</p:spTree>
    <p:extLst>
      <p:ext uri="{BB962C8B-B14F-4D97-AF65-F5344CB8AC3E}">
        <p14:creationId xmlns:p14="http://schemas.microsoft.com/office/powerpoint/2010/main" val="8659053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64627" y="185096"/>
            <a:ext cx="6642357" cy="477687"/>
          </a:xfrm>
          <a:noFill/>
          <a:ln>
            <a:noFill/>
          </a:ln>
        </p:spPr>
        <p:txBody>
          <a:bodyPr spcFirstLastPara="1" wrap="square" lIns="91425" tIns="91425" rIns="91425" bIns="91425" anchor="b" anchorCtr="0"/>
          <a:lstStyle/>
          <a:p>
            <a:r>
              <a:rPr lang="es-MX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Formatos e Instrumentos para la Planeación -</a:t>
            </a:r>
          </a:p>
        </p:txBody>
      </p:sp>
      <p:sp>
        <p:nvSpPr>
          <p:cNvPr id="30725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 sz="1050">
              <a:solidFill>
                <a:srgbClr val="000000"/>
              </a:solidFill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 bwMode="auto">
          <a:xfrm>
            <a:off x="1163840" y="735548"/>
            <a:ext cx="6172200" cy="32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3" tIns="34287" rIns="68573" bIns="3428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es-MX" sz="1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 12. Sesión por Sesión ( día por día)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6" t="10056" r="5474" b="8350"/>
          <a:stretch/>
        </p:blipFill>
        <p:spPr bwMode="auto">
          <a:xfrm>
            <a:off x="357065" y="1131902"/>
            <a:ext cx="5476176" cy="393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7 CuadroTexto"/>
          <p:cNvSpPr txBox="1"/>
          <p:nvPr/>
        </p:nvSpPr>
        <p:spPr>
          <a:xfrm>
            <a:off x="8068971" y="266208"/>
            <a:ext cx="572764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MX" dirty="0"/>
              <a:t>(5g)</a:t>
            </a:r>
          </a:p>
        </p:txBody>
      </p:sp>
      <p:sp>
        <p:nvSpPr>
          <p:cNvPr id="9" name="Botón de acción: Hacia delante o Siguiente 8">
            <a:hlinkClick r:id="" action="ppaction://hlinkshowjump?jump=nextslide" highlightClick="1"/>
          </p:cNvPr>
          <p:cNvSpPr/>
          <p:nvPr/>
        </p:nvSpPr>
        <p:spPr>
          <a:xfrm>
            <a:off x="7738340" y="4285528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1 Botón de acción: Volver">
            <a:hlinkClick r:id="rId4" action="ppaction://hlinksldjump" highlightClick="1"/>
          </p:cNvPr>
          <p:cNvSpPr/>
          <p:nvPr/>
        </p:nvSpPr>
        <p:spPr>
          <a:xfrm>
            <a:off x="8260760" y="4299942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</p:spTree>
    <p:extLst>
      <p:ext uri="{BB962C8B-B14F-4D97-AF65-F5344CB8AC3E}">
        <p14:creationId xmlns:p14="http://schemas.microsoft.com/office/powerpoint/2010/main" val="1213867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5442" y="77845"/>
            <a:ext cx="5511300" cy="575282"/>
          </a:xfrm>
          <a:noFill/>
          <a:ln>
            <a:noFill/>
          </a:ln>
        </p:spPr>
        <p:txBody>
          <a:bodyPr spcFirstLastPara="1" wrap="square" lIns="91425" tIns="91425" rIns="91425" bIns="91425" anchor="b" anchorCtr="0"/>
          <a:lstStyle/>
          <a:p>
            <a:r>
              <a:rPr lang="es-MX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Reflexión Grupo Interdisciplinario</a:t>
            </a:r>
          </a:p>
        </p:txBody>
      </p:sp>
      <p:sp>
        <p:nvSpPr>
          <p:cNvPr id="30725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 sz="1050">
              <a:solidFill>
                <a:srgbClr val="000000"/>
              </a:solidFill>
            </a:endParaRPr>
          </a:p>
        </p:txBody>
      </p:sp>
      <p:grpSp>
        <p:nvGrpSpPr>
          <p:cNvPr id="6" name="5 Grupo"/>
          <p:cNvGrpSpPr/>
          <p:nvPr/>
        </p:nvGrpSpPr>
        <p:grpSpPr>
          <a:xfrm>
            <a:off x="402326" y="657014"/>
            <a:ext cx="5935412" cy="3903371"/>
            <a:chOff x="841232" y="980728"/>
            <a:chExt cx="7319444" cy="5204494"/>
          </a:xfrm>
        </p:grpSpPr>
        <p:grpSp>
          <p:nvGrpSpPr>
            <p:cNvPr id="3" name="2 Grupo"/>
            <p:cNvGrpSpPr/>
            <p:nvPr/>
          </p:nvGrpSpPr>
          <p:grpSpPr>
            <a:xfrm>
              <a:off x="841232" y="980728"/>
              <a:ext cx="7319444" cy="5204494"/>
              <a:chOff x="841232" y="980728"/>
              <a:chExt cx="7319444" cy="5204494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678" t="27252" r="19438" b="59253"/>
              <a:stretch/>
            </p:blipFill>
            <p:spPr bwMode="auto">
              <a:xfrm>
                <a:off x="859778" y="980728"/>
                <a:ext cx="7300898" cy="12946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678" t="45122" r="19438" b="33307"/>
              <a:stretch/>
            </p:blipFill>
            <p:spPr bwMode="auto">
              <a:xfrm>
                <a:off x="859627" y="2275367"/>
                <a:ext cx="7300898" cy="20693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773"/>
              <a:stretch/>
            </p:blipFill>
            <p:spPr bwMode="auto">
              <a:xfrm>
                <a:off x="841232" y="4293096"/>
                <a:ext cx="7285037" cy="18921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cxnSp>
          <p:nvCxnSpPr>
            <p:cNvPr id="5" name="4 Conector recto"/>
            <p:cNvCxnSpPr/>
            <p:nvPr/>
          </p:nvCxnSpPr>
          <p:spPr>
            <a:xfrm>
              <a:off x="841232" y="2276872"/>
              <a:ext cx="7285037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11 Botón de acción: Volver">
            <a:hlinkClick r:id="rId5" action="ppaction://hlinksldjump" highlightClick="1"/>
          </p:cNvPr>
          <p:cNvSpPr/>
          <p:nvPr/>
        </p:nvSpPr>
        <p:spPr>
          <a:xfrm>
            <a:off x="8260760" y="4305148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  <p:sp>
        <p:nvSpPr>
          <p:cNvPr id="13" name="7 CuadroTexto"/>
          <p:cNvSpPr txBox="1"/>
          <p:nvPr/>
        </p:nvSpPr>
        <p:spPr>
          <a:xfrm>
            <a:off x="7974378" y="195263"/>
            <a:ext cx="572764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MX" dirty="0"/>
              <a:t>(5h)</a:t>
            </a:r>
          </a:p>
        </p:txBody>
      </p:sp>
      <p:sp>
        <p:nvSpPr>
          <p:cNvPr id="14" name="Botón de acción: Hacia delante o Siguiente 13">
            <a:hlinkClick r:id="" action="ppaction://hlinkshowjump?jump=nextslide" highlightClick="1"/>
          </p:cNvPr>
          <p:cNvSpPr/>
          <p:nvPr/>
        </p:nvSpPr>
        <p:spPr>
          <a:xfrm>
            <a:off x="7538296" y="4305148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249533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77918" y="115413"/>
            <a:ext cx="5511300" cy="575571"/>
          </a:xfrm>
          <a:noFill/>
          <a:ln>
            <a:noFill/>
          </a:ln>
        </p:spPr>
        <p:txBody>
          <a:bodyPr spcFirstLastPara="1" wrap="square" lIns="91425" tIns="91425" rIns="91425" bIns="91425" anchor="b" anchorCtr="0"/>
          <a:lstStyle/>
          <a:p>
            <a:r>
              <a:rPr lang="es-MX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Reflexión. Reunión de Zona</a:t>
            </a:r>
          </a:p>
        </p:txBody>
      </p:sp>
      <p:sp>
        <p:nvSpPr>
          <p:cNvPr id="30725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 sz="105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2" t="12558" r="2539" b="17389"/>
          <a:stretch/>
        </p:blipFill>
        <p:spPr bwMode="auto">
          <a:xfrm>
            <a:off x="396009" y="763004"/>
            <a:ext cx="6727032" cy="384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7 CuadroTexto"/>
          <p:cNvSpPr txBox="1"/>
          <p:nvPr/>
        </p:nvSpPr>
        <p:spPr>
          <a:xfrm>
            <a:off x="7974378" y="195263"/>
            <a:ext cx="572764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MX" dirty="0"/>
              <a:t>(5h)</a:t>
            </a:r>
          </a:p>
        </p:txBody>
      </p:sp>
      <p:sp>
        <p:nvSpPr>
          <p:cNvPr id="12" name="Botón de acción: Hacia delante o Siguiente 11">
            <a:hlinkClick r:id="" action="ppaction://hlinkshowjump?jump=nextslide" highlightClick="1"/>
          </p:cNvPr>
          <p:cNvSpPr/>
          <p:nvPr/>
        </p:nvSpPr>
        <p:spPr>
          <a:xfrm>
            <a:off x="7564918" y="4282306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1 Botón de acción: Volver">
            <a:hlinkClick r:id="rId4" action="ppaction://hlinksldjump" highlightClick="1"/>
          </p:cNvPr>
          <p:cNvSpPr/>
          <p:nvPr/>
        </p:nvSpPr>
        <p:spPr>
          <a:xfrm>
            <a:off x="8260760" y="4305148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</p:spTree>
    <p:extLst>
      <p:ext uri="{BB962C8B-B14F-4D97-AF65-F5344CB8AC3E}">
        <p14:creationId xmlns:p14="http://schemas.microsoft.com/office/powerpoint/2010/main" val="2162645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173419" y="115000"/>
            <a:ext cx="7189077" cy="12926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Nombre del P.V.E.</a:t>
            </a:r>
            <a:br>
              <a:rPr lang="es-MX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Proyecto Conexiones ETAPA I</a:t>
            </a:r>
            <a:endParaRPr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" name="Google Shape;67;p14"/>
          <p:cNvSpPr txBox="1">
            <a:spLocks noGrp="1"/>
          </p:cNvSpPr>
          <p:nvPr>
            <p:ph type="body" idx="4294967295"/>
          </p:nvPr>
        </p:nvSpPr>
        <p:spPr>
          <a:xfrm>
            <a:off x="259065" y="2332182"/>
            <a:ext cx="7017784" cy="2097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buNone/>
            </a:pPr>
            <a:r>
              <a:rPr lang="es-ES" sz="3600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confinamiento y las redes sociales: </a:t>
            </a:r>
          </a:p>
          <a:p>
            <a:pPr marL="0" indent="0" algn="ctr">
              <a:buNone/>
            </a:pPr>
            <a:r>
              <a:rPr lang="es-ES" sz="3600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¿quién soy?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9AB334C-2D0A-4110-B6FE-6F18BE00B599}"/>
              </a:ext>
            </a:extLst>
          </p:cNvPr>
          <p:cNvSpPr txBox="1"/>
          <p:nvPr/>
        </p:nvSpPr>
        <p:spPr>
          <a:xfrm>
            <a:off x="7837591" y="115000"/>
            <a:ext cx="1080120" cy="30777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b="1" dirty="0"/>
              <a:t>4  h</a:t>
            </a:r>
          </a:p>
        </p:txBody>
      </p:sp>
      <p:sp>
        <p:nvSpPr>
          <p:cNvPr id="5" name="Botón de acción: Hacia delante o Siguiente 4">
            <a:hlinkClick r:id="" action="ppaction://hlinkshowjump?jump=nextslide" highlightClick="1"/>
          </p:cNvPr>
          <p:cNvSpPr/>
          <p:nvPr/>
        </p:nvSpPr>
        <p:spPr>
          <a:xfrm>
            <a:off x="8159610" y="4494334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228098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5441" y="230826"/>
            <a:ext cx="5511300" cy="523778"/>
          </a:xfrm>
          <a:noFill/>
          <a:ln>
            <a:noFill/>
          </a:ln>
        </p:spPr>
        <p:txBody>
          <a:bodyPr spcFirstLastPara="1" wrap="square" lIns="91425" tIns="91425" rIns="91425" bIns="91425" anchor="b" anchorCtr="0"/>
          <a:lstStyle/>
          <a:p>
            <a:r>
              <a:rPr lang="es-MX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Reflexión. Reunión de Zona</a:t>
            </a:r>
          </a:p>
        </p:txBody>
      </p:sp>
      <p:sp>
        <p:nvSpPr>
          <p:cNvPr id="30725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 sz="1050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" t="13021" r="4687" b="22396"/>
          <a:stretch/>
        </p:blipFill>
        <p:spPr bwMode="auto">
          <a:xfrm>
            <a:off x="244366" y="865176"/>
            <a:ext cx="6741319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7 CuadroTexto"/>
          <p:cNvSpPr txBox="1"/>
          <p:nvPr/>
        </p:nvSpPr>
        <p:spPr>
          <a:xfrm>
            <a:off x="7974378" y="195263"/>
            <a:ext cx="572764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MX" dirty="0"/>
              <a:t>(5h)</a:t>
            </a:r>
          </a:p>
        </p:txBody>
      </p:sp>
      <p:sp>
        <p:nvSpPr>
          <p:cNvPr id="12" name="Botón de acción: Hacia delante o Siguiente 11">
            <a:hlinkClick r:id="" action="ppaction://hlinkshowjump?jump=nextslide" highlightClick="1"/>
          </p:cNvPr>
          <p:cNvSpPr/>
          <p:nvPr/>
        </p:nvSpPr>
        <p:spPr>
          <a:xfrm>
            <a:off x="7564918" y="4246458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1 Botón de acción: Volver">
            <a:hlinkClick r:id="rId4" action="ppaction://hlinksldjump" highlightClick="1"/>
          </p:cNvPr>
          <p:cNvSpPr/>
          <p:nvPr/>
        </p:nvSpPr>
        <p:spPr>
          <a:xfrm>
            <a:off x="8260760" y="4305148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</p:spTree>
    <p:extLst>
      <p:ext uri="{BB962C8B-B14F-4D97-AF65-F5344CB8AC3E}">
        <p14:creationId xmlns:p14="http://schemas.microsoft.com/office/powerpoint/2010/main" val="38888560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6387" y="181558"/>
            <a:ext cx="5511300" cy="605434"/>
          </a:xfrm>
          <a:noFill/>
          <a:ln>
            <a:noFill/>
          </a:ln>
        </p:spPr>
        <p:txBody>
          <a:bodyPr spcFirstLastPara="1" wrap="square" lIns="91425" tIns="91425" rIns="91425" bIns="91425" anchor="b" anchorCtr="0"/>
          <a:lstStyle/>
          <a:p>
            <a:r>
              <a:rPr lang="es-MX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Reflexión. Reunión de Zona</a:t>
            </a:r>
          </a:p>
        </p:txBody>
      </p:sp>
      <p:sp>
        <p:nvSpPr>
          <p:cNvPr id="30725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 sz="1050">
              <a:solidFill>
                <a:srgbClr val="0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" t="13021" r="4687" b="20573"/>
          <a:stretch/>
        </p:blipFill>
        <p:spPr bwMode="auto">
          <a:xfrm>
            <a:off x="433398" y="911021"/>
            <a:ext cx="6741319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7 CuadroTexto"/>
          <p:cNvSpPr txBox="1"/>
          <p:nvPr/>
        </p:nvSpPr>
        <p:spPr>
          <a:xfrm>
            <a:off x="7974378" y="195263"/>
            <a:ext cx="572764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MX" dirty="0"/>
              <a:t>(5h)</a:t>
            </a:r>
          </a:p>
        </p:txBody>
      </p:sp>
      <p:sp>
        <p:nvSpPr>
          <p:cNvPr id="12" name="Botón de acción: Hacia delante o Siguiente 11">
            <a:hlinkClick r:id="" action="ppaction://hlinkshowjump?jump=nextslide" highlightClick="1"/>
          </p:cNvPr>
          <p:cNvSpPr/>
          <p:nvPr/>
        </p:nvSpPr>
        <p:spPr>
          <a:xfrm>
            <a:off x="7667395" y="4230298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1 Botón de acción: Volver">
            <a:hlinkClick r:id="rId4" action="ppaction://hlinksldjump" highlightClick="1"/>
          </p:cNvPr>
          <p:cNvSpPr/>
          <p:nvPr/>
        </p:nvSpPr>
        <p:spPr>
          <a:xfrm>
            <a:off x="8260760" y="4230298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</p:spTree>
    <p:extLst>
      <p:ext uri="{BB962C8B-B14F-4D97-AF65-F5344CB8AC3E}">
        <p14:creationId xmlns:p14="http://schemas.microsoft.com/office/powerpoint/2010/main" val="6993639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02" y="598885"/>
            <a:ext cx="6830615" cy="454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2248" y="210288"/>
            <a:ext cx="5511300" cy="505386"/>
          </a:xfrm>
          <a:noFill/>
          <a:ln>
            <a:noFill/>
          </a:ln>
        </p:spPr>
        <p:txBody>
          <a:bodyPr spcFirstLastPara="1" wrap="square" lIns="91425" tIns="91425" rIns="91425" bIns="91425" anchor="b" anchorCtr="0"/>
          <a:lstStyle/>
          <a:p>
            <a:r>
              <a:rPr lang="es-MX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Preguntas Esenciales</a:t>
            </a:r>
          </a:p>
        </p:txBody>
      </p:sp>
      <p:sp>
        <p:nvSpPr>
          <p:cNvPr id="9" name="7 CuadroTexto"/>
          <p:cNvSpPr txBox="1"/>
          <p:nvPr/>
        </p:nvSpPr>
        <p:spPr>
          <a:xfrm>
            <a:off x="7974378" y="195263"/>
            <a:ext cx="572764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MX" dirty="0"/>
              <a:t>(5i4)</a:t>
            </a:r>
          </a:p>
        </p:txBody>
      </p:sp>
      <p:sp>
        <p:nvSpPr>
          <p:cNvPr id="10" name="Botón de acción: Hacia delante o Siguiente 9">
            <a:hlinkClick r:id="" action="ppaction://hlinkshowjump?jump=nextslide" highlightClick="1"/>
          </p:cNvPr>
          <p:cNvSpPr/>
          <p:nvPr/>
        </p:nvSpPr>
        <p:spPr>
          <a:xfrm>
            <a:off x="7538296" y="4494334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1 Botón de acción: Volver">
            <a:hlinkClick r:id="rId3" action="ppaction://hlinksldjump" highlightClick="1"/>
          </p:cNvPr>
          <p:cNvSpPr/>
          <p:nvPr/>
        </p:nvSpPr>
        <p:spPr>
          <a:xfrm>
            <a:off x="8259057" y="4494334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</p:spTree>
    <p:extLst>
      <p:ext uri="{BB962C8B-B14F-4D97-AF65-F5344CB8AC3E}">
        <p14:creationId xmlns:p14="http://schemas.microsoft.com/office/powerpoint/2010/main" val="25339570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1 Título"/>
          <p:cNvSpPr txBox="1">
            <a:spLocks/>
          </p:cNvSpPr>
          <p:nvPr/>
        </p:nvSpPr>
        <p:spPr bwMode="auto">
          <a:xfrm>
            <a:off x="457200" y="195263"/>
            <a:ext cx="3897123" cy="539614"/>
          </a:xfrm>
          <a:prstGeom prst="rect">
            <a:avLst/>
          </a:prstGeom>
          <a:noFill/>
          <a:ln>
            <a:noFill/>
          </a:ln>
          <a:extLst/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rgbClr val="434343"/>
              </a:buClr>
              <a:buSzPts val="4800"/>
              <a:buFont typeface="Lato Hairline"/>
              <a:buNone/>
              <a:defRPr sz="2800">
                <a:solidFill>
                  <a:srgbClr val="4343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Hairline"/>
                <a:ea typeface="Lato Hairline"/>
                <a:cs typeface="Lato Hairline"/>
                <a:sym typeface="Lato Hairline"/>
              </a:defRPr>
            </a:lvl1pPr>
            <a:lvl2pPr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2pPr>
            <a:lvl3pPr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3pPr>
            <a:lvl4pPr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4pPr>
            <a:lvl5pPr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5pPr>
            <a:lvl6pPr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6pPr>
            <a:lvl7pPr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7pPr>
            <a:lvl8pPr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8pPr>
            <a:lvl9pPr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>
            <a:r>
              <a:rPr lang="es-MX" dirty="0"/>
              <a:t>Proceso de Indagación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24" y="770938"/>
            <a:ext cx="6239497" cy="417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7 CuadroTexto"/>
          <p:cNvSpPr txBox="1"/>
          <p:nvPr/>
        </p:nvSpPr>
        <p:spPr>
          <a:xfrm>
            <a:off x="7974378" y="195263"/>
            <a:ext cx="572764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MX" dirty="0"/>
              <a:t>(5i5)</a:t>
            </a:r>
          </a:p>
        </p:txBody>
      </p:sp>
      <p:sp>
        <p:nvSpPr>
          <p:cNvPr id="10" name="Botón de acción: Hacia delante o Siguiente 9">
            <a:hlinkClick r:id="" action="ppaction://hlinkshowjump?jump=nextslide" highlightClick="1"/>
          </p:cNvPr>
          <p:cNvSpPr/>
          <p:nvPr/>
        </p:nvSpPr>
        <p:spPr>
          <a:xfrm>
            <a:off x="7538296" y="4250812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1 Botón de acción: Volver">
            <a:hlinkClick r:id="rId3" action="ppaction://hlinksldjump" highlightClick="1"/>
          </p:cNvPr>
          <p:cNvSpPr/>
          <p:nvPr/>
        </p:nvSpPr>
        <p:spPr>
          <a:xfrm>
            <a:off x="8260760" y="4257852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</p:spTree>
    <p:extLst>
      <p:ext uri="{BB962C8B-B14F-4D97-AF65-F5344CB8AC3E}">
        <p14:creationId xmlns:p14="http://schemas.microsoft.com/office/powerpoint/2010/main" val="10239999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567559" y="141036"/>
            <a:ext cx="5511300" cy="369692"/>
          </a:xfrm>
        </p:spPr>
        <p:txBody>
          <a:bodyPr/>
          <a:lstStyle/>
          <a:p>
            <a:pPr eaLnBrk="1" hangingPunct="1">
              <a:defRPr/>
            </a:pPr>
            <a:r>
              <a:rPr lang="es-MX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A.M.E. general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" t="21707" r="9843" b="14647"/>
          <a:stretch/>
        </p:blipFill>
        <p:spPr bwMode="auto">
          <a:xfrm>
            <a:off x="323193" y="778774"/>
            <a:ext cx="6403693" cy="390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7974378" y="195263"/>
            <a:ext cx="572764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MX" dirty="0"/>
              <a:t>(5i6)</a:t>
            </a:r>
          </a:p>
        </p:txBody>
      </p:sp>
      <p:sp>
        <p:nvSpPr>
          <p:cNvPr id="9" name="Botón de acción: Hacia delante o Siguiente 8">
            <a:hlinkClick r:id="" action="ppaction://hlinkshowjump?jump=nextslide" highlightClick="1"/>
          </p:cNvPr>
          <p:cNvSpPr/>
          <p:nvPr/>
        </p:nvSpPr>
        <p:spPr>
          <a:xfrm>
            <a:off x="7538296" y="4361500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11 Botón de acción: Volver">
            <a:hlinkClick r:id="rId3" action="ppaction://hlinksldjump" highlightClick="1"/>
          </p:cNvPr>
          <p:cNvSpPr/>
          <p:nvPr/>
        </p:nvSpPr>
        <p:spPr>
          <a:xfrm>
            <a:off x="8260760" y="4305148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</p:spTree>
    <p:extLst>
      <p:ext uri="{BB962C8B-B14F-4D97-AF65-F5344CB8AC3E}">
        <p14:creationId xmlns:p14="http://schemas.microsoft.com/office/powerpoint/2010/main" val="8754576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195263"/>
            <a:ext cx="5511300" cy="432754"/>
          </a:xfrm>
        </p:spPr>
        <p:txBody>
          <a:bodyPr/>
          <a:lstStyle/>
          <a:p>
            <a:pPr eaLnBrk="1" hangingPunct="1">
              <a:defRPr/>
            </a:pPr>
            <a:r>
              <a:rPr lang="es-MX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A.M.E. general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t="17036" r="9219" b="12305"/>
          <a:stretch/>
        </p:blipFill>
        <p:spPr bwMode="auto">
          <a:xfrm>
            <a:off x="457200" y="692840"/>
            <a:ext cx="5886654" cy="404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7 CuadroTexto"/>
          <p:cNvSpPr txBox="1"/>
          <p:nvPr/>
        </p:nvSpPr>
        <p:spPr>
          <a:xfrm>
            <a:off x="7974378" y="195263"/>
            <a:ext cx="572764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MX" dirty="0"/>
              <a:t>(5i6)</a:t>
            </a:r>
          </a:p>
        </p:txBody>
      </p:sp>
      <p:sp>
        <p:nvSpPr>
          <p:cNvPr id="10" name="Botón de acción: Hacia delante o Siguiente 9">
            <a:hlinkClick r:id="" action="ppaction://hlinkshowjump?jump=nextslide" highlightClick="1"/>
          </p:cNvPr>
          <p:cNvSpPr/>
          <p:nvPr/>
        </p:nvSpPr>
        <p:spPr>
          <a:xfrm>
            <a:off x="7756337" y="4402826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1 Botón de acción: Volver">
            <a:hlinkClick r:id="rId3" action="ppaction://hlinksldjump" highlightClick="1"/>
          </p:cNvPr>
          <p:cNvSpPr/>
          <p:nvPr/>
        </p:nvSpPr>
        <p:spPr>
          <a:xfrm>
            <a:off x="8379001" y="4402826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</p:spTree>
    <p:extLst>
      <p:ext uri="{BB962C8B-B14F-4D97-AF65-F5344CB8AC3E}">
        <p14:creationId xmlns:p14="http://schemas.microsoft.com/office/powerpoint/2010/main" val="18352722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591206" y="141914"/>
            <a:ext cx="5511300" cy="473998"/>
          </a:xfrm>
        </p:spPr>
        <p:txBody>
          <a:bodyPr/>
          <a:lstStyle/>
          <a:p>
            <a:pPr eaLnBrk="1" hangingPunct="1">
              <a:defRPr/>
            </a:pPr>
            <a:r>
              <a:rPr lang="es-MX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 I. P. Resumen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597" y="827690"/>
            <a:ext cx="5857610" cy="4284285"/>
          </a:xfrm>
          <a:prstGeom prst="rect">
            <a:avLst/>
          </a:prstGeom>
        </p:spPr>
      </p:pic>
      <p:sp>
        <p:nvSpPr>
          <p:cNvPr id="9" name="7 CuadroTexto"/>
          <p:cNvSpPr txBox="1"/>
          <p:nvPr/>
        </p:nvSpPr>
        <p:spPr>
          <a:xfrm>
            <a:off x="7887667" y="221180"/>
            <a:ext cx="759719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MX" dirty="0"/>
              <a:t>(5i7)</a:t>
            </a:r>
          </a:p>
        </p:txBody>
      </p:sp>
      <p:sp>
        <p:nvSpPr>
          <p:cNvPr id="10" name="Botón de acción: Hacia delante o Siguiente 9">
            <a:hlinkClick r:id="" action="ppaction://hlinkshowjump?jump=nextslide" highlightClick="1"/>
          </p:cNvPr>
          <p:cNvSpPr/>
          <p:nvPr/>
        </p:nvSpPr>
        <p:spPr>
          <a:xfrm>
            <a:off x="7572803" y="4461286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1 Botón de acción: Volver">
            <a:hlinkClick r:id="rId3" action="ppaction://hlinksldjump" highlightClick="1"/>
          </p:cNvPr>
          <p:cNvSpPr/>
          <p:nvPr/>
        </p:nvSpPr>
        <p:spPr>
          <a:xfrm>
            <a:off x="8267526" y="4461286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</p:spTree>
    <p:extLst>
      <p:ext uri="{BB962C8B-B14F-4D97-AF65-F5344CB8AC3E}">
        <p14:creationId xmlns:p14="http://schemas.microsoft.com/office/powerpoint/2010/main" val="33934384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591206" y="141914"/>
            <a:ext cx="5511300" cy="473998"/>
          </a:xfrm>
        </p:spPr>
        <p:txBody>
          <a:bodyPr/>
          <a:lstStyle/>
          <a:p>
            <a:pPr eaLnBrk="1" hangingPunct="1">
              <a:defRPr/>
            </a:pPr>
            <a:r>
              <a:rPr lang="es-MX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 I. P. Resumen</a:t>
            </a:r>
          </a:p>
        </p:txBody>
      </p:sp>
      <p:sp>
        <p:nvSpPr>
          <p:cNvPr id="9" name="7 CuadroTexto"/>
          <p:cNvSpPr txBox="1"/>
          <p:nvPr/>
        </p:nvSpPr>
        <p:spPr>
          <a:xfrm>
            <a:off x="7887667" y="221180"/>
            <a:ext cx="759719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MX" dirty="0"/>
              <a:t>(5i7)</a:t>
            </a:r>
          </a:p>
        </p:txBody>
      </p:sp>
      <p:pic>
        <p:nvPicPr>
          <p:cNvPr id="10" name="Imagen 9" descr="Planeación General Proyecto conexiones 2020-2021 - Wor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5" t="25538" r="25450" b="5271"/>
          <a:stretch/>
        </p:blipFill>
        <p:spPr>
          <a:xfrm>
            <a:off x="528775" y="782916"/>
            <a:ext cx="5651308" cy="4015718"/>
          </a:xfrm>
          <a:prstGeom prst="rect">
            <a:avLst/>
          </a:prstGeom>
        </p:spPr>
      </p:pic>
      <p:sp>
        <p:nvSpPr>
          <p:cNvPr id="11" name="Botón de acción: Hacia delante o Siguiente 10">
            <a:hlinkClick r:id="" action="ppaction://hlinkshowjump?jump=nextslide" highlightClick="1"/>
          </p:cNvPr>
          <p:cNvSpPr/>
          <p:nvPr/>
        </p:nvSpPr>
        <p:spPr>
          <a:xfrm>
            <a:off x="7669626" y="4376093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Botón de acción: Volver">
            <a:hlinkClick r:id="rId3" action="ppaction://hlinksldjump" highlightClick="1"/>
          </p:cNvPr>
          <p:cNvSpPr/>
          <p:nvPr/>
        </p:nvSpPr>
        <p:spPr>
          <a:xfrm>
            <a:off x="8267526" y="4376093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</p:spTree>
    <p:extLst>
      <p:ext uri="{BB962C8B-B14F-4D97-AF65-F5344CB8AC3E}">
        <p14:creationId xmlns:p14="http://schemas.microsoft.com/office/powerpoint/2010/main" val="18654172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591206" y="141914"/>
            <a:ext cx="5511300" cy="473998"/>
          </a:xfrm>
        </p:spPr>
        <p:txBody>
          <a:bodyPr/>
          <a:lstStyle/>
          <a:p>
            <a:pPr eaLnBrk="1" hangingPunct="1">
              <a:defRPr/>
            </a:pPr>
            <a:r>
              <a:rPr lang="es-MX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 I. P. Resumen</a:t>
            </a:r>
          </a:p>
        </p:txBody>
      </p:sp>
      <p:sp>
        <p:nvSpPr>
          <p:cNvPr id="9" name="7 CuadroTexto"/>
          <p:cNvSpPr txBox="1"/>
          <p:nvPr/>
        </p:nvSpPr>
        <p:spPr>
          <a:xfrm>
            <a:off x="7887667" y="221180"/>
            <a:ext cx="759719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MX" dirty="0"/>
              <a:t>(5i7)</a:t>
            </a:r>
          </a:p>
        </p:txBody>
      </p:sp>
      <p:pic>
        <p:nvPicPr>
          <p:cNvPr id="8" name="Imagen 7" descr="Planeación General Proyecto conexiones 2020-2021 - Wor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5" t="24699" r="25375" b="5551"/>
          <a:stretch/>
        </p:blipFill>
        <p:spPr>
          <a:xfrm>
            <a:off x="676340" y="805159"/>
            <a:ext cx="5426165" cy="4165626"/>
          </a:xfrm>
          <a:prstGeom prst="rect">
            <a:avLst/>
          </a:prstGeom>
        </p:spPr>
      </p:pic>
      <p:sp>
        <p:nvSpPr>
          <p:cNvPr id="10" name="Botón de acción: Hacia delante o Siguiente 9">
            <a:hlinkClick r:id="" action="ppaction://hlinkshowjump?jump=nextslide" highlightClick="1"/>
          </p:cNvPr>
          <p:cNvSpPr/>
          <p:nvPr/>
        </p:nvSpPr>
        <p:spPr>
          <a:xfrm>
            <a:off x="7669626" y="4250811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1 Botón de acción: Volver">
            <a:hlinkClick r:id="rId3" action="ppaction://hlinksldjump" highlightClick="1"/>
          </p:cNvPr>
          <p:cNvSpPr/>
          <p:nvPr/>
        </p:nvSpPr>
        <p:spPr>
          <a:xfrm>
            <a:off x="8267526" y="4257851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</p:spTree>
    <p:extLst>
      <p:ext uri="{BB962C8B-B14F-4D97-AF65-F5344CB8AC3E}">
        <p14:creationId xmlns:p14="http://schemas.microsoft.com/office/powerpoint/2010/main" val="798712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591206" y="141914"/>
            <a:ext cx="5511300" cy="473998"/>
          </a:xfrm>
        </p:spPr>
        <p:txBody>
          <a:bodyPr/>
          <a:lstStyle/>
          <a:p>
            <a:pPr eaLnBrk="1" hangingPunct="1">
              <a:defRPr/>
            </a:pPr>
            <a:r>
              <a:rPr lang="es-MX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 I. P. Resumen</a:t>
            </a:r>
          </a:p>
        </p:txBody>
      </p:sp>
      <p:sp>
        <p:nvSpPr>
          <p:cNvPr id="9" name="7 CuadroTexto"/>
          <p:cNvSpPr txBox="1"/>
          <p:nvPr/>
        </p:nvSpPr>
        <p:spPr>
          <a:xfrm>
            <a:off x="7887667" y="221180"/>
            <a:ext cx="759719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MX" dirty="0"/>
              <a:t>(5i7)</a:t>
            </a:r>
          </a:p>
        </p:txBody>
      </p:sp>
      <p:pic>
        <p:nvPicPr>
          <p:cNvPr id="8" name="Imagen 7" descr="Planeación General Proyecto conexiones 2020-2021 - Wor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0" t="25399" r="25375" b="4711"/>
          <a:stretch/>
        </p:blipFill>
        <p:spPr>
          <a:xfrm>
            <a:off x="752961" y="874985"/>
            <a:ext cx="5080280" cy="3950451"/>
          </a:xfrm>
          <a:prstGeom prst="rect">
            <a:avLst/>
          </a:prstGeom>
        </p:spPr>
      </p:pic>
      <p:sp>
        <p:nvSpPr>
          <p:cNvPr id="10" name="Botón de acción: Hacia delante o Siguiente 9">
            <a:hlinkClick r:id="" action="ppaction://hlinkshowjump?jump=nextslide" highlightClick="1"/>
          </p:cNvPr>
          <p:cNvSpPr/>
          <p:nvPr/>
        </p:nvSpPr>
        <p:spPr>
          <a:xfrm>
            <a:off x="7669626" y="4257851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1 Botón de acción: Volver">
            <a:hlinkClick r:id="rId3" action="ppaction://hlinksldjump" highlightClick="1"/>
          </p:cNvPr>
          <p:cNvSpPr/>
          <p:nvPr/>
        </p:nvSpPr>
        <p:spPr>
          <a:xfrm>
            <a:off x="8267526" y="4264891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</p:spTree>
    <p:extLst>
      <p:ext uri="{BB962C8B-B14F-4D97-AF65-F5344CB8AC3E}">
        <p14:creationId xmlns:p14="http://schemas.microsoft.com/office/powerpoint/2010/main" val="3604658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86" y="345035"/>
            <a:ext cx="1458515" cy="591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669" y="1308537"/>
            <a:ext cx="2650331" cy="218956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86253" y="1521372"/>
            <a:ext cx="6195849" cy="1487994"/>
          </a:xfrm>
        </p:spPr>
        <p:txBody>
          <a:bodyPr/>
          <a:lstStyle/>
          <a:p>
            <a:pPr algn="ctr"/>
            <a:r>
              <a:rPr lang="es-MX" dirty="0"/>
              <a:t>Índice de Apartados del Portafolio</a:t>
            </a:r>
          </a:p>
        </p:txBody>
      </p:sp>
      <p:sp>
        <p:nvSpPr>
          <p:cNvPr id="5" name="Botón de acción: Hacia delante o Siguiente 4">
            <a:hlinkClick r:id="" action="ppaction://hlinkshowjump?jump=nextslide" highlightClick="1"/>
          </p:cNvPr>
          <p:cNvSpPr/>
          <p:nvPr/>
        </p:nvSpPr>
        <p:spPr>
          <a:xfrm>
            <a:off x="8353196" y="4462802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91034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591206" y="141914"/>
            <a:ext cx="5511300" cy="473998"/>
          </a:xfrm>
        </p:spPr>
        <p:txBody>
          <a:bodyPr/>
          <a:lstStyle/>
          <a:p>
            <a:pPr eaLnBrk="1" hangingPunct="1">
              <a:defRPr/>
            </a:pPr>
            <a:r>
              <a:rPr lang="es-MX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 I. P. Resumen</a:t>
            </a:r>
          </a:p>
        </p:txBody>
      </p:sp>
      <p:sp>
        <p:nvSpPr>
          <p:cNvPr id="9" name="7 CuadroTexto"/>
          <p:cNvSpPr txBox="1"/>
          <p:nvPr/>
        </p:nvSpPr>
        <p:spPr>
          <a:xfrm>
            <a:off x="7887667" y="221180"/>
            <a:ext cx="759719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MX" dirty="0"/>
              <a:t>(5i7)</a:t>
            </a:r>
          </a:p>
        </p:txBody>
      </p:sp>
      <p:pic>
        <p:nvPicPr>
          <p:cNvPr id="6" name="Imagen 5" descr="Planeación General Proyecto conexiones 2020-2021 - Wor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5" t="25818" r="25750" b="5131"/>
          <a:stretch/>
        </p:blipFill>
        <p:spPr>
          <a:xfrm>
            <a:off x="672557" y="716700"/>
            <a:ext cx="5625767" cy="4335615"/>
          </a:xfrm>
          <a:prstGeom prst="rect">
            <a:avLst/>
          </a:prstGeom>
        </p:spPr>
      </p:pic>
      <p:sp>
        <p:nvSpPr>
          <p:cNvPr id="8" name="Botón de acción: Hacia delante o Siguiente 7">
            <a:hlinkClick r:id="" action="ppaction://hlinkshowjump?jump=nextslide" highlightClick="1"/>
          </p:cNvPr>
          <p:cNvSpPr/>
          <p:nvPr/>
        </p:nvSpPr>
        <p:spPr>
          <a:xfrm>
            <a:off x="7596451" y="4328796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11 Botón de acción: Volver">
            <a:hlinkClick r:id="rId3" action="ppaction://hlinksldjump" highlightClick="1"/>
          </p:cNvPr>
          <p:cNvSpPr/>
          <p:nvPr/>
        </p:nvSpPr>
        <p:spPr>
          <a:xfrm>
            <a:off x="8260760" y="4305148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</p:spTree>
    <p:extLst>
      <p:ext uri="{BB962C8B-B14F-4D97-AF65-F5344CB8AC3E}">
        <p14:creationId xmlns:p14="http://schemas.microsoft.com/office/powerpoint/2010/main" val="38951800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591206" y="141914"/>
            <a:ext cx="5511300" cy="473998"/>
          </a:xfrm>
        </p:spPr>
        <p:txBody>
          <a:bodyPr/>
          <a:lstStyle/>
          <a:p>
            <a:pPr eaLnBrk="1" hangingPunct="1">
              <a:defRPr/>
            </a:pPr>
            <a:r>
              <a:rPr lang="es-MX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 I. P. Resumen</a:t>
            </a:r>
          </a:p>
        </p:txBody>
      </p:sp>
      <p:sp>
        <p:nvSpPr>
          <p:cNvPr id="9" name="7 CuadroTexto"/>
          <p:cNvSpPr txBox="1"/>
          <p:nvPr/>
        </p:nvSpPr>
        <p:spPr>
          <a:xfrm>
            <a:off x="7887667" y="221180"/>
            <a:ext cx="759719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MX" dirty="0"/>
              <a:t>(5i7)</a:t>
            </a:r>
          </a:p>
        </p:txBody>
      </p:sp>
      <p:pic>
        <p:nvPicPr>
          <p:cNvPr id="6" name="Imagen 5" descr="Planeación General Proyecto conexiones 2020-2021 - Wor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0" t="25399" r="25600" b="5690"/>
          <a:stretch/>
        </p:blipFill>
        <p:spPr>
          <a:xfrm>
            <a:off x="402488" y="635507"/>
            <a:ext cx="5700018" cy="4363525"/>
          </a:xfrm>
          <a:prstGeom prst="rect">
            <a:avLst/>
          </a:prstGeom>
        </p:spPr>
      </p:pic>
      <p:sp>
        <p:nvSpPr>
          <p:cNvPr id="8" name="Botón de acción: Hacia delante o Siguiente 7">
            <a:hlinkClick r:id="" action="ppaction://hlinkshowjump?jump=nextslide" highlightClick="1"/>
          </p:cNvPr>
          <p:cNvSpPr/>
          <p:nvPr/>
        </p:nvSpPr>
        <p:spPr>
          <a:xfrm>
            <a:off x="7669626" y="4336678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11 Botón de acción: Volver">
            <a:hlinkClick r:id="rId3" action="ppaction://hlinksldjump" highlightClick="1"/>
          </p:cNvPr>
          <p:cNvSpPr/>
          <p:nvPr/>
        </p:nvSpPr>
        <p:spPr>
          <a:xfrm>
            <a:off x="8260760" y="4305148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</p:spTree>
    <p:extLst>
      <p:ext uri="{BB962C8B-B14F-4D97-AF65-F5344CB8AC3E}">
        <p14:creationId xmlns:p14="http://schemas.microsoft.com/office/powerpoint/2010/main" val="39311647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591206" y="141914"/>
            <a:ext cx="5511300" cy="473998"/>
          </a:xfrm>
        </p:spPr>
        <p:txBody>
          <a:bodyPr/>
          <a:lstStyle/>
          <a:p>
            <a:pPr eaLnBrk="1" hangingPunct="1">
              <a:defRPr/>
            </a:pPr>
            <a:r>
              <a:rPr lang="es-MX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 I. P. Resumen</a:t>
            </a:r>
          </a:p>
        </p:txBody>
      </p:sp>
      <p:sp>
        <p:nvSpPr>
          <p:cNvPr id="9" name="7 CuadroTexto"/>
          <p:cNvSpPr txBox="1"/>
          <p:nvPr/>
        </p:nvSpPr>
        <p:spPr>
          <a:xfrm>
            <a:off x="7887667" y="221180"/>
            <a:ext cx="759719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MX" dirty="0"/>
              <a:t>(5i7)</a:t>
            </a:r>
          </a:p>
        </p:txBody>
      </p:sp>
      <p:pic>
        <p:nvPicPr>
          <p:cNvPr id="6" name="Imagen 5" descr="Recorte de pantalla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"/>
          <a:stretch/>
        </p:blipFill>
        <p:spPr>
          <a:xfrm>
            <a:off x="591206" y="735452"/>
            <a:ext cx="5573111" cy="4263586"/>
          </a:xfrm>
          <a:prstGeom prst="rect">
            <a:avLst/>
          </a:prstGeom>
        </p:spPr>
      </p:pic>
      <p:sp>
        <p:nvSpPr>
          <p:cNvPr id="8" name="Botón de acción: Hacia delante o Siguiente 7">
            <a:hlinkClick r:id="" action="ppaction://hlinkshowjump?jump=nextslide" highlightClick="1"/>
          </p:cNvPr>
          <p:cNvSpPr/>
          <p:nvPr/>
        </p:nvSpPr>
        <p:spPr>
          <a:xfrm>
            <a:off x="7612216" y="4265734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11 Botón de acción: Volver">
            <a:hlinkClick r:id="rId3" action="ppaction://hlinksldjump" highlightClick="1"/>
          </p:cNvPr>
          <p:cNvSpPr/>
          <p:nvPr/>
        </p:nvSpPr>
        <p:spPr>
          <a:xfrm>
            <a:off x="8260760" y="4305148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</p:spTree>
    <p:extLst>
      <p:ext uri="{BB962C8B-B14F-4D97-AF65-F5344CB8AC3E}">
        <p14:creationId xmlns:p14="http://schemas.microsoft.com/office/powerpoint/2010/main" val="3046948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591206" y="141914"/>
            <a:ext cx="5511300" cy="473998"/>
          </a:xfrm>
        </p:spPr>
        <p:txBody>
          <a:bodyPr/>
          <a:lstStyle/>
          <a:p>
            <a:pPr eaLnBrk="1" hangingPunct="1">
              <a:defRPr/>
            </a:pPr>
            <a:r>
              <a:rPr lang="es-MX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 I. P. Resumen</a:t>
            </a:r>
          </a:p>
        </p:txBody>
      </p:sp>
      <p:sp>
        <p:nvSpPr>
          <p:cNvPr id="9" name="7 CuadroTexto"/>
          <p:cNvSpPr txBox="1"/>
          <p:nvPr/>
        </p:nvSpPr>
        <p:spPr>
          <a:xfrm>
            <a:off x="7887667" y="221180"/>
            <a:ext cx="759719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MX" dirty="0"/>
              <a:t>(5i7)</a:t>
            </a:r>
          </a:p>
        </p:txBody>
      </p:sp>
      <p:pic>
        <p:nvPicPr>
          <p:cNvPr id="10" name="Imagen 9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25" y="991292"/>
            <a:ext cx="5406461" cy="4152208"/>
          </a:xfrm>
          <a:prstGeom prst="rect">
            <a:avLst/>
          </a:prstGeom>
        </p:spPr>
      </p:pic>
      <p:sp>
        <p:nvSpPr>
          <p:cNvPr id="11" name="Botón de acción: Hacia delante o Siguiente 10">
            <a:hlinkClick r:id="" action="ppaction://hlinkshowjump?jump=nextslide" highlightClick="1"/>
          </p:cNvPr>
          <p:cNvSpPr/>
          <p:nvPr/>
        </p:nvSpPr>
        <p:spPr>
          <a:xfrm>
            <a:off x="7596451" y="4305148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Botón de acción: Volver">
            <a:hlinkClick r:id="rId3" action="ppaction://hlinksldjump" highlightClick="1"/>
          </p:cNvPr>
          <p:cNvSpPr/>
          <p:nvPr/>
        </p:nvSpPr>
        <p:spPr>
          <a:xfrm>
            <a:off x="8260760" y="4305148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</p:spTree>
    <p:extLst>
      <p:ext uri="{BB962C8B-B14F-4D97-AF65-F5344CB8AC3E}">
        <p14:creationId xmlns:p14="http://schemas.microsoft.com/office/powerpoint/2010/main" val="27808648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41435" y="292593"/>
            <a:ext cx="5511300" cy="416989"/>
          </a:xfrm>
        </p:spPr>
        <p:txBody>
          <a:bodyPr/>
          <a:lstStyle/>
          <a:p>
            <a:pPr eaLnBrk="1" hangingPunct="1">
              <a:defRPr/>
            </a:pPr>
            <a:r>
              <a:rPr lang="es-MX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 I. P.  Elaboración del Proyecto</a:t>
            </a:r>
          </a:p>
        </p:txBody>
      </p:sp>
      <p:sp>
        <p:nvSpPr>
          <p:cNvPr id="7" name="7 CuadroTexto"/>
          <p:cNvSpPr txBox="1"/>
          <p:nvPr/>
        </p:nvSpPr>
        <p:spPr>
          <a:xfrm>
            <a:off x="7863507" y="343354"/>
            <a:ext cx="702078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MX" dirty="0"/>
              <a:t>(5i8)</a:t>
            </a:r>
          </a:p>
        </p:txBody>
      </p:sp>
      <p:pic>
        <p:nvPicPr>
          <p:cNvPr id="8" name="Imagen 7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58" y="825068"/>
            <a:ext cx="5675070" cy="3999914"/>
          </a:xfrm>
          <a:prstGeom prst="rect">
            <a:avLst/>
          </a:prstGeom>
        </p:spPr>
      </p:pic>
      <p:sp>
        <p:nvSpPr>
          <p:cNvPr id="9" name="Botón de acción: Hacia delante o Siguiente 8">
            <a:hlinkClick r:id="" action="ppaction://hlinkshowjump?jump=nextslide" highlightClick="1"/>
          </p:cNvPr>
          <p:cNvSpPr/>
          <p:nvPr/>
        </p:nvSpPr>
        <p:spPr>
          <a:xfrm>
            <a:off x="7557037" y="4352444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1 Botón de acción: Volver">
            <a:hlinkClick r:id="rId3" action="ppaction://hlinksldjump" highlightClick="1"/>
          </p:cNvPr>
          <p:cNvSpPr/>
          <p:nvPr/>
        </p:nvSpPr>
        <p:spPr>
          <a:xfrm>
            <a:off x="8260760" y="4305148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</p:spTree>
    <p:extLst>
      <p:ext uri="{BB962C8B-B14F-4D97-AF65-F5344CB8AC3E}">
        <p14:creationId xmlns:p14="http://schemas.microsoft.com/office/powerpoint/2010/main" val="3588674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" name="Rectangle 122"/>
          <p:cNvSpPr>
            <a:spLocks noChangeArrowheads="1"/>
          </p:cNvSpPr>
          <p:nvPr/>
        </p:nvSpPr>
        <p:spPr bwMode="auto">
          <a:xfrm>
            <a:off x="1346679" y="1576552"/>
            <a:ext cx="3888581" cy="1870392"/>
          </a:xfrm>
          <a:prstGeom prst="rect">
            <a:avLst/>
          </a:prstGeom>
          <a:noFill/>
          <a:ln>
            <a:noFill/>
          </a:ln>
          <a:extLst/>
        </p:spPr>
        <p:txBody>
          <a:bodyPr spcFirstLastPara="1" wrap="square" lIns="91425" tIns="91425" rIns="91425" bIns="91425" anchor="b" anchorCtr="0"/>
          <a:lstStyle/>
          <a:p>
            <a:pPr algn="ctr">
              <a:buClr>
                <a:srgbClr val="434343"/>
              </a:buClr>
              <a:buSzPts val="4800"/>
              <a:buFont typeface="Lato Hairline"/>
              <a:buNone/>
            </a:pPr>
            <a:r>
              <a:rPr lang="es-MX" sz="4000" dirty="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rPr>
              <a:t>Fotografías de la 2ª Sesión de Trabajo</a:t>
            </a:r>
          </a:p>
        </p:txBody>
      </p:sp>
      <p:pic>
        <p:nvPicPr>
          <p:cNvPr id="31747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393" y="195263"/>
            <a:ext cx="1458515" cy="591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7863507" y="343354"/>
            <a:ext cx="702078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MX" dirty="0"/>
              <a:t>(5i9)</a:t>
            </a:r>
          </a:p>
        </p:txBody>
      </p:sp>
      <p:sp>
        <p:nvSpPr>
          <p:cNvPr id="9" name="Botón de acción: Hacia delante o Siguiente 8">
            <a:hlinkClick r:id="" action="ppaction://hlinkshowjump?jump=nextslide" highlightClick="1"/>
          </p:cNvPr>
          <p:cNvSpPr/>
          <p:nvPr/>
        </p:nvSpPr>
        <p:spPr>
          <a:xfrm>
            <a:off x="7564920" y="4463645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11 Botón de acción: Volver">
            <a:hlinkClick r:id="rId4" action="ppaction://hlinksldjump" highlightClick="1"/>
          </p:cNvPr>
          <p:cNvSpPr/>
          <p:nvPr/>
        </p:nvSpPr>
        <p:spPr>
          <a:xfrm>
            <a:off x="8241549" y="4463645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</p:spTree>
    <p:extLst>
      <p:ext uri="{BB962C8B-B14F-4D97-AF65-F5344CB8AC3E}">
        <p14:creationId xmlns:p14="http://schemas.microsoft.com/office/powerpoint/2010/main" val="7471916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 sz="1050">
              <a:solidFill>
                <a:srgbClr val="000000"/>
              </a:solidFill>
            </a:endParaRPr>
          </a:p>
        </p:txBody>
      </p:sp>
      <p:pic>
        <p:nvPicPr>
          <p:cNvPr id="327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573883"/>
            <a:ext cx="1458516" cy="58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46" y="1437086"/>
            <a:ext cx="3502819" cy="262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8223">
            <a:off x="4235568" y="979834"/>
            <a:ext cx="2062163" cy="154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7669">
            <a:off x="4282639" y="2556818"/>
            <a:ext cx="1838325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7 CuadroTexto"/>
          <p:cNvSpPr txBox="1"/>
          <p:nvPr/>
        </p:nvSpPr>
        <p:spPr>
          <a:xfrm>
            <a:off x="7863507" y="343354"/>
            <a:ext cx="702078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MX" dirty="0"/>
              <a:t>(5i9)</a:t>
            </a:r>
          </a:p>
        </p:txBody>
      </p:sp>
      <p:sp>
        <p:nvSpPr>
          <p:cNvPr id="12" name="Botón de acción: Hacia delante o Siguiente 11">
            <a:hlinkClick r:id="" action="ppaction://hlinkshowjump?jump=nextslide" highlightClick="1"/>
          </p:cNvPr>
          <p:cNvSpPr/>
          <p:nvPr/>
        </p:nvSpPr>
        <p:spPr>
          <a:xfrm>
            <a:off x="7645466" y="4392751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1 Botón de acción: Volver">
            <a:hlinkClick r:id="rId7" action="ppaction://hlinksldjump" highlightClick="1"/>
          </p:cNvPr>
          <p:cNvSpPr/>
          <p:nvPr/>
        </p:nvSpPr>
        <p:spPr>
          <a:xfrm>
            <a:off x="8241549" y="4392751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</p:spTree>
    <p:extLst>
      <p:ext uri="{BB962C8B-B14F-4D97-AF65-F5344CB8AC3E}">
        <p14:creationId xmlns:p14="http://schemas.microsoft.com/office/powerpoint/2010/main" val="18960847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 sz="1050"/>
          </a:p>
        </p:txBody>
      </p:sp>
      <p:pic>
        <p:nvPicPr>
          <p:cNvPr id="327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573883"/>
            <a:ext cx="1458516" cy="58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1" name="Picture 3" descr="C:\Users\andrea_reyna\AppData\Local\Microsoft\Windows\INetCache\Content.Outlook\GORCYSDX\c7bcc5ef-f376-4ee3-b430-b44f8945584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3"/>
          <a:stretch/>
        </p:blipFill>
        <p:spPr bwMode="auto">
          <a:xfrm>
            <a:off x="4950043" y="1977684"/>
            <a:ext cx="2721826" cy="25312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0" name="Picture 2" descr="C:\Users\andrea_reyna\AppData\Local\Microsoft\Windows\INetCache\Content.Outlook\GORCYSDX\ab78a253-c536-4038-841e-7cc5fb2e96e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4" y="1275606"/>
            <a:ext cx="3402230" cy="255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Botón de acción: Hacia delante o Siguiente 11">
            <a:hlinkClick r:id="" action="ppaction://hlinkshowjump?jump=nextslide" highlightClick="1"/>
          </p:cNvPr>
          <p:cNvSpPr/>
          <p:nvPr/>
        </p:nvSpPr>
        <p:spPr>
          <a:xfrm>
            <a:off x="7520627" y="4501890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7 CuadroTexto"/>
          <p:cNvSpPr txBox="1"/>
          <p:nvPr/>
        </p:nvSpPr>
        <p:spPr>
          <a:xfrm>
            <a:off x="7956709" y="258418"/>
            <a:ext cx="702078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MX" dirty="0"/>
              <a:t>(5i9)</a:t>
            </a:r>
          </a:p>
        </p:txBody>
      </p:sp>
      <p:sp>
        <p:nvSpPr>
          <p:cNvPr id="14" name="11 Botón de acción: Volver">
            <a:hlinkClick r:id="rId6" action="ppaction://hlinksldjump" highlightClick="1"/>
          </p:cNvPr>
          <p:cNvSpPr/>
          <p:nvPr/>
        </p:nvSpPr>
        <p:spPr>
          <a:xfrm>
            <a:off x="8256087" y="4501890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</p:spTree>
    <p:extLst>
      <p:ext uri="{BB962C8B-B14F-4D97-AF65-F5344CB8AC3E}">
        <p14:creationId xmlns:p14="http://schemas.microsoft.com/office/powerpoint/2010/main" val="14297812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" name="Rectangle 122"/>
          <p:cNvSpPr>
            <a:spLocks noChangeArrowheads="1"/>
          </p:cNvSpPr>
          <p:nvPr/>
        </p:nvSpPr>
        <p:spPr bwMode="auto">
          <a:xfrm>
            <a:off x="818535" y="2462994"/>
            <a:ext cx="5314251" cy="1512094"/>
          </a:xfrm>
          <a:prstGeom prst="rect">
            <a:avLst/>
          </a:prstGeom>
          <a:noFill/>
          <a:ln>
            <a:noFill/>
          </a:ln>
          <a:extLst/>
        </p:spPr>
        <p:txBody>
          <a:bodyPr spcFirstLastPara="1" wrap="square" lIns="91425" tIns="91425" rIns="91425" bIns="91425" anchor="b" anchorCtr="0"/>
          <a:lstStyle/>
          <a:p>
            <a:pPr algn="ctr">
              <a:buClr>
                <a:srgbClr val="434343"/>
              </a:buClr>
              <a:buSzPts val="4800"/>
              <a:buFont typeface="Lato Hairline"/>
              <a:buNone/>
            </a:pPr>
            <a:r>
              <a:rPr lang="es-ES" sz="4000" dirty="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rPr>
              <a:t>Evaluación.</a:t>
            </a:r>
          </a:p>
          <a:p>
            <a:pPr algn="ctr">
              <a:buClr>
                <a:srgbClr val="434343"/>
              </a:buClr>
              <a:buSzPts val="4800"/>
              <a:buFont typeface="Lato Hairline"/>
              <a:buNone/>
            </a:pPr>
            <a:r>
              <a:rPr lang="es-ES" sz="4000" dirty="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rPr>
              <a:t>Tipos, herramientas y</a:t>
            </a:r>
          </a:p>
          <a:p>
            <a:pPr algn="ctr">
              <a:buClr>
                <a:srgbClr val="434343"/>
              </a:buClr>
              <a:buSzPts val="4800"/>
              <a:buFont typeface="Lato Hairline"/>
              <a:buNone/>
            </a:pPr>
            <a:r>
              <a:rPr lang="es-ES" sz="4000" dirty="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rPr>
              <a:t>productos de Aprendizaje</a:t>
            </a:r>
          </a:p>
        </p:txBody>
      </p:sp>
      <p:pic>
        <p:nvPicPr>
          <p:cNvPr id="31747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393" y="195263"/>
            <a:ext cx="1458515" cy="591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7863507" y="343354"/>
            <a:ext cx="702078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MX" dirty="0"/>
              <a:t>(5i10)</a:t>
            </a:r>
          </a:p>
        </p:txBody>
      </p:sp>
      <p:sp>
        <p:nvSpPr>
          <p:cNvPr id="9" name="Botón de acción: Hacia delante o Siguiente 8">
            <a:hlinkClick r:id="" action="ppaction://hlinkshowjump?jump=nextslide" highlightClick="1"/>
          </p:cNvPr>
          <p:cNvSpPr/>
          <p:nvPr/>
        </p:nvSpPr>
        <p:spPr>
          <a:xfrm>
            <a:off x="7533389" y="4533748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11 Botón de acción: Volver">
            <a:hlinkClick r:id="rId4" action="ppaction://hlinksldjump" highlightClick="1"/>
          </p:cNvPr>
          <p:cNvSpPr/>
          <p:nvPr/>
        </p:nvSpPr>
        <p:spPr>
          <a:xfrm>
            <a:off x="8241549" y="4533748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</p:spTree>
    <p:extLst>
      <p:ext uri="{BB962C8B-B14F-4D97-AF65-F5344CB8AC3E}">
        <p14:creationId xmlns:p14="http://schemas.microsoft.com/office/powerpoint/2010/main" val="31005964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09448" y="141914"/>
            <a:ext cx="5511300" cy="409106"/>
          </a:xfrm>
        </p:spPr>
        <p:txBody>
          <a:bodyPr/>
          <a:lstStyle/>
          <a:p>
            <a:pPr eaLnBrk="1" hangingPunct="1">
              <a:defRPr/>
            </a:pPr>
            <a:r>
              <a:rPr lang="es-MX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Formatos e Instrumentos para la Planeación -</a:t>
            </a:r>
          </a:p>
        </p:txBody>
      </p:sp>
      <p:sp>
        <p:nvSpPr>
          <p:cNvPr id="30725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 sz="1050">
              <a:solidFill>
                <a:srgbClr val="000000"/>
              </a:solidFill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 bwMode="auto">
          <a:xfrm>
            <a:off x="1163840" y="735548"/>
            <a:ext cx="6172200" cy="32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3" tIns="34287" rIns="68573" bIns="3428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es-MX" sz="1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 10. Organizadores Gráficos</a:t>
            </a:r>
          </a:p>
        </p:txBody>
      </p:sp>
      <p:grpSp>
        <p:nvGrpSpPr>
          <p:cNvPr id="6" name="5 Grupo"/>
          <p:cNvGrpSpPr/>
          <p:nvPr/>
        </p:nvGrpSpPr>
        <p:grpSpPr>
          <a:xfrm>
            <a:off x="709448" y="1153914"/>
            <a:ext cx="5130570" cy="3585118"/>
            <a:chOff x="1115617" y="1385145"/>
            <a:chExt cx="6840760" cy="4780157"/>
          </a:xfrm>
        </p:grpSpPr>
        <p:pic>
          <p:nvPicPr>
            <p:cNvPr id="3" name="2 Imagen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9711" r="6510" b="6413"/>
            <a:stretch/>
          </p:blipFill>
          <p:spPr>
            <a:xfrm rot="16200000">
              <a:off x="2145918" y="354844"/>
              <a:ext cx="4780157" cy="6840760"/>
            </a:xfrm>
            <a:prstGeom prst="rect">
              <a:avLst/>
            </a:prstGeom>
          </p:spPr>
        </p:pic>
        <p:sp>
          <p:nvSpPr>
            <p:cNvPr id="5" name="4 Rectángulo"/>
            <p:cNvSpPr/>
            <p:nvPr/>
          </p:nvSpPr>
          <p:spPr>
            <a:xfrm>
              <a:off x="6444208" y="5877272"/>
              <a:ext cx="1512169" cy="21602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MX" sz="1050">
                <a:solidFill>
                  <a:srgbClr val="000000"/>
                </a:solidFill>
              </a:endParaRPr>
            </a:p>
          </p:txBody>
        </p:sp>
      </p:grpSp>
      <p:sp>
        <p:nvSpPr>
          <p:cNvPr id="14" name="7 CuadroTexto"/>
          <p:cNvSpPr txBox="1"/>
          <p:nvPr/>
        </p:nvSpPr>
        <p:spPr>
          <a:xfrm>
            <a:off x="7863507" y="343354"/>
            <a:ext cx="702078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MX" dirty="0"/>
              <a:t>(5i10)</a:t>
            </a:r>
          </a:p>
        </p:txBody>
      </p:sp>
      <p:sp>
        <p:nvSpPr>
          <p:cNvPr id="15" name="Botón de acción: Hacia delante o Siguiente 14">
            <a:hlinkClick r:id="" action="ppaction://hlinkshowjump?jump=nextslide" highlightClick="1"/>
          </p:cNvPr>
          <p:cNvSpPr/>
          <p:nvPr/>
        </p:nvSpPr>
        <p:spPr>
          <a:xfrm>
            <a:off x="7557037" y="4407956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1 Botón de acción: Volver">
            <a:hlinkClick r:id="rId4" action="ppaction://hlinksldjump" highlightClick="1"/>
          </p:cNvPr>
          <p:cNvSpPr/>
          <p:nvPr/>
        </p:nvSpPr>
        <p:spPr>
          <a:xfrm>
            <a:off x="8241549" y="4407956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</p:spTree>
    <p:extLst>
      <p:ext uri="{BB962C8B-B14F-4D97-AF65-F5344CB8AC3E}">
        <p14:creationId xmlns:p14="http://schemas.microsoft.com/office/powerpoint/2010/main" val="923167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167895" y="118242"/>
            <a:ext cx="6251022" cy="542609"/>
          </a:xfrm>
        </p:spPr>
        <p:txBody>
          <a:bodyPr/>
          <a:lstStyle/>
          <a:p>
            <a:pPr>
              <a:defRPr/>
            </a:pPr>
            <a:r>
              <a:rPr lang="es-MX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Índice de Apartados del Portafolio</a:t>
            </a:r>
          </a:p>
        </p:txBody>
      </p:sp>
      <p:sp>
        <p:nvSpPr>
          <p:cNvPr id="2" name="Marcador de texto 1"/>
          <p:cNvSpPr>
            <a:spLocks noGrp="1"/>
          </p:cNvSpPr>
          <p:nvPr>
            <p:ph type="body" idx="4294967295"/>
          </p:nvPr>
        </p:nvSpPr>
        <p:spPr>
          <a:xfrm>
            <a:off x="457200" y="2211825"/>
            <a:ext cx="2675100" cy="2637900"/>
          </a:xfrm>
        </p:spPr>
        <p:txBody>
          <a:bodyPr/>
          <a:lstStyle/>
          <a:p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4294967295"/>
          </p:nvPr>
        </p:nvSpPr>
        <p:spPr>
          <a:xfrm>
            <a:off x="3293406" y="2211825"/>
            <a:ext cx="2675100" cy="2637900"/>
          </a:xfrm>
        </p:spPr>
        <p:txBody>
          <a:bodyPr/>
          <a:lstStyle/>
          <a:p>
            <a:endParaRPr lang="es-MX"/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041242242"/>
              </p:ext>
            </p:extLst>
          </p:nvPr>
        </p:nvGraphicFramePr>
        <p:xfrm>
          <a:off x="307425" y="863874"/>
          <a:ext cx="7062953" cy="420474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29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528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22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0880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APARTADO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CONTENIDO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N°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9223">
                <a:tc rowSpan="2">
                  <a:txBody>
                    <a:bodyPr/>
                    <a:lstStyle/>
                    <a:p>
                      <a:pPr marL="0" indent="0" algn="ctr">
                        <a:buNone/>
                        <a:defRPr/>
                      </a:pPr>
                      <a:r>
                        <a:rPr lang="es-MX" sz="2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5.a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  <a:defRPr/>
                      </a:pPr>
                      <a:r>
                        <a:rPr lang="es-MX" sz="1600" dirty="0"/>
                        <a:t>Producto1. C.A.I.A.C. Conclusiones generales. </a:t>
                      </a:r>
                    </a:p>
                    <a:p>
                      <a:pPr marL="0" indent="0">
                        <a:buNone/>
                        <a:defRPr/>
                      </a:pPr>
                      <a:r>
                        <a:rPr lang="es-MX" sz="1600" dirty="0"/>
                        <a:t>Interdisciplinariedad. 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hlinkClick r:id="rId2" action="ppaction://hlinksldjump"/>
                        </a:rPr>
                        <a:t>10-16</a:t>
                      </a:r>
                      <a:endParaRPr lang="es-MX" sz="16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0880"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3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dirty="0"/>
                        <a:t>Producto 3. Fotografías de la sesión. 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hlinkClick r:id="rId3" action="ppaction://hlinksldjump"/>
                        </a:rPr>
                        <a:t>17-18</a:t>
                      </a:r>
                      <a:endParaRPr lang="es-MX" sz="16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3969">
                <a:tc>
                  <a:txBody>
                    <a:bodyPr/>
                    <a:lstStyle/>
                    <a:p>
                      <a:pPr marL="0" indent="0" algn="ctr" defTabSz="914302" rtl="0" eaLnBrk="1" latinLnBrk="0" hangingPunct="1">
                        <a:buNone/>
                        <a:defRPr/>
                      </a:pPr>
                      <a:r>
                        <a:rPr lang="es-MX" sz="2100" kern="12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5.b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dirty="0"/>
                        <a:t>Producto 2. Fotografía de Organizador gráfico</a:t>
                      </a:r>
                      <a:r>
                        <a:rPr lang="es-MX" sz="1600" baseline="0" dirty="0"/>
                        <a:t> conexiones</a:t>
                      </a:r>
                      <a:endParaRPr lang="es-MX" sz="16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hlinkClick r:id="rId4" action="ppaction://hlinksldjump"/>
                        </a:rPr>
                        <a:t>19-20</a:t>
                      </a:r>
                      <a:endParaRPr lang="es-MX" sz="16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1252">
                <a:tc>
                  <a:txBody>
                    <a:bodyPr/>
                    <a:lstStyle/>
                    <a:p>
                      <a:pPr marL="0" marR="0" indent="0" algn="ctr" defTabSz="9143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100" kern="12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5.c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P.8</a:t>
                      </a:r>
                      <a:endParaRPr lang="es-MX" sz="2400" kern="12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Introducción o justificación.</a:t>
                      </a:r>
                      <a:r>
                        <a:rPr lang="es-MX" sz="1600" baseline="0" dirty="0"/>
                        <a:t> </a:t>
                      </a:r>
                    </a:p>
                    <a:p>
                      <a:r>
                        <a:rPr lang="es-MX" sz="1600" baseline="0" dirty="0"/>
                        <a:t>Descripción del proyecto.</a:t>
                      </a:r>
                      <a:endParaRPr lang="es-MX" sz="16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hlinkClick r:id="rId4" action="ppaction://hlinksldjump"/>
                        </a:rPr>
                        <a:t>21</a:t>
                      </a:r>
                      <a:endParaRPr lang="es-MX" sz="16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0880">
                <a:tc rowSpan="2">
                  <a:txBody>
                    <a:bodyPr/>
                    <a:lstStyle/>
                    <a:p>
                      <a:pPr marL="0" marR="0" indent="0" algn="ctr" defTabSz="9143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100" kern="12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5. d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Extraer del P.8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Objetivo</a:t>
                      </a:r>
                      <a:r>
                        <a:rPr lang="es-MX" sz="1600" baseline="0" dirty="0"/>
                        <a:t> general del proyecto. </a:t>
                      </a:r>
                      <a:endParaRPr lang="es-MX" sz="16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hlinkClick r:id="rId5" action="ppaction://hlinksldjump"/>
                        </a:rPr>
                        <a:t>22</a:t>
                      </a:r>
                      <a:endParaRPr lang="es-MX" sz="16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7656">
                <a:tc vMerge="1">
                  <a:txBody>
                    <a:bodyPr/>
                    <a:lstStyle/>
                    <a:p>
                      <a:pPr marL="0" marR="0" indent="0" algn="ctr" defTabSz="9143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2800" kern="12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Objetivo</a:t>
                      </a:r>
                      <a:r>
                        <a:rPr lang="es-MX" sz="1600" baseline="0" dirty="0"/>
                        <a:t> o propósitos a alcanzar, de cada asignatura involucrada. </a:t>
                      </a:r>
                      <a:endParaRPr lang="es-MX" sz="16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hlinkClick r:id="rId6" action="ppaction://hlinksldjump"/>
                        </a:rPr>
                        <a:t>23-26</a:t>
                      </a:r>
                      <a:endParaRPr lang="es-MX" sz="16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Botón de acción: Hacia delante o Siguiente 6">
            <a:hlinkClick r:id="" action="ppaction://hlinkshowjump?jump=nextslide" highlightClick="1"/>
          </p:cNvPr>
          <p:cNvSpPr/>
          <p:nvPr/>
        </p:nvSpPr>
        <p:spPr>
          <a:xfrm>
            <a:off x="8108829" y="4518649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375212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54269" y="213551"/>
            <a:ext cx="5511300" cy="428700"/>
          </a:xfrm>
        </p:spPr>
        <p:txBody>
          <a:bodyPr/>
          <a:lstStyle/>
          <a:p>
            <a:pPr eaLnBrk="1" hangingPunct="1">
              <a:defRPr/>
            </a:pPr>
            <a:r>
              <a:rPr lang="es-MX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Formatos e Instrumentos para la Planeación -</a:t>
            </a:r>
          </a:p>
        </p:txBody>
      </p:sp>
      <p:sp>
        <p:nvSpPr>
          <p:cNvPr id="30725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 sz="1050">
              <a:solidFill>
                <a:srgbClr val="000000"/>
              </a:solidFill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 bwMode="auto">
          <a:xfrm>
            <a:off x="1163840" y="735548"/>
            <a:ext cx="6172200" cy="32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3" tIns="34287" rIns="68573" bIns="3428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es-MX" sz="1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 10. Organizadores Gráficos</a:t>
            </a:r>
          </a:p>
        </p:txBody>
      </p:sp>
      <p:pic>
        <p:nvPicPr>
          <p:cNvPr id="30733" name="Picture 13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3" t="16101" r="4526" b="12870"/>
          <a:stretch/>
        </p:blipFill>
        <p:spPr bwMode="auto">
          <a:xfrm>
            <a:off x="453281" y="1152435"/>
            <a:ext cx="5913276" cy="3726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7 CuadroTexto"/>
          <p:cNvSpPr txBox="1"/>
          <p:nvPr/>
        </p:nvSpPr>
        <p:spPr>
          <a:xfrm>
            <a:off x="7863507" y="343354"/>
            <a:ext cx="702078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MX" dirty="0"/>
              <a:t>(5i10)</a:t>
            </a:r>
          </a:p>
        </p:txBody>
      </p:sp>
      <p:sp>
        <p:nvSpPr>
          <p:cNvPr id="11" name="Botón de acción: Hacia delante o Siguiente 10">
            <a:hlinkClick r:id="" action="ppaction://hlinkshowjump?jump=nextslide" highlightClick="1"/>
          </p:cNvPr>
          <p:cNvSpPr/>
          <p:nvPr/>
        </p:nvSpPr>
        <p:spPr>
          <a:xfrm>
            <a:off x="7645466" y="4450547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1 Botón de acción: Volver">
            <a:hlinkClick r:id="rId4" action="ppaction://hlinksldjump" highlightClick="1"/>
          </p:cNvPr>
          <p:cNvSpPr/>
          <p:nvPr/>
        </p:nvSpPr>
        <p:spPr>
          <a:xfrm>
            <a:off x="8241549" y="4450547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</p:spTree>
    <p:extLst>
      <p:ext uri="{BB962C8B-B14F-4D97-AF65-F5344CB8AC3E}">
        <p14:creationId xmlns:p14="http://schemas.microsoft.com/office/powerpoint/2010/main" val="9623547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09449" y="142742"/>
            <a:ext cx="5511300" cy="401223"/>
          </a:xfrm>
        </p:spPr>
        <p:txBody>
          <a:bodyPr/>
          <a:lstStyle/>
          <a:p>
            <a:pPr eaLnBrk="1" hangingPunct="1">
              <a:defRPr/>
            </a:pPr>
            <a:r>
              <a:rPr lang="es-MX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Formatos e Instrumentos para la Planeación -</a:t>
            </a:r>
          </a:p>
        </p:txBody>
      </p:sp>
      <p:sp>
        <p:nvSpPr>
          <p:cNvPr id="30725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 sz="1050">
              <a:solidFill>
                <a:srgbClr val="000000"/>
              </a:solidFill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 bwMode="auto">
          <a:xfrm>
            <a:off x="1163840" y="735548"/>
            <a:ext cx="6172200" cy="32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3" tIns="34287" rIns="68573" bIns="3428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es-MX" sz="1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 10. Organizadores Gráficos</a:t>
            </a: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9" t="24522" r="6966" b="12890"/>
          <a:stretch/>
        </p:blipFill>
        <p:spPr bwMode="auto">
          <a:xfrm>
            <a:off x="451766" y="1137237"/>
            <a:ext cx="6026665" cy="3726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7 CuadroTexto"/>
          <p:cNvSpPr txBox="1"/>
          <p:nvPr/>
        </p:nvSpPr>
        <p:spPr>
          <a:xfrm>
            <a:off x="7863507" y="343354"/>
            <a:ext cx="702078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MX" dirty="0"/>
              <a:t>(5i10)</a:t>
            </a:r>
          </a:p>
        </p:txBody>
      </p:sp>
      <p:sp>
        <p:nvSpPr>
          <p:cNvPr id="13" name="Botón de acción: Hacia delante o Siguiente 12">
            <a:hlinkClick r:id="" action="ppaction://hlinkshowjump?jump=nextslide" highlightClick="1"/>
          </p:cNvPr>
          <p:cNvSpPr/>
          <p:nvPr/>
        </p:nvSpPr>
        <p:spPr>
          <a:xfrm>
            <a:off x="7703141" y="4431272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1 Botón de acción: Volver">
            <a:hlinkClick r:id="rId4" action="ppaction://hlinksldjump" highlightClick="1"/>
          </p:cNvPr>
          <p:cNvSpPr/>
          <p:nvPr/>
        </p:nvSpPr>
        <p:spPr>
          <a:xfrm>
            <a:off x="8241549" y="4438312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</p:spTree>
    <p:extLst>
      <p:ext uri="{BB962C8B-B14F-4D97-AF65-F5344CB8AC3E}">
        <p14:creationId xmlns:p14="http://schemas.microsoft.com/office/powerpoint/2010/main" val="9253206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63840" y="205134"/>
            <a:ext cx="5511300" cy="393341"/>
          </a:xfrm>
        </p:spPr>
        <p:txBody>
          <a:bodyPr/>
          <a:lstStyle/>
          <a:p>
            <a:pPr eaLnBrk="1" hangingPunct="1">
              <a:defRPr/>
            </a:pPr>
            <a:r>
              <a:rPr lang="es-MX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Formatos e Instrumentos para la Planeación -</a:t>
            </a:r>
          </a:p>
        </p:txBody>
      </p:sp>
      <p:sp>
        <p:nvSpPr>
          <p:cNvPr id="30725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 sz="1050">
              <a:solidFill>
                <a:srgbClr val="000000"/>
              </a:solidFill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 bwMode="auto">
          <a:xfrm>
            <a:off x="1163840" y="735548"/>
            <a:ext cx="6172200" cy="32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3" tIns="34287" rIns="68573" bIns="3428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es-MX" sz="1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 10. Organizadores Gráficos</a:t>
            </a:r>
          </a:p>
        </p:txBody>
      </p:sp>
      <p:pic>
        <p:nvPicPr>
          <p:cNvPr id="798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4" t="14925" r="3966" b="12581"/>
          <a:stretch/>
        </p:blipFill>
        <p:spPr bwMode="auto">
          <a:xfrm>
            <a:off x="782377" y="1329614"/>
            <a:ext cx="4317299" cy="3421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7 CuadroTexto"/>
          <p:cNvSpPr txBox="1"/>
          <p:nvPr/>
        </p:nvSpPr>
        <p:spPr>
          <a:xfrm>
            <a:off x="7863507" y="343354"/>
            <a:ext cx="702078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MX" dirty="0"/>
              <a:t>(5i10)</a:t>
            </a:r>
          </a:p>
        </p:txBody>
      </p:sp>
      <p:sp>
        <p:nvSpPr>
          <p:cNvPr id="13" name="Botón de acción: Hacia delante o Siguiente 12">
            <a:hlinkClick r:id="" action="ppaction://hlinkshowjump?jump=nextslide" highlightClick="1"/>
          </p:cNvPr>
          <p:cNvSpPr/>
          <p:nvPr/>
        </p:nvSpPr>
        <p:spPr>
          <a:xfrm>
            <a:off x="7645466" y="4419895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1 Botón de acción: Volver">
            <a:hlinkClick r:id="rId4" action="ppaction://hlinksldjump" highlightClick="1"/>
          </p:cNvPr>
          <p:cNvSpPr/>
          <p:nvPr/>
        </p:nvSpPr>
        <p:spPr>
          <a:xfrm>
            <a:off x="8241549" y="4419895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</p:spTree>
    <p:extLst>
      <p:ext uri="{BB962C8B-B14F-4D97-AF65-F5344CB8AC3E}">
        <p14:creationId xmlns:p14="http://schemas.microsoft.com/office/powerpoint/2010/main" val="15665372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9903" y="142546"/>
            <a:ext cx="5511300" cy="432260"/>
          </a:xfrm>
        </p:spPr>
        <p:txBody>
          <a:bodyPr/>
          <a:lstStyle/>
          <a:p>
            <a:pPr eaLnBrk="1" hangingPunct="1">
              <a:defRPr/>
            </a:pPr>
            <a:r>
              <a:rPr lang="es-MX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Evaluación Formatos Prerrequisitos</a:t>
            </a:r>
          </a:p>
        </p:txBody>
      </p:sp>
      <p:sp>
        <p:nvSpPr>
          <p:cNvPr id="30725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 sz="1050"/>
          </a:p>
        </p:txBody>
      </p:sp>
      <p:sp>
        <p:nvSpPr>
          <p:cNvPr id="12" name="1 Título"/>
          <p:cNvSpPr txBox="1">
            <a:spLocks/>
          </p:cNvSpPr>
          <p:nvPr/>
        </p:nvSpPr>
        <p:spPr bwMode="auto">
          <a:xfrm>
            <a:off x="1163840" y="735548"/>
            <a:ext cx="6172200" cy="32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3" tIns="34287" rIns="68573" bIns="3428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es-MX" sz="1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 11. Propuestas de Formatos</a:t>
            </a:r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" t="14479" r="1207" b="14493"/>
          <a:stretch/>
        </p:blipFill>
        <p:spPr bwMode="auto">
          <a:xfrm>
            <a:off x="3501120" y="2597015"/>
            <a:ext cx="3834920" cy="221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08" y="1219880"/>
            <a:ext cx="3198112" cy="2487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7 CuadroTexto"/>
          <p:cNvSpPr txBox="1"/>
          <p:nvPr/>
        </p:nvSpPr>
        <p:spPr>
          <a:xfrm>
            <a:off x="7863507" y="343354"/>
            <a:ext cx="702078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MX" dirty="0"/>
              <a:t>(5i11)</a:t>
            </a:r>
          </a:p>
        </p:txBody>
      </p:sp>
      <p:sp>
        <p:nvSpPr>
          <p:cNvPr id="15" name="Botón de acción: Hacia delante o Siguiente 14">
            <a:hlinkClick r:id="" action="ppaction://hlinkshowjump?jump=nextslide" highlightClick="1"/>
          </p:cNvPr>
          <p:cNvSpPr/>
          <p:nvPr/>
        </p:nvSpPr>
        <p:spPr>
          <a:xfrm>
            <a:off x="7629452" y="4203515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1 Botón de acción: Volver">
            <a:hlinkClick r:id="rId5" action="ppaction://hlinksldjump" highlightClick="1"/>
          </p:cNvPr>
          <p:cNvSpPr/>
          <p:nvPr/>
        </p:nvSpPr>
        <p:spPr>
          <a:xfrm>
            <a:off x="8241549" y="4203515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</p:spTree>
    <p:extLst>
      <p:ext uri="{BB962C8B-B14F-4D97-AF65-F5344CB8AC3E}">
        <p14:creationId xmlns:p14="http://schemas.microsoft.com/office/powerpoint/2010/main" val="22069230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 sz="1050"/>
          </a:p>
        </p:txBody>
      </p:sp>
      <p:sp>
        <p:nvSpPr>
          <p:cNvPr id="12" name="1 Título"/>
          <p:cNvSpPr txBox="1">
            <a:spLocks/>
          </p:cNvSpPr>
          <p:nvPr/>
        </p:nvSpPr>
        <p:spPr bwMode="auto">
          <a:xfrm>
            <a:off x="1163840" y="735548"/>
            <a:ext cx="6172200" cy="32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3" tIns="34287" rIns="68573" bIns="3428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es-MX" sz="1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 11. Propuestas de Formatos</a:t>
            </a:r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" t="14479" r="1207" b="14493"/>
          <a:stretch/>
        </p:blipFill>
        <p:spPr bwMode="auto">
          <a:xfrm>
            <a:off x="3704078" y="2438768"/>
            <a:ext cx="4016423" cy="2432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4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7" t="29095" r="42715" b="21444"/>
          <a:stretch/>
        </p:blipFill>
        <p:spPr bwMode="auto">
          <a:xfrm>
            <a:off x="373659" y="1149777"/>
            <a:ext cx="3330419" cy="257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 Título"/>
          <p:cNvSpPr>
            <a:spLocks noGrp="1"/>
          </p:cNvSpPr>
          <p:nvPr>
            <p:ph type="title"/>
          </p:nvPr>
        </p:nvSpPr>
        <p:spPr>
          <a:xfrm>
            <a:off x="591207" y="201689"/>
            <a:ext cx="5511300" cy="443220"/>
          </a:xfrm>
        </p:spPr>
        <p:txBody>
          <a:bodyPr/>
          <a:lstStyle/>
          <a:p>
            <a:pPr eaLnBrk="1" hangingPunct="1">
              <a:defRPr/>
            </a:pPr>
            <a:r>
              <a:rPr lang="es-MX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Evaluación Formatos Prerrequisitos</a:t>
            </a:r>
          </a:p>
        </p:txBody>
      </p:sp>
      <p:sp>
        <p:nvSpPr>
          <p:cNvPr id="15" name="7 CuadroTexto"/>
          <p:cNvSpPr txBox="1"/>
          <p:nvPr/>
        </p:nvSpPr>
        <p:spPr>
          <a:xfrm>
            <a:off x="7863507" y="343354"/>
            <a:ext cx="702078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MX" dirty="0"/>
              <a:t>(5i11)</a:t>
            </a:r>
          </a:p>
        </p:txBody>
      </p:sp>
      <p:sp>
        <p:nvSpPr>
          <p:cNvPr id="16" name="Botón de acción: Hacia delante o Siguiente 15">
            <a:hlinkClick r:id="" action="ppaction://hlinkshowjump?jump=nextslide" highlightClick="1"/>
          </p:cNvPr>
          <p:cNvSpPr/>
          <p:nvPr/>
        </p:nvSpPr>
        <p:spPr>
          <a:xfrm>
            <a:off x="7645466" y="4353288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1 Botón de acción: Volver">
            <a:hlinkClick r:id="rId5" action="ppaction://hlinksldjump" highlightClick="1"/>
          </p:cNvPr>
          <p:cNvSpPr/>
          <p:nvPr/>
        </p:nvSpPr>
        <p:spPr>
          <a:xfrm>
            <a:off x="8241549" y="4353288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</p:spTree>
    <p:extLst>
      <p:ext uri="{BB962C8B-B14F-4D97-AF65-F5344CB8AC3E}">
        <p14:creationId xmlns:p14="http://schemas.microsoft.com/office/powerpoint/2010/main" val="20548990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 sz="1050"/>
          </a:p>
        </p:txBody>
      </p:sp>
      <p:sp>
        <p:nvSpPr>
          <p:cNvPr id="12" name="1 Título"/>
          <p:cNvSpPr txBox="1">
            <a:spLocks/>
          </p:cNvSpPr>
          <p:nvPr/>
        </p:nvSpPr>
        <p:spPr bwMode="auto">
          <a:xfrm>
            <a:off x="1163840" y="735548"/>
            <a:ext cx="6172200" cy="32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3" tIns="34287" rIns="68573" bIns="3428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es-MX" sz="1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 11. Propuestas de Formatos</a:t>
            </a: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9" t="18750" r="9353" b="19020"/>
          <a:stretch/>
        </p:blipFill>
        <p:spPr bwMode="auto">
          <a:xfrm>
            <a:off x="275507" y="1194090"/>
            <a:ext cx="4170883" cy="256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" t="34914" r="41293" b="24031"/>
          <a:stretch/>
        </p:blipFill>
        <p:spPr bwMode="auto">
          <a:xfrm>
            <a:off x="2876035" y="3150381"/>
            <a:ext cx="3306031" cy="1932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 Título"/>
          <p:cNvSpPr>
            <a:spLocks noGrp="1"/>
          </p:cNvSpPr>
          <p:nvPr>
            <p:ph type="title"/>
          </p:nvPr>
        </p:nvSpPr>
        <p:spPr>
          <a:xfrm>
            <a:off x="488731" y="159959"/>
            <a:ext cx="5511300" cy="440637"/>
          </a:xfrm>
        </p:spPr>
        <p:txBody>
          <a:bodyPr/>
          <a:lstStyle/>
          <a:p>
            <a:pPr eaLnBrk="1" hangingPunct="1">
              <a:defRPr/>
            </a:pPr>
            <a:r>
              <a:rPr lang="es-MX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Evaluación Formatos Prerrequisitos</a:t>
            </a:r>
          </a:p>
        </p:txBody>
      </p:sp>
      <p:sp>
        <p:nvSpPr>
          <p:cNvPr id="15" name="7 CuadroTexto"/>
          <p:cNvSpPr txBox="1"/>
          <p:nvPr/>
        </p:nvSpPr>
        <p:spPr>
          <a:xfrm>
            <a:off x="7863507" y="343354"/>
            <a:ext cx="702078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MX" dirty="0"/>
              <a:t>(5i11)</a:t>
            </a:r>
          </a:p>
        </p:txBody>
      </p:sp>
      <p:sp>
        <p:nvSpPr>
          <p:cNvPr id="16" name="Botón de acción: Hacia delante o Siguiente 15">
            <a:hlinkClick r:id="" action="ppaction://hlinkshowjump?jump=nextslide" highlightClick="1"/>
          </p:cNvPr>
          <p:cNvSpPr/>
          <p:nvPr/>
        </p:nvSpPr>
        <p:spPr>
          <a:xfrm>
            <a:off x="7557037" y="4210555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1 Botón de acción: Volver">
            <a:hlinkClick r:id="rId5" action="ppaction://hlinksldjump" highlightClick="1"/>
          </p:cNvPr>
          <p:cNvSpPr/>
          <p:nvPr/>
        </p:nvSpPr>
        <p:spPr>
          <a:xfrm>
            <a:off x="8241549" y="4217595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</p:spTree>
    <p:extLst>
      <p:ext uri="{BB962C8B-B14F-4D97-AF65-F5344CB8AC3E}">
        <p14:creationId xmlns:p14="http://schemas.microsoft.com/office/powerpoint/2010/main" val="3889398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 sz="1050"/>
          </a:p>
        </p:txBody>
      </p:sp>
      <p:sp>
        <p:nvSpPr>
          <p:cNvPr id="12" name="1 Título"/>
          <p:cNvSpPr txBox="1">
            <a:spLocks/>
          </p:cNvSpPr>
          <p:nvPr/>
        </p:nvSpPr>
        <p:spPr bwMode="auto">
          <a:xfrm>
            <a:off x="1163840" y="735548"/>
            <a:ext cx="6172200" cy="32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3" tIns="34287" rIns="68573" bIns="3428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es-MX" sz="1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 11. Propuestas de Formatos</a:t>
            </a: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3" t="19236" r="14008" b="16271"/>
          <a:stretch/>
        </p:blipFill>
        <p:spPr bwMode="auto">
          <a:xfrm>
            <a:off x="82236" y="1059138"/>
            <a:ext cx="3531260" cy="2547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3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4" t="25216" r="25905" b="28394"/>
          <a:stretch/>
        </p:blipFill>
        <p:spPr bwMode="auto">
          <a:xfrm>
            <a:off x="3613495" y="2011089"/>
            <a:ext cx="3378511" cy="305242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1 Título"/>
          <p:cNvSpPr>
            <a:spLocks noGrp="1"/>
          </p:cNvSpPr>
          <p:nvPr>
            <p:ph type="title"/>
          </p:nvPr>
        </p:nvSpPr>
        <p:spPr>
          <a:xfrm>
            <a:off x="685800" y="246038"/>
            <a:ext cx="5511300" cy="392356"/>
          </a:xfrm>
        </p:spPr>
        <p:txBody>
          <a:bodyPr/>
          <a:lstStyle/>
          <a:p>
            <a:pPr eaLnBrk="1" hangingPunct="1">
              <a:defRPr/>
            </a:pPr>
            <a:r>
              <a:rPr lang="es-MX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Evaluación Formatos Prerrequisitos</a:t>
            </a:r>
          </a:p>
        </p:txBody>
      </p:sp>
      <p:sp>
        <p:nvSpPr>
          <p:cNvPr id="15" name="7 CuadroTexto"/>
          <p:cNvSpPr txBox="1"/>
          <p:nvPr/>
        </p:nvSpPr>
        <p:spPr>
          <a:xfrm>
            <a:off x="7863507" y="343354"/>
            <a:ext cx="702078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MX" dirty="0"/>
              <a:t>(5i11)</a:t>
            </a:r>
          </a:p>
        </p:txBody>
      </p:sp>
      <p:sp>
        <p:nvSpPr>
          <p:cNvPr id="16" name="Botón de acción: Hacia delante o Siguiente 15">
            <a:hlinkClick r:id="" action="ppaction://hlinkshowjump?jump=nextslide" highlightClick="1"/>
          </p:cNvPr>
          <p:cNvSpPr/>
          <p:nvPr/>
        </p:nvSpPr>
        <p:spPr>
          <a:xfrm>
            <a:off x="7645466" y="4164101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1 Botón de acción: Volver">
            <a:hlinkClick r:id="rId5" action="ppaction://hlinksldjump" highlightClick="1"/>
          </p:cNvPr>
          <p:cNvSpPr/>
          <p:nvPr/>
        </p:nvSpPr>
        <p:spPr>
          <a:xfrm>
            <a:off x="8241549" y="4171141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</p:spTree>
    <p:extLst>
      <p:ext uri="{BB962C8B-B14F-4D97-AF65-F5344CB8AC3E}">
        <p14:creationId xmlns:p14="http://schemas.microsoft.com/office/powerpoint/2010/main" val="177716338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70035" y="343354"/>
            <a:ext cx="5511300" cy="392356"/>
          </a:xfrm>
        </p:spPr>
        <p:txBody>
          <a:bodyPr/>
          <a:lstStyle/>
          <a:p>
            <a:pPr eaLnBrk="1" hangingPunct="1">
              <a:defRPr/>
            </a:pPr>
            <a:r>
              <a:rPr lang="es-MX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Evaluación Formatos Grupo Heterogéneo</a:t>
            </a:r>
          </a:p>
        </p:txBody>
      </p:sp>
      <p:sp>
        <p:nvSpPr>
          <p:cNvPr id="30725" name="AutoShape 2" descr="Resultado de imagen para interdisciplinariedad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 sz="1050"/>
          </a:p>
        </p:txBody>
      </p:sp>
      <p:pic>
        <p:nvPicPr>
          <p:cNvPr id="82947" name="Picture 3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4" t="25216" r="25905" b="28394"/>
          <a:stretch/>
        </p:blipFill>
        <p:spPr bwMode="auto">
          <a:xfrm>
            <a:off x="3983159" y="2501835"/>
            <a:ext cx="2990597" cy="26416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6" t="18165" r="13593" b="31836"/>
          <a:stretch/>
        </p:blipFill>
        <p:spPr bwMode="auto">
          <a:xfrm>
            <a:off x="278278" y="1048180"/>
            <a:ext cx="3562991" cy="19324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7 CuadroTexto"/>
          <p:cNvSpPr txBox="1"/>
          <p:nvPr/>
        </p:nvSpPr>
        <p:spPr>
          <a:xfrm>
            <a:off x="7863507" y="343354"/>
            <a:ext cx="702078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MX" dirty="0"/>
              <a:t>(5i12)</a:t>
            </a:r>
          </a:p>
        </p:txBody>
      </p:sp>
      <p:sp>
        <p:nvSpPr>
          <p:cNvPr id="12" name="Botón de acción: Hacia delante o Siguiente 11">
            <a:hlinkClick r:id="" action="ppaction://hlinkshowjump?jump=nextslide" highlightClick="1"/>
          </p:cNvPr>
          <p:cNvSpPr/>
          <p:nvPr/>
        </p:nvSpPr>
        <p:spPr>
          <a:xfrm>
            <a:off x="7645466" y="4242086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1 Botón de acción: Volver">
            <a:hlinkClick r:id="rId5" action="ppaction://hlinksldjump" highlightClick="1"/>
          </p:cNvPr>
          <p:cNvSpPr/>
          <p:nvPr/>
        </p:nvSpPr>
        <p:spPr>
          <a:xfrm>
            <a:off x="8241549" y="4249126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</p:spTree>
    <p:extLst>
      <p:ext uri="{BB962C8B-B14F-4D97-AF65-F5344CB8AC3E}">
        <p14:creationId xmlns:p14="http://schemas.microsoft.com/office/powerpoint/2010/main" val="42810074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" name="Rectangle 122"/>
          <p:cNvSpPr>
            <a:spLocks noChangeArrowheads="1"/>
          </p:cNvSpPr>
          <p:nvPr/>
        </p:nvSpPr>
        <p:spPr bwMode="auto">
          <a:xfrm>
            <a:off x="1267852" y="1915511"/>
            <a:ext cx="3888581" cy="727392"/>
          </a:xfrm>
          <a:prstGeom prst="rect">
            <a:avLst/>
          </a:prstGeom>
          <a:noFill/>
          <a:ln>
            <a:noFill/>
          </a:ln>
          <a:extLst/>
        </p:spPr>
        <p:txBody>
          <a:bodyPr spcFirstLastPara="1" wrap="square" lIns="91425" tIns="91425" rIns="91425" bIns="91425" anchor="b" anchorCtr="0"/>
          <a:lstStyle/>
          <a:p>
            <a:pPr algn="ctr">
              <a:buClr>
                <a:srgbClr val="434343"/>
              </a:buClr>
              <a:buSzPts val="4800"/>
              <a:buFont typeface="Lato Hairline"/>
              <a:buNone/>
            </a:pPr>
            <a:r>
              <a:rPr lang="es-MX" sz="4000" dirty="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rPr>
              <a:t>Infografía Digital</a:t>
            </a:r>
          </a:p>
        </p:txBody>
      </p:sp>
      <p:pic>
        <p:nvPicPr>
          <p:cNvPr id="11267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04" y="274090"/>
            <a:ext cx="1458515" cy="591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Botón de acción: Volver">
            <a:hlinkClick r:id="rId4" action="ppaction://hlinksldjump" highlightClick="1"/>
          </p:cNvPr>
          <p:cNvSpPr/>
          <p:nvPr/>
        </p:nvSpPr>
        <p:spPr>
          <a:xfrm>
            <a:off x="8241549" y="4234203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  <p:sp>
        <p:nvSpPr>
          <p:cNvPr id="8" name="7 CuadroTexto"/>
          <p:cNvSpPr txBox="1"/>
          <p:nvPr/>
        </p:nvSpPr>
        <p:spPr>
          <a:xfrm>
            <a:off x="7863507" y="343354"/>
            <a:ext cx="702078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MX" dirty="0"/>
              <a:t>(5i13)</a:t>
            </a:r>
          </a:p>
        </p:txBody>
      </p:sp>
      <p:sp>
        <p:nvSpPr>
          <p:cNvPr id="9" name="Botón de acción: Hacia delante o Siguiente 8">
            <a:hlinkClick r:id="" action="ppaction://hlinkshowjump?jump=nextslide" highlightClick="1"/>
          </p:cNvPr>
          <p:cNvSpPr/>
          <p:nvPr/>
        </p:nvSpPr>
        <p:spPr>
          <a:xfrm>
            <a:off x="7572803" y="4227163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050426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156" y="735546"/>
            <a:ext cx="1836204" cy="1266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64856" y="260852"/>
            <a:ext cx="5511300" cy="435540"/>
          </a:xfrm>
        </p:spPr>
        <p:txBody>
          <a:bodyPr/>
          <a:lstStyle/>
          <a:p>
            <a:pPr eaLnBrk="1" hangingPunct="1">
              <a:defRPr/>
            </a:pPr>
            <a:r>
              <a:rPr lang="es-MX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¿Cómo hacer una Infografía?</a:t>
            </a:r>
          </a:p>
        </p:txBody>
      </p:sp>
      <p:sp>
        <p:nvSpPr>
          <p:cNvPr id="8" name="2 Marcador de contenido"/>
          <p:cNvSpPr>
            <a:spLocks noGrp="1"/>
          </p:cNvSpPr>
          <p:nvPr>
            <p:ph idx="4294967295"/>
          </p:nvPr>
        </p:nvSpPr>
        <p:spPr>
          <a:xfrm>
            <a:off x="636851" y="956990"/>
            <a:ext cx="5211955" cy="363865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s-MX" sz="2400" dirty="0"/>
              <a:t>Definir el objetivo y público al que va dirigido</a:t>
            </a:r>
          </a:p>
          <a:p>
            <a:pPr marL="0" indent="0">
              <a:buNone/>
              <a:defRPr/>
            </a:pPr>
            <a:r>
              <a:rPr lang="es-MX" sz="2400" dirty="0"/>
              <a:t>Seleccionar el tema y fuentes de información</a:t>
            </a:r>
          </a:p>
          <a:p>
            <a:pPr marL="0" indent="0">
              <a:buNone/>
              <a:defRPr/>
            </a:pPr>
            <a:r>
              <a:rPr lang="es-MX" sz="2400" dirty="0"/>
              <a:t>Organizar ideas: ¿Cómo hacerlo?, ¿En qué?</a:t>
            </a:r>
          </a:p>
          <a:p>
            <a:pPr marL="0" indent="0">
              <a:buNone/>
              <a:defRPr/>
            </a:pPr>
            <a:r>
              <a:rPr lang="es-MX" sz="2400" dirty="0"/>
              <a:t>Determinar el tipo de difusión</a:t>
            </a:r>
          </a:p>
          <a:p>
            <a:pPr marL="0" indent="0">
              <a:buNone/>
              <a:defRPr/>
            </a:pPr>
            <a:endParaRPr lang="es-MX" sz="2400" dirty="0"/>
          </a:p>
        </p:txBody>
      </p:sp>
      <p:sp>
        <p:nvSpPr>
          <p:cNvPr id="5" name="4 CuadroTexto"/>
          <p:cNvSpPr txBox="1"/>
          <p:nvPr/>
        </p:nvSpPr>
        <p:spPr>
          <a:xfrm>
            <a:off x="244111" y="1175572"/>
            <a:ext cx="297033" cy="30007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68573" tIns="34287" rIns="68573" bIns="34287" rtlCol="0">
            <a:spAutoFit/>
          </a:bodyPr>
          <a:lstStyle/>
          <a:p>
            <a:r>
              <a:rPr lang="es-MX" sz="1500" b="1" dirty="0"/>
              <a:t>1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291964" y="1954828"/>
            <a:ext cx="297033" cy="30007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68573" tIns="34287" rIns="68573" bIns="34287" rtlCol="0">
            <a:spAutoFit/>
          </a:bodyPr>
          <a:lstStyle/>
          <a:p>
            <a:r>
              <a:rPr lang="es-MX" sz="1500" b="1" dirty="0"/>
              <a:t>2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288793" y="2785615"/>
            <a:ext cx="297033" cy="30007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68573" tIns="34287" rIns="68573" bIns="34287" rtlCol="0">
            <a:spAutoFit/>
          </a:bodyPr>
          <a:lstStyle/>
          <a:p>
            <a:r>
              <a:rPr lang="es-MX" sz="1500" b="1" dirty="0"/>
              <a:t>3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306680" y="3572617"/>
            <a:ext cx="297033" cy="30007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68573" tIns="34287" rIns="68573" bIns="34287" rtlCol="0">
            <a:spAutoFit/>
          </a:bodyPr>
          <a:lstStyle/>
          <a:p>
            <a:r>
              <a:rPr lang="es-MX" sz="1500" b="1" dirty="0"/>
              <a:t>4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31"/>
          <a:stretch/>
        </p:blipFill>
        <p:spPr bwMode="auto">
          <a:xfrm>
            <a:off x="5544110" y="2011289"/>
            <a:ext cx="2345122" cy="115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2" t="35631" r="12713" b="34532"/>
          <a:stretch/>
        </p:blipFill>
        <p:spPr bwMode="auto">
          <a:xfrm rot="915198">
            <a:off x="6203012" y="2811028"/>
            <a:ext cx="827690" cy="11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9471">
            <a:off x="6570116" y="2166372"/>
            <a:ext cx="1850231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7 CuadroTexto"/>
          <p:cNvSpPr txBox="1"/>
          <p:nvPr/>
        </p:nvSpPr>
        <p:spPr>
          <a:xfrm>
            <a:off x="7863507" y="343354"/>
            <a:ext cx="702078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MX" dirty="0"/>
              <a:t>(5i13)</a:t>
            </a:r>
          </a:p>
        </p:txBody>
      </p:sp>
      <p:sp>
        <p:nvSpPr>
          <p:cNvPr id="19" name="Botón de acción: Hacia delante o Siguiente 18">
            <a:hlinkClick r:id="" action="ppaction://hlinkshowjump?jump=nextslide" highlightClick="1"/>
          </p:cNvPr>
          <p:cNvSpPr/>
          <p:nvPr/>
        </p:nvSpPr>
        <p:spPr>
          <a:xfrm>
            <a:off x="7645466" y="4281233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4 Botón de acción: Volver">
            <a:hlinkClick r:id="rId6" action="ppaction://hlinksldjump" highlightClick="1"/>
          </p:cNvPr>
          <p:cNvSpPr/>
          <p:nvPr/>
        </p:nvSpPr>
        <p:spPr>
          <a:xfrm>
            <a:off x="8241549" y="4311921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</p:spTree>
    <p:extLst>
      <p:ext uri="{BB962C8B-B14F-4D97-AF65-F5344CB8AC3E}">
        <p14:creationId xmlns:p14="http://schemas.microsoft.com/office/powerpoint/2010/main" val="422915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376649" y="141890"/>
            <a:ext cx="6907019" cy="566762"/>
          </a:xfrm>
        </p:spPr>
        <p:txBody>
          <a:bodyPr/>
          <a:lstStyle/>
          <a:p>
            <a:pPr>
              <a:defRPr/>
            </a:pPr>
            <a:r>
              <a:rPr lang="es-MX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Índice de Apartados del Portafolio</a:t>
            </a:r>
          </a:p>
        </p:txBody>
      </p:sp>
      <p:sp>
        <p:nvSpPr>
          <p:cNvPr id="2" name="Marcador de texto 1"/>
          <p:cNvSpPr>
            <a:spLocks noGrp="1"/>
          </p:cNvSpPr>
          <p:nvPr>
            <p:ph type="body" idx="4294967295"/>
          </p:nvPr>
        </p:nvSpPr>
        <p:spPr>
          <a:xfrm>
            <a:off x="457200" y="2211825"/>
            <a:ext cx="2675100" cy="2637900"/>
          </a:xfrm>
        </p:spPr>
        <p:txBody>
          <a:bodyPr/>
          <a:lstStyle/>
          <a:p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4294967295"/>
          </p:nvPr>
        </p:nvSpPr>
        <p:spPr>
          <a:xfrm>
            <a:off x="3293406" y="2211825"/>
            <a:ext cx="2675100" cy="2637900"/>
          </a:xfrm>
        </p:spPr>
        <p:txBody>
          <a:bodyPr/>
          <a:lstStyle/>
          <a:p>
            <a:endParaRPr lang="es-MX"/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149705678"/>
              </p:ext>
            </p:extLst>
          </p:nvPr>
        </p:nvGraphicFramePr>
        <p:xfrm>
          <a:off x="268014" y="819807"/>
          <a:ext cx="7086599" cy="391081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261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4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07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1868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APARTADO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CONTENIDO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N°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5757">
                <a:tc>
                  <a:txBody>
                    <a:bodyPr/>
                    <a:lstStyle/>
                    <a:p>
                      <a:pPr marL="0" indent="0" algn="ctr">
                        <a:buNone/>
                        <a:defRPr/>
                      </a:pPr>
                      <a:r>
                        <a:rPr lang="es-MX" sz="2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5e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Extraer del P.8</a:t>
                      </a:r>
                      <a:endParaRPr lang="es-MX" sz="21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dirty="0"/>
                        <a:t>Preguntas/s generadoras</a:t>
                      </a:r>
                      <a:r>
                        <a:rPr lang="es-MX" sz="1600" baseline="0" dirty="0"/>
                        <a:t>/s,  pregunta/s guía, problema/s a abordar, asunto a resolver o a probar, propuesta, etcétera, del proyecto a realizar.</a:t>
                      </a:r>
                      <a:endParaRPr lang="es-MX" sz="16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hlinkClick r:id="rId2" action="ppaction://hlinksldjump"/>
                        </a:rPr>
                        <a:t>27</a:t>
                      </a:r>
                      <a:endParaRPr lang="es-MX" sz="16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58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5f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Extraer del P.8</a:t>
                      </a:r>
                      <a:endParaRPr lang="es-MX" sz="21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Contenido.</a:t>
                      </a:r>
                      <a:r>
                        <a:rPr lang="es-MX" sz="1600" baseline="0" dirty="0"/>
                        <a:t> Temas y productos propuestos.</a:t>
                      </a:r>
                      <a:endParaRPr lang="es-MX" sz="16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hlinkClick r:id="rId3" action="ppaction://hlinksldjump"/>
                        </a:rPr>
                        <a:t>28-31</a:t>
                      </a:r>
                      <a:endParaRPr lang="es-MX" sz="16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868">
                <a:tc rowSpan="5">
                  <a:txBody>
                    <a:bodyPr/>
                    <a:lstStyle/>
                    <a:p>
                      <a:pPr marL="0" indent="0" algn="ctr" defTabSz="914302" rtl="0" eaLnBrk="1" latinLnBrk="0" hangingPunct="1">
                        <a:buNone/>
                        <a:defRPr/>
                      </a:pPr>
                      <a:r>
                        <a:rPr lang="es-MX" sz="2100" kern="12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5g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Formatos</a:t>
                      </a:r>
                      <a:r>
                        <a:rPr lang="es-MX" sz="9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 instrumentos para la planeación, seguimiento y evaluación.</a:t>
                      </a:r>
                      <a:endParaRPr lang="es-MX" sz="2100" kern="12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Planeación general.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hlinkClick r:id="rId4" action="ppaction://hlinksldjump"/>
                        </a:rPr>
                        <a:t>32-39</a:t>
                      </a:r>
                      <a:endParaRPr lang="es-MX" sz="16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1868"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3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dirty="0"/>
                        <a:t>Planeación</a:t>
                      </a:r>
                      <a:r>
                        <a:rPr lang="es-MX" sz="1600" baseline="0" dirty="0"/>
                        <a:t>  Sesión por Sesión</a:t>
                      </a:r>
                      <a:endParaRPr lang="es-MX" sz="16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s-MX" sz="16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5124">
                <a:tc vMerge="1">
                  <a:txBody>
                    <a:bodyPr/>
                    <a:lstStyle/>
                    <a:p>
                      <a:pPr marL="0" marR="0" indent="0" algn="ctr" defTabSz="9143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3200" kern="12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dirty="0"/>
                        <a:t>Seguimiento.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s-MX" sz="16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1868">
                <a:tc vMerge="1">
                  <a:txBody>
                    <a:bodyPr/>
                    <a:lstStyle/>
                    <a:p>
                      <a:pPr marL="0" marR="0" indent="0" algn="ctr" defTabSz="9143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2800" kern="12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Evaluación.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s-MX" sz="16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1868">
                <a:tc vMerge="1">
                  <a:txBody>
                    <a:bodyPr/>
                    <a:lstStyle/>
                    <a:p>
                      <a:pPr marL="0" marR="0" indent="0" algn="ctr" defTabSz="9143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2800" kern="12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dirty="0"/>
                        <a:t>Autoevaluación y coevaluación.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s-MX" sz="16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Botón de acción: Hacia delante o Siguiente 6">
            <a:hlinkClick r:id="" action="ppaction://hlinkshowjump?jump=nextslide" highlightClick="1"/>
          </p:cNvPr>
          <p:cNvSpPr/>
          <p:nvPr/>
        </p:nvSpPr>
        <p:spPr>
          <a:xfrm>
            <a:off x="8164009" y="4464432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509772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536027" y="218557"/>
            <a:ext cx="5511300" cy="432754"/>
          </a:xfrm>
        </p:spPr>
        <p:txBody>
          <a:bodyPr/>
          <a:lstStyle/>
          <a:p>
            <a:pPr eaLnBrk="1" hangingPunct="1">
              <a:defRPr/>
            </a:pPr>
            <a:r>
              <a:rPr lang="es-MX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¿Cómo hacer una Infografía?</a:t>
            </a:r>
          </a:p>
        </p:txBody>
      </p:sp>
      <p:sp>
        <p:nvSpPr>
          <p:cNvPr id="8" name="2 Marcador de contenido"/>
          <p:cNvSpPr>
            <a:spLocks noGrp="1"/>
          </p:cNvSpPr>
          <p:nvPr>
            <p:ph idx="4294967295"/>
          </p:nvPr>
        </p:nvSpPr>
        <p:spPr>
          <a:xfrm>
            <a:off x="851338" y="864202"/>
            <a:ext cx="5283036" cy="3424237"/>
          </a:xfrm>
          <a:noFill/>
          <a:ln>
            <a:noFill/>
          </a:ln>
        </p:spPr>
        <p:txBody>
          <a:bodyPr spcFirstLastPara="1" wrap="square" lIns="91425" tIns="91425" rIns="91425" bIns="91425" anchor="t" anchorCtr="0"/>
          <a:lstStyle/>
          <a:p>
            <a:pPr marL="0" indent="0">
              <a:buNone/>
            </a:pPr>
            <a:r>
              <a:rPr lang="es-MX" sz="2400" dirty="0"/>
              <a:t>Decidir el tipo de presentación: digital o impreso</a:t>
            </a:r>
          </a:p>
          <a:p>
            <a:pPr marL="0" indent="0">
              <a:buNone/>
            </a:pPr>
            <a:r>
              <a:rPr lang="es-MX" sz="2400" dirty="0"/>
              <a:t>Seleccionar imágenes, datos estadísticos, gráficos, etc.</a:t>
            </a:r>
          </a:p>
          <a:p>
            <a:pPr marL="0" indent="0">
              <a:buNone/>
            </a:pPr>
            <a:r>
              <a:rPr lang="es-MX" sz="2400" dirty="0"/>
              <a:t>Hacer un bosquejo</a:t>
            </a:r>
          </a:p>
          <a:p>
            <a:pPr marL="0" indent="0">
              <a:buNone/>
            </a:pPr>
            <a:r>
              <a:rPr lang="es-MX" sz="2400" dirty="0"/>
              <a:t>Elegir las herramientas necesarias para elaborarlo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364606" y="1095430"/>
            <a:ext cx="297033" cy="30007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68573" tIns="34287" rIns="68573" bIns="34287" rtlCol="0">
            <a:spAutoFit/>
          </a:bodyPr>
          <a:lstStyle/>
          <a:p>
            <a:r>
              <a:rPr lang="es-MX" sz="1500" b="1" dirty="0"/>
              <a:t>5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379855" y="1898967"/>
            <a:ext cx="297033" cy="30007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68573" tIns="34287" rIns="68573" bIns="34287" rtlCol="0">
            <a:spAutoFit/>
          </a:bodyPr>
          <a:lstStyle/>
          <a:p>
            <a:r>
              <a:rPr lang="es-MX" sz="1500" b="1" dirty="0"/>
              <a:t>6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387510" y="3162635"/>
            <a:ext cx="297033" cy="30007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68573" tIns="34287" rIns="68573" bIns="34287" rtlCol="0">
            <a:spAutoFit/>
          </a:bodyPr>
          <a:lstStyle/>
          <a:p>
            <a:r>
              <a:rPr lang="es-MX" sz="1500" b="1" dirty="0"/>
              <a:t>8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387510" y="2718516"/>
            <a:ext cx="297033" cy="30007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68573" tIns="34287" rIns="68573" bIns="34287" rtlCol="0">
            <a:spAutoFit/>
          </a:bodyPr>
          <a:lstStyle/>
          <a:p>
            <a:r>
              <a:rPr lang="es-MX" sz="1500" b="1" dirty="0"/>
              <a:t>7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1" y="2207049"/>
            <a:ext cx="2043766" cy="143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7 CuadroTexto"/>
          <p:cNvSpPr txBox="1"/>
          <p:nvPr/>
        </p:nvSpPr>
        <p:spPr>
          <a:xfrm>
            <a:off x="7863507" y="343354"/>
            <a:ext cx="702078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MX" dirty="0"/>
              <a:t>(5i13)</a:t>
            </a:r>
          </a:p>
        </p:txBody>
      </p:sp>
      <p:sp>
        <p:nvSpPr>
          <p:cNvPr id="14" name="Botón de acción: Hacia delante o Siguiente 13">
            <a:hlinkClick r:id="" action="ppaction://hlinkshowjump?jump=nextslide" highlightClick="1"/>
          </p:cNvPr>
          <p:cNvSpPr/>
          <p:nvPr/>
        </p:nvSpPr>
        <p:spPr>
          <a:xfrm>
            <a:off x="7645466" y="4186906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4 Botón de acción: Volver">
            <a:hlinkClick r:id="rId3" action="ppaction://hlinksldjump" highlightClick="1"/>
          </p:cNvPr>
          <p:cNvSpPr/>
          <p:nvPr/>
        </p:nvSpPr>
        <p:spPr>
          <a:xfrm>
            <a:off x="8241549" y="4234203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</p:spTree>
    <p:extLst>
      <p:ext uri="{BB962C8B-B14F-4D97-AF65-F5344CB8AC3E}">
        <p14:creationId xmlns:p14="http://schemas.microsoft.com/office/powerpoint/2010/main" val="31042251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559676" y="343354"/>
            <a:ext cx="3256240" cy="541935"/>
          </a:xfrm>
        </p:spPr>
        <p:txBody>
          <a:bodyPr/>
          <a:lstStyle/>
          <a:p>
            <a:pPr eaLnBrk="1" hangingPunct="1">
              <a:defRPr/>
            </a:pPr>
            <a:r>
              <a:rPr lang="es-MX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Infografía</a:t>
            </a: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57" y="885288"/>
            <a:ext cx="2348402" cy="4090851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7863507" y="343354"/>
            <a:ext cx="702078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MX" dirty="0"/>
              <a:t>(5i14)</a:t>
            </a:r>
          </a:p>
        </p:txBody>
      </p:sp>
      <p:sp>
        <p:nvSpPr>
          <p:cNvPr id="9" name="Botón de acción: Hacia delante o Siguiente 8">
            <a:hlinkClick r:id="" action="ppaction://hlinkshowjump?jump=nextslide" highlightClick="1"/>
          </p:cNvPr>
          <p:cNvSpPr/>
          <p:nvPr/>
        </p:nvSpPr>
        <p:spPr>
          <a:xfrm>
            <a:off x="7580685" y="4400584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4 Botón de acción: Volver">
            <a:hlinkClick r:id="rId3" action="ppaction://hlinksldjump" highlightClick="1"/>
          </p:cNvPr>
          <p:cNvSpPr/>
          <p:nvPr/>
        </p:nvSpPr>
        <p:spPr>
          <a:xfrm>
            <a:off x="8241549" y="4400584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</p:spTree>
    <p:extLst>
      <p:ext uri="{BB962C8B-B14F-4D97-AF65-F5344CB8AC3E}">
        <p14:creationId xmlns:p14="http://schemas.microsoft.com/office/powerpoint/2010/main" val="227961757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" name="Rectangle 122"/>
          <p:cNvSpPr>
            <a:spLocks noChangeArrowheads="1"/>
          </p:cNvSpPr>
          <p:nvPr/>
        </p:nvSpPr>
        <p:spPr bwMode="auto">
          <a:xfrm>
            <a:off x="1457038" y="1824491"/>
            <a:ext cx="3888581" cy="1512094"/>
          </a:xfrm>
          <a:prstGeom prst="rect">
            <a:avLst/>
          </a:prstGeom>
          <a:noFill/>
          <a:ln>
            <a:noFill/>
          </a:ln>
          <a:extLst/>
        </p:spPr>
        <p:txBody>
          <a:bodyPr spcFirstLastPara="1" wrap="square" lIns="91425" tIns="91425" rIns="91425" bIns="91425" anchor="b" anchorCtr="0"/>
          <a:lstStyle/>
          <a:p>
            <a:pPr algn="ctr">
              <a:buClr>
                <a:srgbClr val="434343"/>
              </a:buClr>
              <a:buSzPts val="4800"/>
              <a:buFont typeface="Lato Hairline"/>
              <a:buNone/>
            </a:pPr>
            <a:r>
              <a:rPr lang="es-MX" sz="4000" dirty="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rPr>
              <a:t>Reflexiones Personales</a:t>
            </a:r>
          </a:p>
        </p:txBody>
      </p:sp>
      <p:pic>
        <p:nvPicPr>
          <p:cNvPr id="31747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393" y="195263"/>
            <a:ext cx="1458515" cy="591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7 CuadroTexto"/>
          <p:cNvSpPr txBox="1"/>
          <p:nvPr/>
        </p:nvSpPr>
        <p:spPr>
          <a:xfrm>
            <a:off x="7863507" y="343354"/>
            <a:ext cx="702078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MX" dirty="0"/>
              <a:t>(5i15)</a:t>
            </a:r>
          </a:p>
        </p:txBody>
      </p:sp>
      <p:sp>
        <p:nvSpPr>
          <p:cNvPr id="9" name="Botón de acción: Hacia delante o Siguiente 8">
            <a:hlinkClick r:id="" action="ppaction://hlinkshowjump?jump=nextslide" highlightClick="1"/>
          </p:cNvPr>
          <p:cNvSpPr/>
          <p:nvPr/>
        </p:nvSpPr>
        <p:spPr>
          <a:xfrm>
            <a:off x="7645466" y="4345404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4 Botón de acción: Volver">
            <a:hlinkClick r:id="rId4" action="ppaction://hlinksldjump" highlightClick="1"/>
          </p:cNvPr>
          <p:cNvSpPr/>
          <p:nvPr/>
        </p:nvSpPr>
        <p:spPr>
          <a:xfrm>
            <a:off x="8241549" y="4345404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</p:spTree>
    <p:extLst>
      <p:ext uri="{BB962C8B-B14F-4D97-AF65-F5344CB8AC3E}">
        <p14:creationId xmlns:p14="http://schemas.microsoft.com/office/powerpoint/2010/main" val="10271779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01110" y="403044"/>
            <a:ext cx="5511300" cy="857400"/>
          </a:xfrm>
        </p:spPr>
        <p:txBody>
          <a:bodyPr/>
          <a:lstStyle/>
          <a:p>
            <a:r>
              <a:rPr lang="es-MX" dirty="0"/>
              <a:t>Lógica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543910" y="1519511"/>
            <a:ext cx="5511800" cy="321014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sz="1400" dirty="0"/>
              <a:t>L</a:t>
            </a:r>
            <a:r>
              <a:rPr lang="es-MX" sz="1400" dirty="0"/>
              <a:t>a experiencia del trabajo interdisciplinario de conexiones representa grandes ventajas, cuyo objetivo consiste en  desarrollar las  habilidades sociales y actitudinales del estudiante esto se da por medio del trabajo en equipo, así mismo mejora las habilidades para construir su propio conocimiento por medio de la investigación, reflexión y contenidos académicos.</a:t>
            </a:r>
          </a:p>
          <a:p>
            <a:pPr marL="0" indent="0" algn="just">
              <a:buNone/>
            </a:pPr>
            <a:r>
              <a:rPr lang="es-MX" sz="1400" dirty="0"/>
              <a:t>Esta forma de trabajo va ayudar al estudiante a tener un enfoque pedagógico-didáctico y metodológico, ya que es una de las barreras de aprendizaje que enfrentan en la actualidad.</a:t>
            </a:r>
          </a:p>
          <a:p>
            <a:pPr marL="0" indent="0" algn="just">
              <a:buNone/>
            </a:pPr>
            <a:r>
              <a:rPr lang="es-MX" sz="1400" dirty="0"/>
              <a:t>Lo cierto es que los profesores involucrados deben de tener una buena coordinación en programas y temas que  enlacen perfectamente en el proyecto con las disciplinas involucradas, para así concluir en tiempo y forma con el objetivo.</a:t>
            </a:r>
          </a:p>
          <a:p>
            <a:pPr marL="0" indent="0">
              <a:buNone/>
            </a:pPr>
            <a:endParaRPr lang="es-MX" sz="1400" dirty="0"/>
          </a:p>
        </p:txBody>
      </p:sp>
      <p:sp>
        <p:nvSpPr>
          <p:cNvPr id="6" name="7 CuadroTexto"/>
          <p:cNvSpPr txBox="1"/>
          <p:nvPr/>
        </p:nvSpPr>
        <p:spPr>
          <a:xfrm>
            <a:off x="7863507" y="343354"/>
            <a:ext cx="702078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MX" dirty="0"/>
              <a:t>(5i15)</a:t>
            </a:r>
          </a:p>
        </p:txBody>
      </p:sp>
      <p:sp>
        <p:nvSpPr>
          <p:cNvPr id="8" name="Botón de acción: Hacia delante o Siguiente 7">
            <a:hlinkClick r:id="" action="ppaction://hlinkshowjump?jump=nextslide" highlightClick="1"/>
          </p:cNvPr>
          <p:cNvSpPr/>
          <p:nvPr/>
        </p:nvSpPr>
        <p:spPr>
          <a:xfrm>
            <a:off x="7596438" y="4405619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4 Botón de acción: Volver">
            <a:hlinkClick r:id="rId2" action="ppaction://hlinksldjump" highlightClick="1"/>
          </p:cNvPr>
          <p:cNvSpPr/>
          <p:nvPr/>
        </p:nvSpPr>
        <p:spPr>
          <a:xfrm>
            <a:off x="8241549" y="4412659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</p:spTree>
    <p:extLst>
      <p:ext uri="{BB962C8B-B14F-4D97-AF65-F5344CB8AC3E}">
        <p14:creationId xmlns:p14="http://schemas.microsoft.com/office/powerpoint/2010/main" val="232274796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93682" y="181797"/>
            <a:ext cx="5511300" cy="857400"/>
          </a:xfrm>
        </p:spPr>
        <p:txBody>
          <a:bodyPr/>
          <a:lstStyle/>
          <a:p>
            <a:r>
              <a:rPr lang="es-MX" dirty="0"/>
              <a:t>Orientación IV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90EE9775-1007-47C9-968B-02FE9A70AC04}"/>
              </a:ext>
            </a:extLst>
          </p:cNvPr>
          <p:cNvSpPr txBox="1">
            <a:spLocks/>
          </p:cNvSpPr>
          <p:nvPr/>
        </p:nvSpPr>
        <p:spPr bwMode="auto">
          <a:xfrm>
            <a:off x="528145" y="939998"/>
            <a:ext cx="7176203" cy="4008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3" tIns="34287" rIns="68573" bIns="34287" numCol="1" anchor="t" anchorCtr="0" compatLnSpc="1">
            <a:prstTxWarp prst="textNoShape">
              <a:avLst/>
            </a:prstTxWarp>
          </a:bodyPr>
          <a:lstStyle>
            <a:lvl1pPr marL="342863" indent="-34286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71" indent="-285719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2877" indent="-228576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028" indent="-22857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180" indent="-22857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330" indent="-22857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481" indent="-22857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8633" indent="-22857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5783" indent="-22857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MX" sz="2100" dirty="0"/>
              <a:t>El trabajo interdisciplinario es fructífero en cuanto al desarrollo del conocimiento, pero también a las habilidades sociales que se ponen en juego, como la negociación, tolerancia, comunicación, establecer acuerdos, organización y coordinación de tiempos, ideas y la concreción de éstas. </a:t>
            </a:r>
          </a:p>
          <a:p>
            <a:pPr marL="0" indent="0" algn="just">
              <a:buNone/>
            </a:pPr>
            <a:r>
              <a:rPr lang="es-MX" sz="2100" dirty="0"/>
              <a:t>Me pareció un buen ejercicio y proceso entre los docentes, ya que es justo lo que pedimos a los alumnos, partiendo de esto considero que es trabajar con congruencia para formar estudiantes a través del ejemplo,  del propio aprendizaje y desarrollo de habilidades docentes. </a:t>
            </a:r>
          </a:p>
        </p:txBody>
      </p:sp>
      <p:sp>
        <p:nvSpPr>
          <p:cNvPr id="6" name="7 CuadroTexto"/>
          <p:cNvSpPr txBox="1"/>
          <p:nvPr/>
        </p:nvSpPr>
        <p:spPr>
          <a:xfrm>
            <a:off x="7863507" y="343354"/>
            <a:ext cx="702078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MX" dirty="0"/>
              <a:t>(5i15)</a:t>
            </a:r>
          </a:p>
        </p:txBody>
      </p:sp>
      <p:sp>
        <p:nvSpPr>
          <p:cNvPr id="8" name="Botón de acción: Hacia delante o Siguiente 7">
            <a:hlinkClick r:id="" action="ppaction://hlinkshowjump?jump=nextslide" highlightClick="1"/>
          </p:cNvPr>
          <p:cNvSpPr/>
          <p:nvPr/>
        </p:nvSpPr>
        <p:spPr>
          <a:xfrm>
            <a:off x="7536866" y="4534590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4 Botón de acción: Volver">
            <a:hlinkClick r:id="rId2" action="ppaction://hlinksldjump" highlightClick="1"/>
          </p:cNvPr>
          <p:cNvSpPr/>
          <p:nvPr/>
        </p:nvSpPr>
        <p:spPr>
          <a:xfrm>
            <a:off x="8241549" y="4534590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</p:spTree>
    <p:extLst>
      <p:ext uri="{BB962C8B-B14F-4D97-AF65-F5344CB8AC3E}">
        <p14:creationId xmlns:p14="http://schemas.microsoft.com/office/powerpoint/2010/main" val="71138441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59220" y="552817"/>
            <a:ext cx="5511300" cy="857400"/>
          </a:xfrm>
        </p:spPr>
        <p:txBody>
          <a:bodyPr/>
          <a:lstStyle/>
          <a:p>
            <a:r>
              <a:rPr lang="es-MX" dirty="0"/>
              <a:t>Informática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338959" y="1685324"/>
            <a:ext cx="6172200" cy="210661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MX" sz="2100" dirty="0"/>
              <a:t>El trabajo interdisciplinario nos brinda a docentes y alumnos, una maravillosa oportunidad para enriquecer nuestros conocimientos por la interrelación entre las disciplinas, pero también nos permite fortalecer nuestras habilidades sociales.</a:t>
            </a:r>
          </a:p>
        </p:txBody>
      </p:sp>
      <p:sp>
        <p:nvSpPr>
          <p:cNvPr id="6" name="7 CuadroTexto"/>
          <p:cNvSpPr txBox="1"/>
          <p:nvPr/>
        </p:nvSpPr>
        <p:spPr>
          <a:xfrm>
            <a:off x="7863507" y="343354"/>
            <a:ext cx="702078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MX" dirty="0"/>
              <a:t>(5i15)</a:t>
            </a:r>
          </a:p>
        </p:txBody>
      </p:sp>
      <p:sp>
        <p:nvSpPr>
          <p:cNvPr id="8" name="Botón de acción: Hacia delante o Siguiente 7">
            <a:hlinkClick r:id="" action="ppaction://hlinkshowjump?jump=nextslide" highlightClick="1"/>
          </p:cNvPr>
          <p:cNvSpPr/>
          <p:nvPr/>
        </p:nvSpPr>
        <p:spPr>
          <a:xfrm>
            <a:off x="7427425" y="4588927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4 Botón de acción: Volver">
            <a:hlinkClick r:id="rId2" action="ppaction://hlinksldjump" highlightClick="1"/>
          </p:cNvPr>
          <p:cNvSpPr/>
          <p:nvPr/>
        </p:nvSpPr>
        <p:spPr>
          <a:xfrm>
            <a:off x="8214546" y="4595967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</p:spTree>
    <p:extLst>
      <p:ext uri="{BB962C8B-B14F-4D97-AF65-F5344CB8AC3E}">
        <p14:creationId xmlns:p14="http://schemas.microsoft.com/office/powerpoint/2010/main" val="4588730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98634" y="418809"/>
            <a:ext cx="5511300" cy="857400"/>
          </a:xfrm>
        </p:spPr>
        <p:txBody>
          <a:bodyPr/>
          <a:lstStyle/>
          <a:p>
            <a:r>
              <a:rPr lang="es-MX" dirty="0"/>
              <a:t>Matemáticas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4294967295"/>
          </p:nvPr>
        </p:nvSpPr>
        <p:spPr>
          <a:xfrm>
            <a:off x="614856" y="1575458"/>
            <a:ext cx="5636172" cy="3162080"/>
          </a:xfrm>
        </p:spPr>
        <p:txBody>
          <a:bodyPr>
            <a:noAutofit/>
          </a:bodyPr>
          <a:lstStyle/>
          <a:p>
            <a:pPr marL="114300" indent="0" algn="ctr">
              <a:buNone/>
            </a:pPr>
            <a:r>
              <a:rPr lang="es-MX" sz="2400" dirty="0"/>
              <a:t>Mis dificultades para la construcción del proyecto fueron:  tratar de utilizar un lenguaje en común con miembros del equipo, además de dejar de prescindir de metodologías y enfoques disciplinares propios.</a:t>
            </a:r>
          </a:p>
        </p:txBody>
      </p:sp>
      <p:sp>
        <p:nvSpPr>
          <p:cNvPr id="6" name="7 CuadroTexto"/>
          <p:cNvSpPr txBox="1"/>
          <p:nvPr/>
        </p:nvSpPr>
        <p:spPr>
          <a:xfrm>
            <a:off x="7863507" y="343354"/>
            <a:ext cx="702078" cy="3154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73" tIns="34287" rIns="68573" bIns="34287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MX" dirty="0"/>
              <a:t>(5i15)</a:t>
            </a:r>
          </a:p>
        </p:txBody>
      </p:sp>
      <p:sp>
        <p:nvSpPr>
          <p:cNvPr id="8" name="Botón de acción: Hacia delante o Siguiente 7">
            <a:hlinkClick r:id="" action="ppaction://hlinkshowjump?jump=nextslide" highlightClick="1"/>
          </p:cNvPr>
          <p:cNvSpPr/>
          <p:nvPr/>
        </p:nvSpPr>
        <p:spPr>
          <a:xfrm>
            <a:off x="7427425" y="4470686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4 Botón de acción: Volver">
            <a:hlinkClick r:id="rId2" action="ppaction://hlinksldjump" highlightClick="1"/>
          </p:cNvPr>
          <p:cNvSpPr/>
          <p:nvPr/>
        </p:nvSpPr>
        <p:spPr>
          <a:xfrm>
            <a:off x="8241549" y="4470686"/>
            <a:ext cx="648072" cy="324036"/>
          </a:xfrm>
          <a:prstGeom prst="actionButtonRetur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50"/>
          </a:p>
        </p:txBody>
      </p:sp>
    </p:spTree>
    <p:extLst>
      <p:ext uri="{BB962C8B-B14F-4D97-AF65-F5344CB8AC3E}">
        <p14:creationId xmlns:p14="http://schemas.microsoft.com/office/powerpoint/2010/main" val="1467180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57200" y="173420"/>
            <a:ext cx="6810703" cy="546723"/>
          </a:xfrm>
        </p:spPr>
        <p:txBody>
          <a:bodyPr/>
          <a:lstStyle/>
          <a:p>
            <a:pPr>
              <a:defRPr/>
            </a:pPr>
            <a:r>
              <a:rPr lang="es-MX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Índice de Apartados del Portafolio</a:t>
            </a:r>
          </a:p>
        </p:txBody>
      </p:sp>
      <p:sp>
        <p:nvSpPr>
          <p:cNvPr id="2" name="Marcador de texto 1"/>
          <p:cNvSpPr>
            <a:spLocks noGrp="1"/>
          </p:cNvSpPr>
          <p:nvPr>
            <p:ph type="body" idx="4294967295"/>
          </p:nvPr>
        </p:nvSpPr>
        <p:spPr>
          <a:xfrm>
            <a:off x="457200" y="2211825"/>
            <a:ext cx="2675100" cy="2637900"/>
          </a:xfrm>
        </p:spPr>
        <p:txBody>
          <a:bodyPr/>
          <a:lstStyle/>
          <a:p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4294967295"/>
          </p:nvPr>
        </p:nvSpPr>
        <p:spPr>
          <a:xfrm>
            <a:off x="3293406" y="2211825"/>
            <a:ext cx="2675100" cy="2637900"/>
          </a:xfrm>
        </p:spPr>
        <p:txBody>
          <a:bodyPr/>
          <a:lstStyle/>
          <a:p>
            <a:endParaRPr lang="es-MX"/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395750613"/>
              </p:ext>
            </p:extLst>
          </p:nvPr>
        </p:nvGraphicFramePr>
        <p:xfrm>
          <a:off x="283779" y="638501"/>
          <a:ext cx="7598980" cy="4388544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2008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073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07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9202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APARTADO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CONTENIDO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N°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386">
                <a:tc rowSpan="2">
                  <a:txBody>
                    <a:bodyPr/>
                    <a:lstStyle/>
                    <a:p>
                      <a:pPr marL="0" indent="0" algn="ctr">
                        <a:buNone/>
                        <a:defRPr/>
                      </a:pPr>
                      <a:r>
                        <a:rPr lang="es-MX" sz="2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5h</a:t>
                      </a:r>
                    </a:p>
                    <a:p>
                      <a:pPr marL="0" indent="0" algn="ctr">
                        <a:buNone/>
                        <a:defRPr/>
                      </a:pPr>
                      <a:r>
                        <a:rPr lang="es-MX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(2 o1)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  <a:defRPr/>
                      </a:pPr>
                      <a:r>
                        <a:rPr lang="es-MX" sz="1600" dirty="0"/>
                        <a:t>Reflexión.</a:t>
                      </a:r>
                      <a:r>
                        <a:rPr lang="es-MX" sz="1600" baseline="0" dirty="0"/>
                        <a:t> Grupo interdisciplinario.</a:t>
                      </a:r>
                      <a:endParaRPr lang="es-MX" sz="16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hlinkClick r:id="rId2" action="ppaction://hlinksldjump"/>
                        </a:rPr>
                        <a:t>40</a:t>
                      </a:r>
                      <a:endParaRPr lang="es-MX" sz="16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386">
                <a:tc vMerge="1">
                  <a:txBody>
                    <a:bodyPr/>
                    <a:lstStyle/>
                    <a:p>
                      <a:pPr marL="0" indent="0" algn="ctr" defTabSz="914302" rtl="0" eaLnBrk="1" latinLnBrk="0" hangingPunct="1">
                        <a:buNone/>
                        <a:defRPr/>
                      </a:pPr>
                      <a:endParaRPr lang="es-MX" sz="2800" kern="12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dirty="0"/>
                        <a:t>Reflexión.</a:t>
                      </a:r>
                      <a:r>
                        <a:rPr lang="es-MX" sz="1600" baseline="0" dirty="0"/>
                        <a:t> Reunión de zona.</a:t>
                      </a:r>
                      <a:endParaRPr lang="es-MX" sz="16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hlinkClick r:id="rId3" action="ppaction://hlinksldjump"/>
                        </a:rPr>
                        <a:t>41-43</a:t>
                      </a:r>
                      <a:endParaRPr lang="es-MX" sz="16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4468">
                <a:tc rowSpan="9">
                  <a:txBody>
                    <a:bodyPr/>
                    <a:lstStyle/>
                    <a:p>
                      <a:pPr marL="0" indent="0" algn="ctr" defTabSz="914302" rtl="0" eaLnBrk="1" latinLnBrk="0" hangingPunct="1">
                        <a:buNone/>
                        <a:defRPr/>
                      </a:pPr>
                      <a:r>
                        <a:rPr lang="es-MX" sz="2100" kern="12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5i</a:t>
                      </a:r>
                    </a:p>
                    <a:p>
                      <a:pPr marL="0" marR="0" indent="0" algn="ctr" defTabSz="9143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Productos en orden consecutivo del 4 en adelante.</a:t>
                      </a:r>
                    </a:p>
                    <a:p>
                      <a:pPr marL="0" indent="0" algn="ctr" defTabSz="914302" rtl="0" eaLnBrk="1" latinLnBrk="0" hangingPunct="1">
                        <a:buNone/>
                        <a:defRPr/>
                      </a:pPr>
                      <a:endParaRPr lang="es-MX" sz="2100" kern="12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dirty="0"/>
                        <a:t>Organizador</a:t>
                      </a:r>
                      <a:r>
                        <a:rPr lang="es-MX" sz="1600" baseline="0" dirty="0"/>
                        <a:t> gráfico. Preguntas esenciales. </a:t>
                      </a:r>
                      <a:endParaRPr lang="es-MX" sz="16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hlinkClick r:id="rId4" action="ppaction://hlinksldjump"/>
                        </a:rPr>
                        <a:t>44</a:t>
                      </a:r>
                      <a:endParaRPr lang="es-MX" sz="16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4468"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3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dirty="0"/>
                        <a:t>Organizador  gráfico. Proceso</a:t>
                      </a:r>
                      <a:r>
                        <a:rPr lang="es-MX" sz="1600" baseline="0" dirty="0"/>
                        <a:t> de indagación.</a:t>
                      </a:r>
                      <a:endParaRPr lang="es-MX" sz="16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hlinkClick r:id="rId5" action="ppaction://hlinksldjump"/>
                        </a:rPr>
                        <a:t>45</a:t>
                      </a:r>
                      <a:endParaRPr lang="es-MX" sz="16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9386">
                <a:tc vMerge="1">
                  <a:txBody>
                    <a:bodyPr/>
                    <a:lstStyle/>
                    <a:p>
                      <a:pPr marL="0" marR="0" indent="0" algn="ctr" defTabSz="9143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3200" kern="12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A.M.E.</a:t>
                      </a:r>
                      <a:r>
                        <a:rPr lang="es-MX" sz="1600" baseline="0" dirty="0"/>
                        <a:t> General.</a:t>
                      </a:r>
                      <a:endParaRPr lang="es-MX" sz="16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hlinkClick r:id="rId6" action="ppaction://hlinksldjump"/>
                        </a:rPr>
                        <a:t>46-47</a:t>
                      </a:r>
                      <a:endParaRPr lang="es-MX" sz="16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9386">
                <a:tc vMerge="1">
                  <a:txBody>
                    <a:bodyPr/>
                    <a:lstStyle/>
                    <a:p>
                      <a:pPr marL="0" marR="0" indent="0" algn="ctr" defTabSz="9143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2800" kern="12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E.I.P. Resumen.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hlinkClick r:id="rId7" action="ppaction://hlinksldjump"/>
                        </a:rPr>
                        <a:t>48-55</a:t>
                      </a:r>
                      <a:endParaRPr lang="es-MX" sz="16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9386">
                <a:tc vMerge="1">
                  <a:txBody>
                    <a:bodyPr/>
                    <a:lstStyle/>
                    <a:p>
                      <a:pPr marL="0" marR="0" indent="0" algn="ctr" defTabSz="9143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2800" kern="12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E.I.</a:t>
                      </a:r>
                      <a:r>
                        <a:rPr lang="es-MX" sz="1600" baseline="0" dirty="0"/>
                        <a:t> P.  Elaboración de Proyecto.</a:t>
                      </a:r>
                      <a:endParaRPr lang="es-MX" sz="16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hlinkClick r:id="rId8" action="ppaction://hlinksldjump"/>
                        </a:rPr>
                        <a:t>56</a:t>
                      </a:r>
                      <a:endParaRPr lang="es-MX" sz="16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0859">
                <a:tc vMerge="1">
                  <a:txBody>
                    <a:bodyPr/>
                    <a:lstStyle/>
                    <a:p>
                      <a:pPr marL="0" indent="0" algn="ctr" defTabSz="914302" rtl="0" eaLnBrk="1" latinLnBrk="0" hangingPunct="1">
                        <a:buNone/>
                        <a:defRPr/>
                      </a:pPr>
                      <a:endParaRPr lang="es-MX" sz="2800" kern="12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Fotografías</a:t>
                      </a:r>
                      <a:r>
                        <a:rPr lang="es-MX" sz="1600" baseline="0" dirty="0"/>
                        <a:t> de la sesión tomadas por la persona asignada para tal fin. Señalar que pertenecen a la 2ª. R.T.</a:t>
                      </a:r>
                      <a:endParaRPr lang="es-MX" sz="16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hlinkClick r:id="rId9" action="ppaction://hlinksldjump"/>
                        </a:rPr>
                        <a:t>57-59</a:t>
                      </a:r>
                      <a:endParaRPr lang="es-MX" sz="16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9386">
                <a:tc vMerge="1">
                  <a:txBody>
                    <a:bodyPr/>
                    <a:lstStyle/>
                    <a:p>
                      <a:pPr marL="0" indent="0" algn="ctr" defTabSz="914302" rtl="0" eaLnBrk="1" latinLnBrk="0" hangingPunct="1">
                        <a:buNone/>
                        <a:defRPr/>
                      </a:pPr>
                      <a:endParaRPr lang="es-MX" sz="2800" kern="12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Evaluación. Tipos, herramientas y de Aprendizaje.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hlinkClick r:id="rId10" action="ppaction://hlinksldjump"/>
                        </a:rPr>
                        <a:t>60-64</a:t>
                      </a:r>
                      <a:endParaRPr lang="es-MX" sz="16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9386">
                <a:tc vMerge="1">
                  <a:txBody>
                    <a:bodyPr/>
                    <a:lstStyle/>
                    <a:p>
                      <a:pPr marL="0" indent="0" algn="ctr" defTabSz="914302" rtl="0" eaLnBrk="1" latinLnBrk="0" hangingPunct="1">
                        <a:buNone/>
                        <a:defRPr/>
                      </a:pPr>
                      <a:endParaRPr lang="es-MX" sz="2800" kern="12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Evaluación. Formatos. Prerrequisitos.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hlinkClick r:id="rId11" action="ppaction://hlinksldjump"/>
                        </a:rPr>
                        <a:t>65-68</a:t>
                      </a:r>
                      <a:endParaRPr lang="es-MX" sz="16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4468">
                <a:tc vMerge="1">
                  <a:txBody>
                    <a:bodyPr/>
                    <a:lstStyle/>
                    <a:p>
                      <a:pPr marL="0" indent="0" algn="ctr" defTabSz="914302" rtl="0" eaLnBrk="1" latinLnBrk="0" hangingPunct="1">
                        <a:buNone/>
                        <a:defRPr/>
                      </a:pPr>
                      <a:endParaRPr lang="es-MX" sz="2800" kern="12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Evaluación. Formatos. Grupo Heterogéneo.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hlinkClick r:id="rId12" action="ppaction://hlinksldjump"/>
                        </a:rPr>
                        <a:t>69</a:t>
                      </a:r>
                      <a:endParaRPr lang="es-MX" sz="16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7" name="Botón de acción: Hacia delante o Siguiente 6">
            <a:hlinkClick r:id="" action="ppaction://hlinkshowjump?jump=nextslide" highlightClick="1"/>
          </p:cNvPr>
          <p:cNvSpPr/>
          <p:nvPr/>
        </p:nvSpPr>
        <p:spPr>
          <a:xfrm>
            <a:off x="8589678" y="4478568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42839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307427" y="197067"/>
            <a:ext cx="6731876" cy="480051"/>
          </a:xfrm>
        </p:spPr>
        <p:txBody>
          <a:bodyPr/>
          <a:lstStyle/>
          <a:p>
            <a:pPr>
              <a:defRPr/>
            </a:pPr>
            <a:r>
              <a:rPr lang="es-MX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Índice de Apartados del Portafolio</a:t>
            </a:r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040227774"/>
              </p:ext>
            </p:extLst>
          </p:nvPr>
        </p:nvGraphicFramePr>
        <p:xfrm>
          <a:off x="331075" y="1138554"/>
          <a:ext cx="6905298" cy="181748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2688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1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47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81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APARTADO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CONTENIDO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N°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181">
                <a:tc rowSpan="3">
                  <a:txBody>
                    <a:bodyPr/>
                    <a:lstStyle/>
                    <a:p>
                      <a:pPr marL="0" indent="0" algn="ctr" defTabSz="914302" rtl="0" eaLnBrk="1" latinLnBrk="0" hangingPunct="1">
                        <a:buNone/>
                        <a:defRPr/>
                      </a:pPr>
                      <a:r>
                        <a:rPr lang="es-MX" sz="2100" kern="12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5i</a:t>
                      </a:r>
                    </a:p>
                    <a:p>
                      <a:pPr marL="0" marR="0" indent="0" algn="ctr" defTabSz="9143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Productos en orden consecutivo del 4 en adelante.</a:t>
                      </a:r>
                    </a:p>
                    <a:p>
                      <a:pPr marL="0" indent="0" algn="ctr" defTabSz="914302" rtl="0" eaLnBrk="1" latinLnBrk="0" hangingPunct="1">
                        <a:buNone/>
                        <a:defRPr/>
                      </a:pPr>
                      <a:endParaRPr lang="es-MX" sz="2100" kern="12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dirty="0"/>
                        <a:t>Lista de pasos para realizar una infografía digital.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16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  <a:hlinkClick r:id="rId2" action="ppaction://hlinksldjump"/>
                        </a:rPr>
                        <a:t>70-72</a:t>
                      </a:r>
                      <a:endParaRPr lang="es-MX" sz="1600" b="0" i="0" u="none" strike="noStrike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endParaRPr lang="es-MX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181"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3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dirty="0"/>
                        <a:t>Infografía. 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MX" sz="16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  <a:hlinkClick r:id="rId3" action="ppaction://hlinksldjump"/>
                        </a:rPr>
                        <a:t>73</a:t>
                      </a:r>
                      <a:endParaRPr lang="es-MX" sz="1600" b="0" i="0" u="none" strike="noStrike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058">
                <a:tc vMerge="1">
                  <a:txBody>
                    <a:bodyPr/>
                    <a:lstStyle/>
                    <a:p>
                      <a:pPr marL="0" marR="0" indent="0" algn="ctr" defTabSz="9143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3200" kern="12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Reflexiones personales.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MX" sz="16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  <a:hlinkClick r:id="rId4" action="ppaction://hlinksldjump"/>
                        </a:rPr>
                        <a:t>74-78</a:t>
                      </a:r>
                      <a:endParaRPr lang="es-MX" sz="1600" b="0" i="0" u="none" strike="noStrike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Botón de acción: Hacia delante o Siguiente 6">
            <a:hlinkClick r:id="" action="ppaction://hlinkshowjump?jump=nextslide" highlightClick="1"/>
          </p:cNvPr>
          <p:cNvSpPr/>
          <p:nvPr/>
        </p:nvSpPr>
        <p:spPr>
          <a:xfrm>
            <a:off x="8321664" y="4415505"/>
            <a:ext cx="436082" cy="33107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64083085"/>
      </p:ext>
    </p:extLst>
  </p:cSld>
  <p:clrMapOvr>
    <a:masterClrMapping/>
  </p:clrMapOvr>
</p:sld>
</file>

<file path=ppt/theme/theme1.xml><?xml version="1.0" encoding="utf-8"?>
<a:theme xmlns:a="http://schemas.openxmlformats.org/drawingml/2006/main" name="Eglamour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8446</TotalTime>
  <Words>2278</Words>
  <Application>Microsoft Office PowerPoint</Application>
  <PresentationFormat>Presentación en pantalla (16:9)</PresentationFormat>
  <Paragraphs>427</Paragraphs>
  <Slides>76</Slides>
  <Notes>50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76</vt:i4>
      </vt:variant>
    </vt:vector>
  </HeadingPairs>
  <TitlesOfParts>
    <vt:vector size="84" baseType="lpstr">
      <vt:lpstr>Arial</vt:lpstr>
      <vt:lpstr>Calibri</vt:lpstr>
      <vt:lpstr>Century Gothic</vt:lpstr>
      <vt:lpstr>Lato Hairline</vt:lpstr>
      <vt:lpstr>Lato Light</vt:lpstr>
      <vt:lpstr>Wingdings</vt:lpstr>
      <vt:lpstr>Eglamour template</vt:lpstr>
      <vt:lpstr>Tema de Office</vt:lpstr>
      <vt:lpstr>Instituto Canadiense Clarac</vt:lpstr>
      <vt:lpstr>Maestros y Asignaturas</vt:lpstr>
      <vt:lpstr>Puesta en marcha</vt:lpstr>
      <vt:lpstr>Nombre del P.V.E. Proyecto Conexiones ETAPA I</vt:lpstr>
      <vt:lpstr>Índice de Apartados del Portafolio</vt:lpstr>
      <vt:lpstr>Índice de Apartados del Portafolio</vt:lpstr>
      <vt:lpstr>Índice de Apartados del Portafolio</vt:lpstr>
      <vt:lpstr>Índice de Apartados del Portafolio</vt:lpstr>
      <vt:lpstr>Índice de Apartados del Portafolio</vt:lpstr>
      <vt:lpstr>Producto 1.  C. A. I. A. C. Conclusiones Generales. </vt:lpstr>
      <vt:lpstr>La Interdisciplinariedad</vt:lpstr>
      <vt:lpstr>Presentación de PowerPoint</vt:lpstr>
      <vt:lpstr>¿Por qué es importante la Interdisciplinariedad en la Educación?</vt:lpstr>
      <vt:lpstr>¿Cómo motivar a los alumnos para el trabajo interdisciplinario?</vt:lpstr>
      <vt:lpstr>Prerrequisitos para la planeación del trabajo interdisciplinario</vt:lpstr>
      <vt:lpstr>¿Qué papel juega la planeación en el trabajo interdisciplinario y que características debe tener?</vt:lpstr>
      <vt:lpstr>Presentación de PowerPoint</vt:lpstr>
      <vt:lpstr>Presentación de PowerPoint</vt:lpstr>
      <vt:lpstr>Justificación del Proyecto</vt:lpstr>
      <vt:lpstr>Objetivo general del Proyecto</vt:lpstr>
      <vt:lpstr>Objetivo general de Lógica</vt:lpstr>
      <vt:lpstr>Objetivo general de Orientación Educativa IV</vt:lpstr>
      <vt:lpstr>Objetivo general de Matemáticas IV</vt:lpstr>
      <vt:lpstr>Objetivo general de Informática </vt:lpstr>
      <vt:lpstr>Preguntas generadoras</vt:lpstr>
      <vt:lpstr>Contenidos de Lógica</vt:lpstr>
      <vt:lpstr>Contenidos de Orientación Educativa IV</vt:lpstr>
      <vt:lpstr>Contenidos de Matemáticas IV</vt:lpstr>
      <vt:lpstr>Contenidos de Informática</vt:lpstr>
      <vt:lpstr>Formatos e Instrumentos para la Planeación </vt:lpstr>
      <vt:lpstr>- Formatos e Instrumentos para la Planeación -</vt:lpstr>
      <vt:lpstr>- Formatos e Instrumentos para la Planeación -</vt:lpstr>
      <vt:lpstr>- Formatos e Instrumentos para la Planeación -</vt:lpstr>
      <vt:lpstr>- Formatos e Instrumentos para la Planeación -</vt:lpstr>
      <vt:lpstr>- Formatos e Instrumentos para la Planeación -</vt:lpstr>
      <vt:lpstr>- Formatos e Instrumentos para la Planeación -</vt:lpstr>
      <vt:lpstr>- Formatos e Instrumentos para la Planeación -</vt:lpstr>
      <vt:lpstr>Reflexión Grupo Interdisciplinario</vt:lpstr>
      <vt:lpstr>Reflexión. Reunión de Zona</vt:lpstr>
      <vt:lpstr>Reflexión. Reunión de Zona</vt:lpstr>
      <vt:lpstr>Reflexión. Reunión de Zona</vt:lpstr>
      <vt:lpstr>Preguntas Esenciales</vt:lpstr>
      <vt:lpstr>Presentación de PowerPoint</vt:lpstr>
      <vt:lpstr>A.M.E. general</vt:lpstr>
      <vt:lpstr>A.M.E. general</vt:lpstr>
      <vt:lpstr>E. I. P. Resumen</vt:lpstr>
      <vt:lpstr>E. I. P. Resumen</vt:lpstr>
      <vt:lpstr>E. I. P. Resumen</vt:lpstr>
      <vt:lpstr>E. I. P. Resumen</vt:lpstr>
      <vt:lpstr>E. I. P. Resumen</vt:lpstr>
      <vt:lpstr>E. I. P. Resumen</vt:lpstr>
      <vt:lpstr>E. I. P. Resumen</vt:lpstr>
      <vt:lpstr>E. I. P. Resumen</vt:lpstr>
      <vt:lpstr>E. I. P.  Elaboración del Proyecto</vt:lpstr>
      <vt:lpstr>Presentación de PowerPoint</vt:lpstr>
      <vt:lpstr>Presentación de PowerPoint</vt:lpstr>
      <vt:lpstr>Presentación de PowerPoint</vt:lpstr>
      <vt:lpstr>Presentación de PowerPoint</vt:lpstr>
      <vt:lpstr>- Formatos e Instrumentos para la Planeación -</vt:lpstr>
      <vt:lpstr>- Formatos e Instrumentos para la Planeación -</vt:lpstr>
      <vt:lpstr>- Formatos e Instrumentos para la Planeación -</vt:lpstr>
      <vt:lpstr>- Formatos e Instrumentos para la Planeación -</vt:lpstr>
      <vt:lpstr>Evaluación Formatos Prerrequisitos</vt:lpstr>
      <vt:lpstr>Evaluación Formatos Prerrequisitos</vt:lpstr>
      <vt:lpstr>Evaluación Formatos Prerrequisitos</vt:lpstr>
      <vt:lpstr>Evaluación Formatos Prerrequisitos</vt:lpstr>
      <vt:lpstr>Evaluación Formatos Grupo Heterogéneo</vt:lpstr>
      <vt:lpstr>Presentación de PowerPoint</vt:lpstr>
      <vt:lpstr>¿Cómo hacer una Infografía?</vt:lpstr>
      <vt:lpstr>¿Cómo hacer una Infografía?</vt:lpstr>
      <vt:lpstr>Infografía</vt:lpstr>
      <vt:lpstr>Presentación de PowerPoint</vt:lpstr>
      <vt:lpstr>Lógica</vt:lpstr>
      <vt:lpstr>Orientación IV</vt:lpstr>
      <vt:lpstr>Informática</vt:lpstr>
      <vt:lpstr>Matemáticas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Instituto Canadiense Clarac</dc:title>
  <dc:creator>andrea_reyna</dc:creator>
  <cp:lastModifiedBy>Andrea Reyna Díaz</cp:lastModifiedBy>
  <cp:revision>203</cp:revision>
  <dcterms:modified xsi:type="dcterms:W3CDTF">2023-05-22T14:39:54Z</dcterms:modified>
</cp:coreProperties>
</file>