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94" userDrawn="1">
          <p15:clr>
            <a:srgbClr val="A4A3A4"/>
          </p15:clr>
        </p15:guide>
        <p15:guide id="2" pos="49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EB3099-F593-4B00-8FAE-2F8FAE3B0C4B}">
  <a:tblStyle styleId="{24EB3099-F593-4B00-8FAE-2F8FAE3B0C4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37" d="100"/>
          <a:sy n="137" d="100"/>
        </p:scale>
        <p:origin x="786" y="114"/>
      </p:cViewPr>
      <p:guideLst>
        <p:guide orient="horz" pos="894"/>
        <p:guide pos="49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883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7044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5184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272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8784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369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829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paint_transparent1.png"/>
          <p:cNvPicPr preferRelativeResize="0"/>
          <p:nvPr/>
        </p:nvPicPr>
        <p:blipFill rotWithShape="1">
          <a:blip r:embed="rId3">
            <a:alphaModFix/>
          </a:blip>
          <a:srcRect l="55211"/>
          <a:stretch/>
        </p:blipFill>
        <p:spPr>
          <a:xfrm>
            <a:off x="1" y="0"/>
            <a:ext cx="409567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208125" y="3287225"/>
            <a:ext cx="525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 descr="paint_transparent4.png"/>
          <p:cNvPicPr preferRelativeResize="0"/>
          <p:nvPr/>
        </p:nvPicPr>
        <p:blipFill rotWithShape="1">
          <a:blip r:embed="rId3">
            <a:alphaModFix/>
          </a:blip>
          <a:srcRect r="49954"/>
          <a:stretch/>
        </p:blipFill>
        <p:spPr>
          <a:xfrm>
            <a:off x="4567925" y="0"/>
            <a:ext cx="4576075" cy="514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/>
          <p:nvPr/>
        </p:nvSpPr>
        <p:spPr>
          <a:xfrm>
            <a:off x="0" y="-150"/>
            <a:ext cx="53007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3914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685800" y="4135454"/>
            <a:ext cx="3914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 descr="paint_transparent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Font typeface="Lato Hairline"/>
              <a:buNone/>
              <a:defRPr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Font typeface="Lato Hairline"/>
              <a:buNone/>
              <a:defRPr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Font typeface="Lato Hairline"/>
              <a:buNone/>
              <a:defRPr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Font typeface="Lato Hairline"/>
              <a:buNone/>
              <a:defRPr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Font typeface="Lato Hairline"/>
              <a:buNone/>
              <a:defRPr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Font typeface="Lato Hairline"/>
              <a:buNone/>
              <a:defRPr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Font typeface="Lato Hairline"/>
              <a:buNone/>
              <a:defRPr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Font typeface="Lato Hairline"/>
              <a:buNone/>
              <a:defRPr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Font typeface="Lato Hairline"/>
              <a:buNone/>
              <a:defRPr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6" descr="paint_transparent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457200" y="2211825"/>
            <a:ext cx="2675100" cy="263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×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3293406" y="2211825"/>
            <a:ext cx="2675100" cy="263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×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7" descr="paint_transparent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89775" y="2312475"/>
            <a:ext cx="1831500" cy="2613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×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2415136" y="2312475"/>
            <a:ext cx="1831500" cy="2613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×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3"/>
          </p:nvPr>
        </p:nvSpPr>
        <p:spPr>
          <a:xfrm>
            <a:off x="4340497" y="2312475"/>
            <a:ext cx="1831500" cy="2613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×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</p:sldLayoutIdLst>
  <p:transition>
    <p:fade thruBlk="1"/>
  </p:transition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ctrTitle"/>
          </p:nvPr>
        </p:nvSpPr>
        <p:spPr>
          <a:xfrm>
            <a:off x="1021020" y="687525"/>
            <a:ext cx="7878618" cy="1159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Instituto Canadiense Clarac</a:t>
            </a:r>
            <a:endParaRPr sz="4800" dirty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C7A4C8D-B2BA-4204-9117-1AAEA85CD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106"/>
            <a:ext cx="1505607" cy="608850"/>
          </a:xfrm>
          <a:prstGeom prst="rect">
            <a:avLst/>
          </a:prstGeom>
        </p:spPr>
      </p:pic>
      <p:sp>
        <p:nvSpPr>
          <p:cNvPr id="4" name="Google Shape;60;p13">
            <a:extLst>
              <a:ext uri="{FF2B5EF4-FFF2-40B4-BE49-F238E27FC236}">
                <a16:creationId xmlns:a16="http://schemas.microsoft.com/office/drawing/2014/main" id="{8ABA6402-1D4B-4786-99C3-0C5D07A704D2}"/>
              </a:ext>
            </a:extLst>
          </p:cNvPr>
          <p:cNvSpPr txBox="1">
            <a:spLocks/>
          </p:cNvSpPr>
          <p:nvPr/>
        </p:nvSpPr>
        <p:spPr>
          <a:xfrm>
            <a:off x="1505607" y="2443744"/>
            <a:ext cx="7190509" cy="2837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 b="0" i="0" u="none" strike="noStrike" cap="non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 b="0" i="0" u="none" strike="noStrike" cap="non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 b="0" i="0" u="none" strike="noStrike" cap="non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 b="0" i="0" u="none" strike="noStrike" cap="non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 b="0" i="0" u="none" strike="noStrike" cap="non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 b="0" i="0" u="none" strike="noStrike" cap="non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 b="0" i="0" u="none" strike="noStrike" cap="non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 b="0" i="0" u="none" strike="noStrike" cap="non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 b="0" i="0" u="none" strike="noStrike" cap="non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algn="l"/>
            <a:r>
              <a:rPr lang="es-MX" sz="3200" dirty="0"/>
              <a:t>          Equipo N°1</a:t>
            </a:r>
          </a:p>
          <a:p>
            <a:pPr algn="l"/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Interdisciplinario:</a:t>
            </a:r>
            <a:endParaRPr lang="es-MX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confinamiento y las redes sociales: ¿quién soy?</a:t>
            </a:r>
          </a:p>
          <a:p>
            <a:r>
              <a:rPr lang="es-MX" sz="2000" dirty="0"/>
              <a:t>Cuarto de Preparatoria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57FDC5E-1D54-4AD8-A175-D44C31E5EA48}"/>
              </a:ext>
            </a:extLst>
          </p:cNvPr>
          <p:cNvSpPr txBox="1"/>
          <p:nvPr/>
        </p:nvSpPr>
        <p:spPr>
          <a:xfrm>
            <a:off x="7837591" y="115000"/>
            <a:ext cx="108012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1  a, b, 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457200" y="434575"/>
            <a:ext cx="6645564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Maestros y Asignaturas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2"/>
          </p:nvPr>
        </p:nvSpPr>
        <p:spPr>
          <a:xfrm>
            <a:off x="4264572" y="1611459"/>
            <a:ext cx="3128445" cy="27240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MX" sz="1800" b="1" dirty="0">
                <a:solidFill>
                  <a:schemeClr val="bg1">
                    <a:lumMod val="65000"/>
                  </a:schemeClr>
                </a:solidFill>
              </a:rPr>
              <a:t>Psicología y Orientación</a:t>
            </a:r>
          </a:p>
          <a:p>
            <a:pPr marL="0" indent="0">
              <a:buNone/>
            </a:pPr>
            <a:r>
              <a:rPr lang="es-MX" sz="1800" b="1" spc="300" dirty="0">
                <a:solidFill>
                  <a:schemeClr val="bg1">
                    <a:lumMod val="65000"/>
                  </a:schemeClr>
                </a:solidFill>
              </a:rPr>
              <a:t>Matemáticas</a:t>
            </a:r>
          </a:p>
          <a:p>
            <a:pPr marL="0" lvl="0" indent="0">
              <a:buNone/>
            </a:pPr>
            <a:r>
              <a:rPr lang="en" sz="1800" b="1" dirty="0">
                <a:solidFill>
                  <a:schemeClr val="bg1">
                    <a:lumMod val="65000"/>
                  </a:schemeClr>
                </a:solidFill>
              </a:rPr>
              <a:t>Lógica</a:t>
            </a:r>
          </a:p>
          <a:p>
            <a:pPr marL="0" indent="0">
              <a:buNone/>
            </a:pPr>
            <a:endParaRPr lang="es-MX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s-MX" sz="1800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s-MX" sz="1800" b="1" spc="300" dirty="0">
                <a:solidFill>
                  <a:schemeClr val="bg1">
                    <a:lumMod val="65000"/>
                  </a:schemeClr>
                </a:solidFill>
              </a:rPr>
              <a:t>Informática</a:t>
            </a:r>
          </a:p>
          <a:p>
            <a:pPr marL="0" indent="0">
              <a:buNone/>
            </a:pPr>
            <a:r>
              <a:rPr lang="es-MX" sz="1800" b="1" dirty="0">
                <a:solidFill>
                  <a:schemeClr val="bg1">
                    <a:lumMod val="65000"/>
                  </a:schemeClr>
                </a:solidFill>
              </a:rPr>
              <a:t>Tutoría</a:t>
            </a:r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457198" y="1611458"/>
            <a:ext cx="3807374" cy="3532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MX" sz="1800" b="1" dirty="0"/>
              <a:t>Tanía Martínez Barradas </a:t>
            </a:r>
          </a:p>
          <a:p>
            <a:pPr marL="0" indent="0">
              <a:buNone/>
            </a:pPr>
            <a:r>
              <a:rPr lang="es-MX" sz="1800" b="1" dirty="0"/>
              <a:t>Héctor </a:t>
            </a:r>
            <a:r>
              <a:rPr lang="es-MX" sz="1800" b="1" dirty="0" err="1"/>
              <a:t>Joe</a:t>
            </a:r>
            <a:r>
              <a:rPr lang="es-MX" sz="1800" b="1" dirty="0"/>
              <a:t> Rosas Toledo</a:t>
            </a:r>
          </a:p>
          <a:p>
            <a:pPr marL="0" indent="0">
              <a:buNone/>
            </a:pPr>
            <a:r>
              <a:rPr lang="es-MX" sz="1800" b="1" dirty="0"/>
              <a:t>José Alberto Rodríguez Carmona</a:t>
            </a:r>
          </a:p>
          <a:p>
            <a:pPr marL="0" indent="0">
              <a:buNone/>
            </a:pPr>
            <a:endParaRPr lang="es-MX" sz="1800" b="1" u="sng" dirty="0"/>
          </a:p>
          <a:p>
            <a:pPr marL="0" indent="0">
              <a:buNone/>
            </a:pPr>
            <a:r>
              <a:rPr lang="es-MX" sz="1800" b="1" u="sng" dirty="0"/>
              <a:t>Apoyo</a:t>
            </a:r>
          </a:p>
          <a:p>
            <a:pPr marL="0" indent="0">
              <a:buNone/>
            </a:pPr>
            <a:r>
              <a:rPr lang="es-MX" sz="1800" b="1" dirty="0"/>
              <a:t>Andrea Reyna Díaz</a:t>
            </a:r>
          </a:p>
          <a:p>
            <a:pPr marL="0" indent="0">
              <a:buNone/>
            </a:pPr>
            <a:r>
              <a:rPr lang="es-MX" sz="1800" b="1" dirty="0"/>
              <a:t>María Estela Ahedo Mendoza </a:t>
            </a:r>
          </a:p>
          <a:p>
            <a:pPr marL="0" indent="0">
              <a:buNone/>
            </a:pPr>
            <a:endParaRPr lang="es-MX" sz="18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9AB334C-2D0A-4110-B6FE-6F18BE00B599}"/>
              </a:ext>
            </a:extLst>
          </p:cNvPr>
          <p:cNvSpPr txBox="1"/>
          <p:nvPr/>
        </p:nvSpPr>
        <p:spPr>
          <a:xfrm>
            <a:off x="7837591" y="115000"/>
            <a:ext cx="108012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2  d, 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457200" y="434575"/>
            <a:ext cx="6645564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Puesta en marcha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2"/>
          </p:nvPr>
        </p:nvSpPr>
        <p:spPr>
          <a:xfrm>
            <a:off x="527825" y="2851859"/>
            <a:ext cx="3413554" cy="19999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MX" sz="2000" b="1" dirty="0">
                <a:solidFill>
                  <a:schemeClr val="bg1">
                    <a:lumMod val="65000"/>
                  </a:schemeClr>
                </a:solidFill>
              </a:rPr>
              <a:t>Inicio:</a:t>
            </a:r>
          </a:p>
          <a:p>
            <a:pPr marL="0" lvl="0" indent="0">
              <a:buNone/>
            </a:pPr>
            <a:r>
              <a:rPr lang="es-MX" sz="2000" b="1" dirty="0">
                <a:solidFill>
                  <a:schemeClr val="bg1">
                    <a:lumMod val="65000"/>
                  </a:schemeClr>
                </a:solidFill>
              </a:rPr>
              <a:t>	Febrero 2021</a:t>
            </a:r>
            <a:endParaRPr lang="en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s-MX" sz="1800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s-MX" sz="2000" b="1" dirty="0">
                <a:solidFill>
                  <a:schemeClr val="bg1">
                    <a:lumMod val="65000"/>
                  </a:schemeClr>
                </a:solidFill>
              </a:rPr>
              <a:t>Término:</a:t>
            </a:r>
          </a:p>
          <a:p>
            <a:pPr marL="0" indent="0">
              <a:buNone/>
            </a:pPr>
            <a:r>
              <a:rPr lang="es-MX" sz="2000" b="1" dirty="0">
                <a:solidFill>
                  <a:schemeClr val="bg1">
                    <a:lumMod val="65000"/>
                  </a:schemeClr>
                </a:solidFill>
              </a:rPr>
              <a:t>	Abril 2021</a:t>
            </a:r>
            <a:endParaRPr lang="es-MX" sz="1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457199" y="1611459"/>
            <a:ext cx="6114586" cy="207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MX" sz="2800" dirty="0"/>
              <a:t>El Proyecto Interdisciplinario se llevará a cabo en el Ciclo 2020-2021</a:t>
            </a:r>
            <a:endParaRPr lang="es-MX" sz="28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9AB334C-2D0A-4110-B6FE-6F18BE00B599}"/>
              </a:ext>
            </a:extLst>
          </p:cNvPr>
          <p:cNvSpPr txBox="1"/>
          <p:nvPr/>
        </p:nvSpPr>
        <p:spPr>
          <a:xfrm>
            <a:off x="7837591" y="115000"/>
            <a:ext cx="108012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3  f, g</a:t>
            </a:r>
          </a:p>
        </p:txBody>
      </p:sp>
    </p:spTree>
    <p:extLst>
      <p:ext uri="{BB962C8B-B14F-4D97-AF65-F5344CB8AC3E}">
        <p14:creationId xmlns:p14="http://schemas.microsoft.com/office/powerpoint/2010/main" val="92381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173419" y="115000"/>
            <a:ext cx="7189077" cy="12926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P.V.E.</a:t>
            </a:r>
            <a:b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Conexiones ETAPA II</a:t>
            </a:r>
            <a:endParaRPr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38959" y="2332182"/>
            <a:ext cx="7498632" cy="2097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S" sz="360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confinamiento y las redes sociales: ¿quién soy?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9AB334C-2D0A-4110-B6FE-6F18BE00B599}"/>
              </a:ext>
            </a:extLst>
          </p:cNvPr>
          <p:cNvSpPr txBox="1"/>
          <p:nvPr/>
        </p:nvSpPr>
        <p:spPr>
          <a:xfrm>
            <a:off x="7837591" y="115000"/>
            <a:ext cx="108012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4  h</a:t>
            </a:r>
          </a:p>
        </p:txBody>
      </p:sp>
    </p:spTree>
    <p:extLst>
      <p:ext uri="{BB962C8B-B14F-4D97-AF65-F5344CB8AC3E}">
        <p14:creationId xmlns:p14="http://schemas.microsoft.com/office/powerpoint/2010/main" val="292280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5;p14">
            <a:extLst>
              <a:ext uri="{FF2B5EF4-FFF2-40B4-BE49-F238E27FC236}">
                <a16:creationId xmlns:a16="http://schemas.microsoft.com/office/drawing/2014/main" id="{8A896965-CAD9-4129-983A-FF867F589FA3}"/>
              </a:ext>
            </a:extLst>
          </p:cNvPr>
          <p:cNvSpPr txBox="1">
            <a:spLocks/>
          </p:cNvSpPr>
          <p:nvPr/>
        </p:nvSpPr>
        <p:spPr>
          <a:xfrm>
            <a:off x="549563" y="115000"/>
            <a:ext cx="6931891" cy="78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 o justificación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391EDC0-3541-478E-8AA5-6CF64F519D7D}"/>
              </a:ext>
            </a:extLst>
          </p:cNvPr>
          <p:cNvSpPr txBox="1"/>
          <p:nvPr/>
        </p:nvSpPr>
        <p:spPr>
          <a:xfrm>
            <a:off x="628145" y="1163782"/>
            <a:ext cx="55649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800" dirty="0"/>
              <a:t>Derivado del confinamiento, se ha hecho un uso excesivo, con reglas ambiguas, poco control de las redes sociales, ha traído consigo grandes conflictos, abusos, fricciones, problemas físicos y psicológicos, en los usuarios, por lo que consideramos necesario visualizar y desarrollar interdisciplinariamente con los estudiantes del Instituto Canadiense Clarac de tercero de Secundaria y Preparatoria, un proyecto en el que formulen encuestas para descubrir el impacto de las redes sociales en el confinamiento y plasmar sus resultados, conclusiones  y sugerencias para el uso adecuado de las redes sociales mediante una infografía y exposición.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ADD36A-AC0F-4B84-B3AB-03C5775960DF}"/>
              </a:ext>
            </a:extLst>
          </p:cNvPr>
          <p:cNvSpPr txBox="1"/>
          <p:nvPr/>
        </p:nvSpPr>
        <p:spPr>
          <a:xfrm>
            <a:off x="7837591" y="115000"/>
            <a:ext cx="108012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7298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5;p14">
            <a:extLst>
              <a:ext uri="{FF2B5EF4-FFF2-40B4-BE49-F238E27FC236}">
                <a16:creationId xmlns:a16="http://schemas.microsoft.com/office/drawing/2014/main" id="{174D0A61-100D-4F57-9A14-0900505DF014}"/>
              </a:ext>
            </a:extLst>
          </p:cNvPr>
          <p:cNvSpPr txBox="1">
            <a:spLocks/>
          </p:cNvSpPr>
          <p:nvPr/>
        </p:nvSpPr>
        <p:spPr>
          <a:xfrm>
            <a:off x="449317" y="558937"/>
            <a:ext cx="6931891" cy="78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General del Proyecto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9FDDBBD-FDE4-4423-ABAD-88B1BF1F4109}"/>
              </a:ext>
            </a:extLst>
          </p:cNvPr>
          <p:cNvSpPr txBox="1"/>
          <p:nvPr/>
        </p:nvSpPr>
        <p:spPr>
          <a:xfrm>
            <a:off x="159792" y="1275294"/>
            <a:ext cx="65084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70" indent="444452" algn="just"/>
            <a:r>
              <a:rPr lang="es-MX" altLang="es-MX" sz="2800" dirty="0"/>
              <a:t>Estimar el uso de las redes sociales en el confinamiento, así como el impacto que causa en la sociedad, para establecer  algunas medidas de seguridad y convivencia en las áreas de tercero de Secundaria y Preparatoria, conforme a los valores Institucionales.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BEE6B0D-575F-42F8-A081-A9E85006767E}"/>
              </a:ext>
            </a:extLst>
          </p:cNvPr>
          <p:cNvSpPr txBox="1"/>
          <p:nvPr/>
        </p:nvSpPr>
        <p:spPr>
          <a:xfrm>
            <a:off x="7837591" y="115000"/>
            <a:ext cx="108012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6 j</a:t>
            </a:r>
          </a:p>
        </p:txBody>
      </p:sp>
    </p:spTree>
    <p:extLst>
      <p:ext uri="{BB962C8B-B14F-4D97-AF65-F5344CB8AC3E}">
        <p14:creationId xmlns:p14="http://schemas.microsoft.com/office/powerpoint/2010/main" val="251047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body" idx="1"/>
          </p:nvPr>
        </p:nvSpPr>
        <p:spPr>
          <a:xfrm>
            <a:off x="267628" y="866716"/>
            <a:ext cx="6606137" cy="40100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sz="2800" b="1" dirty="0"/>
              <a:t>Orientación Educativa IV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altLang="es-MX" sz="2400" dirty="0"/>
              <a:t>Desarrollar y fortalecer habilidades cognitivas, psicosociales y afectivas, así como estrategias </a:t>
            </a:r>
            <a:r>
              <a:rPr lang="es-MX" altLang="es-MX" sz="2400" dirty="0" err="1"/>
              <a:t>metacognitivas</a:t>
            </a:r>
            <a:r>
              <a:rPr lang="es-MX" altLang="es-MX" sz="2400" dirty="0"/>
              <a:t> a partir del análisis de conductas de riesgo en el confinamiento y problemáticas particulares de su entorno, para facilitar la adaptación e integración del alumno a la modalidad educativa a distancia, en la toma de decisiones, solución de problemas y construcción de un proyecto de vida. </a:t>
            </a:r>
          </a:p>
        </p:txBody>
      </p:sp>
      <p:sp>
        <p:nvSpPr>
          <p:cNvPr id="7" name="Google Shape;65;p14">
            <a:extLst>
              <a:ext uri="{FF2B5EF4-FFF2-40B4-BE49-F238E27FC236}">
                <a16:creationId xmlns:a16="http://schemas.microsoft.com/office/drawing/2014/main" id="{11397B25-B231-4B3B-B948-B903CDD08EB1}"/>
              </a:ext>
            </a:extLst>
          </p:cNvPr>
          <p:cNvSpPr txBox="1">
            <a:spLocks/>
          </p:cNvSpPr>
          <p:nvPr/>
        </p:nvSpPr>
        <p:spPr>
          <a:xfrm>
            <a:off x="103562" y="181805"/>
            <a:ext cx="7734029" cy="684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pPr algn="ctr"/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a alcanzar por asignatura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EEF7DE8-D75D-41C8-8F75-84921518D9DF}"/>
              </a:ext>
            </a:extLst>
          </p:cNvPr>
          <p:cNvSpPr txBox="1"/>
          <p:nvPr/>
        </p:nvSpPr>
        <p:spPr>
          <a:xfrm>
            <a:off x="7837591" y="115000"/>
            <a:ext cx="108012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7 k</a:t>
            </a:r>
          </a:p>
        </p:txBody>
      </p:sp>
    </p:spTree>
    <p:extLst>
      <p:ext uri="{BB962C8B-B14F-4D97-AF65-F5344CB8AC3E}">
        <p14:creationId xmlns:p14="http://schemas.microsoft.com/office/powerpoint/2010/main" val="106030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body" idx="2"/>
          </p:nvPr>
        </p:nvSpPr>
        <p:spPr>
          <a:xfrm>
            <a:off x="427162" y="883197"/>
            <a:ext cx="6098296" cy="14454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sz="2000" b="1" dirty="0"/>
              <a:t>Matemáticas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altLang="es-MX" sz="1800" dirty="0"/>
              <a:t>Desarrollar la capacidad para representar y analizar las encuestas información numérica que permita fundamentar una opinión y establecer una postura personal.</a:t>
            </a:r>
          </a:p>
        </p:txBody>
      </p:sp>
      <p:sp>
        <p:nvSpPr>
          <p:cNvPr id="123" name="Google Shape;123;p21"/>
          <p:cNvSpPr txBox="1">
            <a:spLocks noGrp="1"/>
          </p:cNvSpPr>
          <p:nvPr>
            <p:ph type="body" idx="3"/>
          </p:nvPr>
        </p:nvSpPr>
        <p:spPr>
          <a:xfrm>
            <a:off x="427162" y="2533292"/>
            <a:ext cx="6034719" cy="20387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sz="2000" b="1" dirty="0"/>
              <a:t>Lógica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altLang="es-MX" sz="1800" dirty="0"/>
              <a:t>Enseñar a utilizar un instrumento lógico que les permitirá a los alumnos ordenar correctamente el pensamiento dentro de estructuras lógicas que le da firmeza a los argumentos, con el fin de tener claridad y evitar divagar entre ideas al momento de argumentar.</a:t>
            </a:r>
          </a:p>
          <a:p>
            <a:pPr marL="179370" indent="444452" algn="just" eaLnBrk="1" hangingPunct="1">
              <a:buNone/>
            </a:pPr>
            <a:endParaRPr lang="es-MX" altLang="es-MX" dirty="0"/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EEF7DE8-D75D-41C8-8F75-84921518D9DF}"/>
              </a:ext>
            </a:extLst>
          </p:cNvPr>
          <p:cNvSpPr txBox="1"/>
          <p:nvPr/>
        </p:nvSpPr>
        <p:spPr>
          <a:xfrm>
            <a:off x="7837591" y="115000"/>
            <a:ext cx="108012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7 k</a:t>
            </a:r>
          </a:p>
        </p:txBody>
      </p:sp>
      <p:sp>
        <p:nvSpPr>
          <p:cNvPr id="12" name="Google Shape;65;p14">
            <a:extLst>
              <a:ext uri="{FF2B5EF4-FFF2-40B4-BE49-F238E27FC236}">
                <a16:creationId xmlns:a16="http://schemas.microsoft.com/office/drawing/2014/main" id="{F1807980-4A5C-4F48-A192-3AD5CEC11AEC}"/>
              </a:ext>
            </a:extLst>
          </p:cNvPr>
          <p:cNvSpPr txBox="1">
            <a:spLocks/>
          </p:cNvSpPr>
          <p:nvPr/>
        </p:nvSpPr>
        <p:spPr>
          <a:xfrm>
            <a:off x="0" y="80321"/>
            <a:ext cx="7734029" cy="684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pPr algn="ctr"/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a alcanzar por asignatura</a:t>
            </a:r>
          </a:p>
        </p:txBody>
      </p:sp>
    </p:spTree>
    <p:extLst>
      <p:ext uri="{BB962C8B-B14F-4D97-AF65-F5344CB8AC3E}">
        <p14:creationId xmlns:p14="http://schemas.microsoft.com/office/powerpoint/2010/main" val="1847300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23;p21">
            <a:extLst>
              <a:ext uri="{FF2B5EF4-FFF2-40B4-BE49-F238E27FC236}">
                <a16:creationId xmlns:a16="http://schemas.microsoft.com/office/drawing/2014/main" id="{2CA0AFA8-14E2-4234-A188-9A226981AA94}"/>
              </a:ext>
            </a:extLst>
          </p:cNvPr>
          <p:cNvSpPr txBox="1">
            <a:spLocks/>
          </p:cNvSpPr>
          <p:nvPr/>
        </p:nvSpPr>
        <p:spPr>
          <a:xfrm>
            <a:off x="318028" y="1488211"/>
            <a:ext cx="6082771" cy="1568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○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■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●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○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■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just">
              <a:buNone/>
            </a:pPr>
            <a:r>
              <a:rPr lang="es-MX" sz="2000" b="1" dirty="0"/>
              <a:t>Informática</a:t>
            </a:r>
          </a:p>
          <a:p>
            <a:pPr marL="0" lvl="0" indent="0" algn="just">
              <a:buNone/>
            </a:pPr>
            <a:r>
              <a:rPr lang="es-MX" altLang="es-MX" sz="1800" dirty="0"/>
              <a:t>Desarrollar habilidades digitales para el análisis, procesamiento de información y obtención de conclusiones, de una manera ética, segura y confiable.</a:t>
            </a:r>
          </a:p>
          <a:p>
            <a:pPr marL="0" indent="0">
              <a:buFont typeface="Lato Light"/>
              <a:buNone/>
            </a:pPr>
            <a:endParaRPr lang="es-ES" sz="11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EEF7DE8-D75D-41C8-8F75-84921518D9DF}"/>
              </a:ext>
            </a:extLst>
          </p:cNvPr>
          <p:cNvSpPr txBox="1"/>
          <p:nvPr/>
        </p:nvSpPr>
        <p:spPr>
          <a:xfrm>
            <a:off x="7837591" y="115000"/>
            <a:ext cx="108012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7 k</a:t>
            </a:r>
          </a:p>
        </p:txBody>
      </p:sp>
      <p:sp>
        <p:nvSpPr>
          <p:cNvPr id="12" name="Google Shape;65;p14">
            <a:extLst>
              <a:ext uri="{FF2B5EF4-FFF2-40B4-BE49-F238E27FC236}">
                <a16:creationId xmlns:a16="http://schemas.microsoft.com/office/drawing/2014/main" id="{F1807980-4A5C-4F48-A192-3AD5CEC11AEC}"/>
              </a:ext>
            </a:extLst>
          </p:cNvPr>
          <p:cNvSpPr txBox="1">
            <a:spLocks/>
          </p:cNvSpPr>
          <p:nvPr/>
        </p:nvSpPr>
        <p:spPr>
          <a:xfrm>
            <a:off x="0" y="80321"/>
            <a:ext cx="7734029" cy="684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pPr algn="ctr"/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a alcanzar por asignatura</a:t>
            </a:r>
          </a:p>
        </p:txBody>
      </p:sp>
      <p:sp>
        <p:nvSpPr>
          <p:cNvPr id="13" name="Google Shape;123;p21">
            <a:extLst>
              <a:ext uri="{FF2B5EF4-FFF2-40B4-BE49-F238E27FC236}">
                <a16:creationId xmlns:a16="http://schemas.microsoft.com/office/drawing/2014/main" id="{69C9DEA7-B9D5-46A6-8669-B216BADB2E52}"/>
              </a:ext>
            </a:extLst>
          </p:cNvPr>
          <p:cNvSpPr txBox="1">
            <a:spLocks/>
          </p:cNvSpPr>
          <p:nvPr/>
        </p:nvSpPr>
        <p:spPr>
          <a:xfrm>
            <a:off x="318028" y="3376467"/>
            <a:ext cx="6082771" cy="105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○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■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●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○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■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177800">
              <a:buFont typeface="Lato Light"/>
              <a:buNone/>
            </a:pPr>
            <a:r>
              <a:rPr lang="es-ES" sz="1800" b="1" dirty="0"/>
              <a:t>Tutoría</a:t>
            </a:r>
          </a:p>
          <a:p>
            <a:pPr marL="179280" indent="0" algn="just">
              <a:spcBef>
                <a:spcPts val="641"/>
              </a:spcBef>
              <a:buNone/>
            </a:pPr>
            <a:r>
              <a:rPr lang="es-ES" sz="1600" dirty="0"/>
              <a:t>Identificar y reconocer las consecuencias del mal uso de las redes sociales. </a:t>
            </a:r>
          </a:p>
          <a:p>
            <a:pPr marL="0" indent="0">
              <a:buFont typeface="Lato Light"/>
              <a:buNone/>
            </a:pPr>
            <a:endParaRPr lang="es-ES" sz="1100" dirty="0"/>
          </a:p>
        </p:txBody>
      </p:sp>
      <p:sp>
        <p:nvSpPr>
          <p:cNvPr id="14" name="Google Shape;123;p21">
            <a:extLst>
              <a:ext uri="{FF2B5EF4-FFF2-40B4-BE49-F238E27FC236}">
                <a16:creationId xmlns:a16="http://schemas.microsoft.com/office/drawing/2014/main" id="{D1D8B5DE-7C84-4A54-ACD4-E09ACF4705BD}"/>
              </a:ext>
            </a:extLst>
          </p:cNvPr>
          <p:cNvSpPr txBox="1">
            <a:spLocks/>
          </p:cNvSpPr>
          <p:nvPr/>
        </p:nvSpPr>
        <p:spPr>
          <a:xfrm>
            <a:off x="318028" y="934473"/>
            <a:ext cx="1736990" cy="48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×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○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■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●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○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Lato Light"/>
              <a:buChar char="■"/>
              <a:defRPr sz="12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177800">
              <a:buFont typeface="Lato Light"/>
              <a:buNone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</a:rPr>
              <a:t>Apoyo</a:t>
            </a:r>
          </a:p>
        </p:txBody>
      </p:sp>
    </p:spTree>
    <p:extLst>
      <p:ext uri="{BB962C8B-B14F-4D97-AF65-F5344CB8AC3E}">
        <p14:creationId xmlns:p14="http://schemas.microsoft.com/office/powerpoint/2010/main" val="3090150731"/>
      </p:ext>
    </p:extLst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473</Words>
  <Application>Microsoft Office PowerPoint</Application>
  <PresentationFormat>Presentación en pantalla (16:9)</PresentationFormat>
  <Paragraphs>56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Lato Hairline</vt:lpstr>
      <vt:lpstr>Lato Light</vt:lpstr>
      <vt:lpstr>Eglamour template</vt:lpstr>
      <vt:lpstr>Instituto Canadiense Clarac</vt:lpstr>
      <vt:lpstr>Maestros y Asignaturas</vt:lpstr>
      <vt:lpstr>Puesta en marcha</vt:lpstr>
      <vt:lpstr>Nombre del P.V.E. Proyecto Conexiones ETAPA II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Canadiense Clarac</dc:title>
  <dc:creator>andrea_reyna</dc:creator>
  <cp:lastModifiedBy>Andrea Reyna Díaz</cp:lastModifiedBy>
  <cp:revision>52</cp:revision>
  <dcterms:modified xsi:type="dcterms:W3CDTF">2023-05-22T14:17:01Z</dcterms:modified>
</cp:coreProperties>
</file>