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15"/>
  </p:notesMasterIdLst>
  <p:sldIdLst>
    <p:sldId id="256" r:id="rId2"/>
    <p:sldId id="257" r:id="rId3"/>
    <p:sldId id="258" r:id="rId4"/>
    <p:sldId id="259" r:id="rId5"/>
    <p:sldId id="260" r:id="rId6"/>
    <p:sldId id="265" r:id="rId7"/>
    <p:sldId id="266" r:id="rId8"/>
    <p:sldId id="261" r:id="rId9"/>
    <p:sldId id="267" r:id="rId10"/>
    <p:sldId id="268" r:id="rId11"/>
    <p:sldId id="270" r:id="rId12"/>
    <p:sldId id="262"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BC7EF-8079-45F5-B6D5-E023F2205370}" type="datetimeFigureOut">
              <a:rPr lang="es-MX" smtClean="0"/>
              <a:t>28/02/2019</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DC2B7-BF2E-4E2C-BDB1-03BE25531EEE}" type="slidenum">
              <a:rPr lang="es-MX" smtClean="0"/>
              <a:t>‹Nº›</a:t>
            </a:fld>
            <a:endParaRPr lang="es-MX"/>
          </a:p>
        </p:txBody>
      </p:sp>
    </p:spTree>
    <p:extLst>
      <p:ext uri="{BB962C8B-B14F-4D97-AF65-F5344CB8AC3E}">
        <p14:creationId xmlns:p14="http://schemas.microsoft.com/office/powerpoint/2010/main" val="730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2BEE7FE-CC42-4350-8E33-8B1F6CCB2D53}"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dirty="0"/>
              <a:t>Instituto Canadiense </a:t>
            </a:r>
            <a:r>
              <a:rPr lang="es-MX" dirty="0" err="1"/>
              <a:t>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195530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3A033A8-52B1-4C5A-BDB9-2639B0AE33A5}"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62853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C66AADA-8113-4C8E-807C-224721A9E01E}"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5844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7C07E02-D7A9-4345-B3D0-081A4BBDF0C7}"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740123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1C52618-6D73-4CB0-AC89-EEABF6F37E61}"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0476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36136DF-0AA8-4A2F-834D-963ACEAE620F}"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1720118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682C6D-9181-4B72-8B5C-D88B6916B845}"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498252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276B97-71D9-4F7B-AAB1-7C758B62B45B}"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698083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1B9BC47-EFD7-423E-964A-B9B699A17E5D}"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315555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50BB262-72D0-4834-A06F-CF2B4DB7D50E}" type="datetime1">
              <a:rPr lang="es-MX" smtClean="0"/>
              <a:t>28/02/2019</a:t>
            </a:fld>
            <a:endParaRPr lang="es-MX" dirty="0"/>
          </a:p>
        </p:txBody>
      </p:sp>
      <p:sp>
        <p:nvSpPr>
          <p:cNvPr id="5" name="Footer Placeholder 4"/>
          <p:cNvSpPr>
            <a:spLocks noGrp="1"/>
          </p:cNvSpPr>
          <p:nvPr>
            <p:ph type="ftr" sz="quarter" idx="11"/>
          </p:nvPr>
        </p:nvSpPr>
        <p:spPr/>
        <p:txBody>
          <a:bodyPr/>
          <a:lstStyle/>
          <a:p>
            <a:r>
              <a:rPr lang="es-MX"/>
              <a:t>Instituto Canadiense Clarac</a:t>
            </a:r>
            <a:endParaRPr lang="es-MX" dirty="0"/>
          </a:p>
        </p:txBody>
      </p:sp>
      <p:sp>
        <p:nvSpPr>
          <p:cNvPr id="6" name="Slide Number Placeholder 5"/>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89160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97A50F7-9F8F-4E18-B742-E30DB3B967C0}" type="datetime1">
              <a:rPr lang="es-MX" smtClean="0"/>
              <a:t>28/02/2019</a:t>
            </a:fld>
            <a:endParaRPr lang="es-MX" dirty="0"/>
          </a:p>
        </p:txBody>
      </p:sp>
      <p:sp>
        <p:nvSpPr>
          <p:cNvPr id="6" name="Footer Placeholder 5"/>
          <p:cNvSpPr>
            <a:spLocks noGrp="1"/>
          </p:cNvSpPr>
          <p:nvPr>
            <p:ph type="ftr" sz="quarter" idx="11"/>
          </p:nvPr>
        </p:nvSpPr>
        <p:spPr/>
        <p:txBody>
          <a:bodyPr/>
          <a:lstStyle/>
          <a:p>
            <a:r>
              <a:rPr lang="es-MX"/>
              <a:t>Instituto Canadiense Clarac</a:t>
            </a:r>
            <a:endParaRPr lang="es-MX" dirty="0"/>
          </a:p>
        </p:txBody>
      </p:sp>
      <p:sp>
        <p:nvSpPr>
          <p:cNvPr id="7" name="Slide Number Placeholder 6"/>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415405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8B18526-0709-4019-A9DC-C3978E5079A1}" type="datetime1">
              <a:rPr lang="es-MX" smtClean="0"/>
              <a:t>28/02/2019</a:t>
            </a:fld>
            <a:endParaRPr lang="es-MX" dirty="0"/>
          </a:p>
        </p:txBody>
      </p:sp>
      <p:sp>
        <p:nvSpPr>
          <p:cNvPr id="8" name="Footer Placeholder 7"/>
          <p:cNvSpPr>
            <a:spLocks noGrp="1"/>
          </p:cNvSpPr>
          <p:nvPr>
            <p:ph type="ftr" sz="quarter" idx="11"/>
          </p:nvPr>
        </p:nvSpPr>
        <p:spPr/>
        <p:txBody>
          <a:bodyPr/>
          <a:lstStyle/>
          <a:p>
            <a:r>
              <a:rPr lang="es-MX"/>
              <a:t>Instituto Canadiense Clarac</a:t>
            </a:r>
            <a:endParaRPr lang="es-MX" dirty="0"/>
          </a:p>
        </p:txBody>
      </p:sp>
      <p:sp>
        <p:nvSpPr>
          <p:cNvPr id="9" name="Slide Number Placeholder 8"/>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8114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C5A417F-2677-4EE8-9789-A947389CB458}" type="datetime1">
              <a:rPr lang="es-MX" smtClean="0"/>
              <a:t>28/02/2019</a:t>
            </a:fld>
            <a:endParaRPr lang="es-MX" dirty="0"/>
          </a:p>
        </p:txBody>
      </p:sp>
      <p:sp>
        <p:nvSpPr>
          <p:cNvPr id="4" name="Footer Placeholder 3"/>
          <p:cNvSpPr>
            <a:spLocks noGrp="1"/>
          </p:cNvSpPr>
          <p:nvPr>
            <p:ph type="ftr" sz="quarter" idx="11"/>
          </p:nvPr>
        </p:nvSpPr>
        <p:spPr/>
        <p:txBody>
          <a:bodyPr/>
          <a:lstStyle/>
          <a:p>
            <a:r>
              <a:rPr lang="es-MX"/>
              <a:t>Instituto Canadiense Clarac</a:t>
            </a:r>
            <a:endParaRPr lang="es-MX" dirty="0"/>
          </a:p>
        </p:txBody>
      </p:sp>
      <p:sp>
        <p:nvSpPr>
          <p:cNvPr id="5" name="Slide Number Placeholder 4"/>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127660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17CB5-22C5-44B4-93C8-5592362E8086}" type="datetime1">
              <a:rPr lang="es-MX" smtClean="0"/>
              <a:t>28/02/2019</a:t>
            </a:fld>
            <a:endParaRPr lang="es-MX" dirty="0"/>
          </a:p>
        </p:txBody>
      </p:sp>
      <p:sp>
        <p:nvSpPr>
          <p:cNvPr id="3" name="Footer Placeholder 2"/>
          <p:cNvSpPr>
            <a:spLocks noGrp="1"/>
          </p:cNvSpPr>
          <p:nvPr>
            <p:ph type="ftr" sz="quarter" idx="11"/>
          </p:nvPr>
        </p:nvSpPr>
        <p:spPr/>
        <p:txBody>
          <a:bodyPr/>
          <a:lstStyle/>
          <a:p>
            <a:r>
              <a:rPr lang="es-MX"/>
              <a:t>Instituto Canadiense Clarac</a:t>
            </a:r>
            <a:endParaRPr lang="es-MX" dirty="0"/>
          </a:p>
        </p:txBody>
      </p:sp>
      <p:sp>
        <p:nvSpPr>
          <p:cNvPr id="4" name="Slide Number Placeholder 3"/>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123610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882E864F-A170-4BF6-9355-00C3FDA5910D}" type="datetime1">
              <a:rPr lang="es-MX" smtClean="0"/>
              <a:t>28/02/2019</a:t>
            </a:fld>
            <a:endParaRPr lang="es-MX" dirty="0"/>
          </a:p>
        </p:txBody>
      </p:sp>
      <p:sp>
        <p:nvSpPr>
          <p:cNvPr id="6" name="Footer Placeholder 5"/>
          <p:cNvSpPr>
            <a:spLocks noGrp="1"/>
          </p:cNvSpPr>
          <p:nvPr>
            <p:ph type="ftr" sz="quarter" idx="11"/>
          </p:nvPr>
        </p:nvSpPr>
        <p:spPr/>
        <p:txBody>
          <a:bodyPr/>
          <a:lstStyle/>
          <a:p>
            <a:r>
              <a:rPr lang="es-MX"/>
              <a:t>Instituto Canadiense Clarac</a:t>
            </a:r>
            <a:endParaRPr lang="es-MX" dirty="0"/>
          </a:p>
        </p:txBody>
      </p:sp>
      <p:sp>
        <p:nvSpPr>
          <p:cNvPr id="7" name="Slide Number Placeholder 6"/>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214094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75D7DEF-1157-45A1-A211-BB89BD5A4541}" type="datetime1">
              <a:rPr lang="es-MX" smtClean="0"/>
              <a:t>28/02/2019</a:t>
            </a:fld>
            <a:endParaRPr lang="es-MX" dirty="0"/>
          </a:p>
        </p:txBody>
      </p:sp>
      <p:sp>
        <p:nvSpPr>
          <p:cNvPr id="6" name="Footer Placeholder 5"/>
          <p:cNvSpPr>
            <a:spLocks noGrp="1"/>
          </p:cNvSpPr>
          <p:nvPr>
            <p:ph type="ftr" sz="quarter" idx="11"/>
          </p:nvPr>
        </p:nvSpPr>
        <p:spPr/>
        <p:txBody>
          <a:bodyPr/>
          <a:lstStyle/>
          <a:p>
            <a:r>
              <a:rPr lang="es-MX"/>
              <a:t>Instituto Canadiense Clarac</a:t>
            </a:r>
            <a:endParaRPr lang="es-MX" dirty="0"/>
          </a:p>
        </p:txBody>
      </p:sp>
      <p:sp>
        <p:nvSpPr>
          <p:cNvPr id="7" name="Slide Number Placeholder 6"/>
          <p:cNvSpPr>
            <a:spLocks noGrp="1"/>
          </p:cNvSpPr>
          <p:nvPr>
            <p:ph type="sldNum" sz="quarter" idx="12"/>
          </p:nvPr>
        </p:nvSpPr>
        <p:spPr/>
        <p:txBody>
          <a:bodyPr/>
          <a:lstStyle/>
          <a:p>
            <a:fld id="{DBBC7DFE-3EBD-4E6F-9A9F-E1C92D49CA82}" type="slidenum">
              <a:rPr lang="es-MX" smtClean="0"/>
              <a:t>‹Nº›</a:t>
            </a:fld>
            <a:endParaRPr lang="es-MX" dirty="0"/>
          </a:p>
        </p:txBody>
      </p:sp>
    </p:spTree>
    <p:extLst>
      <p:ext uri="{BB962C8B-B14F-4D97-AF65-F5344CB8AC3E}">
        <p14:creationId xmlns:p14="http://schemas.microsoft.com/office/powerpoint/2010/main" val="38739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A0F3DF-C0A4-4BBA-96B0-13DF8C9B0AC5}" type="datetime1">
              <a:rPr lang="es-MX" smtClean="0"/>
              <a:t>28/02/2019</a:t>
            </a:fld>
            <a:endParaRPr lang="es-MX"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MX"/>
              <a:t>Instituto Canadiense Clarac</a:t>
            </a:r>
            <a:endParaRPr lang="es-MX"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BC7DFE-3EBD-4E6F-9A9F-E1C92D49CA82}" type="slidenum">
              <a:rPr lang="es-MX" smtClean="0"/>
              <a:t>‹Nº›</a:t>
            </a:fld>
            <a:endParaRPr lang="es-MX" dirty="0"/>
          </a:p>
        </p:txBody>
      </p:sp>
    </p:spTree>
    <p:extLst>
      <p:ext uri="{BB962C8B-B14F-4D97-AF65-F5344CB8AC3E}">
        <p14:creationId xmlns:p14="http://schemas.microsoft.com/office/powerpoint/2010/main" val="41051301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94BB78-7306-4A1F-A439-8F7CF1E1BCD1}"/>
              </a:ext>
            </a:extLst>
          </p:cNvPr>
          <p:cNvSpPr>
            <a:spLocks noGrp="1"/>
          </p:cNvSpPr>
          <p:nvPr>
            <p:ph type="subTitle" idx="1"/>
          </p:nvPr>
        </p:nvSpPr>
        <p:spPr>
          <a:xfrm>
            <a:off x="1092832" y="3429000"/>
            <a:ext cx="8882637" cy="2535497"/>
          </a:xfrm>
        </p:spPr>
        <p:txBody>
          <a:bodyPr>
            <a:normAutofit fontScale="92500" lnSpcReduction="10000"/>
          </a:bodyPr>
          <a:lstStyle/>
          <a:p>
            <a:pPr algn="ctr"/>
            <a:r>
              <a:rPr lang="es-MX" sz="5200" dirty="0">
                <a:latin typeface="+mj-lt"/>
              </a:rPr>
              <a:t>EQUIPO: 2</a:t>
            </a:r>
          </a:p>
          <a:p>
            <a:pPr algn="ctr"/>
            <a:endParaRPr lang="es-MX" sz="5200" dirty="0">
              <a:latin typeface="+mj-lt"/>
            </a:endParaRPr>
          </a:p>
          <a:p>
            <a:pPr algn="ctr"/>
            <a:r>
              <a:rPr lang="es-MX" sz="5200" dirty="0">
                <a:latin typeface="+mj-lt"/>
              </a:rPr>
              <a:t>6° A II</a:t>
            </a:r>
          </a:p>
          <a:p>
            <a:pPr algn="ctr"/>
            <a:endParaRPr lang="es-MX" sz="10100" dirty="0"/>
          </a:p>
          <a:p>
            <a:pPr algn="ctr"/>
            <a:endParaRPr lang="es-MX" dirty="0"/>
          </a:p>
          <a:p>
            <a:pPr algn="ctr"/>
            <a:endParaRPr lang="es-MX" dirty="0"/>
          </a:p>
          <a:p>
            <a:pPr algn="ctr"/>
            <a:endParaRPr lang="es-MX" dirty="0"/>
          </a:p>
        </p:txBody>
      </p:sp>
      <p:pic>
        <p:nvPicPr>
          <p:cNvPr id="7" name="Imagen 6">
            <a:extLst>
              <a:ext uri="{FF2B5EF4-FFF2-40B4-BE49-F238E27FC236}">
                <a16:creationId xmlns:a16="http://schemas.microsoft.com/office/drawing/2014/main" id="{EADDC45E-D8EB-4572-B2DE-789EBB3DB1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6259" y="470453"/>
            <a:ext cx="6454098" cy="1987971"/>
          </a:xfrm>
          <a:prstGeom prst="rect">
            <a:avLst/>
          </a:prstGeom>
        </p:spPr>
      </p:pic>
      <p:sp>
        <p:nvSpPr>
          <p:cNvPr id="4" name="Rectángulo: esquinas redondeadas 3">
            <a:extLst>
              <a:ext uri="{FF2B5EF4-FFF2-40B4-BE49-F238E27FC236}">
                <a16:creationId xmlns:a16="http://schemas.microsoft.com/office/drawing/2014/main" id="{F166F0BD-D45E-4B7C-B260-D59E969C0B4C}"/>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1 </a:t>
            </a:r>
          </a:p>
          <a:p>
            <a:pPr algn="ctr"/>
            <a:r>
              <a:rPr lang="es-MX" dirty="0"/>
              <a:t>a, b, c</a:t>
            </a:r>
          </a:p>
        </p:txBody>
      </p:sp>
    </p:spTree>
    <p:extLst>
      <p:ext uri="{BB962C8B-B14F-4D97-AF65-F5344CB8AC3E}">
        <p14:creationId xmlns:p14="http://schemas.microsoft.com/office/powerpoint/2010/main" val="243452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48113B4-36A3-43FD-9FAA-68236F07B665}"/>
              </a:ext>
            </a:extLst>
          </p:cNvPr>
          <p:cNvSpPr>
            <a:spLocks noGrp="1"/>
          </p:cNvSpPr>
          <p:nvPr>
            <p:ph idx="1"/>
          </p:nvPr>
        </p:nvSpPr>
        <p:spPr>
          <a:xfrm>
            <a:off x="474869" y="1186228"/>
            <a:ext cx="9025683" cy="4485544"/>
          </a:xfrm>
        </p:spPr>
        <p:txBody>
          <a:bodyPr>
            <a:noAutofit/>
          </a:bodyPr>
          <a:lstStyle/>
          <a:p>
            <a:pPr marL="0" indent="0" algn="just">
              <a:lnSpc>
                <a:spcPct val="115000"/>
              </a:lnSpc>
              <a:buNone/>
            </a:pPr>
            <a:r>
              <a:rPr lang="es-ES" sz="2800" dirty="0">
                <a:solidFill>
                  <a:schemeClr val="tx1">
                    <a:lumMod val="65000"/>
                    <a:lumOff val="35000"/>
                  </a:schemeClr>
                </a:solidFill>
                <a:ea typeface="Arial"/>
              </a:rPr>
              <a:t>¿Qué peligros o riesgos representa el maíz transgénico en la alimentación? </a:t>
            </a:r>
          </a:p>
          <a:p>
            <a:pPr marL="0" indent="0" algn="just">
              <a:lnSpc>
                <a:spcPct val="115000"/>
              </a:lnSpc>
              <a:buNone/>
            </a:pPr>
            <a:r>
              <a:rPr lang="es-ES" sz="2800" dirty="0">
                <a:solidFill>
                  <a:schemeClr val="tx1">
                    <a:lumMod val="65000"/>
                    <a:lumOff val="35000"/>
                  </a:schemeClr>
                </a:solidFill>
                <a:ea typeface="Arial"/>
              </a:rPr>
              <a:t>¿Cuáles fueron las representaciones gráficas del maíz? </a:t>
            </a:r>
          </a:p>
          <a:p>
            <a:pPr marL="0" indent="0" algn="just">
              <a:lnSpc>
                <a:spcPct val="115000"/>
              </a:lnSpc>
              <a:buNone/>
            </a:pPr>
            <a:r>
              <a:rPr lang="es-ES" sz="2800" dirty="0">
                <a:solidFill>
                  <a:schemeClr val="tx1">
                    <a:lumMod val="65000"/>
                    <a:lumOff val="35000"/>
                  </a:schemeClr>
                </a:solidFill>
                <a:ea typeface="Arial"/>
              </a:rPr>
              <a:t>¿Dónde y cómo se representa como Dios, alimento y arte? </a:t>
            </a:r>
          </a:p>
          <a:p>
            <a:pPr marL="0" indent="0" algn="just">
              <a:lnSpc>
                <a:spcPct val="115000"/>
              </a:lnSpc>
              <a:buNone/>
            </a:pPr>
            <a:r>
              <a:rPr lang="es-ES" sz="2800" dirty="0">
                <a:solidFill>
                  <a:schemeClr val="tx1">
                    <a:lumMod val="65000"/>
                    <a:lumOff val="35000"/>
                  </a:schemeClr>
                </a:solidFill>
                <a:ea typeface="Arial"/>
              </a:rPr>
              <a:t>¿Cuál es su representación gráfica como transgénico?</a:t>
            </a:r>
            <a:endParaRPr lang="es-MX" sz="2800" dirty="0">
              <a:solidFill>
                <a:schemeClr val="tx1">
                  <a:lumMod val="65000"/>
                  <a:lumOff val="35000"/>
                </a:schemeClr>
              </a:solidFill>
              <a:ea typeface="Arial"/>
            </a:endParaRPr>
          </a:p>
          <a:p>
            <a:endParaRPr lang="es-MX" sz="2800" dirty="0"/>
          </a:p>
        </p:txBody>
      </p:sp>
      <p:sp>
        <p:nvSpPr>
          <p:cNvPr id="4" name="Marcador de pie de página 3">
            <a:extLst>
              <a:ext uri="{FF2B5EF4-FFF2-40B4-BE49-F238E27FC236}">
                <a16:creationId xmlns:a16="http://schemas.microsoft.com/office/drawing/2014/main" id="{8B48130F-0339-4C30-8FF2-BABF0A14987E}"/>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5" name="Rectángulo: esquinas redondeadas 4">
            <a:extLst>
              <a:ext uri="{FF2B5EF4-FFF2-40B4-BE49-F238E27FC236}">
                <a16:creationId xmlns:a16="http://schemas.microsoft.com/office/drawing/2014/main" id="{A9D2B5FF-E7AF-45F7-A151-FA1F19F2E3E7}"/>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98559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3F8B8B-F54D-4701-B62F-BB4743DB4DD3}"/>
              </a:ext>
            </a:extLst>
          </p:cNvPr>
          <p:cNvSpPr>
            <a:spLocks noGrp="1"/>
          </p:cNvSpPr>
          <p:nvPr>
            <p:ph type="title"/>
          </p:nvPr>
        </p:nvSpPr>
        <p:spPr>
          <a:xfrm>
            <a:off x="677334" y="451513"/>
            <a:ext cx="8596668" cy="1576070"/>
          </a:xfrm>
        </p:spPr>
        <p:txBody>
          <a:bodyPr>
            <a:normAutofit fontScale="90000"/>
          </a:bodyPr>
          <a:lstStyle/>
          <a:p>
            <a:r>
              <a:rPr lang="es-MX" dirty="0"/>
              <a:t>Descripción del proyecto</a:t>
            </a:r>
            <a:br>
              <a:rPr lang="es-MX" dirty="0"/>
            </a:br>
            <a:br>
              <a:rPr lang="es-MX" dirty="0"/>
            </a:br>
            <a:r>
              <a:rPr lang="es-MX" dirty="0"/>
              <a:t>El proyecto se basa en:</a:t>
            </a:r>
            <a:br>
              <a:rPr lang="es-MX" dirty="0">
                <a:solidFill>
                  <a:schemeClr val="tx1"/>
                </a:solidFill>
              </a:rPr>
            </a:br>
            <a:br>
              <a:rPr lang="es-MX" dirty="0">
                <a:solidFill>
                  <a:schemeClr val="tx1"/>
                </a:solidFill>
              </a:rPr>
            </a:br>
            <a:endParaRPr lang="es-MX" dirty="0"/>
          </a:p>
        </p:txBody>
      </p:sp>
      <p:sp>
        <p:nvSpPr>
          <p:cNvPr id="3" name="Marcador de contenido 2">
            <a:extLst>
              <a:ext uri="{FF2B5EF4-FFF2-40B4-BE49-F238E27FC236}">
                <a16:creationId xmlns:a16="http://schemas.microsoft.com/office/drawing/2014/main" id="{2683458B-035F-4479-B392-6FABAD972518}"/>
              </a:ext>
            </a:extLst>
          </p:cNvPr>
          <p:cNvSpPr>
            <a:spLocks noGrp="1"/>
          </p:cNvSpPr>
          <p:nvPr>
            <p:ph idx="1"/>
          </p:nvPr>
        </p:nvSpPr>
        <p:spPr/>
        <p:txBody>
          <a:bodyPr>
            <a:normAutofit/>
          </a:bodyPr>
          <a:lstStyle/>
          <a:p>
            <a:pPr algn="just">
              <a:buFont typeface="Wingdings" panose="05000000000000000000" pitchFamily="2" charset="2"/>
              <a:buChar char="§"/>
            </a:pPr>
            <a:r>
              <a:rPr lang="es-MX" sz="2800" dirty="0">
                <a:solidFill>
                  <a:schemeClr val="tx1">
                    <a:lumMod val="65000"/>
                    <a:lumOff val="35000"/>
                  </a:schemeClr>
                </a:solidFill>
              </a:rPr>
              <a:t>La Investigación teórica y artística del significado y representación del maíz para la cultura  Maya.</a:t>
            </a:r>
            <a:br>
              <a:rPr lang="es-MX" sz="2800" dirty="0">
                <a:solidFill>
                  <a:schemeClr val="tx1">
                    <a:lumMod val="65000"/>
                    <a:lumOff val="35000"/>
                  </a:schemeClr>
                </a:solidFill>
              </a:rPr>
            </a:br>
            <a:endParaRPr lang="es-MX" sz="2800" dirty="0">
              <a:solidFill>
                <a:schemeClr val="tx1">
                  <a:lumMod val="65000"/>
                  <a:lumOff val="35000"/>
                </a:schemeClr>
              </a:solidFill>
            </a:endParaRPr>
          </a:p>
          <a:p>
            <a:pPr algn="just">
              <a:buFont typeface="Wingdings" panose="05000000000000000000" pitchFamily="2" charset="2"/>
              <a:buChar char="§"/>
            </a:pPr>
            <a:r>
              <a:rPr lang="es-MX" sz="2800" dirty="0">
                <a:solidFill>
                  <a:schemeClr val="tx1">
                    <a:lumMod val="65000"/>
                    <a:lumOff val="35000"/>
                  </a:schemeClr>
                </a:solidFill>
              </a:rPr>
              <a:t>Comparar Experimentalmente el desarrollo de la planta del maíz nativo y transgénico.</a:t>
            </a:r>
            <a:br>
              <a:rPr lang="es-MX" sz="2800" dirty="0">
                <a:solidFill>
                  <a:schemeClr val="tx1">
                    <a:lumMod val="65000"/>
                    <a:lumOff val="35000"/>
                  </a:schemeClr>
                </a:solidFill>
              </a:rPr>
            </a:br>
            <a:endParaRPr lang="es-MX" sz="2800" dirty="0">
              <a:solidFill>
                <a:schemeClr val="tx1">
                  <a:lumMod val="65000"/>
                  <a:lumOff val="35000"/>
                </a:schemeClr>
              </a:solidFill>
            </a:endParaRPr>
          </a:p>
          <a:p>
            <a:pPr algn="just">
              <a:buFont typeface="Wingdings" panose="05000000000000000000" pitchFamily="2" charset="2"/>
              <a:buChar char="§"/>
            </a:pPr>
            <a:r>
              <a:rPr lang="es-MX" sz="2800" dirty="0">
                <a:solidFill>
                  <a:schemeClr val="tx1">
                    <a:lumMod val="65000"/>
                    <a:lumOff val="35000"/>
                  </a:schemeClr>
                </a:solidFill>
              </a:rPr>
              <a:t>Evaluación de beneficios y daños del maíz genéticamente modificado en el ambiente.</a:t>
            </a:r>
            <a:endParaRPr lang="es-MX" sz="2800" dirty="0"/>
          </a:p>
        </p:txBody>
      </p:sp>
      <p:sp>
        <p:nvSpPr>
          <p:cNvPr id="4" name="Marcador de pie de página 3">
            <a:extLst>
              <a:ext uri="{FF2B5EF4-FFF2-40B4-BE49-F238E27FC236}">
                <a16:creationId xmlns:a16="http://schemas.microsoft.com/office/drawing/2014/main" id="{6756FD5E-8F47-42E7-BD9C-C28D149D5AC0}"/>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5" name="Rectángulo: esquinas redondeadas 4">
            <a:extLst>
              <a:ext uri="{FF2B5EF4-FFF2-40B4-BE49-F238E27FC236}">
                <a16:creationId xmlns:a16="http://schemas.microsoft.com/office/drawing/2014/main" id="{DDD736AF-0078-4E8E-AB06-4BFD6CD71C8E}"/>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414233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71409-834C-45C3-8DF2-6715181EC883}"/>
              </a:ext>
            </a:extLst>
          </p:cNvPr>
          <p:cNvSpPr>
            <a:spLocks noGrp="1"/>
          </p:cNvSpPr>
          <p:nvPr>
            <p:ph type="ctrTitle"/>
          </p:nvPr>
        </p:nvSpPr>
        <p:spPr>
          <a:xfrm>
            <a:off x="897467" y="1160865"/>
            <a:ext cx="7766936" cy="1646302"/>
          </a:xfrm>
        </p:spPr>
        <p:txBody>
          <a:bodyPr/>
          <a:lstStyle/>
          <a:p>
            <a:pPr algn="l"/>
            <a:r>
              <a:rPr lang="es-ES" sz="3200" b="1" kern="0" dirty="0">
                <a:solidFill>
                  <a:srgbClr val="0070C0"/>
                </a:solidFill>
              </a:rPr>
              <a:t>Objetivo  general  del  proyecto</a:t>
            </a:r>
            <a:r>
              <a:rPr lang="es-ES" sz="3200" b="1" kern="0" dirty="0">
                <a:solidFill>
                  <a:sysClr val="windowText" lastClr="000000"/>
                </a:solidFill>
              </a:rPr>
              <a:t>:</a:t>
            </a:r>
            <a:br>
              <a:rPr lang="es-ES" sz="3200" b="1" kern="0" dirty="0">
                <a:solidFill>
                  <a:sysClr val="windowText" lastClr="000000"/>
                </a:solidFill>
              </a:rPr>
            </a:br>
            <a:br>
              <a:rPr lang="es-ES" sz="3200" b="1" kern="0" dirty="0">
                <a:solidFill>
                  <a:sysClr val="windowText" lastClr="000000"/>
                </a:solidFill>
              </a:rPr>
            </a:br>
            <a:br>
              <a:rPr lang="es-MX" sz="3200" kern="0" dirty="0">
                <a:solidFill>
                  <a:sysClr val="windowText" lastClr="000000"/>
                </a:solidFill>
              </a:rPr>
            </a:br>
            <a:endParaRPr lang="es-MX" sz="3200" dirty="0"/>
          </a:p>
        </p:txBody>
      </p:sp>
      <p:sp>
        <p:nvSpPr>
          <p:cNvPr id="3" name="Subtítulo 2">
            <a:extLst>
              <a:ext uri="{FF2B5EF4-FFF2-40B4-BE49-F238E27FC236}">
                <a16:creationId xmlns:a16="http://schemas.microsoft.com/office/drawing/2014/main" id="{EABBF9AC-029D-483C-BF22-9759ADB73B7E}"/>
              </a:ext>
            </a:extLst>
          </p:cNvPr>
          <p:cNvSpPr>
            <a:spLocks noGrp="1"/>
          </p:cNvSpPr>
          <p:nvPr>
            <p:ph type="subTitle" idx="1"/>
          </p:nvPr>
        </p:nvSpPr>
        <p:spPr>
          <a:xfrm>
            <a:off x="685432" y="1984016"/>
            <a:ext cx="8935646" cy="3952958"/>
          </a:xfrm>
        </p:spPr>
        <p:txBody>
          <a:bodyPr>
            <a:noAutofit/>
          </a:bodyPr>
          <a:lstStyle/>
          <a:p>
            <a:pPr marL="342900" indent="-342900" algn="just">
              <a:lnSpc>
                <a:spcPct val="115000"/>
              </a:lnSpc>
              <a:buFont typeface="Arial" panose="020B0604020202020204" pitchFamily="34" charset="0"/>
              <a:buChar char="•"/>
            </a:pPr>
            <a:r>
              <a:rPr lang="es-ES" sz="2400" dirty="0">
                <a:solidFill>
                  <a:schemeClr val="tx1">
                    <a:lumMod val="65000"/>
                    <a:lumOff val="35000"/>
                  </a:schemeClr>
                </a:solidFill>
                <a:ea typeface="Arial"/>
              </a:rPr>
              <a:t>Integrar información histórica y gráfica del papel del maíz en la cultura maya; y evaluar el  por qué el milenario linaje del maíz corre graves peligros frente a su adulteración genética.</a:t>
            </a:r>
            <a:endParaRPr lang="es-MX" sz="2400" dirty="0">
              <a:solidFill>
                <a:schemeClr val="tx1">
                  <a:lumMod val="65000"/>
                  <a:lumOff val="35000"/>
                </a:schemeClr>
              </a:solidFill>
              <a:ea typeface="Arial"/>
            </a:endParaRPr>
          </a:p>
          <a:p>
            <a:endParaRPr lang="es-MX" sz="2400" dirty="0"/>
          </a:p>
        </p:txBody>
      </p:sp>
      <p:sp>
        <p:nvSpPr>
          <p:cNvPr id="6" name="Rectángulo: esquinas redondeadas 5">
            <a:extLst>
              <a:ext uri="{FF2B5EF4-FFF2-40B4-BE49-F238E27FC236}">
                <a16:creationId xmlns:a16="http://schemas.microsoft.com/office/drawing/2014/main" id="{0BFFFBD7-A4FC-4E0D-8B40-26667593FDD9}"/>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6 j</a:t>
            </a:r>
          </a:p>
        </p:txBody>
      </p:sp>
      <p:sp>
        <p:nvSpPr>
          <p:cNvPr id="5" name="Marcador de pie de página 3">
            <a:extLst>
              <a:ext uri="{FF2B5EF4-FFF2-40B4-BE49-F238E27FC236}">
                <a16:creationId xmlns:a16="http://schemas.microsoft.com/office/drawing/2014/main" id="{0D7AA4B4-F4B9-44D9-B97D-107CA82CC0E4}"/>
              </a:ext>
            </a:extLst>
          </p:cNvPr>
          <p:cNvSpPr>
            <a:spLocks noGrp="1"/>
          </p:cNvSpPr>
          <p:nvPr>
            <p:ph type="ftr" sz="quarter" idx="11"/>
          </p:nvPr>
        </p:nvSpPr>
        <p:spPr>
          <a:xfrm>
            <a:off x="677334" y="6014858"/>
            <a:ext cx="6297612" cy="365125"/>
          </a:xfrm>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Tree>
    <p:extLst>
      <p:ext uri="{BB962C8B-B14F-4D97-AF65-F5344CB8AC3E}">
        <p14:creationId xmlns:p14="http://schemas.microsoft.com/office/powerpoint/2010/main" val="62639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07668" y="1300974"/>
            <a:ext cx="1586841" cy="1495770"/>
          </a:xfrm>
          <a:prstGeom prst="roundRect">
            <a:avLst/>
          </a:prstGeom>
          <a:solidFill>
            <a:sysClr val="window" lastClr="FFFFFF"/>
          </a:solidFill>
          <a:ln w="25400" cap="flat" cmpd="sng" algn="ctr">
            <a:solidFill>
              <a:srgbClr val="A5644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rPr>
              <a:t>HISTORIA DEL ARTE</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rPr>
              <a:t>Integrar histórica y gráficamente el papel que ha tenido el maíz en la cultura Maya.</a:t>
            </a:r>
            <a:endParaRPr kumimoji="0" lang="es-MX" sz="1100" b="0" i="0" u="none" strike="noStrike" kern="0" cap="none" spc="0" normalizeH="0" baseline="0" noProof="0" dirty="0">
              <a:ln>
                <a:noFill/>
              </a:ln>
              <a:solidFill>
                <a:sysClr val="windowText" lastClr="000000"/>
              </a:solidFill>
              <a:effectLst/>
              <a:uLnTx/>
              <a:uFillTx/>
              <a:latin typeface="Franklin Gothic Book"/>
            </a:endParaRPr>
          </a:p>
        </p:txBody>
      </p:sp>
      <p:sp>
        <p:nvSpPr>
          <p:cNvPr id="3" name="11 Rectángulo"/>
          <p:cNvSpPr/>
          <p:nvPr/>
        </p:nvSpPr>
        <p:spPr>
          <a:xfrm>
            <a:off x="2886209" y="294028"/>
            <a:ext cx="4652989"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1"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ysClr val="windowText" lastClr="000000"/>
                </a:solidFill>
                <a:effectLst/>
                <a:uLnTx/>
                <a:uFillTx/>
              </a:rPr>
              <a:t>Objetivo general de</a:t>
            </a:r>
            <a:r>
              <a:rPr kumimoji="0" lang="es-ES" sz="1800" b="1" i="0" u="none" strike="noStrike" kern="0" cap="none" spc="0" normalizeH="0" noProof="0" dirty="0">
                <a:ln>
                  <a:noFill/>
                </a:ln>
                <a:solidFill>
                  <a:sysClr val="windowText" lastClr="000000"/>
                </a:solidFill>
                <a:effectLst/>
                <a:uLnTx/>
                <a:uFillTx/>
              </a:rPr>
              <a:t> cada asignatura</a:t>
            </a:r>
            <a:r>
              <a:rPr kumimoji="0" lang="es-ES" sz="1800" b="1" i="0" u="none" strike="noStrike" kern="0" cap="none" spc="0" normalizeH="0" baseline="0" noProof="0" dirty="0">
                <a:ln>
                  <a:noFill/>
                </a:ln>
                <a:solidFill>
                  <a:sysClr val="windowText" lastClr="000000"/>
                </a:solidFill>
                <a:effectLst/>
                <a:uLnTx/>
                <a:uFillTx/>
              </a:rPr>
              <a:t> </a:t>
            </a:r>
            <a:endParaRPr kumimoji="0" lang="es-MX" sz="1800" b="0" i="0" u="none" strike="noStrike" kern="0" cap="none" spc="0" normalizeH="0" baseline="0" noProof="0" dirty="0">
              <a:ln>
                <a:noFill/>
              </a:ln>
              <a:solidFill>
                <a:sysClr val="windowText" lastClr="000000"/>
              </a:solidFill>
              <a:effectLst/>
              <a:uLnTx/>
              <a:uFillTx/>
            </a:endParaRPr>
          </a:p>
        </p:txBody>
      </p:sp>
      <p:sp>
        <p:nvSpPr>
          <p:cNvPr id="4" name="2 Rectángulo redondeado"/>
          <p:cNvSpPr/>
          <p:nvPr/>
        </p:nvSpPr>
        <p:spPr>
          <a:xfrm>
            <a:off x="7826298" y="1300974"/>
            <a:ext cx="1556428" cy="1495770"/>
          </a:xfrm>
          <a:prstGeom prst="roundRect">
            <a:avLst/>
          </a:prstGeom>
          <a:solidFill>
            <a:sysClr val="window" lastClr="FFFFFF"/>
          </a:solidFill>
          <a:ln w="25400" cap="flat" cmpd="sng" algn="ctr">
            <a:solidFill>
              <a:schemeClr val="accent3">
                <a:lumMod val="7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cs typeface="+mn-cs"/>
              </a:rPr>
              <a:t>LABORATORIO DE</a:t>
            </a:r>
            <a:r>
              <a:rPr kumimoji="0" lang="es-ES" sz="1100" b="0" i="0" u="none" strike="noStrike" kern="0" cap="none" spc="0" normalizeH="0" noProof="0" dirty="0">
                <a:ln>
                  <a:noFill/>
                </a:ln>
                <a:solidFill>
                  <a:srgbClr val="131419"/>
                </a:solidFill>
                <a:effectLst/>
                <a:uLnTx/>
                <a:uFillTx/>
                <a:latin typeface="Arial"/>
                <a:ea typeface="Arial"/>
                <a:cs typeface="+mn-cs"/>
              </a:rPr>
              <a:t> BIOLOGÍA</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100" b="0" i="0" u="none" strike="noStrike" kern="0" cap="none" spc="0" normalizeH="0" baseline="0" noProof="0" dirty="0">
              <a:ln>
                <a:noFill/>
              </a:ln>
              <a:solidFill>
                <a:srgbClr val="131419"/>
              </a:solidFill>
              <a:effectLst/>
              <a:uLnTx/>
              <a:uFillTx/>
              <a:latin typeface="Arial"/>
              <a:ea typeface="Arial"/>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cs typeface="+mn-cs"/>
              </a:rPr>
              <a:t>Comparar el desarrollo de la planta del maíz nativo y transgénico.</a:t>
            </a:r>
            <a:endParaRPr kumimoji="0" lang="es-MX" sz="1100" b="0" i="0" u="none" strike="noStrike" kern="0" cap="none" spc="0" normalizeH="0" baseline="0" noProof="0" dirty="0">
              <a:ln>
                <a:noFill/>
              </a:ln>
              <a:solidFill>
                <a:sysClr val="windowText" lastClr="000000"/>
              </a:solidFill>
              <a:effectLst/>
              <a:uLnTx/>
              <a:uFillTx/>
              <a:latin typeface="Franklin Gothic Book"/>
              <a:cs typeface="+mn-cs"/>
            </a:endParaRPr>
          </a:p>
        </p:txBody>
      </p:sp>
      <p:sp>
        <p:nvSpPr>
          <p:cNvPr id="5" name="4 Elipse"/>
          <p:cNvSpPr/>
          <p:nvPr/>
        </p:nvSpPr>
        <p:spPr>
          <a:xfrm>
            <a:off x="3381351" y="2378413"/>
            <a:ext cx="2880320" cy="1152128"/>
          </a:xfrm>
          <a:prstGeom prst="ellipse">
            <a:avLst/>
          </a:prstGeom>
          <a:solidFill>
            <a:sysClr val="window" lastClr="FFFFFF"/>
          </a:solidFill>
          <a:ln w="25400" cap="flat" cmpd="sng" algn="ctr">
            <a:solidFill>
              <a:srgbClr val="C1752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1600" b="0" i="0" u="none" strike="noStrike" kern="0" cap="none" spc="0" normalizeH="0" baseline="0" noProof="0" dirty="0">
                <a:ln>
                  <a:noFill/>
                </a:ln>
                <a:solidFill>
                  <a:sysClr val="windowText" lastClr="000000"/>
                </a:solidFill>
                <a:effectLst/>
                <a:uLnTx/>
                <a:uFillTx/>
                <a:latin typeface="Franklin Gothic Book"/>
                <a:ea typeface="+mn-ea"/>
                <a:cs typeface="+mn-cs"/>
              </a:rPr>
              <a:t>EL MAÍZ</a:t>
            </a:r>
          </a:p>
        </p:txBody>
      </p:sp>
      <p:sp>
        <p:nvSpPr>
          <p:cNvPr id="6" name="3 Rectángulo redondeado"/>
          <p:cNvSpPr/>
          <p:nvPr/>
        </p:nvSpPr>
        <p:spPr>
          <a:xfrm>
            <a:off x="4086495" y="4769795"/>
            <a:ext cx="1668780" cy="1495770"/>
          </a:xfrm>
          <a:prstGeom prst="roundRect">
            <a:avLst/>
          </a:prstGeom>
          <a:solidFill>
            <a:sysClr val="window" lastClr="FFFFFF"/>
          </a:solidFill>
          <a:ln w="25400" cap="flat" cmpd="sng" algn="ctr">
            <a:solidFill>
              <a:srgbClr val="C1752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cs typeface="+mn-cs"/>
              </a:rPr>
              <a:t>BIOLOGIA</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srgbClr val="131419"/>
                </a:solidFill>
                <a:effectLst/>
                <a:uLnTx/>
                <a:uFillTx/>
                <a:latin typeface="Arial"/>
                <a:ea typeface="Arial"/>
                <a:cs typeface="+mn-cs"/>
              </a:rPr>
              <a:t>Explicar  la adulteración genética del maíz y sus consecuencias en la alimentación y en el ecosistema.</a:t>
            </a:r>
          </a:p>
        </p:txBody>
      </p:sp>
      <p:sp>
        <p:nvSpPr>
          <p:cNvPr id="7" name="5 Flecha arriba"/>
          <p:cNvSpPr/>
          <p:nvPr/>
        </p:nvSpPr>
        <p:spPr>
          <a:xfrm rot="17895057">
            <a:off x="2349795" y="1647939"/>
            <a:ext cx="553518" cy="1591684"/>
          </a:xfrm>
          <a:prstGeom prst="upArrow">
            <a:avLst/>
          </a:prstGeom>
          <a:solidFill>
            <a:srgbClr val="7030A0"/>
          </a:solidFill>
          <a:ln w="25400" cap="flat" cmpd="sng" algn="ctr">
            <a:solidFill>
              <a:srgbClr val="F0A22E">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sysClr val="window" lastClr="FFFFFF"/>
              </a:solidFill>
              <a:effectLst/>
              <a:uLnTx/>
              <a:uFillTx/>
              <a:latin typeface="Franklin Gothic Book"/>
              <a:ea typeface="+mn-ea"/>
              <a:cs typeface="+mn-cs"/>
            </a:endParaRPr>
          </a:p>
        </p:txBody>
      </p:sp>
      <p:sp>
        <p:nvSpPr>
          <p:cNvPr id="8" name="8 Flecha arriba"/>
          <p:cNvSpPr/>
          <p:nvPr/>
        </p:nvSpPr>
        <p:spPr>
          <a:xfrm rot="3596633">
            <a:off x="6767225" y="1791346"/>
            <a:ext cx="553518" cy="1487401"/>
          </a:xfrm>
          <a:prstGeom prst="upArrow">
            <a:avLst/>
          </a:prstGeom>
          <a:solidFill>
            <a:schemeClr val="bg2">
              <a:lumMod val="75000"/>
            </a:schemeClr>
          </a:solidFill>
          <a:ln w="25400" cap="flat" cmpd="sng" algn="ctr">
            <a:solidFill>
              <a:srgbClr val="F0A22E">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sysClr val="window" lastClr="FFFFFF"/>
              </a:solidFill>
              <a:effectLst/>
              <a:uLnTx/>
              <a:uFillTx/>
              <a:latin typeface="Franklin Gothic Book"/>
              <a:ea typeface="+mn-ea"/>
              <a:cs typeface="+mn-cs"/>
            </a:endParaRPr>
          </a:p>
        </p:txBody>
      </p:sp>
      <p:sp>
        <p:nvSpPr>
          <p:cNvPr id="9" name="9 Flecha arriba"/>
          <p:cNvSpPr/>
          <p:nvPr/>
        </p:nvSpPr>
        <p:spPr>
          <a:xfrm rot="10800000">
            <a:off x="4535088" y="3591544"/>
            <a:ext cx="553518" cy="1031707"/>
          </a:xfrm>
          <a:prstGeom prst="upArrow">
            <a:avLst/>
          </a:prstGeom>
          <a:solidFill>
            <a:srgbClr val="92D050"/>
          </a:solidFill>
          <a:ln w="25400" cap="flat" cmpd="sng" algn="ctr">
            <a:solidFill>
              <a:srgbClr val="F0A22E">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sysClr val="window" lastClr="FFFFFF"/>
              </a:solidFill>
              <a:effectLst/>
              <a:uLnTx/>
              <a:uFillTx/>
              <a:latin typeface="Franklin Gothic Book"/>
              <a:ea typeface="+mn-ea"/>
              <a:cs typeface="+mn-cs"/>
            </a:endParaRPr>
          </a:p>
        </p:txBody>
      </p:sp>
      <p:sp>
        <p:nvSpPr>
          <p:cNvPr id="11" name="Marcador de pie de página 10">
            <a:extLst>
              <a:ext uri="{FF2B5EF4-FFF2-40B4-BE49-F238E27FC236}">
                <a16:creationId xmlns:a16="http://schemas.microsoft.com/office/drawing/2014/main" id="{18238CBC-C59B-4BC0-9DE3-EB06756232FE}"/>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12" name="Rectángulo: esquinas redondeadas 11">
            <a:extLst>
              <a:ext uri="{FF2B5EF4-FFF2-40B4-BE49-F238E27FC236}">
                <a16:creationId xmlns:a16="http://schemas.microsoft.com/office/drawing/2014/main" id="{23BB69FE-36DC-479F-9899-58184AA73B64}"/>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7 k</a:t>
            </a:r>
          </a:p>
        </p:txBody>
      </p:sp>
    </p:spTree>
    <p:extLst>
      <p:ext uri="{BB962C8B-B14F-4D97-AF65-F5344CB8AC3E}">
        <p14:creationId xmlns:p14="http://schemas.microsoft.com/office/powerpoint/2010/main" val="189365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D518681-809D-45C9-BCB2-AC7074A550A9}"/>
              </a:ext>
            </a:extLst>
          </p:cNvPr>
          <p:cNvSpPr>
            <a:spLocks noGrp="1"/>
          </p:cNvSpPr>
          <p:nvPr>
            <p:ph type="subTitle" idx="1"/>
          </p:nvPr>
        </p:nvSpPr>
        <p:spPr>
          <a:xfrm>
            <a:off x="1189014" y="459163"/>
            <a:ext cx="7766936" cy="1096899"/>
          </a:xfrm>
        </p:spPr>
        <p:txBody>
          <a:bodyPr>
            <a:normAutofit/>
          </a:bodyPr>
          <a:lstStyle/>
          <a:p>
            <a:pPr algn="ctr"/>
            <a:r>
              <a:rPr lang="es-MX" sz="4000" dirty="0"/>
              <a:t>PARTICIPANTES</a:t>
            </a:r>
          </a:p>
        </p:txBody>
      </p:sp>
      <p:sp>
        <p:nvSpPr>
          <p:cNvPr id="4" name="4 CuadroTexto">
            <a:extLst>
              <a:ext uri="{FF2B5EF4-FFF2-40B4-BE49-F238E27FC236}">
                <a16:creationId xmlns:a16="http://schemas.microsoft.com/office/drawing/2014/main" id="{9B42E634-9D5C-4F6D-8D7C-F94BCE670771}"/>
              </a:ext>
            </a:extLst>
          </p:cNvPr>
          <p:cNvSpPr txBox="1">
            <a:spLocks noGrp="1"/>
          </p:cNvSpPr>
          <p:nvPr>
            <p:ph type="ctrTitle"/>
          </p:nvPr>
        </p:nvSpPr>
        <p:spPr>
          <a:xfrm>
            <a:off x="999879" y="2301131"/>
            <a:ext cx="8145206" cy="338554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l"/>
            <a:r>
              <a:rPr lang="es-MX" sz="3200" b="1" dirty="0">
                <a:solidFill>
                  <a:schemeClr val="bg1"/>
                </a:solidFill>
                <a:latin typeface="Franklin Gothic Book" panose="020B0503020102020204" pitchFamily="34" charset="0"/>
              </a:rPr>
              <a:t>Angélica Rivera Adán                   Biología </a:t>
            </a:r>
          </a:p>
          <a:p>
            <a:pPr algn="l"/>
            <a:r>
              <a:rPr lang="es-MX" sz="3200" b="1" dirty="0">
                <a:solidFill>
                  <a:schemeClr val="bg1"/>
                </a:solidFill>
                <a:latin typeface="Franklin Gothic Book" panose="020B0503020102020204" pitchFamily="34" charset="0"/>
              </a:rPr>
              <a:t>                       </a:t>
            </a:r>
          </a:p>
          <a:p>
            <a:pPr algn="l"/>
            <a:r>
              <a:rPr lang="es-MX" sz="3200" b="1" dirty="0">
                <a:solidFill>
                  <a:schemeClr val="bg1"/>
                </a:solidFill>
                <a:latin typeface="Franklin Gothic Book" panose="020B0503020102020204" pitchFamily="34" charset="0"/>
              </a:rPr>
              <a:t>Marcela Flores Medina          Historia del Arte</a:t>
            </a:r>
          </a:p>
          <a:p>
            <a:pPr algn="l"/>
            <a:endParaRPr lang="es-MX" sz="3200" b="1" dirty="0">
              <a:solidFill>
                <a:schemeClr val="bg1"/>
              </a:solidFill>
              <a:latin typeface="Franklin Gothic Book" panose="020B0503020102020204" pitchFamily="34" charset="0"/>
            </a:endParaRPr>
          </a:p>
          <a:p>
            <a:pPr algn="l"/>
            <a:r>
              <a:rPr lang="es-MX" sz="3200" b="1" dirty="0">
                <a:solidFill>
                  <a:schemeClr val="bg1"/>
                </a:solidFill>
                <a:latin typeface="Franklin Gothic Book" panose="020B0503020102020204" pitchFamily="34" charset="0"/>
              </a:rPr>
              <a:t> Elsa Magaña Valencia             Laboratorista</a:t>
            </a:r>
          </a:p>
          <a:p>
            <a:endParaRPr lang="es-MX" b="1" dirty="0">
              <a:solidFill>
                <a:schemeClr val="tx1">
                  <a:lumMod val="85000"/>
                  <a:lumOff val="15000"/>
                </a:schemeClr>
              </a:solidFill>
              <a:latin typeface="Franklin Gothic Book" panose="020B0503020102020204" pitchFamily="34" charset="0"/>
            </a:endParaRPr>
          </a:p>
        </p:txBody>
      </p:sp>
      <p:sp>
        <p:nvSpPr>
          <p:cNvPr id="5" name="Rectángulo: esquinas redondeadas 4">
            <a:extLst>
              <a:ext uri="{FF2B5EF4-FFF2-40B4-BE49-F238E27FC236}">
                <a16:creationId xmlns:a16="http://schemas.microsoft.com/office/drawing/2014/main" id="{D8992301-889F-4875-BBF2-69B08474720C}"/>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2</a:t>
            </a:r>
          </a:p>
          <a:p>
            <a:pPr algn="ctr"/>
            <a:r>
              <a:rPr lang="es-MX" dirty="0"/>
              <a:t>d, e</a:t>
            </a:r>
          </a:p>
        </p:txBody>
      </p:sp>
    </p:spTree>
    <p:extLst>
      <p:ext uri="{BB962C8B-B14F-4D97-AF65-F5344CB8AC3E}">
        <p14:creationId xmlns:p14="http://schemas.microsoft.com/office/powerpoint/2010/main" val="364472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1D99C1-3250-47A6-8CCB-9B121A18F3E3}"/>
              </a:ext>
            </a:extLst>
          </p:cNvPr>
          <p:cNvSpPr>
            <a:spLocks noGrp="1"/>
          </p:cNvSpPr>
          <p:nvPr>
            <p:ph type="ctrTitle"/>
          </p:nvPr>
        </p:nvSpPr>
        <p:spPr>
          <a:xfrm>
            <a:off x="1427554" y="2140507"/>
            <a:ext cx="7766936" cy="1646302"/>
          </a:xfrm>
        </p:spPr>
        <p:txBody>
          <a:bodyPr/>
          <a:lstStyle/>
          <a:p>
            <a:pPr algn="ctr"/>
            <a:r>
              <a:rPr lang="es-MX" sz="3600" dirty="0"/>
              <a:t>    </a:t>
            </a:r>
            <a:br>
              <a:rPr lang="es-MX" sz="3600" dirty="0"/>
            </a:br>
            <a:br>
              <a:rPr lang="es-MX" sz="3600" dirty="0"/>
            </a:br>
            <a:br>
              <a:rPr lang="es-MX" sz="3600" dirty="0"/>
            </a:br>
            <a:br>
              <a:rPr lang="es-MX" sz="3600" dirty="0"/>
            </a:br>
            <a:br>
              <a:rPr lang="es-MX" sz="3600" dirty="0"/>
            </a:br>
            <a:br>
              <a:rPr lang="es-MX" sz="3600" dirty="0"/>
            </a:br>
            <a:br>
              <a:rPr lang="es-MX" sz="3600" dirty="0"/>
            </a:br>
            <a:r>
              <a:rPr lang="es-MX" sz="3600" dirty="0"/>
              <a:t>CICLO ESCOLAR</a:t>
            </a:r>
            <a:br>
              <a:rPr lang="es-MX" sz="3600" dirty="0"/>
            </a:br>
            <a:br>
              <a:rPr lang="es-MX" sz="3600" dirty="0"/>
            </a:br>
            <a:r>
              <a:rPr lang="es-MX" sz="3600" dirty="0"/>
              <a:t>2018-2019</a:t>
            </a:r>
            <a:br>
              <a:rPr lang="es-MX" sz="3600" dirty="0"/>
            </a:br>
            <a:br>
              <a:rPr lang="es-MX" sz="3600" dirty="0"/>
            </a:br>
            <a:r>
              <a:rPr lang="es-MX" sz="3600" dirty="0"/>
              <a:t>PROYECTO MULTIDISCIPLINARIO</a:t>
            </a:r>
          </a:p>
        </p:txBody>
      </p:sp>
      <p:sp>
        <p:nvSpPr>
          <p:cNvPr id="3" name="Subtítulo 2">
            <a:extLst>
              <a:ext uri="{FF2B5EF4-FFF2-40B4-BE49-F238E27FC236}">
                <a16:creationId xmlns:a16="http://schemas.microsoft.com/office/drawing/2014/main" id="{24653E84-A8AA-42E7-B4B9-1F24ABCAB13A}"/>
              </a:ext>
            </a:extLst>
          </p:cNvPr>
          <p:cNvSpPr>
            <a:spLocks noGrp="1"/>
          </p:cNvSpPr>
          <p:nvPr>
            <p:ph type="subTitle" idx="1"/>
          </p:nvPr>
        </p:nvSpPr>
        <p:spPr>
          <a:xfrm>
            <a:off x="1957640" y="4514657"/>
            <a:ext cx="7766936" cy="1096899"/>
          </a:xfrm>
        </p:spPr>
        <p:txBody>
          <a:bodyPr>
            <a:noAutofit/>
          </a:bodyPr>
          <a:lstStyle/>
          <a:p>
            <a:pPr algn="l"/>
            <a:r>
              <a:rPr lang="es-MX" sz="2800" dirty="0"/>
              <a:t>FECHA DE INICIO: 5 DE DICIEMBRE 2018</a:t>
            </a:r>
          </a:p>
          <a:p>
            <a:pPr algn="l"/>
            <a:endParaRPr lang="es-MX" sz="2800" dirty="0"/>
          </a:p>
          <a:p>
            <a:pPr algn="l"/>
            <a:r>
              <a:rPr lang="es-MX" sz="2800" dirty="0"/>
              <a:t>FECHA DE TÉRMINO: 28 DE MARZO 2019</a:t>
            </a:r>
          </a:p>
        </p:txBody>
      </p:sp>
      <p:sp>
        <p:nvSpPr>
          <p:cNvPr id="6" name="Rectángulo: esquinas redondeadas 5">
            <a:extLst>
              <a:ext uri="{FF2B5EF4-FFF2-40B4-BE49-F238E27FC236}">
                <a16:creationId xmlns:a16="http://schemas.microsoft.com/office/drawing/2014/main" id="{CC3B613C-A9D4-45EA-92FE-F8F7D85BF0D1}"/>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3 </a:t>
            </a:r>
          </a:p>
          <a:p>
            <a:pPr algn="ctr"/>
            <a:r>
              <a:rPr lang="es-MX" dirty="0"/>
              <a:t>f, g</a:t>
            </a:r>
          </a:p>
        </p:txBody>
      </p:sp>
    </p:spTree>
    <p:extLst>
      <p:ext uri="{BB962C8B-B14F-4D97-AF65-F5344CB8AC3E}">
        <p14:creationId xmlns:p14="http://schemas.microsoft.com/office/powerpoint/2010/main" val="427495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D297BC-6B18-4881-8490-DFAC4252B2D5}"/>
              </a:ext>
            </a:extLst>
          </p:cNvPr>
          <p:cNvSpPr>
            <a:spLocks noGrp="1"/>
          </p:cNvSpPr>
          <p:nvPr>
            <p:ph type="ctrTitle"/>
          </p:nvPr>
        </p:nvSpPr>
        <p:spPr>
          <a:xfrm>
            <a:off x="801602" y="535988"/>
            <a:ext cx="9177866" cy="1646302"/>
          </a:xfrm>
        </p:spPr>
        <p:txBody>
          <a:bodyPr/>
          <a:lstStyle/>
          <a:p>
            <a:pPr algn="l"/>
            <a:r>
              <a:rPr lang="es-MX" sz="3200" b="1" dirty="0"/>
              <a:t>“El maíz: de lo prehispánico a lo transgénico”</a:t>
            </a:r>
            <a:br>
              <a:rPr lang="es-MX" sz="3200" b="1" dirty="0"/>
            </a:br>
            <a:endParaRPr lang="es-MX" sz="3200" dirty="0"/>
          </a:p>
        </p:txBody>
      </p:sp>
      <p:pic>
        <p:nvPicPr>
          <p:cNvPr id="6" name="Imagen 5">
            <a:extLst>
              <a:ext uri="{FF2B5EF4-FFF2-40B4-BE49-F238E27FC236}">
                <a16:creationId xmlns:a16="http://schemas.microsoft.com/office/drawing/2014/main" id="{94C658B4-550D-43D5-8B19-BC9835040EA8}"/>
              </a:ext>
            </a:extLst>
          </p:cNvPr>
          <p:cNvPicPr>
            <a:picLocks noChangeAspect="1"/>
          </p:cNvPicPr>
          <p:nvPr/>
        </p:nvPicPr>
        <p:blipFill>
          <a:blip r:embed="rId2"/>
          <a:stretch>
            <a:fillRect/>
          </a:stretch>
        </p:blipFill>
        <p:spPr>
          <a:xfrm>
            <a:off x="780478" y="2129350"/>
            <a:ext cx="3572856" cy="2744129"/>
          </a:xfrm>
          <a:prstGeom prst="rect">
            <a:avLst/>
          </a:prstGeom>
        </p:spPr>
      </p:pic>
      <p:pic>
        <p:nvPicPr>
          <p:cNvPr id="7" name="Imagen 6">
            <a:extLst>
              <a:ext uri="{FF2B5EF4-FFF2-40B4-BE49-F238E27FC236}">
                <a16:creationId xmlns:a16="http://schemas.microsoft.com/office/drawing/2014/main" id="{A83A9932-48CB-4435-BE8B-35CAE328E95D}"/>
              </a:ext>
            </a:extLst>
          </p:cNvPr>
          <p:cNvPicPr>
            <a:picLocks noChangeAspect="1"/>
          </p:cNvPicPr>
          <p:nvPr/>
        </p:nvPicPr>
        <p:blipFill>
          <a:blip r:embed="rId3"/>
          <a:stretch>
            <a:fillRect/>
          </a:stretch>
        </p:blipFill>
        <p:spPr>
          <a:xfrm>
            <a:off x="4997278" y="2924074"/>
            <a:ext cx="4514850" cy="2533650"/>
          </a:xfrm>
          <a:prstGeom prst="rect">
            <a:avLst/>
          </a:prstGeom>
        </p:spPr>
      </p:pic>
      <p:sp>
        <p:nvSpPr>
          <p:cNvPr id="8" name="Rectángulo: esquinas redondeadas 7">
            <a:extLst>
              <a:ext uri="{FF2B5EF4-FFF2-40B4-BE49-F238E27FC236}">
                <a16:creationId xmlns:a16="http://schemas.microsoft.com/office/drawing/2014/main" id="{B67F9282-7F22-4F3E-A27A-862A47A58239}"/>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4 h</a:t>
            </a:r>
          </a:p>
        </p:txBody>
      </p:sp>
      <p:sp>
        <p:nvSpPr>
          <p:cNvPr id="9" name="Marcador de pie de página 3">
            <a:extLst>
              <a:ext uri="{FF2B5EF4-FFF2-40B4-BE49-F238E27FC236}">
                <a16:creationId xmlns:a16="http://schemas.microsoft.com/office/drawing/2014/main" id="{704B6AA7-3788-45DB-98BE-CBCECDA2BF06}"/>
              </a:ext>
            </a:extLst>
          </p:cNvPr>
          <p:cNvSpPr>
            <a:spLocks noGrp="1"/>
          </p:cNvSpPr>
          <p:nvPr>
            <p:ph type="ftr" sz="quarter" idx="11"/>
          </p:nvPr>
        </p:nvSpPr>
        <p:spPr>
          <a:xfrm>
            <a:off x="677334" y="6041362"/>
            <a:ext cx="6297612" cy="365125"/>
          </a:xfrm>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Tree>
    <p:extLst>
      <p:ext uri="{BB962C8B-B14F-4D97-AF65-F5344CB8AC3E}">
        <p14:creationId xmlns:p14="http://schemas.microsoft.com/office/powerpoint/2010/main" val="198039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D9D8E1-BE7B-4E05-AE6D-32288AA477D2}"/>
              </a:ext>
            </a:extLst>
          </p:cNvPr>
          <p:cNvSpPr>
            <a:spLocks noGrp="1"/>
          </p:cNvSpPr>
          <p:nvPr>
            <p:ph type="title"/>
          </p:nvPr>
        </p:nvSpPr>
        <p:spPr>
          <a:xfrm>
            <a:off x="677334" y="193184"/>
            <a:ext cx="8596668" cy="850006"/>
          </a:xfrm>
        </p:spPr>
        <p:txBody>
          <a:bodyPr/>
          <a:lstStyle/>
          <a:p>
            <a:r>
              <a:rPr lang="es-ES" b="1" dirty="0"/>
              <a:t> </a:t>
            </a:r>
            <a:r>
              <a:rPr lang="es-ES" sz="3200" b="1" dirty="0"/>
              <a:t>Introducción y/o justificación del proyecto.</a:t>
            </a:r>
            <a:endParaRPr lang="es-MX" sz="3200" dirty="0"/>
          </a:p>
        </p:txBody>
      </p:sp>
      <p:sp>
        <p:nvSpPr>
          <p:cNvPr id="3" name="Marcador de contenido 2">
            <a:extLst>
              <a:ext uri="{FF2B5EF4-FFF2-40B4-BE49-F238E27FC236}">
                <a16:creationId xmlns:a16="http://schemas.microsoft.com/office/drawing/2014/main" id="{A4B7DCBD-CFB0-4D7E-A9E1-9015EAB43C0A}"/>
              </a:ext>
            </a:extLst>
          </p:cNvPr>
          <p:cNvSpPr>
            <a:spLocks noGrp="1"/>
          </p:cNvSpPr>
          <p:nvPr>
            <p:ph idx="1"/>
          </p:nvPr>
        </p:nvSpPr>
        <p:spPr>
          <a:xfrm>
            <a:off x="478551" y="1478687"/>
            <a:ext cx="8994233" cy="4364834"/>
          </a:xfrm>
        </p:spPr>
        <p:txBody>
          <a:bodyPr>
            <a:noAutofit/>
          </a:bodyPr>
          <a:lstStyle/>
          <a:p>
            <a:pPr marL="0" indent="0" algn="just">
              <a:lnSpc>
                <a:spcPct val="115000"/>
              </a:lnSpc>
              <a:buNone/>
            </a:pPr>
            <a:r>
              <a:rPr lang="es-ES" sz="2800" dirty="0">
                <a:solidFill>
                  <a:schemeClr val="tx1">
                    <a:lumMod val="65000"/>
                    <a:lumOff val="35000"/>
                  </a:schemeClr>
                </a:solidFill>
                <a:ea typeface="Times New Roman"/>
              </a:rPr>
              <a:t>El término maíz con lleva un contexto cultural y nutricional. El maíz más antiguo en nuestro país ha sido localizado en Tehuacán, Puebla, con una antigüedad de 3000 años  a.C. En la época prehispánica, fue tal su importancia en la dieta, que se considera  uno de los factores que propiciaron el tránsito de sociedades nómadas de cazadores-recolectores a otras de agricultores sedentarios.</a:t>
            </a:r>
          </a:p>
          <a:p>
            <a:pPr marL="0" indent="0" algn="just">
              <a:lnSpc>
                <a:spcPct val="115000"/>
              </a:lnSpc>
              <a:buNone/>
            </a:pPr>
            <a:endParaRPr lang="es-ES" sz="2800" b="1" dirty="0">
              <a:solidFill>
                <a:srgbClr val="000000"/>
              </a:solidFill>
              <a:ea typeface="Times New Roman"/>
            </a:endParaRPr>
          </a:p>
          <a:p>
            <a:pPr marL="0" indent="0" algn="just" defTabSz="914400">
              <a:lnSpc>
                <a:spcPct val="115000"/>
              </a:lnSpc>
              <a:spcBef>
                <a:spcPts val="0"/>
              </a:spcBef>
              <a:buClrTx/>
              <a:buSzTx/>
              <a:buNone/>
              <a:defRPr/>
            </a:pPr>
            <a:endParaRPr lang="es-MX" dirty="0"/>
          </a:p>
        </p:txBody>
      </p:sp>
      <p:sp>
        <p:nvSpPr>
          <p:cNvPr id="5" name="Marcador de pie de página 4">
            <a:extLst>
              <a:ext uri="{FF2B5EF4-FFF2-40B4-BE49-F238E27FC236}">
                <a16:creationId xmlns:a16="http://schemas.microsoft.com/office/drawing/2014/main" id="{6B44D5B5-0E83-40CA-92F1-5B0A9698825D}"/>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6" name="Rectángulo: esquinas redondeadas 5">
            <a:extLst>
              <a:ext uri="{FF2B5EF4-FFF2-40B4-BE49-F238E27FC236}">
                <a16:creationId xmlns:a16="http://schemas.microsoft.com/office/drawing/2014/main" id="{614007F8-B886-4C69-B187-5B11D5BE2CB4}"/>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164812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D9D8E1-BE7B-4E05-AE6D-32288AA477D2}"/>
              </a:ext>
            </a:extLst>
          </p:cNvPr>
          <p:cNvSpPr>
            <a:spLocks noGrp="1"/>
          </p:cNvSpPr>
          <p:nvPr>
            <p:ph type="title"/>
          </p:nvPr>
        </p:nvSpPr>
        <p:spPr>
          <a:xfrm>
            <a:off x="677334" y="193184"/>
            <a:ext cx="8596668" cy="850006"/>
          </a:xfrm>
        </p:spPr>
        <p:txBody>
          <a:bodyPr/>
          <a:lstStyle/>
          <a:p>
            <a:r>
              <a:rPr lang="es-ES" b="1" dirty="0"/>
              <a:t> </a:t>
            </a:r>
            <a:endParaRPr lang="es-MX" sz="2000" dirty="0"/>
          </a:p>
        </p:txBody>
      </p:sp>
      <p:sp>
        <p:nvSpPr>
          <p:cNvPr id="3" name="Marcador de contenido 2">
            <a:extLst>
              <a:ext uri="{FF2B5EF4-FFF2-40B4-BE49-F238E27FC236}">
                <a16:creationId xmlns:a16="http://schemas.microsoft.com/office/drawing/2014/main" id="{A4B7DCBD-CFB0-4D7E-A9E1-9015EAB43C0A}"/>
              </a:ext>
            </a:extLst>
          </p:cNvPr>
          <p:cNvSpPr>
            <a:spLocks noGrp="1"/>
          </p:cNvSpPr>
          <p:nvPr>
            <p:ph idx="1"/>
          </p:nvPr>
        </p:nvSpPr>
        <p:spPr>
          <a:xfrm>
            <a:off x="478551" y="1004553"/>
            <a:ext cx="8994233" cy="4364834"/>
          </a:xfrm>
        </p:spPr>
        <p:txBody>
          <a:bodyPr>
            <a:noAutofit/>
          </a:bodyPr>
          <a:lstStyle/>
          <a:p>
            <a:pPr marL="0" indent="0" algn="just" defTabSz="914400">
              <a:lnSpc>
                <a:spcPct val="115000"/>
              </a:lnSpc>
              <a:spcBef>
                <a:spcPts val="0"/>
              </a:spcBef>
              <a:buClrTx/>
              <a:buSzTx/>
              <a:buNone/>
              <a:defRPr/>
            </a:pPr>
            <a:r>
              <a:rPr lang="es-ES" sz="2800" dirty="0">
                <a:solidFill>
                  <a:schemeClr val="tx1">
                    <a:lumMod val="65000"/>
                    <a:lumOff val="35000"/>
                  </a:schemeClr>
                </a:solidFill>
                <a:ea typeface="Times New Roman"/>
              </a:rPr>
              <a:t>El lugar que el maíz ocupó en las culturas prehispánicas como la Maya, no sólo fue el alimenticio, está inmerso en diversos ámbitos, por ejemplo: concepciones cosmogónicas; ritmo de cultivo y cosecha; vida ritual; características económicas, políticas y sociales; además determinaba los momentos de guerra y construcción; así como fuente de inspiración de artistas plásticos.</a:t>
            </a:r>
          </a:p>
          <a:p>
            <a:pPr marL="0" indent="0" algn="just" defTabSz="914400">
              <a:lnSpc>
                <a:spcPct val="115000"/>
              </a:lnSpc>
              <a:spcBef>
                <a:spcPts val="0"/>
              </a:spcBef>
              <a:buClrTx/>
              <a:buSzTx/>
              <a:buNone/>
              <a:defRPr/>
            </a:pPr>
            <a:endParaRPr lang="es-ES" sz="2800" b="1" dirty="0">
              <a:solidFill>
                <a:srgbClr val="000000"/>
              </a:solidFill>
              <a:latin typeface="Arial"/>
              <a:ea typeface="Arial"/>
            </a:endParaRPr>
          </a:p>
          <a:p>
            <a:pPr marL="0" indent="0">
              <a:buNone/>
            </a:pPr>
            <a:r>
              <a:rPr lang="es-ES" sz="2800" b="1" dirty="0"/>
              <a:t>  </a:t>
            </a:r>
            <a:endParaRPr lang="es-MX" sz="2800" dirty="0"/>
          </a:p>
        </p:txBody>
      </p:sp>
      <p:sp>
        <p:nvSpPr>
          <p:cNvPr id="5" name="Marcador de pie de página 4">
            <a:extLst>
              <a:ext uri="{FF2B5EF4-FFF2-40B4-BE49-F238E27FC236}">
                <a16:creationId xmlns:a16="http://schemas.microsoft.com/office/drawing/2014/main" id="{8A0E61DB-A1B3-4FB1-A6DF-D1166798B484}"/>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6" name="Rectángulo: esquinas redondeadas 5">
            <a:extLst>
              <a:ext uri="{FF2B5EF4-FFF2-40B4-BE49-F238E27FC236}">
                <a16:creationId xmlns:a16="http://schemas.microsoft.com/office/drawing/2014/main" id="{13466ABE-50B7-401B-9536-94B886FA9B21}"/>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123483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D9D8E1-BE7B-4E05-AE6D-32288AA477D2}"/>
              </a:ext>
            </a:extLst>
          </p:cNvPr>
          <p:cNvSpPr>
            <a:spLocks noGrp="1"/>
          </p:cNvSpPr>
          <p:nvPr>
            <p:ph type="title"/>
          </p:nvPr>
        </p:nvSpPr>
        <p:spPr>
          <a:xfrm>
            <a:off x="677334" y="193184"/>
            <a:ext cx="8596668" cy="850006"/>
          </a:xfrm>
        </p:spPr>
        <p:txBody>
          <a:bodyPr/>
          <a:lstStyle/>
          <a:p>
            <a:r>
              <a:rPr lang="es-ES" b="1" dirty="0"/>
              <a:t> </a:t>
            </a:r>
            <a:endParaRPr lang="es-MX" sz="2000" dirty="0"/>
          </a:p>
        </p:txBody>
      </p:sp>
      <p:sp>
        <p:nvSpPr>
          <p:cNvPr id="3" name="Marcador de contenido 2">
            <a:extLst>
              <a:ext uri="{FF2B5EF4-FFF2-40B4-BE49-F238E27FC236}">
                <a16:creationId xmlns:a16="http://schemas.microsoft.com/office/drawing/2014/main" id="{A4B7DCBD-CFB0-4D7E-A9E1-9015EAB43C0A}"/>
              </a:ext>
            </a:extLst>
          </p:cNvPr>
          <p:cNvSpPr>
            <a:spLocks noGrp="1"/>
          </p:cNvSpPr>
          <p:nvPr>
            <p:ph idx="1"/>
          </p:nvPr>
        </p:nvSpPr>
        <p:spPr>
          <a:xfrm>
            <a:off x="478551" y="1004553"/>
            <a:ext cx="8994233" cy="4364834"/>
          </a:xfrm>
        </p:spPr>
        <p:txBody>
          <a:bodyPr>
            <a:noAutofit/>
          </a:bodyPr>
          <a:lstStyle/>
          <a:p>
            <a:pPr marL="0" indent="0" algn="just" defTabSz="914400">
              <a:lnSpc>
                <a:spcPct val="115000"/>
              </a:lnSpc>
              <a:spcBef>
                <a:spcPts val="0"/>
              </a:spcBef>
              <a:buClrTx/>
              <a:buSzTx/>
              <a:buNone/>
              <a:defRPr/>
            </a:pPr>
            <a:endParaRPr lang="es-ES" sz="2800" b="1" dirty="0">
              <a:latin typeface="Arial"/>
              <a:ea typeface="Arial"/>
            </a:endParaRPr>
          </a:p>
          <a:p>
            <a:pPr marL="0" indent="0" algn="just" defTabSz="914400">
              <a:lnSpc>
                <a:spcPct val="115000"/>
              </a:lnSpc>
              <a:spcBef>
                <a:spcPts val="0"/>
              </a:spcBef>
              <a:buClrTx/>
              <a:buSzTx/>
              <a:buNone/>
              <a:defRPr/>
            </a:pPr>
            <a:r>
              <a:rPr lang="es-ES" sz="2800" b="1" dirty="0">
                <a:solidFill>
                  <a:schemeClr val="tx1">
                    <a:lumMod val="65000"/>
                    <a:lumOff val="35000"/>
                  </a:schemeClr>
                </a:solidFill>
                <a:latin typeface="Arial"/>
                <a:ea typeface="Arial"/>
              </a:rPr>
              <a:t> </a:t>
            </a:r>
            <a:r>
              <a:rPr lang="es-ES" sz="2800" dirty="0">
                <a:solidFill>
                  <a:schemeClr val="tx1">
                    <a:lumMod val="65000"/>
                    <a:lumOff val="35000"/>
                  </a:schemeClr>
                </a:solidFill>
                <a:ea typeface="Arial"/>
              </a:rPr>
              <a:t>Durante más de 300 generaciones se han cultivado 59 variedades nativas de maíz en México, en la actualidad algunos  de estos maíces nativos están pasando a maíces transgénicos mediante la tecnología del ADN recombinante desde los años 80.</a:t>
            </a:r>
            <a:endParaRPr lang="es-MX" sz="2800" dirty="0">
              <a:solidFill>
                <a:schemeClr val="tx1">
                  <a:lumMod val="65000"/>
                  <a:lumOff val="35000"/>
                </a:schemeClr>
              </a:solidFill>
              <a:ea typeface="Arial"/>
            </a:endParaRPr>
          </a:p>
          <a:p>
            <a:pPr marL="0" indent="0">
              <a:buNone/>
            </a:pPr>
            <a:r>
              <a:rPr lang="es-ES" sz="2800" b="1" dirty="0">
                <a:solidFill>
                  <a:schemeClr val="tx1">
                    <a:lumMod val="65000"/>
                    <a:lumOff val="35000"/>
                  </a:schemeClr>
                </a:solidFill>
              </a:rPr>
              <a:t>  </a:t>
            </a:r>
            <a:endParaRPr lang="es-MX" sz="2800" dirty="0">
              <a:solidFill>
                <a:schemeClr val="tx1">
                  <a:lumMod val="65000"/>
                  <a:lumOff val="35000"/>
                </a:schemeClr>
              </a:solidFill>
            </a:endParaRPr>
          </a:p>
        </p:txBody>
      </p:sp>
      <p:sp>
        <p:nvSpPr>
          <p:cNvPr id="5" name="Marcador de pie de página 4">
            <a:extLst>
              <a:ext uri="{FF2B5EF4-FFF2-40B4-BE49-F238E27FC236}">
                <a16:creationId xmlns:a16="http://schemas.microsoft.com/office/drawing/2014/main" id="{3DE0F96F-783E-446C-A1A0-77956F979173}"/>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6" name="Rectángulo: esquinas redondeadas 5">
            <a:extLst>
              <a:ext uri="{FF2B5EF4-FFF2-40B4-BE49-F238E27FC236}">
                <a16:creationId xmlns:a16="http://schemas.microsoft.com/office/drawing/2014/main" id="{48D47B29-F079-42F4-ABD0-6A99582FC5E6}"/>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37546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48113B4-36A3-43FD-9FAA-68236F07B665}"/>
              </a:ext>
            </a:extLst>
          </p:cNvPr>
          <p:cNvSpPr>
            <a:spLocks noGrp="1"/>
          </p:cNvSpPr>
          <p:nvPr>
            <p:ph idx="1"/>
          </p:nvPr>
        </p:nvSpPr>
        <p:spPr>
          <a:xfrm>
            <a:off x="599294" y="1585679"/>
            <a:ext cx="9025683" cy="3016876"/>
          </a:xfrm>
        </p:spPr>
        <p:txBody>
          <a:bodyPr>
            <a:noAutofit/>
          </a:bodyPr>
          <a:lstStyle/>
          <a:p>
            <a:pPr marL="0" indent="0" algn="just">
              <a:lnSpc>
                <a:spcPct val="115000"/>
              </a:lnSpc>
              <a:buNone/>
            </a:pPr>
            <a:r>
              <a:rPr lang="es-ES" sz="2800" dirty="0">
                <a:solidFill>
                  <a:schemeClr val="tx1">
                    <a:lumMod val="65000"/>
                    <a:lumOff val="35000"/>
                  </a:schemeClr>
                </a:solidFill>
                <a:ea typeface="Arial"/>
              </a:rPr>
              <a:t>Los maíces transgénicos han sido modificados genéticamente para resistir plagas y tolerar un herbicida llamado glifosato, que recientemente la Organización Mundial de la Salud clasificó como probable cancerígeno. </a:t>
            </a:r>
            <a:endParaRPr lang="es-MX" sz="2800" dirty="0">
              <a:solidFill>
                <a:schemeClr val="tx1">
                  <a:lumMod val="65000"/>
                  <a:lumOff val="35000"/>
                </a:schemeClr>
              </a:solidFill>
              <a:ea typeface="Arial"/>
            </a:endParaRPr>
          </a:p>
          <a:p>
            <a:pPr marL="0" indent="0">
              <a:buNone/>
            </a:pPr>
            <a:endParaRPr lang="es-MX" sz="2800" dirty="0"/>
          </a:p>
        </p:txBody>
      </p:sp>
      <p:sp>
        <p:nvSpPr>
          <p:cNvPr id="4" name="Marcador de pie de página 3">
            <a:extLst>
              <a:ext uri="{FF2B5EF4-FFF2-40B4-BE49-F238E27FC236}">
                <a16:creationId xmlns:a16="http://schemas.microsoft.com/office/drawing/2014/main" id="{E58B44D5-D53F-43E2-9D53-A9E872032F2B}"/>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5" name="Rectángulo: esquinas redondeadas 4">
            <a:extLst>
              <a:ext uri="{FF2B5EF4-FFF2-40B4-BE49-F238E27FC236}">
                <a16:creationId xmlns:a16="http://schemas.microsoft.com/office/drawing/2014/main" id="{C5B7567F-53C2-4916-A256-971E04D65D23}"/>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17811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48113B4-36A3-43FD-9FAA-68236F07B665}"/>
              </a:ext>
            </a:extLst>
          </p:cNvPr>
          <p:cNvSpPr>
            <a:spLocks noGrp="1"/>
          </p:cNvSpPr>
          <p:nvPr>
            <p:ph idx="1"/>
          </p:nvPr>
        </p:nvSpPr>
        <p:spPr>
          <a:xfrm>
            <a:off x="491803" y="1106391"/>
            <a:ext cx="9025683" cy="5023476"/>
          </a:xfrm>
        </p:spPr>
        <p:txBody>
          <a:bodyPr>
            <a:noAutofit/>
          </a:bodyPr>
          <a:lstStyle/>
          <a:p>
            <a:pPr marL="0" indent="0" algn="just">
              <a:lnSpc>
                <a:spcPct val="115000"/>
              </a:lnSpc>
              <a:buNone/>
            </a:pPr>
            <a:r>
              <a:rPr lang="es-ES" sz="2800" dirty="0">
                <a:solidFill>
                  <a:schemeClr val="tx1">
                    <a:lumMod val="65000"/>
                    <a:lumOff val="35000"/>
                  </a:schemeClr>
                </a:solidFill>
                <a:ea typeface="Arial"/>
              </a:rPr>
              <a:t>Por lo anterior, buscamos respuesta a las siguientes preguntas que justifican la investigación:</a:t>
            </a:r>
          </a:p>
          <a:p>
            <a:pPr marL="0" indent="0" algn="just">
              <a:lnSpc>
                <a:spcPct val="115000"/>
              </a:lnSpc>
              <a:buNone/>
            </a:pPr>
            <a:r>
              <a:rPr lang="es-ES" sz="2800" spc="-10" dirty="0">
                <a:solidFill>
                  <a:schemeClr val="tx1">
                    <a:lumMod val="65000"/>
                    <a:lumOff val="35000"/>
                  </a:schemeClr>
                </a:solidFill>
                <a:ea typeface="Arial"/>
              </a:rPr>
              <a:t>¿</a:t>
            </a:r>
            <a:r>
              <a:rPr lang="es-ES" sz="2800" dirty="0">
                <a:solidFill>
                  <a:schemeClr val="tx1">
                    <a:lumMod val="65000"/>
                    <a:lumOff val="35000"/>
                  </a:schemeClr>
                </a:solidFill>
                <a:ea typeface="Arial"/>
              </a:rPr>
              <a:t>Qué son los transgénicos? </a:t>
            </a:r>
          </a:p>
          <a:p>
            <a:pPr marL="0" indent="0" algn="just">
              <a:lnSpc>
                <a:spcPct val="115000"/>
              </a:lnSpc>
              <a:buNone/>
            </a:pPr>
            <a:r>
              <a:rPr lang="es-ES" sz="2800" dirty="0">
                <a:solidFill>
                  <a:schemeClr val="tx1">
                    <a:lumMod val="65000"/>
                    <a:lumOff val="35000"/>
                  </a:schemeClr>
                </a:solidFill>
                <a:ea typeface="Arial"/>
              </a:rPr>
              <a:t>¿Por qué el milenario linaje del maíz corre graves peligros frente a su adulteración genética? </a:t>
            </a:r>
          </a:p>
          <a:p>
            <a:pPr marL="0" indent="0" algn="just">
              <a:lnSpc>
                <a:spcPct val="115000"/>
              </a:lnSpc>
              <a:buNone/>
            </a:pPr>
            <a:r>
              <a:rPr lang="es-ES" sz="2800" dirty="0">
                <a:solidFill>
                  <a:schemeClr val="tx1">
                    <a:lumMod val="65000"/>
                    <a:lumOff val="35000"/>
                  </a:schemeClr>
                </a:solidFill>
                <a:ea typeface="Arial"/>
              </a:rPr>
              <a:t>¿Qué posibles riesgos representa para el ambiente ecológico la alteración genética de los cultivos y especies emparentadas?</a:t>
            </a:r>
          </a:p>
        </p:txBody>
      </p:sp>
      <p:sp>
        <p:nvSpPr>
          <p:cNvPr id="4" name="Marcador de pie de página 3">
            <a:extLst>
              <a:ext uri="{FF2B5EF4-FFF2-40B4-BE49-F238E27FC236}">
                <a16:creationId xmlns:a16="http://schemas.microsoft.com/office/drawing/2014/main" id="{5219ACAD-AEC7-4DDD-864D-784502676760}"/>
              </a:ext>
            </a:extLst>
          </p:cNvPr>
          <p:cNvSpPr>
            <a:spLocks noGrp="1"/>
          </p:cNvSpPr>
          <p:nvPr>
            <p:ph type="ftr" sz="quarter" idx="11"/>
          </p:nvPr>
        </p:nvSpPr>
        <p:spPr/>
        <p:txBody>
          <a:bodyPr/>
          <a:lstStyle/>
          <a:p>
            <a:r>
              <a:rPr lang="es-MX" sz="1000" dirty="0">
                <a:latin typeface="+mj-lt"/>
              </a:rPr>
              <a:t>Instituto Canadiense </a:t>
            </a:r>
            <a:r>
              <a:rPr lang="es-MX" sz="1000" dirty="0" err="1">
                <a:latin typeface="+mj-lt"/>
              </a:rPr>
              <a:t>Clarac</a:t>
            </a:r>
            <a:endParaRPr lang="es-MX" sz="1000" dirty="0">
              <a:latin typeface="+mj-lt"/>
            </a:endParaRPr>
          </a:p>
        </p:txBody>
      </p:sp>
      <p:sp>
        <p:nvSpPr>
          <p:cNvPr id="5" name="Rectángulo: esquinas redondeadas 4">
            <a:extLst>
              <a:ext uri="{FF2B5EF4-FFF2-40B4-BE49-F238E27FC236}">
                <a16:creationId xmlns:a16="http://schemas.microsoft.com/office/drawing/2014/main" id="{B8A28C49-2410-484B-AC67-35F73032A076}"/>
              </a:ext>
            </a:extLst>
          </p:cNvPr>
          <p:cNvSpPr/>
          <p:nvPr/>
        </p:nvSpPr>
        <p:spPr>
          <a:xfrm>
            <a:off x="10475741" y="374241"/>
            <a:ext cx="938784" cy="54330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dirty="0"/>
              <a:t>5 i</a:t>
            </a:r>
          </a:p>
        </p:txBody>
      </p:sp>
    </p:spTree>
    <p:extLst>
      <p:ext uri="{BB962C8B-B14F-4D97-AF65-F5344CB8AC3E}">
        <p14:creationId xmlns:p14="http://schemas.microsoft.com/office/powerpoint/2010/main" val="2297692394"/>
      </p:ext>
    </p:extLst>
  </p:cSld>
  <p:clrMapOvr>
    <a:masterClrMapping/>
  </p:clrMapOvr>
</p:sld>
</file>

<file path=ppt/theme/theme1.xml><?xml version="1.0" encoding="utf-8"?>
<a:theme xmlns:a="http://schemas.openxmlformats.org/drawingml/2006/main" name="Faceta">
  <a:themeElements>
    <a:clrScheme name="Marquesina">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738</TotalTime>
  <Words>526</Words>
  <Application>Microsoft Office PowerPoint</Application>
  <PresentationFormat>Panorámica</PresentationFormat>
  <Paragraphs>77</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Franklin Gothic Book</vt:lpstr>
      <vt:lpstr>Trebuchet MS</vt:lpstr>
      <vt:lpstr>Wingdings</vt:lpstr>
      <vt:lpstr>Wingdings 3</vt:lpstr>
      <vt:lpstr>Faceta</vt:lpstr>
      <vt:lpstr>Presentación de PowerPoint</vt:lpstr>
      <vt:lpstr>Angélica Rivera Adán                   Biología                          Marcela Flores Medina          Historia del Arte   Elsa Magaña Valencia             Laboratorista </vt:lpstr>
      <vt:lpstr>           CICLO ESCOLAR  2018-2019  PROYECTO MULTIDISCIPLINARIO</vt:lpstr>
      <vt:lpstr>“El maíz: de lo prehispánico a lo transgénico” </vt:lpstr>
      <vt:lpstr> Introducción y/o justificación del proyecto.</vt:lpstr>
      <vt:lpstr> </vt:lpstr>
      <vt:lpstr> </vt:lpstr>
      <vt:lpstr>Presentación de PowerPoint</vt:lpstr>
      <vt:lpstr>Presentación de PowerPoint</vt:lpstr>
      <vt:lpstr>Presentación de PowerPoint</vt:lpstr>
      <vt:lpstr>Descripción del proyecto  El proyecto se basa en:  </vt:lpstr>
      <vt:lpstr>Objetivo  general  del  proyecto: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CANADIENSE CLARAC</dc:title>
  <dc:creator>prestamo</dc:creator>
  <cp:lastModifiedBy>prestamo</cp:lastModifiedBy>
  <cp:revision>61</cp:revision>
  <dcterms:created xsi:type="dcterms:W3CDTF">2019-02-20T15:52:06Z</dcterms:created>
  <dcterms:modified xsi:type="dcterms:W3CDTF">2019-02-28T19:40:32Z</dcterms:modified>
</cp:coreProperties>
</file>