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23" r:id="rId1"/>
  </p:sldMasterIdLst>
  <p:notesMasterIdLst>
    <p:notesMasterId r:id="rId29"/>
  </p:notesMasterIdLst>
  <p:sldIdLst>
    <p:sldId id="256" r:id="rId2"/>
    <p:sldId id="257" r:id="rId3"/>
    <p:sldId id="258" r:id="rId4"/>
    <p:sldId id="265" r:id="rId5"/>
    <p:sldId id="267" r:id="rId6"/>
    <p:sldId id="268" r:id="rId7"/>
    <p:sldId id="269" r:id="rId8"/>
    <p:sldId id="270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6" r:id="rId19"/>
    <p:sldId id="285" r:id="rId20"/>
    <p:sldId id="287" r:id="rId21"/>
    <p:sldId id="289" r:id="rId22"/>
    <p:sldId id="290" r:id="rId23"/>
    <p:sldId id="291" r:id="rId24"/>
    <p:sldId id="292" r:id="rId25"/>
    <p:sldId id="294" r:id="rId26"/>
    <p:sldId id="295" r:id="rId27"/>
    <p:sldId id="296" r:id="rId28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75" autoAdjust="0"/>
    <p:restoredTop sz="92857"/>
  </p:normalViewPr>
  <p:slideViewPr>
    <p:cSldViewPr snapToGrid="0">
      <p:cViewPr>
        <p:scale>
          <a:sx n="90" d="100"/>
          <a:sy n="90" d="100"/>
        </p:scale>
        <p:origin x="4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1440E2-E8DE-6442-B492-936DFD93AF8C}" type="datetimeFigureOut">
              <a:rPr lang="es-ES_tradnl" smtClean="0"/>
              <a:t>16/6/21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1772C2-FAFF-E745-9746-80786D4464D3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93623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7961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278761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984577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2683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16853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016533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5914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45380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11477605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9256461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57207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8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261696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293319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27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89431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9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940872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10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774642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11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74726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12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107937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13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614998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14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2857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1772C2-FAFF-E745-9746-80786D4464D3}" type="slidenum">
              <a:rPr lang="es-ES_tradnl" smtClean="0"/>
              <a:t>15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49574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576582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702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3698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587867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839750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la 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4863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ro o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516459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390369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16980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44621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67909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4396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822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090664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0979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23305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12981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9D46690-BF5A-48B7-969C-551D66D67CB0}" type="datetimeFigureOut">
              <a:rPr lang="es-MX" smtClean="0"/>
              <a:t>16/06/21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DF59DB0-8B19-48F6-9476-3C48FF6E3E49}" type="slidenum">
              <a:rPr lang="es-MX" smtClean="0"/>
              <a:t>‹Nr.›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8527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1" r:id="rId8"/>
    <p:sldLayoutId id="2147484032" r:id="rId9"/>
    <p:sldLayoutId id="2147484033" r:id="rId10"/>
    <p:sldLayoutId id="2147484034" r:id="rId11"/>
    <p:sldLayoutId id="2147484035" r:id="rId12"/>
    <p:sldLayoutId id="2147484036" r:id="rId13"/>
    <p:sldLayoutId id="2147484037" r:id="rId14"/>
    <p:sldLayoutId id="2147484038" r:id="rId15"/>
    <p:sldLayoutId id="2147484039" r:id="rId16"/>
    <p:sldLayoutId id="2147484040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36002" y="846758"/>
            <a:ext cx="9851054" cy="2171360"/>
          </a:xfrm>
        </p:spPr>
        <p:txBody>
          <a:bodyPr>
            <a:noAutofit/>
          </a:bodyPr>
          <a:lstStyle/>
          <a:p>
            <a:pPr algn="ctr"/>
            <a:r>
              <a:rPr lang="es-MX" sz="5400" dirty="0" smtClean="0"/>
              <a:t>Centro </a:t>
            </a:r>
            <a:r>
              <a:rPr lang="es-MX" sz="5400" dirty="0"/>
              <a:t>E</a:t>
            </a:r>
            <a:r>
              <a:rPr lang="es-MX" sz="5400" dirty="0" smtClean="0"/>
              <a:t>ducativo Cruz </a:t>
            </a:r>
            <a:r>
              <a:rPr lang="es-MX" sz="5400" dirty="0"/>
              <a:t>A</a:t>
            </a:r>
            <a:r>
              <a:rPr lang="es-MX" sz="5400" dirty="0" smtClean="0"/>
              <a:t>zul, </a:t>
            </a:r>
            <a:br>
              <a:rPr lang="es-MX" sz="5400" dirty="0" smtClean="0"/>
            </a:br>
            <a:r>
              <a:rPr lang="es-MX" sz="4000" dirty="0" smtClean="0"/>
              <a:t>campus Cruz Azul, Hidalgo.</a:t>
            </a:r>
            <a:r>
              <a:rPr lang="es-MX" sz="5400" dirty="0" smtClean="0"/>
              <a:t/>
            </a:r>
            <a:br>
              <a:rPr lang="es-MX" sz="5400" dirty="0" smtClean="0"/>
            </a:br>
            <a:r>
              <a:rPr lang="es-MX" sz="3200" dirty="0" smtClean="0"/>
              <a:t>Clave 6910.</a:t>
            </a:r>
            <a:endParaRPr lang="es-MX" sz="32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6314757" y="4134909"/>
            <a:ext cx="4114184" cy="86142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s-MX" dirty="0" smtClean="0">
                <a:solidFill>
                  <a:schemeClr val="accent1">
                    <a:lumMod val="50000"/>
                  </a:schemeClr>
                </a:solidFill>
              </a:rPr>
              <a:t>Equipo único</a:t>
            </a:r>
          </a:p>
          <a:p>
            <a:pPr algn="r"/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Proyecto dirigido a 6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</a:rPr>
              <a:t>º</a:t>
            </a:r>
            <a:r>
              <a:rPr lang="es-MX" dirty="0">
                <a:solidFill>
                  <a:schemeClr val="accent1">
                    <a:lumMod val="50000"/>
                  </a:schemeClr>
                </a:solidFill>
              </a:rPr>
              <a:t> año</a:t>
            </a:r>
          </a:p>
          <a:p>
            <a:pPr algn="r"/>
            <a:endParaRPr lang="es-MX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8371" y="3102015"/>
            <a:ext cx="2999467" cy="2886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354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0" y="342900"/>
            <a:ext cx="8877300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62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3700" y="736600"/>
            <a:ext cx="8864600" cy="537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1998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749300"/>
            <a:ext cx="8788400" cy="534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5217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571500"/>
            <a:ext cx="8737600" cy="5702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990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100" y="673100"/>
            <a:ext cx="8813800" cy="549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9003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336" y="368968"/>
            <a:ext cx="8839201" cy="6015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9511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252" y="288758"/>
            <a:ext cx="8903369" cy="633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8139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1" y="208546"/>
            <a:ext cx="10138610" cy="644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251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79" y="224589"/>
            <a:ext cx="9962148" cy="64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4084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3158" y="208547"/>
            <a:ext cx="9705474" cy="646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7200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2400" dirty="0" smtClean="0"/>
              <a:t>2. Docentes participantes:</a:t>
            </a:r>
            <a:endParaRPr lang="es-MX" sz="24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7585263"/>
              </p:ext>
            </p:extLst>
          </p:nvPr>
        </p:nvGraphicFramePr>
        <p:xfrm>
          <a:off x="672352" y="2208831"/>
          <a:ext cx="10817412" cy="2678092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4557060">
                  <a:extLst>
                    <a:ext uri="{9D8B030D-6E8A-4147-A177-3AD203B41FA5}">
                      <a16:colId xmlns="" xmlns:a16="http://schemas.microsoft.com/office/drawing/2014/main" val="2531994506"/>
                    </a:ext>
                  </a:extLst>
                </a:gridCol>
                <a:gridCol w="6260352">
                  <a:extLst>
                    <a:ext uri="{9D8B030D-6E8A-4147-A177-3AD203B41FA5}">
                      <a16:colId xmlns="" xmlns:a16="http://schemas.microsoft.com/office/drawing/2014/main" val="1222146282"/>
                    </a:ext>
                  </a:extLst>
                </a:gridCol>
              </a:tblGrid>
              <a:tr h="356272">
                <a:tc>
                  <a:txBody>
                    <a:bodyPr/>
                    <a:lstStyle/>
                    <a:p>
                      <a:r>
                        <a:rPr lang="es-MX" dirty="0" smtClean="0"/>
                        <a:t>Docente</a:t>
                      </a:r>
                      <a:endParaRPr lang="es-MX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Asignatura</a:t>
                      </a:r>
                      <a:endParaRPr lang="es-MX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825199814"/>
                  </a:ext>
                </a:extLst>
              </a:tr>
              <a:tr h="356272">
                <a:tc>
                  <a:txBody>
                    <a:bodyPr/>
                    <a:lstStyle/>
                    <a:p>
                      <a:r>
                        <a:rPr lang="es-MX" dirty="0" smtClean="0"/>
                        <a:t>Dra. Imelda Guerrero Coronilla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Química IV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851180"/>
                  </a:ext>
                </a:extLst>
              </a:tr>
              <a:tr h="356272">
                <a:tc>
                  <a:txBody>
                    <a:bodyPr/>
                    <a:lstStyle/>
                    <a:p>
                      <a:r>
                        <a:rPr lang="es-MX" dirty="0" smtClean="0"/>
                        <a:t>Lic. Cinthya Sahamanta Pérez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dirty="0" smtClean="0"/>
                        <a:t>Martínez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Derecho (Representante</a:t>
                      </a:r>
                      <a:r>
                        <a:rPr lang="es-MX" baseline="0" dirty="0" smtClean="0"/>
                        <a:t> del equipo)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554811502"/>
                  </a:ext>
                </a:extLst>
              </a:tr>
              <a:tr h="356272">
                <a:tc>
                  <a:txBody>
                    <a:bodyPr/>
                    <a:lstStyle/>
                    <a:p>
                      <a:r>
                        <a:rPr lang="es-MX" dirty="0" smtClean="0"/>
                        <a:t>Lic. Jeannette Trujillo Islas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Introducci</a:t>
                      </a:r>
                      <a:r>
                        <a:rPr lang="es-ES" dirty="0" err="1" smtClean="0"/>
                        <a:t>ón</a:t>
                      </a:r>
                      <a:r>
                        <a:rPr lang="es-ES" dirty="0" smtClean="0"/>
                        <a:t> a las Ciencias Sociales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11632750"/>
                  </a:ext>
                </a:extLst>
              </a:tr>
              <a:tr h="356272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Lic. Alejandro Es</a:t>
                      </a:r>
                      <a:r>
                        <a:rPr lang="es-ES_tradnl" dirty="0" smtClean="0"/>
                        <a:t>pinosa</a:t>
                      </a:r>
                      <a:r>
                        <a:rPr lang="es-ES_tradnl" baseline="0" dirty="0" smtClean="0"/>
                        <a:t> Gaona</a:t>
                      </a: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_tradnl" dirty="0" smtClean="0"/>
                        <a:t>Literatura mexicana e iberoamericana</a:t>
                      </a:r>
                      <a:endParaRPr lang="es-ES_tradnl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89597427"/>
                  </a:ext>
                </a:extLst>
              </a:tr>
              <a:tr h="424646">
                <a:tc>
                  <a:txBody>
                    <a:bodyPr/>
                    <a:lstStyle/>
                    <a:p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Historia</a:t>
                      </a:r>
                      <a:r>
                        <a:rPr lang="es-MX" baseline="0" dirty="0" smtClean="0"/>
                        <a:t> de las Doctrinas Filos</a:t>
                      </a:r>
                      <a:r>
                        <a:rPr lang="es-ES" baseline="0" dirty="0" err="1" smtClean="0"/>
                        <a:t>óficas</a:t>
                      </a:r>
                      <a:endParaRPr lang="es-MX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424646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smtClean="0"/>
                        <a:t>Lic. Jesús Rodríguez</a:t>
                      </a:r>
                      <a:r>
                        <a:rPr lang="es-MX" baseline="0" dirty="0" smtClean="0"/>
                        <a:t> Simón</a:t>
                      </a:r>
                      <a:endParaRPr lang="es-MX" dirty="0" smtClean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Coordinador</a:t>
                      </a:r>
                      <a:endParaRPr lang="es-MX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4094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116" y="208546"/>
            <a:ext cx="9817768" cy="641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702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240632"/>
            <a:ext cx="9737558" cy="638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7729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75" y="208547"/>
            <a:ext cx="9865894" cy="6432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94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5242" y="208547"/>
            <a:ext cx="9801726" cy="651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6060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327" y="208547"/>
            <a:ext cx="9753600" cy="644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2603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038" y="220903"/>
            <a:ext cx="8825659" cy="990276"/>
          </a:xfrm>
        </p:spPr>
        <p:txBody>
          <a:bodyPr/>
          <a:lstStyle/>
          <a:p>
            <a:r>
              <a:rPr lang="es-ES_tradnl" sz="2000" dirty="0"/>
              <a:t>13. Autoevaluación y coevaluación del </a:t>
            </a:r>
            <a:r>
              <a:rPr lang="es-ES_tradnl" sz="2000" dirty="0" smtClean="0"/>
              <a:t>proyecto.</a:t>
            </a:r>
            <a:endParaRPr lang="es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3502" y="1499937"/>
            <a:ext cx="9593257" cy="509336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Dra. Imelda Guerrero Coronilla.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Mi </a:t>
            </a:r>
            <a:r>
              <a:rPr lang="es-ES" sz="1600" dirty="0"/>
              <a:t>experiencia de trabajo en el Proyecto de Conexiones me ha enseñado a entender cómo </a:t>
            </a:r>
            <a:r>
              <a:rPr lang="es-ES" sz="1600" dirty="0" smtClean="0"/>
              <a:t>se pueden </a:t>
            </a:r>
            <a:r>
              <a:rPr lang="es-ES" sz="1600" dirty="0"/>
              <a:t>relacionar diversas asignaturas para explicar un mismo tema, encontrar diversos </a:t>
            </a:r>
            <a:r>
              <a:rPr lang="es-ES" sz="1600" dirty="0" smtClean="0"/>
              <a:t>enfoques con </a:t>
            </a:r>
            <a:r>
              <a:rPr lang="es-ES" sz="1600" dirty="0"/>
              <a:t>un mismo propósito. Me ha gustado la forma en que los alumnos han reflexionado sobre </a:t>
            </a:r>
            <a:r>
              <a:rPr lang="es-ES" sz="1600" dirty="0" smtClean="0"/>
              <a:t>el tema</a:t>
            </a:r>
            <a:r>
              <a:rPr lang="es-ES" sz="1600" dirty="0"/>
              <a:t>, explicando de una forma muy amplia el cuidado de uno mismo, a través del video </a:t>
            </a:r>
            <a:r>
              <a:rPr lang="es-ES" sz="1600" dirty="0" smtClean="0"/>
              <a:t>que elaboraron </a:t>
            </a:r>
            <a:r>
              <a:rPr lang="es-ES" sz="1600" dirty="0"/>
              <a:t>como producto final. Sus evaluaciones reflejan su creatividad, su opinión </a:t>
            </a:r>
            <a:r>
              <a:rPr lang="es-ES" sz="1600" dirty="0" smtClean="0"/>
              <a:t>y conocimiento </a:t>
            </a:r>
            <a:r>
              <a:rPr lang="es-ES" sz="1600" dirty="0"/>
              <a:t>del tema, lo cual se refleja en la calidad de trabajos presentados. El trabajo con </a:t>
            </a:r>
            <a:r>
              <a:rPr lang="es-ES" sz="1600" dirty="0" smtClean="0"/>
              <a:t>los maestros </a:t>
            </a:r>
            <a:r>
              <a:rPr lang="es-ES" sz="1600" dirty="0"/>
              <a:t>fue </a:t>
            </a:r>
            <a:r>
              <a:rPr lang="es-ES" sz="1600" dirty="0" smtClean="0"/>
              <a:t>colaborativo</a:t>
            </a:r>
            <a:r>
              <a:rPr lang="is-IS" sz="1600" dirty="0" smtClean="0"/>
              <a:t>… </a:t>
            </a:r>
            <a:r>
              <a:rPr lang="es-ES" sz="1600" dirty="0" smtClean="0"/>
              <a:t>Desafortunadamente </a:t>
            </a:r>
            <a:r>
              <a:rPr lang="es-ES" sz="1600" dirty="0"/>
              <a:t>por los horarios de nuestras clases en ocasiones no </a:t>
            </a:r>
            <a:r>
              <a:rPr lang="es-ES" sz="1600" dirty="0" smtClean="0"/>
              <a:t>podíamos coincidir </a:t>
            </a:r>
            <a:r>
              <a:rPr lang="es-ES" sz="1600" dirty="0"/>
              <a:t>todos los maestros durante algunas sesiones. En lo personal, fue una muy </a:t>
            </a:r>
            <a:r>
              <a:rPr lang="es-ES" sz="1600" dirty="0" smtClean="0"/>
              <a:t>agradable experiencia </a:t>
            </a:r>
            <a:r>
              <a:rPr lang="es-ES" sz="1600" dirty="0"/>
              <a:t>el permitirme participar en el proyecto, por lo que estoy muy agradecida por </a:t>
            </a:r>
            <a:r>
              <a:rPr lang="es-ES" sz="1600" dirty="0" smtClean="0"/>
              <a:t>la oportunidad</a:t>
            </a:r>
            <a:r>
              <a:rPr lang="es-ES" sz="1600" dirty="0"/>
              <a:t>.</a:t>
            </a:r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432196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34927" y="485525"/>
            <a:ext cx="9593257" cy="5093368"/>
          </a:xfrm>
        </p:spPr>
        <p:txBody>
          <a:bodyPr/>
          <a:lstStyle/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Lic. Alejandro </a:t>
            </a:r>
            <a:r>
              <a:rPr lang="es-ES" sz="1600" dirty="0"/>
              <a:t>E</a:t>
            </a:r>
            <a:r>
              <a:rPr lang="es-ES" sz="1600" dirty="0" smtClean="0"/>
              <a:t>spinoza Gaona.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/>
              <a:t>Mi experiencia del proyecto con el grupo de Humanidades fue enriquecedora</a:t>
            </a:r>
            <a:r>
              <a:rPr lang="es-ES" sz="1600" dirty="0" smtClean="0"/>
              <a:t>. Sinceramente </a:t>
            </a:r>
            <a:r>
              <a:rPr lang="es-ES" sz="1600" dirty="0"/>
              <a:t>en estas circunstancias es difícil que alguna actividad </a:t>
            </a:r>
            <a:r>
              <a:rPr lang="es-ES" sz="1600" dirty="0" smtClean="0"/>
              <a:t>académica suscite </a:t>
            </a:r>
            <a:r>
              <a:rPr lang="es-ES" sz="1600" dirty="0"/>
              <a:t>el entusiasmo de los alumnos y la actividad los motivó a participar casi </a:t>
            </a:r>
            <a:r>
              <a:rPr lang="es-ES" sz="1600" dirty="0" smtClean="0"/>
              <a:t>sin presiones</a:t>
            </a:r>
            <a:r>
              <a:rPr lang="es-ES" sz="1600" dirty="0"/>
              <a:t>. Los resultados con respecto a lo formativo fueron satisfactorios y </a:t>
            </a:r>
            <a:r>
              <a:rPr lang="es-ES" sz="1600" dirty="0" smtClean="0"/>
              <a:t>sobre el </a:t>
            </a:r>
            <a:r>
              <a:rPr lang="es-ES" sz="1600" dirty="0"/>
              <a:t>desempeño puedo decir que fue el esperado</a:t>
            </a:r>
            <a:r>
              <a:rPr lang="es-ES" sz="1600" dirty="0" smtClean="0"/>
              <a:t>...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124852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463515" y="342900"/>
            <a:ext cx="9593257" cy="6229350"/>
          </a:xfrm>
        </p:spPr>
        <p:txBody>
          <a:bodyPr>
            <a:normAutofit/>
          </a:bodyPr>
          <a:lstStyle/>
          <a:p>
            <a:pPr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Lic</a:t>
            </a:r>
            <a:r>
              <a:rPr lang="es-ES" sz="1600" dirty="0"/>
              <a:t>. Jesús Rodríguez </a:t>
            </a:r>
            <a:r>
              <a:rPr lang="es-ES" sz="1600" dirty="0" smtClean="0"/>
              <a:t>Simón</a:t>
            </a:r>
          </a:p>
          <a:p>
            <a:pPr algn="l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Coordinador </a:t>
            </a:r>
            <a:r>
              <a:rPr lang="es-ES" sz="1600" dirty="0"/>
              <a:t>del </a:t>
            </a:r>
            <a:r>
              <a:rPr lang="es-ES" sz="1600" dirty="0" smtClean="0"/>
              <a:t>proyecto</a:t>
            </a:r>
            <a:endParaRPr lang="es-ES" sz="1600" dirty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Evidentemente, el proyecto del ciclo 2020 2021 quedará marcado por las circunstancias de salud y por las consecuencias en los asuntos educativos de sobra conocidas.</a:t>
            </a:r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El trabajo </a:t>
            </a:r>
            <a:r>
              <a:rPr lang="es-ES" sz="1600" dirty="0"/>
              <a:t>en equipo por medio de la modalidad a distancia, </a:t>
            </a:r>
            <a:r>
              <a:rPr lang="es-ES" sz="1600" dirty="0" smtClean="0"/>
              <a:t>tanto para nosotros los profesores como para los alumnos, conllevó una apertura, actitud y colaboración sin precedentes que reforzó nuestra capacidad de ayuda mutua. </a:t>
            </a:r>
            <a:endParaRPr lang="es-ES" sz="1600" dirty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Reconozco a mis compañeros por su disposición y contribución académica de sus importantes recomendaciones y sugerencias para el proyecto en general, y especialmente a los alumnos que aceptaron el modo, condiciones del trabajo y por haber mostrado una madurez y dominio de habilidades en el proceso de aprendizaje en las sesiones interdisciplinarias y en el producto final. </a:t>
            </a:r>
            <a:endParaRPr lang="es-ES" sz="1600" dirty="0"/>
          </a:p>
          <a:p>
            <a:pPr algn="just">
              <a:lnSpc>
                <a:spcPct val="160000"/>
              </a:lnSpc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Asimismo, agradezco la invaluable orientación del equipo de Conexiones-DGIRE-UNAM</a:t>
            </a:r>
            <a:r>
              <a:rPr lang="es-ES" sz="1600" dirty="0"/>
              <a:t>, </a:t>
            </a:r>
            <a:r>
              <a:rPr lang="es-ES" sz="1600" dirty="0" smtClean="0"/>
              <a:t>por darnos la oportunidad de participar en este proyecto cada vez más relevante para la educación de los tiempos que corren. Y finalmente, este proyecto sólo funcionó por el apoyo de la Dirección del Bachillerato Cruz Azul. </a:t>
            </a:r>
            <a:endParaRPr lang="es-ES" sz="1600" dirty="0"/>
          </a:p>
        </p:txBody>
      </p:sp>
    </p:spTree>
    <p:extLst>
      <p:ext uri="{BB962C8B-B14F-4D97-AF65-F5344CB8AC3E}">
        <p14:creationId xmlns:p14="http://schemas.microsoft.com/office/powerpoint/2010/main" val="1157131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628073" y="2220909"/>
            <a:ext cx="95995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 smtClean="0"/>
              <a:t>3. </a:t>
            </a:r>
            <a:r>
              <a:rPr lang="es-MX" sz="2400" dirty="0"/>
              <a:t>El proyecto se realizará durante el ciclo escolar </a:t>
            </a:r>
            <a:r>
              <a:rPr lang="es-MX" sz="2400" dirty="0" smtClean="0"/>
              <a:t>2020-2021</a:t>
            </a:r>
            <a:endParaRPr lang="es-MX" sz="2400" dirty="0"/>
          </a:p>
          <a:p>
            <a:endParaRPr lang="es-MX" sz="2400" b="1" dirty="0"/>
          </a:p>
          <a:p>
            <a:r>
              <a:rPr lang="es-MX" sz="2400" dirty="0"/>
              <a:t>Fecha de inicio: </a:t>
            </a:r>
            <a:r>
              <a:rPr lang="es-ES" sz="2400" dirty="0"/>
              <a:t>9</a:t>
            </a:r>
            <a:r>
              <a:rPr lang="es-ES" sz="2400" dirty="0" smtClean="0"/>
              <a:t> </a:t>
            </a:r>
            <a:r>
              <a:rPr lang="es-ES" sz="2400" dirty="0"/>
              <a:t>de marzo de </a:t>
            </a:r>
            <a:r>
              <a:rPr lang="es-ES" sz="2400" dirty="0" smtClean="0"/>
              <a:t>2021</a:t>
            </a:r>
            <a:endParaRPr lang="es-MX" sz="2400" dirty="0"/>
          </a:p>
          <a:p>
            <a:r>
              <a:rPr lang="es-MX" sz="2400" dirty="0"/>
              <a:t>Fecha de término: </a:t>
            </a:r>
            <a:r>
              <a:rPr lang="es-ES" sz="2400" dirty="0" smtClean="0"/>
              <a:t>11 de mayo de 2021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223897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3" y="864638"/>
            <a:ext cx="8825659" cy="3435900"/>
          </a:xfrm>
        </p:spPr>
        <p:txBody>
          <a:bodyPr>
            <a:normAutofit/>
          </a:bodyPr>
          <a:lstStyle/>
          <a:p>
            <a:r>
              <a:rPr lang="es-ES" sz="2000" dirty="0"/>
              <a:t>4. Nombre del proyecto:</a:t>
            </a:r>
            <a:br>
              <a:rPr lang="es-ES" sz="2000" dirty="0"/>
            </a:br>
            <a:r>
              <a:rPr lang="es-ES" sz="2000" dirty="0"/>
              <a:t/>
            </a:r>
            <a:br>
              <a:rPr lang="es-ES" sz="2000" dirty="0"/>
            </a:br>
            <a:r>
              <a:rPr lang="es-ES" sz="2000" dirty="0" smtClean="0"/>
              <a:t/>
            </a:r>
            <a:br>
              <a:rPr lang="es-ES" sz="2000" dirty="0" smtClean="0"/>
            </a:br>
            <a:r>
              <a:rPr lang="es-ES" sz="2000" b="1" i="1" dirty="0" smtClean="0"/>
              <a:t>El cuidado de uno mismo y del otro.</a:t>
            </a: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/>
              <a:t/>
            </a:r>
            <a:br>
              <a:rPr lang="es-ES" sz="2000" b="1" i="1" dirty="0"/>
            </a:br>
            <a:r>
              <a:rPr lang="es-ES" sz="2000" b="1" i="1" dirty="0" smtClean="0"/>
              <a:t/>
            </a:r>
            <a:br>
              <a:rPr lang="es-ES" sz="2000" b="1" i="1" dirty="0" smtClean="0"/>
            </a:br>
            <a:r>
              <a:rPr lang="es-ES" sz="2000" dirty="0" smtClean="0"/>
              <a:t>Proyecto </a:t>
            </a:r>
            <a:r>
              <a:rPr lang="es-ES" sz="2000" dirty="0"/>
              <a:t>CONEXIONES para el ciclo </a:t>
            </a:r>
            <a:r>
              <a:rPr lang="es-ES" sz="2000" dirty="0" smtClean="0"/>
              <a:t>2020-2021.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8102632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5. Introducción y descripción:</a:t>
            </a:r>
            <a:endParaRPr lang="es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03723"/>
            <a:ext cx="9882014" cy="4516077"/>
          </a:xfrm>
        </p:spPr>
        <p:txBody>
          <a:bodyPr/>
          <a:lstStyle/>
          <a:p>
            <a:pPr algn="just"/>
            <a:r>
              <a:rPr lang="es-ES" dirty="0" smtClean="0"/>
              <a:t>Las consecuencias del confinamiento por la pandemia de coronavirus en que vivimos actualmente nos llevan a buscar un bienestar de salud tanto en lo físico y lo mental, por esto, queremos difundir una campaña en la comunidad Cruz Azul que promueva el cuidado personal y de los demás. </a:t>
            </a:r>
          </a:p>
        </p:txBody>
      </p:sp>
    </p:spTree>
    <p:extLst>
      <p:ext uri="{BB962C8B-B14F-4D97-AF65-F5344CB8AC3E}">
        <p14:creationId xmlns:p14="http://schemas.microsoft.com/office/powerpoint/2010/main" val="22367578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54954" y="586444"/>
            <a:ext cx="8825659" cy="990276"/>
          </a:xfrm>
        </p:spPr>
        <p:txBody>
          <a:bodyPr/>
          <a:lstStyle/>
          <a:p>
            <a:r>
              <a:rPr lang="es-ES" sz="2000" dirty="0" smtClean="0"/>
              <a:t>5. Objetivo general:</a:t>
            </a:r>
            <a:endParaRPr lang="es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54954" y="1503723"/>
            <a:ext cx="9737635" cy="4516077"/>
          </a:xfrm>
        </p:spPr>
        <p:txBody>
          <a:bodyPr/>
          <a:lstStyle/>
          <a:p>
            <a:pPr algn="just"/>
            <a:r>
              <a:rPr lang="es-MX" dirty="0"/>
              <a:t>Diseñar una campaña para el </a:t>
            </a:r>
            <a:r>
              <a:rPr lang="es-MX" dirty="0" smtClean="0"/>
              <a:t>autocuidado </a:t>
            </a:r>
            <a:r>
              <a:rPr lang="es-MX" dirty="0"/>
              <a:t>y </a:t>
            </a:r>
            <a:r>
              <a:rPr lang="es-MX" dirty="0" smtClean="0"/>
              <a:t>del otro, </a:t>
            </a:r>
            <a:r>
              <a:rPr lang="es-MX" dirty="0" smtClean="0"/>
              <a:t>tomando en cuenta la situaci</a:t>
            </a:r>
            <a:r>
              <a:rPr lang="es-ES" dirty="0" err="1" smtClean="0"/>
              <a:t>ón</a:t>
            </a:r>
            <a:r>
              <a:rPr lang="es-ES" dirty="0" smtClean="0"/>
              <a:t> </a:t>
            </a:r>
            <a:r>
              <a:rPr lang="es-MX" dirty="0" smtClean="0"/>
              <a:t>actual en el Bachillerato Cruz Azul Hidalgo, en tiempos de pandemia por COVID-19, con el fin de reflexionar en torno a dicha </a:t>
            </a:r>
            <a:r>
              <a:rPr lang="es-ES" dirty="0" smtClean="0"/>
              <a:t>circunstancia</a:t>
            </a:r>
            <a:r>
              <a:rPr lang="es-MX" dirty="0" smtClean="0"/>
              <a:t>.</a:t>
            </a:r>
            <a:endParaRPr lang="es-ES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137123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7038" y="220903"/>
            <a:ext cx="8825659" cy="990276"/>
          </a:xfrm>
        </p:spPr>
        <p:txBody>
          <a:bodyPr/>
          <a:lstStyle/>
          <a:p>
            <a:r>
              <a:rPr lang="es-ES" sz="2000" dirty="0"/>
              <a:t>6</a:t>
            </a:r>
            <a:r>
              <a:rPr lang="es-ES" sz="2000" dirty="0" smtClean="0"/>
              <a:t>. Propósitos de cada materia:</a:t>
            </a:r>
            <a:endParaRPr lang="es-ES" sz="200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363502" y="1499937"/>
            <a:ext cx="9593257" cy="5093368"/>
          </a:xfrm>
        </p:spPr>
        <p:txBody>
          <a:bodyPr/>
          <a:lstStyle/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Derecho</a:t>
            </a:r>
            <a:r>
              <a:rPr lang="es-ES" sz="1600" dirty="0"/>
              <a:t>: Asociar la actuación del Estado respecto de los sectores y grupos de la sociedad que se encuentran en desventaja a través del análisis de las distintas ramas del derecho social, con el fin de valorar las políticas públicas específicamente tendientes a un desarrollo integral. </a:t>
            </a:r>
            <a:endParaRPr lang="es-E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Química IV: Relacionar </a:t>
            </a:r>
            <a:r>
              <a:rPr lang="es-ES" sz="1600" dirty="0"/>
              <a:t>la alimentación como uno de los factores causantes del sobrepeso, la obesidad y la desnutrición mediante el análisis y la selección de la información en fuentes digitales e impresas, para promover un pensamiento crítico que conlleve al cambio de los hábitos alimentarios. 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Introducción a las Ciencias Sociales: </a:t>
            </a:r>
            <a:r>
              <a:rPr lang="es-ES_tradnl" sz="16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Asumir actitudes críticas y participativas con la comunidad con el fin de promover los derechos cívico-políticos, mediante el diseño de proyectos sociales apoyados con medios electrónicos.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endParaRPr lang="es-ES" sz="1600" dirty="0" smtClean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Literatura Mexicana e Iberoamericana: </a:t>
            </a:r>
            <a:r>
              <a:rPr lang="es-ES_tradnl" sz="1600" dirty="0">
                <a:solidFill>
                  <a:schemeClr val="dk1"/>
                </a:solidFill>
                <a:latin typeface="Arial" charset="0"/>
                <a:ea typeface="Arial" charset="0"/>
                <a:cs typeface="Arial" charset="0"/>
              </a:rPr>
              <a:t>Escribir un ensayo académico por medio del análisis, la reflexión y la interpretación de la obra literaria para demostrar el dominio de la argumentación y del uso del aparato crítico.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 </a:t>
            </a:r>
            <a:endParaRPr lang="es-ES" sz="1600" dirty="0"/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s-ES" sz="1600" dirty="0" smtClean="0"/>
              <a:t>Historia de las Doctrinas Filosóficas</a:t>
            </a:r>
            <a:r>
              <a:rPr lang="es-ES" sz="1600" dirty="0"/>
              <a:t>: Comprender la diferencia entre gobierno político (</a:t>
            </a:r>
            <a:r>
              <a:rPr lang="es-ES" sz="1600" i="1" dirty="0" err="1"/>
              <a:t>potestas</a:t>
            </a:r>
            <a:r>
              <a:rPr lang="es-ES" sz="1600" dirty="0"/>
              <a:t>) y dominio (</a:t>
            </a:r>
            <a:r>
              <a:rPr lang="es-ES" sz="1600" i="1" dirty="0" err="1"/>
              <a:t>dominus</a:t>
            </a:r>
            <a:r>
              <a:rPr lang="es-ES" sz="1600" dirty="0"/>
              <a:t>) con el fin de reconocer la diferencia entre un gobierno surgido de la comunidad y otro al que sólo le interesa ejercer el poder. </a:t>
            </a:r>
          </a:p>
          <a:p>
            <a:pPr algn="just"/>
            <a:endParaRPr lang="es-ES" sz="1600" dirty="0"/>
          </a:p>
          <a:p>
            <a:pPr algn="just"/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9322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0575" y="0"/>
            <a:ext cx="10619951" cy="990276"/>
          </a:xfrm>
        </p:spPr>
        <p:txBody>
          <a:bodyPr/>
          <a:lstStyle/>
          <a:p>
            <a:r>
              <a:rPr lang="es-ES" sz="2000" dirty="0"/>
              <a:t>8, 9, 10, 11, 12. </a:t>
            </a:r>
            <a:r>
              <a:rPr lang="es-ES_tradnl" sz="2000" dirty="0"/>
              <a:t>Documentación de actividades y evidencias de </a:t>
            </a:r>
            <a:r>
              <a:rPr lang="es-ES_tradnl" sz="2000" dirty="0" smtClean="0"/>
              <a:t>enseñanza-aprendizaje:</a:t>
            </a:r>
            <a:endParaRPr lang="es-ES" sz="2000" dirty="0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632" y="1058778"/>
            <a:ext cx="8694821" cy="5614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0180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584200"/>
            <a:ext cx="8839200" cy="567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4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Parallax</Template>
  <TotalTime>1044</TotalTime>
  <Words>722</Words>
  <Application>Microsoft Macintosh PowerPoint</Application>
  <PresentationFormat>Panorámica</PresentationFormat>
  <Paragraphs>73</Paragraphs>
  <Slides>27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27</vt:i4>
      </vt:variant>
    </vt:vector>
  </HeadingPairs>
  <TitlesOfParts>
    <vt:vector size="31" baseType="lpstr">
      <vt:lpstr>Calibri</vt:lpstr>
      <vt:lpstr>Corbel</vt:lpstr>
      <vt:lpstr>Arial</vt:lpstr>
      <vt:lpstr>Parallax</vt:lpstr>
      <vt:lpstr>Centro Educativo Cruz Azul,  campus Cruz Azul, Hidalgo. Clave 6910.</vt:lpstr>
      <vt:lpstr>2. Docentes participantes:</vt:lpstr>
      <vt:lpstr>Presentación de PowerPoint</vt:lpstr>
      <vt:lpstr>4. Nombre del proyecto:   El cuidado de uno mismo y del otro.   Proyecto CONEXIONES para el ciclo 2020-2021. </vt:lpstr>
      <vt:lpstr>5. Introducción y descripción:</vt:lpstr>
      <vt:lpstr>5. Objetivo general:</vt:lpstr>
      <vt:lpstr>6. Propósitos de cada materia:</vt:lpstr>
      <vt:lpstr>8, 9, 10, 11, 12. Documentación de actividades y evidencias de enseñanza-aprendizaje: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13. Autoevaluación y coevaluación del proyecto.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Centro educativo cruz azul, campus hidalgo</dc:title>
  <dc:creator>Docentes</dc:creator>
  <cp:lastModifiedBy>Usuario de Microsoft Office</cp:lastModifiedBy>
  <cp:revision>118</cp:revision>
  <dcterms:created xsi:type="dcterms:W3CDTF">2018-10-25T23:07:41Z</dcterms:created>
  <dcterms:modified xsi:type="dcterms:W3CDTF">2021-06-16T18:40:04Z</dcterms:modified>
</cp:coreProperties>
</file>