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Lst>
  <p:sldSz cy="5143500" cx="9144000"/>
  <p:notesSz cx="6858000" cy="9144000"/>
  <p:embeddedFontLst>
    <p:embeddedFont>
      <p:font typeface="Nunito"/>
      <p:regular r:id="rId86"/>
      <p:bold r:id="rId87"/>
      <p:italic r:id="rId88"/>
      <p:boldItalic r:id="rId89"/>
    </p:embeddedFont>
    <p:embeddedFont>
      <p:font typeface="Garamond"/>
      <p:regular r:id="rId90"/>
      <p:bold r:id="rId91"/>
      <p:italic r:id="rId92"/>
      <p:boldItalic r:id="rId93"/>
    </p:embeddedFont>
    <p:embeddedFont>
      <p:font typeface="Maven Pro"/>
      <p:regular r:id="rId94"/>
      <p:bold r:id="rId95"/>
    </p:embeddedFont>
    <p:embeddedFont>
      <p:font typeface="Century Gothic"/>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C9CAE2-ECCC-4938-898F-3308DB2F0816}">
  <a:tblStyle styleId="{51C9CAE2-ECCC-4938-898F-3308DB2F0816}" styleName="Table_0">
    <a:wholeTbl>
      <a:tcTxStyle b="off" i="off">
        <a:font>
          <a:latin typeface="Garamond"/>
          <a:ea typeface="Garamond"/>
          <a:cs typeface="Garamond"/>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FE7"/>
          </a:solidFill>
        </a:fill>
      </a:tcStyle>
    </a:wholeTbl>
    <a:band1H>
      <a:tcTxStyle/>
      <a:tcStyle>
        <a:fill>
          <a:solidFill>
            <a:srgbClr val="D8DDCB"/>
          </a:solidFill>
        </a:fill>
      </a:tcStyle>
    </a:band1H>
    <a:band2H>
      <a:tcTxStyle/>
    </a:band2H>
    <a:band1V>
      <a:tcTxStyle/>
      <a:tcStyle>
        <a:fill>
          <a:solidFill>
            <a:srgbClr val="D8DDCB"/>
          </a:solidFill>
        </a:fill>
      </a:tcStyle>
    </a:band1V>
    <a:band2V>
      <a:tcTxStyle/>
    </a:band2V>
    <a:lastCol>
      <a:tcTxStyle b="on" i="off">
        <a:font>
          <a:latin typeface="Garamond"/>
          <a:ea typeface="Garamond"/>
          <a:cs typeface="Garamond"/>
        </a:font>
        <a:schemeClr val="lt1"/>
      </a:tcTxStyle>
      <a:tcStyle>
        <a:fill>
          <a:solidFill>
            <a:schemeClr val="accent1"/>
          </a:solidFill>
        </a:fill>
      </a:tcStyle>
    </a:lastCol>
    <a:firstCol>
      <a:tcTxStyle b="on" i="off">
        <a:font>
          <a:latin typeface="Garamond"/>
          <a:ea typeface="Garamond"/>
          <a:cs typeface="Garamond"/>
        </a:font>
        <a:schemeClr val="lt1"/>
      </a:tcTxStyle>
      <a:tcStyle>
        <a:fill>
          <a:solidFill>
            <a:schemeClr val="accent1"/>
          </a:solidFill>
        </a:fill>
      </a:tcStyle>
    </a:firstCol>
    <a:lastRow>
      <a:tcTxStyle b="on" i="off">
        <a:font>
          <a:latin typeface="Garamond"/>
          <a:ea typeface="Garamond"/>
          <a:cs typeface="Garamond"/>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aramond"/>
          <a:ea typeface="Garamond"/>
          <a:cs typeface="Garamond"/>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2194E1E-7CD8-4956-A4AA-F7907DA8679E}"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MavenPro-bold.fntdata"/><Relationship Id="rId94" Type="http://schemas.openxmlformats.org/officeDocument/2006/relationships/font" Target="fonts/MavenPro-regular.fntdata"/><Relationship Id="rId97" Type="http://schemas.openxmlformats.org/officeDocument/2006/relationships/font" Target="fonts/CenturyGothic-bold.fntdata"/><Relationship Id="rId96" Type="http://schemas.openxmlformats.org/officeDocument/2006/relationships/font" Target="fonts/CenturyGothic-regular.fntdata"/><Relationship Id="rId11" Type="http://schemas.openxmlformats.org/officeDocument/2006/relationships/slide" Target="slides/slide5.xml"/><Relationship Id="rId99" Type="http://schemas.openxmlformats.org/officeDocument/2006/relationships/font" Target="fonts/CenturyGothic-boldItalic.fntdata"/><Relationship Id="rId10" Type="http://schemas.openxmlformats.org/officeDocument/2006/relationships/slide" Target="slides/slide4.xml"/><Relationship Id="rId98"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Garamond-bold.fntdata"/><Relationship Id="rId90" Type="http://schemas.openxmlformats.org/officeDocument/2006/relationships/font" Target="fonts/Garamond-regular.fntdata"/><Relationship Id="rId93" Type="http://schemas.openxmlformats.org/officeDocument/2006/relationships/font" Target="fonts/Garamond-boldItalic.fntdata"/><Relationship Id="rId92" Type="http://schemas.openxmlformats.org/officeDocument/2006/relationships/font" Target="fonts/Garamon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font" Target="fonts/Nunito-regular.fntdata"/><Relationship Id="rId85" Type="http://schemas.openxmlformats.org/officeDocument/2006/relationships/slide" Target="slides/slide79.xml"/><Relationship Id="rId88" Type="http://schemas.openxmlformats.org/officeDocument/2006/relationships/font" Target="fonts/Nunito-italic.fntdata"/><Relationship Id="rId87" Type="http://schemas.openxmlformats.org/officeDocument/2006/relationships/font" Target="fonts/Nunito-bold.fntdata"/><Relationship Id="rId89" Type="http://schemas.openxmlformats.org/officeDocument/2006/relationships/font" Target="fonts/Nunito-bold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cc4489b65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ccc4489b65_0_2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ccc4489b65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ccc4489b65_0_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ccc4489b65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ccc4489b65_0_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ccc4489b65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ccc4489b65_0_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ccc4489b65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ccc4489b65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ccc4489b65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ccc4489b65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ccc4489b65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ccc4489b65_0_3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ccc4489b6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ccc4489b65_0_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d7d615f6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d7d615f6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ccc4489b65_0_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ccc4489b65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ccc4489b65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ccc4489b65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ccc4489b65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ccc4489b65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ccc4489b65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ccc4489b65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ccc4489b65_0_3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ccc4489b65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ccc4489b65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ccc4489b65_0_3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ccc4489b65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ccc4489b65_0_3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ccc4489b65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ccc4489b65_0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ccc4489b65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ccc4489b65_0_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ccc4489b65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ccc4489b65_0_4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ccc4489b65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ccc4489b65_0_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ccc4489b65_0_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ccc4489b65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ccc4489b65_0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ccc4489b65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ccc4489b65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ccc4489b65_0_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cc4489b65_0_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cc4489b65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d7d615f6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d7d615f6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cc4489b65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ccc4489b65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ccc4489b65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ccc4489b65_0_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ccc4489b65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ccc4489b65_0_4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ccc4489b65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ccc4489b65_0_4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ccc4489b65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ccc4489b65_0_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ccc4489b65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ccc4489b65_0_4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ccc4489b65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ccc4489b65_0_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ccc4489b65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ccc4489b65_0_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ccc4489b65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ccc4489b65_0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ccc4489b65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ccc4489b65_0_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d7d615f6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d7d615f6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ccc4489b65_0_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ccc4489b65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ccc4489b65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ccc4489b65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ccc4489b65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ccc4489b65_0_4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ccc4489b65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ccc4489b65_0_4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dcc9f4e41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dcc9f4e41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ccc4489b65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ccc4489b65_0_4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ccc4489b65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ccc4489b65_0_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ccc4489b65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ccc4489b65_0_5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ccc4489b65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ccc4489b65_0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ccc4489b65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ccc4489b65_0_5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ccc4489b65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ccc4489b65_0_5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ccc4489b65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ccc4489b65_0_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ccc4489b65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ccc4489b65_0_5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ccc4489b65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ccc4489b65_0_5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ccc4489b65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ccc4489b65_0_5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ccc4489b65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ccc4489b65_0_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ccc4489b65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ccc4489b65_0_5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ccc4489b65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ccc4489b65_0_5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ccc4489b65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ccc4489b65_0_5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cc4489b65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ccc4489b65_0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ccc4489b65_0_5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ccc4489b65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ccc4489b65_0_5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ccc4489b65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ccc4489b65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gccc4489b65_0_5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ccc4489b6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ccc4489b65_0_5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ccc4489b65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ccc4489b65_0_5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ccc4489b65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ccc4489b65_0_5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ccc4489b65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ccc4489b65_0_5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ccc4489b65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gccc4489b65_0_5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ccc4489b65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gccc4489b65_0_6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ccc4489b65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gccc4489b65_0_6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cc4489b6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ccc4489b65_0_3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ccc4489b65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gccc4489b65_0_6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ccc4489b65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ccc4489b65_0_6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ccc4489b65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gccc4489b65_0_6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ccc4489b65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gccc4489b65_0_6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ccc4489b65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gccc4489b65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ccc4489b65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ccc4489b65_0_6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ccc4489b65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ccc4489b65_0_6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ccc4489b65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gccc4489b65_0_6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ccc4489b65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gccc4489b65_0_6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ccc4489b65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ccc4489b65_0_6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cc4489b65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ccc4489b65_0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cc4489b6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ccc4489b65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73" name="Shape 273"/>
        <p:cNvGrpSpPr/>
        <p:nvPr/>
      </p:nvGrpSpPr>
      <p:grpSpPr>
        <a:xfrm>
          <a:off x="0" y="0"/>
          <a:ext cx="0" cy="0"/>
          <a:chOff x="0" y="0"/>
          <a:chExt cx="0" cy="0"/>
        </a:xfrm>
      </p:grpSpPr>
      <p:cxnSp>
        <p:nvCxnSpPr>
          <p:cNvPr id="274" name="Google Shape;274;p13"/>
          <p:cNvCxnSpPr/>
          <p:nvPr/>
        </p:nvCxnSpPr>
        <p:spPr>
          <a:xfrm>
            <a:off x="1047127" y="1816100"/>
            <a:ext cx="7055700" cy="0"/>
          </a:xfrm>
          <a:prstGeom prst="straightConnector1">
            <a:avLst/>
          </a:prstGeom>
          <a:noFill/>
          <a:ln cap="flat" cmpd="sng" w="15875">
            <a:solidFill>
              <a:schemeClr val="accent1"/>
            </a:solidFill>
            <a:prstDash val="solid"/>
            <a:round/>
            <a:headEnd len="sm" w="sm" type="none"/>
            <a:tailEnd len="sm" w="sm" type="none"/>
          </a:ln>
        </p:spPr>
      </p:cxnSp>
      <p:sp>
        <p:nvSpPr>
          <p:cNvPr id="275" name="Google Shape;275;p13"/>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rgbClr val="262626"/>
              </a:buClr>
              <a:buSzPts val="14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76" name="Google Shape;276;p13"/>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lvl1pPr indent="-330200" lvl="0" marL="457200" rtl="0" algn="l">
              <a:spcBef>
                <a:spcPts val="300"/>
              </a:spcBef>
              <a:spcAft>
                <a:spcPts val="0"/>
              </a:spcAft>
              <a:buSzPts val="1600"/>
              <a:buChar char="●"/>
              <a:defRPr/>
            </a:lvl1pPr>
            <a:lvl2pPr indent="-330200" lvl="1" marL="914400" rtl="0" algn="l">
              <a:spcBef>
                <a:spcPts val="500"/>
              </a:spcBef>
              <a:spcAft>
                <a:spcPts val="0"/>
              </a:spcAft>
              <a:buSzPts val="1600"/>
              <a:buChar char="○"/>
              <a:defRPr/>
            </a:lvl2pPr>
            <a:lvl3pPr indent="-330200" lvl="2" marL="1371600" rtl="0" algn="l">
              <a:spcBef>
                <a:spcPts val="500"/>
              </a:spcBef>
              <a:spcAft>
                <a:spcPts val="0"/>
              </a:spcAft>
              <a:buSzPts val="1600"/>
              <a:buChar char="■"/>
              <a:defRPr/>
            </a:lvl3pPr>
            <a:lvl4pPr indent="-330200" lvl="3" marL="1828800" rtl="0" algn="l">
              <a:spcBef>
                <a:spcPts val="500"/>
              </a:spcBef>
              <a:spcAft>
                <a:spcPts val="0"/>
              </a:spcAft>
              <a:buSzPts val="1600"/>
              <a:buChar char="●"/>
              <a:defRPr/>
            </a:lvl4pPr>
            <a:lvl5pPr indent="-330200" lvl="4" marL="2286000" rtl="0" algn="l">
              <a:spcBef>
                <a:spcPts val="500"/>
              </a:spcBef>
              <a:spcAft>
                <a:spcPts val="0"/>
              </a:spcAft>
              <a:buSzPts val="1600"/>
              <a:buChar char="○"/>
              <a:defRPr/>
            </a:lvl5pPr>
            <a:lvl6pPr indent="-330200" lvl="5" marL="2743200" rtl="0" algn="l">
              <a:spcBef>
                <a:spcPts val="500"/>
              </a:spcBef>
              <a:spcAft>
                <a:spcPts val="0"/>
              </a:spcAft>
              <a:buSzPts val="1600"/>
              <a:buChar char="■"/>
              <a:defRPr/>
            </a:lvl6pPr>
            <a:lvl7pPr indent="-330200" lvl="6" marL="3200400" rtl="0" algn="l">
              <a:spcBef>
                <a:spcPts val="500"/>
              </a:spcBef>
              <a:spcAft>
                <a:spcPts val="0"/>
              </a:spcAft>
              <a:buSzPts val="1600"/>
              <a:buChar char="●"/>
              <a:defRPr/>
            </a:lvl7pPr>
            <a:lvl8pPr indent="-330200" lvl="7" marL="3657600" rtl="0" algn="l">
              <a:spcBef>
                <a:spcPts val="500"/>
              </a:spcBef>
              <a:spcAft>
                <a:spcPts val="0"/>
              </a:spcAft>
              <a:buSzPts val="1600"/>
              <a:buChar char="○"/>
              <a:defRPr/>
            </a:lvl8pPr>
            <a:lvl9pPr indent="-330200" lvl="8" marL="4114800" rtl="0" algn="l">
              <a:spcBef>
                <a:spcPts val="500"/>
              </a:spcBef>
              <a:spcAft>
                <a:spcPts val="500"/>
              </a:spcAft>
              <a:buSzPts val="1600"/>
              <a:buChar char="■"/>
              <a:defRPr/>
            </a:lvl9pPr>
          </a:lstStyle>
          <a:p/>
        </p:txBody>
      </p:sp>
      <p:sp>
        <p:nvSpPr>
          <p:cNvPr id="277" name="Google Shape;277;p13"/>
          <p:cNvSpPr txBox="1"/>
          <p:nvPr>
            <p:ph idx="10" type="dt"/>
          </p:nvPr>
        </p:nvSpPr>
        <p:spPr>
          <a:xfrm>
            <a:off x="6508126" y="4476750"/>
            <a:ext cx="1200300" cy="2094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78" name="Google Shape;278;p13"/>
          <p:cNvSpPr txBox="1"/>
          <p:nvPr>
            <p:ph idx="11" type="ftr"/>
          </p:nvPr>
        </p:nvSpPr>
        <p:spPr>
          <a:xfrm>
            <a:off x="971551" y="4476750"/>
            <a:ext cx="5479500" cy="209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79" name="Google Shape;279;p13"/>
          <p:cNvSpPr txBox="1"/>
          <p:nvPr>
            <p:ph idx="12" type="sldNum"/>
          </p:nvPr>
        </p:nvSpPr>
        <p:spPr>
          <a:xfrm>
            <a:off x="7765426" y="4476750"/>
            <a:ext cx="407100" cy="2094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80" name="Shape 280"/>
        <p:cNvGrpSpPr/>
        <p:nvPr/>
      </p:nvGrpSpPr>
      <p:grpSpPr>
        <a:xfrm>
          <a:off x="0" y="0"/>
          <a:ext cx="0" cy="0"/>
          <a:chOff x="0" y="0"/>
          <a:chExt cx="0" cy="0"/>
        </a:xfrm>
      </p:grpSpPr>
      <p:cxnSp>
        <p:nvCxnSpPr>
          <p:cNvPr id="281" name="Google Shape;281;p14"/>
          <p:cNvCxnSpPr/>
          <p:nvPr/>
        </p:nvCxnSpPr>
        <p:spPr>
          <a:xfrm>
            <a:off x="1047127" y="1816100"/>
            <a:ext cx="7055700" cy="0"/>
          </a:xfrm>
          <a:prstGeom prst="straightConnector1">
            <a:avLst/>
          </a:prstGeom>
          <a:noFill/>
          <a:ln cap="flat" cmpd="sng" w="15875">
            <a:solidFill>
              <a:schemeClr val="accent1"/>
            </a:solidFill>
            <a:prstDash val="solid"/>
            <a:round/>
            <a:headEnd len="sm" w="sm" type="none"/>
            <a:tailEnd len="sm" w="sm" type="none"/>
          </a:ln>
        </p:spPr>
      </p:cxnSp>
      <p:sp>
        <p:nvSpPr>
          <p:cNvPr id="282" name="Google Shape;282;p14"/>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rgbClr val="262626"/>
              </a:buClr>
              <a:buSzPts val="14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83" name="Google Shape;283;p14"/>
          <p:cNvSpPr txBox="1"/>
          <p:nvPr>
            <p:ph idx="1" type="body"/>
          </p:nvPr>
        </p:nvSpPr>
        <p:spPr>
          <a:xfrm>
            <a:off x="973836" y="1920240"/>
            <a:ext cx="3538800" cy="2482800"/>
          </a:xfrm>
          <a:prstGeom prst="rect">
            <a:avLst/>
          </a:prstGeom>
          <a:noFill/>
          <a:ln>
            <a:noFill/>
          </a:ln>
        </p:spPr>
        <p:txBody>
          <a:bodyPr anchorCtr="0" anchor="t" bIns="34275" lIns="68575" spcFirstLastPara="1" rIns="68575" wrap="square" tIns="34275">
            <a:normAutofit/>
          </a:bodyPr>
          <a:lstStyle>
            <a:lvl1pPr indent="-330200" lvl="0" marL="457200" rtl="0" algn="l">
              <a:spcBef>
                <a:spcPts val="300"/>
              </a:spcBef>
              <a:spcAft>
                <a:spcPts val="0"/>
              </a:spcAft>
              <a:buSzPts val="1600"/>
              <a:buChar char="●"/>
              <a:defRPr/>
            </a:lvl1pPr>
            <a:lvl2pPr indent="-330200" lvl="1" marL="914400" rtl="0" algn="l">
              <a:spcBef>
                <a:spcPts val="500"/>
              </a:spcBef>
              <a:spcAft>
                <a:spcPts val="0"/>
              </a:spcAft>
              <a:buSzPts val="1600"/>
              <a:buChar char="○"/>
              <a:defRPr/>
            </a:lvl2pPr>
            <a:lvl3pPr indent="-330200" lvl="2" marL="1371600" rtl="0" algn="l">
              <a:spcBef>
                <a:spcPts val="500"/>
              </a:spcBef>
              <a:spcAft>
                <a:spcPts val="0"/>
              </a:spcAft>
              <a:buSzPts val="1600"/>
              <a:buChar char="■"/>
              <a:defRPr/>
            </a:lvl3pPr>
            <a:lvl4pPr indent="-330200" lvl="3" marL="1828800" rtl="0" algn="l">
              <a:spcBef>
                <a:spcPts val="500"/>
              </a:spcBef>
              <a:spcAft>
                <a:spcPts val="0"/>
              </a:spcAft>
              <a:buSzPts val="1600"/>
              <a:buChar char="●"/>
              <a:defRPr/>
            </a:lvl4pPr>
            <a:lvl5pPr indent="-330200" lvl="4" marL="2286000" rtl="0" algn="l">
              <a:spcBef>
                <a:spcPts val="500"/>
              </a:spcBef>
              <a:spcAft>
                <a:spcPts val="0"/>
              </a:spcAft>
              <a:buSzPts val="1600"/>
              <a:buChar char="○"/>
              <a:defRPr/>
            </a:lvl5pPr>
            <a:lvl6pPr indent="-330200" lvl="5" marL="2743200" rtl="0" algn="l">
              <a:spcBef>
                <a:spcPts val="500"/>
              </a:spcBef>
              <a:spcAft>
                <a:spcPts val="0"/>
              </a:spcAft>
              <a:buSzPts val="1600"/>
              <a:buChar char="■"/>
              <a:defRPr/>
            </a:lvl6pPr>
            <a:lvl7pPr indent="-330200" lvl="6" marL="3200400" rtl="0" algn="l">
              <a:spcBef>
                <a:spcPts val="500"/>
              </a:spcBef>
              <a:spcAft>
                <a:spcPts val="0"/>
              </a:spcAft>
              <a:buSzPts val="1600"/>
              <a:buChar char="●"/>
              <a:defRPr/>
            </a:lvl7pPr>
            <a:lvl8pPr indent="-330200" lvl="7" marL="3657600" rtl="0" algn="l">
              <a:spcBef>
                <a:spcPts val="500"/>
              </a:spcBef>
              <a:spcAft>
                <a:spcPts val="0"/>
              </a:spcAft>
              <a:buSzPts val="1600"/>
              <a:buChar char="○"/>
              <a:defRPr/>
            </a:lvl8pPr>
            <a:lvl9pPr indent="-330200" lvl="8" marL="4114800" rtl="0" algn="l">
              <a:spcBef>
                <a:spcPts val="500"/>
              </a:spcBef>
              <a:spcAft>
                <a:spcPts val="500"/>
              </a:spcAft>
              <a:buSzPts val="1600"/>
              <a:buChar char="■"/>
              <a:defRPr/>
            </a:lvl9pPr>
          </a:lstStyle>
          <a:p/>
        </p:txBody>
      </p:sp>
      <p:sp>
        <p:nvSpPr>
          <p:cNvPr id="284" name="Google Shape;284;p14"/>
          <p:cNvSpPr txBox="1"/>
          <p:nvPr>
            <p:ph idx="2" type="body"/>
          </p:nvPr>
        </p:nvSpPr>
        <p:spPr>
          <a:xfrm>
            <a:off x="4636008" y="1920240"/>
            <a:ext cx="3538800" cy="2482800"/>
          </a:xfrm>
          <a:prstGeom prst="rect">
            <a:avLst/>
          </a:prstGeom>
          <a:noFill/>
          <a:ln>
            <a:noFill/>
          </a:ln>
        </p:spPr>
        <p:txBody>
          <a:bodyPr anchorCtr="0" anchor="t" bIns="34275" lIns="68575" spcFirstLastPara="1" rIns="68575" wrap="square" tIns="34275">
            <a:normAutofit/>
          </a:bodyPr>
          <a:lstStyle>
            <a:lvl1pPr indent="-330200" lvl="0" marL="457200" rtl="0" algn="l">
              <a:spcBef>
                <a:spcPts val="300"/>
              </a:spcBef>
              <a:spcAft>
                <a:spcPts val="0"/>
              </a:spcAft>
              <a:buSzPts val="1600"/>
              <a:buChar char="●"/>
              <a:defRPr/>
            </a:lvl1pPr>
            <a:lvl2pPr indent="-330200" lvl="1" marL="914400" rtl="0" algn="l">
              <a:spcBef>
                <a:spcPts val="500"/>
              </a:spcBef>
              <a:spcAft>
                <a:spcPts val="0"/>
              </a:spcAft>
              <a:buSzPts val="1600"/>
              <a:buChar char="○"/>
              <a:defRPr/>
            </a:lvl2pPr>
            <a:lvl3pPr indent="-330200" lvl="2" marL="1371600" rtl="0" algn="l">
              <a:spcBef>
                <a:spcPts val="500"/>
              </a:spcBef>
              <a:spcAft>
                <a:spcPts val="0"/>
              </a:spcAft>
              <a:buSzPts val="1600"/>
              <a:buChar char="■"/>
              <a:defRPr/>
            </a:lvl3pPr>
            <a:lvl4pPr indent="-330200" lvl="3" marL="1828800" rtl="0" algn="l">
              <a:spcBef>
                <a:spcPts val="500"/>
              </a:spcBef>
              <a:spcAft>
                <a:spcPts val="0"/>
              </a:spcAft>
              <a:buSzPts val="1600"/>
              <a:buChar char="●"/>
              <a:defRPr/>
            </a:lvl4pPr>
            <a:lvl5pPr indent="-330200" lvl="4" marL="2286000" rtl="0" algn="l">
              <a:spcBef>
                <a:spcPts val="500"/>
              </a:spcBef>
              <a:spcAft>
                <a:spcPts val="0"/>
              </a:spcAft>
              <a:buSzPts val="1600"/>
              <a:buChar char="○"/>
              <a:defRPr/>
            </a:lvl5pPr>
            <a:lvl6pPr indent="-330200" lvl="5" marL="2743200" rtl="0" algn="l">
              <a:spcBef>
                <a:spcPts val="500"/>
              </a:spcBef>
              <a:spcAft>
                <a:spcPts val="0"/>
              </a:spcAft>
              <a:buSzPts val="1600"/>
              <a:buChar char="■"/>
              <a:defRPr/>
            </a:lvl6pPr>
            <a:lvl7pPr indent="-330200" lvl="6" marL="3200400" rtl="0" algn="l">
              <a:spcBef>
                <a:spcPts val="500"/>
              </a:spcBef>
              <a:spcAft>
                <a:spcPts val="0"/>
              </a:spcAft>
              <a:buSzPts val="1600"/>
              <a:buChar char="●"/>
              <a:defRPr/>
            </a:lvl7pPr>
            <a:lvl8pPr indent="-330200" lvl="7" marL="3657600" rtl="0" algn="l">
              <a:spcBef>
                <a:spcPts val="500"/>
              </a:spcBef>
              <a:spcAft>
                <a:spcPts val="0"/>
              </a:spcAft>
              <a:buSzPts val="1600"/>
              <a:buChar char="○"/>
              <a:defRPr/>
            </a:lvl8pPr>
            <a:lvl9pPr indent="-330200" lvl="8" marL="4114800" rtl="0" algn="l">
              <a:spcBef>
                <a:spcPts val="500"/>
              </a:spcBef>
              <a:spcAft>
                <a:spcPts val="500"/>
              </a:spcAft>
              <a:buSzPts val="1600"/>
              <a:buChar char="■"/>
              <a:defRPr/>
            </a:lvl9pPr>
          </a:lstStyle>
          <a:p/>
        </p:txBody>
      </p:sp>
      <p:sp>
        <p:nvSpPr>
          <p:cNvPr id="285" name="Google Shape;285;p14"/>
          <p:cNvSpPr txBox="1"/>
          <p:nvPr>
            <p:ph idx="10" type="dt"/>
          </p:nvPr>
        </p:nvSpPr>
        <p:spPr>
          <a:xfrm>
            <a:off x="6508126" y="4476750"/>
            <a:ext cx="1200300" cy="2094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6" name="Google Shape;286;p14"/>
          <p:cNvSpPr txBox="1"/>
          <p:nvPr>
            <p:ph idx="11" type="ftr"/>
          </p:nvPr>
        </p:nvSpPr>
        <p:spPr>
          <a:xfrm>
            <a:off x="971551" y="4476750"/>
            <a:ext cx="5479500" cy="209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7" name="Google Shape;287;p14"/>
          <p:cNvSpPr txBox="1"/>
          <p:nvPr>
            <p:ph idx="12" type="sldNum"/>
          </p:nvPr>
        </p:nvSpPr>
        <p:spPr>
          <a:xfrm>
            <a:off x="7765426" y="4476750"/>
            <a:ext cx="407100" cy="2094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3.png"/><Relationship Id="rId8"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youtube.com/watch?v=E43-CfukEgs" TargetMode="External"/><Relationship Id="rId4" Type="http://schemas.openxmlformats.org/officeDocument/2006/relationships/hyperlink" Target="https://goo.gl/3XTfCe" TargetMode="External"/><Relationship Id="rId5" Type="http://schemas.openxmlformats.org/officeDocument/2006/relationships/hyperlink" Target="http://blectores.mexicosocial.org/2013/0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www.elheraldo.co/salud/asi-afecta-la-basura-electronica-la-salud-y-al-medioambiente-440278" TargetMode="External"/><Relationship Id="rId4" Type="http://schemas.openxmlformats.org/officeDocument/2006/relationships/hyperlink" Target="https://www.nationalgeographic.com.es/mundo-ng/peligros-basura-electronica_13239" TargetMode="External"/><Relationship Id="rId5" Type="http://schemas.openxmlformats.org/officeDocument/2006/relationships/hyperlink" Target="https://www.muyinteresante.com.mx/ciencia-y-tecnologia/dano-basura-electronica/" TargetMode="External"/><Relationship Id="rId6" Type="http://schemas.openxmlformats.org/officeDocument/2006/relationships/hyperlink" Target="https://www.intramed.net/contenidover.asp?contenidoid=78109" TargetMode="External"/><Relationship Id="rId7" Type="http://schemas.openxmlformats.org/officeDocument/2006/relationships/hyperlink" Target="https://www.eltiempo.com/salud/que-es-la-basura-electronica-y-cuales-son-sus-riesgos-para-la-salud-162986" TargetMode="External"/><Relationship Id="rId8" Type="http://schemas.openxmlformats.org/officeDocument/2006/relationships/hyperlink" Target="https://www.eltiempo.com/salud/que-es-la-basura-electronica-y-cuales-son-sus-riesgos-para-la-salud-16298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elheraldo.co/salud/asi-afecta-la-basura-electronica-la-salud-y-al-medioambiente-440278" TargetMode="External"/><Relationship Id="rId4" Type="http://schemas.openxmlformats.org/officeDocument/2006/relationships/hyperlink" Target="https://www.nationalgeographic.com.es/mundo-ng/peligros-basura-electronica_13239" TargetMode="External"/><Relationship Id="rId5" Type="http://schemas.openxmlformats.org/officeDocument/2006/relationships/hyperlink" Target="https://www.muyinteresante.com.mx/ciencia-y-tecnologia/dano-basura-electronica/" TargetMode="External"/><Relationship Id="rId6" Type="http://schemas.openxmlformats.org/officeDocument/2006/relationships/hyperlink" Target="https://www.intramed.net/contenidover.asp?contenidoid=78109" TargetMode="External"/><Relationship Id="rId7" Type="http://schemas.openxmlformats.org/officeDocument/2006/relationships/hyperlink" Target="https://www.eltiempo.com/salud/que-es-la-basura-electronica-y-cuales-son-sus-riesgos-para-la-salud-162986" TargetMode="External"/><Relationship Id="rId8" Type="http://schemas.openxmlformats.org/officeDocument/2006/relationships/hyperlink" Target="https://www.eltiempo.com/salud/que-es-la-basura-electronica-y-cuales-son-sus-riesgos-para-la-salud-162986"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1.jpg"/><Relationship Id="rId4" Type="http://schemas.openxmlformats.org/officeDocument/2006/relationships/image" Target="../media/image29.jpg"/><Relationship Id="rId5" Type="http://schemas.openxmlformats.org/officeDocument/2006/relationships/image" Target="../media/image2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hyperlink" Target="https://www.elheraldo.co/salud/asi-afecta-la-basura-electronica-la-salud-y-al-medioambiente-440278" TargetMode="External"/><Relationship Id="rId4" Type="http://schemas.openxmlformats.org/officeDocument/2006/relationships/hyperlink" Target="https://www.nationalgeographic.com.es/mundo-ng/peligros-basura-electronica_13239" TargetMode="External"/><Relationship Id="rId5" Type="http://schemas.openxmlformats.org/officeDocument/2006/relationships/hyperlink" Target="https://www.muyinteresante.com.mx/ciencia-y-tecnologia/dano-basura-electronica/" TargetMode="External"/><Relationship Id="rId6" Type="http://schemas.openxmlformats.org/officeDocument/2006/relationships/hyperlink" Target="https://www.intramed.net/contenidover.asp?contenidoid=78109" TargetMode="External"/><Relationship Id="rId7" Type="http://schemas.openxmlformats.org/officeDocument/2006/relationships/hyperlink" Target="https://www.eltiempo.com/salud/que-es-la-basura-electronica-y-cuales-son-sus-riesgos-para-la-salud-162986" TargetMode="External"/><Relationship Id="rId8" Type="http://schemas.openxmlformats.org/officeDocument/2006/relationships/hyperlink" Target="https://www.eltiempo.com/salud/que-es-la-basura-electronica-y-cuales-son-sus-riesgos-para-la-salud-162986"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hyperlink" Target="https://www.greenpeace.org/argentina/el-peligro-de-los-residuos-electronicos/#:~:text=Los%20aparatos%20el%C3%A9ctricos%20y%20electr%C3%B3nicos,500%20y%201.000%20compuestos%20diferentes" TargetMode="External"/><Relationship Id="rId4" Type="http://schemas.openxmlformats.org/officeDocument/2006/relationships/hyperlink" Target="https://www.nationalgeographic.com.es/mundo-ng/peligros-basura-electronica_13239" TargetMode="External"/><Relationship Id="rId5" Type="http://schemas.openxmlformats.org/officeDocument/2006/relationships/hyperlink" Target="https://www.greenpeace.org/argentina/el-peligro-de-los-residuos-electronicos/#:~:text=Los%20aparatos%20el%C3%A9ctricos%20y%20electr%C3%B3nicos,500%20y%201.000%20compuestos%20diferentes" TargetMode="External"/><Relationship Id="rId6" Type="http://schemas.openxmlformats.org/officeDocument/2006/relationships/hyperlink" Target="https://www.muyinteresante.com.mx/ciencia-y-tecnologia/dano-basura-electronica/"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17.png"/><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 Id="rId3" Type="http://schemas.openxmlformats.org/officeDocument/2006/relationships/image" Target="../media/image2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 Id="rId3"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5"/>
          <p:cNvPicPr preferRelativeResize="0"/>
          <p:nvPr/>
        </p:nvPicPr>
        <p:blipFill rotWithShape="1">
          <a:blip r:embed="rId3">
            <a:alphaModFix/>
          </a:blip>
          <a:srcRect b="0" l="0" r="0" t="0"/>
          <a:stretch/>
        </p:blipFill>
        <p:spPr>
          <a:xfrm>
            <a:off x="119743" y="119743"/>
            <a:ext cx="2518373" cy="907141"/>
          </a:xfrm>
          <a:prstGeom prst="rect">
            <a:avLst/>
          </a:prstGeom>
          <a:noFill/>
          <a:ln>
            <a:noFill/>
          </a:ln>
        </p:spPr>
      </p:pic>
      <p:sp>
        <p:nvSpPr>
          <p:cNvPr id="293" name="Google Shape;293;p15"/>
          <p:cNvSpPr txBox="1"/>
          <p:nvPr>
            <p:ph idx="1" type="subTitle"/>
          </p:nvPr>
        </p:nvSpPr>
        <p:spPr>
          <a:xfrm>
            <a:off x="618000" y="2697225"/>
            <a:ext cx="5922300" cy="5217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SzPts val="1705"/>
              <a:buNone/>
            </a:pPr>
            <a:r>
              <a:rPr lang="es" sz="2172"/>
              <a:t>“El impacto de la basura electrónica en la salud y el medio ambiente”</a:t>
            </a:r>
            <a:endParaRPr sz="1940"/>
          </a:p>
          <a:p>
            <a:pPr indent="0" lvl="0" marL="0" rtl="0" algn="ctr">
              <a:lnSpc>
                <a:spcPct val="70000"/>
              </a:lnSpc>
              <a:spcBef>
                <a:spcPts val="800"/>
              </a:spcBef>
              <a:spcAft>
                <a:spcPts val="0"/>
              </a:spcAft>
              <a:buSzPts val="1705"/>
              <a:buNone/>
            </a:pPr>
            <a:r>
              <a:rPr lang="es" sz="2172"/>
              <a:t>5º de preparatoria</a:t>
            </a:r>
            <a:endParaRPr sz="2172"/>
          </a:p>
        </p:txBody>
      </p:sp>
      <p:sp>
        <p:nvSpPr>
          <p:cNvPr id="294" name="Google Shape;294;p15"/>
          <p:cNvSpPr txBox="1"/>
          <p:nvPr>
            <p:ph type="ctrTitle"/>
          </p:nvPr>
        </p:nvSpPr>
        <p:spPr>
          <a:xfrm>
            <a:off x="618000" y="1210350"/>
            <a:ext cx="5828100" cy="1404600"/>
          </a:xfrm>
          <a:prstGeom prst="rect">
            <a:avLst/>
          </a:prstGeom>
          <a:noFill/>
          <a:ln>
            <a:noFill/>
          </a:ln>
        </p:spPr>
        <p:txBody>
          <a:bodyPr anchorCtr="0" anchor="b" bIns="34275" lIns="68575" spcFirstLastPara="1" rIns="68575" wrap="square" tIns="34275">
            <a:normAutofit/>
          </a:bodyPr>
          <a:lstStyle/>
          <a:p>
            <a:pPr indent="0" lvl="0" marL="0" rtl="0" algn="ctr">
              <a:spcBef>
                <a:spcPts val="0"/>
              </a:spcBef>
              <a:spcAft>
                <a:spcPts val="0"/>
              </a:spcAft>
              <a:buClr>
                <a:srgbClr val="262626"/>
              </a:buClr>
              <a:buSzPts val="2400"/>
              <a:buFont typeface="Garamond"/>
              <a:buNone/>
            </a:pPr>
            <a:r>
              <a:rPr lang="es" sz="2400"/>
              <a:t>UNIVERSIDAD VILLANUEVA MONTAÑO</a:t>
            </a:r>
            <a:endParaRPr/>
          </a:p>
          <a:p>
            <a:pPr indent="0" lvl="0" marL="0" rtl="0" algn="ctr">
              <a:spcBef>
                <a:spcPts val="0"/>
              </a:spcBef>
              <a:spcAft>
                <a:spcPts val="0"/>
              </a:spcAft>
              <a:buClr>
                <a:srgbClr val="262626"/>
              </a:buClr>
              <a:buSzPts val="2400"/>
              <a:buFont typeface="Garamond"/>
              <a:buNone/>
            </a:pPr>
            <a:r>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24"/>
          <p:cNvPicPr preferRelativeResize="0"/>
          <p:nvPr>
            <p:ph idx="4294967295" type="body"/>
          </p:nvPr>
        </p:nvPicPr>
        <p:blipFill rotWithShape="1">
          <a:blip r:embed="rId3">
            <a:alphaModFix/>
          </a:blip>
          <a:srcRect b="18731" l="26799" r="33807" t="15405"/>
          <a:stretch/>
        </p:blipFill>
        <p:spPr>
          <a:xfrm>
            <a:off x="683575" y="651111"/>
            <a:ext cx="1743000" cy="1638300"/>
          </a:xfrm>
          <a:prstGeom prst="rect">
            <a:avLst/>
          </a:prstGeom>
          <a:noFill/>
          <a:ln cap="flat" cmpd="sng" w="9525">
            <a:solidFill>
              <a:srgbClr val="795E15"/>
            </a:solidFill>
            <a:prstDash val="solid"/>
            <a:round/>
            <a:headEnd len="sm" w="sm" type="none"/>
            <a:tailEnd len="sm" w="sm" type="none"/>
          </a:ln>
        </p:spPr>
      </p:pic>
      <p:pic>
        <p:nvPicPr>
          <p:cNvPr id="350" name="Google Shape;350;p24"/>
          <p:cNvPicPr preferRelativeResize="0"/>
          <p:nvPr/>
        </p:nvPicPr>
        <p:blipFill rotWithShape="1">
          <a:blip r:embed="rId4">
            <a:alphaModFix/>
          </a:blip>
          <a:srcRect b="12874" l="27735" r="34976" t="16964"/>
          <a:stretch/>
        </p:blipFill>
        <p:spPr>
          <a:xfrm>
            <a:off x="2952427" y="546315"/>
            <a:ext cx="1916344" cy="2027207"/>
          </a:xfrm>
          <a:prstGeom prst="rect">
            <a:avLst/>
          </a:prstGeom>
          <a:noFill/>
          <a:ln cap="flat" cmpd="sng" w="9525">
            <a:solidFill>
              <a:srgbClr val="795E15"/>
            </a:solidFill>
            <a:prstDash val="solid"/>
            <a:round/>
            <a:headEnd len="sm" w="sm" type="none"/>
            <a:tailEnd len="sm" w="sm" type="none"/>
          </a:ln>
        </p:spPr>
      </p:pic>
      <p:pic>
        <p:nvPicPr>
          <p:cNvPr id="351" name="Google Shape;351;p24"/>
          <p:cNvPicPr preferRelativeResize="0"/>
          <p:nvPr/>
        </p:nvPicPr>
        <p:blipFill rotWithShape="1">
          <a:blip r:embed="rId5">
            <a:alphaModFix/>
          </a:blip>
          <a:srcRect b="36449" l="28042" r="35131" t="15042"/>
          <a:stretch/>
        </p:blipFill>
        <p:spPr>
          <a:xfrm>
            <a:off x="5614262" y="625910"/>
            <a:ext cx="2522346" cy="1868016"/>
          </a:xfrm>
          <a:prstGeom prst="rect">
            <a:avLst/>
          </a:prstGeom>
          <a:noFill/>
          <a:ln cap="flat" cmpd="sng" w="9525">
            <a:solidFill>
              <a:srgbClr val="795E15"/>
            </a:solidFill>
            <a:prstDash val="solid"/>
            <a:round/>
            <a:headEnd len="sm" w="sm" type="none"/>
            <a:tailEnd len="sm" w="sm" type="none"/>
          </a:ln>
        </p:spPr>
      </p:pic>
      <p:pic>
        <p:nvPicPr>
          <p:cNvPr id="352" name="Google Shape;352;p24"/>
          <p:cNvPicPr preferRelativeResize="0"/>
          <p:nvPr/>
        </p:nvPicPr>
        <p:blipFill rotWithShape="1">
          <a:blip r:embed="rId6">
            <a:alphaModFix/>
          </a:blip>
          <a:srcRect b="18903" l="18800" r="35745" t="20254"/>
          <a:stretch/>
        </p:blipFill>
        <p:spPr>
          <a:xfrm>
            <a:off x="557939" y="2573522"/>
            <a:ext cx="2557220" cy="1924416"/>
          </a:xfrm>
          <a:prstGeom prst="rect">
            <a:avLst/>
          </a:prstGeom>
          <a:noFill/>
          <a:ln cap="flat" cmpd="sng" w="9525">
            <a:solidFill>
              <a:srgbClr val="795E15"/>
            </a:solidFill>
            <a:prstDash val="solid"/>
            <a:round/>
            <a:headEnd len="sm" w="sm" type="none"/>
            <a:tailEnd len="sm" w="sm" type="none"/>
          </a:ln>
        </p:spPr>
      </p:pic>
      <p:pic>
        <p:nvPicPr>
          <p:cNvPr id="353" name="Google Shape;353;p24"/>
          <p:cNvPicPr preferRelativeResize="0"/>
          <p:nvPr/>
        </p:nvPicPr>
        <p:blipFill rotWithShape="1">
          <a:blip r:embed="rId7">
            <a:alphaModFix/>
          </a:blip>
          <a:srcRect b="25758" l="20031" r="36826" t="20799"/>
          <a:stretch/>
        </p:blipFill>
        <p:spPr>
          <a:xfrm>
            <a:off x="3115160" y="2751679"/>
            <a:ext cx="2507450" cy="1746259"/>
          </a:xfrm>
          <a:prstGeom prst="rect">
            <a:avLst/>
          </a:prstGeom>
          <a:noFill/>
          <a:ln cap="flat" cmpd="sng" w="9525">
            <a:solidFill>
              <a:srgbClr val="795E15"/>
            </a:solidFill>
            <a:prstDash val="solid"/>
            <a:round/>
            <a:headEnd len="sm" w="sm" type="none"/>
            <a:tailEnd len="sm" w="sm" type="none"/>
          </a:ln>
        </p:spPr>
      </p:pic>
      <p:pic>
        <p:nvPicPr>
          <p:cNvPr id="354" name="Google Shape;354;p24"/>
          <p:cNvPicPr preferRelativeResize="0"/>
          <p:nvPr/>
        </p:nvPicPr>
        <p:blipFill rotWithShape="1">
          <a:blip r:embed="rId8">
            <a:alphaModFix/>
          </a:blip>
          <a:srcRect b="35348" l="19104" r="36673" t="20526"/>
          <a:stretch/>
        </p:blipFill>
        <p:spPr>
          <a:xfrm>
            <a:off x="5672381" y="2737496"/>
            <a:ext cx="2845877" cy="1596468"/>
          </a:xfrm>
          <a:prstGeom prst="rect">
            <a:avLst/>
          </a:prstGeom>
          <a:noFill/>
          <a:ln cap="flat" cmpd="sng" w="9525">
            <a:solidFill>
              <a:srgbClr val="795E15"/>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5"/>
          <p:cNvSpPr txBox="1"/>
          <p:nvPr/>
        </p:nvSpPr>
        <p:spPr>
          <a:xfrm>
            <a:off x="1222075" y="752050"/>
            <a:ext cx="61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Nunito"/>
                <a:ea typeface="Nunito"/>
                <a:cs typeface="Nunito"/>
                <a:sym typeface="Nunito"/>
              </a:rPr>
              <a:t>VII. Presentación del Proyecto </a:t>
            </a:r>
            <a:endParaRPr>
              <a:latin typeface="Nunito"/>
              <a:ea typeface="Nunito"/>
              <a:cs typeface="Nunito"/>
              <a:sym typeface="Nunito"/>
            </a:endParaRPr>
          </a:p>
        </p:txBody>
      </p:sp>
      <p:graphicFrame>
        <p:nvGraphicFramePr>
          <p:cNvPr id="360" name="Google Shape;360;p25"/>
          <p:cNvGraphicFramePr/>
          <p:nvPr/>
        </p:nvGraphicFramePr>
        <p:xfrm>
          <a:off x="230625" y="1371600"/>
          <a:ext cx="3000000" cy="3000000"/>
        </p:xfrm>
        <a:graphic>
          <a:graphicData uri="http://schemas.openxmlformats.org/drawingml/2006/table">
            <a:tbl>
              <a:tblPr>
                <a:noFill/>
                <a:tableStyleId>{D2194E1E-7CD8-4956-A4AA-F7907DA8679E}</a:tableStyleId>
              </a:tblPr>
              <a:tblGrid>
                <a:gridCol w="1815700"/>
                <a:gridCol w="6907175"/>
              </a:tblGrid>
              <a:tr h="190500">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¿Qué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Una campaña informativa sobre la basura electrónica y sus repercusiones sobre la salud y el ambiente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¿Cuándo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La 3a semana de mayo del 2021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¿Cómo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Mediante redes sociales se hará la difusión entre los contactos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¿Dónde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En redes sociales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¿Con qué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Con dispositivos electrónicos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¿A quién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A los alumnos y todos aquellos que tengan acceso a la cuenta creada para este trabajo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1475">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¿Por qué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Porque queremos que se difunda la información y se reflexione sobre las consecuencias al no disponer adecuadamente los desechos de dispositivos electrónicos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¿Para qué se presentará?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 sz="1100">
                          <a:latin typeface="Calibri"/>
                          <a:ea typeface="Calibri"/>
                          <a:cs typeface="Calibri"/>
                          <a:sym typeface="Calibri"/>
                        </a:rPr>
                        <a:t>Para que todo aquel que tenga acceso a la cuenta creada y a la información publicada, a su vez la difunda a más gente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6"/>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10. Producto final interdisciplinario</a:t>
            </a:r>
            <a:endParaRPr/>
          </a:p>
        </p:txBody>
      </p:sp>
      <p:sp>
        <p:nvSpPr>
          <p:cNvPr id="366" name="Google Shape;366;p26"/>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215900" rtl="0" algn="just">
              <a:spcBef>
                <a:spcPts val="0"/>
              </a:spcBef>
              <a:spcAft>
                <a:spcPts val="0"/>
              </a:spcAft>
              <a:buNone/>
            </a:pPr>
            <a:r>
              <a:t/>
            </a:r>
            <a:endParaRPr/>
          </a:p>
          <a:p>
            <a:pPr indent="0" lvl="0" marL="0" rtl="0" algn="just">
              <a:spcBef>
                <a:spcPts val="0"/>
              </a:spcBef>
              <a:spcAft>
                <a:spcPts val="0"/>
              </a:spcAft>
              <a:buNone/>
            </a:pPr>
            <a:r>
              <a:rPr lang="es" sz="1800"/>
              <a:t>1 Infografías compartidas en Instagram, además de evidencias de intercomunicación entre los alumnos y su comunidad en redes sociales.</a:t>
            </a:r>
            <a:endParaRPr sz="1800"/>
          </a:p>
          <a:p>
            <a:pPr indent="0" lvl="0" marL="0" rtl="0" algn="just">
              <a:spcBef>
                <a:spcPts val="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11.1 Actividad interdisciplinaria detonante</a:t>
            </a:r>
            <a:endParaRPr/>
          </a:p>
        </p:txBody>
      </p:sp>
      <p:sp>
        <p:nvSpPr>
          <p:cNvPr id="372" name="Google Shape;372;p27"/>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355600" lvl="0" marL="342900" rtl="0" algn="l">
              <a:spcBef>
                <a:spcPts val="0"/>
              </a:spcBef>
              <a:spcAft>
                <a:spcPts val="0"/>
              </a:spcAft>
              <a:buSzPts val="2200"/>
              <a:buFont typeface="Garamond"/>
              <a:buAutoNum type="alphaLcPeriod"/>
            </a:pPr>
            <a:r>
              <a:rPr lang="es" sz="1400"/>
              <a:t>Investigación sobre elementos componentes de los dispositivos electrónicos</a:t>
            </a:r>
            <a:endParaRPr sz="1400"/>
          </a:p>
          <a:p>
            <a:pPr indent="-355600" lvl="0" marL="342900" rtl="0" algn="l">
              <a:spcBef>
                <a:spcPts val="800"/>
              </a:spcBef>
              <a:spcAft>
                <a:spcPts val="0"/>
              </a:spcAft>
              <a:buSzPts val="2200"/>
              <a:buFont typeface="Garamond"/>
              <a:buAutoNum type="alphaLcPeriod"/>
            </a:pPr>
            <a:r>
              <a:rPr lang="es" sz="1400"/>
              <a:t>Que los alumnos conozcan los elementos con los cuales se elaboran los distintos dispositivos electrónicos y sus posibles repercusiones a la salud y el medio ambiente</a:t>
            </a:r>
            <a:endParaRPr sz="1400"/>
          </a:p>
          <a:p>
            <a:pPr indent="-355600" lvl="0" marL="342900" rtl="0" algn="l">
              <a:spcBef>
                <a:spcPts val="800"/>
              </a:spcBef>
              <a:spcAft>
                <a:spcPts val="0"/>
              </a:spcAft>
              <a:buSzPts val="2200"/>
              <a:buFont typeface="Garamond"/>
              <a:buAutoNum type="alphaLcPeriod"/>
            </a:pPr>
            <a:r>
              <a:rPr lang="es" sz="1400"/>
              <a:t>5° de preparatoria</a:t>
            </a:r>
            <a:endParaRPr sz="1400"/>
          </a:p>
          <a:p>
            <a:pPr indent="-355600" lvl="0" marL="342900" rtl="0" algn="l">
              <a:spcBef>
                <a:spcPts val="800"/>
              </a:spcBef>
              <a:spcAft>
                <a:spcPts val="0"/>
              </a:spcAft>
              <a:buSzPts val="2200"/>
              <a:buFont typeface="Garamond"/>
              <a:buAutoNum type="alphaLcPeriod"/>
            </a:pPr>
            <a:r>
              <a:rPr lang="es" sz="1400"/>
              <a:t>Abril 2021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11.2 Asignaturas participantes </a:t>
            </a:r>
            <a:endParaRPr/>
          </a:p>
        </p:txBody>
      </p:sp>
      <p:sp>
        <p:nvSpPr>
          <p:cNvPr id="378" name="Google Shape;378;p28"/>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361950" lvl="0" marL="342900" rtl="0" algn="l">
              <a:spcBef>
                <a:spcPts val="0"/>
              </a:spcBef>
              <a:spcAft>
                <a:spcPts val="0"/>
              </a:spcAft>
              <a:buSzPts val="2300"/>
              <a:buFont typeface="Garamond"/>
              <a:buAutoNum type="alphaLcPeriod"/>
            </a:pPr>
            <a:r>
              <a:rPr lang="es" sz="1500"/>
              <a:t>Ética</a:t>
            </a:r>
            <a:endParaRPr sz="1500"/>
          </a:p>
          <a:p>
            <a:pPr indent="-330200" lvl="0" marL="342900" rtl="0" algn="l">
              <a:spcBef>
                <a:spcPts val="0"/>
              </a:spcBef>
              <a:spcAft>
                <a:spcPts val="0"/>
              </a:spcAft>
              <a:buSzPts val="1800"/>
              <a:buAutoNum type="alphaLcPeriod"/>
            </a:pPr>
            <a:r>
              <a:rPr lang="es" sz="1500"/>
              <a:t>Química</a:t>
            </a:r>
            <a:endParaRPr sz="1500"/>
          </a:p>
          <a:p>
            <a:pPr indent="-330200" lvl="0" marL="342900" rtl="0" algn="l">
              <a:spcBef>
                <a:spcPts val="0"/>
              </a:spcBef>
              <a:spcAft>
                <a:spcPts val="0"/>
              </a:spcAft>
              <a:buSzPts val="1800"/>
              <a:buAutoNum type="alphaLcPeriod"/>
            </a:pPr>
            <a:r>
              <a:rPr lang="es" sz="1500"/>
              <a:t>Educación para la salud.</a:t>
            </a:r>
            <a:endParaRPr sz="2200"/>
          </a:p>
          <a:p>
            <a:pPr indent="-228600" lvl="1" marL="685800" rtl="0" algn="l">
              <a:spcBef>
                <a:spcPts val="800"/>
              </a:spcBef>
              <a:spcAft>
                <a:spcPts val="0"/>
              </a:spcAft>
              <a:buSzPts val="1700"/>
              <a:buFont typeface="Garamond"/>
              <a:buNone/>
            </a:pPr>
            <a:r>
              <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9"/>
          <p:cNvSpPr txBox="1"/>
          <p:nvPr>
            <p:ph type="title"/>
          </p:nvPr>
        </p:nvSpPr>
        <p:spPr>
          <a:xfrm>
            <a:off x="971550" y="736596"/>
            <a:ext cx="7200900" cy="6078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Química</a:t>
            </a:r>
            <a:endParaRPr/>
          </a:p>
        </p:txBody>
      </p:sp>
      <p:sp>
        <p:nvSpPr>
          <p:cNvPr id="384" name="Google Shape;384;p29"/>
          <p:cNvSpPr txBox="1"/>
          <p:nvPr>
            <p:ph idx="1" type="body"/>
          </p:nvPr>
        </p:nvSpPr>
        <p:spPr>
          <a:xfrm>
            <a:off x="971550" y="2258720"/>
            <a:ext cx="7200900" cy="3062400"/>
          </a:xfrm>
          <a:prstGeom prst="rect">
            <a:avLst/>
          </a:prstGeom>
          <a:noFill/>
          <a:ln>
            <a:noFill/>
          </a:ln>
        </p:spPr>
        <p:txBody>
          <a:bodyPr anchorCtr="0" anchor="t" bIns="34275" lIns="68575" spcFirstLastPara="1" rIns="68575" wrap="square" tIns="34275">
            <a:normAutofit lnSpcReduction="20000"/>
          </a:bodyPr>
          <a:lstStyle/>
          <a:p>
            <a:pPr indent="0" lvl="0" marL="0" rtl="0" algn="l">
              <a:spcBef>
                <a:spcPts val="0"/>
              </a:spcBef>
              <a:spcAft>
                <a:spcPts val="0"/>
              </a:spcAft>
              <a:buNone/>
            </a:pPr>
            <a:r>
              <a:rPr lang="es"/>
              <a:t>Temas: Unidad 								Conceptos:</a:t>
            </a:r>
            <a:endParaRPr/>
          </a:p>
          <a:p>
            <a:pPr indent="-266700" lvl="0" marL="342900" rtl="0" algn="l">
              <a:spcBef>
                <a:spcPts val="0"/>
              </a:spcBef>
              <a:spcAft>
                <a:spcPts val="0"/>
              </a:spcAft>
              <a:buSzPts val="1600"/>
              <a:buChar char="●"/>
            </a:pPr>
            <a:r>
              <a:rPr lang="es"/>
              <a:t>Química como práctica cotidiana 				teléfonos móviles</a:t>
            </a:r>
            <a:endParaRPr/>
          </a:p>
          <a:p>
            <a:pPr indent="-266700" lvl="0" marL="342900" rtl="0" algn="l">
              <a:spcBef>
                <a:spcPts val="0"/>
              </a:spcBef>
              <a:spcAft>
                <a:spcPts val="0"/>
              </a:spcAft>
              <a:buSzPts val="1600"/>
              <a:buChar char="●"/>
            </a:pPr>
            <a:r>
              <a:rPr lang="es"/>
              <a:t>Sobreexplotación de recursos					aleaciones</a:t>
            </a:r>
            <a:endParaRPr/>
          </a:p>
          <a:p>
            <a:pPr indent="0" lvl="0" marL="342900" rtl="0" algn="l">
              <a:spcBef>
                <a:spcPts val="0"/>
              </a:spcBef>
              <a:spcAft>
                <a:spcPts val="0"/>
              </a:spcAft>
              <a:buNone/>
            </a:pPr>
            <a:r>
              <a:rPr lang="es"/>
              <a:t>minerales.</a:t>
            </a:r>
            <a:endParaRPr/>
          </a:p>
          <a:p>
            <a:pPr indent="0" lvl="0" marL="342900" rtl="0" algn="l">
              <a:spcBef>
                <a:spcPts val="0"/>
              </a:spcBef>
              <a:spcAft>
                <a:spcPts val="0"/>
              </a:spcAft>
              <a:buNone/>
            </a:pPr>
            <a:r>
              <a:rPr lang="es"/>
              <a:t>Elementos químicos en los disposi-				química de los materiales</a:t>
            </a:r>
            <a:endParaRPr/>
          </a:p>
          <a:p>
            <a:pPr indent="0" lvl="0" marL="342900" rtl="0" algn="l">
              <a:spcBef>
                <a:spcPts val="0"/>
              </a:spcBef>
              <a:spcAft>
                <a:spcPts val="0"/>
              </a:spcAft>
              <a:buNone/>
            </a:pPr>
            <a:r>
              <a:rPr lang="es"/>
              <a:t>tivos móviles.								tecnología</a:t>
            </a:r>
            <a:endParaRPr/>
          </a:p>
          <a:p>
            <a:pPr indent="0" lvl="0" marL="342900" rtl="0" algn="l">
              <a:spcBef>
                <a:spcPts val="0"/>
              </a:spcBef>
              <a:spcAft>
                <a:spcPts val="0"/>
              </a:spcAft>
              <a:buNone/>
            </a:pPr>
            <a:r>
              <a:rPr lang="es"/>
              <a:t>										tierras raras</a:t>
            </a:r>
            <a:endParaRPr/>
          </a:p>
          <a:p>
            <a:pPr indent="0" lvl="0" marL="342900" rtl="0" algn="l">
              <a:spcBef>
                <a:spcPts val="0"/>
              </a:spcBef>
              <a:spcAft>
                <a:spcPts val="0"/>
              </a:spcAft>
              <a:buNone/>
            </a:pPr>
            <a:r>
              <a:rPr lang="es"/>
              <a:t>										riesgos sociales y ambientales.</a:t>
            </a:r>
            <a:endParaRPr/>
          </a:p>
          <a:p>
            <a:pPr indent="0" lvl="0" marL="342900" rtl="0" algn="l">
              <a:spcBef>
                <a:spcPts val="0"/>
              </a:spcBef>
              <a:spcAft>
                <a:spcPts val="0"/>
              </a:spcAft>
              <a:buNone/>
            </a:pPr>
            <a:r>
              <a:rPr lang="es" u="sng">
                <a:solidFill>
                  <a:schemeClr val="hlink"/>
                </a:solidFill>
                <a:hlinkClick r:id="rId3"/>
              </a:rPr>
              <a:t>https://www.youtube.com/watch?v=E43-CfukEgs</a:t>
            </a:r>
            <a:endParaRPr/>
          </a:p>
          <a:p>
            <a:pPr indent="0" lvl="0" marL="342900" rtl="0" algn="l">
              <a:spcBef>
                <a:spcPts val="0"/>
              </a:spcBef>
              <a:spcAft>
                <a:spcPts val="0"/>
              </a:spcAft>
              <a:buNone/>
            </a:pPr>
            <a:r>
              <a:rPr lang="es" u="sng">
                <a:solidFill>
                  <a:schemeClr val="hlink"/>
                </a:solidFill>
                <a:hlinkClick r:id="rId4"/>
              </a:rPr>
              <a:t>https://goo.gl/3XTfCe</a:t>
            </a:r>
            <a:endParaRPr/>
          </a:p>
          <a:p>
            <a:pPr indent="0" lvl="0" marL="342900" rtl="0" algn="l">
              <a:spcBef>
                <a:spcPts val="0"/>
              </a:spcBef>
              <a:spcAft>
                <a:spcPts val="0"/>
              </a:spcAft>
              <a:buNone/>
            </a:pPr>
            <a:r>
              <a:rPr lang="es" u="sng">
                <a:solidFill>
                  <a:schemeClr val="hlink"/>
                </a:solidFill>
                <a:hlinkClick r:id="rId5"/>
              </a:rPr>
              <a:t>http://blectores.mexicosocial.org/2013/06/</a:t>
            </a:r>
            <a:endParaRPr/>
          </a:p>
          <a:p>
            <a:pPr indent="0" lvl="0" marL="342900" rtl="0" algn="l">
              <a:spcBef>
                <a:spcPts val="0"/>
              </a:spcBef>
              <a:spcAft>
                <a:spcPts val="0"/>
              </a:spcAft>
              <a:buNone/>
            </a:pPr>
            <a:r>
              <a:t/>
            </a:r>
            <a:endParaRPr/>
          </a:p>
          <a:p>
            <a:pPr indent="0" lvl="0" marL="342900" rtl="0" algn="l">
              <a:spcBef>
                <a:spcPts val="0"/>
              </a:spcBef>
              <a:spcAft>
                <a:spcPts val="0"/>
              </a:spcAft>
              <a:buNone/>
            </a:pPr>
            <a:r>
              <a:t/>
            </a:r>
            <a:endParaRPr/>
          </a:p>
          <a:p>
            <a:pPr indent="0" lvl="0" marL="342900" rtl="0" algn="l">
              <a:spcBef>
                <a:spcPts val="0"/>
              </a:spcBef>
              <a:spcAft>
                <a:spcPts val="0"/>
              </a:spcAft>
              <a:buNone/>
            </a:pPr>
            <a:r>
              <a:rPr lang="es"/>
              <a:t>	</a:t>
            </a:r>
            <a:endParaRPr/>
          </a:p>
          <a:p>
            <a:pPr indent="0" lvl="0" marL="342900" rtl="0" algn="l">
              <a:spcBef>
                <a:spcPts val="0"/>
              </a:spcBef>
              <a:spcAft>
                <a:spcPts val="0"/>
              </a:spcAft>
              <a:buNone/>
            </a:pPr>
            <a:r>
              <a:rPr lang="e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0"/>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1800"/>
              <a:t>11.2 Educación para la Salud</a:t>
            </a:r>
            <a:endParaRPr/>
          </a:p>
        </p:txBody>
      </p:sp>
      <p:sp>
        <p:nvSpPr>
          <p:cNvPr id="390" name="Google Shape;390;p30"/>
          <p:cNvSpPr txBox="1"/>
          <p:nvPr>
            <p:ph idx="1" type="body"/>
          </p:nvPr>
        </p:nvSpPr>
        <p:spPr>
          <a:xfrm>
            <a:off x="730762" y="1920244"/>
            <a:ext cx="4533900" cy="2482800"/>
          </a:xfrm>
          <a:prstGeom prst="rect">
            <a:avLst/>
          </a:prstGeom>
          <a:noFill/>
          <a:ln>
            <a:noFill/>
          </a:ln>
        </p:spPr>
        <p:txBody>
          <a:bodyPr anchorCtr="0" anchor="t" bIns="34275" lIns="68575" spcFirstLastPara="1" rIns="68575" wrap="square" tIns="34275">
            <a:noAutofit/>
          </a:bodyPr>
          <a:lstStyle/>
          <a:p>
            <a:pPr indent="-237648" lvl="1" marL="558800" rtl="0" algn="l">
              <a:lnSpc>
                <a:spcPct val="80000"/>
              </a:lnSpc>
              <a:spcBef>
                <a:spcPts val="0"/>
              </a:spcBef>
              <a:spcAft>
                <a:spcPts val="0"/>
              </a:spcAft>
              <a:buSzPts val="1942"/>
              <a:buChar char="○"/>
            </a:pPr>
            <a:r>
              <a:rPr lang="es" sz="1772"/>
              <a:t>Temas: </a:t>
            </a:r>
            <a:r>
              <a:rPr b="1" lang="es" sz="1125">
                <a:solidFill>
                  <a:schemeClr val="dk1"/>
                </a:solidFill>
                <a:latin typeface="Calibri"/>
                <a:ea typeface="Calibri"/>
                <a:cs typeface="Calibri"/>
                <a:sym typeface="Calibri"/>
              </a:rPr>
              <a:t>Unidad 1.</a:t>
            </a:r>
            <a:r>
              <a:rPr lang="es" sz="1125">
                <a:solidFill>
                  <a:schemeClr val="dk1"/>
                </a:solidFill>
                <a:latin typeface="Calibri"/>
                <a:ea typeface="Calibri"/>
                <a:cs typeface="Calibri"/>
                <a:sym typeface="Calibri"/>
              </a:rPr>
              <a:t> </a:t>
            </a:r>
            <a:endParaRPr sz="1125">
              <a:solidFill>
                <a:schemeClr val="dk1"/>
              </a:solidFill>
              <a:latin typeface="Calibri"/>
              <a:ea typeface="Calibri"/>
              <a:cs typeface="Calibri"/>
              <a:sym typeface="Calibri"/>
            </a:endParaRPr>
          </a:p>
          <a:p>
            <a:pPr indent="-173196" lvl="3" marL="1155700" rtl="0" algn="just">
              <a:lnSpc>
                <a:spcPct val="80000"/>
              </a:lnSpc>
              <a:spcBef>
                <a:spcPts val="0"/>
              </a:spcBef>
              <a:spcAft>
                <a:spcPts val="0"/>
              </a:spcAft>
              <a:buSzPts val="2328"/>
              <a:buChar char="●"/>
            </a:pPr>
            <a:r>
              <a:rPr lang="es" sz="1125">
                <a:solidFill>
                  <a:schemeClr val="dk1"/>
                </a:solidFill>
                <a:latin typeface="Calibri"/>
                <a:ea typeface="Calibri"/>
                <a:cs typeface="Calibri"/>
                <a:sym typeface="Calibri"/>
              </a:rPr>
              <a:t>La prevención en el autocuidado de la salud.</a:t>
            </a:r>
            <a:endParaRPr sz="1125">
              <a:solidFill>
                <a:schemeClr val="dk1"/>
              </a:solidFill>
              <a:latin typeface="Calibri"/>
              <a:ea typeface="Calibri"/>
              <a:cs typeface="Calibri"/>
              <a:sym typeface="Calibri"/>
            </a:endParaRPr>
          </a:p>
          <a:p>
            <a:pPr indent="-173196" lvl="3" marL="1155700" rtl="0" algn="just">
              <a:lnSpc>
                <a:spcPct val="80000"/>
              </a:lnSpc>
              <a:spcBef>
                <a:spcPts val="0"/>
              </a:spcBef>
              <a:spcAft>
                <a:spcPts val="0"/>
              </a:spcAft>
              <a:buSzPts val="2328"/>
              <a:buChar char="●"/>
            </a:pPr>
            <a:r>
              <a:rPr b="1" lang="es" sz="1125">
                <a:solidFill>
                  <a:schemeClr val="dk1"/>
                </a:solidFill>
                <a:latin typeface="Calibri"/>
                <a:ea typeface="Calibri"/>
                <a:cs typeface="Calibri"/>
                <a:sym typeface="Calibri"/>
              </a:rPr>
              <a:t>Unidad 2.</a:t>
            </a:r>
            <a:r>
              <a:rPr lang="es" sz="1125">
                <a:solidFill>
                  <a:schemeClr val="dk1"/>
                </a:solidFill>
                <a:latin typeface="Calibri"/>
                <a:ea typeface="Calibri"/>
                <a:cs typeface="Calibri"/>
                <a:sym typeface="Calibri"/>
              </a:rPr>
              <a:t> </a:t>
            </a:r>
            <a:endParaRPr sz="1125">
              <a:solidFill>
                <a:schemeClr val="dk1"/>
              </a:solidFill>
              <a:latin typeface="Calibri"/>
              <a:ea typeface="Calibri"/>
              <a:cs typeface="Calibri"/>
              <a:sym typeface="Calibri"/>
            </a:endParaRPr>
          </a:p>
          <a:p>
            <a:pPr indent="-173196" lvl="3" marL="1155700" rtl="0" algn="just">
              <a:lnSpc>
                <a:spcPct val="80000"/>
              </a:lnSpc>
              <a:spcBef>
                <a:spcPts val="0"/>
              </a:spcBef>
              <a:spcAft>
                <a:spcPts val="0"/>
              </a:spcAft>
              <a:buSzPts val="2328"/>
              <a:buChar char="●"/>
            </a:pPr>
            <a:r>
              <a:rPr lang="es" sz="1125">
                <a:solidFill>
                  <a:schemeClr val="dk1"/>
                </a:solidFill>
                <a:latin typeface="Calibri"/>
                <a:ea typeface="Calibri"/>
                <a:cs typeface="Calibri"/>
                <a:sym typeface="Calibri"/>
              </a:rPr>
              <a:t>Estilos de vida como medida de prevención de las principales causas de morbilidad y mortalidad en México.</a:t>
            </a:r>
            <a:endParaRPr sz="1125">
              <a:solidFill>
                <a:schemeClr val="dk1"/>
              </a:solidFill>
              <a:latin typeface="Calibri"/>
              <a:ea typeface="Calibri"/>
              <a:cs typeface="Calibri"/>
              <a:sym typeface="Calibri"/>
            </a:endParaRPr>
          </a:p>
          <a:p>
            <a:pPr indent="-173196" lvl="3" marL="1155700" rtl="0" algn="just">
              <a:lnSpc>
                <a:spcPct val="80000"/>
              </a:lnSpc>
              <a:spcBef>
                <a:spcPts val="0"/>
              </a:spcBef>
              <a:spcAft>
                <a:spcPts val="0"/>
              </a:spcAft>
              <a:buSzPts val="2328"/>
              <a:buChar char="●"/>
            </a:pPr>
            <a:r>
              <a:rPr b="1" lang="es" sz="1125">
                <a:solidFill>
                  <a:schemeClr val="dk1"/>
                </a:solidFill>
                <a:latin typeface="Calibri"/>
                <a:ea typeface="Calibri"/>
                <a:cs typeface="Calibri"/>
                <a:sym typeface="Calibri"/>
              </a:rPr>
              <a:t>Unidad 3.</a:t>
            </a:r>
            <a:r>
              <a:rPr lang="es" sz="1125">
                <a:solidFill>
                  <a:schemeClr val="dk1"/>
                </a:solidFill>
                <a:latin typeface="Calibri"/>
                <a:ea typeface="Calibri"/>
                <a:cs typeface="Calibri"/>
                <a:sym typeface="Calibri"/>
              </a:rPr>
              <a:t> </a:t>
            </a:r>
            <a:endParaRPr sz="1125">
              <a:solidFill>
                <a:schemeClr val="dk1"/>
              </a:solidFill>
              <a:latin typeface="Calibri"/>
              <a:ea typeface="Calibri"/>
              <a:cs typeface="Calibri"/>
              <a:sym typeface="Calibri"/>
            </a:endParaRPr>
          </a:p>
          <a:p>
            <a:pPr indent="-173196" lvl="3" marL="1155700" rtl="0" algn="just">
              <a:lnSpc>
                <a:spcPct val="80000"/>
              </a:lnSpc>
              <a:spcBef>
                <a:spcPts val="0"/>
              </a:spcBef>
              <a:spcAft>
                <a:spcPts val="0"/>
              </a:spcAft>
              <a:buSzPts val="2328"/>
              <a:buChar char="●"/>
            </a:pPr>
            <a:r>
              <a:rPr lang="es" sz="1125">
                <a:solidFill>
                  <a:schemeClr val="dk1"/>
                </a:solidFill>
                <a:latin typeface="Calibri"/>
                <a:ea typeface="Calibri"/>
                <a:cs typeface="Calibri"/>
                <a:sym typeface="Calibri"/>
              </a:rPr>
              <a:t>Prácticas saludables como medidas de prevención de las principales causas de morbilidad y mortalidad en la adolescencia en México</a:t>
            </a:r>
            <a:endParaRPr sz="1125">
              <a:solidFill>
                <a:schemeClr val="dk1"/>
              </a:solidFill>
              <a:latin typeface="Calibri"/>
              <a:ea typeface="Calibri"/>
              <a:cs typeface="Calibri"/>
              <a:sym typeface="Calibri"/>
            </a:endParaRPr>
          </a:p>
          <a:p>
            <a:pPr indent="0" lvl="0" marL="558800" rtl="0" algn="just">
              <a:lnSpc>
                <a:spcPct val="130000"/>
              </a:lnSpc>
              <a:spcBef>
                <a:spcPts val="0"/>
              </a:spcBef>
              <a:spcAft>
                <a:spcPts val="0"/>
              </a:spcAft>
              <a:buSzPts val="1018"/>
              <a:buNone/>
            </a:pPr>
            <a:r>
              <a:t/>
            </a:r>
            <a:endParaRPr sz="1125">
              <a:solidFill>
                <a:schemeClr val="dk1"/>
              </a:solidFill>
              <a:latin typeface="Calibri"/>
              <a:ea typeface="Calibri"/>
              <a:cs typeface="Calibri"/>
              <a:sym typeface="Calibri"/>
            </a:endParaRPr>
          </a:p>
          <a:p>
            <a:pPr indent="0" lvl="0" marL="558800" rtl="0" algn="just">
              <a:lnSpc>
                <a:spcPct val="130000"/>
              </a:lnSpc>
              <a:spcBef>
                <a:spcPts val="0"/>
              </a:spcBef>
              <a:spcAft>
                <a:spcPts val="600"/>
              </a:spcAft>
              <a:buSzPts val="1018"/>
              <a:buNone/>
            </a:pPr>
            <a:r>
              <a:t/>
            </a:r>
            <a:endParaRPr sz="1957"/>
          </a:p>
        </p:txBody>
      </p:sp>
      <p:sp>
        <p:nvSpPr>
          <p:cNvPr id="391" name="Google Shape;391;p30"/>
          <p:cNvSpPr txBox="1"/>
          <p:nvPr>
            <p:ph idx="2" type="body"/>
          </p:nvPr>
        </p:nvSpPr>
        <p:spPr>
          <a:xfrm>
            <a:off x="5264658" y="1920240"/>
            <a:ext cx="3538800" cy="2482800"/>
          </a:xfrm>
          <a:prstGeom prst="rect">
            <a:avLst/>
          </a:prstGeom>
        </p:spPr>
        <p:txBody>
          <a:bodyPr anchorCtr="0" anchor="t" bIns="34275" lIns="68575" spcFirstLastPara="1" rIns="68575" wrap="square" tIns="34275">
            <a:normAutofit lnSpcReduction="20000"/>
          </a:bodyPr>
          <a:lstStyle/>
          <a:p>
            <a:pPr indent="-247650" lvl="1" marL="558800" rtl="0" algn="l">
              <a:spcBef>
                <a:spcPts val="0"/>
              </a:spcBef>
              <a:spcAft>
                <a:spcPts val="0"/>
              </a:spcAft>
              <a:buSzPts val="2100"/>
              <a:buChar char="○"/>
            </a:pPr>
            <a:r>
              <a:rPr lang="es"/>
              <a:t>  </a:t>
            </a:r>
            <a:r>
              <a:rPr lang="es" sz="2000"/>
              <a:t>Conceptos: </a:t>
            </a:r>
            <a:endParaRPr sz="2000"/>
          </a:p>
          <a:p>
            <a:pPr indent="-190500" lvl="1" marL="558800" rtl="0" algn="l">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Salud</a:t>
            </a:r>
            <a:endParaRPr sz="1200">
              <a:solidFill>
                <a:srgbClr val="201F1E"/>
              </a:solidFill>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Enfermedad</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Prevención</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Medio ambiente</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Estilos de vida saludables</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Cuidado del ambiente</a:t>
            </a:r>
            <a:endParaRPr sz="1200">
              <a:solidFill>
                <a:srgbClr val="201F1E"/>
              </a:solidFill>
              <a:highlight>
                <a:srgbClr val="FFFFFF"/>
              </a:highlight>
              <a:latin typeface="Calibri"/>
              <a:ea typeface="Calibri"/>
              <a:cs typeface="Calibri"/>
              <a:sym typeface="Calibri"/>
            </a:endParaRPr>
          </a:p>
          <a:p>
            <a:pPr indent="-222250" lvl="1" marL="558800" rtl="0" algn="just">
              <a:lnSpc>
                <a:spcPct val="150000"/>
              </a:lnSpc>
              <a:spcBef>
                <a:spcPts val="0"/>
              </a:spcBef>
              <a:spcAft>
                <a:spcPts val="0"/>
              </a:spcAft>
              <a:buClr>
                <a:srgbClr val="201F1E"/>
              </a:buClr>
              <a:buSzPts val="1700"/>
              <a:buFont typeface="Calibri"/>
              <a:buChar char="○"/>
            </a:pPr>
            <a:r>
              <a:rPr lang="es" sz="1200">
                <a:solidFill>
                  <a:srgbClr val="201F1E"/>
                </a:solidFill>
                <a:highlight>
                  <a:srgbClr val="FFFFFF"/>
                </a:highlight>
                <a:latin typeface="Calibri"/>
                <a:ea typeface="Calibri"/>
                <a:cs typeface="Calibri"/>
                <a:sym typeface="Calibri"/>
              </a:rPr>
              <a:t>Toma de decisiones</a:t>
            </a:r>
            <a:endParaRPr sz="1700">
              <a:solidFill>
                <a:srgbClr val="201F1E"/>
              </a:solidFill>
              <a:highlight>
                <a:srgbClr val="FFFFFF"/>
              </a:highlight>
              <a:latin typeface="Calibri"/>
              <a:ea typeface="Calibri"/>
              <a:cs typeface="Calibri"/>
              <a:sym typeface="Calibri"/>
            </a:endParaRPr>
          </a:p>
          <a:p>
            <a:pPr indent="0" lvl="0" marL="0" rtl="0" algn="l">
              <a:spcBef>
                <a:spcPts val="600"/>
              </a:spcBef>
              <a:spcAft>
                <a:spcPts val="5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1"/>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11.2 Ética</a:t>
            </a:r>
            <a:endParaRPr/>
          </a:p>
        </p:txBody>
      </p:sp>
      <p:sp>
        <p:nvSpPr>
          <p:cNvPr id="397" name="Google Shape;397;p31"/>
          <p:cNvSpPr txBox="1"/>
          <p:nvPr>
            <p:ph idx="1" type="body"/>
          </p:nvPr>
        </p:nvSpPr>
        <p:spPr>
          <a:xfrm>
            <a:off x="973836" y="1920240"/>
            <a:ext cx="3538800" cy="2482800"/>
          </a:xfrm>
          <a:prstGeom prst="rect">
            <a:avLst/>
          </a:prstGeom>
        </p:spPr>
        <p:txBody>
          <a:bodyPr anchorCtr="0" anchor="t" bIns="34275" lIns="68575" spcFirstLastPara="1" rIns="68575" wrap="square" tIns="34275">
            <a:normAutofit fontScale="85000" lnSpcReduction="10000"/>
          </a:bodyPr>
          <a:lstStyle/>
          <a:p>
            <a:pPr indent="0" lvl="0" marL="0" rtl="0" algn="l">
              <a:spcBef>
                <a:spcPts val="300"/>
              </a:spcBef>
              <a:spcAft>
                <a:spcPts val="0"/>
              </a:spcAft>
              <a:buNone/>
            </a:pPr>
            <a:r>
              <a:rPr lang="es"/>
              <a:t>Temas:</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s"/>
              <a:t>UNIDAD 2:</a:t>
            </a:r>
            <a:endParaRPr/>
          </a:p>
          <a:p>
            <a:pPr indent="0" lvl="0" marL="0" rtl="0" algn="l">
              <a:spcBef>
                <a:spcPts val="500"/>
              </a:spcBef>
              <a:spcAft>
                <a:spcPts val="0"/>
              </a:spcAft>
              <a:buNone/>
            </a:pPr>
            <a:r>
              <a:rPr lang="es"/>
              <a:t>1.4 Abordar problemas morales: el principio básico</a:t>
            </a:r>
            <a:endParaRPr/>
          </a:p>
          <a:p>
            <a:pPr indent="0" lvl="0" marL="0" rtl="0" algn="l">
              <a:spcBef>
                <a:spcPts val="500"/>
              </a:spcBef>
              <a:spcAft>
                <a:spcPts val="0"/>
              </a:spcAft>
              <a:buNone/>
            </a:pPr>
            <a:r>
              <a:rPr lang="es"/>
              <a:t>3. El diálogo: herramienta frente a los problemas morales</a:t>
            </a:r>
            <a:endParaRPr/>
          </a:p>
          <a:p>
            <a:pPr indent="0" lvl="0" marL="0" rtl="0" algn="l">
              <a:spcBef>
                <a:spcPts val="500"/>
              </a:spcBef>
              <a:spcAft>
                <a:spcPts val="0"/>
              </a:spcAft>
              <a:buNone/>
            </a:pPr>
            <a:r>
              <a:rPr lang="es"/>
              <a:t>UNIDAD 3</a:t>
            </a:r>
            <a:endParaRPr/>
          </a:p>
          <a:p>
            <a:pPr indent="0" lvl="0" marL="0" rtl="0" algn="l">
              <a:spcBef>
                <a:spcPts val="500"/>
              </a:spcBef>
              <a:spcAft>
                <a:spcPts val="0"/>
              </a:spcAft>
              <a:buNone/>
            </a:pPr>
            <a:r>
              <a:rPr lang="es"/>
              <a:t>2. La modernidad, el hombre y la razón instrumental</a:t>
            </a:r>
            <a:endParaRPr/>
          </a:p>
          <a:p>
            <a:pPr indent="0" lvl="0" marL="0" rtl="0" algn="l">
              <a:spcBef>
                <a:spcPts val="500"/>
              </a:spcBef>
              <a:spcAft>
                <a:spcPts val="0"/>
              </a:spcAft>
              <a:buNone/>
            </a:pPr>
            <a:r>
              <a:rPr lang="es"/>
              <a:t>UNIDAD 5</a:t>
            </a:r>
            <a:endParaRPr/>
          </a:p>
          <a:p>
            <a:pPr indent="0" lvl="0" marL="0" rtl="0" algn="l">
              <a:spcBef>
                <a:spcPts val="500"/>
              </a:spcBef>
              <a:spcAft>
                <a:spcPts val="500"/>
              </a:spcAft>
              <a:buNone/>
            </a:pPr>
            <a:r>
              <a:rPr lang="es"/>
              <a:t>1.5 Reflexionar </a:t>
            </a:r>
            <a:r>
              <a:rPr lang="es"/>
              <a:t>éticamente</a:t>
            </a:r>
            <a:r>
              <a:rPr lang="es"/>
              <a:t> sobre el consumo</a:t>
            </a:r>
            <a:endParaRPr/>
          </a:p>
        </p:txBody>
      </p:sp>
      <p:sp>
        <p:nvSpPr>
          <p:cNvPr id="398" name="Google Shape;398;p31"/>
          <p:cNvSpPr txBox="1"/>
          <p:nvPr>
            <p:ph idx="2" type="body"/>
          </p:nvPr>
        </p:nvSpPr>
        <p:spPr>
          <a:xfrm>
            <a:off x="4636008" y="1920240"/>
            <a:ext cx="3538800" cy="2482800"/>
          </a:xfrm>
          <a:prstGeom prst="rect">
            <a:avLst/>
          </a:prstGeom>
        </p:spPr>
        <p:txBody>
          <a:bodyPr anchorCtr="0" anchor="t" bIns="34275" lIns="68575" spcFirstLastPara="1" rIns="68575" wrap="square" tIns="34275">
            <a:normAutofit/>
          </a:bodyPr>
          <a:lstStyle/>
          <a:p>
            <a:pPr indent="0" lvl="0" marL="0" rtl="0" algn="l">
              <a:spcBef>
                <a:spcPts val="300"/>
              </a:spcBef>
              <a:spcAft>
                <a:spcPts val="0"/>
              </a:spcAft>
              <a:buNone/>
            </a:pPr>
            <a:r>
              <a:rPr lang="es"/>
              <a:t>Consumismo</a:t>
            </a:r>
            <a:endParaRPr/>
          </a:p>
          <a:p>
            <a:pPr indent="0" lvl="0" marL="0" rtl="0" algn="l">
              <a:spcBef>
                <a:spcPts val="500"/>
              </a:spcBef>
              <a:spcAft>
                <a:spcPts val="0"/>
              </a:spcAft>
              <a:buNone/>
            </a:pPr>
            <a:r>
              <a:rPr lang="es"/>
              <a:t>Medio ambiente</a:t>
            </a:r>
            <a:endParaRPr/>
          </a:p>
          <a:p>
            <a:pPr indent="0" lvl="0" marL="0" rtl="0" algn="l">
              <a:spcBef>
                <a:spcPts val="500"/>
              </a:spcBef>
              <a:spcAft>
                <a:spcPts val="0"/>
              </a:spcAft>
              <a:buNone/>
            </a:pPr>
            <a:r>
              <a:rPr lang="es"/>
              <a:t>Valores</a:t>
            </a:r>
            <a:endParaRPr/>
          </a:p>
          <a:p>
            <a:pPr indent="0" lvl="0" marL="0" rtl="0" algn="l">
              <a:spcBef>
                <a:spcPts val="500"/>
              </a:spcBef>
              <a:spcAft>
                <a:spcPts val="0"/>
              </a:spcAft>
              <a:buNone/>
            </a:pPr>
            <a:r>
              <a:rPr lang="es"/>
              <a:t>Modernidad</a:t>
            </a:r>
            <a:endParaRPr/>
          </a:p>
          <a:p>
            <a:pPr indent="0" lvl="0" marL="0" rtl="0" algn="l">
              <a:spcBef>
                <a:spcPts val="500"/>
              </a:spcBef>
              <a:spcAft>
                <a:spcPts val="0"/>
              </a:spcAft>
              <a:buNone/>
            </a:pPr>
            <a:r>
              <a:rPr lang="es"/>
              <a:t>Razón instrumental</a:t>
            </a:r>
            <a:endParaRPr/>
          </a:p>
          <a:p>
            <a:pPr indent="0" lvl="0" marL="0" rtl="0" algn="l">
              <a:spcBef>
                <a:spcPts val="500"/>
              </a:spcBef>
              <a:spcAft>
                <a:spcPts val="0"/>
              </a:spcAft>
              <a:buNone/>
            </a:pPr>
            <a:r>
              <a:rPr lang="es"/>
              <a:t>Diálogo</a:t>
            </a:r>
            <a:endParaRPr/>
          </a:p>
          <a:p>
            <a:pPr indent="0" lvl="0" marL="0" rtl="0" algn="l">
              <a:spcBef>
                <a:spcPts val="500"/>
              </a:spcBef>
              <a:spcAft>
                <a:spcPts val="500"/>
              </a:spcAft>
              <a:buNone/>
            </a:pPr>
            <a:r>
              <a:rPr lang="es"/>
              <a:t>Problema</a:t>
            </a:r>
            <a:r>
              <a:rPr lang="es"/>
              <a:t> moral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2"/>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c. Educación para la Salud</a:t>
            </a:r>
            <a:endParaRPr/>
          </a:p>
        </p:txBody>
      </p:sp>
      <p:sp>
        <p:nvSpPr>
          <p:cNvPr id="404" name="Google Shape;404;p32"/>
          <p:cNvSpPr txBox="1"/>
          <p:nvPr>
            <p:ph idx="1" type="body"/>
          </p:nvPr>
        </p:nvSpPr>
        <p:spPr>
          <a:xfrm>
            <a:off x="971551" y="1917699"/>
            <a:ext cx="7200900" cy="2489100"/>
          </a:xfrm>
          <a:prstGeom prst="rect">
            <a:avLst/>
          </a:prstGeom>
        </p:spPr>
        <p:txBody>
          <a:bodyPr anchorCtr="0" anchor="t" bIns="34275" lIns="68575" spcFirstLastPara="1" rIns="68575" wrap="square" tIns="34275">
            <a:noAutofit/>
          </a:bodyPr>
          <a:lstStyle/>
          <a:p>
            <a:pPr indent="0" lvl="0" marL="0" rtl="0" algn="just">
              <a:lnSpc>
                <a:spcPct val="130000"/>
              </a:lnSpc>
              <a:spcBef>
                <a:spcPts val="0"/>
              </a:spcBef>
              <a:spcAft>
                <a:spcPts val="0"/>
              </a:spcAft>
              <a:buSzPts val="852"/>
              <a:buNone/>
            </a:pPr>
            <a:r>
              <a:rPr lang="es" sz="1075">
                <a:solidFill>
                  <a:schemeClr val="dk1"/>
                </a:solidFill>
                <a:latin typeface="Century Gothic"/>
                <a:ea typeface="Century Gothic"/>
                <a:cs typeface="Century Gothic"/>
                <a:sym typeface="Century Gothic"/>
              </a:rPr>
              <a:t>Colprensa. (2017). Así afecta la basura electrónica la salud y el medio ambiente. Enero 2020, de El Heraldo Sitio web: </a:t>
            </a:r>
            <a:r>
              <a:rPr lang="es" sz="1075" u="sng">
                <a:solidFill>
                  <a:srgbClr val="1155CC"/>
                </a:solidFill>
                <a:latin typeface="Century Gothic"/>
                <a:ea typeface="Century Gothic"/>
                <a:cs typeface="Century Gothic"/>
                <a:sym typeface="Century Gothic"/>
                <a:hlinkClick r:id="rId3">
                  <a:extLst>
                    <a:ext uri="{A12FA001-AC4F-418D-AE19-62706E023703}">
                      <ahyp:hlinkClr val="tx"/>
                    </a:ext>
                  </a:extLst>
                </a:hlinkClick>
              </a:rPr>
              <a:t>https://www.elheraldo.co/salud/asi-afecta-la-basura-electronica-la-salud-y-al-medioambiente-440278</a:t>
            </a:r>
            <a:endParaRPr sz="10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1075">
                <a:solidFill>
                  <a:schemeClr val="dk1"/>
                </a:solidFill>
                <a:latin typeface="Century Gothic"/>
                <a:ea typeface="Century Gothic"/>
                <a:cs typeface="Century Gothic"/>
                <a:sym typeface="Century Gothic"/>
              </a:rPr>
              <a:t>S/A. (2020). Los peligros de la basura electrónica. Enero 2020, de National Geographic Sitio web: </a:t>
            </a:r>
            <a:r>
              <a:rPr lang="es" sz="1075" u="sng">
                <a:solidFill>
                  <a:srgbClr val="1155CC"/>
                </a:solidFill>
                <a:latin typeface="Century Gothic"/>
                <a:ea typeface="Century Gothic"/>
                <a:cs typeface="Century Gothic"/>
                <a:sym typeface="Century Gothic"/>
                <a:hlinkClick r:id="rId4">
                  <a:extLst>
                    <a:ext uri="{A12FA001-AC4F-418D-AE19-62706E023703}">
                      <ahyp:hlinkClr val="tx"/>
                    </a:ext>
                  </a:extLst>
                </a:hlinkClick>
              </a:rPr>
              <a:t>https://www.nationalgeographic.com.es/mundo-ng/peligros-basura-electronica_13239</a:t>
            </a:r>
            <a:endParaRPr sz="10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1075">
                <a:solidFill>
                  <a:schemeClr val="dk1"/>
                </a:solidFill>
                <a:latin typeface="Century Gothic"/>
                <a:ea typeface="Century Gothic"/>
                <a:cs typeface="Century Gothic"/>
                <a:sym typeface="Century Gothic"/>
              </a:rPr>
              <a:t>S/A. (2018). Los daños que causa la basura electrónica. Enero 2020, de Muy interesante Sitio web: </a:t>
            </a:r>
            <a:r>
              <a:rPr lang="es" sz="1075" u="sng">
                <a:solidFill>
                  <a:srgbClr val="1155CC"/>
                </a:solidFill>
                <a:latin typeface="Century Gothic"/>
                <a:ea typeface="Century Gothic"/>
                <a:cs typeface="Century Gothic"/>
                <a:sym typeface="Century Gothic"/>
                <a:hlinkClick r:id="rId5">
                  <a:extLst>
                    <a:ext uri="{A12FA001-AC4F-418D-AE19-62706E023703}">
                      <ahyp:hlinkClr val="tx"/>
                    </a:ext>
                  </a:extLst>
                </a:hlinkClick>
              </a:rPr>
              <a:t>https://www.muyinteresante.com.mx/ciencia-y-tecnologia/dano-basura-electronica/</a:t>
            </a:r>
            <a:endParaRPr sz="10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1075">
                <a:solidFill>
                  <a:schemeClr val="dk1"/>
                </a:solidFill>
                <a:latin typeface="Century Gothic"/>
                <a:ea typeface="Century Gothic"/>
                <a:cs typeface="Century Gothic"/>
                <a:sym typeface="Century Gothic"/>
              </a:rPr>
              <a:t>Martina Rua. (2012). La basura electrónica amenaza la salud. Enero 2020, de IntraMed Sitio web: </a:t>
            </a:r>
            <a:r>
              <a:rPr lang="es" sz="1175" u="sng">
                <a:solidFill>
                  <a:srgbClr val="1155CC"/>
                </a:solidFill>
                <a:latin typeface="Century Gothic"/>
                <a:ea typeface="Century Gothic"/>
                <a:cs typeface="Century Gothic"/>
                <a:sym typeface="Century Gothic"/>
                <a:hlinkClick r:id="rId6">
                  <a:extLst>
                    <a:ext uri="{A12FA001-AC4F-418D-AE19-62706E023703}">
                      <ahyp:hlinkClr val="tx"/>
                    </a:ext>
                  </a:extLst>
                </a:hlinkClick>
              </a:rPr>
              <a:t>https://www.intramed.net/contenidover.asp?contenidoid=78109</a:t>
            </a:r>
            <a:endParaRPr sz="11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1075">
                <a:solidFill>
                  <a:schemeClr val="dk1"/>
                </a:solidFill>
                <a:latin typeface="Century Gothic"/>
                <a:ea typeface="Century Gothic"/>
                <a:cs typeface="Century Gothic"/>
                <a:sym typeface="Century Gothic"/>
              </a:rPr>
              <a:t>S/A. (2017). La basura electrónica y sus riesgos para la salud. Enero 2020, de El tiempo Sitio web: </a:t>
            </a:r>
            <a:r>
              <a:rPr lang="es" sz="1075" u="sng">
                <a:solidFill>
                  <a:srgbClr val="1155CC"/>
                </a:solidFill>
                <a:latin typeface="Century Gothic"/>
                <a:ea typeface="Century Gothic"/>
                <a:cs typeface="Century Gothic"/>
                <a:sym typeface="Century Gothic"/>
                <a:hlinkClick r:id="rId7">
                  <a:extLst>
                    <a:ext uri="{A12FA001-AC4F-418D-AE19-62706E023703}">
                      <ahyp:hlinkClr val="tx"/>
                    </a:ext>
                  </a:extLst>
                </a:hlinkClick>
              </a:rPr>
              <a:t>https://www.eltiempo.com/salud/que-es-la-basura-electronica-y-cuales-son-sus-riesgo</a:t>
            </a:r>
            <a:endParaRPr sz="1152">
              <a:solidFill>
                <a:schemeClr val="dk1"/>
              </a:solidFill>
              <a:latin typeface="Calibri"/>
              <a:ea typeface="Calibri"/>
              <a:cs typeface="Calibri"/>
              <a:sym typeface="Calibri"/>
            </a:endParaRPr>
          </a:p>
          <a:p>
            <a:pPr indent="0" lvl="0" marL="0" rtl="0" algn="just">
              <a:lnSpc>
                <a:spcPct val="130000"/>
              </a:lnSpc>
              <a:spcBef>
                <a:spcPts val="0"/>
              </a:spcBef>
              <a:spcAft>
                <a:spcPts val="0"/>
              </a:spcAft>
              <a:buSzPts val="852"/>
              <a:buNone/>
            </a:pPr>
            <a:r>
              <a:rPr lang="es" sz="1075" u="sng">
                <a:solidFill>
                  <a:srgbClr val="1155CC"/>
                </a:solidFill>
                <a:latin typeface="Century Gothic"/>
                <a:ea typeface="Century Gothic"/>
                <a:cs typeface="Century Gothic"/>
                <a:sym typeface="Century Gothic"/>
                <a:hlinkClick r:id="rId8">
                  <a:extLst>
                    <a:ext uri="{A12FA001-AC4F-418D-AE19-62706E023703}">
                      <ahyp:hlinkClr val="tx"/>
                    </a:ext>
                  </a:extLst>
                </a:hlinkClick>
              </a:rPr>
              <a:t>s-para-la-salud-162986</a:t>
            </a:r>
            <a:endParaRPr sz="10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t/>
            </a:r>
            <a:endParaRPr sz="10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t/>
            </a:r>
            <a:endParaRPr sz="1075">
              <a:solidFill>
                <a:schemeClr val="dk1"/>
              </a:solidFill>
              <a:latin typeface="Century Gothic"/>
              <a:ea typeface="Century Gothic"/>
              <a:cs typeface="Century Gothic"/>
              <a:sym typeface="Century Gothic"/>
            </a:endParaRPr>
          </a:p>
          <a:p>
            <a:pPr indent="0" lvl="0" marL="0" rtl="0" algn="l">
              <a:lnSpc>
                <a:spcPct val="95000"/>
              </a:lnSpc>
              <a:spcBef>
                <a:spcPts val="0"/>
              </a:spcBef>
              <a:spcAft>
                <a:spcPts val="0"/>
              </a:spcAft>
              <a:buSzPts val="852"/>
              <a:buNone/>
            </a:pPr>
            <a:r>
              <a:t/>
            </a:r>
            <a:endParaRPr sz="1927">
              <a:solidFill>
                <a:srgbClr val="000000"/>
              </a:solidFill>
              <a:latin typeface="Arial"/>
              <a:ea typeface="Arial"/>
              <a:cs typeface="Arial"/>
              <a:sym typeface="Arial"/>
            </a:endParaRPr>
          </a:p>
          <a:p>
            <a:pPr indent="0" lvl="0" marL="0" rtl="0" algn="l">
              <a:lnSpc>
                <a:spcPct val="95000"/>
              </a:lnSpc>
              <a:spcBef>
                <a:spcPts val="300"/>
              </a:spcBef>
              <a:spcAft>
                <a:spcPts val="500"/>
              </a:spcAft>
              <a:buSzPts val="852"/>
              <a:buNone/>
            </a:pPr>
            <a:r>
              <a:t/>
            </a:r>
            <a:endParaRPr sz="1307"/>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3"/>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11.3 Justificación de la actividad</a:t>
            </a:r>
            <a:endParaRPr/>
          </a:p>
        </p:txBody>
      </p:sp>
      <p:sp>
        <p:nvSpPr>
          <p:cNvPr id="410" name="Google Shape;410;p33"/>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228600" lvl="0" marL="215900" rtl="0" algn="just">
              <a:spcBef>
                <a:spcPts val="0"/>
              </a:spcBef>
              <a:spcAft>
                <a:spcPts val="0"/>
              </a:spcAft>
              <a:buSzPts val="2200"/>
              <a:buChar char="●"/>
            </a:pPr>
            <a:r>
              <a:rPr lang="es" sz="1400"/>
              <a:t>Dada la problemática actual que genera la mala disposición de la basura electrónica, ya sea por ignorancia o por falta de valores, los alumnos revisarán diversos artículos para conocer los efectos negativos que esto provoca tanto a la salud como al medio ambiente.</a:t>
            </a:r>
            <a:endParaRPr sz="1400"/>
          </a:p>
          <a:p>
            <a:pPr indent="-196850" lvl="0" marL="215900" rtl="0" algn="just">
              <a:spcBef>
                <a:spcPts val="0"/>
              </a:spcBef>
              <a:spcAft>
                <a:spcPts val="0"/>
              </a:spcAft>
              <a:buSzPts val="1700"/>
              <a:buChar char="●"/>
            </a:pPr>
            <a:r>
              <a:rPr lang="es" sz="1400"/>
              <a:t>Dadas las circunstancias actuales, derivadas de la actual pandemia de COVID-19 aprovechar los medios electrónicos para continuar concientizando y proponiendo alternativas para hacer uso de estos dispositivos de manera responsable y plantear alternativas para su destino final y conocer los cauces adecuados para su reciclaje.</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6"/>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Equipo # 2</a:t>
            </a:r>
            <a:endParaRPr/>
          </a:p>
        </p:txBody>
      </p:sp>
      <p:sp>
        <p:nvSpPr>
          <p:cNvPr id="300" name="Google Shape;300;p16"/>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215900" lvl="0" marL="215900" rtl="0" algn="l">
              <a:spcBef>
                <a:spcPts val="0"/>
              </a:spcBef>
              <a:spcAft>
                <a:spcPts val="0"/>
              </a:spcAft>
              <a:buSzPts val="2800"/>
              <a:buChar char="●"/>
            </a:pPr>
            <a:r>
              <a:rPr lang="es" sz="2400"/>
              <a:t>Educación para la Salud: Profesora Ivette Muñoz Ávalos</a:t>
            </a:r>
            <a:endParaRPr/>
          </a:p>
          <a:p>
            <a:pPr indent="-215900" lvl="0" marL="215900" rtl="0" algn="l">
              <a:spcBef>
                <a:spcPts val="900"/>
              </a:spcBef>
              <a:spcAft>
                <a:spcPts val="0"/>
              </a:spcAft>
              <a:buSzPts val="2800"/>
              <a:buChar char="●"/>
            </a:pPr>
            <a:r>
              <a:rPr lang="es" sz="2400"/>
              <a:t>Ética: Profesor Juan Ignacio Rivera Pedroza</a:t>
            </a:r>
            <a:endParaRPr/>
          </a:p>
          <a:p>
            <a:pPr indent="-215900" lvl="0" marL="215900" rtl="0" algn="l">
              <a:spcBef>
                <a:spcPts val="900"/>
              </a:spcBef>
              <a:spcAft>
                <a:spcPts val="0"/>
              </a:spcAft>
              <a:buSzPts val="2800"/>
              <a:buChar char="●"/>
            </a:pPr>
            <a:r>
              <a:rPr lang="es" sz="2400"/>
              <a:t>Química: Profesora Lucía García Muñoz</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4"/>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11.4 Descripción de Apertura de la actividad</a:t>
            </a:r>
            <a:endParaRPr sz="3000"/>
          </a:p>
        </p:txBody>
      </p:sp>
      <p:sp>
        <p:nvSpPr>
          <p:cNvPr id="416" name="Google Shape;416;p34"/>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349250" lvl="0" marL="342900" rtl="0" algn="just">
              <a:spcBef>
                <a:spcPts val="0"/>
              </a:spcBef>
              <a:spcAft>
                <a:spcPts val="0"/>
              </a:spcAft>
              <a:buSzPts val="2100"/>
              <a:buAutoNum type="arabicPeriod"/>
            </a:pPr>
            <a:r>
              <a:rPr lang="es"/>
              <a:t>Los alumnos divididos en equipos harán las lecturas correspondientes sobre de  artículos que tratan de los componentes de los dispositivos electrónicos y los efectos que éstos causan tanto en la salud como el medio ambiente</a:t>
            </a:r>
            <a:endParaRPr/>
          </a:p>
          <a:p>
            <a:pPr indent="0" lvl="0" marL="215900" rtl="0" algn="just">
              <a:spcBef>
                <a:spcPts val="800"/>
              </a:spcBef>
              <a:spcAft>
                <a:spcPts val="0"/>
              </a:spcAft>
              <a:buNone/>
            </a:pPr>
            <a:r>
              <a:t/>
            </a:r>
            <a:endParaRPr/>
          </a:p>
          <a:p>
            <a:pPr indent="0" lvl="0" marL="0" rtl="0" algn="just">
              <a:spcBef>
                <a:spcPts val="800"/>
              </a:spcBef>
              <a:spcAft>
                <a:spcPts val="0"/>
              </a:spcAft>
              <a:buNone/>
            </a:pPr>
            <a:r>
              <a:t/>
            </a:r>
            <a:endParaRPr/>
          </a:p>
          <a:p>
            <a:pPr indent="-266700" lvl="0" marL="342900" rtl="0" algn="just">
              <a:spcBef>
                <a:spcPts val="800"/>
              </a:spcBef>
              <a:spcAft>
                <a:spcPts val="0"/>
              </a:spcAft>
              <a:buSzPts val="1600"/>
              <a:buChar char="●"/>
            </a:pPr>
            <a:r>
              <a:rPr lang="es"/>
              <a:t>materiales: internet, computadora</a:t>
            </a:r>
            <a:endParaRPr/>
          </a:p>
          <a:p>
            <a:pPr indent="-215900" lvl="0" marL="342900" rtl="0" algn="just">
              <a:spcBef>
                <a:spcPts val="800"/>
              </a:spcBef>
              <a:spcAft>
                <a:spcPts val="0"/>
              </a:spcAft>
              <a:buSzPts val="21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5"/>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11.5 Descripción del desarrollo de la actividad</a:t>
            </a:r>
            <a:endParaRPr/>
          </a:p>
        </p:txBody>
      </p:sp>
      <p:sp>
        <p:nvSpPr>
          <p:cNvPr id="422" name="Google Shape;422;p35"/>
          <p:cNvSpPr txBox="1"/>
          <p:nvPr>
            <p:ph idx="1" type="body"/>
          </p:nvPr>
        </p:nvSpPr>
        <p:spPr>
          <a:xfrm>
            <a:off x="971550" y="1974850"/>
            <a:ext cx="6065400" cy="2489100"/>
          </a:xfrm>
          <a:prstGeom prst="rect">
            <a:avLst/>
          </a:prstGeom>
        </p:spPr>
        <p:txBody>
          <a:bodyPr anchorCtr="0" anchor="t" bIns="34275" lIns="68575" spcFirstLastPara="1" rIns="68575" wrap="square" tIns="34275">
            <a:normAutofit/>
          </a:bodyPr>
          <a:lstStyle/>
          <a:p>
            <a:pPr indent="0" lvl="0" marL="0" rtl="0" algn="just">
              <a:spcBef>
                <a:spcPts val="300"/>
              </a:spcBef>
              <a:spcAft>
                <a:spcPts val="0"/>
              </a:spcAft>
              <a:buNone/>
            </a:pPr>
            <a:r>
              <a:t/>
            </a:r>
            <a:endParaRPr/>
          </a:p>
          <a:p>
            <a:pPr indent="-266700" lvl="0" marL="342900" rtl="0" algn="just">
              <a:spcBef>
                <a:spcPts val="500"/>
              </a:spcBef>
              <a:spcAft>
                <a:spcPts val="0"/>
              </a:spcAft>
              <a:buSzPts val="1600"/>
              <a:buAutoNum type="arabicPeriod"/>
            </a:pPr>
            <a:r>
              <a:rPr lang="es"/>
              <a:t>Cada equipo analizará la información desde el punto de  vista de las 3 materias involucradas</a:t>
            </a:r>
            <a:endParaRPr/>
          </a:p>
          <a:p>
            <a:pPr indent="-266700" lvl="0" marL="342900" rtl="0" algn="just">
              <a:spcBef>
                <a:spcPts val="0"/>
              </a:spcBef>
              <a:spcAft>
                <a:spcPts val="0"/>
              </a:spcAft>
              <a:buSzPts val="1600"/>
              <a:buAutoNum type="arabicPeriod"/>
            </a:pPr>
            <a:r>
              <a:rPr lang="es"/>
              <a:t>Discusión en gran grupo sobre sus lecturas</a:t>
            </a:r>
            <a:endParaRPr/>
          </a:p>
          <a:p>
            <a:pPr indent="-266700" lvl="0" marL="342900" rtl="0" algn="just">
              <a:spcBef>
                <a:spcPts val="0"/>
              </a:spcBef>
              <a:spcAft>
                <a:spcPts val="0"/>
              </a:spcAft>
              <a:buSzPts val="1600"/>
              <a:buAutoNum type="arabicPeriod"/>
            </a:pPr>
            <a:r>
              <a:rPr lang="es"/>
              <a:t>Rescatar la información más relevante para la posterior elaboración de su infografía</a:t>
            </a:r>
            <a:endParaRPr/>
          </a:p>
          <a:p>
            <a:pPr indent="-266700" lvl="0" marL="342900" rtl="0" algn="just">
              <a:spcBef>
                <a:spcPts val="0"/>
              </a:spcBef>
              <a:spcAft>
                <a:spcPts val="0"/>
              </a:spcAft>
              <a:buSzPts val="1600"/>
              <a:buAutoNum type="arabicPeriod"/>
            </a:pPr>
            <a:r>
              <a:rPr lang="es"/>
              <a:t>Creación de una página en Instagram para colocar la información recabada y mantener comunicación mediante cuestionarios, puntos de vista, controversias y diálogo con sus amigos y conocidos en redes sociales</a:t>
            </a:r>
            <a:endParaRPr/>
          </a:p>
        </p:txBody>
      </p:sp>
      <p:pic>
        <p:nvPicPr>
          <p:cNvPr id="423" name="Google Shape;423;p35"/>
          <p:cNvPicPr preferRelativeResize="0"/>
          <p:nvPr/>
        </p:nvPicPr>
        <p:blipFill rotWithShape="1">
          <a:blip r:embed="rId3">
            <a:alphaModFix/>
          </a:blip>
          <a:srcRect b="16171" l="40827" r="40372" t="22964"/>
          <a:stretch/>
        </p:blipFill>
        <p:spPr>
          <a:xfrm>
            <a:off x="7305650" y="1893550"/>
            <a:ext cx="1718974" cy="3129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6"/>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11.6 Descripción del cierre de la actividad</a:t>
            </a:r>
            <a:endParaRPr/>
          </a:p>
        </p:txBody>
      </p:sp>
      <p:sp>
        <p:nvSpPr>
          <p:cNvPr id="429" name="Google Shape;429;p36"/>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266700" lvl="0" marL="342900" rtl="0" algn="l">
              <a:spcBef>
                <a:spcPts val="0"/>
              </a:spcBef>
              <a:spcAft>
                <a:spcPts val="0"/>
              </a:spcAft>
              <a:buSzPts val="1600"/>
              <a:buAutoNum type="arabicPeriod"/>
            </a:pPr>
            <a:r>
              <a:rPr lang="es"/>
              <a:t>En gran grupo cada equipo presentará sus evidencias y elaborará sus conclusiones.</a:t>
            </a:r>
            <a:endParaRPr/>
          </a:p>
          <a:p>
            <a:pPr indent="-266700" lvl="0" marL="342900" rtl="0" algn="l">
              <a:spcBef>
                <a:spcPts val="0"/>
              </a:spcBef>
              <a:spcAft>
                <a:spcPts val="0"/>
              </a:spcAft>
              <a:buSzPts val="1600"/>
              <a:buAutoNum type="arabicPeriod"/>
            </a:pPr>
            <a:r>
              <a:rPr lang="es"/>
              <a:t>Se elaborarán conclusiones generales</a:t>
            </a:r>
            <a:endParaRPr/>
          </a:p>
          <a:p>
            <a:pPr indent="-266700" lvl="0" marL="342900" rtl="0" algn="l">
              <a:spcBef>
                <a:spcPts val="0"/>
              </a:spcBef>
              <a:spcAft>
                <a:spcPts val="0"/>
              </a:spcAft>
              <a:buSzPts val="1600"/>
              <a:buAutoNum type="arabicPeriod"/>
            </a:pPr>
            <a:r>
              <a:rPr lang="es"/>
              <a:t>Se comentarán problemas a los que se hayan enfrentado y la forma en que los resolvieron.</a:t>
            </a:r>
            <a:endParaRPr/>
          </a:p>
          <a:p>
            <a:pPr indent="-266700" lvl="0" marL="342900" rtl="0" algn="l">
              <a:spcBef>
                <a:spcPts val="0"/>
              </a:spcBef>
              <a:spcAft>
                <a:spcPts val="0"/>
              </a:spcAft>
              <a:buSzPts val="1600"/>
              <a:buAutoNum type="arabicPeriod"/>
            </a:pPr>
            <a:r>
              <a:rPr lang="es"/>
              <a:t>Discutirán en forma general el impacto real que este trabajo traerá a su comunidad.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11.7 Descripción de lo que se hará con los resultados de la actividad</a:t>
            </a:r>
            <a:endParaRPr sz="3000"/>
          </a:p>
        </p:txBody>
      </p:sp>
      <p:sp>
        <p:nvSpPr>
          <p:cNvPr id="435" name="Google Shape;435;p37"/>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500"/>
              <a:t> </a:t>
            </a:r>
            <a:r>
              <a:rPr lang="es" sz="1500"/>
              <a:t>A partir de los resultados obtenidos, se elaborarán infografías que posteriormente serán subidas a una cuenta de Instagram, creada por los alumnos, para que la campaña pueda ser difundida a través de esta red social, entre los diversos contactos de los estudiantes</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11.8 Análisis</a:t>
            </a:r>
            <a:br>
              <a:rPr lang="es" sz="3000"/>
            </a:br>
            <a:r>
              <a:rPr lang="es" sz="3000"/>
              <a:t> (contrastar lo esperado y lo sucedido)</a:t>
            </a:r>
            <a:endParaRPr sz="3000"/>
          </a:p>
        </p:txBody>
      </p:sp>
      <p:sp>
        <p:nvSpPr>
          <p:cNvPr id="441" name="Google Shape;441;p38"/>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342900" rtl="0" algn="l">
              <a:spcBef>
                <a:spcPts val="0"/>
              </a:spcBef>
              <a:spcAft>
                <a:spcPts val="0"/>
              </a:spcAft>
              <a:buNone/>
            </a:pPr>
            <a:r>
              <a:rPr lang="es"/>
              <a:t>Esperado:</a:t>
            </a:r>
            <a:endParaRPr/>
          </a:p>
          <a:p>
            <a:pPr indent="-266700" lvl="0" marL="342900" rtl="0" algn="l">
              <a:spcBef>
                <a:spcPts val="0"/>
              </a:spcBef>
              <a:spcAft>
                <a:spcPts val="0"/>
              </a:spcAft>
              <a:buSzPts val="1600"/>
              <a:buChar char="●"/>
            </a:pPr>
            <a:r>
              <a:rPr lang="es"/>
              <a:t>Q</a:t>
            </a:r>
            <a:r>
              <a:rPr lang="es"/>
              <a:t>ue los alumnos reflexionen sobre las posibles repercusiones sobre la salud y el ambiente, que genera el mal manejo de  los dispositivos electrónicos cuando son desechados</a:t>
            </a:r>
            <a:endParaRPr/>
          </a:p>
          <a:p>
            <a:pPr indent="-266700" lvl="0" marL="342900" rtl="0" algn="l">
              <a:spcBef>
                <a:spcPts val="0"/>
              </a:spcBef>
              <a:spcAft>
                <a:spcPts val="0"/>
              </a:spcAft>
              <a:buSzPts val="1600"/>
              <a:buChar char="●"/>
            </a:pPr>
            <a:r>
              <a:rPr lang="es"/>
              <a:t>Que los alumnos valoren la importancia del cuidado del medio ambiente</a:t>
            </a:r>
            <a:endParaRPr/>
          </a:p>
          <a:p>
            <a:pPr indent="0" lvl="0" marL="342900" rtl="0" algn="l">
              <a:spcBef>
                <a:spcPts val="0"/>
              </a:spcBef>
              <a:spcAft>
                <a:spcPts val="0"/>
              </a:spcAft>
              <a:buNone/>
            </a:pPr>
            <a:r>
              <a:t/>
            </a:r>
            <a:endParaRPr/>
          </a:p>
          <a:p>
            <a:pPr indent="0" lvl="0" marL="0" rtl="0" algn="l">
              <a:spcBef>
                <a:spcPts val="0"/>
              </a:spcBef>
              <a:spcAft>
                <a:spcPts val="0"/>
              </a:spcAft>
              <a:buNone/>
            </a:pPr>
            <a:r>
              <a:t/>
            </a:r>
            <a:endParaRPr/>
          </a:p>
          <a:p>
            <a:pPr indent="457200" lvl="0" marL="0" rtl="0" algn="l">
              <a:spcBef>
                <a:spcPts val="0"/>
              </a:spcBef>
              <a:spcAft>
                <a:spcPts val="0"/>
              </a:spcAft>
              <a:buNone/>
            </a:pPr>
            <a:r>
              <a:rPr lang="es"/>
              <a:t>Sucedido:</a:t>
            </a:r>
            <a:endParaRPr/>
          </a:p>
          <a:p>
            <a:pPr indent="-330200" lvl="0" marL="457200" rtl="0" algn="l">
              <a:spcBef>
                <a:spcPts val="0"/>
              </a:spcBef>
              <a:spcAft>
                <a:spcPts val="0"/>
              </a:spcAft>
              <a:buSzPts val="1600"/>
              <a:buChar char="●"/>
            </a:pPr>
            <a:r>
              <a:rPr lang="es"/>
              <a:t>Hubo una retroalimentación positiva y toma de conciencia de los alumnos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9"/>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11.9 Toma de decisiones</a:t>
            </a:r>
            <a:endParaRPr/>
          </a:p>
        </p:txBody>
      </p:sp>
      <p:sp>
        <p:nvSpPr>
          <p:cNvPr id="447" name="Google Shape;447;p39"/>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500"/>
              <a:t>Originalmente los docentes habíamos planteado que la red social fuera Facebook, sin embargo, los alumnos sugirieron utilizar Instagram ya que es la red más utilizada en el momento</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0"/>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12.1  Actividad interdisciplinaria a) de la fase de desarrollo</a:t>
            </a:r>
            <a:endParaRPr sz="3000"/>
          </a:p>
        </p:txBody>
      </p:sp>
      <p:sp>
        <p:nvSpPr>
          <p:cNvPr id="453" name="Google Shape;453;p40"/>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None/>
            </a:pPr>
            <a:r>
              <a:t/>
            </a:r>
            <a:endParaRPr/>
          </a:p>
          <a:p>
            <a:pPr indent="-266700" lvl="0" marL="342900" rtl="0" algn="l">
              <a:spcBef>
                <a:spcPts val="0"/>
              </a:spcBef>
              <a:spcAft>
                <a:spcPts val="0"/>
              </a:spcAft>
              <a:buSzPts val="1600"/>
              <a:buAutoNum type="alphaLcPeriod"/>
            </a:pPr>
            <a:r>
              <a:rPr lang="es"/>
              <a:t>Elaboración de infografías  digitales,  las cuales  deberán abarcar las 3 asignaturas, tomando en cuenta los objetivos específicos.</a:t>
            </a:r>
            <a:r>
              <a:rPr lang="es"/>
              <a:t> </a:t>
            </a:r>
            <a:endParaRPr/>
          </a:p>
          <a:p>
            <a:pPr indent="0" lvl="0" marL="0" rtl="0" algn="l">
              <a:spcBef>
                <a:spcPts val="0"/>
              </a:spcBef>
              <a:spcAft>
                <a:spcPts val="0"/>
              </a:spcAft>
              <a:buNone/>
            </a:pPr>
            <a:r>
              <a:t/>
            </a:r>
            <a:endParaRPr/>
          </a:p>
          <a:p>
            <a:pPr indent="-266700" lvl="0" marL="342900" rtl="0" algn="l">
              <a:spcBef>
                <a:spcPts val="0"/>
              </a:spcBef>
              <a:spcAft>
                <a:spcPts val="0"/>
              </a:spcAft>
              <a:buSzPts val="1600"/>
              <a:buAutoNum type="alphaLcPeriod"/>
            </a:pPr>
            <a:r>
              <a:rPr lang="es"/>
              <a:t>Creación de una cuenta de Instagram,  donde se subirán las infografías, para reflexionar entre la comunidad sobre el  impacto de la basura electrónica en su entorno y en el planeta en general, así como proponer posibles soluciones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1"/>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12.2 Asignaturas Participantes</a:t>
            </a:r>
            <a:endParaRPr/>
          </a:p>
        </p:txBody>
      </p:sp>
      <p:sp>
        <p:nvSpPr>
          <p:cNvPr id="459" name="Google Shape;459;p41"/>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342900" rtl="0" algn="l">
              <a:spcBef>
                <a:spcPts val="0"/>
              </a:spcBef>
              <a:spcAft>
                <a:spcPts val="0"/>
              </a:spcAft>
              <a:buNone/>
            </a:pPr>
            <a:r>
              <a:rPr lang="es"/>
              <a:t>Ética</a:t>
            </a:r>
            <a:endParaRPr/>
          </a:p>
          <a:p>
            <a:pPr indent="0" lvl="0" marL="342900" rtl="0" algn="l">
              <a:spcBef>
                <a:spcPts val="0"/>
              </a:spcBef>
              <a:spcAft>
                <a:spcPts val="0"/>
              </a:spcAft>
              <a:buNone/>
            </a:pPr>
            <a:r>
              <a:t/>
            </a:r>
            <a:endParaRPr/>
          </a:p>
          <a:p>
            <a:pPr indent="0" lvl="0" marL="342900" rtl="0" algn="l">
              <a:spcBef>
                <a:spcPts val="0"/>
              </a:spcBef>
              <a:spcAft>
                <a:spcPts val="0"/>
              </a:spcAft>
              <a:buNone/>
            </a:pPr>
            <a:r>
              <a:rPr lang="es"/>
              <a:t>Química</a:t>
            </a:r>
            <a:endParaRPr/>
          </a:p>
          <a:p>
            <a:pPr indent="0" lvl="0" marL="342900" rtl="0" algn="l">
              <a:spcBef>
                <a:spcPts val="0"/>
              </a:spcBef>
              <a:spcAft>
                <a:spcPts val="0"/>
              </a:spcAft>
              <a:buNone/>
            </a:pPr>
            <a:r>
              <a:t/>
            </a:r>
            <a:endParaRPr/>
          </a:p>
          <a:p>
            <a:pPr indent="0" lvl="0" marL="342900" rtl="0" algn="l">
              <a:spcBef>
                <a:spcPts val="0"/>
              </a:spcBef>
              <a:spcAft>
                <a:spcPts val="0"/>
              </a:spcAft>
              <a:buNone/>
            </a:pPr>
            <a:r>
              <a:rPr lang="es"/>
              <a:t>Educación para la salud</a:t>
            </a:r>
            <a:endParaRPr sz="19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2"/>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Química</a:t>
            </a:r>
            <a:endParaRPr/>
          </a:p>
        </p:txBody>
      </p:sp>
      <p:sp>
        <p:nvSpPr>
          <p:cNvPr id="465" name="Google Shape;465;p42"/>
          <p:cNvSpPr txBox="1"/>
          <p:nvPr>
            <p:ph idx="1" type="body"/>
          </p:nvPr>
        </p:nvSpPr>
        <p:spPr>
          <a:xfrm>
            <a:off x="971551" y="1917699"/>
            <a:ext cx="7200900" cy="2489100"/>
          </a:xfrm>
          <a:prstGeom prst="rect">
            <a:avLst/>
          </a:prstGeom>
        </p:spPr>
        <p:txBody>
          <a:bodyPr anchorCtr="0" anchor="t" bIns="34275" lIns="68575" spcFirstLastPara="1" rIns="68575" wrap="square" tIns="34275">
            <a:normAutofit/>
          </a:bodyPr>
          <a:lstStyle/>
          <a:p>
            <a:pPr indent="0" lvl="0" marL="0" rtl="0" algn="l">
              <a:spcBef>
                <a:spcPts val="300"/>
              </a:spcBef>
              <a:spcAft>
                <a:spcPts val="0"/>
              </a:spcAft>
              <a:buNone/>
            </a:pPr>
            <a:r>
              <a:rPr lang="es"/>
              <a:t>Temas      Unidad I										Conceptos</a:t>
            </a:r>
            <a:endParaRPr/>
          </a:p>
          <a:p>
            <a:pPr indent="0" lvl="0" marL="0" rtl="0" algn="l">
              <a:spcBef>
                <a:spcPts val="500"/>
              </a:spcBef>
              <a:spcAft>
                <a:spcPts val="0"/>
              </a:spcAft>
              <a:buNone/>
            </a:pPr>
            <a:r>
              <a:rPr lang="es"/>
              <a:t>México como productor de minerales					sector minero</a:t>
            </a:r>
            <a:endParaRPr/>
          </a:p>
          <a:p>
            <a:pPr indent="0" lvl="0" marL="0" rtl="0" algn="l">
              <a:spcBef>
                <a:spcPts val="500"/>
              </a:spcBef>
              <a:spcAft>
                <a:spcPts val="0"/>
              </a:spcAft>
              <a:buNone/>
            </a:pPr>
            <a:r>
              <a:rPr lang="es"/>
              <a:t>										metalurgia</a:t>
            </a:r>
            <a:endParaRPr/>
          </a:p>
          <a:p>
            <a:pPr indent="0" lvl="0" marL="0" rtl="0" algn="l">
              <a:spcBef>
                <a:spcPts val="500"/>
              </a:spcBef>
              <a:spcAft>
                <a:spcPts val="0"/>
              </a:spcAft>
              <a:buNone/>
            </a:pPr>
            <a:r>
              <a:rPr lang="es"/>
              <a:t>Transformación de materiales						síntesis química</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s"/>
              <a:t>Teléfonos celulares							tierras raras</a:t>
            </a:r>
            <a:endParaRPr/>
          </a:p>
          <a:p>
            <a:pPr indent="0" lvl="0" marL="0" rtl="0" algn="l">
              <a:spcBef>
                <a:spcPts val="500"/>
              </a:spcBef>
              <a:spcAft>
                <a:spcPts val="500"/>
              </a:spcAft>
              <a:buNone/>
            </a:pPr>
            <a:r>
              <a:rPr lang="es"/>
              <a:t>													semiconductores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3"/>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c. Educación para la Salud</a:t>
            </a:r>
            <a:endParaRPr/>
          </a:p>
        </p:txBody>
      </p:sp>
      <p:sp>
        <p:nvSpPr>
          <p:cNvPr id="471" name="Google Shape;471;p43"/>
          <p:cNvSpPr txBox="1"/>
          <p:nvPr>
            <p:ph idx="1" type="body"/>
          </p:nvPr>
        </p:nvSpPr>
        <p:spPr>
          <a:xfrm>
            <a:off x="502162" y="1863094"/>
            <a:ext cx="4533900" cy="2482800"/>
          </a:xfrm>
          <a:prstGeom prst="rect">
            <a:avLst/>
          </a:prstGeom>
          <a:noFill/>
          <a:ln>
            <a:noFill/>
          </a:ln>
        </p:spPr>
        <p:txBody>
          <a:bodyPr anchorCtr="0" anchor="t" bIns="34275" lIns="68575" spcFirstLastPara="1" rIns="68575" wrap="square" tIns="34275">
            <a:normAutofit fontScale="92500" lnSpcReduction="20000"/>
          </a:bodyPr>
          <a:lstStyle/>
          <a:p>
            <a:pPr indent="-237648" lvl="1" marL="558800" rtl="0" algn="l">
              <a:lnSpc>
                <a:spcPct val="100000"/>
              </a:lnSpc>
              <a:spcBef>
                <a:spcPts val="0"/>
              </a:spcBef>
              <a:spcAft>
                <a:spcPts val="0"/>
              </a:spcAft>
              <a:buSzPct val="123529"/>
              <a:buChar char="○"/>
            </a:pPr>
            <a:r>
              <a:rPr lang="es" sz="1700"/>
              <a:t>Temas: </a:t>
            </a:r>
            <a:r>
              <a:rPr b="1" lang="es" sz="1000">
                <a:solidFill>
                  <a:schemeClr val="dk1"/>
                </a:solidFill>
                <a:latin typeface="Calibri"/>
                <a:ea typeface="Calibri"/>
                <a:cs typeface="Calibri"/>
                <a:sym typeface="Calibri"/>
              </a:rPr>
              <a:t>Unidad 1.</a:t>
            </a:r>
            <a:r>
              <a:rPr lang="e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lang="es" sz="1000">
                <a:solidFill>
                  <a:schemeClr val="dk1"/>
                </a:solidFill>
                <a:latin typeface="Calibri"/>
                <a:ea typeface="Calibri"/>
                <a:cs typeface="Calibri"/>
                <a:sym typeface="Calibri"/>
              </a:rPr>
              <a:t>La prevención en el autocuidado de la salud.</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b="1" lang="es" sz="1000">
                <a:solidFill>
                  <a:schemeClr val="dk1"/>
                </a:solidFill>
                <a:latin typeface="Calibri"/>
                <a:ea typeface="Calibri"/>
                <a:cs typeface="Calibri"/>
                <a:sym typeface="Calibri"/>
              </a:rPr>
              <a:t>Unidad 2.</a:t>
            </a:r>
            <a:r>
              <a:rPr lang="e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lang="es" sz="1000">
                <a:solidFill>
                  <a:schemeClr val="dk1"/>
                </a:solidFill>
                <a:latin typeface="Calibri"/>
                <a:ea typeface="Calibri"/>
                <a:cs typeface="Calibri"/>
                <a:sym typeface="Calibri"/>
              </a:rPr>
              <a:t>Estilos de vida como medida de prevención de las principales causas de morbilidad y mortalidad en México.</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b="1" lang="es" sz="1000">
                <a:solidFill>
                  <a:schemeClr val="dk1"/>
                </a:solidFill>
                <a:latin typeface="Calibri"/>
                <a:ea typeface="Calibri"/>
                <a:cs typeface="Calibri"/>
                <a:sym typeface="Calibri"/>
              </a:rPr>
              <a:t>Unidad 3.</a:t>
            </a:r>
            <a:r>
              <a:rPr lang="e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lang="es" sz="1000">
                <a:solidFill>
                  <a:schemeClr val="dk1"/>
                </a:solidFill>
                <a:latin typeface="Calibri"/>
                <a:ea typeface="Calibri"/>
                <a:cs typeface="Calibri"/>
                <a:sym typeface="Calibri"/>
              </a:rPr>
              <a:t>Prácticas saludables como medidas de prevención de las principales causas de morbilidad y mortalidad en la adolescencia en México</a:t>
            </a:r>
            <a:endParaRPr sz="1000">
              <a:solidFill>
                <a:schemeClr val="dk1"/>
              </a:solidFill>
              <a:latin typeface="Calibri"/>
              <a:ea typeface="Calibri"/>
              <a:cs typeface="Calibri"/>
              <a:sym typeface="Calibri"/>
            </a:endParaRPr>
          </a:p>
          <a:p>
            <a:pPr indent="0" lvl="0" marL="558800" rtl="0" algn="just">
              <a:lnSpc>
                <a:spcPct val="150000"/>
              </a:lnSpc>
              <a:spcBef>
                <a:spcPts val="0"/>
              </a:spcBef>
              <a:spcAft>
                <a:spcPts val="0"/>
              </a:spcAft>
              <a:buNone/>
            </a:pPr>
            <a:r>
              <a:t/>
            </a:r>
            <a:endParaRPr sz="1000">
              <a:solidFill>
                <a:schemeClr val="dk1"/>
              </a:solidFill>
              <a:latin typeface="Calibri"/>
              <a:ea typeface="Calibri"/>
              <a:cs typeface="Calibri"/>
              <a:sym typeface="Calibri"/>
            </a:endParaRPr>
          </a:p>
          <a:p>
            <a:pPr indent="0" lvl="0" marL="558800" rtl="0" algn="just">
              <a:lnSpc>
                <a:spcPct val="150000"/>
              </a:lnSpc>
              <a:spcBef>
                <a:spcPts val="0"/>
              </a:spcBef>
              <a:spcAft>
                <a:spcPts val="600"/>
              </a:spcAft>
              <a:buNone/>
            </a:pPr>
            <a:r>
              <a:t/>
            </a:r>
            <a:endParaRPr sz="1900"/>
          </a:p>
        </p:txBody>
      </p:sp>
      <p:sp>
        <p:nvSpPr>
          <p:cNvPr id="472" name="Google Shape;472;p43"/>
          <p:cNvSpPr txBox="1"/>
          <p:nvPr>
            <p:ph idx="4294967295" type="body"/>
          </p:nvPr>
        </p:nvSpPr>
        <p:spPr>
          <a:xfrm>
            <a:off x="5264658" y="1920240"/>
            <a:ext cx="3538800" cy="2482800"/>
          </a:xfrm>
          <a:prstGeom prst="rect">
            <a:avLst/>
          </a:prstGeom>
        </p:spPr>
        <p:txBody>
          <a:bodyPr anchorCtr="0" anchor="t" bIns="91425" lIns="91425" spcFirstLastPara="1" rIns="91425" wrap="square" tIns="91425">
            <a:normAutofit lnSpcReduction="20000"/>
          </a:bodyPr>
          <a:lstStyle/>
          <a:p>
            <a:pPr indent="-247650" lvl="1" marL="558800" rtl="0" algn="l">
              <a:spcBef>
                <a:spcPts val="0"/>
              </a:spcBef>
              <a:spcAft>
                <a:spcPts val="0"/>
              </a:spcAft>
              <a:buSzPts val="2100"/>
              <a:buChar char="○"/>
            </a:pPr>
            <a:r>
              <a:rPr lang="es"/>
              <a:t>  </a:t>
            </a:r>
            <a:r>
              <a:rPr lang="es" sz="2000"/>
              <a:t>Conceptos: </a:t>
            </a:r>
            <a:endParaRPr sz="2000"/>
          </a:p>
          <a:p>
            <a:pPr indent="-190500" lvl="1" marL="558800" rtl="0" algn="l">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Salud</a:t>
            </a:r>
            <a:endParaRPr sz="1200">
              <a:solidFill>
                <a:srgbClr val="201F1E"/>
              </a:solidFill>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Enfermedad</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Prevención</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Medio ambiente</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Estilos de vida saludables</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Cuidado del ambiente</a:t>
            </a:r>
            <a:endParaRPr sz="1200">
              <a:solidFill>
                <a:srgbClr val="201F1E"/>
              </a:solidFill>
              <a:highlight>
                <a:srgbClr val="FFFFFF"/>
              </a:highlight>
              <a:latin typeface="Calibri"/>
              <a:ea typeface="Calibri"/>
              <a:cs typeface="Calibri"/>
              <a:sym typeface="Calibri"/>
            </a:endParaRPr>
          </a:p>
          <a:p>
            <a:pPr indent="-222250" lvl="1" marL="558800" rtl="0" algn="just">
              <a:lnSpc>
                <a:spcPct val="150000"/>
              </a:lnSpc>
              <a:spcBef>
                <a:spcPts val="0"/>
              </a:spcBef>
              <a:spcAft>
                <a:spcPts val="0"/>
              </a:spcAft>
              <a:buClr>
                <a:srgbClr val="201F1E"/>
              </a:buClr>
              <a:buSzPts val="1700"/>
              <a:buFont typeface="Calibri"/>
              <a:buChar char="○"/>
            </a:pPr>
            <a:r>
              <a:rPr lang="es" sz="1200">
                <a:solidFill>
                  <a:srgbClr val="201F1E"/>
                </a:solidFill>
                <a:highlight>
                  <a:srgbClr val="FFFFFF"/>
                </a:highlight>
                <a:latin typeface="Calibri"/>
                <a:ea typeface="Calibri"/>
                <a:cs typeface="Calibri"/>
                <a:sym typeface="Calibri"/>
              </a:rPr>
              <a:t>Toma de decisiones</a:t>
            </a:r>
            <a:endParaRPr sz="1700">
              <a:solidFill>
                <a:srgbClr val="201F1E"/>
              </a:solidFill>
              <a:highlight>
                <a:srgbClr val="FFFFFF"/>
              </a:highlight>
              <a:latin typeface="Calibri"/>
              <a:ea typeface="Calibri"/>
              <a:cs typeface="Calibri"/>
              <a:sym typeface="Calibri"/>
            </a:endParaRPr>
          </a:p>
          <a:p>
            <a:pPr indent="0" lvl="0" marL="0" rtl="0" algn="l">
              <a:spcBef>
                <a:spcPts val="6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6451"/>
              <a:buFont typeface="Garamond"/>
              <a:buNone/>
            </a:pPr>
            <a:r>
              <a:rPr lang="es" sz="3100"/>
              <a:t>3. CICLO ESCOLAR E INICIO Y TERMINACIÓN DEL PROYECTO</a:t>
            </a:r>
            <a:endParaRPr sz="3100"/>
          </a:p>
        </p:txBody>
      </p:sp>
      <p:sp>
        <p:nvSpPr>
          <p:cNvPr id="306" name="Google Shape;306;p17"/>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234950" lvl="0" marL="215900" rtl="0" algn="l">
              <a:spcBef>
                <a:spcPts val="0"/>
              </a:spcBef>
              <a:spcAft>
                <a:spcPts val="0"/>
              </a:spcAft>
              <a:buSzPts val="2300"/>
              <a:buChar char="●"/>
            </a:pPr>
            <a:r>
              <a:rPr lang="es" sz="1500"/>
              <a:t>El presente proyecto pretende llevarse a cabo durante el ciclo escolar 2020-2021</a:t>
            </a:r>
            <a:endParaRPr sz="1500"/>
          </a:p>
          <a:p>
            <a:pPr indent="-234950" lvl="0" marL="215900" rtl="0" algn="l">
              <a:spcBef>
                <a:spcPts val="800"/>
              </a:spcBef>
              <a:spcAft>
                <a:spcPts val="0"/>
              </a:spcAft>
              <a:buSzPts val="2300"/>
              <a:buChar char="●"/>
            </a:pPr>
            <a:r>
              <a:rPr lang="es" sz="1500"/>
              <a:t>Fecha de inicio: 2a semana abril 2021</a:t>
            </a:r>
            <a:endParaRPr sz="1500"/>
          </a:p>
          <a:p>
            <a:pPr indent="-234950" lvl="0" marL="215900" rtl="0" algn="l">
              <a:spcBef>
                <a:spcPts val="800"/>
              </a:spcBef>
              <a:spcAft>
                <a:spcPts val="0"/>
              </a:spcAft>
              <a:buSzPts val="2300"/>
              <a:buChar char="●"/>
            </a:pPr>
            <a:r>
              <a:rPr lang="es" sz="1500"/>
              <a:t>Fecha de término:  2a semana de mayo 2021</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4"/>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c. Educación para la Salud</a:t>
            </a:r>
            <a:endParaRPr/>
          </a:p>
        </p:txBody>
      </p:sp>
      <p:sp>
        <p:nvSpPr>
          <p:cNvPr id="478" name="Google Shape;478;p44"/>
          <p:cNvSpPr txBox="1"/>
          <p:nvPr>
            <p:ph idx="1" type="body"/>
          </p:nvPr>
        </p:nvSpPr>
        <p:spPr>
          <a:xfrm>
            <a:off x="971551" y="1917699"/>
            <a:ext cx="7200900" cy="2489100"/>
          </a:xfrm>
          <a:prstGeom prst="rect">
            <a:avLst/>
          </a:prstGeom>
        </p:spPr>
        <p:txBody>
          <a:bodyPr anchorCtr="0" anchor="t" bIns="34275" lIns="68575" spcFirstLastPara="1" rIns="68575" wrap="square" tIns="34275">
            <a:normAutofit fontScale="77500" lnSpcReduction="20000"/>
          </a:bodyPr>
          <a:lstStyle/>
          <a:p>
            <a:pPr indent="0" lvl="0" marL="0" rtl="0" algn="just">
              <a:lnSpc>
                <a:spcPct val="150000"/>
              </a:lnSpc>
              <a:spcBef>
                <a:spcPts val="0"/>
              </a:spcBef>
              <a:spcAft>
                <a:spcPts val="0"/>
              </a:spcAft>
              <a:buClr>
                <a:schemeClr val="dk1"/>
              </a:buClr>
              <a:buSzPct val="80000"/>
              <a:buFont typeface="Arial"/>
              <a:buNone/>
            </a:pPr>
            <a:r>
              <a:rPr lang="es" sz="1000">
                <a:solidFill>
                  <a:schemeClr val="dk1"/>
                </a:solidFill>
                <a:latin typeface="Century Gothic"/>
                <a:ea typeface="Century Gothic"/>
                <a:cs typeface="Century Gothic"/>
                <a:sym typeface="Century Gothic"/>
              </a:rPr>
              <a:t>Colprensa. (2017). Así afecta la basura electrónica la salud y el medio ambiente. Enero 2020, de El Heraldo Sitio web: </a:t>
            </a:r>
            <a:r>
              <a:rPr lang="es" sz="1000" u="sng">
                <a:solidFill>
                  <a:srgbClr val="1155CC"/>
                </a:solidFill>
                <a:latin typeface="Century Gothic"/>
                <a:ea typeface="Century Gothic"/>
                <a:cs typeface="Century Gothic"/>
                <a:sym typeface="Century Gothic"/>
                <a:hlinkClick r:id="rId3">
                  <a:extLst>
                    <a:ext uri="{A12FA001-AC4F-418D-AE19-62706E023703}">
                      <ahyp:hlinkClr val="tx"/>
                    </a:ext>
                  </a:extLst>
                </a:hlinkClick>
              </a:rPr>
              <a:t>https://www.elheraldo.co/salud/asi-afecta-la-basura-electronica-la-salud-y-al-medioambiente-440278</a:t>
            </a:r>
            <a:endParaRPr sz="1000">
              <a:solidFill>
                <a:schemeClr val="dk1"/>
              </a:solidFill>
              <a:latin typeface="Century Gothic"/>
              <a:ea typeface="Century Gothic"/>
              <a:cs typeface="Century Gothic"/>
              <a:sym typeface="Century Gothic"/>
            </a:endParaRPr>
          </a:p>
          <a:p>
            <a:pPr indent="0" lvl="0" marL="0" rtl="0" algn="just">
              <a:lnSpc>
                <a:spcPct val="150000"/>
              </a:lnSpc>
              <a:spcBef>
                <a:spcPts val="0"/>
              </a:spcBef>
              <a:spcAft>
                <a:spcPts val="0"/>
              </a:spcAft>
              <a:buClr>
                <a:schemeClr val="dk1"/>
              </a:buClr>
              <a:buSzPct val="80000"/>
              <a:buFont typeface="Arial"/>
              <a:buNone/>
            </a:pPr>
            <a:r>
              <a:rPr lang="es" sz="1000">
                <a:solidFill>
                  <a:schemeClr val="dk1"/>
                </a:solidFill>
                <a:latin typeface="Century Gothic"/>
                <a:ea typeface="Century Gothic"/>
                <a:cs typeface="Century Gothic"/>
                <a:sym typeface="Century Gothic"/>
              </a:rPr>
              <a:t>S/A. (2020). Los peligros de la basura electrónica. Enero 2020, de National Geographic Sitio web: </a:t>
            </a:r>
            <a:r>
              <a:rPr lang="es" sz="1000" u="sng">
                <a:solidFill>
                  <a:srgbClr val="1155CC"/>
                </a:solidFill>
                <a:latin typeface="Century Gothic"/>
                <a:ea typeface="Century Gothic"/>
                <a:cs typeface="Century Gothic"/>
                <a:sym typeface="Century Gothic"/>
                <a:hlinkClick r:id="rId4">
                  <a:extLst>
                    <a:ext uri="{A12FA001-AC4F-418D-AE19-62706E023703}">
                      <ahyp:hlinkClr val="tx"/>
                    </a:ext>
                  </a:extLst>
                </a:hlinkClick>
              </a:rPr>
              <a:t>https://www.nationalgeographic.com.es/mundo-ng/peligros-basura-electronica_13239</a:t>
            </a:r>
            <a:endParaRPr sz="1000">
              <a:solidFill>
                <a:schemeClr val="dk1"/>
              </a:solidFill>
              <a:latin typeface="Century Gothic"/>
              <a:ea typeface="Century Gothic"/>
              <a:cs typeface="Century Gothic"/>
              <a:sym typeface="Century Gothic"/>
            </a:endParaRPr>
          </a:p>
          <a:p>
            <a:pPr indent="0" lvl="0" marL="0" rtl="0" algn="just">
              <a:lnSpc>
                <a:spcPct val="150000"/>
              </a:lnSpc>
              <a:spcBef>
                <a:spcPts val="0"/>
              </a:spcBef>
              <a:spcAft>
                <a:spcPts val="0"/>
              </a:spcAft>
              <a:buClr>
                <a:schemeClr val="dk1"/>
              </a:buClr>
              <a:buSzPct val="80000"/>
              <a:buFont typeface="Arial"/>
              <a:buNone/>
            </a:pPr>
            <a:r>
              <a:rPr lang="es" sz="1000">
                <a:solidFill>
                  <a:schemeClr val="dk1"/>
                </a:solidFill>
                <a:latin typeface="Century Gothic"/>
                <a:ea typeface="Century Gothic"/>
                <a:cs typeface="Century Gothic"/>
                <a:sym typeface="Century Gothic"/>
              </a:rPr>
              <a:t>S/A. (2018). Los daños que causa la basura electrónica. Enero 2020, de Muy interesante Sitio web: </a:t>
            </a:r>
            <a:r>
              <a:rPr lang="es" sz="1000" u="sng">
                <a:solidFill>
                  <a:srgbClr val="1155CC"/>
                </a:solidFill>
                <a:latin typeface="Century Gothic"/>
                <a:ea typeface="Century Gothic"/>
                <a:cs typeface="Century Gothic"/>
                <a:sym typeface="Century Gothic"/>
                <a:hlinkClick r:id="rId5">
                  <a:extLst>
                    <a:ext uri="{A12FA001-AC4F-418D-AE19-62706E023703}">
                      <ahyp:hlinkClr val="tx"/>
                    </a:ext>
                  </a:extLst>
                </a:hlinkClick>
              </a:rPr>
              <a:t>https://www.muyinteresante.com.mx/ciencia-y-tecnologia/dano-basura-electronica/</a:t>
            </a:r>
            <a:endParaRPr sz="1000">
              <a:solidFill>
                <a:schemeClr val="dk1"/>
              </a:solidFill>
              <a:latin typeface="Century Gothic"/>
              <a:ea typeface="Century Gothic"/>
              <a:cs typeface="Century Gothic"/>
              <a:sym typeface="Century Gothic"/>
            </a:endParaRPr>
          </a:p>
          <a:p>
            <a:pPr indent="0" lvl="0" marL="0" rtl="0" algn="just">
              <a:lnSpc>
                <a:spcPct val="150000"/>
              </a:lnSpc>
              <a:spcBef>
                <a:spcPts val="0"/>
              </a:spcBef>
              <a:spcAft>
                <a:spcPts val="0"/>
              </a:spcAft>
              <a:buClr>
                <a:schemeClr val="dk1"/>
              </a:buClr>
              <a:buSzPct val="80000"/>
              <a:buFont typeface="Arial"/>
              <a:buNone/>
            </a:pPr>
            <a:r>
              <a:rPr lang="es" sz="1000">
                <a:solidFill>
                  <a:schemeClr val="dk1"/>
                </a:solidFill>
                <a:latin typeface="Century Gothic"/>
                <a:ea typeface="Century Gothic"/>
                <a:cs typeface="Century Gothic"/>
                <a:sym typeface="Century Gothic"/>
              </a:rPr>
              <a:t>Martina Rua. (2012). La basura electrónica amenaza la salud. Enero 2020, de IntraMed Sitio web: </a:t>
            </a:r>
            <a:r>
              <a:rPr lang="es" sz="1000" u="sng">
                <a:solidFill>
                  <a:srgbClr val="1155CC"/>
                </a:solidFill>
                <a:latin typeface="Century Gothic"/>
                <a:ea typeface="Century Gothic"/>
                <a:cs typeface="Century Gothic"/>
                <a:sym typeface="Century Gothic"/>
                <a:hlinkClick r:id="rId6">
                  <a:extLst>
                    <a:ext uri="{A12FA001-AC4F-418D-AE19-62706E023703}">
                      <ahyp:hlinkClr val="tx"/>
                    </a:ext>
                  </a:extLst>
                </a:hlinkClick>
              </a:rPr>
              <a:t>https://www.intramed.net/contenidover.asp?contenidoid=78109</a:t>
            </a:r>
            <a:endParaRPr sz="1000">
              <a:solidFill>
                <a:schemeClr val="dk1"/>
              </a:solidFill>
              <a:latin typeface="Century Gothic"/>
              <a:ea typeface="Century Gothic"/>
              <a:cs typeface="Century Gothic"/>
              <a:sym typeface="Century Gothic"/>
            </a:endParaRPr>
          </a:p>
          <a:p>
            <a:pPr indent="0" lvl="0" marL="0" rtl="0" algn="just">
              <a:lnSpc>
                <a:spcPct val="150000"/>
              </a:lnSpc>
              <a:spcBef>
                <a:spcPts val="0"/>
              </a:spcBef>
              <a:spcAft>
                <a:spcPts val="0"/>
              </a:spcAft>
              <a:buClr>
                <a:schemeClr val="dk1"/>
              </a:buClr>
              <a:buSzPct val="80000"/>
              <a:buFont typeface="Arial"/>
              <a:buNone/>
            </a:pPr>
            <a:r>
              <a:rPr lang="es" sz="1000">
                <a:solidFill>
                  <a:schemeClr val="dk1"/>
                </a:solidFill>
                <a:latin typeface="Century Gothic"/>
                <a:ea typeface="Century Gothic"/>
                <a:cs typeface="Century Gothic"/>
                <a:sym typeface="Century Gothic"/>
              </a:rPr>
              <a:t>S/A. (2017). La basura electrónica y sus riesgos para la salud. Enero 2020, de El tiempo Sitio web: </a:t>
            </a:r>
            <a:r>
              <a:rPr lang="es" sz="1000" u="sng">
                <a:solidFill>
                  <a:srgbClr val="1155CC"/>
                </a:solidFill>
                <a:latin typeface="Century Gothic"/>
                <a:ea typeface="Century Gothic"/>
                <a:cs typeface="Century Gothic"/>
                <a:sym typeface="Century Gothic"/>
                <a:hlinkClick r:id="rId7">
                  <a:extLst>
                    <a:ext uri="{A12FA001-AC4F-418D-AE19-62706E023703}">
                      <ahyp:hlinkClr val="tx"/>
                    </a:ext>
                  </a:extLst>
                </a:hlinkClick>
              </a:rPr>
              <a:t>https://www.eltiempo.com/salud/que-es-la-basura-electronica-y-cuales-son-sus-riesgo</a:t>
            </a:r>
            <a:endParaRPr sz="1100">
              <a:solidFill>
                <a:schemeClr val="dk1"/>
              </a:solidFill>
              <a:latin typeface="Calibri"/>
              <a:ea typeface="Calibri"/>
              <a:cs typeface="Calibri"/>
              <a:sym typeface="Calibri"/>
            </a:endParaRPr>
          </a:p>
          <a:p>
            <a:pPr indent="0" lvl="0" marL="0" rtl="0" algn="just">
              <a:lnSpc>
                <a:spcPct val="150000"/>
              </a:lnSpc>
              <a:spcBef>
                <a:spcPts val="0"/>
              </a:spcBef>
              <a:spcAft>
                <a:spcPts val="0"/>
              </a:spcAft>
              <a:buClr>
                <a:schemeClr val="dk1"/>
              </a:buClr>
              <a:buSzPct val="80000"/>
              <a:buFont typeface="Arial"/>
              <a:buNone/>
            </a:pPr>
            <a:r>
              <a:rPr lang="es" sz="1000" u="sng">
                <a:solidFill>
                  <a:srgbClr val="1155CC"/>
                </a:solidFill>
                <a:latin typeface="Century Gothic"/>
                <a:ea typeface="Century Gothic"/>
                <a:cs typeface="Century Gothic"/>
                <a:sym typeface="Century Gothic"/>
                <a:hlinkClick r:id="rId8">
                  <a:extLst>
                    <a:ext uri="{A12FA001-AC4F-418D-AE19-62706E023703}">
                      <ahyp:hlinkClr val="tx"/>
                    </a:ext>
                  </a:extLst>
                </a:hlinkClick>
              </a:rPr>
              <a:t>s-para-la-salud-162986</a:t>
            </a:r>
            <a:endParaRPr sz="1000">
              <a:solidFill>
                <a:schemeClr val="dk1"/>
              </a:solidFill>
              <a:latin typeface="Century Gothic"/>
              <a:ea typeface="Century Gothic"/>
              <a:cs typeface="Century Gothic"/>
              <a:sym typeface="Century Gothic"/>
            </a:endParaRPr>
          </a:p>
          <a:p>
            <a:pPr indent="0" lvl="0" marL="0" rtl="0" algn="just">
              <a:lnSpc>
                <a:spcPct val="150000"/>
              </a:lnSpc>
              <a:spcBef>
                <a:spcPts val="0"/>
              </a:spcBef>
              <a:spcAft>
                <a:spcPts val="0"/>
              </a:spcAft>
              <a:buClr>
                <a:schemeClr val="dk1"/>
              </a:buClr>
              <a:buSzPct val="80000"/>
              <a:buFont typeface="Arial"/>
              <a:buNone/>
            </a:pPr>
            <a:r>
              <a:t/>
            </a:r>
            <a:endParaRPr sz="1000">
              <a:solidFill>
                <a:schemeClr val="dk1"/>
              </a:solidFill>
              <a:latin typeface="Century Gothic"/>
              <a:ea typeface="Century Gothic"/>
              <a:cs typeface="Century Gothic"/>
              <a:sym typeface="Century Gothic"/>
            </a:endParaRPr>
          </a:p>
          <a:p>
            <a:pPr indent="0" lvl="0" marL="0" rtl="0" algn="just">
              <a:lnSpc>
                <a:spcPct val="150000"/>
              </a:lnSpc>
              <a:spcBef>
                <a:spcPts val="0"/>
              </a:spcBef>
              <a:spcAft>
                <a:spcPts val="0"/>
              </a:spcAft>
              <a:buClr>
                <a:schemeClr val="dk1"/>
              </a:buClr>
              <a:buSzPct val="80000"/>
              <a:buFont typeface="Arial"/>
              <a:buNone/>
            </a:pPr>
            <a:r>
              <a:t/>
            </a:r>
            <a:endParaRPr sz="1000">
              <a:solidFill>
                <a:schemeClr val="dk1"/>
              </a:solidFill>
              <a:latin typeface="Century Gothic"/>
              <a:ea typeface="Century Gothic"/>
              <a:cs typeface="Century Gothic"/>
              <a:sym typeface="Century Gothic"/>
            </a:endParaRPr>
          </a:p>
          <a:p>
            <a:pPr indent="0" lvl="0" marL="0" rtl="0" algn="l">
              <a:spcBef>
                <a:spcPts val="300"/>
              </a:spcBef>
              <a:spcAft>
                <a:spcPts val="500"/>
              </a:spcAft>
              <a:buNone/>
            </a:pPr>
            <a:r>
              <a:t/>
            </a:r>
            <a:endParaRPr sz="2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5"/>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Ética</a:t>
            </a:r>
            <a:endParaRPr/>
          </a:p>
        </p:txBody>
      </p:sp>
      <p:sp>
        <p:nvSpPr>
          <p:cNvPr id="484" name="Google Shape;484;p45"/>
          <p:cNvSpPr txBox="1"/>
          <p:nvPr>
            <p:ph idx="1" type="body"/>
          </p:nvPr>
        </p:nvSpPr>
        <p:spPr>
          <a:xfrm>
            <a:off x="973836" y="1920240"/>
            <a:ext cx="3538800" cy="2482800"/>
          </a:xfrm>
          <a:prstGeom prst="rect">
            <a:avLst/>
          </a:prstGeom>
        </p:spPr>
        <p:txBody>
          <a:bodyPr anchorCtr="0" anchor="t" bIns="34275" lIns="68575" spcFirstLastPara="1" rIns="68575" wrap="square" tIns="34275">
            <a:normAutofit fontScale="85000" lnSpcReduction="10000"/>
          </a:bodyPr>
          <a:lstStyle/>
          <a:p>
            <a:pPr indent="0" lvl="0" marL="0" rtl="0" algn="l">
              <a:spcBef>
                <a:spcPts val="300"/>
              </a:spcBef>
              <a:spcAft>
                <a:spcPts val="0"/>
              </a:spcAft>
              <a:buNone/>
            </a:pPr>
            <a:r>
              <a:rPr lang="es"/>
              <a:t>Temas:</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s"/>
              <a:t>UNIDAD 2:</a:t>
            </a:r>
            <a:endParaRPr/>
          </a:p>
          <a:p>
            <a:pPr indent="0" lvl="0" marL="0" rtl="0" algn="l">
              <a:spcBef>
                <a:spcPts val="500"/>
              </a:spcBef>
              <a:spcAft>
                <a:spcPts val="0"/>
              </a:spcAft>
              <a:buNone/>
            </a:pPr>
            <a:r>
              <a:rPr lang="es"/>
              <a:t>1.4 Abordar problemas morales: el principio básico</a:t>
            </a:r>
            <a:endParaRPr/>
          </a:p>
          <a:p>
            <a:pPr indent="0" lvl="0" marL="0" rtl="0" algn="l">
              <a:spcBef>
                <a:spcPts val="500"/>
              </a:spcBef>
              <a:spcAft>
                <a:spcPts val="0"/>
              </a:spcAft>
              <a:buNone/>
            </a:pPr>
            <a:r>
              <a:rPr lang="es"/>
              <a:t>3. El diálogo: herramienta frente a los problemas morales</a:t>
            </a:r>
            <a:endParaRPr/>
          </a:p>
          <a:p>
            <a:pPr indent="0" lvl="0" marL="0" rtl="0" algn="l">
              <a:spcBef>
                <a:spcPts val="500"/>
              </a:spcBef>
              <a:spcAft>
                <a:spcPts val="0"/>
              </a:spcAft>
              <a:buNone/>
            </a:pPr>
            <a:r>
              <a:rPr lang="es"/>
              <a:t>UNIDAD 3</a:t>
            </a:r>
            <a:endParaRPr/>
          </a:p>
          <a:p>
            <a:pPr indent="0" lvl="0" marL="0" rtl="0" algn="l">
              <a:spcBef>
                <a:spcPts val="500"/>
              </a:spcBef>
              <a:spcAft>
                <a:spcPts val="0"/>
              </a:spcAft>
              <a:buNone/>
            </a:pPr>
            <a:r>
              <a:rPr lang="es"/>
              <a:t>2. La modernidad, el hombre y la razón instrumental</a:t>
            </a:r>
            <a:endParaRPr/>
          </a:p>
          <a:p>
            <a:pPr indent="0" lvl="0" marL="0" rtl="0" algn="l">
              <a:spcBef>
                <a:spcPts val="500"/>
              </a:spcBef>
              <a:spcAft>
                <a:spcPts val="0"/>
              </a:spcAft>
              <a:buNone/>
            </a:pPr>
            <a:r>
              <a:rPr lang="es"/>
              <a:t>UNIDAD 5</a:t>
            </a:r>
            <a:endParaRPr/>
          </a:p>
          <a:p>
            <a:pPr indent="0" lvl="0" marL="0" rtl="0" algn="l">
              <a:spcBef>
                <a:spcPts val="500"/>
              </a:spcBef>
              <a:spcAft>
                <a:spcPts val="500"/>
              </a:spcAft>
              <a:buNone/>
            </a:pPr>
            <a:r>
              <a:rPr lang="es"/>
              <a:t>1.5 Reflexionar éticamente sobre el consumo</a:t>
            </a:r>
            <a:endParaRPr/>
          </a:p>
        </p:txBody>
      </p:sp>
      <p:sp>
        <p:nvSpPr>
          <p:cNvPr id="485" name="Google Shape;485;p45"/>
          <p:cNvSpPr txBox="1"/>
          <p:nvPr>
            <p:ph idx="2" type="body"/>
          </p:nvPr>
        </p:nvSpPr>
        <p:spPr>
          <a:xfrm>
            <a:off x="4636008" y="1920240"/>
            <a:ext cx="3538800" cy="2482800"/>
          </a:xfrm>
          <a:prstGeom prst="rect">
            <a:avLst/>
          </a:prstGeom>
        </p:spPr>
        <p:txBody>
          <a:bodyPr anchorCtr="0" anchor="t" bIns="34275" lIns="68575" spcFirstLastPara="1" rIns="68575" wrap="square" tIns="34275">
            <a:normAutofit/>
          </a:bodyPr>
          <a:lstStyle/>
          <a:p>
            <a:pPr indent="0" lvl="0" marL="0" rtl="0" algn="l">
              <a:spcBef>
                <a:spcPts val="300"/>
              </a:spcBef>
              <a:spcAft>
                <a:spcPts val="0"/>
              </a:spcAft>
              <a:buNone/>
            </a:pPr>
            <a:r>
              <a:rPr lang="es"/>
              <a:t>Consumismo</a:t>
            </a:r>
            <a:endParaRPr/>
          </a:p>
          <a:p>
            <a:pPr indent="0" lvl="0" marL="0" rtl="0" algn="l">
              <a:spcBef>
                <a:spcPts val="500"/>
              </a:spcBef>
              <a:spcAft>
                <a:spcPts val="0"/>
              </a:spcAft>
              <a:buNone/>
            </a:pPr>
            <a:r>
              <a:rPr lang="es"/>
              <a:t>Medio ambiente</a:t>
            </a:r>
            <a:endParaRPr/>
          </a:p>
          <a:p>
            <a:pPr indent="0" lvl="0" marL="0" rtl="0" algn="l">
              <a:spcBef>
                <a:spcPts val="500"/>
              </a:spcBef>
              <a:spcAft>
                <a:spcPts val="0"/>
              </a:spcAft>
              <a:buNone/>
            </a:pPr>
            <a:r>
              <a:rPr lang="es"/>
              <a:t>Valores</a:t>
            </a:r>
            <a:endParaRPr/>
          </a:p>
          <a:p>
            <a:pPr indent="0" lvl="0" marL="0" rtl="0" algn="l">
              <a:spcBef>
                <a:spcPts val="500"/>
              </a:spcBef>
              <a:spcAft>
                <a:spcPts val="0"/>
              </a:spcAft>
              <a:buNone/>
            </a:pPr>
            <a:r>
              <a:rPr lang="es"/>
              <a:t>Modernidad</a:t>
            </a:r>
            <a:endParaRPr/>
          </a:p>
          <a:p>
            <a:pPr indent="0" lvl="0" marL="0" rtl="0" algn="l">
              <a:spcBef>
                <a:spcPts val="500"/>
              </a:spcBef>
              <a:spcAft>
                <a:spcPts val="0"/>
              </a:spcAft>
              <a:buNone/>
            </a:pPr>
            <a:r>
              <a:rPr lang="es"/>
              <a:t>Razón instrumental</a:t>
            </a:r>
            <a:endParaRPr/>
          </a:p>
          <a:p>
            <a:pPr indent="0" lvl="0" marL="0" rtl="0" algn="l">
              <a:spcBef>
                <a:spcPts val="500"/>
              </a:spcBef>
              <a:spcAft>
                <a:spcPts val="0"/>
              </a:spcAft>
              <a:buNone/>
            </a:pPr>
            <a:r>
              <a:rPr lang="es"/>
              <a:t>Diálogo</a:t>
            </a:r>
            <a:endParaRPr/>
          </a:p>
          <a:p>
            <a:pPr indent="0" lvl="0" marL="0" rtl="0" algn="l">
              <a:spcBef>
                <a:spcPts val="500"/>
              </a:spcBef>
              <a:spcAft>
                <a:spcPts val="500"/>
              </a:spcAft>
              <a:buNone/>
            </a:pPr>
            <a:r>
              <a:rPr lang="es"/>
              <a:t>Problema moral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6"/>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12.3 Justificación de la actividad</a:t>
            </a:r>
            <a:endParaRPr/>
          </a:p>
        </p:txBody>
      </p:sp>
      <p:sp>
        <p:nvSpPr>
          <p:cNvPr id="491" name="Google Shape;491;p46"/>
          <p:cNvSpPr txBox="1"/>
          <p:nvPr>
            <p:ph idx="1" type="body"/>
          </p:nvPr>
        </p:nvSpPr>
        <p:spPr>
          <a:xfrm>
            <a:off x="971550" y="1917700"/>
            <a:ext cx="7200900" cy="2556600"/>
          </a:xfrm>
          <a:prstGeom prst="rect">
            <a:avLst/>
          </a:prstGeom>
          <a:noFill/>
          <a:ln>
            <a:noFill/>
          </a:ln>
        </p:spPr>
        <p:txBody>
          <a:bodyPr anchorCtr="0" anchor="t" bIns="34275" lIns="68575" spcFirstLastPara="1" rIns="68575" wrap="square" tIns="34275">
            <a:noAutofit/>
          </a:bodyPr>
          <a:lstStyle/>
          <a:p>
            <a:pPr indent="-88900" lvl="0" marL="215900" rtl="0" algn="just">
              <a:lnSpc>
                <a:spcPct val="105000"/>
              </a:lnSpc>
              <a:spcBef>
                <a:spcPts val="0"/>
              </a:spcBef>
              <a:spcAft>
                <a:spcPts val="0"/>
              </a:spcAft>
              <a:buSzPts val="1313"/>
              <a:buNone/>
            </a:pPr>
            <a:r>
              <a:t/>
            </a:r>
            <a:endParaRPr sz="1012"/>
          </a:p>
          <a:p>
            <a:pPr indent="-88900" lvl="0" marL="215900" rtl="0" algn="just">
              <a:lnSpc>
                <a:spcPct val="105000"/>
              </a:lnSpc>
              <a:spcBef>
                <a:spcPts val="0"/>
              </a:spcBef>
              <a:spcAft>
                <a:spcPts val="0"/>
              </a:spcAft>
              <a:buSzPts val="1313"/>
              <a:buNone/>
            </a:pPr>
            <a:r>
              <a:t/>
            </a:r>
            <a:endParaRPr sz="1282"/>
          </a:p>
          <a:p>
            <a:pPr indent="-88900" lvl="0" marL="215900" rtl="0" algn="just">
              <a:lnSpc>
                <a:spcPct val="105000"/>
              </a:lnSpc>
              <a:spcBef>
                <a:spcPts val="0"/>
              </a:spcBef>
              <a:spcAft>
                <a:spcPts val="0"/>
              </a:spcAft>
              <a:buSzPts val="1313"/>
              <a:buNone/>
            </a:pPr>
            <a:r>
              <a:t/>
            </a:r>
            <a:endParaRPr sz="1282"/>
          </a:p>
          <a:p>
            <a:pPr indent="-88900" lvl="0" marL="215900" rtl="0" algn="just">
              <a:lnSpc>
                <a:spcPct val="105000"/>
              </a:lnSpc>
              <a:spcBef>
                <a:spcPts val="0"/>
              </a:spcBef>
              <a:spcAft>
                <a:spcPts val="0"/>
              </a:spcAft>
              <a:buSzPts val="1313"/>
              <a:buNone/>
            </a:pPr>
            <a:r>
              <a:rPr lang="es" sz="1282"/>
              <a:t>Una vez que los alumnos reflexionen sobre el impacto ambiental y en la salud que genera la basura electrónica es importante que esa información, la compartan y la difundan entre su comunidad para entre todos crear conciencia sobre la correcta disposición de los artefactos electrónicos una vez que son desechados</a:t>
            </a:r>
            <a:endParaRPr sz="1282"/>
          </a:p>
          <a:p>
            <a:pPr indent="-88900" lvl="0" marL="215900" rtl="0" algn="just">
              <a:lnSpc>
                <a:spcPct val="105000"/>
              </a:lnSpc>
              <a:spcBef>
                <a:spcPts val="0"/>
              </a:spcBef>
              <a:spcAft>
                <a:spcPts val="0"/>
              </a:spcAft>
              <a:buSzPts val="1313"/>
              <a:buNone/>
            </a:pPr>
            <a:r>
              <a:t/>
            </a:r>
            <a:endParaRPr sz="1282"/>
          </a:p>
          <a:p>
            <a:pPr indent="-88900" lvl="0" marL="215900" rtl="0" algn="just">
              <a:lnSpc>
                <a:spcPct val="105000"/>
              </a:lnSpc>
              <a:spcBef>
                <a:spcPts val="0"/>
              </a:spcBef>
              <a:spcAft>
                <a:spcPts val="0"/>
              </a:spcAft>
              <a:buSzPts val="1313"/>
              <a:buNone/>
            </a:pPr>
            <a:r>
              <a:t/>
            </a:r>
            <a:endParaRPr sz="1282"/>
          </a:p>
          <a:p>
            <a:pPr indent="-88900" lvl="0" marL="215900" rtl="0" algn="just">
              <a:lnSpc>
                <a:spcPct val="105000"/>
              </a:lnSpc>
              <a:spcBef>
                <a:spcPts val="0"/>
              </a:spcBef>
              <a:spcAft>
                <a:spcPts val="0"/>
              </a:spcAft>
              <a:buSzPts val="1313"/>
              <a:buNone/>
            </a:pPr>
            <a:r>
              <a:t/>
            </a:r>
            <a:endParaRPr sz="1282"/>
          </a:p>
          <a:p>
            <a:pPr indent="-88900" lvl="0" marL="215900" rtl="0" algn="just">
              <a:lnSpc>
                <a:spcPct val="105000"/>
              </a:lnSpc>
              <a:spcBef>
                <a:spcPts val="0"/>
              </a:spcBef>
              <a:spcAft>
                <a:spcPts val="0"/>
              </a:spcAft>
              <a:buSzPts val="1313"/>
              <a:buNone/>
            </a:pPr>
            <a:r>
              <a:t/>
            </a:r>
            <a:endParaRPr sz="1282"/>
          </a:p>
          <a:p>
            <a:pPr indent="-88900" lvl="0" marL="215900" rtl="0" algn="just">
              <a:lnSpc>
                <a:spcPct val="105000"/>
              </a:lnSpc>
              <a:spcBef>
                <a:spcPts val="0"/>
              </a:spcBef>
              <a:spcAft>
                <a:spcPts val="0"/>
              </a:spcAft>
              <a:buSzPts val="1313"/>
              <a:buNone/>
            </a:pPr>
            <a:r>
              <a:t/>
            </a:r>
            <a:endParaRPr sz="1282"/>
          </a:p>
          <a:p>
            <a:pPr indent="-88900" lvl="0" marL="215900" rtl="0" algn="just">
              <a:lnSpc>
                <a:spcPct val="105000"/>
              </a:lnSpc>
              <a:spcBef>
                <a:spcPts val="0"/>
              </a:spcBef>
              <a:spcAft>
                <a:spcPts val="0"/>
              </a:spcAft>
              <a:buSzPts val="1313"/>
              <a:buNone/>
            </a:pPr>
            <a:r>
              <a:t/>
            </a:r>
            <a:endParaRPr sz="1012"/>
          </a:p>
          <a:p>
            <a:pPr indent="-88900" lvl="0" marL="215900" rtl="0" algn="just">
              <a:lnSpc>
                <a:spcPct val="105000"/>
              </a:lnSpc>
              <a:spcBef>
                <a:spcPts val="0"/>
              </a:spcBef>
              <a:spcAft>
                <a:spcPts val="0"/>
              </a:spcAft>
              <a:buSzPts val="1313"/>
              <a:buNone/>
            </a:pPr>
            <a:r>
              <a:t/>
            </a:r>
            <a:endParaRPr sz="1012"/>
          </a:p>
          <a:p>
            <a:pPr indent="-88900" lvl="0" marL="215900" rtl="0" algn="just">
              <a:lnSpc>
                <a:spcPct val="105000"/>
              </a:lnSpc>
              <a:spcBef>
                <a:spcPts val="0"/>
              </a:spcBef>
              <a:spcAft>
                <a:spcPts val="0"/>
              </a:spcAft>
              <a:buSzPts val="1313"/>
              <a:buNone/>
            </a:pPr>
            <a:r>
              <a:t/>
            </a:r>
            <a:endParaRPr sz="1093"/>
          </a:p>
          <a:p>
            <a:pPr indent="-88900" lvl="0" marL="215900" rtl="0" algn="just">
              <a:lnSpc>
                <a:spcPct val="105000"/>
              </a:lnSpc>
              <a:spcBef>
                <a:spcPts val="0"/>
              </a:spcBef>
              <a:spcAft>
                <a:spcPts val="0"/>
              </a:spcAft>
              <a:buSzPts val="1313"/>
              <a:buNone/>
            </a:pPr>
            <a:r>
              <a:t/>
            </a:r>
            <a:endParaRPr sz="1012"/>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12.4 Descripción de apertura de la actividad</a:t>
            </a:r>
            <a:endParaRPr/>
          </a:p>
        </p:txBody>
      </p:sp>
      <p:sp>
        <p:nvSpPr>
          <p:cNvPr id="497" name="Google Shape;497;p47"/>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298450" lvl="0" marL="342900" rtl="0" algn="just">
              <a:spcBef>
                <a:spcPts val="0"/>
              </a:spcBef>
              <a:spcAft>
                <a:spcPts val="0"/>
              </a:spcAft>
              <a:buSzPts val="2100"/>
              <a:buAutoNum type="arabicPeriod"/>
            </a:pPr>
            <a:r>
              <a:rPr lang="es"/>
              <a:t>Los alumnos divididos en equipos, retomarán la información previamente obtenida de los artículos, así como las conclusiones tanto de equipo como generales, y elaborarán una infografía digital, utilizando alguna aplicación específica para ello (canva, piktochart, etc.)</a:t>
            </a:r>
            <a:endParaRPr/>
          </a:p>
          <a:p>
            <a:pPr indent="0" lvl="0" marL="0" rtl="0" algn="just">
              <a:spcBef>
                <a:spcPts val="0"/>
              </a:spcBef>
              <a:spcAft>
                <a:spcPts val="0"/>
              </a:spcAft>
              <a:buNone/>
            </a:pPr>
            <a:r>
              <a:t/>
            </a:r>
            <a:endParaRPr/>
          </a:p>
          <a:p>
            <a:pPr indent="0" lvl="0" marL="342900" rtl="0" algn="just">
              <a:spcBef>
                <a:spcPts val="800"/>
              </a:spcBef>
              <a:spcAft>
                <a:spcPts val="0"/>
              </a:spcAft>
              <a:buNone/>
            </a:pPr>
            <a:r>
              <a:t/>
            </a:r>
            <a:endParaRPr/>
          </a:p>
          <a:p>
            <a:pPr indent="0" lvl="0" marL="342900" rtl="0" algn="just">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12.5 Descripción del Desarrollo de la actividad</a:t>
            </a:r>
            <a:endParaRPr sz="3000"/>
          </a:p>
        </p:txBody>
      </p:sp>
      <p:sp>
        <p:nvSpPr>
          <p:cNvPr id="503" name="Google Shape;503;p48"/>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0" rtl="0" algn="just">
              <a:spcBef>
                <a:spcPts val="300"/>
              </a:spcBef>
              <a:spcAft>
                <a:spcPts val="500"/>
              </a:spcAft>
              <a:buNone/>
            </a:pPr>
            <a:r>
              <a:rPr lang="es" sz="1500"/>
              <a:t>Una vez elaboradas las infografías en la aplicación de su elección, los alumnos deberán crear una cuenta de Instagram</a:t>
            </a:r>
            <a:endParaRPr sz="1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9"/>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12.6 Descripción del cierre de la actividad</a:t>
            </a:r>
            <a:endParaRPr/>
          </a:p>
        </p:txBody>
      </p:sp>
      <p:sp>
        <p:nvSpPr>
          <p:cNvPr id="509" name="Google Shape;509;p49"/>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None/>
            </a:pPr>
            <a:r>
              <a:rPr lang="es" sz="1600"/>
              <a:t>Una vez creada la cuenta de Instagram, los alumnos publicarán sus infografías en ella difundiéndolas entre sus contactos y solicitando que sean comentadas</a:t>
            </a:r>
            <a:endParaRPr sz="1600"/>
          </a:p>
          <a:p>
            <a:pPr indent="0" lvl="0" marL="342900" rtl="0" algn="just">
              <a:spcBef>
                <a:spcPts val="0"/>
              </a:spcBef>
              <a:spcAft>
                <a:spcPts val="0"/>
              </a:spcAft>
              <a:buNone/>
            </a:pPr>
            <a:r>
              <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0"/>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12.7 Descripción de lo que se hará con los resultados de la actividad</a:t>
            </a:r>
            <a:endParaRPr/>
          </a:p>
        </p:txBody>
      </p:sp>
      <p:sp>
        <p:nvSpPr>
          <p:cNvPr id="515" name="Google Shape;515;p50"/>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342900" rtl="0" algn="l">
              <a:spcBef>
                <a:spcPts val="0"/>
              </a:spcBef>
              <a:spcAft>
                <a:spcPts val="0"/>
              </a:spcAft>
              <a:buNone/>
            </a:pPr>
            <a:r>
              <a:t/>
            </a:r>
            <a:endParaRPr/>
          </a:p>
          <a:p>
            <a:pPr indent="0" lvl="0" marL="342900" rtl="0" algn="l">
              <a:spcBef>
                <a:spcPts val="0"/>
              </a:spcBef>
              <a:spcAft>
                <a:spcPts val="0"/>
              </a:spcAft>
              <a:buNone/>
            </a:pPr>
            <a:r>
              <a:rPr lang="es" sz="1400"/>
              <a:t>Al subir las infografías a la cuenta de Instagram, ésta se difundirá entre los distintos contactos de los alumnos para dar a conocer su campaña sobre el impacto de la basura electrónica tanto en la salud como en el ambiente</a:t>
            </a:r>
            <a:endParaRPr sz="1400"/>
          </a:p>
          <a:p>
            <a:pPr indent="0" lvl="0" marL="342900" rtl="0" algn="l">
              <a:spcBef>
                <a:spcPts val="0"/>
              </a:spcBef>
              <a:spcAft>
                <a:spcPts val="0"/>
              </a:spcAft>
              <a:buNone/>
            </a:pPr>
            <a:r>
              <a:rPr lang="es" sz="1400"/>
              <a:t>Se solicitará a los contactos que escriban algún comentario o aportación a la problemática planteada</a:t>
            </a:r>
            <a:endParaRPr sz="1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1"/>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3125"/>
              <a:buFont typeface="Garamond"/>
              <a:buNone/>
            </a:pPr>
            <a:r>
              <a:rPr lang="es" sz="3200"/>
              <a:t>12.8 Análisis </a:t>
            </a:r>
            <a:endParaRPr sz="3200"/>
          </a:p>
          <a:p>
            <a:pPr indent="0" lvl="0" marL="0" rtl="0" algn="ctr">
              <a:spcBef>
                <a:spcPts val="0"/>
              </a:spcBef>
              <a:spcAft>
                <a:spcPts val="0"/>
              </a:spcAft>
              <a:buClr>
                <a:srgbClr val="262626"/>
              </a:buClr>
              <a:buSzPct val="103125"/>
              <a:buFont typeface="Garamond"/>
              <a:buNone/>
            </a:pPr>
            <a:r>
              <a:rPr lang="es" sz="3200"/>
              <a:t>(Contrastación de lo esperado y lo sucedido)</a:t>
            </a:r>
            <a:endParaRPr sz="3200"/>
          </a:p>
        </p:txBody>
      </p:sp>
      <p:sp>
        <p:nvSpPr>
          <p:cNvPr id="521" name="Google Shape;521;p51"/>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rPr lang="es"/>
              <a:t> Esperado:</a:t>
            </a:r>
            <a:endParaRPr/>
          </a:p>
          <a:p>
            <a:pPr indent="-266700" lvl="0" marL="342900" rtl="0" algn="l">
              <a:spcBef>
                <a:spcPts val="0"/>
              </a:spcBef>
              <a:spcAft>
                <a:spcPts val="0"/>
              </a:spcAft>
              <a:buSzPts val="1600"/>
              <a:buChar char="●"/>
            </a:pPr>
            <a:r>
              <a:rPr lang="es"/>
              <a:t>Que la campaña sobre el impacto que genera la basura electrónica se difunda entre los allegados de los alumnos, compartiendo sus reflexiones y crear conciencia entre su comunidad</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Sucedido</a:t>
            </a:r>
            <a:endParaRPr/>
          </a:p>
          <a:p>
            <a:pPr indent="-330200" lvl="0" marL="457200" rtl="0" algn="l">
              <a:spcBef>
                <a:spcPts val="0"/>
              </a:spcBef>
              <a:spcAft>
                <a:spcPts val="0"/>
              </a:spcAft>
              <a:buSzPts val="1600"/>
              <a:buChar char="●"/>
            </a:pPr>
            <a:r>
              <a:rPr lang="es"/>
              <a:t>Los alumnos siguieron al pie de la letra los pasos planteados y lograron con mucho los objetivos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2"/>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12.9 Toma de decisiones</a:t>
            </a:r>
            <a:endParaRPr/>
          </a:p>
        </p:txBody>
      </p:sp>
      <p:sp>
        <p:nvSpPr>
          <p:cNvPr id="527" name="Google Shape;527;p52"/>
          <p:cNvSpPr txBox="1"/>
          <p:nvPr>
            <p:ph idx="1" type="body"/>
          </p:nvPr>
        </p:nvSpPr>
        <p:spPr>
          <a:xfrm>
            <a:off x="971550" y="1917700"/>
            <a:ext cx="38496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rPr lang="es" sz="1600"/>
              <a:t>Al terminar esta fase de desarrollo, los alumnos propusieron elaborar cuestionarios para completar y comprobar el efecto real de su campaña en redes.</a:t>
            </a:r>
            <a:endParaRPr sz="1600"/>
          </a:p>
        </p:txBody>
      </p:sp>
      <p:pic>
        <p:nvPicPr>
          <p:cNvPr id="528" name="Google Shape;528;p52"/>
          <p:cNvPicPr preferRelativeResize="0"/>
          <p:nvPr/>
        </p:nvPicPr>
        <p:blipFill rotWithShape="1">
          <a:blip r:embed="rId3">
            <a:alphaModFix/>
          </a:blip>
          <a:srcRect b="14306" l="39361" r="39636" t="21136"/>
          <a:stretch/>
        </p:blipFill>
        <p:spPr>
          <a:xfrm>
            <a:off x="6540150" y="1660575"/>
            <a:ext cx="1920425" cy="331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3"/>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14.1 Una actividad por cada asignatura de la fase de desarrollo del proyecto</a:t>
            </a:r>
            <a:br>
              <a:rPr lang="es" sz="3000"/>
            </a:br>
            <a:r>
              <a:rPr lang="es" sz="3000"/>
              <a:t>Ética</a:t>
            </a:r>
            <a:endParaRPr sz="3000"/>
          </a:p>
        </p:txBody>
      </p:sp>
      <p:sp>
        <p:nvSpPr>
          <p:cNvPr id="534" name="Google Shape;534;p53"/>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fontScale="92500" lnSpcReduction="20000"/>
          </a:bodyPr>
          <a:lstStyle/>
          <a:p>
            <a:pPr indent="-88900" lvl="0" marL="215900" rtl="0" algn="just">
              <a:spcBef>
                <a:spcPts val="0"/>
              </a:spcBef>
              <a:spcAft>
                <a:spcPts val="0"/>
              </a:spcAft>
              <a:buSzPct val="123529"/>
              <a:buNone/>
            </a:pPr>
            <a:r>
              <a:rPr lang="es" sz="1700"/>
              <a:t>El papel de los valores es imprescindible cuando se habla del cuidado del Medioambiente. Es por ello que el análisis y reflexión sobre la manera en la que el hombre piensa su entorno y la convivencia con él, es de suma importancia, de ahí que se haya implementado diversas actividades para el planteamiento del problema ambiental y los valores a través de:</a:t>
            </a:r>
            <a:endParaRPr sz="1700"/>
          </a:p>
          <a:p>
            <a:pPr indent="-88900" lvl="0" marL="215900" rtl="0" algn="just">
              <a:spcBef>
                <a:spcPts val="0"/>
              </a:spcBef>
              <a:spcAft>
                <a:spcPts val="0"/>
              </a:spcAft>
              <a:buSzPct val="123529"/>
              <a:buNone/>
            </a:pPr>
            <a:r>
              <a:t/>
            </a:r>
            <a:endParaRPr sz="1700"/>
          </a:p>
          <a:p>
            <a:pPr indent="-88900" lvl="0" marL="215900" rtl="0" algn="just">
              <a:spcBef>
                <a:spcPts val="0"/>
              </a:spcBef>
              <a:spcAft>
                <a:spcPts val="0"/>
              </a:spcAft>
              <a:buSzPct val="123529"/>
              <a:buNone/>
            </a:pPr>
            <a:r>
              <a:rPr lang="es" sz="1700"/>
              <a:t>-Discusión y análisis sobre el tema del manejo de basura electrónica</a:t>
            </a:r>
            <a:endParaRPr sz="1700"/>
          </a:p>
          <a:p>
            <a:pPr indent="-88900" lvl="0" marL="215900" rtl="0" algn="just">
              <a:spcBef>
                <a:spcPts val="0"/>
              </a:spcBef>
              <a:spcAft>
                <a:spcPts val="0"/>
              </a:spcAft>
              <a:buSzPct val="123529"/>
              <a:buNone/>
            </a:pPr>
            <a:r>
              <a:rPr lang="es" sz="1700"/>
              <a:t>-Investigación sobre la relación de la ética y el medio ambiente</a:t>
            </a:r>
            <a:endParaRPr sz="1700"/>
          </a:p>
          <a:p>
            <a:pPr indent="-88900" lvl="0" marL="215900" rtl="0" algn="just">
              <a:spcBef>
                <a:spcPts val="0"/>
              </a:spcBef>
              <a:spcAft>
                <a:spcPts val="0"/>
              </a:spcAft>
              <a:buSzPct val="123529"/>
              <a:buNone/>
            </a:pPr>
            <a:r>
              <a:rPr lang="es" sz="1700"/>
              <a:t>-Promoción del cuidado del medio ambiente a través de la elaboración de una mesa de discusión.</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4. Introducción/justificación</a:t>
            </a:r>
            <a:endParaRPr/>
          </a:p>
        </p:txBody>
      </p:sp>
      <p:sp>
        <p:nvSpPr>
          <p:cNvPr id="312" name="Google Shape;312;p18"/>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Autofit/>
          </a:bodyPr>
          <a:lstStyle/>
          <a:p>
            <a:pPr indent="-206533" lvl="0" marL="215900" rtl="0" algn="l">
              <a:lnSpc>
                <a:spcPct val="95000"/>
              </a:lnSpc>
              <a:spcBef>
                <a:spcPts val="0"/>
              </a:spcBef>
              <a:spcAft>
                <a:spcPts val="0"/>
              </a:spcAft>
              <a:buSzPts val="1053"/>
              <a:buChar char="●"/>
            </a:pPr>
            <a:r>
              <a:rPr lang="es" sz="975"/>
              <a:t>La basura electrónica se ha convertido en un gran problema para el medio ambiente, afectando la salud de los seres humanos, la contaminación de aguas de subsuelo, (mar, lagos, ríos y áreas verdes en general), los desechos electrónicos generan graves consecuencias si no se realiza adecuadamente su reciclaje.</a:t>
            </a:r>
            <a:endParaRPr sz="1207"/>
          </a:p>
          <a:p>
            <a:pPr indent="-206533" lvl="0" marL="215900" rtl="0" algn="l">
              <a:lnSpc>
                <a:spcPct val="95000"/>
              </a:lnSpc>
              <a:spcBef>
                <a:spcPts val="600"/>
              </a:spcBef>
              <a:spcAft>
                <a:spcPts val="0"/>
              </a:spcAft>
              <a:buSzPts val="1053"/>
              <a:buChar char="●"/>
            </a:pPr>
            <a:br>
              <a:rPr lang="es" sz="975"/>
            </a:br>
            <a:r>
              <a:rPr lang="es" sz="975"/>
              <a:t>En México se generan 29.000 toneladas de basura electrónica al mes y tan sólo se recicla el 14%. En 2018, a nivel mundial se generaron 50 millones de toneladas de basura electrónica y se estima que  para el 2050 alcance 120 millones de toneladas.</a:t>
            </a:r>
            <a:endParaRPr sz="1207"/>
          </a:p>
          <a:p>
            <a:pPr indent="-206533" lvl="0" marL="215900" rtl="0" algn="l">
              <a:lnSpc>
                <a:spcPct val="95000"/>
              </a:lnSpc>
              <a:spcBef>
                <a:spcPts val="600"/>
              </a:spcBef>
              <a:spcAft>
                <a:spcPts val="0"/>
              </a:spcAft>
              <a:buSzPts val="1053"/>
              <a:buChar char="●"/>
            </a:pPr>
            <a:br>
              <a:rPr lang="es" sz="975"/>
            </a:br>
            <a:r>
              <a:rPr lang="es" sz="975"/>
              <a:t>La intención de desarrollar este proyecto tiene la finalidad de que los alumnos conozcan algunas propiedades de los materiales con los que se fabrican dispositivos electrónicos, como plomo, cobre y arsénico, los cuáles pueden ser potencialmente tóxicos para la salud  así como dañar el medio ambiente;  ya sea desde su elaboración, al usarlos, o bien al  desecharlos de manera inapropiada. </a:t>
            </a:r>
            <a:endParaRPr sz="1207"/>
          </a:p>
          <a:p>
            <a:pPr indent="-206533" lvl="0" marL="215900" rtl="0" algn="l">
              <a:lnSpc>
                <a:spcPct val="95000"/>
              </a:lnSpc>
              <a:spcBef>
                <a:spcPts val="600"/>
              </a:spcBef>
              <a:spcAft>
                <a:spcPts val="0"/>
              </a:spcAft>
              <a:buSzPts val="1053"/>
              <a:buChar char="●"/>
            </a:pPr>
            <a:r>
              <a:rPr lang="es" sz="975"/>
              <a:t>La contaminación que se produce en el entorno puede afectar los ecosistemas de manera considerable e irreversible  y en los seres humanos pueden provocar el desarrollo de graves enfermedades  como: daños en el ADN, cáncer, enfermedades cardiovasculares, inflamación, estrés, entre otros.</a:t>
            </a:r>
            <a:endParaRPr sz="1207"/>
          </a:p>
          <a:p>
            <a:pPr indent="-206533" lvl="0" marL="215900" rtl="0" algn="l">
              <a:lnSpc>
                <a:spcPct val="95000"/>
              </a:lnSpc>
              <a:spcBef>
                <a:spcPts val="600"/>
              </a:spcBef>
              <a:spcAft>
                <a:spcPts val="0"/>
              </a:spcAft>
              <a:buSzPts val="1053"/>
              <a:buChar char="●"/>
            </a:pPr>
            <a:br>
              <a:rPr lang="es" sz="975"/>
            </a:br>
            <a:r>
              <a:rPr lang="es" sz="975"/>
              <a:t>A partir de lo anterior esperamos que el alumno no solo haga conciencia, sino que además involucre a su comunidad escolar en una campaña recolección de basura electrónica.</a:t>
            </a:r>
            <a:endParaRPr sz="1207"/>
          </a:p>
          <a:p>
            <a:pPr indent="0" lvl="0" marL="215900" rtl="0" algn="l">
              <a:lnSpc>
                <a:spcPct val="95000"/>
              </a:lnSpc>
              <a:spcBef>
                <a:spcPts val="600"/>
              </a:spcBef>
              <a:spcAft>
                <a:spcPts val="0"/>
              </a:spcAft>
              <a:buSzPts val="852"/>
              <a:buNone/>
            </a:pPr>
            <a:br>
              <a:rPr lang="es" sz="975"/>
            </a:br>
            <a:endParaRPr sz="975"/>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4"/>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2500"/>
              <a:t>14.2 TEMAS Y CONCEPTOS POR UNIDAD</a:t>
            </a:r>
            <a:endParaRPr sz="2500"/>
          </a:p>
        </p:txBody>
      </p:sp>
      <p:pic>
        <p:nvPicPr>
          <p:cNvPr id="540" name="Google Shape;540;p54"/>
          <p:cNvPicPr preferRelativeResize="0"/>
          <p:nvPr/>
        </p:nvPicPr>
        <p:blipFill>
          <a:blip r:embed="rId3">
            <a:alphaModFix/>
          </a:blip>
          <a:stretch>
            <a:fillRect/>
          </a:stretch>
        </p:blipFill>
        <p:spPr>
          <a:xfrm>
            <a:off x="1146788" y="2032425"/>
            <a:ext cx="6869344" cy="23788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5"/>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Ética</a:t>
            </a:r>
            <a:endParaRPr/>
          </a:p>
        </p:txBody>
      </p:sp>
      <p:sp>
        <p:nvSpPr>
          <p:cNvPr id="546" name="Google Shape;546;p55"/>
          <p:cNvSpPr txBox="1"/>
          <p:nvPr>
            <p:ph idx="1" type="body"/>
          </p:nvPr>
        </p:nvSpPr>
        <p:spPr>
          <a:xfrm>
            <a:off x="973836" y="1920240"/>
            <a:ext cx="3538800" cy="2482800"/>
          </a:xfrm>
          <a:prstGeom prst="rect">
            <a:avLst/>
          </a:prstGeom>
        </p:spPr>
        <p:txBody>
          <a:bodyPr anchorCtr="0" anchor="t" bIns="34275" lIns="68575" spcFirstLastPara="1" rIns="68575" wrap="square" tIns="34275">
            <a:normAutofit fontScale="85000" lnSpcReduction="10000"/>
          </a:bodyPr>
          <a:lstStyle/>
          <a:p>
            <a:pPr indent="0" lvl="0" marL="0" rtl="0" algn="l">
              <a:spcBef>
                <a:spcPts val="300"/>
              </a:spcBef>
              <a:spcAft>
                <a:spcPts val="0"/>
              </a:spcAft>
              <a:buNone/>
            </a:pPr>
            <a:r>
              <a:rPr lang="es"/>
              <a:t>Temas:</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s"/>
              <a:t>UNIDAD 2:</a:t>
            </a:r>
            <a:endParaRPr/>
          </a:p>
          <a:p>
            <a:pPr indent="0" lvl="0" marL="0" rtl="0" algn="l">
              <a:spcBef>
                <a:spcPts val="500"/>
              </a:spcBef>
              <a:spcAft>
                <a:spcPts val="0"/>
              </a:spcAft>
              <a:buNone/>
            </a:pPr>
            <a:r>
              <a:rPr lang="es"/>
              <a:t>1.4 Abordar problemas morales: el principio básico</a:t>
            </a:r>
            <a:endParaRPr/>
          </a:p>
          <a:p>
            <a:pPr indent="0" lvl="0" marL="0" rtl="0" algn="l">
              <a:spcBef>
                <a:spcPts val="500"/>
              </a:spcBef>
              <a:spcAft>
                <a:spcPts val="0"/>
              </a:spcAft>
              <a:buNone/>
            </a:pPr>
            <a:r>
              <a:rPr lang="es"/>
              <a:t>3. El diálogo: herramienta frente a los problemas morales</a:t>
            </a:r>
            <a:endParaRPr/>
          </a:p>
          <a:p>
            <a:pPr indent="0" lvl="0" marL="0" rtl="0" algn="l">
              <a:spcBef>
                <a:spcPts val="500"/>
              </a:spcBef>
              <a:spcAft>
                <a:spcPts val="0"/>
              </a:spcAft>
              <a:buNone/>
            </a:pPr>
            <a:r>
              <a:rPr lang="es"/>
              <a:t>UNIDAD 3</a:t>
            </a:r>
            <a:endParaRPr/>
          </a:p>
          <a:p>
            <a:pPr indent="0" lvl="0" marL="0" rtl="0" algn="l">
              <a:spcBef>
                <a:spcPts val="500"/>
              </a:spcBef>
              <a:spcAft>
                <a:spcPts val="0"/>
              </a:spcAft>
              <a:buNone/>
            </a:pPr>
            <a:r>
              <a:rPr lang="es"/>
              <a:t>2. La modernidad, el hombre y la razón instrumental</a:t>
            </a:r>
            <a:endParaRPr/>
          </a:p>
          <a:p>
            <a:pPr indent="0" lvl="0" marL="0" rtl="0" algn="l">
              <a:spcBef>
                <a:spcPts val="500"/>
              </a:spcBef>
              <a:spcAft>
                <a:spcPts val="0"/>
              </a:spcAft>
              <a:buNone/>
            </a:pPr>
            <a:r>
              <a:rPr lang="es"/>
              <a:t>UNIDAD 5</a:t>
            </a:r>
            <a:endParaRPr/>
          </a:p>
          <a:p>
            <a:pPr indent="0" lvl="0" marL="0" rtl="0" algn="l">
              <a:spcBef>
                <a:spcPts val="500"/>
              </a:spcBef>
              <a:spcAft>
                <a:spcPts val="500"/>
              </a:spcAft>
              <a:buNone/>
            </a:pPr>
            <a:r>
              <a:rPr lang="es"/>
              <a:t>1.5 Reflexionar éticamente sobre el consumo</a:t>
            </a:r>
            <a:endParaRPr/>
          </a:p>
        </p:txBody>
      </p:sp>
      <p:sp>
        <p:nvSpPr>
          <p:cNvPr id="547" name="Google Shape;547;p55"/>
          <p:cNvSpPr txBox="1"/>
          <p:nvPr>
            <p:ph idx="2" type="body"/>
          </p:nvPr>
        </p:nvSpPr>
        <p:spPr>
          <a:xfrm>
            <a:off x="4636008" y="1920240"/>
            <a:ext cx="3538800" cy="2482800"/>
          </a:xfrm>
          <a:prstGeom prst="rect">
            <a:avLst/>
          </a:prstGeom>
        </p:spPr>
        <p:txBody>
          <a:bodyPr anchorCtr="0" anchor="t" bIns="34275" lIns="68575" spcFirstLastPara="1" rIns="68575" wrap="square" tIns="34275">
            <a:normAutofit/>
          </a:bodyPr>
          <a:lstStyle/>
          <a:p>
            <a:pPr indent="0" lvl="0" marL="0" rtl="0" algn="l">
              <a:spcBef>
                <a:spcPts val="300"/>
              </a:spcBef>
              <a:spcAft>
                <a:spcPts val="0"/>
              </a:spcAft>
              <a:buNone/>
            </a:pPr>
            <a:r>
              <a:rPr lang="es"/>
              <a:t>Consumismo</a:t>
            </a:r>
            <a:endParaRPr/>
          </a:p>
          <a:p>
            <a:pPr indent="0" lvl="0" marL="0" rtl="0" algn="l">
              <a:spcBef>
                <a:spcPts val="500"/>
              </a:spcBef>
              <a:spcAft>
                <a:spcPts val="0"/>
              </a:spcAft>
              <a:buNone/>
            </a:pPr>
            <a:r>
              <a:rPr lang="es"/>
              <a:t>Medio ambiente</a:t>
            </a:r>
            <a:endParaRPr/>
          </a:p>
          <a:p>
            <a:pPr indent="0" lvl="0" marL="0" rtl="0" algn="l">
              <a:spcBef>
                <a:spcPts val="500"/>
              </a:spcBef>
              <a:spcAft>
                <a:spcPts val="0"/>
              </a:spcAft>
              <a:buNone/>
            </a:pPr>
            <a:r>
              <a:rPr lang="es"/>
              <a:t>Valores</a:t>
            </a:r>
            <a:endParaRPr/>
          </a:p>
          <a:p>
            <a:pPr indent="0" lvl="0" marL="0" rtl="0" algn="l">
              <a:spcBef>
                <a:spcPts val="500"/>
              </a:spcBef>
              <a:spcAft>
                <a:spcPts val="0"/>
              </a:spcAft>
              <a:buNone/>
            </a:pPr>
            <a:r>
              <a:rPr lang="es"/>
              <a:t>Modernidad</a:t>
            </a:r>
            <a:endParaRPr/>
          </a:p>
          <a:p>
            <a:pPr indent="0" lvl="0" marL="0" rtl="0" algn="l">
              <a:spcBef>
                <a:spcPts val="500"/>
              </a:spcBef>
              <a:spcAft>
                <a:spcPts val="0"/>
              </a:spcAft>
              <a:buNone/>
            </a:pPr>
            <a:r>
              <a:rPr lang="es"/>
              <a:t>Razón instrumental</a:t>
            </a:r>
            <a:endParaRPr/>
          </a:p>
          <a:p>
            <a:pPr indent="0" lvl="0" marL="0" rtl="0" algn="l">
              <a:spcBef>
                <a:spcPts val="500"/>
              </a:spcBef>
              <a:spcAft>
                <a:spcPts val="0"/>
              </a:spcAft>
              <a:buNone/>
            </a:pPr>
            <a:r>
              <a:rPr lang="es"/>
              <a:t>Diálogo</a:t>
            </a:r>
            <a:endParaRPr/>
          </a:p>
          <a:p>
            <a:pPr indent="0" lvl="0" marL="0" rtl="0" algn="l">
              <a:spcBef>
                <a:spcPts val="500"/>
              </a:spcBef>
              <a:spcAft>
                <a:spcPts val="500"/>
              </a:spcAft>
              <a:buNone/>
            </a:pPr>
            <a:r>
              <a:rPr lang="es"/>
              <a:t>Problema moral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6"/>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sz="2700"/>
              <a:t>14.3 JUSTIFICACIÓN DE LA ACTIVIDAD</a:t>
            </a:r>
            <a:endParaRPr sz="2700"/>
          </a:p>
        </p:txBody>
      </p:sp>
      <p:sp>
        <p:nvSpPr>
          <p:cNvPr id="553" name="Google Shape;553;p56"/>
          <p:cNvSpPr txBox="1"/>
          <p:nvPr>
            <p:ph idx="1" type="body"/>
          </p:nvPr>
        </p:nvSpPr>
        <p:spPr>
          <a:xfrm>
            <a:off x="971551" y="1917699"/>
            <a:ext cx="7200900" cy="2489100"/>
          </a:xfrm>
          <a:prstGeom prst="rect">
            <a:avLst/>
          </a:prstGeom>
        </p:spPr>
        <p:txBody>
          <a:bodyPr anchorCtr="0" anchor="t" bIns="34275" lIns="68575" spcFirstLastPara="1" rIns="68575" wrap="square" tIns="34275">
            <a:normAutofit fontScale="85000" lnSpcReduction="20000"/>
          </a:bodyPr>
          <a:lstStyle/>
          <a:p>
            <a:pPr indent="0" lvl="0" marL="0" rtl="0" algn="l">
              <a:spcBef>
                <a:spcPts val="300"/>
              </a:spcBef>
              <a:spcAft>
                <a:spcPts val="0"/>
              </a:spcAft>
              <a:buNone/>
            </a:pPr>
            <a:r>
              <a:t/>
            </a:r>
            <a:endParaRPr/>
          </a:p>
          <a:p>
            <a:pPr indent="-88900" lvl="0" marL="215900" rtl="0" algn="just">
              <a:spcBef>
                <a:spcPts val="500"/>
              </a:spcBef>
              <a:spcAft>
                <a:spcPts val="0"/>
              </a:spcAft>
              <a:buClr>
                <a:srgbClr val="000000"/>
              </a:buClr>
              <a:buSzPct val="121254"/>
              <a:buFont typeface="Arial"/>
              <a:buNone/>
            </a:pPr>
            <a:r>
              <a:t/>
            </a:r>
            <a:endParaRPr sz="1731"/>
          </a:p>
          <a:p>
            <a:pPr indent="-88900" lvl="0" marL="215900" rtl="0" algn="just">
              <a:spcBef>
                <a:spcPts val="0"/>
              </a:spcBef>
              <a:spcAft>
                <a:spcPts val="0"/>
              </a:spcAft>
              <a:buClr>
                <a:srgbClr val="000000"/>
              </a:buClr>
              <a:buSzPct val="121254"/>
              <a:buFont typeface="Arial"/>
              <a:buNone/>
            </a:pPr>
            <a:r>
              <a:rPr lang="es" sz="1731"/>
              <a:t>Conocer a través del desarrollo del proyecto los beneficios del uso de los dispositivos electrónicos para lograr los fines generales planteados.</a:t>
            </a:r>
            <a:endParaRPr sz="1731"/>
          </a:p>
          <a:p>
            <a:pPr indent="-88900" lvl="0" marL="215900" rtl="0" algn="just">
              <a:spcBef>
                <a:spcPts val="0"/>
              </a:spcBef>
              <a:spcAft>
                <a:spcPts val="0"/>
              </a:spcAft>
              <a:buClr>
                <a:srgbClr val="000000"/>
              </a:buClr>
              <a:buSzPct val="121254"/>
              <a:buFont typeface="Arial"/>
              <a:buNone/>
            </a:pPr>
            <a:r>
              <a:t/>
            </a:r>
            <a:endParaRPr sz="1731"/>
          </a:p>
          <a:p>
            <a:pPr indent="-88900" lvl="0" marL="215900" rtl="0" algn="just">
              <a:spcBef>
                <a:spcPts val="0"/>
              </a:spcBef>
              <a:spcAft>
                <a:spcPts val="0"/>
              </a:spcAft>
              <a:buClr>
                <a:srgbClr val="000000"/>
              </a:buClr>
              <a:buSzPct val="121254"/>
              <a:buFont typeface="Arial"/>
              <a:buNone/>
            </a:pPr>
            <a:r>
              <a:rPr lang="es" sz="1731"/>
              <a:t>Aprender que aún en las actuales condiciones derivadas de la pandemia de COVID-19, es posible el logro de objetivos a través de actividades a distancia.</a:t>
            </a:r>
            <a:endParaRPr sz="1731"/>
          </a:p>
          <a:p>
            <a:pPr indent="-88900" lvl="0" marL="215900" rtl="0" algn="just">
              <a:spcBef>
                <a:spcPts val="0"/>
              </a:spcBef>
              <a:spcAft>
                <a:spcPts val="0"/>
              </a:spcAft>
              <a:buClr>
                <a:srgbClr val="000000"/>
              </a:buClr>
              <a:buSzPct val="121254"/>
              <a:buFont typeface="Arial"/>
              <a:buNone/>
            </a:pPr>
            <a:r>
              <a:t/>
            </a:r>
            <a:endParaRPr sz="1731"/>
          </a:p>
          <a:p>
            <a:pPr indent="-88900" lvl="0" marL="215900" rtl="0" algn="just">
              <a:spcBef>
                <a:spcPts val="0"/>
              </a:spcBef>
              <a:spcAft>
                <a:spcPts val="0"/>
              </a:spcAft>
              <a:buClr>
                <a:srgbClr val="000000"/>
              </a:buClr>
              <a:buSzPct val="121254"/>
              <a:buFont typeface="Arial"/>
              <a:buNone/>
            </a:pPr>
            <a:r>
              <a:rPr lang="es" sz="1731"/>
              <a:t>Aprender que los dispositivos electrónicos tienen dos facetas: su utilización y aprovechamiento, así como su utilización, </a:t>
            </a:r>
            <a:endParaRPr sz="1731"/>
          </a:p>
          <a:p>
            <a:pPr indent="0" lvl="0" marL="0" rtl="0" algn="l">
              <a:spcBef>
                <a:spcPts val="300"/>
              </a:spcBef>
              <a:spcAft>
                <a:spcPts val="5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2900"/>
              <a:t>14.4 DESCRIPCIÓN Y APERTURA</a:t>
            </a:r>
            <a:endParaRPr sz="2900"/>
          </a:p>
        </p:txBody>
      </p:sp>
      <p:sp>
        <p:nvSpPr>
          <p:cNvPr id="559" name="Google Shape;559;p57"/>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500"/>
              <a:t>Se trabajó principalmente con la apertura de foros de opinión sobre el problema del medioambiente, reciclaje y promoción de una cultura del medioambiental y su relación con la ética, los valores, el hombre y el uso responsable de dichos, lo anterior a través de la formación de equipos de trabajo y la investigación sobre los diferentes aspectos arriba mencionados.</a:t>
            </a:r>
            <a:endParaRPr sz="15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2700"/>
              <a:t>14.5  ORGANIZACIÓN DEL GRUPO</a:t>
            </a:r>
            <a:endParaRPr sz="2700"/>
          </a:p>
        </p:txBody>
      </p:sp>
      <p:sp>
        <p:nvSpPr>
          <p:cNvPr id="565" name="Google Shape;565;p58"/>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500"/>
              <a:t>Se formaron diversos equipos para que investiguen un tema previamente asignado sobre la relación de la ética y el medio ambiente. </a:t>
            </a:r>
            <a:endParaRPr sz="1500"/>
          </a:p>
        </p:txBody>
      </p:sp>
      <p:pic>
        <p:nvPicPr>
          <p:cNvPr id="566" name="Google Shape;566;p58"/>
          <p:cNvPicPr preferRelativeResize="0"/>
          <p:nvPr/>
        </p:nvPicPr>
        <p:blipFill>
          <a:blip r:embed="rId3">
            <a:alphaModFix/>
          </a:blip>
          <a:stretch>
            <a:fillRect/>
          </a:stretch>
        </p:blipFill>
        <p:spPr>
          <a:xfrm>
            <a:off x="5171250" y="3020100"/>
            <a:ext cx="2550976" cy="1386700"/>
          </a:xfrm>
          <a:prstGeom prst="rect">
            <a:avLst/>
          </a:prstGeom>
          <a:noFill/>
          <a:ln>
            <a:noFill/>
          </a:ln>
        </p:spPr>
      </p:pic>
      <p:pic>
        <p:nvPicPr>
          <p:cNvPr id="567" name="Google Shape;567;p58"/>
          <p:cNvPicPr preferRelativeResize="0"/>
          <p:nvPr/>
        </p:nvPicPr>
        <p:blipFill>
          <a:blip r:embed="rId4">
            <a:alphaModFix/>
          </a:blip>
          <a:stretch>
            <a:fillRect/>
          </a:stretch>
        </p:blipFill>
        <p:spPr>
          <a:xfrm>
            <a:off x="1220050" y="3020100"/>
            <a:ext cx="2717349" cy="1386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9"/>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3100"/>
              <a:t>14.6 CIERRE DE LA ACTIVIDAD</a:t>
            </a:r>
            <a:endParaRPr sz="3100"/>
          </a:p>
        </p:txBody>
      </p:sp>
      <p:sp>
        <p:nvSpPr>
          <p:cNvPr id="573" name="Google Shape;573;p59"/>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rPr lang="es"/>
              <a:t>Finalmente los alumnos generaron una campaña de promoción y cuidado del medio ambiente a través de una </a:t>
            </a:r>
            <a:r>
              <a:rPr lang="es"/>
              <a:t>página</a:t>
            </a:r>
            <a:r>
              <a:rPr lang="es"/>
              <a:t> de Instagram generada por ellos con el fin de orientar, informar y guiar sobre el  manejo adecuado de basura electrónica generada en casa, con el fin de evitar contaminación ambiental</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60"/>
          <p:cNvPicPr preferRelativeResize="0"/>
          <p:nvPr/>
        </p:nvPicPr>
        <p:blipFill>
          <a:blip r:embed="rId3">
            <a:alphaModFix/>
          </a:blip>
          <a:stretch>
            <a:fillRect/>
          </a:stretch>
        </p:blipFill>
        <p:spPr>
          <a:xfrm>
            <a:off x="3440150" y="320250"/>
            <a:ext cx="2556025" cy="4380425"/>
          </a:xfrm>
          <a:prstGeom prst="rect">
            <a:avLst/>
          </a:prstGeom>
          <a:noFill/>
          <a:ln>
            <a:noFill/>
          </a:ln>
        </p:spPr>
      </p:pic>
      <p:pic>
        <p:nvPicPr>
          <p:cNvPr id="579" name="Google Shape;579;p60"/>
          <p:cNvPicPr preferRelativeResize="0"/>
          <p:nvPr/>
        </p:nvPicPr>
        <p:blipFill>
          <a:blip r:embed="rId4">
            <a:alphaModFix/>
          </a:blip>
          <a:stretch>
            <a:fillRect/>
          </a:stretch>
        </p:blipFill>
        <p:spPr>
          <a:xfrm>
            <a:off x="5996175" y="320250"/>
            <a:ext cx="2556025" cy="4380426"/>
          </a:xfrm>
          <a:prstGeom prst="rect">
            <a:avLst/>
          </a:prstGeom>
          <a:noFill/>
          <a:ln>
            <a:noFill/>
          </a:ln>
        </p:spPr>
      </p:pic>
      <p:pic>
        <p:nvPicPr>
          <p:cNvPr id="580" name="Google Shape;580;p60"/>
          <p:cNvPicPr preferRelativeResize="0"/>
          <p:nvPr/>
        </p:nvPicPr>
        <p:blipFill>
          <a:blip r:embed="rId5">
            <a:alphaModFix/>
          </a:blip>
          <a:stretch>
            <a:fillRect/>
          </a:stretch>
        </p:blipFill>
        <p:spPr>
          <a:xfrm>
            <a:off x="727750" y="320250"/>
            <a:ext cx="2712401" cy="458692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1"/>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2500"/>
              <a:t>14.7  ACTIVIDADES QUE SE HARÁN CON LOS RESULTADOS</a:t>
            </a:r>
            <a:endParaRPr sz="2500"/>
          </a:p>
        </p:txBody>
      </p:sp>
      <p:sp>
        <p:nvSpPr>
          <p:cNvPr id="586" name="Google Shape;586;p61"/>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266700" lvl="0" marL="342900" rtl="0" algn="l">
              <a:spcBef>
                <a:spcPts val="0"/>
              </a:spcBef>
              <a:spcAft>
                <a:spcPts val="0"/>
              </a:spcAft>
              <a:buSzPts val="1600"/>
              <a:buChar char="●"/>
            </a:pPr>
            <a:r>
              <a:rPr lang="es"/>
              <a:t>Discusión sobre los resultados de la campaña de concientización ambiental</a:t>
            </a:r>
            <a:endParaRPr/>
          </a:p>
          <a:p>
            <a:pPr indent="-266700" lvl="0" marL="342900" rtl="0" algn="l">
              <a:spcBef>
                <a:spcPts val="0"/>
              </a:spcBef>
              <a:spcAft>
                <a:spcPts val="0"/>
              </a:spcAft>
              <a:buSzPts val="1600"/>
              <a:buChar char="●"/>
            </a:pPr>
            <a:r>
              <a:rPr lang="es"/>
              <a:t>Análisis y reflexión sobre el problema ambiental que ha generado la actividad humana a partir de un enfoque inadecuado de la ciencia y la tecnología</a:t>
            </a:r>
            <a:endParaRPr/>
          </a:p>
          <a:p>
            <a:pPr indent="-266700" lvl="0" marL="342900" rtl="0" algn="l">
              <a:spcBef>
                <a:spcPts val="0"/>
              </a:spcBef>
              <a:spcAft>
                <a:spcPts val="0"/>
              </a:spcAft>
              <a:buSzPts val="1600"/>
              <a:buChar char="●"/>
            </a:pPr>
            <a:r>
              <a:rPr lang="es"/>
              <a:t>Debate sobre el papel de modernidad como generadora de bienestar, y contraposición de una postura posmoderna, que considera que la tecnificación de la sociedad nos ha llevado a los problemas ambientales actuales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62"/>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2400"/>
              <a:t>14.8 </a:t>
            </a:r>
            <a:r>
              <a:rPr lang="es" sz="2300"/>
              <a:t>CONTRASTACIÓN ENTRE LO ESPERADO Y LO SUCEDIDO</a:t>
            </a:r>
            <a:endParaRPr sz="2400"/>
          </a:p>
        </p:txBody>
      </p:sp>
      <p:sp>
        <p:nvSpPr>
          <p:cNvPr id="592" name="Google Shape;592;p62"/>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400"/>
              <a:t>Aunque el propósito de generar en el alumno una conciencia ambiental sobre el manejo adecuado de la basura electrónica y la valoración del medioambiente, es evidente que el uso desmedido de artefactos electrónicos en la vida cotidiana, provoquen cierto desinterés respecto al problema, y pese al ejercicio académico, social y moral de promover el manejo adecuado de la basura electrónica, no disminuya su consumo y su uso desproporcionado.</a:t>
            </a:r>
            <a:endParaRPr sz="1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3"/>
          <p:cNvSpPr txBox="1"/>
          <p:nvPr>
            <p:ph type="title"/>
          </p:nvPr>
        </p:nvSpPr>
        <p:spPr>
          <a:xfrm>
            <a:off x="971551" y="804737"/>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sz="3000"/>
              <a:t>14.9 TOMA DE DECISIONES</a:t>
            </a:r>
            <a:endParaRPr sz="3000"/>
          </a:p>
        </p:txBody>
      </p:sp>
      <p:sp>
        <p:nvSpPr>
          <p:cNvPr id="598" name="Google Shape;598;p63"/>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fontScale="92500" lnSpcReduction="20000"/>
          </a:bodyPr>
          <a:lstStyle/>
          <a:p>
            <a:pPr indent="-88900" lvl="0" marL="215900" rtl="0" algn="l">
              <a:spcBef>
                <a:spcPts val="0"/>
              </a:spcBef>
              <a:spcAft>
                <a:spcPts val="0"/>
              </a:spcAft>
              <a:buSzPct val="123529"/>
              <a:buNone/>
            </a:pPr>
            <a:r>
              <a:rPr lang="es" sz="1700"/>
              <a:t>Uno de los principales desafíos fue  la comunicación a distancia para definir la forma de trabajo.</a:t>
            </a:r>
            <a:endParaRPr sz="1700"/>
          </a:p>
          <a:p>
            <a:pPr indent="-88900" lvl="0" marL="215900" rtl="0" algn="l">
              <a:spcBef>
                <a:spcPts val="0"/>
              </a:spcBef>
              <a:spcAft>
                <a:spcPts val="0"/>
              </a:spcAft>
              <a:buSzPct val="123529"/>
              <a:buNone/>
            </a:pPr>
            <a:r>
              <a:t/>
            </a:r>
            <a:endParaRPr sz="1700"/>
          </a:p>
          <a:p>
            <a:pPr indent="-88900" lvl="0" marL="215900" rtl="0" algn="l">
              <a:spcBef>
                <a:spcPts val="0"/>
              </a:spcBef>
              <a:spcAft>
                <a:spcPts val="0"/>
              </a:spcAft>
              <a:buSzPct val="123529"/>
              <a:buNone/>
            </a:pPr>
            <a:r>
              <a:rPr lang="es" sz="1700"/>
              <a:t>Otro desafío importante fue coordinar correctamente a los chicos de modo que la difusión de la información fuera concisa, clara y tocara temas relevantes.</a:t>
            </a:r>
            <a:endParaRPr sz="1700"/>
          </a:p>
          <a:p>
            <a:pPr indent="-88900" lvl="0" marL="215900" rtl="0" algn="l">
              <a:spcBef>
                <a:spcPts val="0"/>
              </a:spcBef>
              <a:spcAft>
                <a:spcPts val="0"/>
              </a:spcAft>
              <a:buSzPct val="123529"/>
              <a:buNone/>
            </a:pPr>
            <a:r>
              <a:t/>
            </a:r>
            <a:endParaRPr sz="1700"/>
          </a:p>
          <a:p>
            <a:pPr indent="-88900" lvl="0" marL="215900" rtl="0" algn="l">
              <a:spcBef>
                <a:spcPts val="0"/>
              </a:spcBef>
              <a:spcAft>
                <a:spcPts val="0"/>
              </a:spcAft>
              <a:buSzPct val="123529"/>
              <a:buNone/>
            </a:pPr>
            <a:r>
              <a:rPr lang="es" sz="1700"/>
              <a:t>Finalmente la conclusión a distancia sobre los planteado en el proyecto dada la contingencia de salud y la interrupción de la continuación del mismo en la comunidad escolar</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5. Objetivo general</a:t>
            </a:r>
            <a:endParaRPr/>
          </a:p>
        </p:txBody>
      </p:sp>
      <p:sp>
        <p:nvSpPr>
          <p:cNvPr id="318" name="Google Shape;318;p19"/>
          <p:cNvSpPr txBox="1"/>
          <p:nvPr>
            <p:ph idx="1" type="body"/>
          </p:nvPr>
        </p:nvSpPr>
        <p:spPr>
          <a:xfrm>
            <a:off x="1062990" y="1526973"/>
            <a:ext cx="7406400" cy="3485400"/>
          </a:xfrm>
          <a:prstGeom prst="rect">
            <a:avLst/>
          </a:prstGeom>
          <a:noFill/>
          <a:ln>
            <a:noFill/>
          </a:ln>
        </p:spPr>
        <p:txBody>
          <a:bodyPr anchorCtr="0" anchor="ctr" bIns="0" lIns="0" spcFirstLastPara="1" rIns="68575" wrap="square" tIns="0">
            <a:normAutofit/>
          </a:bodyPr>
          <a:lstStyle/>
          <a:p>
            <a:pPr indent="0" lvl="0" marL="0" marR="0" rtl="0" algn="just">
              <a:lnSpc>
                <a:spcPct val="100000"/>
              </a:lnSpc>
              <a:spcBef>
                <a:spcPts val="0"/>
              </a:spcBef>
              <a:spcAft>
                <a:spcPts val="0"/>
              </a:spcAft>
              <a:buClr>
                <a:srgbClr val="262626"/>
              </a:buClr>
              <a:buSzPts val="4100"/>
              <a:buFont typeface="Garamond"/>
              <a:buNone/>
            </a:pPr>
            <a:r>
              <a:t/>
            </a:r>
            <a:endParaRPr b="0" i="0" sz="4100" u="none" cap="none" strike="noStrike">
              <a:solidFill>
                <a:schemeClr val="dk1"/>
              </a:solidFill>
              <a:latin typeface="Arial"/>
              <a:ea typeface="Arial"/>
              <a:cs typeface="Arial"/>
              <a:sym typeface="Arial"/>
            </a:endParaRPr>
          </a:p>
          <a:p>
            <a:pPr indent="-133350" lvl="0" marL="0" marR="0" rtl="0" algn="just">
              <a:lnSpc>
                <a:spcPct val="100000"/>
              </a:lnSpc>
              <a:spcBef>
                <a:spcPts val="0"/>
              </a:spcBef>
              <a:spcAft>
                <a:spcPts val="0"/>
              </a:spcAft>
              <a:buClr>
                <a:schemeClr val="dk1"/>
              </a:buClr>
              <a:buSzPts val="2100"/>
              <a:buFont typeface="Century Gothic"/>
              <a:buChar char="•"/>
            </a:pPr>
            <a:r>
              <a:rPr b="1" i="0" lang="es" sz="2100" u="none" cap="none" strike="noStrike">
                <a:solidFill>
                  <a:schemeClr val="dk1"/>
                </a:solidFill>
                <a:latin typeface="Century Gothic"/>
                <a:ea typeface="Century Gothic"/>
                <a:cs typeface="Century Gothic"/>
                <a:sym typeface="Century Gothic"/>
              </a:rPr>
              <a:t>Que el alumno reflexione y transmita a la comunidad, mediante una campaña digital informativa, a través de las re</a:t>
            </a:r>
            <a:r>
              <a:rPr b="1" lang="es" sz="2100">
                <a:solidFill>
                  <a:schemeClr val="dk1"/>
                </a:solidFill>
                <a:latin typeface="Century Gothic"/>
                <a:ea typeface="Century Gothic"/>
                <a:cs typeface="Century Gothic"/>
                <a:sym typeface="Century Gothic"/>
              </a:rPr>
              <a:t>des sociales</a:t>
            </a:r>
            <a:r>
              <a:rPr b="1" i="0" lang="es" sz="2100" u="none" cap="none" strike="noStrike">
                <a:solidFill>
                  <a:schemeClr val="dk1"/>
                </a:solidFill>
                <a:latin typeface="Century Gothic"/>
                <a:ea typeface="Century Gothic"/>
                <a:cs typeface="Century Gothic"/>
                <a:sym typeface="Century Gothic"/>
              </a:rPr>
              <a:t>, las repercusiones en la salud y en el ambiente causadas por el mal manejo de la basura electrónica</a:t>
            </a:r>
            <a:endParaRPr b="0" i="0" sz="2700" u="none" cap="none" strike="noStrike">
              <a:solidFill>
                <a:schemeClr val="dk1"/>
              </a:solidFill>
            </a:endParaRPr>
          </a:p>
          <a:p>
            <a:pPr indent="0" lvl="0" marL="0" marR="0" rtl="0" algn="just">
              <a:lnSpc>
                <a:spcPct val="100000"/>
              </a:lnSpc>
              <a:spcBef>
                <a:spcPts val="0"/>
              </a:spcBef>
              <a:spcAft>
                <a:spcPts val="0"/>
              </a:spcAft>
              <a:buClr>
                <a:schemeClr val="dk1"/>
              </a:buClr>
              <a:buSzPts val="4100"/>
              <a:buFont typeface="Arial"/>
              <a:buNone/>
            </a:pPr>
            <a:br>
              <a:rPr b="0" i="0" lang="es" sz="4100" u="none" cap="none" strike="noStrike">
                <a:solidFill>
                  <a:schemeClr val="dk1"/>
                </a:solidFill>
                <a:latin typeface="Arial"/>
                <a:ea typeface="Arial"/>
                <a:cs typeface="Arial"/>
                <a:sym typeface="Arial"/>
              </a:rPr>
            </a:br>
            <a:endParaRPr b="0" i="0" sz="41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4"/>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14.1 Una actividad por cada asignatura de la fase de desarrollo del proyecto</a:t>
            </a:r>
            <a:br>
              <a:rPr lang="es" sz="3000"/>
            </a:br>
            <a:r>
              <a:rPr lang="es" sz="3000"/>
              <a:t>Química</a:t>
            </a:r>
            <a:endParaRPr sz="3000"/>
          </a:p>
        </p:txBody>
      </p:sp>
      <p:sp>
        <p:nvSpPr>
          <p:cNvPr id="604" name="Google Shape;604;p64"/>
          <p:cNvSpPr txBox="1"/>
          <p:nvPr>
            <p:ph idx="1" type="body"/>
          </p:nvPr>
        </p:nvSpPr>
        <p:spPr>
          <a:xfrm>
            <a:off x="971551" y="2070099"/>
            <a:ext cx="7200900" cy="2489100"/>
          </a:xfrm>
          <a:prstGeom prst="rect">
            <a:avLst/>
          </a:prstGeom>
          <a:noFill/>
          <a:ln>
            <a:noFill/>
          </a:ln>
        </p:spPr>
        <p:txBody>
          <a:bodyPr anchorCtr="0" anchor="t" bIns="34275" lIns="68575" spcFirstLastPara="1" rIns="68575" wrap="square" tIns="34275">
            <a:noAutofit/>
          </a:bodyPr>
          <a:lstStyle/>
          <a:p>
            <a:pPr indent="-88900" lvl="0" marL="215900" rtl="0" algn="l">
              <a:spcBef>
                <a:spcPts val="0"/>
              </a:spcBef>
              <a:spcAft>
                <a:spcPts val="0"/>
              </a:spcAft>
              <a:buSzPts val="683"/>
              <a:buNone/>
            </a:pPr>
            <a:r>
              <a:t/>
            </a:r>
            <a:endParaRPr sz="1234"/>
          </a:p>
          <a:p>
            <a:pPr indent="-307003" lvl="0" marL="457200" rtl="0" algn="l">
              <a:spcBef>
                <a:spcPts val="0"/>
              </a:spcBef>
              <a:spcAft>
                <a:spcPts val="0"/>
              </a:spcAft>
              <a:buSzPts val="1235"/>
              <a:buChar char="●"/>
            </a:pPr>
            <a:r>
              <a:rPr lang="es" sz="1234"/>
              <a:t>Investigación acerca de la relación de los elementos de la tabla periódica con los dispositivos electrónicos y su impacto en el ambiente al desecharlos sin ningún programa dirigido.</a:t>
            </a:r>
            <a:endParaRPr sz="1234"/>
          </a:p>
          <a:p>
            <a:pPr indent="-88900" lvl="0" marL="215900" rtl="0" algn="l">
              <a:spcBef>
                <a:spcPts val="0"/>
              </a:spcBef>
              <a:spcAft>
                <a:spcPts val="0"/>
              </a:spcAft>
              <a:buSzPts val="683"/>
              <a:buNone/>
            </a:pPr>
            <a:r>
              <a:t/>
            </a:r>
            <a:endParaRPr sz="1234"/>
          </a:p>
          <a:p>
            <a:pPr indent="-307003" lvl="0" marL="457200" rtl="0" algn="l">
              <a:spcBef>
                <a:spcPts val="0"/>
              </a:spcBef>
              <a:spcAft>
                <a:spcPts val="0"/>
              </a:spcAft>
              <a:buSzPts val="1235"/>
              <a:buChar char="●"/>
            </a:pPr>
            <a:r>
              <a:rPr lang="es" sz="1234"/>
              <a:t>Elaboración de la infografía conteniendo los puntos relevantes del análisis arriba mencionado.</a:t>
            </a:r>
            <a:endParaRPr sz="1234"/>
          </a:p>
          <a:p>
            <a:pPr indent="-88900" lvl="0" marL="215900" rtl="0" algn="l">
              <a:spcBef>
                <a:spcPts val="0"/>
              </a:spcBef>
              <a:spcAft>
                <a:spcPts val="0"/>
              </a:spcAft>
              <a:buSzPts val="683"/>
              <a:buNone/>
            </a:pPr>
            <a:r>
              <a:t/>
            </a:r>
            <a:endParaRPr sz="1234"/>
          </a:p>
          <a:p>
            <a:pPr indent="0" lvl="0" marL="127000" rtl="0" algn="l">
              <a:spcBef>
                <a:spcPts val="0"/>
              </a:spcBef>
              <a:spcAft>
                <a:spcPts val="0"/>
              </a:spcAft>
              <a:buSzPts val="683"/>
              <a:buNone/>
            </a:pPr>
            <a:r>
              <a:t/>
            </a:r>
            <a:endParaRPr sz="1234"/>
          </a:p>
          <a:p>
            <a:pPr indent="-307003" lvl="0" marL="457200" rtl="0" algn="l">
              <a:spcBef>
                <a:spcPts val="0"/>
              </a:spcBef>
              <a:spcAft>
                <a:spcPts val="0"/>
              </a:spcAft>
              <a:buSzPts val="1235"/>
              <a:buChar char="●"/>
            </a:pPr>
            <a:r>
              <a:rPr lang="es" sz="1234"/>
              <a:t>Recopilación de comentarios y señalamientos en la cuenta de Instagram para su análisis.</a:t>
            </a:r>
            <a:endParaRPr sz="1234"/>
          </a:p>
          <a:p>
            <a:pPr indent="-88900" lvl="0" marL="215900" rtl="0" algn="l">
              <a:spcBef>
                <a:spcPts val="0"/>
              </a:spcBef>
              <a:spcAft>
                <a:spcPts val="0"/>
              </a:spcAft>
              <a:buSzPts val="683"/>
              <a:buNone/>
            </a:pPr>
            <a:r>
              <a:t/>
            </a:r>
            <a:endParaRPr sz="1234"/>
          </a:p>
          <a:p>
            <a:pPr indent="-88900" lvl="0" marL="215900" rtl="0" algn="l">
              <a:spcBef>
                <a:spcPts val="0"/>
              </a:spcBef>
              <a:spcAft>
                <a:spcPts val="0"/>
              </a:spcAft>
              <a:buSzPts val="683"/>
              <a:buNone/>
            </a:pPr>
            <a:r>
              <a:t/>
            </a:r>
            <a:endParaRPr sz="787"/>
          </a:p>
          <a:p>
            <a:pPr indent="0" lvl="0" marL="0" rtl="0" algn="l">
              <a:spcBef>
                <a:spcPts val="0"/>
              </a:spcBef>
              <a:spcAft>
                <a:spcPts val="0"/>
              </a:spcAft>
              <a:buSzPts val="683"/>
              <a:buNone/>
            </a:pPr>
            <a:r>
              <a:t/>
            </a:r>
            <a:endParaRPr sz="787"/>
          </a:p>
          <a:p>
            <a:pPr indent="-88900" lvl="0" marL="215900" rtl="0" algn="l">
              <a:spcBef>
                <a:spcPts val="0"/>
              </a:spcBef>
              <a:spcAft>
                <a:spcPts val="0"/>
              </a:spcAft>
              <a:buSzPts val="683"/>
              <a:buNone/>
            </a:pPr>
            <a:r>
              <a:t/>
            </a:r>
            <a:endParaRPr sz="787"/>
          </a:p>
          <a:p>
            <a:pPr indent="-88900" lvl="0" marL="215900" rtl="0" algn="l">
              <a:spcBef>
                <a:spcPts val="0"/>
              </a:spcBef>
              <a:spcAft>
                <a:spcPts val="0"/>
              </a:spcAft>
              <a:buSzPts val="683"/>
              <a:buNone/>
            </a:pPr>
            <a:r>
              <a:t/>
            </a:r>
            <a:endParaRPr sz="787"/>
          </a:p>
          <a:p>
            <a:pPr indent="-88900" lvl="0" marL="215900" rtl="0" algn="l">
              <a:spcBef>
                <a:spcPts val="0"/>
              </a:spcBef>
              <a:spcAft>
                <a:spcPts val="0"/>
              </a:spcAft>
              <a:buSzPts val="683"/>
              <a:buNone/>
            </a:pPr>
            <a:r>
              <a:t/>
            </a:r>
            <a:endParaRPr sz="622"/>
          </a:p>
          <a:p>
            <a:pPr indent="-88900" lvl="0" marL="215900" rtl="0" algn="l">
              <a:spcBef>
                <a:spcPts val="0"/>
              </a:spcBef>
              <a:spcAft>
                <a:spcPts val="0"/>
              </a:spcAft>
              <a:buSzPts val="683"/>
              <a:buNone/>
            </a:pPr>
            <a:r>
              <a:t/>
            </a:r>
            <a:endParaRPr sz="622"/>
          </a:p>
          <a:p>
            <a:pPr indent="-88900" lvl="0" marL="215900" rtl="0" algn="l">
              <a:spcBef>
                <a:spcPts val="0"/>
              </a:spcBef>
              <a:spcAft>
                <a:spcPts val="0"/>
              </a:spcAft>
              <a:buSzPts val="683"/>
              <a:buNone/>
            </a:pPr>
            <a:r>
              <a:t/>
            </a:r>
            <a:endParaRPr sz="622"/>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5"/>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14-2 TEMAS Y CONCEPTOS</a:t>
            </a:r>
            <a:endParaRPr/>
          </a:p>
          <a:p>
            <a:pPr indent="0" lvl="0" marL="0" rtl="0" algn="ctr">
              <a:spcBef>
                <a:spcPts val="0"/>
              </a:spcBef>
              <a:spcAft>
                <a:spcPts val="0"/>
              </a:spcAft>
              <a:buClr>
                <a:srgbClr val="262626"/>
              </a:buClr>
              <a:buSzPts val="3300"/>
              <a:buFont typeface="Garamond"/>
              <a:buNone/>
            </a:pPr>
            <a:r>
              <a:t/>
            </a:r>
            <a:endParaRPr/>
          </a:p>
        </p:txBody>
      </p:sp>
      <p:sp>
        <p:nvSpPr>
          <p:cNvPr id="610" name="Google Shape;610;p65"/>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rPr lang="es"/>
              <a:t>Temas      Unidad I								Conceptos</a:t>
            </a:r>
            <a:endParaRPr/>
          </a:p>
          <a:p>
            <a:pPr indent="0" lvl="0" marL="127000" rtl="0" algn="l">
              <a:spcBef>
                <a:spcPts val="0"/>
              </a:spcBef>
              <a:spcAft>
                <a:spcPts val="0"/>
              </a:spcAft>
              <a:buSzPts val="2100"/>
              <a:buNone/>
            </a:pPr>
            <a:r>
              <a:rPr lang="es"/>
              <a:t>Materias primas en los dispositivos 				Tierras raras</a:t>
            </a:r>
            <a:endParaRPr/>
          </a:p>
          <a:p>
            <a:pPr indent="0" lvl="0" marL="127000" rtl="0" algn="l">
              <a:spcBef>
                <a:spcPts val="0"/>
              </a:spcBef>
              <a:spcAft>
                <a:spcPts val="0"/>
              </a:spcAft>
              <a:buSzPts val="2100"/>
              <a:buNone/>
            </a:pPr>
            <a:r>
              <a:rPr lang="es"/>
              <a:t>móviles											Metalurgia</a:t>
            </a:r>
            <a:endParaRPr/>
          </a:p>
          <a:p>
            <a:pPr indent="0" lvl="0" marL="127000" rtl="0" algn="l">
              <a:spcBef>
                <a:spcPts val="0"/>
              </a:spcBef>
              <a:spcAft>
                <a:spcPts val="0"/>
              </a:spcAft>
              <a:buSzPts val="2100"/>
              <a:buNone/>
            </a:pPr>
            <a:r>
              <a:rPr lang="es"/>
              <a:t>													Reacciones químicas</a:t>
            </a:r>
            <a:endParaRPr/>
          </a:p>
          <a:p>
            <a:pPr indent="0" lvl="0" marL="127000" rtl="0" algn="l">
              <a:spcBef>
                <a:spcPts val="0"/>
              </a:spcBef>
              <a:spcAft>
                <a:spcPts val="0"/>
              </a:spcAft>
              <a:buSzPts val="2100"/>
              <a:buNone/>
            </a:pPr>
            <a:r>
              <a:t/>
            </a:r>
            <a:endParaRPr/>
          </a:p>
          <a:p>
            <a:pPr indent="0" lvl="0" marL="127000" rtl="0" algn="l">
              <a:spcBef>
                <a:spcPts val="0"/>
              </a:spcBef>
              <a:spcAft>
                <a:spcPts val="0"/>
              </a:spcAft>
              <a:buSzPts val="2100"/>
              <a:buNone/>
            </a:pPr>
            <a:r>
              <a:rPr lang="es"/>
              <a:t>Uso ético y responsable de los disposi-			Reutilización</a:t>
            </a:r>
            <a:endParaRPr/>
          </a:p>
          <a:p>
            <a:pPr indent="0" lvl="0" marL="127000" rtl="0" algn="l">
              <a:spcBef>
                <a:spcPts val="0"/>
              </a:spcBef>
              <a:spcAft>
                <a:spcPts val="0"/>
              </a:spcAft>
              <a:buSzPts val="2100"/>
              <a:buNone/>
            </a:pPr>
            <a:r>
              <a:rPr lang="es"/>
              <a:t>tivos móviles										Reciclaje</a:t>
            </a:r>
            <a:endParaRPr/>
          </a:p>
          <a:p>
            <a:pPr indent="0" lvl="0" marL="127000" rtl="0" algn="l">
              <a:spcBef>
                <a:spcPts val="0"/>
              </a:spcBef>
              <a:spcAft>
                <a:spcPts val="0"/>
              </a:spcAft>
              <a:buSzPts val="2100"/>
              <a:buNone/>
            </a:pPr>
            <a:r>
              <a:rPr lang="es"/>
              <a:t>													Compuestos orgánicos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6"/>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14.3 JUSTIFICACIÓN DE LA ACTIVIDAD</a:t>
            </a:r>
            <a:endParaRPr/>
          </a:p>
        </p:txBody>
      </p:sp>
      <p:sp>
        <p:nvSpPr>
          <p:cNvPr id="616" name="Google Shape;616;p66"/>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rPr lang="es"/>
              <a:t>En medio de una lluvia de ideas, determinar si a los alumnos les preocupan las repercusiones en su entorno del crecimiento desmedido de la basura electrónica.</a:t>
            </a:r>
            <a:endParaRPr/>
          </a:p>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a:t>Introducir la idea de que la Química está íntimamente relacionada con esta problemática y tratar de llegar a acuerdos para resolver esta problemática mediante acciones posibles en la comunidad, utilizando los dispositivos electrónicos y sus herramientas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14.4 DESCRIPCIÓN Y APERTURA</a:t>
            </a:r>
            <a:endParaRPr/>
          </a:p>
        </p:txBody>
      </p:sp>
      <p:sp>
        <p:nvSpPr>
          <p:cNvPr id="622" name="Google Shape;622;p67"/>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fontScale="70000" lnSpcReduction="20000"/>
          </a:bodyPr>
          <a:lstStyle/>
          <a:p>
            <a:pPr indent="-88900" lvl="0" marL="215900" rtl="0" algn="l">
              <a:spcBef>
                <a:spcPts val="0"/>
              </a:spcBef>
              <a:spcAft>
                <a:spcPts val="0"/>
              </a:spcAft>
              <a:buSzPct val="110526"/>
              <a:buNone/>
            </a:pPr>
            <a:r>
              <a:rPr lang="es" sz="1900"/>
              <a:t>1.- Mediante discusión grupal destacar los logros obtenidos en la primera fase del proyecto.</a:t>
            </a:r>
            <a:endParaRPr sz="1900"/>
          </a:p>
          <a:p>
            <a:pPr indent="-88900" lvl="0" marL="215900" rtl="0" algn="l">
              <a:spcBef>
                <a:spcPts val="0"/>
              </a:spcBef>
              <a:spcAft>
                <a:spcPts val="0"/>
              </a:spcAft>
              <a:buSzPct val="110526"/>
              <a:buNone/>
            </a:pPr>
            <a:r>
              <a:t/>
            </a:r>
            <a:endParaRPr sz="1900"/>
          </a:p>
          <a:p>
            <a:pPr indent="-88900" lvl="0" marL="215900" rtl="0" algn="l">
              <a:spcBef>
                <a:spcPts val="0"/>
              </a:spcBef>
              <a:spcAft>
                <a:spcPts val="0"/>
              </a:spcAft>
              <a:buSzPct val="110526"/>
              <a:buNone/>
            </a:pPr>
            <a:r>
              <a:t/>
            </a:r>
            <a:endParaRPr sz="1900"/>
          </a:p>
          <a:p>
            <a:pPr indent="-88900" lvl="0" marL="215900" rtl="0" algn="l">
              <a:spcBef>
                <a:spcPts val="0"/>
              </a:spcBef>
              <a:spcAft>
                <a:spcPts val="0"/>
              </a:spcAft>
              <a:buSzPct val="110526"/>
              <a:buNone/>
            </a:pPr>
            <a:r>
              <a:rPr lang="es" sz="1900"/>
              <a:t>2.- Organización de equipos de trabajo.</a:t>
            </a:r>
            <a:endParaRPr sz="1900"/>
          </a:p>
          <a:p>
            <a:pPr indent="-88900" lvl="0" marL="215900" rtl="0" algn="l">
              <a:spcBef>
                <a:spcPts val="0"/>
              </a:spcBef>
              <a:spcAft>
                <a:spcPts val="0"/>
              </a:spcAft>
              <a:buSzPct val="110526"/>
              <a:buNone/>
            </a:pPr>
            <a:r>
              <a:t/>
            </a:r>
            <a:endParaRPr sz="1900"/>
          </a:p>
          <a:p>
            <a:pPr indent="-88900" lvl="0" marL="215900" rtl="0" algn="l">
              <a:spcBef>
                <a:spcPts val="0"/>
              </a:spcBef>
              <a:spcAft>
                <a:spcPts val="0"/>
              </a:spcAft>
              <a:buSzPct val="110526"/>
              <a:buNone/>
            </a:pPr>
            <a:r>
              <a:t/>
            </a:r>
            <a:endParaRPr sz="1900"/>
          </a:p>
          <a:p>
            <a:pPr indent="-88900" lvl="0" marL="215900" rtl="0" algn="l">
              <a:spcBef>
                <a:spcPts val="0"/>
              </a:spcBef>
              <a:spcAft>
                <a:spcPts val="0"/>
              </a:spcAft>
              <a:buSzPct val="110526"/>
              <a:buNone/>
            </a:pPr>
            <a:r>
              <a:rPr lang="es" sz="1900"/>
              <a:t>3.- Introducción de la información en la cuenta de Instagram y plantear otras ideas para completarla.</a:t>
            </a:r>
            <a:endParaRPr sz="1900"/>
          </a:p>
          <a:p>
            <a:pPr indent="-88900" lvl="0" marL="215900" rtl="0" algn="l">
              <a:spcBef>
                <a:spcPts val="0"/>
              </a:spcBef>
              <a:spcAft>
                <a:spcPts val="0"/>
              </a:spcAft>
              <a:buSzPct val="110526"/>
              <a:buNone/>
            </a:pPr>
            <a:r>
              <a:t/>
            </a:r>
            <a:endParaRPr sz="1900"/>
          </a:p>
          <a:p>
            <a:pPr indent="-88900" lvl="0" marL="215900" rtl="0" algn="l">
              <a:spcBef>
                <a:spcPts val="0"/>
              </a:spcBef>
              <a:spcAft>
                <a:spcPts val="0"/>
              </a:spcAft>
              <a:buSzPct val="110526"/>
              <a:buNone/>
            </a:pPr>
            <a:r>
              <a:t/>
            </a:r>
            <a:endParaRPr sz="1900"/>
          </a:p>
          <a:p>
            <a:pPr indent="-88900" lvl="0" marL="215900" rtl="0" algn="l">
              <a:spcBef>
                <a:spcPts val="0"/>
              </a:spcBef>
              <a:spcAft>
                <a:spcPts val="0"/>
              </a:spcAft>
              <a:buSzPct val="110526"/>
              <a:buNone/>
            </a:pPr>
            <a:r>
              <a:t/>
            </a:r>
            <a:endParaRPr sz="1900"/>
          </a:p>
          <a:p>
            <a:pPr indent="-88900" lvl="0" marL="215900" rtl="0" algn="l">
              <a:spcBef>
                <a:spcPts val="0"/>
              </a:spcBef>
              <a:spcAft>
                <a:spcPts val="0"/>
              </a:spcAft>
              <a:buSzPct val="110526"/>
              <a:buNone/>
            </a:pPr>
            <a:r>
              <a:t/>
            </a:r>
            <a:endParaRPr sz="19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14.5 ORGANIZACIÓN DEL GRUPO</a:t>
            </a:r>
            <a:endParaRPr/>
          </a:p>
        </p:txBody>
      </p:sp>
      <p:sp>
        <p:nvSpPr>
          <p:cNvPr id="628" name="Google Shape;628;p68"/>
          <p:cNvSpPr txBox="1"/>
          <p:nvPr>
            <p:ph idx="1" type="body"/>
          </p:nvPr>
        </p:nvSpPr>
        <p:spPr>
          <a:xfrm>
            <a:off x="971550" y="1917700"/>
            <a:ext cx="51120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sz="1500"/>
              <a:t>1.- Dividir al grupo en equipos dando opciones para su creación, indicándoles los objetivos generales a lograr.</a:t>
            </a:r>
            <a:endParaRPr sz="1500"/>
          </a:p>
          <a:p>
            <a:pPr indent="-88900" lvl="0" marL="215900" rtl="0" algn="l">
              <a:spcBef>
                <a:spcPts val="0"/>
              </a:spcBef>
              <a:spcAft>
                <a:spcPts val="0"/>
              </a:spcAft>
              <a:buSzPts val="2100"/>
              <a:buNone/>
            </a:pPr>
            <a:r>
              <a:t/>
            </a:r>
            <a:endParaRPr sz="1500"/>
          </a:p>
        </p:txBody>
      </p:sp>
      <p:pic>
        <p:nvPicPr>
          <p:cNvPr id="629" name="Google Shape;629;p68"/>
          <p:cNvPicPr preferRelativeResize="0"/>
          <p:nvPr/>
        </p:nvPicPr>
        <p:blipFill rotWithShape="1">
          <a:blip r:embed="rId3">
            <a:alphaModFix/>
          </a:blip>
          <a:srcRect b="12827" l="40726" r="40328" t="20429"/>
          <a:stretch/>
        </p:blipFill>
        <p:spPr>
          <a:xfrm>
            <a:off x="6983350" y="1845175"/>
            <a:ext cx="1571248" cy="311222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9"/>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14.6 CIERRE DE LA ACTIVIDAD</a:t>
            </a:r>
            <a:endParaRPr/>
          </a:p>
        </p:txBody>
      </p:sp>
      <p:sp>
        <p:nvSpPr>
          <p:cNvPr id="635" name="Google Shape;635;p69"/>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lnSpcReduction="10000"/>
          </a:bodyPr>
          <a:lstStyle/>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sz="1900"/>
              <a:t>Discusión por equipo de sus resultados.</a:t>
            </a:r>
            <a:endParaRPr sz="1900"/>
          </a:p>
          <a:p>
            <a:pPr indent="-88900" lvl="0" marL="215900" rtl="0" algn="l">
              <a:spcBef>
                <a:spcPts val="0"/>
              </a:spcBef>
              <a:spcAft>
                <a:spcPts val="0"/>
              </a:spcAft>
              <a:buSzPts val="2100"/>
              <a:buNone/>
            </a:pPr>
            <a:r>
              <a:t/>
            </a:r>
            <a:endParaRPr sz="1900"/>
          </a:p>
          <a:p>
            <a:pPr indent="-88900" lvl="0" marL="215900" rtl="0" algn="l">
              <a:spcBef>
                <a:spcPts val="0"/>
              </a:spcBef>
              <a:spcAft>
                <a:spcPts val="0"/>
              </a:spcAft>
              <a:buSzPts val="2100"/>
              <a:buNone/>
            </a:pPr>
            <a:r>
              <a:t/>
            </a:r>
            <a:endParaRPr sz="1900"/>
          </a:p>
          <a:p>
            <a:pPr indent="-88900" lvl="0" marL="215900" rtl="0" algn="l">
              <a:spcBef>
                <a:spcPts val="0"/>
              </a:spcBef>
              <a:spcAft>
                <a:spcPts val="0"/>
              </a:spcAft>
              <a:buSzPts val="2100"/>
              <a:buNone/>
            </a:pPr>
            <a:r>
              <a:rPr lang="es" sz="1900"/>
              <a:t>Enviar las evidencias obtenidas.</a:t>
            </a:r>
            <a:endParaRPr sz="1900"/>
          </a:p>
          <a:p>
            <a:pPr indent="-88900" lvl="0" marL="215900" rtl="0" algn="l">
              <a:spcBef>
                <a:spcPts val="0"/>
              </a:spcBef>
              <a:spcAft>
                <a:spcPts val="0"/>
              </a:spcAft>
              <a:buSzPts val="2100"/>
              <a:buNone/>
            </a:pPr>
            <a:r>
              <a:t/>
            </a:r>
            <a:endParaRPr sz="1900"/>
          </a:p>
          <a:p>
            <a:pPr indent="-88900" lvl="0" marL="215900" rtl="0" algn="l">
              <a:spcBef>
                <a:spcPts val="0"/>
              </a:spcBef>
              <a:spcAft>
                <a:spcPts val="0"/>
              </a:spcAft>
              <a:buSzPts val="2100"/>
              <a:buNone/>
            </a:pPr>
            <a:r>
              <a:t/>
            </a:r>
            <a:endParaRPr sz="1900"/>
          </a:p>
          <a:p>
            <a:pPr indent="-88900" lvl="0" marL="215900" rtl="0" algn="l">
              <a:spcBef>
                <a:spcPts val="0"/>
              </a:spcBef>
              <a:spcAft>
                <a:spcPts val="0"/>
              </a:spcAft>
              <a:buSzPts val="2100"/>
              <a:buNone/>
            </a:pPr>
            <a:r>
              <a:rPr lang="es" sz="1900"/>
              <a:t>Discusión general de los mismos.</a:t>
            </a:r>
            <a:endParaRPr sz="1900"/>
          </a:p>
        </p:txBody>
      </p:sp>
      <p:pic>
        <p:nvPicPr>
          <p:cNvPr id="636" name="Google Shape;636;p69"/>
          <p:cNvPicPr preferRelativeResize="0"/>
          <p:nvPr/>
        </p:nvPicPr>
        <p:blipFill rotWithShape="1">
          <a:blip r:embed="rId3">
            <a:alphaModFix/>
          </a:blip>
          <a:srcRect b="13036" l="36276" r="36407" t="20350"/>
          <a:stretch/>
        </p:blipFill>
        <p:spPr>
          <a:xfrm>
            <a:off x="6191000" y="1449988"/>
            <a:ext cx="2497898" cy="34245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0"/>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14.7 ACTIVIDADES QUE SE HARÁN CON LOS RESULTADOS</a:t>
            </a:r>
            <a:endParaRPr/>
          </a:p>
        </p:txBody>
      </p:sp>
      <p:sp>
        <p:nvSpPr>
          <p:cNvPr id="642" name="Google Shape;642;p70"/>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rPr lang="es"/>
              <a:t>Mesa de </a:t>
            </a:r>
            <a:r>
              <a:rPr lang="es"/>
              <a:t>discusión</a:t>
            </a:r>
            <a:r>
              <a:rPr lang="es"/>
              <a:t> y </a:t>
            </a:r>
            <a:r>
              <a:rPr lang="es"/>
              <a:t>análisis, en la que los alumnos aportarán sus ideas a partir de la información que han investigado sobre el tema.</a:t>
            </a:r>
            <a:endParaRPr/>
          </a:p>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a:t>Promover un diálogo para generar acuerdos para solucionar el problema ambiental provocado por el uso de aparatos electrónicos</a:t>
            </a:r>
            <a:endParaRPr/>
          </a:p>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a:t>Proponer acciones adicionales para el cierre de la actividad.</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1"/>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3125"/>
              <a:buFont typeface="Garamond"/>
              <a:buNone/>
            </a:pPr>
            <a:r>
              <a:rPr lang="es" sz="3200"/>
              <a:t>14.8 CONTRASTACIÓN ENTRE LO ESPERADO Y LO SUCEDIDO</a:t>
            </a:r>
            <a:endParaRPr sz="3200"/>
          </a:p>
        </p:txBody>
      </p:sp>
      <p:sp>
        <p:nvSpPr>
          <p:cNvPr id="648" name="Google Shape;648;p71"/>
          <p:cNvSpPr txBox="1"/>
          <p:nvPr>
            <p:ph idx="1" type="body"/>
          </p:nvPr>
        </p:nvSpPr>
        <p:spPr>
          <a:xfrm>
            <a:off x="361950" y="2146300"/>
            <a:ext cx="64953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rPr lang="es"/>
              <a:t>Esperado: Que los alumnos hayan recabado información suficiente para generar ideas complementarias para el cierre de la actividad. </a:t>
            </a:r>
            <a:endParaRPr/>
          </a:p>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rPr lang="es"/>
              <a:t>Sucedido: Los alumnos plantearon elaboración de cuestionarios acerca del destino que de aquí en adelante darán a su basura electrónica, además de tratar de alejarse del consumismo que provoca en gran medida esta conducta.</a:t>
            </a:r>
            <a:endParaRPr/>
          </a:p>
        </p:txBody>
      </p:sp>
      <p:pic>
        <p:nvPicPr>
          <p:cNvPr id="649" name="Google Shape;649;p71"/>
          <p:cNvPicPr preferRelativeResize="0"/>
          <p:nvPr/>
        </p:nvPicPr>
        <p:blipFill rotWithShape="1">
          <a:blip r:embed="rId3">
            <a:alphaModFix/>
          </a:blip>
          <a:srcRect b="14304" l="40241" r="40518" t="23745"/>
          <a:stretch/>
        </p:blipFill>
        <p:spPr>
          <a:xfrm>
            <a:off x="7198200" y="2151875"/>
            <a:ext cx="1517551" cy="274714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2"/>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14.9 TOMA DE DECISIONES</a:t>
            </a:r>
            <a:endParaRPr/>
          </a:p>
        </p:txBody>
      </p:sp>
      <p:sp>
        <p:nvSpPr>
          <p:cNvPr id="655" name="Google Shape;655;p72"/>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sz="2000"/>
              <a:t>1.- Los alumnos propusieron mantener la página en uso y comentar los cambios que han sucedido en su entorno, para recordar en todas las actividades en su vida cotidiana lo aprendido en el proyecto.</a:t>
            </a:r>
            <a:endParaRPr sz="20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3"/>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14.1 Una actividad por cada asignatura de la fase de desarrollo del proyecto</a:t>
            </a:r>
            <a:br>
              <a:rPr lang="es" sz="3000"/>
            </a:br>
            <a:r>
              <a:rPr lang="es" sz="3000"/>
              <a:t>Educación para la Salud</a:t>
            </a:r>
            <a:endParaRPr sz="3000"/>
          </a:p>
        </p:txBody>
      </p:sp>
      <p:sp>
        <p:nvSpPr>
          <p:cNvPr id="661" name="Google Shape;661;p73"/>
          <p:cNvSpPr txBox="1"/>
          <p:nvPr>
            <p:ph idx="1" type="body"/>
          </p:nvPr>
        </p:nvSpPr>
        <p:spPr>
          <a:xfrm>
            <a:off x="971551" y="2031999"/>
            <a:ext cx="7200900" cy="2489100"/>
          </a:xfrm>
          <a:prstGeom prst="rect">
            <a:avLst/>
          </a:prstGeom>
          <a:noFill/>
          <a:ln>
            <a:noFill/>
          </a:ln>
        </p:spPr>
        <p:txBody>
          <a:bodyPr anchorCtr="0" anchor="t" bIns="34275" lIns="68575" spcFirstLastPara="1" rIns="68575" wrap="square" tIns="34275">
            <a:normAutofit/>
          </a:bodyPr>
          <a:lstStyle/>
          <a:p>
            <a:pPr indent="-266700" lvl="0" marL="342900" rtl="0" algn="l">
              <a:spcBef>
                <a:spcPts val="0"/>
              </a:spcBef>
              <a:spcAft>
                <a:spcPts val="0"/>
              </a:spcAft>
              <a:buSzPts val="1600"/>
              <a:buAutoNum type="alphaLcPeriod"/>
            </a:pPr>
            <a:r>
              <a:rPr lang="es"/>
              <a:t>Lectura de artículos científicos sobre los efectos que provocan en la salud los componentes de los dispositivos electrónicos</a:t>
            </a:r>
            <a:endParaRPr/>
          </a:p>
          <a:p>
            <a:pPr indent="-266700" lvl="0" marL="342900" rtl="0" algn="l">
              <a:spcBef>
                <a:spcPts val="0"/>
              </a:spcBef>
              <a:spcAft>
                <a:spcPts val="0"/>
              </a:spcAft>
              <a:buSzPts val="1600"/>
              <a:buAutoNum type="alphaLcPeriod"/>
            </a:pPr>
            <a:r>
              <a:rPr lang="es"/>
              <a:t>Que los alumnos comprendan que los diversos dispositivos electrónicos que utilizan cotidianamente, están compuestos por materiales que pueden ser potencialmente perjudiciales para la salud</a:t>
            </a:r>
            <a:endParaRPr/>
          </a:p>
          <a:p>
            <a:pPr indent="-266700" lvl="0" marL="342900" rtl="0" algn="l">
              <a:spcBef>
                <a:spcPts val="0"/>
              </a:spcBef>
              <a:spcAft>
                <a:spcPts val="0"/>
              </a:spcAft>
              <a:buSzPts val="1600"/>
              <a:buAutoNum type="alphaLcPeriod"/>
            </a:pPr>
            <a:r>
              <a:rPr lang="es"/>
              <a:t>5o de preparatoria</a:t>
            </a:r>
            <a:endParaRPr/>
          </a:p>
          <a:p>
            <a:pPr indent="-266700" lvl="0" marL="342900" rtl="0" algn="l">
              <a:spcBef>
                <a:spcPts val="0"/>
              </a:spcBef>
              <a:spcAft>
                <a:spcPts val="0"/>
              </a:spcAft>
              <a:buSzPts val="1600"/>
              <a:buAutoNum type="alphaLcPeriod"/>
            </a:pPr>
            <a:r>
              <a:rPr lang="es"/>
              <a:t>Abril del 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ph type="title"/>
          </p:nvPr>
        </p:nvSpPr>
        <p:spPr>
          <a:xfrm>
            <a:off x="971551" y="353017"/>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6. Objetivos específicos </a:t>
            </a:r>
            <a:endParaRPr/>
          </a:p>
        </p:txBody>
      </p:sp>
      <p:graphicFrame>
        <p:nvGraphicFramePr>
          <p:cNvPr id="324" name="Google Shape;324;p20"/>
          <p:cNvGraphicFramePr/>
          <p:nvPr/>
        </p:nvGraphicFramePr>
        <p:xfrm>
          <a:off x="971550" y="1185801"/>
          <a:ext cx="3000000" cy="3000000"/>
        </p:xfrm>
        <a:graphic>
          <a:graphicData uri="http://schemas.openxmlformats.org/drawingml/2006/table">
            <a:tbl>
              <a:tblPr bandRow="1" firstRow="1">
                <a:noFill/>
                <a:tableStyleId>{51C9CAE2-ECCC-4938-898F-3308DB2F0816}</a:tableStyleId>
              </a:tblPr>
              <a:tblGrid>
                <a:gridCol w="2400300"/>
                <a:gridCol w="2400300"/>
                <a:gridCol w="2400300"/>
              </a:tblGrid>
              <a:tr h="278150">
                <a:tc>
                  <a:txBody>
                    <a:bodyPr/>
                    <a:lstStyle/>
                    <a:p>
                      <a:pPr indent="0" lvl="0" marL="0" marR="0" rtl="0" algn="ctr">
                        <a:spcBef>
                          <a:spcPts val="0"/>
                        </a:spcBef>
                        <a:spcAft>
                          <a:spcPts val="0"/>
                        </a:spcAft>
                        <a:buNone/>
                      </a:pPr>
                      <a:r>
                        <a:rPr lang="es" sz="1400" u="none" cap="none" strike="noStrike"/>
                        <a:t>ÉTICA</a:t>
                      </a:r>
                      <a:endParaRPr sz="1400" u="none" cap="none" strike="noStrike"/>
                    </a:p>
                  </a:txBody>
                  <a:tcPr marT="34300" marB="34300" marR="68600" marL="68600"/>
                </a:tc>
                <a:tc>
                  <a:txBody>
                    <a:bodyPr/>
                    <a:lstStyle/>
                    <a:p>
                      <a:pPr indent="0" lvl="0" marL="0" marR="0" rtl="0" algn="ctr">
                        <a:spcBef>
                          <a:spcPts val="0"/>
                        </a:spcBef>
                        <a:spcAft>
                          <a:spcPts val="0"/>
                        </a:spcAft>
                        <a:buNone/>
                      </a:pPr>
                      <a:r>
                        <a:rPr lang="es" sz="1400" u="none" cap="none" strike="noStrike"/>
                        <a:t>QUÍMICA</a:t>
                      </a:r>
                      <a:endParaRPr sz="1400" u="none" cap="none" strike="noStrike"/>
                    </a:p>
                  </a:txBody>
                  <a:tcPr marT="34300" marB="34300" marR="68600" marL="68600"/>
                </a:tc>
                <a:tc>
                  <a:txBody>
                    <a:bodyPr/>
                    <a:lstStyle/>
                    <a:p>
                      <a:pPr indent="0" lvl="0" marL="0" marR="0" rtl="0" algn="ctr">
                        <a:spcBef>
                          <a:spcPts val="0"/>
                        </a:spcBef>
                        <a:spcAft>
                          <a:spcPts val="0"/>
                        </a:spcAft>
                        <a:buNone/>
                      </a:pPr>
                      <a:r>
                        <a:rPr lang="es" sz="1400" u="none" cap="none" strike="noStrike"/>
                        <a:t>EPS</a:t>
                      </a:r>
                      <a:endParaRPr sz="1400" u="none" cap="none" strike="noStrike"/>
                    </a:p>
                  </a:txBody>
                  <a:tcPr marT="34300" marB="34300" marR="68600" marL="68600"/>
                </a:tc>
              </a:tr>
              <a:tr h="278150">
                <a:tc>
                  <a:txBody>
                    <a:bodyPr/>
                    <a:lstStyle/>
                    <a:p>
                      <a:pPr indent="0" lvl="0" marL="0" marR="0" rtl="0" algn="l">
                        <a:spcBef>
                          <a:spcPts val="0"/>
                        </a:spcBef>
                        <a:spcAft>
                          <a:spcPts val="0"/>
                        </a:spcAft>
                        <a:buNone/>
                      </a:pPr>
                      <a:r>
                        <a:rPr b="0" i="0" lang="es" sz="1400" u="none" cap="none" strike="noStrike">
                          <a:solidFill>
                            <a:schemeClr val="dk1"/>
                          </a:solidFill>
                          <a:latin typeface="Garamond"/>
                          <a:ea typeface="Garamond"/>
                          <a:cs typeface="Garamond"/>
                          <a:sym typeface="Garamond"/>
                        </a:rPr>
                        <a:t>Que el alumno relacione los valores morales implicados en el cuidado del medio ambiente y la promoción del mismo.</a:t>
                      </a:r>
                      <a:endParaRPr b="0" sz="1400" u="none" cap="none" strike="noStrike"/>
                    </a:p>
                    <a:p>
                      <a:pPr indent="0" lvl="0" marL="0" marR="0" rtl="0" algn="l">
                        <a:spcBef>
                          <a:spcPts val="0"/>
                        </a:spcBef>
                        <a:spcAft>
                          <a:spcPts val="0"/>
                        </a:spcAft>
                        <a:buNone/>
                      </a:pPr>
                      <a:br>
                        <a:rPr b="0" lang="es" sz="1400" u="none" cap="none" strike="noStrike"/>
                      </a:br>
                      <a:r>
                        <a:rPr b="0" i="0" lang="es" sz="1400" u="none" cap="none" strike="noStrike">
                          <a:solidFill>
                            <a:schemeClr val="dk1"/>
                          </a:solidFill>
                          <a:latin typeface="Garamond"/>
                          <a:ea typeface="Garamond"/>
                          <a:cs typeface="Garamond"/>
                          <a:sym typeface="Garamond"/>
                        </a:rPr>
                        <a:t>Que el alumno reflexiones sobre su entorno natural y asimismo determine cuándo una conducta es valiosa o no valiosa, reprobable o no reprobable, justa e injusta con relación al cuidado el medio ambiente.</a:t>
                      </a:r>
                      <a:endParaRPr b="0" sz="1400" u="none" cap="none" strike="noStrike"/>
                    </a:p>
                    <a:p>
                      <a:pPr indent="0" lvl="0" marL="0" marR="0" rtl="0" algn="l">
                        <a:spcBef>
                          <a:spcPts val="0"/>
                        </a:spcBef>
                        <a:spcAft>
                          <a:spcPts val="0"/>
                        </a:spcAft>
                        <a:buNone/>
                      </a:pPr>
                      <a:br>
                        <a:rPr b="0" lang="es" sz="1400" u="none" cap="none" strike="noStrike"/>
                      </a:br>
                      <a:endParaRPr sz="1400"/>
                    </a:p>
                  </a:txBody>
                  <a:tcPr marT="34300" marB="34300" marR="68600" marL="68600"/>
                </a:tc>
                <a:tc>
                  <a:txBody>
                    <a:bodyPr/>
                    <a:lstStyle/>
                    <a:p>
                      <a:pPr indent="0" lvl="0" marL="0" marR="0" rtl="0" algn="l">
                        <a:spcBef>
                          <a:spcPts val="0"/>
                        </a:spcBef>
                        <a:spcAft>
                          <a:spcPts val="0"/>
                        </a:spcAft>
                        <a:buNone/>
                      </a:pPr>
                      <a:r>
                        <a:rPr b="0" i="0" lang="es" sz="1400" u="none" strike="noStrike">
                          <a:solidFill>
                            <a:schemeClr val="dk1"/>
                          </a:solidFill>
                          <a:latin typeface="Garamond"/>
                          <a:ea typeface="Garamond"/>
                          <a:cs typeface="Garamond"/>
                          <a:sym typeface="Garamond"/>
                        </a:rPr>
                        <a:t>Que los alumnos </a:t>
                      </a:r>
                      <a:r>
                        <a:rPr lang="es"/>
                        <a:t>en las circunstancias actuales derivadas de la pandemia de COVID-19, aprovechen los medios electrónicos para lanzar una campaña digital a fin de continuar la concientización de este problema e invitar a acciones individuales y colectivas para aminorar el impacto que los elementos, compuestos y sustancias químicos provocan en nuestro ambiente.</a:t>
                      </a:r>
                      <a:endParaRPr b="0" sz="1400"/>
                    </a:p>
                    <a:p>
                      <a:pPr indent="0" lvl="0" marL="0" marR="0" rtl="0" algn="l">
                        <a:spcBef>
                          <a:spcPts val="0"/>
                        </a:spcBef>
                        <a:spcAft>
                          <a:spcPts val="0"/>
                        </a:spcAft>
                        <a:buNone/>
                      </a:pPr>
                      <a:br>
                        <a:rPr b="0" lang="es" sz="1400"/>
                      </a:br>
                      <a:endParaRPr sz="1400"/>
                    </a:p>
                  </a:txBody>
                  <a:tcPr marT="34300" marB="34300" marR="68600" marL="68600"/>
                </a:tc>
                <a:tc>
                  <a:txBody>
                    <a:bodyPr/>
                    <a:lstStyle/>
                    <a:p>
                      <a:pPr indent="0" lvl="0" marL="0" marR="0" rtl="0" algn="just">
                        <a:spcBef>
                          <a:spcPts val="0"/>
                        </a:spcBef>
                        <a:spcAft>
                          <a:spcPts val="0"/>
                        </a:spcAft>
                        <a:buNone/>
                      </a:pPr>
                      <a:r>
                        <a:rPr b="0" i="0" lang="es" sz="1400" u="none" strike="noStrike">
                          <a:solidFill>
                            <a:schemeClr val="dk1"/>
                          </a:solidFill>
                          <a:latin typeface="Garamond"/>
                          <a:ea typeface="Garamond"/>
                          <a:cs typeface="Garamond"/>
                          <a:sym typeface="Garamond"/>
                        </a:rPr>
                        <a:t>Que los alumnos adquieran la conciencia de tratar adecuadamente la basura electrónica, al completar el proceso </a:t>
                      </a:r>
                      <a:r>
                        <a:rPr lang="es"/>
                        <a:t>haciéndolos llegar a un lugar de reciclaje.</a:t>
                      </a:r>
                      <a:r>
                        <a:rPr b="0" i="0" lang="es" sz="1400" u="none" strike="noStrike">
                          <a:solidFill>
                            <a:schemeClr val="dk1"/>
                          </a:solidFill>
                          <a:latin typeface="Garamond"/>
                          <a:ea typeface="Garamond"/>
                          <a:cs typeface="Garamond"/>
                          <a:sym typeface="Garamond"/>
                        </a:rPr>
                        <a:t>.</a:t>
                      </a:r>
                      <a:endParaRPr b="0" sz="1400"/>
                    </a:p>
                    <a:p>
                      <a:pPr indent="0" lvl="0" marL="0" marR="0" rtl="0" algn="l">
                        <a:spcBef>
                          <a:spcPts val="0"/>
                        </a:spcBef>
                        <a:spcAft>
                          <a:spcPts val="0"/>
                        </a:spcAft>
                        <a:buNone/>
                      </a:pPr>
                      <a:br>
                        <a:rPr b="0" lang="es" sz="1400"/>
                      </a:br>
                      <a:r>
                        <a:rPr b="0" lang="es" sz="1400"/>
                        <a:t> </a:t>
                      </a:r>
                      <a:endParaRPr sz="1400"/>
                    </a:p>
                  </a:txBody>
                  <a:tcPr marT="34300" marB="34300" marR="68600" marL="68600"/>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4"/>
          <p:cNvSpPr txBox="1"/>
          <p:nvPr>
            <p:ph type="title"/>
          </p:nvPr>
        </p:nvSpPr>
        <p:spPr>
          <a:xfrm>
            <a:off x="1714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14.2  Educación para la Salud</a:t>
            </a:r>
            <a:endParaRPr/>
          </a:p>
        </p:txBody>
      </p:sp>
      <p:sp>
        <p:nvSpPr>
          <p:cNvPr id="667" name="Google Shape;667;p74"/>
          <p:cNvSpPr txBox="1"/>
          <p:nvPr>
            <p:ph idx="1" type="body"/>
          </p:nvPr>
        </p:nvSpPr>
        <p:spPr>
          <a:xfrm>
            <a:off x="502162" y="1920244"/>
            <a:ext cx="4533900" cy="2482800"/>
          </a:xfrm>
          <a:prstGeom prst="rect">
            <a:avLst/>
          </a:prstGeom>
          <a:noFill/>
          <a:ln>
            <a:noFill/>
          </a:ln>
        </p:spPr>
        <p:txBody>
          <a:bodyPr anchorCtr="0" anchor="t" bIns="34275" lIns="68575" spcFirstLastPara="1" rIns="68575" wrap="square" tIns="34275">
            <a:normAutofit fontScale="92500" lnSpcReduction="20000"/>
          </a:bodyPr>
          <a:lstStyle/>
          <a:p>
            <a:pPr indent="-237648" lvl="1" marL="558800" rtl="0" algn="l">
              <a:lnSpc>
                <a:spcPct val="100000"/>
              </a:lnSpc>
              <a:spcBef>
                <a:spcPts val="0"/>
              </a:spcBef>
              <a:spcAft>
                <a:spcPts val="0"/>
              </a:spcAft>
              <a:buSzPct val="123529"/>
              <a:buChar char="○"/>
            </a:pPr>
            <a:r>
              <a:rPr lang="es" sz="1700"/>
              <a:t>Temas: </a:t>
            </a:r>
            <a:r>
              <a:rPr b="1" lang="es" sz="1000">
                <a:solidFill>
                  <a:schemeClr val="dk1"/>
                </a:solidFill>
                <a:latin typeface="Calibri"/>
                <a:ea typeface="Calibri"/>
                <a:cs typeface="Calibri"/>
                <a:sym typeface="Calibri"/>
              </a:rPr>
              <a:t>Unidad 1.</a:t>
            </a:r>
            <a:r>
              <a:rPr lang="e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lang="es" sz="1000">
                <a:solidFill>
                  <a:schemeClr val="dk1"/>
                </a:solidFill>
                <a:latin typeface="Calibri"/>
                <a:ea typeface="Calibri"/>
                <a:cs typeface="Calibri"/>
                <a:sym typeface="Calibri"/>
              </a:rPr>
              <a:t>La prevención en el autocuidado de la salud.</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b="1" lang="es" sz="1000">
                <a:solidFill>
                  <a:schemeClr val="dk1"/>
                </a:solidFill>
                <a:latin typeface="Calibri"/>
                <a:ea typeface="Calibri"/>
                <a:cs typeface="Calibri"/>
                <a:sym typeface="Calibri"/>
              </a:rPr>
              <a:t>Unidad 2.</a:t>
            </a:r>
            <a:r>
              <a:rPr lang="e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lang="es" sz="1000">
                <a:solidFill>
                  <a:schemeClr val="dk1"/>
                </a:solidFill>
                <a:latin typeface="Calibri"/>
                <a:ea typeface="Calibri"/>
                <a:cs typeface="Calibri"/>
                <a:sym typeface="Calibri"/>
              </a:rPr>
              <a:t>Estilos de vida como medida de prevención de las principales causas de morbilidad y mortalidad en México.</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b="1" lang="es" sz="1000">
                <a:solidFill>
                  <a:schemeClr val="dk1"/>
                </a:solidFill>
                <a:latin typeface="Calibri"/>
                <a:ea typeface="Calibri"/>
                <a:cs typeface="Calibri"/>
                <a:sym typeface="Calibri"/>
              </a:rPr>
              <a:t>Unidad 3.</a:t>
            </a:r>
            <a:r>
              <a:rPr lang="e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60496" lvl="3" marL="1155700" rtl="0" algn="just">
              <a:lnSpc>
                <a:spcPct val="100000"/>
              </a:lnSpc>
              <a:spcBef>
                <a:spcPts val="0"/>
              </a:spcBef>
              <a:spcAft>
                <a:spcPts val="0"/>
              </a:spcAft>
              <a:buSzPct val="230000"/>
              <a:buChar char="●"/>
            </a:pPr>
            <a:r>
              <a:rPr lang="es" sz="1000">
                <a:solidFill>
                  <a:schemeClr val="dk1"/>
                </a:solidFill>
                <a:latin typeface="Calibri"/>
                <a:ea typeface="Calibri"/>
                <a:cs typeface="Calibri"/>
                <a:sym typeface="Calibri"/>
              </a:rPr>
              <a:t>Prácticas saludables como medidas de prevención de las principales causas de morbilidad y mortalidad en la adolescencia en México</a:t>
            </a:r>
            <a:endParaRPr sz="1000">
              <a:solidFill>
                <a:schemeClr val="dk1"/>
              </a:solidFill>
              <a:latin typeface="Calibri"/>
              <a:ea typeface="Calibri"/>
              <a:cs typeface="Calibri"/>
              <a:sym typeface="Calibri"/>
            </a:endParaRPr>
          </a:p>
          <a:p>
            <a:pPr indent="0" lvl="0" marL="558800" rtl="0" algn="just">
              <a:lnSpc>
                <a:spcPct val="150000"/>
              </a:lnSpc>
              <a:spcBef>
                <a:spcPts val="0"/>
              </a:spcBef>
              <a:spcAft>
                <a:spcPts val="0"/>
              </a:spcAft>
              <a:buNone/>
            </a:pPr>
            <a:r>
              <a:t/>
            </a:r>
            <a:endParaRPr sz="1000">
              <a:solidFill>
                <a:schemeClr val="dk1"/>
              </a:solidFill>
              <a:latin typeface="Calibri"/>
              <a:ea typeface="Calibri"/>
              <a:cs typeface="Calibri"/>
              <a:sym typeface="Calibri"/>
            </a:endParaRPr>
          </a:p>
          <a:p>
            <a:pPr indent="0" lvl="0" marL="558800" rtl="0" algn="just">
              <a:lnSpc>
                <a:spcPct val="150000"/>
              </a:lnSpc>
              <a:spcBef>
                <a:spcPts val="0"/>
              </a:spcBef>
              <a:spcAft>
                <a:spcPts val="600"/>
              </a:spcAft>
              <a:buNone/>
            </a:pPr>
            <a:r>
              <a:t/>
            </a:r>
            <a:endParaRPr sz="1900"/>
          </a:p>
        </p:txBody>
      </p:sp>
      <p:sp>
        <p:nvSpPr>
          <p:cNvPr id="668" name="Google Shape;668;p74"/>
          <p:cNvSpPr txBox="1"/>
          <p:nvPr>
            <p:ph idx="4294967295" type="body"/>
          </p:nvPr>
        </p:nvSpPr>
        <p:spPr>
          <a:xfrm>
            <a:off x="5264658" y="1920240"/>
            <a:ext cx="3538800" cy="2482800"/>
          </a:xfrm>
          <a:prstGeom prst="rect">
            <a:avLst/>
          </a:prstGeom>
        </p:spPr>
        <p:txBody>
          <a:bodyPr anchorCtr="0" anchor="t" bIns="91425" lIns="91425" spcFirstLastPara="1" rIns="91425" wrap="square" tIns="91425">
            <a:normAutofit lnSpcReduction="20000"/>
          </a:bodyPr>
          <a:lstStyle/>
          <a:p>
            <a:pPr indent="-247650" lvl="1" marL="558800" rtl="0" algn="l">
              <a:spcBef>
                <a:spcPts val="0"/>
              </a:spcBef>
              <a:spcAft>
                <a:spcPts val="0"/>
              </a:spcAft>
              <a:buSzPts val="2100"/>
              <a:buChar char="○"/>
            </a:pPr>
            <a:r>
              <a:rPr lang="es"/>
              <a:t>  </a:t>
            </a:r>
            <a:r>
              <a:rPr lang="es" sz="2000"/>
              <a:t>Conceptos: </a:t>
            </a:r>
            <a:endParaRPr sz="2000"/>
          </a:p>
          <a:p>
            <a:pPr indent="-190500" lvl="1" marL="558800" rtl="0" algn="l">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Salud</a:t>
            </a:r>
            <a:endParaRPr sz="1200">
              <a:solidFill>
                <a:srgbClr val="201F1E"/>
              </a:solidFill>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Enfermedad</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Prevención</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Medio ambiente</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Estilos de vida saludables</a:t>
            </a:r>
            <a:endParaRPr sz="1200">
              <a:solidFill>
                <a:srgbClr val="201F1E"/>
              </a:solidFill>
              <a:highlight>
                <a:srgbClr val="FFFFFF"/>
              </a:highlight>
              <a:latin typeface="Calibri"/>
              <a:ea typeface="Calibri"/>
              <a:cs typeface="Calibri"/>
              <a:sym typeface="Calibri"/>
            </a:endParaRPr>
          </a:p>
          <a:p>
            <a:pPr indent="-190500" lvl="1" marL="558800" rtl="0" algn="just">
              <a:lnSpc>
                <a:spcPct val="150000"/>
              </a:lnSpc>
              <a:spcBef>
                <a:spcPts val="0"/>
              </a:spcBef>
              <a:spcAft>
                <a:spcPts val="0"/>
              </a:spcAft>
              <a:buClr>
                <a:srgbClr val="201F1E"/>
              </a:buClr>
              <a:buSzPts val="1200"/>
              <a:buFont typeface="Calibri"/>
              <a:buChar char="○"/>
            </a:pPr>
            <a:r>
              <a:rPr lang="es" sz="1200">
                <a:solidFill>
                  <a:srgbClr val="201F1E"/>
                </a:solidFill>
                <a:highlight>
                  <a:srgbClr val="FFFFFF"/>
                </a:highlight>
                <a:latin typeface="Calibri"/>
                <a:ea typeface="Calibri"/>
                <a:cs typeface="Calibri"/>
                <a:sym typeface="Calibri"/>
              </a:rPr>
              <a:t>Cuidado del ambiente</a:t>
            </a:r>
            <a:endParaRPr sz="1200">
              <a:solidFill>
                <a:srgbClr val="201F1E"/>
              </a:solidFill>
              <a:highlight>
                <a:srgbClr val="FFFFFF"/>
              </a:highlight>
              <a:latin typeface="Calibri"/>
              <a:ea typeface="Calibri"/>
              <a:cs typeface="Calibri"/>
              <a:sym typeface="Calibri"/>
            </a:endParaRPr>
          </a:p>
          <a:p>
            <a:pPr indent="-222250" lvl="1" marL="558800" rtl="0" algn="just">
              <a:lnSpc>
                <a:spcPct val="150000"/>
              </a:lnSpc>
              <a:spcBef>
                <a:spcPts val="0"/>
              </a:spcBef>
              <a:spcAft>
                <a:spcPts val="0"/>
              </a:spcAft>
              <a:buClr>
                <a:srgbClr val="201F1E"/>
              </a:buClr>
              <a:buSzPts val="1700"/>
              <a:buFont typeface="Calibri"/>
              <a:buChar char="○"/>
            </a:pPr>
            <a:r>
              <a:rPr lang="es" sz="1200">
                <a:solidFill>
                  <a:srgbClr val="201F1E"/>
                </a:solidFill>
                <a:highlight>
                  <a:srgbClr val="FFFFFF"/>
                </a:highlight>
                <a:latin typeface="Calibri"/>
                <a:ea typeface="Calibri"/>
                <a:cs typeface="Calibri"/>
                <a:sym typeface="Calibri"/>
              </a:rPr>
              <a:t>Toma de decisiones</a:t>
            </a:r>
            <a:endParaRPr sz="1700">
              <a:solidFill>
                <a:srgbClr val="201F1E"/>
              </a:solidFill>
              <a:highlight>
                <a:srgbClr val="FFFFFF"/>
              </a:highlight>
              <a:latin typeface="Calibri"/>
              <a:ea typeface="Calibri"/>
              <a:cs typeface="Calibri"/>
              <a:sym typeface="Calibri"/>
            </a:endParaRPr>
          </a:p>
          <a:p>
            <a:pPr indent="0" lvl="0" marL="0" rtl="0" algn="l">
              <a:spcBef>
                <a:spcPts val="600"/>
              </a:spcBef>
              <a:spcAft>
                <a:spcPts val="12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5"/>
          <p:cNvSpPr txBox="1"/>
          <p:nvPr>
            <p:ph type="title"/>
          </p:nvPr>
        </p:nvSpPr>
        <p:spPr>
          <a:xfrm>
            <a:off x="971551" y="736599"/>
            <a:ext cx="7200900" cy="97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s"/>
              <a:t>c. Educación para la Salud</a:t>
            </a:r>
            <a:endParaRPr/>
          </a:p>
        </p:txBody>
      </p:sp>
      <p:sp>
        <p:nvSpPr>
          <p:cNvPr id="674" name="Google Shape;674;p75"/>
          <p:cNvSpPr txBox="1"/>
          <p:nvPr>
            <p:ph idx="1" type="body"/>
          </p:nvPr>
        </p:nvSpPr>
        <p:spPr>
          <a:xfrm>
            <a:off x="971551" y="1917699"/>
            <a:ext cx="7200900" cy="2489100"/>
          </a:xfrm>
          <a:prstGeom prst="rect">
            <a:avLst/>
          </a:prstGeom>
        </p:spPr>
        <p:txBody>
          <a:bodyPr anchorCtr="0" anchor="t" bIns="34275" lIns="68575" spcFirstLastPara="1" rIns="68575" wrap="square" tIns="34275">
            <a:noAutofit/>
          </a:bodyPr>
          <a:lstStyle/>
          <a:p>
            <a:pPr indent="0" lvl="0" marL="0" rtl="0" algn="just">
              <a:lnSpc>
                <a:spcPct val="130000"/>
              </a:lnSpc>
              <a:spcBef>
                <a:spcPts val="0"/>
              </a:spcBef>
              <a:spcAft>
                <a:spcPts val="0"/>
              </a:spcAft>
              <a:buSzPts val="852"/>
              <a:buNone/>
            </a:pPr>
            <a:r>
              <a:rPr lang="es" sz="975">
                <a:solidFill>
                  <a:schemeClr val="dk1"/>
                </a:solidFill>
                <a:latin typeface="Century Gothic"/>
                <a:ea typeface="Century Gothic"/>
                <a:cs typeface="Century Gothic"/>
                <a:sym typeface="Century Gothic"/>
              </a:rPr>
              <a:t>Colprensa. (2017). Así afecta la basura electrónica la salud y el medio ambiente. Enero 2020, de El Heraldo Sitio web: </a:t>
            </a:r>
            <a:r>
              <a:rPr lang="es" sz="975" u="sng">
                <a:solidFill>
                  <a:srgbClr val="1155CC"/>
                </a:solidFill>
                <a:latin typeface="Century Gothic"/>
                <a:ea typeface="Century Gothic"/>
                <a:cs typeface="Century Gothic"/>
                <a:sym typeface="Century Gothic"/>
                <a:hlinkClick r:id="rId3">
                  <a:extLst>
                    <a:ext uri="{A12FA001-AC4F-418D-AE19-62706E023703}">
                      <ahyp:hlinkClr val="tx"/>
                    </a:ext>
                  </a:extLst>
                </a:hlinkClick>
              </a:rPr>
              <a:t>https://www.elheraldo.co/salud/asi-afecta-la-basura-electronica-la-salud-y-al-medioambiente-440278</a:t>
            </a:r>
            <a:endParaRPr sz="9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975">
                <a:solidFill>
                  <a:schemeClr val="dk1"/>
                </a:solidFill>
                <a:latin typeface="Century Gothic"/>
                <a:ea typeface="Century Gothic"/>
                <a:cs typeface="Century Gothic"/>
                <a:sym typeface="Century Gothic"/>
              </a:rPr>
              <a:t>S/A. (2020). Los peligros de la basura electrónica. Enero 2020, de National Geographic Sitio web: </a:t>
            </a:r>
            <a:r>
              <a:rPr lang="es" sz="975" u="sng">
                <a:solidFill>
                  <a:srgbClr val="1155CC"/>
                </a:solidFill>
                <a:latin typeface="Century Gothic"/>
                <a:ea typeface="Century Gothic"/>
                <a:cs typeface="Century Gothic"/>
                <a:sym typeface="Century Gothic"/>
                <a:hlinkClick r:id="rId4">
                  <a:extLst>
                    <a:ext uri="{A12FA001-AC4F-418D-AE19-62706E023703}">
                      <ahyp:hlinkClr val="tx"/>
                    </a:ext>
                  </a:extLst>
                </a:hlinkClick>
              </a:rPr>
              <a:t>https://www.nationalgeographic.com.es/mundo-ng/peligros-basura-electronica_13239</a:t>
            </a:r>
            <a:endParaRPr sz="9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975">
                <a:solidFill>
                  <a:schemeClr val="dk1"/>
                </a:solidFill>
                <a:latin typeface="Century Gothic"/>
                <a:ea typeface="Century Gothic"/>
                <a:cs typeface="Century Gothic"/>
                <a:sym typeface="Century Gothic"/>
              </a:rPr>
              <a:t>S/A. (2018). Los daños que causa la basura electrónica. Enero 2020, de Muy interesante Sitio web: </a:t>
            </a:r>
            <a:r>
              <a:rPr lang="es" sz="975" u="sng">
                <a:solidFill>
                  <a:srgbClr val="1155CC"/>
                </a:solidFill>
                <a:latin typeface="Century Gothic"/>
                <a:ea typeface="Century Gothic"/>
                <a:cs typeface="Century Gothic"/>
                <a:sym typeface="Century Gothic"/>
                <a:hlinkClick r:id="rId5">
                  <a:extLst>
                    <a:ext uri="{A12FA001-AC4F-418D-AE19-62706E023703}">
                      <ahyp:hlinkClr val="tx"/>
                    </a:ext>
                  </a:extLst>
                </a:hlinkClick>
              </a:rPr>
              <a:t>https://www.muyinteresante.com.mx/ciencia-y-tecnologia/dano-basura-electronica/</a:t>
            </a:r>
            <a:endParaRPr sz="9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975">
                <a:solidFill>
                  <a:schemeClr val="dk1"/>
                </a:solidFill>
                <a:latin typeface="Century Gothic"/>
                <a:ea typeface="Century Gothic"/>
                <a:cs typeface="Century Gothic"/>
                <a:sym typeface="Century Gothic"/>
              </a:rPr>
              <a:t>Martina Rua. (2012). La basura electrónica amenaza la salud. Enero 2020, de IntraMed Sitio web: </a:t>
            </a:r>
            <a:r>
              <a:rPr lang="es" sz="975" u="sng">
                <a:solidFill>
                  <a:srgbClr val="1155CC"/>
                </a:solidFill>
                <a:latin typeface="Century Gothic"/>
                <a:ea typeface="Century Gothic"/>
                <a:cs typeface="Century Gothic"/>
                <a:sym typeface="Century Gothic"/>
                <a:hlinkClick r:id="rId6">
                  <a:extLst>
                    <a:ext uri="{A12FA001-AC4F-418D-AE19-62706E023703}">
                      <ahyp:hlinkClr val="tx"/>
                    </a:ext>
                  </a:extLst>
                </a:hlinkClick>
              </a:rPr>
              <a:t>https://www.intramed.net/contenidover.asp?contenidoid=78109</a:t>
            </a:r>
            <a:endParaRPr sz="9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rPr lang="es" sz="975">
                <a:solidFill>
                  <a:schemeClr val="dk1"/>
                </a:solidFill>
                <a:latin typeface="Century Gothic"/>
                <a:ea typeface="Century Gothic"/>
                <a:cs typeface="Century Gothic"/>
                <a:sym typeface="Century Gothic"/>
              </a:rPr>
              <a:t>S/A. (2017). La basura electrónica y sus riesgos para la salud. Enero 2020, de El tiempo Sitio web: </a:t>
            </a:r>
            <a:r>
              <a:rPr lang="es" sz="975" u="sng">
                <a:solidFill>
                  <a:srgbClr val="1155CC"/>
                </a:solidFill>
                <a:latin typeface="Century Gothic"/>
                <a:ea typeface="Century Gothic"/>
                <a:cs typeface="Century Gothic"/>
                <a:sym typeface="Century Gothic"/>
                <a:hlinkClick r:id="rId7">
                  <a:extLst>
                    <a:ext uri="{A12FA001-AC4F-418D-AE19-62706E023703}">
                      <ahyp:hlinkClr val="tx"/>
                    </a:ext>
                  </a:extLst>
                </a:hlinkClick>
              </a:rPr>
              <a:t>https://www.eltiempo.com/salud/que-es-la-basura-electronica-y-cuales-son-sus-riesgo</a:t>
            </a:r>
            <a:endParaRPr sz="1052">
              <a:solidFill>
                <a:schemeClr val="dk1"/>
              </a:solidFill>
              <a:latin typeface="Calibri"/>
              <a:ea typeface="Calibri"/>
              <a:cs typeface="Calibri"/>
              <a:sym typeface="Calibri"/>
            </a:endParaRPr>
          </a:p>
          <a:p>
            <a:pPr indent="0" lvl="0" marL="0" rtl="0" algn="just">
              <a:lnSpc>
                <a:spcPct val="130000"/>
              </a:lnSpc>
              <a:spcBef>
                <a:spcPts val="0"/>
              </a:spcBef>
              <a:spcAft>
                <a:spcPts val="0"/>
              </a:spcAft>
              <a:buSzPts val="852"/>
              <a:buNone/>
            </a:pPr>
            <a:r>
              <a:rPr lang="es" sz="975" u="sng">
                <a:solidFill>
                  <a:srgbClr val="1155CC"/>
                </a:solidFill>
                <a:latin typeface="Century Gothic"/>
                <a:ea typeface="Century Gothic"/>
                <a:cs typeface="Century Gothic"/>
                <a:sym typeface="Century Gothic"/>
                <a:hlinkClick r:id="rId8">
                  <a:extLst>
                    <a:ext uri="{A12FA001-AC4F-418D-AE19-62706E023703}">
                      <ahyp:hlinkClr val="tx"/>
                    </a:ext>
                  </a:extLst>
                </a:hlinkClick>
              </a:rPr>
              <a:t>s-para-la-salud-162986</a:t>
            </a:r>
            <a:endParaRPr sz="9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t/>
            </a:r>
            <a:endParaRPr sz="975">
              <a:solidFill>
                <a:schemeClr val="dk1"/>
              </a:solidFill>
              <a:latin typeface="Century Gothic"/>
              <a:ea typeface="Century Gothic"/>
              <a:cs typeface="Century Gothic"/>
              <a:sym typeface="Century Gothic"/>
            </a:endParaRPr>
          </a:p>
          <a:p>
            <a:pPr indent="0" lvl="0" marL="0" rtl="0" algn="just">
              <a:lnSpc>
                <a:spcPct val="130000"/>
              </a:lnSpc>
              <a:spcBef>
                <a:spcPts val="0"/>
              </a:spcBef>
              <a:spcAft>
                <a:spcPts val="0"/>
              </a:spcAft>
              <a:buSzPts val="852"/>
              <a:buNone/>
            </a:pPr>
            <a:r>
              <a:t/>
            </a:r>
            <a:endParaRPr sz="975">
              <a:solidFill>
                <a:schemeClr val="dk1"/>
              </a:solidFill>
              <a:latin typeface="Century Gothic"/>
              <a:ea typeface="Century Gothic"/>
              <a:cs typeface="Century Gothic"/>
              <a:sym typeface="Century Gothic"/>
            </a:endParaRPr>
          </a:p>
          <a:p>
            <a:pPr indent="0" lvl="0" marL="0" rtl="0" algn="l">
              <a:lnSpc>
                <a:spcPct val="95000"/>
              </a:lnSpc>
              <a:spcBef>
                <a:spcPts val="300"/>
              </a:spcBef>
              <a:spcAft>
                <a:spcPts val="500"/>
              </a:spcAft>
              <a:buSzPts val="852"/>
              <a:buNone/>
            </a:pPr>
            <a:r>
              <a:t/>
            </a:r>
            <a:endParaRPr sz="1827"/>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6"/>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14.3 Justificación de la actividad</a:t>
            </a:r>
            <a:endParaRPr/>
          </a:p>
        </p:txBody>
      </p:sp>
      <p:sp>
        <p:nvSpPr>
          <p:cNvPr id="680" name="Google Shape;680;p76"/>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400"/>
              <a:t>  </a:t>
            </a:r>
            <a:r>
              <a:rPr lang="es" sz="1400"/>
              <a:t>En la actualidad utilizamos diversos dispositivos electrónicos, que rápidamente se van volviendo obsoletos, adquiriendo cada vez más y más artefactos y sin hacer un manejo adecuado de ellos cuando los desechamos.  Es por eso  que queremos que la comunidad escolar conozca los potenciales riesgos para la salud que implica tanto el uso como el mal manejo al tirarlos a la basura</a:t>
            </a:r>
            <a:endParaRPr sz="14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14.4 Descripción de apertura de la actividad</a:t>
            </a:r>
            <a:endParaRPr/>
          </a:p>
        </p:txBody>
      </p:sp>
      <p:sp>
        <p:nvSpPr>
          <p:cNvPr id="686" name="Google Shape;686;p77"/>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None/>
            </a:pPr>
            <a:r>
              <a:rPr lang="es" sz="1500"/>
              <a:t>En gran grupo se generará una lluvia de ideas, sobre qué tanto saben los alumnos acerca de los componentes con los que se elaboran los diversos dispositivos electrónicos que cotidianamente manejan y si saben qué deben hacer con ellos una vez que ya no los utilizan </a:t>
            </a:r>
            <a:endParaRPr sz="1500"/>
          </a:p>
        </p:txBody>
      </p:sp>
      <p:pic>
        <p:nvPicPr>
          <p:cNvPr id="687" name="Google Shape;687;p77"/>
          <p:cNvPicPr preferRelativeResize="0"/>
          <p:nvPr/>
        </p:nvPicPr>
        <p:blipFill rotWithShape="1">
          <a:blip r:embed="rId3">
            <a:alphaModFix/>
          </a:blip>
          <a:srcRect b="7026" l="0" r="0" t="13037"/>
          <a:stretch/>
        </p:blipFill>
        <p:spPr>
          <a:xfrm>
            <a:off x="4484250" y="3097700"/>
            <a:ext cx="3745350" cy="168320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14.5 Descripción del desarrollo de la actividad</a:t>
            </a:r>
            <a:endParaRPr/>
          </a:p>
        </p:txBody>
      </p:sp>
      <p:sp>
        <p:nvSpPr>
          <p:cNvPr id="693" name="Google Shape;693;p78"/>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fontScale="92500" lnSpcReduction="20000"/>
          </a:bodyPr>
          <a:lstStyle/>
          <a:p>
            <a:pPr indent="0" lvl="0" marL="342900" rtl="0" algn="just">
              <a:spcBef>
                <a:spcPts val="0"/>
              </a:spcBef>
              <a:spcAft>
                <a:spcPts val="0"/>
              </a:spcAft>
              <a:buNone/>
            </a:pPr>
            <a:r>
              <a:rPr lang="es" sz="1500"/>
              <a:t>De manera individual leerán artículos con respaldo científico acerca de los componentes con que se elaboran los dispositivos electrónicos e investigarán algunos de esos componentes (cualidades, riesgos para la salud y el ambiente, formas de disposición al desecharse)</a:t>
            </a:r>
            <a:endParaRPr sz="1500"/>
          </a:p>
          <a:p>
            <a:pPr indent="0" lvl="0" marL="342900" rtl="0" algn="just">
              <a:spcBef>
                <a:spcPts val="0"/>
              </a:spcBef>
              <a:spcAft>
                <a:spcPts val="0"/>
              </a:spcAft>
              <a:buNone/>
            </a:pPr>
            <a:r>
              <a:t/>
            </a:r>
            <a:endParaRPr sz="1500"/>
          </a:p>
          <a:p>
            <a:pPr indent="0" lvl="0" marL="0" rtl="0" algn="l">
              <a:lnSpc>
                <a:spcPct val="107916"/>
              </a:lnSpc>
              <a:spcBef>
                <a:spcPts val="0"/>
              </a:spcBef>
              <a:spcAft>
                <a:spcPts val="0"/>
              </a:spcAft>
              <a:buNone/>
            </a:pPr>
            <a:r>
              <a:rPr lang="es" sz="1100" u="sng">
                <a:solidFill>
                  <a:srgbClr val="0563C1"/>
                </a:solidFill>
                <a:latin typeface="Calibri"/>
                <a:ea typeface="Calibri"/>
                <a:cs typeface="Calibri"/>
                <a:sym typeface="Calibri"/>
                <a:hlinkClick r:id="rId3">
                  <a:extLst>
                    <a:ext uri="{A12FA001-AC4F-418D-AE19-62706E023703}">
                      <ahyp:hlinkClr val="tx"/>
                    </a:ext>
                  </a:extLst>
                </a:hlinkClick>
              </a:rPr>
              <a:t>https://www.greenpeace.org/argentina/el-peligro-de-los-residuos-electronicos/#:~:text=Los%20aparatos%20el%C3%A9ctricos%20y%20electr%C3%B3nicos,500%20y%201.000%20compuestos%20diferentes</a:t>
            </a:r>
            <a:endParaRPr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rPr lang="es" sz="1050" u="sng">
                <a:solidFill>
                  <a:srgbClr val="0563C1"/>
                </a:solidFill>
                <a:latin typeface="Century Gothic"/>
                <a:ea typeface="Century Gothic"/>
                <a:cs typeface="Century Gothic"/>
                <a:sym typeface="Century Gothic"/>
                <a:hlinkClick r:id="rId4">
                  <a:extLst>
                    <a:ext uri="{A12FA001-AC4F-418D-AE19-62706E023703}">
                      <ahyp:hlinkClr val="tx"/>
                    </a:ext>
                  </a:extLst>
                </a:hlinkClick>
              </a:rPr>
              <a:t>https://www.nationalgeographic.com.es/mundo-ng/peligros-basura-electronica_13239</a:t>
            </a:r>
            <a:endParaRPr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rPr lang="es" sz="1100" u="sng">
                <a:solidFill>
                  <a:srgbClr val="0563C1"/>
                </a:solidFill>
                <a:latin typeface="Calibri"/>
                <a:ea typeface="Calibri"/>
                <a:cs typeface="Calibri"/>
                <a:sym typeface="Calibri"/>
                <a:hlinkClick r:id="rId5">
                  <a:extLst>
                    <a:ext uri="{A12FA001-AC4F-418D-AE19-62706E023703}">
                      <ahyp:hlinkClr val="tx"/>
                    </a:ext>
                  </a:extLst>
                </a:hlinkClick>
              </a:rPr>
              <a:t>https://www.greenpeace.org/argentina/el-peligro-de-los-residuos-electronicos/#:~:text=Los%20aparatos%20el%C3%A9ctricos%20y%20electr%C3%B3nicos,500%20y%201.000%20compuestos%20diferentes</a:t>
            </a:r>
            <a:endParaRPr sz="1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rPr lang="es" sz="1050" u="sng">
                <a:solidFill>
                  <a:srgbClr val="0563C1"/>
                </a:solidFill>
                <a:latin typeface="Century Gothic"/>
                <a:ea typeface="Century Gothic"/>
                <a:cs typeface="Century Gothic"/>
                <a:sym typeface="Century Gothic"/>
                <a:hlinkClick r:id="rId6">
                  <a:extLst>
                    <a:ext uri="{A12FA001-AC4F-418D-AE19-62706E023703}">
                      <ahyp:hlinkClr val="tx"/>
                    </a:ext>
                  </a:extLst>
                </a:hlinkClick>
              </a:rPr>
              <a:t>https://www.muyinteresante.com.mx/ciencia-y-tecnologia/dano-basura-electronica/</a:t>
            </a:r>
            <a:endParaRPr sz="1100">
              <a:solidFill>
                <a:srgbClr val="000000"/>
              </a:solidFill>
              <a:latin typeface="Calibri"/>
              <a:ea typeface="Calibri"/>
              <a:cs typeface="Calibri"/>
              <a:sym typeface="Calibri"/>
            </a:endParaRPr>
          </a:p>
          <a:p>
            <a:pPr indent="0" lvl="0" marL="342900" rtl="0" algn="just">
              <a:spcBef>
                <a:spcPts val="800"/>
              </a:spcBef>
              <a:spcAft>
                <a:spcPts val="0"/>
              </a:spcAft>
              <a:buNone/>
            </a:pPr>
            <a:r>
              <a:t/>
            </a:r>
            <a:endParaRPr sz="15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9"/>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14.6 Descripción del cierre de la actividad</a:t>
            </a:r>
            <a:endParaRPr/>
          </a:p>
        </p:txBody>
      </p:sp>
      <p:sp>
        <p:nvSpPr>
          <p:cNvPr id="699" name="Google Shape;699;p79"/>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336550" lvl="0" marL="457200" rtl="0" algn="l">
              <a:spcBef>
                <a:spcPts val="0"/>
              </a:spcBef>
              <a:spcAft>
                <a:spcPts val="0"/>
              </a:spcAft>
              <a:buSzPts val="1700"/>
              <a:buAutoNum type="arabicPeriod"/>
            </a:pPr>
            <a:r>
              <a:rPr lang="es" sz="1400"/>
              <a:t>Elaborarán un resumen de la información obtenida así como una conclusión individual</a:t>
            </a:r>
            <a:endParaRPr sz="1400"/>
          </a:p>
          <a:p>
            <a:pPr indent="-336550" lvl="0" marL="457200" rtl="0" algn="l">
              <a:spcBef>
                <a:spcPts val="0"/>
              </a:spcBef>
              <a:spcAft>
                <a:spcPts val="0"/>
              </a:spcAft>
              <a:buSzPts val="1700"/>
              <a:buAutoNum type="arabicPeriod"/>
            </a:pPr>
            <a:r>
              <a:rPr lang="es" sz="1400"/>
              <a:t>En gran grupo comentarán lo anterior para elaborar una conclusión general</a:t>
            </a:r>
            <a:endParaRPr sz="1400"/>
          </a:p>
        </p:txBody>
      </p:sp>
      <p:pic>
        <p:nvPicPr>
          <p:cNvPr id="700" name="Google Shape;700;p79"/>
          <p:cNvPicPr preferRelativeResize="0"/>
          <p:nvPr/>
        </p:nvPicPr>
        <p:blipFill rotWithShape="1">
          <a:blip r:embed="rId3">
            <a:alphaModFix/>
          </a:blip>
          <a:srcRect b="4153" l="16895" r="40222" t="43863"/>
          <a:stretch/>
        </p:blipFill>
        <p:spPr>
          <a:xfrm>
            <a:off x="5343250" y="2911425"/>
            <a:ext cx="2900776" cy="1976899"/>
          </a:xfrm>
          <a:prstGeom prst="rect">
            <a:avLst/>
          </a:prstGeom>
          <a:noFill/>
          <a:ln>
            <a:noFill/>
          </a:ln>
        </p:spPr>
      </p:pic>
      <p:pic>
        <p:nvPicPr>
          <p:cNvPr id="701" name="Google Shape;701;p79"/>
          <p:cNvPicPr preferRelativeResize="0"/>
          <p:nvPr/>
        </p:nvPicPr>
        <p:blipFill rotWithShape="1">
          <a:blip r:embed="rId4">
            <a:alphaModFix/>
          </a:blip>
          <a:srcRect b="15911" l="32018" r="52560" t="41509"/>
          <a:stretch/>
        </p:blipFill>
        <p:spPr>
          <a:xfrm>
            <a:off x="2444150" y="2805375"/>
            <a:ext cx="1410101" cy="2189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80"/>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14.7 Descripción de lo que se hará con los resultados</a:t>
            </a:r>
            <a:endParaRPr/>
          </a:p>
        </p:txBody>
      </p:sp>
      <p:sp>
        <p:nvSpPr>
          <p:cNvPr id="707" name="Google Shape;707;p80"/>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400"/>
              <a:t>La información obtenida, además de ayudar a reflexionar sobre el objetivo del proyecto, servirá para la elaboración de la infografía interdisciplinaria</a:t>
            </a:r>
            <a:endParaRPr sz="1400"/>
          </a:p>
          <a:p>
            <a:pPr indent="-88900" lvl="0" marL="215900" rtl="0" algn="just">
              <a:spcBef>
                <a:spcPts val="0"/>
              </a:spcBef>
              <a:spcAft>
                <a:spcPts val="0"/>
              </a:spcAft>
              <a:buSzPts val="2100"/>
              <a:buNone/>
            </a:pPr>
            <a:r>
              <a:rPr lang="es" sz="1400"/>
              <a:t>Así mismo, una vez que se haya creado la página en Facebook para difundir su campaña, tendrán argumentos válidos para respaldar sus opiniones</a:t>
            </a:r>
            <a:endParaRPr sz="1400"/>
          </a:p>
        </p:txBody>
      </p:sp>
      <p:pic>
        <p:nvPicPr>
          <p:cNvPr id="708" name="Google Shape;708;p80"/>
          <p:cNvPicPr preferRelativeResize="0"/>
          <p:nvPr/>
        </p:nvPicPr>
        <p:blipFill rotWithShape="1">
          <a:blip r:embed="rId3">
            <a:alphaModFix/>
          </a:blip>
          <a:srcRect b="21559" l="41121" r="41107" t="26237"/>
          <a:stretch/>
        </p:blipFill>
        <p:spPr>
          <a:xfrm>
            <a:off x="7144500" y="2887350"/>
            <a:ext cx="1383225" cy="208157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81"/>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14.8 Contrastación de lo esperado y lo sucedido</a:t>
            </a:r>
            <a:endParaRPr/>
          </a:p>
        </p:txBody>
      </p:sp>
      <p:sp>
        <p:nvSpPr>
          <p:cNvPr id="714" name="Google Shape;714;p81"/>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500"/>
              <a:t>Se espera que reflexionen sobre las repercusiones que puede implicar para su salud el uso de diversos dispositivos electrónicos así como su mal manejo al desecharlos</a:t>
            </a:r>
            <a:endParaRPr sz="1500"/>
          </a:p>
          <a:p>
            <a:pPr indent="-88900" lvl="0" marL="215900" rtl="0" algn="just">
              <a:spcBef>
                <a:spcPts val="0"/>
              </a:spcBef>
              <a:spcAft>
                <a:spcPts val="0"/>
              </a:spcAft>
              <a:buSzPts val="2100"/>
              <a:buNone/>
            </a:pPr>
            <a:r>
              <a:rPr lang="es" sz="1500"/>
              <a:t>Los alumnos pudieron darse cuenta de las repercusiones tanto en su salud como en el ambiente al desechar los dispositivos electrónicos de manera indebida</a:t>
            </a:r>
            <a:endParaRPr sz="15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2"/>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14.9 Toma de decisiones</a:t>
            </a:r>
            <a:endParaRPr/>
          </a:p>
        </p:txBody>
      </p:sp>
      <p:sp>
        <p:nvSpPr>
          <p:cNvPr id="720" name="Google Shape;720;p82"/>
          <p:cNvSpPr txBox="1"/>
          <p:nvPr>
            <p:ph idx="1" type="body"/>
          </p:nvPr>
        </p:nvSpPr>
        <p:spPr>
          <a:xfrm>
            <a:off x="971551" y="21462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rPr lang="es" sz="1400"/>
              <a:t>Fue un poco difícil el trabajar todo en línea.  A veces es más fácil que participen con ideas y propuestas los alumnos de manera presencial.</a:t>
            </a:r>
            <a:endParaRPr sz="1400"/>
          </a:p>
          <a:p>
            <a:pPr indent="-88900" lvl="0" marL="215900" rtl="0" algn="just">
              <a:spcBef>
                <a:spcPts val="0"/>
              </a:spcBef>
              <a:spcAft>
                <a:spcPts val="0"/>
              </a:spcAft>
              <a:buSzPts val="2100"/>
              <a:buNone/>
            </a:pPr>
            <a:r>
              <a:t/>
            </a:r>
            <a:endParaRPr sz="1400"/>
          </a:p>
          <a:p>
            <a:pPr indent="-88900" lvl="0" marL="215900" rtl="0" algn="just">
              <a:spcBef>
                <a:spcPts val="0"/>
              </a:spcBef>
              <a:spcAft>
                <a:spcPts val="0"/>
              </a:spcAft>
              <a:buSzPts val="2100"/>
              <a:buNone/>
            </a:pPr>
            <a:r>
              <a:rPr lang="es" sz="1400"/>
              <a:t>De igual forma, es más difícil de tener evidencias del desarrollo de las actividades.</a:t>
            </a:r>
            <a:endParaRPr sz="14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83"/>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15.1 Actividad interdisciplinaria del cierre de proyecto</a:t>
            </a:r>
            <a:endParaRPr sz="3000"/>
          </a:p>
        </p:txBody>
      </p:sp>
      <p:sp>
        <p:nvSpPr>
          <p:cNvPr id="726" name="Google Shape;726;p83"/>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342900" rtl="0" algn="l">
              <a:spcBef>
                <a:spcPts val="0"/>
              </a:spcBef>
              <a:spcAft>
                <a:spcPts val="0"/>
              </a:spcAft>
              <a:buNone/>
            </a:pPr>
            <a:r>
              <a:t/>
            </a:r>
            <a:endParaRPr/>
          </a:p>
          <a:p>
            <a:pPr indent="-330200" lvl="0" marL="457200" rtl="0" algn="l">
              <a:spcBef>
                <a:spcPts val="0"/>
              </a:spcBef>
              <a:spcAft>
                <a:spcPts val="0"/>
              </a:spcAft>
              <a:buSzPts val="1600"/>
              <a:buChar char="●"/>
            </a:pPr>
            <a:r>
              <a:rPr lang="es"/>
              <a:t>Reunión en Meet de todos los alumnos del grupo y los tres profesores del proyecto</a:t>
            </a:r>
            <a:endParaRPr/>
          </a:p>
          <a:p>
            <a:pPr indent="0" lvl="0" marL="342900" rtl="0" algn="l">
              <a:spcBef>
                <a:spcPts val="0"/>
              </a:spcBef>
              <a:spcAft>
                <a:spcPts val="0"/>
              </a:spcAft>
              <a:buNone/>
            </a:pPr>
            <a:r>
              <a:t/>
            </a:r>
            <a:endParaRPr/>
          </a:p>
          <a:p>
            <a:pPr indent="-330200" lvl="0" marL="457200" rtl="0" algn="l">
              <a:spcBef>
                <a:spcPts val="0"/>
              </a:spcBef>
              <a:spcAft>
                <a:spcPts val="0"/>
              </a:spcAft>
              <a:buSzPts val="1600"/>
              <a:buChar char="●"/>
            </a:pPr>
            <a:r>
              <a:rPr lang="es"/>
              <a:t>Presentar la página de Instagram con las aportaciones, comentarios y/o reflexiones que pudieran haber hecho los lectores </a:t>
            </a:r>
            <a:endParaRPr/>
          </a:p>
          <a:p>
            <a:pPr indent="0" lvl="0" marL="342900" rtl="0" algn="l">
              <a:spcBef>
                <a:spcPts val="0"/>
              </a:spcBef>
              <a:spcAft>
                <a:spcPts val="0"/>
              </a:spcAft>
              <a:buNone/>
            </a:pPr>
            <a:r>
              <a:t/>
            </a:r>
            <a:endParaRPr/>
          </a:p>
          <a:p>
            <a:pPr indent="-330200" lvl="0" marL="457200" rtl="0" algn="l">
              <a:spcBef>
                <a:spcPts val="0"/>
              </a:spcBef>
              <a:spcAft>
                <a:spcPts val="0"/>
              </a:spcAft>
              <a:buSzPts val="1600"/>
              <a:buChar char="●"/>
            </a:pPr>
            <a:r>
              <a:rPr lang="es"/>
              <a:t>5o de preparatoria</a:t>
            </a:r>
            <a:endParaRPr/>
          </a:p>
          <a:p>
            <a:pPr indent="0" lvl="0" marL="342900" rtl="0" algn="l">
              <a:spcBef>
                <a:spcPts val="0"/>
              </a:spcBef>
              <a:spcAft>
                <a:spcPts val="0"/>
              </a:spcAft>
              <a:buNone/>
            </a:pPr>
            <a:r>
              <a:t/>
            </a:r>
            <a:endParaRPr/>
          </a:p>
          <a:p>
            <a:pPr indent="-330200" lvl="0" marL="457200" rtl="0" algn="l">
              <a:spcBef>
                <a:spcPts val="0"/>
              </a:spcBef>
              <a:spcAft>
                <a:spcPts val="0"/>
              </a:spcAft>
              <a:buSzPts val="1600"/>
              <a:buChar char="●"/>
            </a:pPr>
            <a:r>
              <a:rPr lang="es"/>
              <a:t>10-14 mayo del 2021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1"/>
          <p:cNvSpPr txBox="1"/>
          <p:nvPr>
            <p:ph type="title"/>
          </p:nvPr>
        </p:nvSpPr>
        <p:spPr>
          <a:xfrm>
            <a:off x="971551" y="1650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7. Organizador gráfico</a:t>
            </a:r>
            <a:endParaRPr/>
          </a:p>
        </p:txBody>
      </p:sp>
      <p:pic>
        <p:nvPicPr>
          <p:cNvPr id="330" name="Google Shape;330;p21"/>
          <p:cNvPicPr preferRelativeResize="0"/>
          <p:nvPr/>
        </p:nvPicPr>
        <p:blipFill>
          <a:blip r:embed="rId3">
            <a:alphaModFix/>
          </a:blip>
          <a:stretch>
            <a:fillRect/>
          </a:stretch>
        </p:blipFill>
        <p:spPr>
          <a:xfrm>
            <a:off x="1771650" y="1047600"/>
            <a:ext cx="5673769" cy="3953025"/>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84"/>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15.2 Asignaturas Participantes</a:t>
            </a:r>
            <a:endParaRPr/>
          </a:p>
        </p:txBody>
      </p:sp>
      <p:sp>
        <p:nvSpPr>
          <p:cNvPr id="732" name="Google Shape;732;p84"/>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342900" rtl="0" algn="l">
              <a:spcBef>
                <a:spcPts val="0"/>
              </a:spcBef>
              <a:spcAft>
                <a:spcPts val="0"/>
              </a:spcAft>
              <a:buNone/>
            </a:pPr>
            <a:r>
              <a:rPr lang="es"/>
              <a:t>Ética</a:t>
            </a:r>
            <a:endParaRPr/>
          </a:p>
          <a:p>
            <a:pPr indent="0" lvl="0" marL="342900" rtl="0" algn="l">
              <a:spcBef>
                <a:spcPts val="0"/>
              </a:spcBef>
              <a:spcAft>
                <a:spcPts val="0"/>
              </a:spcAft>
              <a:buNone/>
            </a:pPr>
            <a:r>
              <a:t/>
            </a:r>
            <a:endParaRPr/>
          </a:p>
          <a:p>
            <a:pPr indent="0" lvl="0" marL="342900" rtl="0" algn="l">
              <a:spcBef>
                <a:spcPts val="0"/>
              </a:spcBef>
              <a:spcAft>
                <a:spcPts val="0"/>
              </a:spcAft>
              <a:buNone/>
            </a:pPr>
            <a:r>
              <a:rPr lang="es"/>
              <a:t>Química</a:t>
            </a:r>
            <a:endParaRPr/>
          </a:p>
          <a:p>
            <a:pPr indent="0" lvl="0" marL="342900" rtl="0" algn="l">
              <a:spcBef>
                <a:spcPts val="0"/>
              </a:spcBef>
              <a:spcAft>
                <a:spcPts val="0"/>
              </a:spcAft>
              <a:buNone/>
            </a:pPr>
            <a:r>
              <a:t/>
            </a:r>
            <a:endParaRPr/>
          </a:p>
          <a:p>
            <a:pPr indent="0" lvl="0" marL="342900" rtl="0" algn="l">
              <a:spcBef>
                <a:spcPts val="0"/>
              </a:spcBef>
              <a:spcAft>
                <a:spcPts val="0"/>
              </a:spcAft>
              <a:buNone/>
            </a:pPr>
            <a:r>
              <a:rPr lang="es"/>
              <a:t>Educación para la salud</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5"/>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15.3 Justificación de la actividad</a:t>
            </a:r>
            <a:endParaRPr/>
          </a:p>
        </p:txBody>
      </p:sp>
      <p:sp>
        <p:nvSpPr>
          <p:cNvPr id="738" name="Google Shape;738;p85"/>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0" lvl="0" marL="342900" rtl="0" algn="l">
              <a:spcBef>
                <a:spcPts val="0"/>
              </a:spcBef>
              <a:spcAft>
                <a:spcPts val="0"/>
              </a:spcAft>
              <a:buNone/>
            </a:pPr>
            <a:r>
              <a:rPr lang="es"/>
              <a:t> </a:t>
            </a:r>
            <a:endParaRPr/>
          </a:p>
          <a:p>
            <a:pPr indent="-266700" lvl="0" marL="342900" rtl="0" algn="l">
              <a:spcBef>
                <a:spcPts val="0"/>
              </a:spcBef>
              <a:spcAft>
                <a:spcPts val="0"/>
              </a:spcAft>
              <a:buSzPts val="1600"/>
              <a:buChar char="●"/>
            </a:pPr>
            <a:r>
              <a:rPr lang="es" sz="1600"/>
              <a:t>Ya que el  objetivo de nuestra campaña era que los lectores reflexionaran sobre los riesgos tanto ambientales como de salud que genera la basura electrónica, pretendemos que los comentarios que se aporten a la página de Instagram sean justamente eso, reflexiones o aportaciones para darle un mejor manejo a esos desechos.</a:t>
            </a:r>
            <a:endParaRPr sz="16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86"/>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15.4 Descripción de apertura de la actividad</a:t>
            </a:r>
            <a:endParaRPr/>
          </a:p>
        </p:txBody>
      </p:sp>
      <p:sp>
        <p:nvSpPr>
          <p:cNvPr id="744" name="Google Shape;744;p86"/>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342900" lvl="0" marL="457200" rtl="0" algn="l">
              <a:spcBef>
                <a:spcPts val="0"/>
              </a:spcBef>
              <a:spcAft>
                <a:spcPts val="0"/>
              </a:spcAft>
              <a:buSzPts val="1800"/>
              <a:buAutoNum type="arabicPeriod"/>
            </a:pPr>
            <a:r>
              <a:rPr lang="es" sz="1500"/>
              <a:t>Reunión en Meet de todos los participantes de la actividad</a:t>
            </a:r>
            <a:endParaRPr sz="1500"/>
          </a:p>
          <a:p>
            <a:pPr indent="-342900" lvl="0" marL="457200" rtl="0" algn="l">
              <a:spcBef>
                <a:spcPts val="0"/>
              </a:spcBef>
              <a:spcAft>
                <a:spcPts val="0"/>
              </a:spcAft>
              <a:buSzPts val="1800"/>
              <a:buAutoNum type="arabicPeriod"/>
            </a:pPr>
            <a:r>
              <a:rPr lang="es" sz="1500"/>
              <a:t>Que los alumnos compartan sus experiencias a lo largo de la realización del proyecto </a:t>
            </a:r>
            <a:endParaRPr sz="15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87"/>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15.5 Descripción del desarrollo de las actividades</a:t>
            </a:r>
            <a:endParaRPr/>
          </a:p>
        </p:txBody>
      </p:sp>
      <p:sp>
        <p:nvSpPr>
          <p:cNvPr id="750" name="Google Shape;750;p87"/>
          <p:cNvSpPr txBox="1"/>
          <p:nvPr>
            <p:ph idx="1" type="body"/>
          </p:nvPr>
        </p:nvSpPr>
        <p:spPr>
          <a:xfrm>
            <a:off x="971550" y="1917700"/>
            <a:ext cx="4870200" cy="2489100"/>
          </a:xfrm>
          <a:prstGeom prst="rect">
            <a:avLst/>
          </a:prstGeom>
          <a:noFill/>
          <a:ln>
            <a:noFill/>
          </a:ln>
        </p:spPr>
        <p:txBody>
          <a:bodyPr anchorCtr="0" anchor="t" bIns="34275" lIns="68575" spcFirstLastPara="1" rIns="68575" wrap="square" tIns="34275">
            <a:normAutofit/>
          </a:bodyPr>
          <a:lstStyle/>
          <a:p>
            <a:pPr indent="0" lvl="0" marL="457200" rtl="0" algn="l">
              <a:spcBef>
                <a:spcPts val="0"/>
              </a:spcBef>
              <a:spcAft>
                <a:spcPts val="0"/>
              </a:spcAft>
              <a:buNone/>
            </a:pPr>
            <a:r>
              <a:rPr lang="es" sz="1500"/>
              <a:t>Analizar las aportaciones y/o comentarios generados en la página de Instagram</a:t>
            </a:r>
            <a:endParaRPr sz="1500"/>
          </a:p>
          <a:p>
            <a:pPr indent="0" lvl="0" marL="0" rtl="0" algn="l">
              <a:spcBef>
                <a:spcPts val="0"/>
              </a:spcBef>
              <a:spcAft>
                <a:spcPts val="0"/>
              </a:spcAft>
              <a:buNone/>
            </a:pPr>
            <a:r>
              <a:t/>
            </a:r>
            <a:endParaRPr sz="1600"/>
          </a:p>
        </p:txBody>
      </p:sp>
      <p:pic>
        <p:nvPicPr>
          <p:cNvPr id="751" name="Google Shape;751;p87"/>
          <p:cNvPicPr preferRelativeResize="0"/>
          <p:nvPr/>
        </p:nvPicPr>
        <p:blipFill rotWithShape="1">
          <a:blip r:embed="rId3">
            <a:alphaModFix/>
          </a:blip>
          <a:srcRect b="14305" l="40094" r="40225" t="20611"/>
          <a:stretch/>
        </p:blipFill>
        <p:spPr>
          <a:xfrm>
            <a:off x="6463675" y="1584975"/>
            <a:ext cx="1799551" cy="33458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8"/>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15.6 Descripción del cierre de la actividad</a:t>
            </a:r>
            <a:endParaRPr/>
          </a:p>
        </p:txBody>
      </p:sp>
      <p:sp>
        <p:nvSpPr>
          <p:cNvPr id="757" name="Google Shape;757;p88"/>
          <p:cNvSpPr txBox="1"/>
          <p:nvPr>
            <p:ph idx="1" type="body"/>
          </p:nvPr>
        </p:nvSpPr>
        <p:spPr>
          <a:xfrm>
            <a:off x="285750" y="2222500"/>
            <a:ext cx="4991100" cy="2489100"/>
          </a:xfrm>
          <a:prstGeom prst="rect">
            <a:avLst/>
          </a:prstGeom>
          <a:noFill/>
          <a:ln>
            <a:noFill/>
          </a:ln>
        </p:spPr>
        <p:txBody>
          <a:bodyPr anchorCtr="0" anchor="t" bIns="34275" lIns="68575" spcFirstLastPara="1" rIns="68575" wrap="square" tIns="34275">
            <a:normAutofit/>
          </a:bodyPr>
          <a:lstStyle/>
          <a:p>
            <a:pPr indent="0" lvl="0" marL="0" rtl="0" algn="just">
              <a:spcBef>
                <a:spcPts val="0"/>
              </a:spcBef>
              <a:spcAft>
                <a:spcPts val="0"/>
              </a:spcAft>
              <a:buNone/>
            </a:pPr>
            <a:r>
              <a:rPr lang="es" sz="1600"/>
              <a:t>Los alumnos evaluarán todas las aportaciones hechas por los lectores analizando si lograron generar conciencia en ellos.</a:t>
            </a:r>
            <a:endParaRPr sz="1600"/>
          </a:p>
          <a:p>
            <a:pPr indent="0" lvl="0" marL="0" rtl="0" algn="just">
              <a:spcBef>
                <a:spcPts val="0"/>
              </a:spcBef>
              <a:spcAft>
                <a:spcPts val="0"/>
              </a:spcAft>
              <a:buNone/>
            </a:pPr>
            <a:r>
              <a:t/>
            </a:r>
            <a:endParaRPr sz="1600"/>
          </a:p>
          <a:p>
            <a:pPr indent="0" lvl="0" marL="0" rtl="0" algn="just">
              <a:spcBef>
                <a:spcPts val="0"/>
              </a:spcBef>
              <a:spcAft>
                <a:spcPts val="0"/>
              </a:spcAft>
              <a:buNone/>
            </a:pPr>
            <a:r>
              <a:rPr lang="es" sz="1600"/>
              <a:t>Los alumnos apuntarán el cambio de conducta a futuro con el manejo de sus dispositivos electrónicos</a:t>
            </a:r>
            <a:endParaRPr sz="1600"/>
          </a:p>
          <a:p>
            <a:pPr indent="0" lvl="0" marL="342900" rtl="0" algn="just">
              <a:spcBef>
                <a:spcPts val="0"/>
              </a:spcBef>
              <a:spcAft>
                <a:spcPts val="0"/>
              </a:spcAft>
              <a:buNone/>
            </a:pPr>
            <a:r>
              <a:t/>
            </a:r>
            <a:endParaRPr/>
          </a:p>
          <a:p>
            <a:pPr indent="0" lvl="0" marL="342900" rtl="0" algn="just">
              <a:spcBef>
                <a:spcPts val="0"/>
              </a:spcBef>
              <a:spcAft>
                <a:spcPts val="0"/>
              </a:spcAft>
              <a:buNone/>
            </a:pPr>
            <a:r>
              <a:t/>
            </a:r>
            <a:endParaRPr/>
          </a:p>
        </p:txBody>
      </p:sp>
      <p:pic>
        <p:nvPicPr>
          <p:cNvPr id="758" name="Google Shape;758;p88"/>
          <p:cNvPicPr preferRelativeResize="0"/>
          <p:nvPr/>
        </p:nvPicPr>
        <p:blipFill rotWithShape="1">
          <a:blip r:embed="rId3">
            <a:alphaModFix/>
          </a:blip>
          <a:srcRect b="18262" l="13365" r="33911" t="33320"/>
          <a:stretch/>
        </p:blipFill>
        <p:spPr>
          <a:xfrm>
            <a:off x="5349325" y="2273975"/>
            <a:ext cx="3589551" cy="185322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89"/>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15.7 Descripción de lo que se hará con los resultados de la actividad</a:t>
            </a:r>
            <a:endParaRPr/>
          </a:p>
        </p:txBody>
      </p:sp>
      <p:sp>
        <p:nvSpPr>
          <p:cNvPr id="764" name="Google Shape;764;p89"/>
          <p:cNvSpPr txBox="1"/>
          <p:nvPr>
            <p:ph idx="1" type="body"/>
          </p:nvPr>
        </p:nvSpPr>
        <p:spPr>
          <a:xfrm>
            <a:off x="971550" y="1917700"/>
            <a:ext cx="4440600" cy="2489100"/>
          </a:xfrm>
          <a:prstGeom prst="rect">
            <a:avLst/>
          </a:prstGeom>
          <a:noFill/>
          <a:ln>
            <a:noFill/>
          </a:ln>
        </p:spPr>
        <p:txBody>
          <a:bodyPr anchorCtr="0" anchor="t" bIns="34275" lIns="68575" spcFirstLastPara="1" rIns="68575" wrap="square" tIns="34275">
            <a:normAutofit/>
          </a:bodyPr>
          <a:lstStyle/>
          <a:p>
            <a:pPr indent="0" lvl="0" marL="342900" rtl="0" algn="just">
              <a:spcBef>
                <a:spcPts val="0"/>
              </a:spcBef>
              <a:spcAft>
                <a:spcPts val="0"/>
              </a:spcAft>
              <a:buNone/>
            </a:pPr>
            <a:r>
              <a:rPr lang="es"/>
              <a:t>Pretendemos que la información se siga difundiendo en la misma página de Instagram y que los lectores  continúen aportando comentarios o reflexiones.</a:t>
            </a:r>
            <a:endParaRPr/>
          </a:p>
          <a:p>
            <a:pPr indent="0" lvl="0" marL="342900" rtl="0" algn="just">
              <a:spcBef>
                <a:spcPts val="0"/>
              </a:spcBef>
              <a:spcAft>
                <a:spcPts val="0"/>
              </a:spcAft>
              <a:buNone/>
            </a:pPr>
            <a:r>
              <a:t/>
            </a:r>
            <a:endParaRPr/>
          </a:p>
          <a:p>
            <a:pPr indent="0" lvl="0" marL="342900" rtl="0" algn="just">
              <a:spcBef>
                <a:spcPts val="0"/>
              </a:spcBef>
              <a:spcAft>
                <a:spcPts val="0"/>
              </a:spcAft>
              <a:buNone/>
            </a:pPr>
            <a:r>
              <a:rPr lang="es"/>
              <a:t>Entre más gente haga conciencia será una mayor ayuda a nuestro planeta. </a:t>
            </a:r>
            <a:endParaRPr/>
          </a:p>
        </p:txBody>
      </p:sp>
      <p:pic>
        <p:nvPicPr>
          <p:cNvPr id="765" name="Google Shape;765;p89"/>
          <p:cNvPicPr preferRelativeResize="0"/>
          <p:nvPr/>
        </p:nvPicPr>
        <p:blipFill rotWithShape="1">
          <a:blip r:embed="rId3">
            <a:alphaModFix/>
          </a:blip>
          <a:srcRect b="15391" l="39802" r="39930" t="20608"/>
          <a:stretch/>
        </p:blipFill>
        <p:spPr>
          <a:xfrm>
            <a:off x="6969925" y="1517138"/>
            <a:ext cx="1853276" cy="32902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90"/>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3125"/>
              <a:buFont typeface="Garamond"/>
              <a:buNone/>
            </a:pPr>
            <a:r>
              <a:rPr lang="es" sz="3200"/>
              <a:t>15.8 Análisis</a:t>
            </a:r>
            <a:endParaRPr sz="3200"/>
          </a:p>
          <a:p>
            <a:pPr indent="0" lvl="0" marL="0" rtl="0" algn="ctr">
              <a:spcBef>
                <a:spcPts val="0"/>
              </a:spcBef>
              <a:spcAft>
                <a:spcPts val="0"/>
              </a:spcAft>
              <a:buClr>
                <a:srgbClr val="262626"/>
              </a:buClr>
              <a:buSzPct val="103125"/>
              <a:buFont typeface="Garamond"/>
              <a:buNone/>
            </a:pPr>
            <a:r>
              <a:rPr lang="es" sz="3200"/>
              <a:t>(Contrastación de lo esperado y lo sucedido)</a:t>
            </a:r>
            <a:endParaRPr sz="3200"/>
          </a:p>
        </p:txBody>
      </p:sp>
      <p:sp>
        <p:nvSpPr>
          <p:cNvPr id="771" name="Google Shape;771;p90"/>
          <p:cNvSpPr txBox="1"/>
          <p:nvPr>
            <p:ph idx="1" type="body"/>
          </p:nvPr>
        </p:nvSpPr>
        <p:spPr>
          <a:xfrm>
            <a:off x="971551" y="22224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rPr lang="es" sz="1400"/>
              <a:t>Esperado: que haya habido un gran número de aportaciones de comentarios y que se aprecie una evolución en su forma de pensar y actuar al desechar dispositivos electrónicos</a:t>
            </a:r>
            <a:r>
              <a:rPr lang="es" sz="1400"/>
              <a:t>.</a:t>
            </a:r>
            <a:endParaRPr sz="1400"/>
          </a:p>
          <a:p>
            <a:pPr indent="-88900" lvl="0" marL="215900" rtl="0" algn="l">
              <a:spcBef>
                <a:spcPts val="0"/>
              </a:spcBef>
              <a:spcAft>
                <a:spcPts val="0"/>
              </a:spcAft>
              <a:buSzPts val="2100"/>
              <a:buNone/>
            </a:pPr>
            <a:r>
              <a:t/>
            </a:r>
            <a:endParaRPr sz="1400"/>
          </a:p>
          <a:p>
            <a:pPr indent="-88900" lvl="0" marL="215900" rtl="0" algn="l">
              <a:spcBef>
                <a:spcPts val="0"/>
              </a:spcBef>
              <a:spcAft>
                <a:spcPts val="0"/>
              </a:spcAft>
              <a:buSzPts val="2100"/>
              <a:buNone/>
            </a:pPr>
            <a:r>
              <a:rPr lang="es" sz="1400"/>
              <a:t>   Sucedido: </a:t>
            </a:r>
            <a:r>
              <a:rPr lang="es" sz="1400"/>
              <a:t> los alumnos tomaron posturas favorables y conciencia sobre el problema ambiental provocado por el uso de aparatos electrónicos y detectaron interés en sus amigos y conocidos, quienes desconocían casi por completo que existen medidas que se pueden adoptar al respecto.</a:t>
            </a:r>
            <a:endParaRPr sz="1400"/>
          </a:p>
          <a:p>
            <a:pPr indent="-88900" lvl="0" marL="215900" rtl="0" algn="l">
              <a:spcBef>
                <a:spcPts val="0"/>
              </a:spcBef>
              <a:spcAft>
                <a:spcPts val="0"/>
              </a:spcAft>
              <a:buSzPts val="2100"/>
              <a:buNone/>
            </a:pPr>
            <a:r>
              <a:t/>
            </a:r>
            <a:endParaRPr sz="14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1"/>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15.9 Toma de decisiones</a:t>
            </a:r>
            <a:endParaRPr/>
          </a:p>
        </p:txBody>
      </p:sp>
      <p:sp>
        <p:nvSpPr>
          <p:cNvPr id="777" name="Google Shape;777;p91"/>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rPr lang="es" sz="1700"/>
              <a:t>Continuar la difusión de esta información en su entorno familiar y en sus redes sociales, para tratar que sea una enseñanza de vida y un cambio de actitud ante el problema de los residuos electrónicos.</a:t>
            </a:r>
            <a:endParaRPr sz="17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2"/>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16. Evaluación, autoevaluación, coevaluación del proyecto</a:t>
            </a:r>
            <a:endParaRPr sz="3000"/>
          </a:p>
        </p:txBody>
      </p:sp>
      <p:sp>
        <p:nvSpPr>
          <p:cNvPr id="783" name="Google Shape;783;p92"/>
          <p:cNvSpPr txBox="1"/>
          <p:nvPr>
            <p:ph idx="1" type="body"/>
          </p:nvPr>
        </p:nvSpPr>
        <p:spPr>
          <a:xfrm>
            <a:off x="971551" y="22224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l">
              <a:spcBef>
                <a:spcPts val="0"/>
              </a:spcBef>
              <a:spcAft>
                <a:spcPts val="0"/>
              </a:spcAft>
              <a:buSzPts val="2100"/>
              <a:buNone/>
            </a:pPr>
            <a:r>
              <a:rPr lang="es"/>
              <a:t>Evaluación: El proyecto en general fué exitoso, con una etapa inicial de ideas y acuerdos.</a:t>
            </a:r>
            <a:endParaRPr/>
          </a:p>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a:t>Autoevaluación: La característica más importante fue la armonización de tiempos y formas de trabajar.</a:t>
            </a:r>
            <a:endParaRPr/>
          </a:p>
          <a:p>
            <a:pPr indent="-88900" lvl="0" marL="215900" rtl="0" algn="l">
              <a:spcBef>
                <a:spcPts val="0"/>
              </a:spcBef>
              <a:spcAft>
                <a:spcPts val="0"/>
              </a:spcAft>
              <a:buSzPts val="2100"/>
              <a:buNone/>
            </a:pPr>
            <a:r>
              <a:t/>
            </a:r>
            <a:endParaRPr/>
          </a:p>
          <a:p>
            <a:pPr indent="-88900" lvl="0" marL="215900" rtl="0" algn="l">
              <a:spcBef>
                <a:spcPts val="0"/>
              </a:spcBef>
              <a:spcAft>
                <a:spcPts val="0"/>
              </a:spcAft>
              <a:buSzPts val="2100"/>
              <a:buNone/>
            </a:pPr>
            <a:r>
              <a:rPr lang="es"/>
              <a:t>Coevaluación: Siempre caminamos de menos a más en la comprensión y compromiso con el proyecto.</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93"/>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262626"/>
              </a:buClr>
              <a:buSzPct val="100000"/>
              <a:buFont typeface="Garamond"/>
              <a:buNone/>
            </a:pPr>
            <a:r>
              <a:rPr lang="es" sz="3000"/>
              <a:t>17. Lista de cambios realizados a la estructura del Proyecto</a:t>
            </a:r>
            <a:endParaRPr sz="3000"/>
          </a:p>
        </p:txBody>
      </p:sp>
      <p:sp>
        <p:nvSpPr>
          <p:cNvPr id="789" name="Google Shape;789;p93"/>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rmAutofit/>
          </a:bodyPr>
          <a:lstStyle/>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rPr lang="es"/>
              <a:t>1.- Se modificó la idea inicial de abrir la página en Facebook y los alumnos recomendaron hacerlo en Instagram para una mayor y mejor difusión-</a:t>
            </a:r>
            <a:endParaRPr/>
          </a:p>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rPr lang="es"/>
              <a:t>2.- Se acordó la realización de reuniones en línea para dar seguimiento estrecho y recomendar nuevas directrices para mejorar el desarrollo del proyecto.</a:t>
            </a:r>
            <a:endParaRPr/>
          </a:p>
          <a:p>
            <a:pPr indent="-88900" lvl="0" marL="215900" rtl="0" algn="just">
              <a:spcBef>
                <a:spcPts val="0"/>
              </a:spcBef>
              <a:spcAft>
                <a:spcPts val="0"/>
              </a:spcAft>
              <a:buSzPts val="2100"/>
              <a:buNone/>
            </a:pPr>
            <a:r>
              <a:t/>
            </a:r>
            <a:endParaRPr/>
          </a:p>
          <a:p>
            <a:pPr indent="-88900" lvl="0" marL="215900" rtl="0" algn="just">
              <a:spcBef>
                <a:spcPts val="0"/>
              </a:spcBef>
              <a:spcAft>
                <a:spcPts val="0"/>
              </a:spcAft>
              <a:buSzPts val="2100"/>
              <a:buNone/>
            </a:pPr>
            <a:r>
              <a:rPr lang="es"/>
              <a:t>3.- Adecuar las fechas de actividades con los planes y programas de estudio, realización de exámenes y demás actividades escolares.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ph type="title"/>
          </p:nvPr>
        </p:nvSpPr>
        <p:spPr>
          <a:xfrm>
            <a:off x="971551" y="736599"/>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8.Preguntas guía</a:t>
            </a:r>
            <a:endParaRPr/>
          </a:p>
        </p:txBody>
      </p:sp>
      <p:sp>
        <p:nvSpPr>
          <p:cNvPr id="336" name="Google Shape;336;p22"/>
          <p:cNvSpPr txBox="1"/>
          <p:nvPr>
            <p:ph idx="1" type="body"/>
          </p:nvPr>
        </p:nvSpPr>
        <p:spPr>
          <a:xfrm>
            <a:off x="971551" y="1917699"/>
            <a:ext cx="7200900" cy="2489100"/>
          </a:xfrm>
          <a:prstGeom prst="rect">
            <a:avLst/>
          </a:prstGeom>
          <a:noFill/>
          <a:ln>
            <a:noFill/>
          </a:ln>
        </p:spPr>
        <p:txBody>
          <a:bodyPr anchorCtr="0" anchor="t" bIns="34275" lIns="68575" spcFirstLastPara="1" rIns="68575" wrap="square" tIns="34275">
            <a:noAutofit/>
          </a:bodyPr>
          <a:lstStyle/>
          <a:p>
            <a:pPr indent="-189865" lvl="0" marL="215900" rtl="0" algn="just">
              <a:lnSpc>
                <a:spcPct val="105000"/>
              </a:lnSpc>
              <a:spcBef>
                <a:spcPts val="0"/>
              </a:spcBef>
              <a:spcAft>
                <a:spcPts val="0"/>
              </a:spcAft>
              <a:buSzPts val="1390"/>
              <a:buChar char="●"/>
            </a:pPr>
            <a:r>
              <a:rPr lang="es" sz="1250"/>
              <a:t>¿De qué manera se aplican los valores morales en el cuidado del medio ambiente?</a:t>
            </a:r>
            <a:endParaRPr sz="1110"/>
          </a:p>
          <a:p>
            <a:pPr indent="-189865" lvl="0" marL="215900" rtl="0" algn="just">
              <a:lnSpc>
                <a:spcPct val="105000"/>
              </a:lnSpc>
              <a:spcBef>
                <a:spcPts val="800"/>
              </a:spcBef>
              <a:spcAft>
                <a:spcPts val="0"/>
              </a:spcAft>
              <a:buSzPts val="1390"/>
              <a:buChar char="●"/>
            </a:pPr>
            <a:r>
              <a:rPr lang="es" sz="1250"/>
              <a:t>¿Por qué los valores morales nos ayudan a fomentar el cuidado del medio ambiente a través del reciclaje?</a:t>
            </a:r>
            <a:endParaRPr sz="1110"/>
          </a:p>
          <a:p>
            <a:pPr indent="-189865" lvl="0" marL="215900" rtl="0" algn="just">
              <a:lnSpc>
                <a:spcPct val="105000"/>
              </a:lnSpc>
              <a:spcBef>
                <a:spcPts val="800"/>
              </a:spcBef>
              <a:spcAft>
                <a:spcPts val="0"/>
              </a:spcAft>
              <a:buSzPts val="1390"/>
              <a:buChar char="●"/>
            </a:pPr>
            <a:r>
              <a:rPr lang="es" sz="1250"/>
              <a:t>¿Cuáles elementos son los principalmente usados en los dispositivos electrónicos?</a:t>
            </a:r>
            <a:endParaRPr sz="1110"/>
          </a:p>
          <a:p>
            <a:pPr indent="-189865" lvl="0" marL="215900" rtl="0" algn="just">
              <a:lnSpc>
                <a:spcPct val="105000"/>
              </a:lnSpc>
              <a:spcBef>
                <a:spcPts val="800"/>
              </a:spcBef>
              <a:spcAft>
                <a:spcPts val="0"/>
              </a:spcAft>
              <a:buSzPts val="1390"/>
              <a:buChar char="●"/>
            </a:pPr>
            <a:r>
              <a:rPr lang="es" sz="1250"/>
              <a:t>¿Cuál es la mejor manera para reciclar estos dispositivos? </a:t>
            </a:r>
            <a:endParaRPr sz="1250"/>
          </a:p>
          <a:p>
            <a:pPr indent="-189865" lvl="0" marL="215900" rtl="0" algn="just">
              <a:lnSpc>
                <a:spcPct val="105000"/>
              </a:lnSpc>
              <a:spcBef>
                <a:spcPts val="800"/>
              </a:spcBef>
              <a:spcAft>
                <a:spcPts val="0"/>
              </a:spcAft>
              <a:buSzPts val="1390"/>
              <a:buChar char="●"/>
            </a:pPr>
            <a:r>
              <a:rPr lang="es" sz="1250"/>
              <a:t>¿Qué repercusiones en la salud y el medio ambiente pueden provocar los componentes de los dispositivos electrónicos cuando no se desechan adecuadamente?</a:t>
            </a:r>
            <a:endParaRPr sz="1110"/>
          </a:p>
          <a:p>
            <a:pPr indent="-189865" lvl="0" marL="215900" rtl="0" algn="just">
              <a:lnSpc>
                <a:spcPct val="105000"/>
              </a:lnSpc>
              <a:spcBef>
                <a:spcPts val="800"/>
              </a:spcBef>
              <a:spcAft>
                <a:spcPts val="0"/>
              </a:spcAft>
              <a:buSzPts val="1390"/>
              <a:buChar char="●"/>
            </a:pPr>
            <a:r>
              <a:rPr lang="es" sz="1250"/>
              <a:t>¿Cómo podemos evitarlo?</a:t>
            </a:r>
            <a:endParaRPr sz="1110"/>
          </a:p>
          <a:p>
            <a:pPr indent="0" lvl="0" marL="0" rtl="0" algn="just">
              <a:lnSpc>
                <a:spcPct val="105000"/>
              </a:lnSpc>
              <a:spcBef>
                <a:spcPts val="800"/>
              </a:spcBef>
              <a:spcAft>
                <a:spcPts val="0"/>
              </a:spcAft>
              <a:buSzPts val="1190"/>
              <a:buNone/>
            </a:pPr>
            <a:br>
              <a:rPr lang="es" sz="1250"/>
            </a:br>
            <a:br>
              <a:rPr lang="es" sz="1250"/>
            </a:br>
            <a:endParaRPr sz="12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ph type="title"/>
          </p:nvPr>
        </p:nvSpPr>
        <p:spPr>
          <a:xfrm>
            <a:off x="971551" y="515748"/>
            <a:ext cx="7200900" cy="977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262626"/>
              </a:buClr>
              <a:buSzPts val="3300"/>
              <a:buFont typeface="Garamond"/>
              <a:buNone/>
            </a:pPr>
            <a:r>
              <a:rPr lang="es"/>
              <a:t>9.Estructura inicial de planeación</a:t>
            </a:r>
            <a:endParaRPr/>
          </a:p>
        </p:txBody>
      </p:sp>
      <p:pic>
        <p:nvPicPr>
          <p:cNvPr id="342" name="Google Shape;342;p23"/>
          <p:cNvPicPr preferRelativeResize="0"/>
          <p:nvPr>
            <p:ph idx="1" type="body"/>
          </p:nvPr>
        </p:nvPicPr>
        <p:blipFill rotWithShape="1">
          <a:blip r:embed="rId3">
            <a:alphaModFix/>
          </a:blip>
          <a:srcRect b="14523" l="18657" r="24614" t="16809"/>
          <a:stretch/>
        </p:blipFill>
        <p:spPr>
          <a:xfrm>
            <a:off x="790427" y="1493650"/>
            <a:ext cx="2493900" cy="1708800"/>
          </a:xfrm>
          <a:prstGeom prst="rect">
            <a:avLst/>
          </a:prstGeom>
          <a:noFill/>
          <a:ln cap="flat" cmpd="sng" w="9525">
            <a:solidFill>
              <a:srgbClr val="795E15"/>
            </a:solidFill>
            <a:prstDash val="solid"/>
            <a:round/>
            <a:headEnd len="sm" w="sm" type="none"/>
            <a:tailEnd len="sm" w="sm" type="none"/>
          </a:ln>
        </p:spPr>
      </p:pic>
      <p:pic>
        <p:nvPicPr>
          <p:cNvPr id="343" name="Google Shape;343;p23"/>
          <p:cNvPicPr preferRelativeResize="0"/>
          <p:nvPr/>
        </p:nvPicPr>
        <p:blipFill rotWithShape="1">
          <a:blip r:embed="rId4">
            <a:alphaModFix/>
          </a:blip>
          <a:srcRect b="36174" l="18797" r="25423" t="16687"/>
          <a:stretch/>
        </p:blipFill>
        <p:spPr>
          <a:xfrm>
            <a:off x="1797500" y="3482698"/>
            <a:ext cx="3596200" cy="1551875"/>
          </a:xfrm>
          <a:prstGeom prst="rect">
            <a:avLst/>
          </a:prstGeom>
          <a:noFill/>
          <a:ln cap="flat" cmpd="sng" w="9525">
            <a:solidFill>
              <a:srgbClr val="795E15"/>
            </a:solidFill>
            <a:prstDash val="solid"/>
            <a:round/>
            <a:headEnd len="sm" w="sm" type="none"/>
            <a:tailEnd len="sm" w="sm" type="none"/>
          </a:ln>
        </p:spPr>
      </p:pic>
      <p:pic>
        <p:nvPicPr>
          <p:cNvPr id="344" name="Google Shape;344;p23"/>
          <p:cNvPicPr preferRelativeResize="0"/>
          <p:nvPr/>
        </p:nvPicPr>
        <p:blipFill rotWithShape="1">
          <a:blip r:embed="rId5">
            <a:alphaModFix/>
          </a:blip>
          <a:srcRect b="4381" l="18952" r="26193" t="17236"/>
          <a:stretch/>
        </p:blipFill>
        <p:spPr>
          <a:xfrm>
            <a:off x="5533189" y="1493648"/>
            <a:ext cx="2734582" cy="2196885"/>
          </a:xfrm>
          <a:prstGeom prst="rect">
            <a:avLst/>
          </a:prstGeom>
          <a:noFill/>
          <a:ln cap="flat" cmpd="sng" w="9525">
            <a:solidFill>
              <a:srgbClr val="795E15"/>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